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560" r:id="rId3"/>
    <p:sldId id="309" r:id="rId4"/>
    <p:sldId id="310" r:id="rId5"/>
    <p:sldId id="311" r:id="rId6"/>
    <p:sldId id="312" r:id="rId7"/>
    <p:sldId id="645" r:id="rId8"/>
    <p:sldId id="647" r:id="rId9"/>
    <p:sldId id="646" r:id="rId10"/>
    <p:sldId id="632" r:id="rId11"/>
    <p:sldId id="633" r:id="rId12"/>
    <p:sldId id="634" r:id="rId13"/>
    <p:sldId id="638" r:id="rId14"/>
    <p:sldId id="644" r:id="rId15"/>
    <p:sldId id="659" r:id="rId16"/>
    <p:sldId id="660" r:id="rId17"/>
    <p:sldId id="658" r:id="rId18"/>
    <p:sldId id="661" r:id="rId19"/>
    <p:sldId id="648" r:id="rId20"/>
    <p:sldId id="649" r:id="rId21"/>
    <p:sldId id="650" r:id="rId22"/>
    <p:sldId id="652" r:id="rId23"/>
    <p:sldId id="653" r:id="rId24"/>
    <p:sldId id="651" r:id="rId25"/>
    <p:sldId id="662" r:id="rId26"/>
    <p:sldId id="663" r:id="rId27"/>
    <p:sldId id="654" r:id="rId28"/>
    <p:sldId id="655" r:id="rId29"/>
    <p:sldId id="656" r:id="rId30"/>
    <p:sldId id="657" r:id="rId31"/>
    <p:sldId id="665"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0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38354-2865-4D0F-AD4A-45A995D11C0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2588D9B-B5A9-4D51-9D36-9D55BCB2B2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0713D1-1669-458A-80A1-E0B780FEC853}"/>
              </a:ext>
            </a:extLst>
          </p:cNvPr>
          <p:cNvSpPr>
            <a:spLocks noGrp="1"/>
          </p:cNvSpPr>
          <p:nvPr>
            <p:ph type="dt" sz="half" idx="10"/>
          </p:nvPr>
        </p:nvSpPr>
        <p:spPr/>
        <p:txBody>
          <a:bodyPr/>
          <a:lstStyle/>
          <a:p>
            <a:fld id="{AFE89BC1-FAEE-4A75-AB7C-2275C88C288B}" type="datetimeFigureOut">
              <a:rPr lang="zh-CN" altLang="en-US" smtClean="0"/>
              <a:t>2023/3/3</a:t>
            </a:fld>
            <a:endParaRPr lang="zh-CN" altLang="en-US"/>
          </a:p>
        </p:txBody>
      </p:sp>
      <p:sp>
        <p:nvSpPr>
          <p:cNvPr id="5" name="页脚占位符 4">
            <a:extLst>
              <a:ext uri="{FF2B5EF4-FFF2-40B4-BE49-F238E27FC236}">
                <a16:creationId xmlns:a16="http://schemas.microsoft.com/office/drawing/2014/main" id="{BD501477-406B-4730-AA8D-697A59340D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BC0BEC-E8F2-4159-8172-421C7B9E48C7}"/>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685724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69260E-497F-4870-8C61-0168B6CE199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674D1BF-E010-4133-91EF-CC3BA375D2A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D6B0281-EA77-4692-8147-C26309A51842}"/>
              </a:ext>
            </a:extLst>
          </p:cNvPr>
          <p:cNvSpPr>
            <a:spLocks noGrp="1"/>
          </p:cNvSpPr>
          <p:nvPr>
            <p:ph type="dt" sz="half" idx="10"/>
          </p:nvPr>
        </p:nvSpPr>
        <p:spPr/>
        <p:txBody>
          <a:bodyPr/>
          <a:lstStyle/>
          <a:p>
            <a:fld id="{AFE89BC1-FAEE-4A75-AB7C-2275C88C288B}" type="datetimeFigureOut">
              <a:rPr lang="zh-CN" altLang="en-US" smtClean="0"/>
              <a:t>2023/3/3</a:t>
            </a:fld>
            <a:endParaRPr lang="zh-CN" altLang="en-US"/>
          </a:p>
        </p:txBody>
      </p:sp>
      <p:sp>
        <p:nvSpPr>
          <p:cNvPr id="5" name="页脚占位符 4">
            <a:extLst>
              <a:ext uri="{FF2B5EF4-FFF2-40B4-BE49-F238E27FC236}">
                <a16:creationId xmlns:a16="http://schemas.microsoft.com/office/drawing/2014/main" id="{CCF2911E-D7E2-4875-900B-28326F9013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897720-A104-42A6-B3DF-7627CBE9DF52}"/>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787670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64B7BA-941D-4454-9C63-C58496D6232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E8CC30C-54F3-4833-9CD3-82BC2E5CE96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F4E4A4-5AA8-425A-A72D-CCE2B0392DB6}"/>
              </a:ext>
            </a:extLst>
          </p:cNvPr>
          <p:cNvSpPr>
            <a:spLocks noGrp="1"/>
          </p:cNvSpPr>
          <p:nvPr>
            <p:ph type="dt" sz="half" idx="10"/>
          </p:nvPr>
        </p:nvSpPr>
        <p:spPr/>
        <p:txBody>
          <a:bodyPr/>
          <a:lstStyle/>
          <a:p>
            <a:fld id="{AFE89BC1-FAEE-4A75-AB7C-2275C88C288B}" type="datetimeFigureOut">
              <a:rPr lang="zh-CN" altLang="en-US" smtClean="0"/>
              <a:t>2023/3/3</a:t>
            </a:fld>
            <a:endParaRPr lang="zh-CN" altLang="en-US"/>
          </a:p>
        </p:txBody>
      </p:sp>
      <p:sp>
        <p:nvSpPr>
          <p:cNvPr id="5" name="页脚占位符 4">
            <a:extLst>
              <a:ext uri="{FF2B5EF4-FFF2-40B4-BE49-F238E27FC236}">
                <a16:creationId xmlns:a16="http://schemas.microsoft.com/office/drawing/2014/main" id="{67DD649E-A2F0-46D0-A361-A12CBC6A66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C1EAA4-606C-4773-9E06-270608F6AE72}"/>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888470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2E690-1BC2-4F6E-9020-449AA7F47E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B7AFDA-E536-43D9-9FDE-DA2031E757C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B0F7DFE-1F66-478C-BA05-C2A7637D01AF}"/>
              </a:ext>
            </a:extLst>
          </p:cNvPr>
          <p:cNvSpPr>
            <a:spLocks noGrp="1"/>
          </p:cNvSpPr>
          <p:nvPr>
            <p:ph type="dt" sz="half" idx="10"/>
          </p:nvPr>
        </p:nvSpPr>
        <p:spPr/>
        <p:txBody>
          <a:bodyPr/>
          <a:lstStyle/>
          <a:p>
            <a:fld id="{AFE89BC1-FAEE-4A75-AB7C-2275C88C288B}" type="datetimeFigureOut">
              <a:rPr lang="zh-CN" altLang="en-US" smtClean="0"/>
              <a:t>2023/3/3</a:t>
            </a:fld>
            <a:endParaRPr lang="zh-CN" altLang="en-US"/>
          </a:p>
        </p:txBody>
      </p:sp>
      <p:sp>
        <p:nvSpPr>
          <p:cNvPr id="5" name="页脚占位符 4">
            <a:extLst>
              <a:ext uri="{FF2B5EF4-FFF2-40B4-BE49-F238E27FC236}">
                <a16:creationId xmlns:a16="http://schemas.microsoft.com/office/drawing/2014/main" id="{EF3CE98E-1095-4951-9D7C-BF34EA2519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31FCF4-4684-4B10-BBE2-0C0CFCE946C6}"/>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2444369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1403E1-D3C3-42FD-B05B-95C99E2198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99161E3-5DFA-4E9B-B707-C88795ACF7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8AD07EC-8D5E-4EFC-9055-60666AA7D10E}"/>
              </a:ext>
            </a:extLst>
          </p:cNvPr>
          <p:cNvSpPr>
            <a:spLocks noGrp="1"/>
          </p:cNvSpPr>
          <p:nvPr>
            <p:ph type="dt" sz="half" idx="10"/>
          </p:nvPr>
        </p:nvSpPr>
        <p:spPr/>
        <p:txBody>
          <a:bodyPr/>
          <a:lstStyle/>
          <a:p>
            <a:fld id="{AFE89BC1-FAEE-4A75-AB7C-2275C88C288B}" type="datetimeFigureOut">
              <a:rPr lang="zh-CN" altLang="en-US" smtClean="0"/>
              <a:t>2023/3/3</a:t>
            </a:fld>
            <a:endParaRPr lang="zh-CN" altLang="en-US"/>
          </a:p>
        </p:txBody>
      </p:sp>
      <p:sp>
        <p:nvSpPr>
          <p:cNvPr id="5" name="页脚占位符 4">
            <a:extLst>
              <a:ext uri="{FF2B5EF4-FFF2-40B4-BE49-F238E27FC236}">
                <a16:creationId xmlns:a16="http://schemas.microsoft.com/office/drawing/2014/main" id="{532F44E3-2BDD-41BD-9181-A0E9AC754B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941A10-320A-4E5A-AB8B-223179AFF619}"/>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50382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EBCE6-D1F7-454B-8CCA-32D742CCECF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2F559B-2285-4134-AC63-DF6AA28B6D7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BB70D38-3962-4D14-9398-C623EDAD23E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70F465B-263D-404D-B846-1FD0DE7BF7C5}"/>
              </a:ext>
            </a:extLst>
          </p:cNvPr>
          <p:cNvSpPr>
            <a:spLocks noGrp="1"/>
          </p:cNvSpPr>
          <p:nvPr>
            <p:ph type="dt" sz="half" idx="10"/>
          </p:nvPr>
        </p:nvSpPr>
        <p:spPr/>
        <p:txBody>
          <a:bodyPr/>
          <a:lstStyle/>
          <a:p>
            <a:fld id="{AFE89BC1-FAEE-4A75-AB7C-2275C88C288B}" type="datetimeFigureOut">
              <a:rPr lang="zh-CN" altLang="en-US" smtClean="0"/>
              <a:t>2023/3/3</a:t>
            </a:fld>
            <a:endParaRPr lang="zh-CN" altLang="en-US"/>
          </a:p>
        </p:txBody>
      </p:sp>
      <p:sp>
        <p:nvSpPr>
          <p:cNvPr id="6" name="页脚占位符 5">
            <a:extLst>
              <a:ext uri="{FF2B5EF4-FFF2-40B4-BE49-F238E27FC236}">
                <a16:creationId xmlns:a16="http://schemas.microsoft.com/office/drawing/2014/main" id="{FB6499A7-0040-4581-AE61-1017F5489C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D579D7-C00A-4A71-95D3-A559B06A4D0F}"/>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532223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8B5BDC-900B-4158-BFB2-A0E2B6A5FB4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AEBF30-48BE-4B7D-9B44-755679C4A0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FFCBDDE-97B0-40FC-BD17-BB4BDF0CBB6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1ABE802-8BE0-4DFA-85FA-5CD7344D46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3CA9D0E-5B02-48ED-99FD-8B91CB8275F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6703B4A-0335-4C14-8A50-E450339C63B2}"/>
              </a:ext>
            </a:extLst>
          </p:cNvPr>
          <p:cNvSpPr>
            <a:spLocks noGrp="1"/>
          </p:cNvSpPr>
          <p:nvPr>
            <p:ph type="dt" sz="half" idx="10"/>
          </p:nvPr>
        </p:nvSpPr>
        <p:spPr/>
        <p:txBody>
          <a:bodyPr/>
          <a:lstStyle/>
          <a:p>
            <a:fld id="{AFE89BC1-FAEE-4A75-AB7C-2275C88C288B}" type="datetimeFigureOut">
              <a:rPr lang="zh-CN" altLang="en-US" smtClean="0"/>
              <a:t>2023/3/3</a:t>
            </a:fld>
            <a:endParaRPr lang="zh-CN" altLang="en-US"/>
          </a:p>
        </p:txBody>
      </p:sp>
      <p:sp>
        <p:nvSpPr>
          <p:cNvPr id="8" name="页脚占位符 7">
            <a:extLst>
              <a:ext uri="{FF2B5EF4-FFF2-40B4-BE49-F238E27FC236}">
                <a16:creationId xmlns:a16="http://schemas.microsoft.com/office/drawing/2014/main" id="{8D9BA891-006D-40B8-A197-5748B4C4648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5CC4F1-6025-4B8D-B84C-4B92DF0B0F31}"/>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192295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B4EBB-6774-44D9-8A6A-93676DC6F5B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85082E5-F3E6-4A13-9C67-EF96A3E2B93B}"/>
              </a:ext>
            </a:extLst>
          </p:cNvPr>
          <p:cNvSpPr>
            <a:spLocks noGrp="1"/>
          </p:cNvSpPr>
          <p:nvPr>
            <p:ph type="dt" sz="half" idx="10"/>
          </p:nvPr>
        </p:nvSpPr>
        <p:spPr/>
        <p:txBody>
          <a:bodyPr/>
          <a:lstStyle/>
          <a:p>
            <a:fld id="{AFE89BC1-FAEE-4A75-AB7C-2275C88C288B}" type="datetimeFigureOut">
              <a:rPr lang="zh-CN" altLang="en-US" smtClean="0"/>
              <a:t>2023/3/3</a:t>
            </a:fld>
            <a:endParaRPr lang="zh-CN" altLang="en-US"/>
          </a:p>
        </p:txBody>
      </p:sp>
      <p:sp>
        <p:nvSpPr>
          <p:cNvPr id="4" name="页脚占位符 3">
            <a:extLst>
              <a:ext uri="{FF2B5EF4-FFF2-40B4-BE49-F238E27FC236}">
                <a16:creationId xmlns:a16="http://schemas.microsoft.com/office/drawing/2014/main" id="{7241750A-B656-4077-BB01-99A9D446D3E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8017007-24DD-4EF4-8557-1FA5CFDC94C8}"/>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239258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2ABBE7-A1F7-45E7-8C08-EA49ACD6A17E}"/>
              </a:ext>
            </a:extLst>
          </p:cNvPr>
          <p:cNvSpPr>
            <a:spLocks noGrp="1"/>
          </p:cNvSpPr>
          <p:nvPr>
            <p:ph type="dt" sz="half" idx="10"/>
          </p:nvPr>
        </p:nvSpPr>
        <p:spPr/>
        <p:txBody>
          <a:bodyPr/>
          <a:lstStyle/>
          <a:p>
            <a:fld id="{AFE89BC1-FAEE-4A75-AB7C-2275C88C288B}" type="datetimeFigureOut">
              <a:rPr lang="zh-CN" altLang="en-US" smtClean="0"/>
              <a:t>2023/3/3</a:t>
            </a:fld>
            <a:endParaRPr lang="zh-CN" altLang="en-US"/>
          </a:p>
        </p:txBody>
      </p:sp>
      <p:sp>
        <p:nvSpPr>
          <p:cNvPr id="3" name="页脚占位符 2">
            <a:extLst>
              <a:ext uri="{FF2B5EF4-FFF2-40B4-BE49-F238E27FC236}">
                <a16:creationId xmlns:a16="http://schemas.microsoft.com/office/drawing/2014/main" id="{39C43546-BF73-45C3-B557-CF15EDAB67C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A654884-6156-4DF9-9770-6A0C5899082D}"/>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2912856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EABE8-163F-47FF-8331-5B3620181F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5B0083B-6295-4DC0-94A1-8220F16582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A8253BB-9060-48E9-8EB2-740BE064F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5E14DC2-3F0D-4922-B3A9-8FDE1C06F0F9}"/>
              </a:ext>
            </a:extLst>
          </p:cNvPr>
          <p:cNvSpPr>
            <a:spLocks noGrp="1"/>
          </p:cNvSpPr>
          <p:nvPr>
            <p:ph type="dt" sz="half" idx="10"/>
          </p:nvPr>
        </p:nvSpPr>
        <p:spPr/>
        <p:txBody>
          <a:bodyPr/>
          <a:lstStyle/>
          <a:p>
            <a:fld id="{AFE89BC1-FAEE-4A75-AB7C-2275C88C288B}" type="datetimeFigureOut">
              <a:rPr lang="zh-CN" altLang="en-US" smtClean="0"/>
              <a:t>2023/3/3</a:t>
            </a:fld>
            <a:endParaRPr lang="zh-CN" altLang="en-US"/>
          </a:p>
        </p:txBody>
      </p:sp>
      <p:sp>
        <p:nvSpPr>
          <p:cNvPr id="6" name="页脚占位符 5">
            <a:extLst>
              <a:ext uri="{FF2B5EF4-FFF2-40B4-BE49-F238E27FC236}">
                <a16:creationId xmlns:a16="http://schemas.microsoft.com/office/drawing/2014/main" id="{897363E4-DF94-4BB8-BA89-8280C3CE72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A1090C-EE30-4151-91D5-8F2606AC8057}"/>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802529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C25EA2-6733-424F-9ACF-157905AEF7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42ACE14-24FD-49FA-9999-232754DD41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C651E05-E896-44DF-A2F5-C9D2C4F81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318DC33-A305-4665-B8EC-32076DE0B206}"/>
              </a:ext>
            </a:extLst>
          </p:cNvPr>
          <p:cNvSpPr>
            <a:spLocks noGrp="1"/>
          </p:cNvSpPr>
          <p:nvPr>
            <p:ph type="dt" sz="half" idx="10"/>
          </p:nvPr>
        </p:nvSpPr>
        <p:spPr/>
        <p:txBody>
          <a:bodyPr/>
          <a:lstStyle/>
          <a:p>
            <a:fld id="{AFE89BC1-FAEE-4A75-AB7C-2275C88C288B}" type="datetimeFigureOut">
              <a:rPr lang="zh-CN" altLang="en-US" smtClean="0"/>
              <a:t>2023/3/3</a:t>
            </a:fld>
            <a:endParaRPr lang="zh-CN" altLang="en-US"/>
          </a:p>
        </p:txBody>
      </p:sp>
      <p:sp>
        <p:nvSpPr>
          <p:cNvPr id="6" name="页脚占位符 5">
            <a:extLst>
              <a:ext uri="{FF2B5EF4-FFF2-40B4-BE49-F238E27FC236}">
                <a16:creationId xmlns:a16="http://schemas.microsoft.com/office/drawing/2014/main" id="{45909C31-3AF2-42C0-BD63-1C474320DC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3903BF-6B09-4631-B5A5-02FF900E993B}"/>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4215366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6004818-E2E4-4015-B3E6-7DDA832DD6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8252077-5F5B-4539-A98E-06F3C0ECF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5014C0-8698-40EC-933B-AD5BBEDE9D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89BC1-FAEE-4A75-AB7C-2275C88C288B}" type="datetimeFigureOut">
              <a:rPr lang="zh-CN" altLang="en-US" smtClean="0"/>
              <a:t>2023/3/3</a:t>
            </a:fld>
            <a:endParaRPr lang="zh-CN" altLang="en-US"/>
          </a:p>
        </p:txBody>
      </p:sp>
      <p:sp>
        <p:nvSpPr>
          <p:cNvPr id="5" name="页脚占位符 4">
            <a:extLst>
              <a:ext uri="{FF2B5EF4-FFF2-40B4-BE49-F238E27FC236}">
                <a16:creationId xmlns:a16="http://schemas.microsoft.com/office/drawing/2014/main" id="{A09F4B62-98B9-4B43-8D30-9F026A1F3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A1B4D72-B612-4040-AA3F-2D768468D4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908936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C4DB95A6-466B-470B-94C9-CBA6201D5098}"/>
              </a:ext>
            </a:extLst>
          </p:cNvPr>
          <p:cNvSpPr>
            <a:spLocks noGrp="1" noChangeArrowheads="1"/>
          </p:cNvSpPr>
          <p:nvPr>
            <p:ph type="ctrTitle" idx="4294967295"/>
          </p:nvPr>
        </p:nvSpPr>
        <p:spPr>
          <a:xfrm>
            <a:off x="933451" y="338961"/>
            <a:ext cx="10344150" cy="1229708"/>
          </a:xfrm>
        </p:spPr>
        <p:txBody>
          <a:bodyPr>
            <a:normAutofit/>
          </a:bodyPr>
          <a:lstStyle/>
          <a:p>
            <a:pPr eaLnBrk="1" hangingPunct="1"/>
            <a:r>
              <a:rPr lang="zh-CN" altLang="en-US" sz="6000" b="1" dirty="0">
                <a:solidFill>
                  <a:srgbClr val="29471F"/>
                </a:solidFill>
                <a:latin typeface="微软雅黑" panose="020B0503020204020204" pitchFamily="34" charset="-122"/>
                <a:ea typeface="微软雅黑" panose="020B0503020204020204" pitchFamily="34" charset="-122"/>
              </a:rPr>
              <a:t>    </a:t>
            </a:r>
            <a:r>
              <a:rPr lang="en-US" altLang="zh-CN" sz="6000" b="1" dirty="0">
                <a:solidFill>
                  <a:srgbClr val="29471F"/>
                </a:solidFill>
                <a:latin typeface="微软雅黑" panose="020B0503020204020204" pitchFamily="34" charset="-122"/>
                <a:ea typeface="微软雅黑" panose="020B0503020204020204" pitchFamily="34" charset="-122"/>
              </a:rPr>
              <a:t>2.</a:t>
            </a:r>
            <a:r>
              <a:rPr lang="zh-CN" altLang="en-US" sz="6000" b="1" dirty="0">
                <a:solidFill>
                  <a:srgbClr val="29471F"/>
                </a:solidFill>
                <a:latin typeface="微软雅黑" panose="020B0503020204020204" pitchFamily="34" charset="-122"/>
                <a:ea typeface="微软雅黑" panose="020B0503020204020204" pitchFamily="34" charset="-122"/>
              </a:rPr>
              <a:t>文化与人类学的视角</a:t>
            </a:r>
          </a:p>
        </p:txBody>
      </p:sp>
      <p:sp>
        <p:nvSpPr>
          <p:cNvPr id="4098" name="Rectangle 3">
            <a:extLst>
              <a:ext uri="{FF2B5EF4-FFF2-40B4-BE49-F238E27FC236}">
                <a16:creationId xmlns:a16="http://schemas.microsoft.com/office/drawing/2014/main" id="{7668F76F-0515-4B77-9AF9-0DE46504B596}"/>
              </a:ext>
            </a:extLst>
          </p:cNvPr>
          <p:cNvSpPr>
            <a:spLocks noGrp="1" noChangeArrowheads="1"/>
          </p:cNvSpPr>
          <p:nvPr>
            <p:ph type="subTitle" idx="4294967295"/>
          </p:nvPr>
        </p:nvSpPr>
        <p:spPr>
          <a:xfrm>
            <a:off x="2601310" y="1773621"/>
            <a:ext cx="6290442" cy="4745419"/>
          </a:xfrm>
        </p:spPr>
        <p:txBody>
          <a:bodyPr>
            <a:normAutofit/>
          </a:bodyPr>
          <a:lstStyle/>
          <a:p>
            <a:pPr marL="0" indent="0" algn="ctr">
              <a:buNone/>
            </a:pPr>
            <a:r>
              <a:rPr lang="zh-CN" altLang="en-US" b="1" dirty="0">
                <a:latin typeface="华文楷体" panose="02010600040101010101" pitchFamily="2" charset="-122"/>
                <a:ea typeface="华文楷体" panose="02010600040101010101" pitchFamily="2" charset="-122"/>
              </a:rPr>
              <a:t>文化的概念</a:t>
            </a:r>
            <a:endParaRPr lang="en-US" altLang="zh-CN" b="1" dirty="0">
              <a:latin typeface="华文楷体" panose="02010600040101010101" pitchFamily="2" charset="-122"/>
              <a:ea typeface="华文楷体" panose="02010600040101010101" pitchFamily="2" charset="-122"/>
            </a:endParaRPr>
          </a:p>
          <a:p>
            <a:pPr marL="0" indent="0" algn="ctr">
              <a:buNone/>
            </a:pPr>
            <a:r>
              <a:rPr lang="zh-CN" altLang="en-US" b="1" dirty="0">
                <a:solidFill>
                  <a:srgbClr val="0070C0"/>
                </a:solidFill>
                <a:latin typeface="华文楷体" panose="02010600040101010101" pitchFamily="2" charset="-122"/>
                <a:ea typeface="华文楷体" panose="02010600040101010101" pitchFamily="2" charset="-122"/>
              </a:rPr>
              <a:t>文化的特征</a:t>
            </a:r>
            <a:endParaRPr lang="en-US" altLang="zh-CN" b="1" dirty="0">
              <a:solidFill>
                <a:srgbClr val="0070C0"/>
              </a:solidFill>
              <a:latin typeface="华文楷体" panose="02010600040101010101" pitchFamily="2" charset="-122"/>
              <a:ea typeface="华文楷体" panose="02010600040101010101" pitchFamily="2" charset="-122"/>
            </a:endParaRPr>
          </a:p>
          <a:p>
            <a:pPr marL="0" indent="0" algn="ctr">
              <a:buNone/>
            </a:pPr>
            <a:r>
              <a:rPr lang="zh-CN" altLang="en-US" b="1" dirty="0">
                <a:solidFill>
                  <a:srgbClr val="FFC000"/>
                </a:solidFill>
                <a:latin typeface="华文楷体" panose="02010600040101010101" pitchFamily="2" charset="-122"/>
                <a:ea typeface="华文楷体" panose="02010600040101010101" pitchFamily="2" charset="-122"/>
              </a:rPr>
              <a:t>文化变迁</a:t>
            </a:r>
            <a:endParaRPr lang="en-US" altLang="zh-CN" b="1" dirty="0">
              <a:solidFill>
                <a:srgbClr val="FFC000"/>
              </a:solidFill>
              <a:latin typeface="华文楷体" panose="02010600040101010101" pitchFamily="2" charset="-122"/>
              <a:ea typeface="华文楷体" panose="02010600040101010101" pitchFamily="2" charset="-122"/>
            </a:endParaRPr>
          </a:p>
          <a:p>
            <a:pPr marL="0" indent="0" algn="ctr">
              <a:buNone/>
            </a:pPr>
            <a:r>
              <a:rPr lang="zh-CN" altLang="en-US" b="1" dirty="0">
                <a:solidFill>
                  <a:srgbClr val="00B050"/>
                </a:solidFill>
                <a:latin typeface="华文楷体" panose="02010600040101010101" pitchFamily="2" charset="-122"/>
                <a:ea typeface="华文楷体" panose="02010600040101010101" pitchFamily="2" charset="-122"/>
              </a:rPr>
              <a:t>整体观</a:t>
            </a:r>
            <a:endParaRPr lang="en-US" altLang="zh-CN" b="1" dirty="0">
              <a:solidFill>
                <a:srgbClr val="00B050"/>
              </a:solidFill>
              <a:latin typeface="华文楷体" panose="02010600040101010101" pitchFamily="2" charset="-122"/>
              <a:ea typeface="华文楷体" panose="02010600040101010101" pitchFamily="2" charset="-122"/>
            </a:endParaRPr>
          </a:p>
          <a:p>
            <a:pPr marL="0" indent="0" algn="ctr">
              <a:buNone/>
            </a:pPr>
            <a:r>
              <a:rPr lang="zh-CN" altLang="en-US" b="1" dirty="0">
                <a:solidFill>
                  <a:srgbClr val="002060"/>
                </a:solidFill>
                <a:latin typeface="华文楷体" panose="02010600040101010101" pitchFamily="2" charset="-122"/>
                <a:ea typeface="华文楷体" panose="02010600040101010101" pitchFamily="2" charset="-122"/>
              </a:rPr>
              <a:t>文化相对主义</a:t>
            </a:r>
            <a:endParaRPr lang="zh-CN" altLang="en-US" dirty="0">
              <a:solidFill>
                <a:srgbClr val="00206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8">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9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9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 grpId="0" animBg="1"/>
      <p:bldP spid="4098"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1" name="标题 1">
            <a:extLst>
              <a:ext uri="{FF2B5EF4-FFF2-40B4-BE49-F238E27FC236}">
                <a16:creationId xmlns:a16="http://schemas.microsoft.com/office/drawing/2014/main" id="{5316DEE4-1128-4E1D-A2A8-C41696AA0E27}"/>
              </a:ext>
            </a:extLst>
          </p:cNvPr>
          <p:cNvSpPr>
            <a:spLocks noGrp="1" noChangeArrowheads="1"/>
          </p:cNvSpPr>
          <p:nvPr>
            <p:ph type="title" idx="4294967295"/>
          </p:nvPr>
        </p:nvSpPr>
        <p:spPr/>
        <p:txBody>
          <a:bodyPr/>
          <a:lstStyle/>
          <a:p>
            <a:r>
              <a:rPr lang="zh-CN" altLang="en-US" b="1" dirty="0">
                <a:solidFill>
                  <a:srgbClr val="FFC000"/>
                </a:solidFill>
                <a:latin typeface="楷体_GB2312"/>
                <a:ea typeface="楷体_GB2312"/>
                <a:cs typeface="楷体_GB2312"/>
              </a:rPr>
              <a:t>文化变迁</a:t>
            </a:r>
            <a:r>
              <a:rPr lang="zh-CN" altLang="en-US" dirty="0">
                <a:solidFill>
                  <a:srgbClr val="FFC000"/>
                </a:solidFill>
              </a:rPr>
              <a:t> </a:t>
            </a:r>
          </a:p>
        </p:txBody>
      </p:sp>
      <p:sp>
        <p:nvSpPr>
          <p:cNvPr id="307202" name="内容占位符 2">
            <a:extLst>
              <a:ext uri="{FF2B5EF4-FFF2-40B4-BE49-F238E27FC236}">
                <a16:creationId xmlns:a16="http://schemas.microsoft.com/office/drawing/2014/main" id="{0B3541E5-62DB-46C3-ADBD-BF3A5D751B9A}"/>
              </a:ext>
            </a:extLst>
          </p:cNvPr>
          <p:cNvSpPr>
            <a:spLocks noGrp="1" noChangeArrowheads="1"/>
          </p:cNvSpPr>
          <p:nvPr>
            <p:ph idx="4294967295"/>
          </p:nvPr>
        </p:nvSpPr>
        <p:spPr/>
        <p:txBody>
          <a:bodyPr/>
          <a:lstStyle/>
          <a:p>
            <a:pPr algn="just" eaLnBrk="1" hangingPunct="1"/>
            <a:r>
              <a:rPr lang="zh-CN" altLang="en-US" b="1" dirty="0">
                <a:latin typeface="宋体" panose="02010600030101010101" pitchFamily="2" charset="-122"/>
              </a:rPr>
              <a:t>文化变迁：</a:t>
            </a:r>
            <a:r>
              <a:rPr lang="zh-CN" altLang="en-US" dirty="0">
                <a:latin typeface="宋体" panose="02010600030101010101" pitchFamily="2" charset="-122"/>
                <a:ea typeface="宋体" panose="02010600030101010101" pitchFamily="2" charset="-122"/>
              </a:rPr>
              <a:t>文化变迁指文化内容与文化结构的变化。前者是单个文化特质或文化丛的独自变化；后者则是文化整体或是大部分特质的变化。</a:t>
            </a:r>
            <a:endParaRPr lang="en-US" altLang="zh-CN" dirty="0">
              <a:latin typeface="宋体" panose="02010600030101010101" pitchFamily="2" charset="-122"/>
              <a:ea typeface="宋体" panose="02010600030101010101" pitchFamily="2" charset="-122"/>
            </a:endParaRPr>
          </a:p>
          <a:p>
            <a:pPr algn="just" eaLnBrk="1" hangingPunct="1"/>
            <a:r>
              <a:rPr lang="zh-CN" altLang="en-US" b="1" dirty="0">
                <a:latin typeface="宋体" panose="02010600030101010101" pitchFamily="2" charset="-122"/>
              </a:rPr>
              <a:t>文化变迁的机制</a:t>
            </a:r>
            <a:r>
              <a:rPr lang="zh-CN" altLang="en-US" dirty="0">
                <a:latin typeface="宋体" panose="02010600030101010101" pitchFamily="2" charset="-122"/>
              </a:rPr>
              <a:t>：</a:t>
            </a:r>
            <a:r>
              <a:rPr lang="zh-CN" altLang="en-US" dirty="0">
                <a:latin typeface="宋体" panose="02010600030101010101" pitchFamily="2" charset="-122"/>
                <a:ea typeface="宋体" panose="02010600030101010101" pitchFamily="2" charset="-122"/>
              </a:rPr>
              <a:t>主要有创新、传播、涵化、遗失等。</a:t>
            </a:r>
          </a:p>
        </p:txBody>
      </p:sp>
      <p:sp>
        <p:nvSpPr>
          <p:cNvPr id="25604" name="日期占位符 3">
            <a:extLst>
              <a:ext uri="{FF2B5EF4-FFF2-40B4-BE49-F238E27FC236}">
                <a16:creationId xmlns:a16="http://schemas.microsoft.com/office/drawing/2014/main" id="{6F44A2CB-302D-491D-BBB5-ABB141D4152F}"/>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FD7D852-CDAB-4842-A1C4-6D0EFDE3B0E8}" type="datetime1">
              <a:rPr lang="zh-CN" altLang="en-US" sz="1200"/>
              <a:pPr eaLnBrk="1" hangingPunct="1">
                <a:buFont typeface="Wingdings" panose="05000000000000000000" pitchFamily="2" charset="2"/>
                <a:buNone/>
              </a:pPr>
              <a:t>2023/3/3</a:t>
            </a:fld>
            <a:endParaRPr lang="zh-CN" altLang="en-US" sz="1200"/>
          </a:p>
        </p:txBody>
      </p:sp>
      <p:sp>
        <p:nvSpPr>
          <p:cNvPr id="25605" name="灯片编号占位符 4">
            <a:extLst>
              <a:ext uri="{FF2B5EF4-FFF2-40B4-BE49-F238E27FC236}">
                <a16:creationId xmlns:a16="http://schemas.microsoft.com/office/drawing/2014/main" id="{FF9A87AB-DE0D-41FD-ADFE-7EB6459FF455}"/>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1FE2CC1-A80D-49FC-A7F0-663D212399A0}" type="slidenum">
              <a:rPr lang="zh-CN" altLang="en-US" sz="1200"/>
              <a:pPr algn="r" eaLnBrk="1" hangingPunct="1">
                <a:buFont typeface="Wingdings" panose="05000000000000000000" pitchFamily="2" charset="2"/>
                <a:buNone/>
              </a:pPr>
              <a:t>10</a:t>
            </a:fld>
            <a:endParaRPr lang="zh-CN" altLang="en-US"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07201"/>
                                        </p:tgtEl>
                                        <p:attrNameLst>
                                          <p:attrName>style.visibility</p:attrName>
                                        </p:attrNameLst>
                                      </p:cBhvr>
                                      <p:to>
                                        <p:strVal val="visible"/>
                                      </p:to>
                                    </p:set>
                                    <p:animEffect transition="in" filter="fade">
                                      <p:cBhvr>
                                        <p:cTn id="7" dur="767" decel="100000"/>
                                        <p:tgtEl>
                                          <p:spTgt spid="307201"/>
                                        </p:tgtEl>
                                      </p:cBhvr>
                                    </p:animEffect>
                                    <p:animScale>
                                      <p:cBhvr>
                                        <p:cTn id="8" dur="767" decel="100000"/>
                                        <p:tgtEl>
                                          <p:spTgt spid="307201"/>
                                        </p:tgtEl>
                                      </p:cBhvr>
                                      <p:from x="10000" y="10000"/>
                                      <p:to x="200000" y="450000"/>
                                    </p:animScale>
                                    <p:animScale>
                                      <p:cBhvr>
                                        <p:cTn id="9" dur="1228" accel="100000" fill="hold">
                                          <p:stCondLst>
                                            <p:cond delay="767"/>
                                          </p:stCondLst>
                                        </p:cTn>
                                        <p:tgtEl>
                                          <p:spTgt spid="307201"/>
                                        </p:tgtEl>
                                      </p:cBhvr>
                                      <p:from x="200000" y="450000"/>
                                      <p:to x="100000" y="100000"/>
                                    </p:animScale>
                                    <p:set>
                                      <p:cBhvr>
                                        <p:cTn id="10" dur="767" fill="hold"/>
                                        <p:tgtEl>
                                          <p:spTgt spid="307201"/>
                                        </p:tgtEl>
                                        <p:attrNameLst>
                                          <p:attrName>ppt_x</p:attrName>
                                        </p:attrNameLst>
                                      </p:cBhvr>
                                      <p:to>
                                        <p:strVal val="(0.5)"/>
                                      </p:to>
                                    </p:set>
                                    <p:anim from="(0.5)" to="(#ppt_x)" calcmode="lin" valueType="num">
                                      <p:cBhvr>
                                        <p:cTn id="11" dur="1228" accel="100000" fill="hold">
                                          <p:stCondLst>
                                            <p:cond delay="767"/>
                                          </p:stCondLst>
                                        </p:cTn>
                                        <p:tgtEl>
                                          <p:spTgt spid="307201"/>
                                        </p:tgtEl>
                                        <p:attrNameLst>
                                          <p:attrName>ppt_x</p:attrName>
                                        </p:attrNameLst>
                                      </p:cBhvr>
                                    </p:anim>
                                    <p:set>
                                      <p:cBhvr>
                                        <p:cTn id="12" dur="767" fill="hold"/>
                                        <p:tgtEl>
                                          <p:spTgt spid="307201"/>
                                        </p:tgtEl>
                                        <p:attrNameLst>
                                          <p:attrName>ppt_y</p:attrName>
                                        </p:attrNameLst>
                                      </p:cBhvr>
                                      <p:to>
                                        <p:strVal val="(#ppt_y+0.4)"/>
                                      </p:to>
                                    </p:set>
                                    <p:anim from="(#ppt_y+0.4)" to="(#ppt_y)" calcmode="lin" valueType="num">
                                      <p:cBhvr>
                                        <p:cTn id="13" dur="1228" accel="100000" fill="hold">
                                          <p:stCondLst>
                                            <p:cond delay="767"/>
                                          </p:stCondLst>
                                        </p:cTn>
                                        <p:tgtEl>
                                          <p:spTgt spid="307201"/>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07202">
                                            <p:txEl>
                                              <p:pRg st="0" end="0"/>
                                            </p:txEl>
                                          </p:spTgt>
                                        </p:tgtEl>
                                        <p:attrNameLst>
                                          <p:attrName>style.visibility</p:attrName>
                                        </p:attrNameLst>
                                      </p:cBhvr>
                                      <p:to>
                                        <p:strVal val="visible"/>
                                      </p:to>
                                    </p:set>
                                    <p:anim calcmode="lin" valueType="num">
                                      <p:cBhvr>
                                        <p:cTn id="18" dur="500" fill="hold"/>
                                        <p:tgtEl>
                                          <p:spTgt spid="30720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0720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07202">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307202">
                                            <p:txEl>
                                              <p:pRg st="1" end="1"/>
                                            </p:txEl>
                                          </p:spTgt>
                                        </p:tgtEl>
                                        <p:attrNameLst>
                                          <p:attrName>style.visibility</p:attrName>
                                        </p:attrNameLst>
                                      </p:cBhvr>
                                      <p:to>
                                        <p:strVal val="visible"/>
                                      </p:to>
                                    </p:set>
                                    <p:anim calcmode="lin" valueType="num">
                                      <p:cBhvr>
                                        <p:cTn id="25" dur="500" fill="hold"/>
                                        <p:tgtEl>
                                          <p:spTgt spid="30720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0720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3072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1" grpId="0"/>
      <p:bldP spid="30720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225" name="标题 1">
            <a:extLst>
              <a:ext uri="{FF2B5EF4-FFF2-40B4-BE49-F238E27FC236}">
                <a16:creationId xmlns:a16="http://schemas.microsoft.com/office/drawing/2014/main" id="{859CD732-076F-4A45-9C59-6D728654C3FB}"/>
              </a:ext>
            </a:extLst>
          </p:cNvPr>
          <p:cNvSpPr>
            <a:spLocks noGrp="1" noChangeArrowheads="1"/>
          </p:cNvSpPr>
          <p:nvPr>
            <p:ph type="title" idx="4294967295"/>
          </p:nvPr>
        </p:nvSpPr>
        <p:spPr>
          <a:xfrm>
            <a:off x="1009650" y="365125"/>
            <a:ext cx="10344150" cy="1325563"/>
          </a:xfrm>
        </p:spPr>
        <p:txBody>
          <a:bodyPr/>
          <a:lstStyle/>
          <a:p>
            <a:r>
              <a:rPr lang="zh-CN" altLang="en-US" sz="3200" b="1" dirty="0">
                <a:solidFill>
                  <a:srgbClr val="FFC000"/>
                </a:solidFill>
                <a:ea typeface="楷体_GB2312"/>
                <a:cs typeface="楷体_GB2312"/>
              </a:rPr>
              <a:t>创新</a:t>
            </a:r>
          </a:p>
        </p:txBody>
      </p:sp>
      <p:sp>
        <p:nvSpPr>
          <p:cNvPr id="308226" name="内容占位符 2">
            <a:extLst>
              <a:ext uri="{FF2B5EF4-FFF2-40B4-BE49-F238E27FC236}">
                <a16:creationId xmlns:a16="http://schemas.microsoft.com/office/drawing/2014/main" id="{024BE3DB-4896-4558-A48E-0F0E3B554F48}"/>
              </a:ext>
            </a:extLst>
          </p:cNvPr>
          <p:cNvSpPr>
            <a:spLocks noGrp="1" noChangeArrowheads="1"/>
          </p:cNvSpPr>
          <p:nvPr>
            <p:ph idx="4294967295"/>
          </p:nvPr>
        </p:nvSpPr>
        <p:spPr>
          <a:xfrm>
            <a:off x="838201" y="1379483"/>
            <a:ext cx="9261476" cy="4640317"/>
          </a:xfrm>
        </p:spPr>
        <p:txBody>
          <a:bodyPr/>
          <a:lstStyle/>
          <a:p>
            <a:pPr>
              <a:defRPr/>
            </a:pPr>
            <a:r>
              <a:rPr lang="zh-CN" altLang="en-US" dirty="0">
                <a:latin typeface="宋体" panose="02010600030101010101" pitchFamily="2" charset="-122"/>
                <a:ea typeface="宋体" panose="02010600030101010101" pitchFamily="2" charset="-122"/>
              </a:rPr>
              <a:t>创新：所有变迁的终极来源，指在一个群体内得到广泛接受的任何新的做法、工具或原理；</a:t>
            </a:r>
            <a:endParaRPr lang="en-US" altLang="zh-CN" dirty="0">
              <a:latin typeface="宋体" panose="02010600030101010101" pitchFamily="2" charset="-122"/>
              <a:ea typeface="宋体" panose="02010600030101010101" pitchFamily="2" charset="-122"/>
            </a:endParaRPr>
          </a:p>
          <a:p>
            <a:pPr lvl="1">
              <a:defRPr/>
            </a:pPr>
            <a:r>
              <a:rPr lang="zh-CN" altLang="en-US" sz="2800" dirty="0">
                <a:latin typeface="宋体" panose="02010600030101010101" pitchFamily="2" charset="-122"/>
                <a:ea typeface="宋体" panose="02010600030101010101" pitchFamily="2" charset="-122"/>
              </a:rPr>
              <a:t>首次创新：对某一新原理的偶然发现；</a:t>
            </a:r>
            <a:endParaRPr lang="en-US" altLang="zh-CN" sz="2800" dirty="0">
              <a:latin typeface="宋体" panose="02010600030101010101" pitchFamily="2" charset="-122"/>
              <a:ea typeface="宋体" panose="02010600030101010101" pitchFamily="2" charset="-122"/>
            </a:endParaRPr>
          </a:p>
          <a:p>
            <a:pPr lvl="1">
              <a:defRPr/>
            </a:pPr>
            <a:r>
              <a:rPr lang="zh-CN" altLang="en-US" sz="2800" dirty="0">
                <a:latin typeface="宋体" panose="02010600030101010101" pitchFamily="2" charset="-122"/>
                <a:ea typeface="宋体" panose="02010600030101010101" pitchFamily="2" charset="-122"/>
              </a:rPr>
              <a:t>二次创新：由对已知原理的有意应用而产生的新事物；</a:t>
            </a:r>
            <a:endParaRPr lang="en-US" altLang="zh-CN" sz="2800" dirty="0">
              <a:latin typeface="宋体" panose="02010600030101010101" pitchFamily="2" charset="-122"/>
              <a:ea typeface="宋体" panose="02010600030101010101" pitchFamily="2" charset="-122"/>
            </a:endParaRPr>
          </a:p>
          <a:p>
            <a:pPr>
              <a:defRPr/>
            </a:pPr>
            <a:r>
              <a:rPr lang="zh-CN" altLang="en-US" dirty="0">
                <a:latin typeface="宋体" panose="02010600030101010101" pitchFamily="2" charset="-122"/>
                <a:ea typeface="宋体" panose="02010600030101010101" pitchFamily="2" charset="-122"/>
              </a:rPr>
              <a:t>一种创新如果要被接受，就必须和社会的需要、价值与目标一致，但这并不足以保证它会被接受，习惯的力量往往成为接受的障碍（如标准打字机键盘</a:t>
            </a:r>
            <a:r>
              <a:rPr lang="en-US" altLang="zh-CN" dirty="0">
                <a:latin typeface="宋体" panose="02010600030101010101" pitchFamily="2" charset="-122"/>
                <a:ea typeface="宋体" panose="02010600030101010101" pitchFamily="2" charset="-122"/>
              </a:rPr>
              <a:t>1874</a:t>
            </a:r>
            <a:r>
              <a:rPr lang="zh-CN" altLang="en-US" dirty="0">
                <a:latin typeface="宋体" panose="02010600030101010101" pitchFamily="2" charset="-122"/>
                <a:ea typeface="宋体" panose="02010600030101010101" pitchFamily="2" charset="-122"/>
              </a:rPr>
              <a:t>，德沃夏克键盘</a:t>
            </a:r>
            <a:r>
              <a:rPr lang="en-US" altLang="zh-CN" dirty="0">
                <a:latin typeface="宋体" panose="02010600030101010101" pitchFamily="2" charset="-122"/>
                <a:ea typeface="宋体" panose="02010600030101010101" pitchFamily="2" charset="-122"/>
              </a:rPr>
              <a:t>1932</a:t>
            </a:r>
            <a:r>
              <a:rPr lang="zh-CN" altLang="en-US" dirty="0">
                <a:latin typeface="宋体" panose="02010600030101010101" pitchFamily="2" charset="-122"/>
                <a:ea typeface="宋体" panose="02010600030101010101" pitchFamily="2" charset="-122"/>
              </a:rPr>
              <a:t>） </a:t>
            </a:r>
          </a:p>
          <a:p>
            <a:pPr>
              <a:defRPr/>
            </a:pPr>
            <a:endParaRPr lang="zh-CN" altLang="en-US" dirty="0"/>
          </a:p>
        </p:txBody>
      </p:sp>
      <p:sp>
        <p:nvSpPr>
          <p:cNvPr id="26628" name="日期占位符 3">
            <a:extLst>
              <a:ext uri="{FF2B5EF4-FFF2-40B4-BE49-F238E27FC236}">
                <a16:creationId xmlns:a16="http://schemas.microsoft.com/office/drawing/2014/main" id="{73731052-9296-4752-A6A1-086B6F24969E}"/>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4161E000-44A8-4FE0-8B39-B155B8F8FD6A}" type="datetime1">
              <a:rPr lang="zh-CN" altLang="en-US" sz="1200"/>
              <a:pPr eaLnBrk="1" hangingPunct="1">
                <a:buFont typeface="Wingdings" panose="05000000000000000000" pitchFamily="2" charset="2"/>
                <a:buNone/>
              </a:pPr>
              <a:t>2023/3/3</a:t>
            </a:fld>
            <a:endParaRPr lang="zh-CN" altLang="en-US" sz="1200"/>
          </a:p>
        </p:txBody>
      </p:sp>
      <p:sp>
        <p:nvSpPr>
          <p:cNvPr id="26629" name="灯片编号占位符 4">
            <a:extLst>
              <a:ext uri="{FF2B5EF4-FFF2-40B4-BE49-F238E27FC236}">
                <a16:creationId xmlns:a16="http://schemas.microsoft.com/office/drawing/2014/main" id="{09BFD75E-6C38-47A9-9A66-2130E12ED1D0}"/>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6BA26941-CF43-4523-8C22-DA596D89F4E2}" type="slidenum">
              <a:rPr lang="zh-CN" altLang="en-US" sz="1200"/>
              <a:pPr algn="r" eaLnBrk="1" hangingPunct="1">
                <a:buFont typeface="Wingdings" panose="05000000000000000000" pitchFamily="2" charset="2"/>
                <a:buNone/>
              </a:pPr>
              <a:t>11</a:t>
            </a:fld>
            <a:endParaRPr lang="zh-CN" altLang="en-US"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08225"/>
                                        </p:tgtEl>
                                        <p:attrNameLst>
                                          <p:attrName>style.visibility</p:attrName>
                                        </p:attrNameLst>
                                      </p:cBhvr>
                                      <p:to>
                                        <p:strVal val="visible"/>
                                      </p:to>
                                    </p:set>
                                    <p:animEffect transition="in" filter="fade">
                                      <p:cBhvr>
                                        <p:cTn id="7" dur="767" decel="100000"/>
                                        <p:tgtEl>
                                          <p:spTgt spid="308225"/>
                                        </p:tgtEl>
                                      </p:cBhvr>
                                    </p:animEffect>
                                    <p:animScale>
                                      <p:cBhvr>
                                        <p:cTn id="8" dur="767" decel="100000"/>
                                        <p:tgtEl>
                                          <p:spTgt spid="308225"/>
                                        </p:tgtEl>
                                      </p:cBhvr>
                                      <p:from x="10000" y="10000"/>
                                      <p:to x="200000" y="450000"/>
                                    </p:animScale>
                                    <p:animScale>
                                      <p:cBhvr>
                                        <p:cTn id="9" dur="1228" accel="100000" fill="hold">
                                          <p:stCondLst>
                                            <p:cond delay="767"/>
                                          </p:stCondLst>
                                        </p:cTn>
                                        <p:tgtEl>
                                          <p:spTgt spid="308225"/>
                                        </p:tgtEl>
                                      </p:cBhvr>
                                      <p:from x="200000" y="450000"/>
                                      <p:to x="100000" y="100000"/>
                                    </p:animScale>
                                    <p:set>
                                      <p:cBhvr>
                                        <p:cTn id="10" dur="767" fill="hold"/>
                                        <p:tgtEl>
                                          <p:spTgt spid="308225"/>
                                        </p:tgtEl>
                                        <p:attrNameLst>
                                          <p:attrName>ppt_x</p:attrName>
                                        </p:attrNameLst>
                                      </p:cBhvr>
                                      <p:to>
                                        <p:strVal val="(0.5)"/>
                                      </p:to>
                                    </p:set>
                                    <p:anim from="(0.5)" to="(#ppt_x)" calcmode="lin" valueType="num">
                                      <p:cBhvr>
                                        <p:cTn id="11" dur="1228" accel="100000" fill="hold">
                                          <p:stCondLst>
                                            <p:cond delay="767"/>
                                          </p:stCondLst>
                                        </p:cTn>
                                        <p:tgtEl>
                                          <p:spTgt spid="308225"/>
                                        </p:tgtEl>
                                        <p:attrNameLst>
                                          <p:attrName>ppt_x</p:attrName>
                                        </p:attrNameLst>
                                      </p:cBhvr>
                                    </p:anim>
                                    <p:set>
                                      <p:cBhvr>
                                        <p:cTn id="12" dur="767" fill="hold"/>
                                        <p:tgtEl>
                                          <p:spTgt spid="308225"/>
                                        </p:tgtEl>
                                        <p:attrNameLst>
                                          <p:attrName>ppt_y</p:attrName>
                                        </p:attrNameLst>
                                      </p:cBhvr>
                                      <p:to>
                                        <p:strVal val="(#ppt_y+0.4)"/>
                                      </p:to>
                                    </p:set>
                                    <p:anim from="(#ppt_y+0.4)" to="(#ppt_y)" calcmode="lin" valueType="num">
                                      <p:cBhvr>
                                        <p:cTn id="13" dur="1228" accel="100000" fill="hold">
                                          <p:stCondLst>
                                            <p:cond delay="767"/>
                                          </p:stCondLst>
                                        </p:cTn>
                                        <p:tgtEl>
                                          <p:spTgt spid="308225"/>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08226">
                                            <p:txEl>
                                              <p:pRg st="0" end="0"/>
                                            </p:txEl>
                                          </p:spTgt>
                                        </p:tgtEl>
                                        <p:attrNameLst>
                                          <p:attrName>style.visibility</p:attrName>
                                        </p:attrNameLst>
                                      </p:cBhvr>
                                      <p:to>
                                        <p:strVal val="visible"/>
                                      </p:to>
                                    </p:set>
                                    <p:anim calcmode="lin" valueType="num">
                                      <p:cBhvr>
                                        <p:cTn id="18" dur="500" fill="hold"/>
                                        <p:tgtEl>
                                          <p:spTgt spid="30822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08226">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08226">
                                            <p:txEl>
                                              <p:pRg st="0" end="0"/>
                                            </p:txEl>
                                          </p:spTgt>
                                        </p:tgtEl>
                                      </p:cBhvr>
                                    </p:animEffect>
                                  </p:childTnLst>
                                </p:cTn>
                              </p:par>
                              <p:par>
                                <p:cTn id="21" presetID="53" presetClass="entr" presetSubtype="16" fill="hold" grpId="0" nodeType="withEffect">
                                  <p:stCondLst>
                                    <p:cond delay="0"/>
                                  </p:stCondLst>
                                  <p:childTnLst>
                                    <p:set>
                                      <p:cBhvr>
                                        <p:cTn id="22" dur="0" fill="hold">
                                          <p:stCondLst>
                                            <p:cond delay="0"/>
                                          </p:stCondLst>
                                        </p:cTn>
                                        <p:tgtEl>
                                          <p:spTgt spid="308226">
                                            <p:txEl>
                                              <p:pRg st="1" end="1"/>
                                            </p:txEl>
                                          </p:spTgt>
                                        </p:tgtEl>
                                        <p:attrNameLst>
                                          <p:attrName>style.visibility</p:attrName>
                                        </p:attrNameLst>
                                      </p:cBhvr>
                                      <p:to>
                                        <p:strVal val="visible"/>
                                      </p:to>
                                    </p:set>
                                    <p:anim calcmode="lin" valueType="num">
                                      <p:cBhvr>
                                        <p:cTn id="23" dur="500" fill="hold"/>
                                        <p:tgtEl>
                                          <p:spTgt spid="308226">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308226">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308226">
                                            <p:txEl>
                                              <p:pRg st="1" end="1"/>
                                            </p:txEl>
                                          </p:spTgt>
                                        </p:tgtEl>
                                      </p:cBhvr>
                                    </p:animEffect>
                                  </p:childTnLst>
                                </p:cTn>
                              </p:par>
                              <p:par>
                                <p:cTn id="26" presetID="53" presetClass="entr" presetSubtype="16" fill="hold" grpId="0" nodeType="withEffect">
                                  <p:stCondLst>
                                    <p:cond delay="0"/>
                                  </p:stCondLst>
                                  <p:childTnLst>
                                    <p:set>
                                      <p:cBhvr>
                                        <p:cTn id="27" dur="0" fill="hold">
                                          <p:stCondLst>
                                            <p:cond delay="0"/>
                                          </p:stCondLst>
                                        </p:cTn>
                                        <p:tgtEl>
                                          <p:spTgt spid="308226">
                                            <p:txEl>
                                              <p:pRg st="2" end="2"/>
                                            </p:txEl>
                                          </p:spTgt>
                                        </p:tgtEl>
                                        <p:attrNameLst>
                                          <p:attrName>style.visibility</p:attrName>
                                        </p:attrNameLst>
                                      </p:cBhvr>
                                      <p:to>
                                        <p:strVal val="visible"/>
                                      </p:to>
                                    </p:set>
                                    <p:anim calcmode="lin" valueType="num">
                                      <p:cBhvr>
                                        <p:cTn id="28" dur="500" fill="hold"/>
                                        <p:tgtEl>
                                          <p:spTgt spid="30822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0822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08226">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childTnLst>
                                    <p:set>
                                      <p:cBhvr>
                                        <p:cTn id="34" dur="0" fill="hold">
                                          <p:stCondLst>
                                            <p:cond delay="0"/>
                                          </p:stCondLst>
                                        </p:cTn>
                                        <p:tgtEl>
                                          <p:spTgt spid="308226">
                                            <p:txEl>
                                              <p:pRg st="3" end="3"/>
                                            </p:txEl>
                                          </p:spTgt>
                                        </p:tgtEl>
                                        <p:attrNameLst>
                                          <p:attrName>style.visibility</p:attrName>
                                        </p:attrNameLst>
                                      </p:cBhvr>
                                      <p:to>
                                        <p:strVal val="visible"/>
                                      </p:to>
                                    </p:set>
                                    <p:anim calcmode="lin" valueType="num">
                                      <p:cBhvr>
                                        <p:cTn id="35" dur="500" fill="hold"/>
                                        <p:tgtEl>
                                          <p:spTgt spid="308226">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08226">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082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5" grpId="0"/>
      <p:bldP spid="308226"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49" name="标题 1">
            <a:extLst>
              <a:ext uri="{FF2B5EF4-FFF2-40B4-BE49-F238E27FC236}">
                <a16:creationId xmlns:a16="http://schemas.microsoft.com/office/drawing/2014/main" id="{C8ACF5BD-EC5A-4DBA-A6D2-2D68FF37D93B}"/>
              </a:ext>
            </a:extLst>
          </p:cNvPr>
          <p:cNvSpPr>
            <a:spLocks noGrp="1" noChangeArrowheads="1"/>
          </p:cNvSpPr>
          <p:nvPr>
            <p:ph type="title" idx="4294967295"/>
          </p:nvPr>
        </p:nvSpPr>
        <p:spPr>
          <a:xfrm>
            <a:off x="1362075" y="365125"/>
            <a:ext cx="9991725" cy="777875"/>
          </a:xfrm>
        </p:spPr>
        <p:txBody>
          <a:bodyPr/>
          <a:lstStyle/>
          <a:p>
            <a:r>
              <a:rPr lang="zh-CN" altLang="en-US" sz="3200" b="1" dirty="0">
                <a:solidFill>
                  <a:srgbClr val="FFC000"/>
                </a:solidFill>
                <a:ea typeface="楷体_GB2312"/>
                <a:cs typeface="楷体_GB2312"/>
              </a:rPr>
              <a:t>传播</a:t>
            </a:r>
            <a:r>
              <a:rPr lang="en-US" altLang="zh-CN" sz="3200" b="1" dirty="0">
                <a:solidFill>
                  <a:srgbClr val="FFC000"/>
                </a:solidFill>
                <a:ea typeface="楷体_GB2312"/>
                <a:cs typeface="楷体_GB2312"/>
              </a:rPr>
              <a:t>/</a:t>
            </a:r>
            <a:r>
              <a:rPr lang="zh-CN" altLang="en-US" sz="3200" b="1" dirty="0">
                <a:solidFill>
                  <a:srgbClr val="FFC000"/>
                </a:solidFill>
                <a:ea typeface="楷体_GB2312"/>
                <a:cs typeface="楷体_GB2312"/>
              </a:rPr>
              <a:t>借用</a:t>
            </a:r>
          </a:p>
        </p:txBody>
      </p:sp>
      <p:sp>
        <p:nvSpPr>
          <p:cNvPr id="309250" name="内容占位符 2">
            <a:extLst>
              <a:ext uri="{FF2B5EF4-FFF2-40B4-BE49-F238E27FC236}">
                <a16:creationId xmlns:a16="http://schemas.microsoft.com/office/drawing/2014/main" id="{DA4C7CF5-696B-460A-A6C9-2CE0B6FB60D0}"/>
              </a:ext>
            </a:extLst>
          </p:cNvPr>
          <p:cNvSpPr>
            <a:spLocks noGrp="1" noChangeArrowheads="1"/>
          </p:cNvSpPr>
          <p:nvPr>
            <p:ph idx="4294967295"/>
          </p:nvPr>
        </p:nvSpPr>
        <p:spPr>
          <a:xfrm>
            <a:off x="1228725" y="1143000"/>
            <a:ext cx="9331325" cy="5022851"/>
          </a:xfrm>
        </p:spPr>
        <p:txBody>
          <a:bodyPr>
            <a:noAutofit/>
          </a:bodyPr>
          <a:lstStyle/>
          <a:p>
            <a:pPr>
              <a:lnSpc>
                <a:spcPts val="3363"/>
              </a:lnSpc>
            </a:pPr>
            <a:r>
              <a:rPr lang="zh-CN" altLang="en-US" dirty="0">
                <a:latin typeface="宋体" panose="02010600030101010101" pitchFamily="2" charset="-122"/>
                <a:ea typeface="宋体" panose="02010600030101010101" pitchFamily="2" charset="-122"/>
              </a:rPr>
              <a:t>传播是指某种文化因素或文化结构从一个社会向另一个社会或多个社会的转移和互动；</a:t>
            </a:r>
            <a:endParaRPr lang="en-US" altLang="zh-CN" dirty="0">
              <a:latin typeface="宋体" panose="02010600030101010101" pitchFamily="2" charset="-122"/>
              <a:ea typeface="宋体" panose="02010600030101010101" pitchFamily="2" charset="-122"/>
            </a:endParaRPr>
          </a:p>
          <a:p>
            <a:pPr>
              <a:lnSpc>
                <a:spcPts val="3363"/>
              </a:lnSpc>
            </a:pPr>
            <a:r>
              <a:rPr lang="zh-CN" altLang="en-US" dirty="0">
                <a:latin typeface="宋体" panose="02010600030101010101" pitchFamily="2" charset="-122"/>
                <a:ea typeface="宋体" panose="02010600030101010101" pitchFamily="2" charset="-122"/>
              </a:rPr>
              <a:t>文化传播包括有意的和无意的。有意的文化传播指一个民族或国家有目的、有计划、有组织地输出文化；有目的、有计划、有组织地模仿、引进和吸收其他国家和民族的文化，称为“文化借用”。</a:t>
            </a:r>
            <a:endParaRPr lang="en-US" altLang="zh-CN" dirty="0">
              <a:latin typeface="宋体" panose="02010600030101010101" pitchFamily="2" charset="-122"/>
              <a:ea typeface="宋体" panose="02010600030101010101" pitchFamily="2" charset="-122"/>
            </a:endParaRPr>
          </a:p>
          <a:p>
            <a:pPr>
              <a:lnSpc>
                <a:spcPts val="3363"/>
              </a:lnSpc>
            </a:pPr>
            <a:r>
              <a:rPr lang="zh-CN" altLang="en-US" dirty="0">
                <a:latin typeface="宋体" panose="02010600030101010101" pitchFamily="2" charset="-122"/>
                <a:ea typeface="宋体" panose="02010600030101010101" pitchFamily="2" charset="-122"/>
              </a:rPr>
              <a:t>任何一种文化的</a:t>
            </a:r>
            <a:r>
              <a:rPr lang="en-US" altLang="zh-CN" dirty="0">
                <a:latin typeface="宋体" panose="02010600030101010101" pitchFamily="2" charset="-122"/>
                <a:ea typeface="宋体" panose="02010600030101010101" pitchFamily="2" charset="-122"/>
              </a:rPr>
              <a:t>90%</a:t>
            </a:r>
            <a:r>
              <a:rPr lang="zh-CN" altLang="en-US" dirty="0">
                <a:latin typeface="宋体" panose="02010600030101010101" pitchFamily="2" charset="-122"/>
                <a:ea typeface="宋体" panose="02010600030101010101" pitchFamily="2" charset="-122"/>
              </a:rPr>
              <a:t>的内容都可以通过借用得到说明，然而人们对借用的东西是有所创造的，他们从多种可能性和来源中进行挑选，通常限于选择那些与他们目前的文化相兼容的元素（比如微信与</a:t>
            </a:r>
            <a:r>
              <a:rPr lang="en-US" altLang="zh-CN" dirty="0">
                <a:latin typeface="宋体" panose="02010600030101010101" pitchFamily="2" charset="-122"/>
                <a:ea typeface="宋体" panose="02010600030101010101" pitchFamily="2" charset="-122"/>
              </a:rPr>
              <a:t>QQ,</a:t>
            </a:r>
            <a:r>
              <a:rPr lang="zh-CN" altLang="en-US" dirty="0">
                <a:latin typeface="宋体" panose="02010600030101010101" pitchFamily="2" charset="-122"/>
                <a:ea typeface="宋体" panose="02010600030101010101" pitchFamily="2" charset="-122"/>
              </a:rPr>
              <a:t>语音、文字与图像</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27652" name="日期占位符 3">
            <a:extLst>
              <a:ext uri="{FF2B5EF4-FFF2-40B4-BE49-F238E27FC236}">
                <a16:creationId xmlns:a16="http://schemas.microsoft.com/office/drawing/2014/main" id="{8405A339-2F02-4249-8847-D5A591606BE6}"/>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FD1B8011-95A5-40CD-A13D-3BD37137F59F}" type="datetime1">
              <a:rPr lang="zh-CN" altLang="en-US" sz="1200"/>
              <a:pPr eaLnBrk="1" hangingPunct="1">
                <a:buFont typeface="Wingdings" panose="05000000000000000000" pitchFamily="2" charset="2"/>
                <a:buNone/>
              </a:pPr>
              <a:t>2023/3/3</a:t>
            </a:fld>
            <a:endParaRPr lang="zh-CN" altLang="en-US" sz="1200"/>
          </a:p>
        </p:txBody>
      </p:sp>
      <p:sp>
        <p:nvSpPr>
          <p:cNvPr id="27653" name="灯片编号占位符 4">
            <a:extLst>
              <a:ext uri="{FF2B5EF4-FFF2-40B4-BE49-F238E27FC236}">
                <a16:creationId xmlns:a16="http://schemas.microsoft.com/office/drawing/2014/main" id="{0847B794-639C-4F96-9087-EC60023F8EE4}"/>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8FD6FB42-82BB-4E7B-B8CA-2C6B75208458}" type="slidenum">
              <a:rPr lang="zh-CN" altLang="en-US" sz="1200"/>
              <a:pPr algn="r" eaLnBrk="1" hangingPunct="1">
                <a:buFont typeface="Wingdings" panose="05000000000000000000" pitchFamily="2" charset="2"/>
                <a:buNone/>
              </a:pPr>
              <a:t>12</a:t>
            </a:fld>
            <a:endParaRPr lang="zh-CN" altLang="en-US"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09249"/>
                                        </p:tgtEl>
                                        <p:attrNameLst>
                                          <p:attrName>style.visibility</p:attrName>
                                        </p:attrNameLst>
                                      </p:cBhvr>
                                      <p:to>
                                        <p:strVal val="visible"/>
                                      </p:to>
                                    </p:set>
                                    <p:animEffect transition="in" filter="fade">
                                      <p:cBhvr>
                                        <p:cTn id="7" dur="767" decel="100000"/>
                                        <p:tgtEl>
                                          <p:spTgt spid="309249"/>
                                        </p:tgtEl>
                                      </p:cBhvr>
                                    </p:animEffect>
                                    <p:animScale>
                                      <p:cBhvr>
                                        <p:cTn id="8" dur="767" decel="100000"/>
                                        <p:tgtEl>
                                          <p:spTgt spid="309249"/>
                                        </p:tgtEl>
                                      </p:cBhvr>
                                      <p:from x="10000" y="10000"/>
                                      <p:to x="200000" y="450000"/>
                                    </p:animScale>
                                    <p:animScale>
                                      <p:cBhvr>
                                        <p:cTn id="9" dur="1228" accel="100000" fill="hold">
                                          <p:stCondLst>
                                            <p:cond delay="767"/>
                                          </p:stCondLst>
                                        </p:cTn>
                                        <p:tgtEl>
                                          <p:spTgt spid="309249"/>
                                        </p:tgtEl>
                                      </p:cBhvr>
                                      <p:from x="200000" y="450000"/>
                                      <p:to x="100000" y="100000"/>
                                    </p:animScale>
                                    <p:set>
                                      <p:cBhvr>
                                        <p:cTn id="10" dur="767" fill="hold"/>
                                        <p:tgtEl>
                                          <p:spTgt spid="309249"/>
                                        </p:tgtEl>
                                        <p:attrNameLst>
                                          <p:attrName>ppt_x</p:attrName>
                                        </p:attrNameLst>
                                      </p:cBhvr>
                                      <p:to>
                                        <p:strVal val="(0.5)"/>
                                      </p:to>
                                    </p:set>
                                    <p:anim from="(0.5)" to="(#ppt_x)" calcmode="lin" valueType="num">
                                      <p:cBhvr>
                                        <p:cTn id="11" dur="1228" accel="100000" fill="hold">
                                          <p:stCondLst>
                                            <p:cond delay="767"/>
                                          </p:stCondLst>
                                        </p:cTn>
                                        <p:tgtEl>
                                          <p:spTgt spid="309249"/>
                                        </p:tgtEl>
                                        <p:attrNameLst>
                                          <p:attrName>ppt_x</p:attrName>
                                        </p:attrNameLst>
                                      </p:cBhvr>
                                    </p:anim>
                                    <p:set>
                                      <p:cBhvr>
                                        <p:cTn id="12" dur="767" fill="hold"/>
                                        <p:tgtEl>
                                          <p:spTgt spid="309249"/>
                                        </p:tgtEl>
                                        <p:attrNameLst>
                                          <p:attrName>ppt_y</p:attrName>
                                        </p:attrNameLst>
                                      </p:cBhvr>
                                      <p:to>
                                        <p:strVal val="(#ppt_y+0.4)"/>
                                      </p:to>
                                    </p:set>
                                    <p:anim from="(#ppt_y+0.4)" to="(#ppt_y)" calcmode="lin" valueType="num">
                                      <p:cBhvr>
                                        <p:cTn id="13" dur="1228" accel="100000" fill="hold">
                                          <p:stCondLst>
                                            <p:cond delay="767"/>
                                          </p:stCondLst>
                                        </p:cTn>
                                        <p:tgtEl>
                                          <p:spTgt spid="309249"/>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09250">
                                            <p:txEl>
                                              <p:pRg st="0" end="0"/>
                                            </p:txEl>
                                          </p:spTgt>
                                        </p:tgtEl>
                                        <p:attrNameLst>
                                          <p:attrName>style.visibility</p:attrName>
                                        </p:attrNameLst>
                                      </p:cBhvr>
                                      <p:to>
                                        <p:strVal val="visible"/>
                                      </p:to>
                                    </p:set>
                                    <p:anim calcmode="lin" valueType="num">
                                      <p:cBhvr>
                                        <p:cTn id="18" dur="500" fill="hold"/>
                                        <p:tgtEl>
                                          <p:spTgt spid="309250">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09250">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09250">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309250">
                                            <p:txEl>
                                              <p:pRg st="1" end="1"/>
                                            </p:txEl>
                                          </p:spTgt>
                                        </p:tgtEl>
                                        <p:attrNameLst>
                                          <p:attrName>style.visibility</p:attrName>
                                        </p:attrNameLst>
                                      </p:cBhvr>
                                      <p:to>
                                        <p:strVal val="visible"/>
                                      </p:to>
                                    </p:set>
                                    <p:anim calcmode="lin" valueType="num">
                                      <p:cBhvr>
                                        <p:cTn id="25" dur="500" fill="hold"/>
                                        <p:tgtEl>
                                          <p:spTgt spid="309250">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09250">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309250">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309250">
                                            <p:txEl>
                                              <p:pRg st="2" end="2"/>
                                            </p:txEl>
                                          </p:spTgt>
                                        </p:tgtEl>
                                        <p:attrNameLst>
                                          <p:attrName>style.visibility</p:attrName>
                                        </p:attrNameLst>
                                      </p:cBhvr>
                                      <p:to>
                                        <p:strVal val="visible"/>
                                      </p:to>
                                    </p:set>
                                    <p:anim calcmode="lin" valueType="num">
                                      <p:cBhvr>
                                        <p:cTn id="32" dur="500" fill="hold"/>
                                        <p:tgtEl>
                                          <p:spTgt spid="309250">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309250">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3092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49" grpId="0"/>
      <p:bldP spid="309250"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3345" name="标题 1">
            <a:extLst>
              <a:ext uri="{FF2B5EF4-FFF2-40B4-BE49-F238E27FC236}">
                <a16:creationId xmlns:a16="http://schemas.microsoft.com/office/drawing/2014/main" id="{F00A992C-8528-45A6-BA07-B186FEB176CE}"/>
              </a:ext>
            </a:extLst>
          </p:cNvPr>
          <p:cNvSpPr>
            <a:spLocks noGrp="1" noChangeArrowheads="1"/>
          </p:cNvSpPr>
          <p:nvPr>
            <p:ph type="title" idx="4294967295"/>
          </p:nvPr>
        </p:nvSpPr>
        <p:spPr>
          <a:xfrm>
            <a:off x="876301" y="315914"/>
            <a:ext cx="8899524" cy="550861"/>
          </a:xfrm>
        </p:spPr>
        <p:txBody>
          <a:bodyPr/>
          <a:lstStyle/>
          <a:p>
            <a:r>
              <a:rPr lang="zh-CN" altLang="en-US" sz="3200" b="1" dirty="0">
                <a:solidFill>
                  <a:srgbClr val="FFC000"/>
                </a:solidFill>
                <a:ea typeface="楷体_GB2312"/>
                <a:cs typeface="楷体_GB2312"/>
              </a:rPr>
              <a:t>涵化</a:t>
            </a:r>
          </a:p>
        </p:txBody>
      </p:sp>
      <p:sp>
        <p:nvSpPr>
          <p:cNvPr id="313346" name="内容占位符 2">
            <a:extLst>
              <a:ext uri="{FF2B5EF4-FFF2-40B4-BE49-F238E27FC236}">
                <a16:creationId xmlns:a16="http://schemas.microsoft.com/office/drawing/2014/main" id="{183A07A5-76F1-42CD-8341-DEBD43D85662}"/>
              </a:ext>
            </a:extLst>
          </p:cNvPr>
          <p:cNvSpPr>
            <a:spLocks noGrp="1" noChangeArrowheads="1"/>
          </p:cNvSpPr>
          <p:nvPr>
            <p:ph idx="4294967295"/>
          </p:nvPr>
        </p:nvSpPr>
        <p:spPr>
          <a:xfrm>
            <a:off x="876300" y="1009651"/>
            <a:ext cx="10306050" cy="5156200"/>
          </a:xfrm>
        </p:spPr>
        <p:txBody>
          <a:bodyPr>
            <a:normAutofit lnSpcReduction="10000"/>
          </a:bodyPr>
          <a:lstStyle/>
          <a:p>
            <a:pPr marL="0" indent="0">
              <a:buNone/>
            </a:pPr>
            <a:r>
              <a:rPr lang="zh-CN" altLang="en-US" sz="2400" b="1" dirty="0">
                <a:latin typeface="宋体" panose="02010600030101010101" pitchFamily="2" charset="-122"/>
                <a:ea typeface="楷体_GB2312"/>
                <a:cs typeface="楷体_GB2312"/>
              </a:rPr>
              <a:t>   涵化（</a:t>
            </a:r>
            <a:r>
              <a:rPr lang="en-US" altLang="zh-CN" sz="2400" b="1" dirty="0">
                <a:latin typeface="宋体" panose="02010600030101010101" pitchFamily="2" charset="-122"/>
                <a:ea typeface="楷体_GB2312"/>
                <a:cs typeface="楷体_GB2312"/>
              </a:rPr>
              <a:t>acculturation）</a:t>
            </a:r>
            <a:r>
              <a:rPr lang="zh-CN" altLang="en-US" sz="2400" b="1" dirty="0">
                <a:latin typeface="宋体" panose="02010600030101010101" pitchFamily="2" charset="-122"/>
                <a:ea typeface="楷体_GB2312"/>
                <a:cs typeface="楷体_GB2312"/>
              </a:rPr>
              <a:t>是指不同文化的群体由于长期密切接触而使各自的文化发生变迁的过程。</a:t>
            </a:r>
            <a:endParaRPr lang="zh-CN" altLang="en-US" sz="2400" b="1" dirty="0">
              <a:latin typeface="宋体" panose="02010600030101010101" pitchFamily="2" charset="-122"/>
            </a:endParaRPr>
          </a:p>
          <a:p>
            <a:pPr marL="0" indent="0">
              <a:lnSpc>
                <a:spcPts val="2400"/>
              </a:lnSpc>
              <a:buNone/>
            </a:pPr>
            <a:r>
              <a:rPr lang="zh-CN" altLang="en-US" sz="2400"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代换</a:t>
            </a:r>
            <a:r>
              <a:rPr lang="en-US" altLang="zh-CN" sz="2400" dirty="0">
                <a:latin typeface="宋体" panose="02010600030101010101" pitchFamily="2" charset="-122"/>
                <a:ea typeface="宋体" panose="02010600030101010101" pitchFamily="2" charset="-122"/>
              </a:rPr>
              <a:t>(substitution)</a:t>
            </a:r>
            <a:r>
              <a:rPr lang="zh-CN" altLang="en-US" sz="2400" dirty="0">
                <a:latin typeface="宋体" panose="02010600030101010101" pitchFamily="2" charset="-122"/>
                <a:ea typeface="宋体" panose="02010600030101010101" pitchFamily="2" charset="-122"/>
              </a:rPr>
              <a:t>：新的文化特质或文化丛取代了原有文化特质或文化丛，并发挥着相同的功效，产生了最小的结构改变。 </a:t>
            </a:r>
          </a:p>
          <a:p>
            <a:pPr marL="0" indent="0">
              <a:lnSpc>
                <a:spcPts val="2400"/>
              </a:lnSpc>
              <a:buNone/>
            </a:pPr>
            <a:r>
              <a:rPr lang="zh-CN" altLang="en-US" sz="2400"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附加</a:t>
            </a:r>
            <a:r>
              <a:rPr lang="en-US" altLang="zh-CN" sz="2400" dirty="0">
                <a:latin typeface="宋体" panose="02010600030101010101" pitchFamily="2" charset="-122"/>
                <a:ea typeface="宋体" panose="02010600030101010101" pitchFamily="2" charset="-122"/>
              </a:rPr>
              <a:t>(addition)</a:t>
            </a:r>
            <a:r>
              <a:rPr lang="zh-CN" altLang="en-US" sz="2400" dirty="0">
                <a:latin typeface="宋体" panose="02010600030101010101" pitchFamily="2" charset="-122"/>
                <a:ea typeface="宋体" panose="02010600030101010101" pitchFamily="2" charset="-122"/>
              </a:rPr>
              <a:t>：新的文化特质无法取代旧有的文化特质，只能依附于原有的文化特质。  </a:t>
            </a:r>
          </a:p>
          <a:p>
            <a:pPr marL="0" indent="0">
              <a:lnSpc>
                <a:spcPts val="2400"/>
              </a:lnSpc>
              <a:buNone/>
            </a:pPr>
            <a:r>
              <a:rPr lang="zh-CN" altLang="en-US" sz="2400"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综摄</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syncretiran</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：新旧文化特质混合在一起，形成新的体系。（区分两种情形：文化融合与文化同化）</a:t>
            </a:r>
          </a:p>
          <a:p>
            <a:pPr marL="0" indent="0">
              <a:lnSpc>
                <a:spcPts val="2400"/>
              </a:lnSpc>
              <a:buNone/>
            </a:pPr>
            <a:r>
              <a:rPr lang="zh-CN" altLang="en-US" sz="2400"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退化</a:t>
            </a:r>
            <a:r>
              <a:rPr lang="en-US" altLang="zh-CN" sz="2400" dirty="0">
                <a:latin typeface="宋体" panose="02010600030101010101" pitchFamily="2" charset="-122"/>
                <a:ea typeface="宋体" panose="02010600030101010101" pitchFamily="2" charset="-122"/>
              </a:rPr>
              <a:t>(deculturation)</a:t>
            </a:r>
            <a:r>
              <a:rPr lang="zh-CN" altLang="en-US" sz="2400" dirty="0">
                <a:latin typeface="宋体" panose="02010600030101010101" pitchFamily="2" charset="-122"/>
                <a:ea typeface="宋体" panose="02010600030101010101" pitchFamily="2" charset="-122"/>
              </a:rPr>
              <a:t>：文化接触之后，失去了原有文化特质、又没有可以取代者。 </a:t>
            </a:r>
          </a:p>
          <a:p>
            <a:pPr marL="0" indent="0">
              <a:lnSpc>
                <a:spcPts val="2400"/>
              </a:lnSpc>
              <a:buNone/>
            </a:pPr>
            <a:r>
              <a:rPr lang="zh-CN" altLang="en-US" sz="2400"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创作</a:t>
            </a:r>
            <a:r>
              <a:rPr lang="en-US" altLang="zh-CN" sz="2400" dirty="0">
                <a:latin typeface="宋体" panose="02010600030101010101" pitchFamily="2" charset="-122"/>
                <a:ea typeface="宋体" panose="02010600030101010101" pitchFamily="2" charset="-122"/>
              </a:rPr>
              <a:t>(origination)</a:t>
            </a:r>
            <a:r>
              <a:rPr lang="zh-CN" altLang="en-US" sz="2400" dirty="0">
                <a:latin typeface="宋体" panose="02010600030101010101" pitchFamily="2" charset="-122"/>
                <a:ea typeface="宋体" panose="02010600030101010101" pitchFamily="2" charset="-122"/>
              </a:rPr>
              <a:t>：涵化过程中产生出新的文化特质以满足变迁的需要（如麦当劳在中国）。</a:t>
            </a:r>
          </a:p>
          <a:p>
            <a:pPr marL="0" indent="0">
              <a:lnSpc>
                <a:spcPts val="2400"/>
              </a:lnSpc>
              <a:buNone/>
            </a:pPr>
            <a:r>
              <a:rPr lang="zh-CN" altLang="en-US" sz="2400"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抗拒</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resistion</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：变迁的规模太大，速度太快，以致大多数人无法接受，而引起抗拒、反抗、起义或振兴运动。</a:t>
            </a:r>
          </a:p>
        </p:txBody>
      </p:sp>
      <p:sp>
        <p:nvSpPr>
          <p:cNvPr id="29700" name="日期占位符 3">
            <a:extLst>
              <a:ext uri="{FF2B5EF4-FFF2-40B4-BE49-F238E27FC236}">
                <a16:creationId xmlns:a16="http://schemas.microsoft.com/office/drawing/2014/main" id="{06987AA2-FF56-4086-8E92-1CBF22233AA6}"/>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E549F8BE-B123-497E-B40C-FC7673DC662B}" type="datetime1">
              <a:rPr lang="zh-CN" altLang="en-US" sz="1200"/>
              <a:pPr eaLnBrk="1" hangingPunct="1">
                <a:buFont typeface="Wingdings" panose="05000000000000000000" pitchFamily="2" charset="2"/>
                <a:buNone/>
              </a:pPr>
              <a:t>2023/3/3</a:t>
            </a:fld>
            <a:endParaRPr lang="zh-CN" altLang="en-US" sz="1200"/>
          </a:p>
        </p:txBody>
      </p:sp>
      <p:sp>
        <p:nvSpPr>
          <p:cNvPr id="29701" name="灯片编号占位符 4">
            <a:extLst>
              <a:ext uri="{FF2B5EF4-FFF2-40B4-BE49-F238E27FC236}">
                <a16:creationId xmlns:a16="http://schemas.microsoft.com/office/drawing/2014/main" id="{E7003F3E-C068-4151-8090-F741BDF8E5BA}"/>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D5D93F0-080A-4E54-BF5E-269219C3C91F}" type="slidenum">
              <a:rPr lang="zh-CN" altLang="en-US" sz="1200"/>
              <a:pPr algn="r" eaLnBrk="1" hangingPunct="1">
                <a:buFont typeface="Wingdings" panose="05000000000000000000" pitchFamily="2" charset="2"/>
                <a:buNone/>
              </a:pPr>
              <a:t>13</a:t>
            </a:fld>
            <a:endParaRPr lang="zh-CN" altLang="en-US"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13345"/>
                                        </p:tgtEl>
                                        <p:attrNameLst>
                                          <p:attrName>style.visibility</p:attrName>
                                        </p:attrNameLst>
                                      </p:cBhvr>
                                      <p:to>
                                        <p:strVal val="visible"/>
                                      </p:to>
                                    </p:set>
                                    <p:animEffect transition="in" filter="fade">
                                      <p:cBhvr>
                                        <p:cTn id="7" dur="767" decel="100000"/>
                                        <p:tgtEl>
                                          <p:spTgt spid="313345"/>
                                        </p:tgtEl>
                                      </p:cBhvr>
                                    </p:animEffect>
                                    <p:animScale>
                                      <p:cBhvr>
                                        <p:cTn id="8" dur="767" decel="100000"/>
                                        <p:tgtEl>
                                          <p:spTgt spid="313345"/>
                                        </p:tgtEl>
                                      </p:cBhvr>
                                      <p:from x="10000" y="10000"/>
                                      <p:to x="200000" y="450000"/>
                                    </p:animScale>
                                    <p:animScale>
                                      <p:cBhvr>
                                        <p:cTn id="9" dur="1228" accel="100000" fill="hold">
                                          <p:stCondLst>
                                            <p:cond delay="767"/>
                                          </p:stCondLst>
                                        </p:cTn>
                                        <p:tgtEl>
                                          <p:spTgt spid="313345"/>
                                        </p:tgtEl>
                                      </p:cBhvr>
                                      <p:from x="200000" y="450000"/>
                                      <p:to x="100000" y="100000"/>
                                    </p:animScale>
                                    <p:set>
                                      <p:cBhvr>
                                        <p:cTn id="10" dur="767" fill="hold"/>
                                        <p:tgtEl>
                                          <p:spTgt spid="313345"/>
                                        </p:tgtEl>
                                        <p:attrNameLst>
                                          <p:attrName>ppt_x</p:attrName>
                                        </p:attrNameLst>
                                      </p:cBhvr>
                                      <p:to>
                                        <p:strVal val="(0.5)"/>
                                      </p:to>
                                    </p:set>
                                    <p:anim from="(0.5)" to="(#ppt_x)" calcmode="lin" valueType="num">
                                      <p:cBhvr>
                                        <p:cTn id="11" dur="1228" accel="100000" fill="hold">
                                          <p:stCondLst>
                                            <p:cond delay="767"/>
                                          </p:stCondLst>
                                        </p:cTn>
                                        <p:tgtEl>
                                          <p:spTgt spid="313345"/>
                                        </p:tgtEl>
                                        <p:attrNameLst>
                                          <p:attrName>ppt_x</p:attrName>
                                        </p:attrNameLst>
                                      </p:cBhvr>
                                    </p:anim>
                                    <p:set>
                                      <p:cBhvr>
                                        <p:cTn id="12" dur="767" fill="hold"/>
                                        <p:tgtEl>
                                          <p:spTgt spid="313345"/>
                                        </p:tgtEl>
                                        <p:attrNameLst>
                                          <p:attrName>ppt_y</p:attrName>
                                        </p:attrNameLst>
                                      </p:cBhvr>
                                      <p:to>
                                        <p:strVal val="(#ppt_y+0.4)"/>
                                      </p:to>
                                    </p:set>
                                    <p:anim from="(#ppt_y+0.4)" to="(#ppt_y)" calcmode="lin" valueType="num">
                                      <p:cBhvr>
                                        <p:cTn id="13" dur="1228" accel="100000" fill="hold">
                                          <p:stCondLst>
                                            <p:cond delay="767"/>
                                          </p:stCondLst>
                                        </p:cTn>
                                        <p:tgtEl>
                                          <p:spTgt spid="313345"/>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13346">
                                            <p:txEl>
                                              <p:pRg st="0" end="0"/>
                                            </p:txEl>
                                          </p:spTgt>
                                        </p:tgtEl>
                                        <p:attrNameLst>
                                          <p:attrName>style.visibility</p:attrName>
                                        </p:attrNameLst>
                                      </p:cBhvr>
                                      <p:to>
                                        <p:strVal val="visible"/>
                                      </p:to>
                                    </p:set>
                                    <p:anim calcmode="lin" valueType="num">
                                      <p:cBhvr>
                                        <p:cTn id="18" dur="500" fill="hold"/>
                                        <p:tgtEl>
                                          <p:spTgt spid="31334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13346">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133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5" grpId="0"/>
      <p:bldP spid="313346"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49" name="标题 1">
            <a:extLst>
              <a:ext uri="{FF2B5EF4-FFF2-40B4-BE49-F238E27FC236}">
                <a16:creationId xmlns:a16="http://schemas.microsoft.com/office/drawing/2014/main" id="{5A154B35-4DFB-4D30-A057-2196482EC132}"/>
              </a:ext>
            </a:extLst>
          </p:cNvPr>
          <p:cNvSpPr>
            <a:spLocks noGrp="1" noChangeArrowheads="1"/>
          </p:cNvSpPr>
          <p:nvPr>
            <p:ph type="title" idx="4294967295"/>
          </p:nvPr>
        </p:nvSpPr>
        <p:spPr>
          <a:xfrm>
            <a:off x="1104900" y="365125"/>
            <a:ext cx="10248899" cy="1325563"/>
          </a:xfrm>
        </p:spPr>
        <p:txBody>
          <a:bodyPr/>
          <a:lstStyle/>
          <a:p>
            <a:r>
              <a:rPr lang="zh-CN" altLang="en-US" sz="3200" b="1" dirty="0">
                <a:solidFill>
                  <a:srgbClr val="FFC000"/>
                </a:solidFill>
                <a:ea typeface="楷体_GB2312"/>
                <a:cs typeface="楷体_GB2312"/>
              </a:rPr>
              <a:t>文化遗失</a:t>
            </a:r>
          </a:p>
        </p:txBody>
      </p:sp>
      <p:sp>
        <p:nvSpPr>
          <p:cNvPr id="309250" name="内容占位符 2">
            <a:extLst>
              <a:ext uri="{FF2B5EF4-FFF2-40B4-BE49-F238E27FC236}">
                <a16:creationId xmlns:a16="http://schemas.microsoft.com/office/drawing/2014/main" id="{D044F4E9-B5D7-42D8-89BD-D29F79A76A45}"/>
              </a:ext>
            </a:extLst>
          </p:cNvPr>
          <p:cNvSpPr>
            <a:spLocks noGrp="1" noChangeArrowheads="1"/>
          </p:cNvSpPr>
          <p:nvPr>
            <p:ph idx="4294967295"/>
          </p:nvPr>
        </p:nvSpPr>
        <p:spPr>
          <a:xfrm>
            <a:off x="962025" y="1752600"/>
            <a:ext cx="9382125" cy="4267200"/>
          </a:xfrm>
        </p:spPr>
        <p:txBody>
          <a:bodyPr/>
          <a:lstStyle/>
          <a:p>
            <a:pPr>
              <a:lnSpc>
                <a:spcPts val="3600"/>
              </a:lnSpc>
            </a:pPr>
            <a:r>
              <a:rPr lang="zh-CN" altLang="en-US" b="1" dirty="0"/>
              <a:t>文化遗失：</a:t>
            </a:r>
            <a:r>
              <a:rPr lang="zh-CN" altLang="en-US" dirty="0">
                <a:latin typeface="宋体" panose="02010600030101010101" pitchFamily="2" charset="-122"/>
                <a:ea typeface="宋体" panose="02010600030101010101" pitchFamily="2" charset="-122"/>
              </a:rPr>
              <a:t>因接受新事物而导致旧事物的丧失，但这种取代并不一定是文明的特征（</a:t>
            </a:r>
            <a:r>
              <a:rPr lang="zh-CN" altLang="en-US" sz="1800" dirty="0">
                <a:latin typeface="宋体" panose="02010600030101010101" pitchFamily="2" charset="-122"/>
                <a:ea typeface="宋体" panose="02010600030101010101" pitchFamily="2" charset="-122"/>
              </a:rPr>
              <a:t>如个体主义的崛起、孝道的衰落</a:t>
            </a:r>
            <a:r>
              <a:rPr lang="zh-CN" altLang="en-US" dirty="0">
                <a:latin typeface="宋体" panose="02010600030101010101" pitchFamily="2" charset="-122"/>
                <a:ea typeface="宋体" panose="02010600030101010101" pitchFamily="2" charset="-122"/>
              </a:rPr>
              <a:t>）。某些文化虽然丧失，但并没有被取代（无替代的消失），这也与接受一种新事物一样构成文化的变迁。</a:t>
            </a:r>
          </a:p>
        </p:txBody>
      </p:sp>
      <p:sp>
        <p:nvSpPr>
          <p:cNvPr id="28676" name="日期占位符 3">
            <a:extLst>
              <a:ext uri="{FF2B5EF4-FFF2-40B4-BE49-F238E27FC236}">
                <a16:creationId xmlns:a16="http://schemas.microsoft.com/office/drawing/2014/main" id="{2C158933-A050-4C7A-9A26-D26D8F81A92A}"/>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581F4EAB-7F3C-4B98-99CD-840C2D45E38D}" type="datetime1">
              <a:rPr lang="zh-CN" altLang="en-US" sz="1200"/>
              <a:pPr eaLnBrk="1" hangingPunct="1">
                <a:buFont typeface="Wingdings" panose="05000000000000000000" pitchFamily="2" charset="2"/>
                <a:buNone/>
              </a:pPr>
              <a:t>2023/3/3</a:t>
            </a:fld>
            <a:endParaRPr lang="zh-CN" altLang="en-US" sz="1200"/>
          </a:p>
        </p:txBody>
      </p:sp>
      <p:sp>
        <p:nvSpPr>
          <p:cNvPr id="28677" name="灯片编号占位符 4">
            <a:extLst>
              <a:ext uri="{FF2B5EF4-FFF2-40B4-BE49-F238E27FC236}">
                <a16:creationId xmlns:a16="http://schemas.microsoft.com/office/drawing/2014/main" id="{724A3E86-D14E-4377-86CF-A22497FDF5E0}"/>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B58A42C4-1DEC-45EA-BF79-3E1B39C245BA}" type="slidenum">
              <a:rPr lang="zh-CN" altLang="en-US" sz="1200"/>
              <a:pPr algn="r" eaLnBrk="1" hangingPunct="1">
                <a:buFont typeface="Wingdings" panose="05000000000000000000" pitchFamily="2" charset="2"/>
                <a:buNone/>
              </a:pPr>
              <a:t>14</a:t>
            </a:fld>
            <a:endParaRPr lang="zh-CN" altLang="en-US"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09249"/>
                                        </p:tgtEl>
                                        <p:attrNameLst>
                                          <p:attrName>style.visibility</p:attrName>
                                        </p:attrNameLst>
                                      </p:cBhvr>
                                      <p:to>
                                        <p:strVal val="visible"/>
                                      </p:to>
                                    </p:set>
                                    <p:animEffect transition="in" filter="fade">
                                      <p:cBhvr>
                                        <p:cTn id="7" dur="767" decel="100000"/>
                                        <p:tgtEl>
                                          <p:spTgt spid="309249"/>
                                        </p:tgtEl>
                                      </p:cBhvr>
                                    </p:animEffect>
                                    <p:animScale>
                                      <p:cBhvr>
                                        <p:cTn id="8" dur="767" decel="100000"/>
                                        <p:tgtEl>
                                          <p:spTgt spid="309249"/>
                                        </p:tgtEl>
                                      </p:cBhvr>
                                      <p:from x="10000" y="10000"/>
                                      <p:to x="200000" y="450000"/>
                                    </p:animScale>
                                    <p:animScale>
                                      <p:cBhvr>
                                        <p:cTn id="9" dur="1228" accel="100000" fill="hold">
                                          <p:stCondLst>
                                            <p:cond delay="767"/>
                                          </p:stCondLst>
                                        </p:cTn>
                                        <p:tgtEl>
                                          <p:spTgt spid="309249"/>
                                        </p:tgtEl>
                                      </p:cBhvr>
                                      <p:from x="200000" y="450000"/>
                                      <p:to x="100000" y="100000"/>
                                    </p:animScale>
                                    <p:set>
                                      <p:cBhvr>
                                        <p:cTn id="10" dur="767" fill="hold"/>
                                        <p:tgtEl>
                                          <p:spTgt spid="309249"/>
                                        </p:tgtEl>
                                        <p:attrNameLst>
                                          <p:attrName>ppt_x</p:attrName>
                                        </p:attrNameLst>
                                      </p:cBhvr>
                                      <p:to>
                                        <p:strVal val="(0.5)"/>
                                      </p:to>
                                    </p:set>
                                    <p:anim from="(0.5)" to="(#ppt_x)" calcmode="lin" valueType="num">
                                      <p:cBhvr>
                                        <p:cTn id="11" dur="1228" accel="100000" fill="hold">
                                          <p:stCondLst>
                                            <p:cond delay="767"/>
                                          </p:stCondLst>
                                        </p:cTn>
                                        <p:tgtEl>
                                          <p:spTgt spid="309249"/>
                                        </p:tgtEl>
                                        <p:attrNameLst>
                                          <p:attrName>ppt_x</p:attrName>
                                        </p:attrNameLst>
                                      </p:cBhvr>
                                    </p:anim>
                                    <p:set>
                                      <p:cBhvr>
                                        <p:cTn id="12" dur="767" fill="hold"/>
                                        <p:tgtEl>
                                          <p:spTgt spid="309249"/>
                                        </p:tgtEl>
                                        <p:attrNameLst>
                                          <p:attrName>ppt_y</p:attrName>
                                        </p:attrNameLst>
                                      </p:cBhvr>
                                      <p:to>
                                        <p:strVal val="(#ppt_y+0.4)"/>
                                      </p:to>
                                    </p:set>
                                    <p:anim from="(#ppt_y+0.4)" to="(#ppt_y)" calcmode="lin" valueType="num">
                                      <p:cBhvr>
                                        <p:cTn id="13" dur="1228" accel="100000" fill="hold">
                                          <p:stCondLst>
                                            <p:cond delay="767"/>
                                          </p:stCondLst>
                                        </p:cTn>
                                        <p:tgtEl>
                                          <p:spTgt spid="309249"/>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09250">
                                            <p:txEl>
                                              <p:pRg st="0" end="0"/>
                                            </p:txEl>
                                          </p:spTgt>
                                        </p:tgtEl>
                                        <p:attrNameLst>
                                          <p:attrName>style.visibility</p:attrName>
                                        </p:attrNameLst>
                                      </p:cBhvr>
                                      <p:to>
                                        <p:strVal val="visible"/>
                                      </p:to>
                                    </p:set>
                                    <p:anim calcmode="lin" valueType="num">
                                      <p:cBhvr>
                                        <p:cTn id="18" dur="500" fill="hold"/>
                                        <p:tgtEl>
                                          <p:spTgt spid="309250">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09250">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092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49" grpId="0"/>
      <p:bldP spid="309250"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41" name="标题 1">
            <a:extLst>
              <a:ext uri="{FF2B5EF4-FFF2-40B4-BE49-F238E27FC236}">
                <a16:creationId xmlns:a16="http://schemas.microsoft.com/office/drawing/2014/main" id="{FA7E89CC-061D-044F-7D5D-29794039918C}"/>
              </a:ext>
            </a:extLst>
          </p:cNvPr>
          <p:cNvSpPr>
            <a:spLocks noGrp="1" noChangeArrowheads="1"/>
          </p:cNvSpPr>
          <p:nvPr>
            <p:ph type="title" idx="4294967295"/>
          </p:nvPr>
        </p:nvSpPr>
        <p:spPr>
          <a:xfrm>
            <a:off x="1016876" y="136526"/>
            <a:ext cx="8103312" cy="771525"/>
          </a:xfrm>
        </p:spPr>
        <p:txBody>
          <a:bodyPr>
            <a:normAutofit/>
          </a:bodyPr>
          <a:lstStyle/>
          <a:p>
            <a:pPr>
              <a:defRPr/>
            </a:pPr>
            <a:r>
              <a:rPr lang="zh-CN" altLang="en-US" sz="4000" b="1" dirty="0">
                <a:solidFill>
                  <a:srgbClr val="FFC000"/>
                </a:solidFill>
                <a:latin typeface="楷体_GB2312"/>
                <a:ea typeface="楷体_GB2312"/>
                <a:cs typeface="楷体_GB2312"/>
              </a:rPr>
              <a:t>全球化</a:t>
            </a:r>
          </a:p>
        </p:txBody>
      </p:sp>
      <p:sp>
        <p:nvSpPr>
          <p:cNvPr id="317442" name="内容占位符 2">
            <a:extLst>
              <a:ext uri="{FF2B5EF4-FFF2-40B4-BE49-F238E27FC236}">
                <a16:creationId xmlns:a16="http://schemas.microsoft.com/office/drawing/2014/main" id="{7CDDD5ED-2067-479C-ED5E-4F24C487975B}"/>
              </a:ext>
            </a:extLst>
          </p:cNvPr>
          <p:cNvSpPr>
            <a:spLocks noGrp="1" noChangeArrowheads="1"/>
          </p:cNvSpPr>
          <p:nvPr>
            <p:ph idx="4294967295"/>
          </p:nvPr>
        </p:nvSpPr>
        <p:spPr>
          <a:xfrm>
            <a:off x="764628" y="1125538"/>
            <a:ext cx="9979572" cy="5040312"/>
          </a:xfrm>
        </p:spPr>
        <p:txBody>
          <a:bodyPr/>
          <a:lstStyle/>
          <a:p>
            <a:pPr eaLnBrk="1" hangingPunct="1">
              <a:lnSpc>
                <a:spcPts val="3700"/>
              </a:lnSpc>
            </a:pPr>
            <a:r>
              <a:rPr lang="zh-CN" altLang="en-US" dirty="0">
                <a:latin typeface="宋体" panose="02010600030101010101" pitchFamily="2" charset="-122"/>
                <a:ea typeface="宋体" panose="02010600030101010101" pitchFamily="2" charset="-122"/>
              </a:rPr>
              <a:t>全球化</a:t>
            </a:r>
            <a:endParaRPr lang="en-US" altLang="zh-CN" dirty="0">
              <a:latin typeface="宋体" panose="02010600030101010101" pitchFamily="2" charset="-122"/>
              <a:ea typeface="宋体" panose="02010600030101010101" pitchFamily="2" charset="-122"/>
            </a:endParaRPr>
          </a:p>
          <a:p>
            <a:pPr lvl="1" eaLnBrk="1" hangingPunct="1">
              <a:lnSpc>
                <a:spcPts val="3700"/>
              </a:lnSpc>
            </a:pPr>
            <a:r>
              <a:rPr lang="zh-CN" altLang="en-US" dirty="0">
                <a:solidFill>
                  <a:srgbClr val="000000"/>
                </a:solidFill>
                <a:latin typeface="宋体" panose="02010600030101010101" pitchFamily="2" charset="-122"/>
                <a:ea typeface="宋体" panose="02010600030101010101" pitchFamily="2" charset="-122"/>
              </a:rPr>
              <a:t>指的是资本无国界流动所带来的一系列变化，包括人、物流、技术、信息、符号、观念等在世界范围内大规模和高速度流动所形成的不同社会文化之间的密切联系与频繁互动。</a:t>
            </a:r>
            <a:endParaRPr lang="en-US" altLang="zh-CN" dirty="0">
              <a:solidFill>
                <a:srgbClr val="000000"/>
              </a:solidFill>
              <a:latin typeface="宋体" panose="02010600030101010101" pitchFamily="2" charset="-122"/>
              <a:ea typeface="宋体" panose="02010600030101010101" pitchFamily="2" charset="-122"/>
            </a:endParaRPr>
          </a:p>
          <a:p>
            <a:pPr eaLnBrk="1" hangingPunct="1">
              <a:lnSpc>
                <a:spcPts val="3700"/>
              </a:lnSpc>
            </a:pPr>
            <a:r>
              <a:rPr lang="zh-CN" altLang="en-US" dirty="0">
                <a:latin typeface="宋体" panose="02010600030101010101" pitchFamily="2" charset="-122"/>
                <a:ea typeface="宋体" panose="02010600030101010101" pitchFamily="2" charset="-122"/>
              </a:rPr>
              <a:t>全球化的三个阶段（费孝通）</a:t>
            </a:r>
            <a:endParaRPr lang="en-US" altLang="zh-CN" dirty="0">
              <a:latin typeface="宋体" panose="02010600030101010101" pitchFamily="2" charset="-122"/>
              <a:ea typeface="宋体" panose="02010600030101010101" pitchFamily="2" charset="-122"/>
            </a:endParaRPr>
          </a:p>
          <a:p>
            <a:pPr lvl="1" eaLnBrk="1" hangingPunct="1">
              <a:lnSpc>
                <a:spcPts val="3700"/>
              </a:lnSpc>
            </a:pPr>
            <a:r>
              <a:rPr lang="en-US" altLang="zh-CN" dirty="0">
                <a:solidFill>
                  <a:srgbClr val="000000"/>
                </a:solidFill>
                <a:latin typeface="宋体" panose="02010600030101010101" pitchFamily="2" charset="-122"/>
                <a:ea typeface="宋体" panose="02010600030101010101" pitchFamily="2" charset="-122"/>
              </a:rPr>
              <a:t>15</a:t>
            </a:r>
            <a:r>
              <a:rPr lang="zh-CN" altLang="en-US" dirty="0">
                <a:solidFill>
                  <a:srgbClr val="000000"/>
                </a:solidFill>
                <a:latin typeface="宋体" panose="02010600030101010101" pitchFamily="2" charset="-122"/>
                <a:ea typeface="宋体" panose="02010600030101010101" pitchFamily="2" charset="-122"/>
              </a:rPr>
              <a:t>世纪末的航海大发现至</a:t>
            </a:r>
            <a:r>
              <a:rPr lang="en-US" altLang="zh-CN" dirty="0">
                <a:solidFill>
                  <a:srgbClr val="000000"/>
                </a:solidFill>
                <a:latin typeface="宋体" panose="02010600030101010101" pitchFamily="2" charset="-122"/>
                <a:ea typeface="宋体" panose="02010600030101010101" pitchFamily="2" charset="-122"/>
              </a:rPr>
              <a:t>19</a:t>
            </a:r>
            <a:r>
              <a:rPr lang="zh-CN" altLang="en-US" dirty="0">
                <a:solidFill>
                  <a:srgbClr val="000000"/>
                </a:solidFill>
                <a:latin typeface="宋体" panose="02010600030101010101" pitchFamily="2" charset="-122"/>
                <a:ea typeface="宋体" panose="02010600030101010101" pitchFamily="2" charset="-122"/>
              </a:rPr>
              <a:t>世纪</a:t>
            </a:r>
            <a:r>
              <a:rPr lang="en-US" altLang="zh-CN" dirty="0">
                <a:solidFill>
                  <a:srgbClr val="000000"/>
                </a:solidFill>
                <a:latin typeface="宋体" panose="02010600030101010101" pitchFamily="2" charset="-122"/>
                <a:ea typeface="宋体" panose="02010600030101010101" pitchFamily="2" charset="-122"/>
              </a:rPr>
              <a:t>70</a:t>
            </a:r>
            <a:r>
              <a:rPr lang="zh-CN" altLang="en-US" dirty="0">
                <a:solidFill>
                  <a:srgbClr val="000000"/>
                </a:solidFill>
                <a:latin typeface="宋体" panose="02010600030101010101" pitchFamily="2" charset="-122"/>
                <a:ea typeface="宋体" panose="02010600030101010101" pitchFamily="2" charset="-122"/>
              </a:rPr>
              <a:t>年代（英为首的西方中心地位）</a:t>
            </a:r>
            <a:endParaRPr lang="en-US" altLang="zh-CN" dirty="0">
              <a:solidFill>
                <a:srgbClr val="000000"/>
              </a:solidFill>
              <a:latin typeface="宋体" panose="02010600030101010101" pitchFamily="2" charset="-122"/>
              <a:ea typeface="宋体" panose="02010600030101010101" pitchFamily="2" charset="-122"/>
            </a:endParaRPr>
          </a:p>
          <a:p>
            <a:pPr lvl="1" eaLnBrk="1" hangingPunct="1">
              <a:lnSpc>
                <a:spcPts val="3700"/>
              </a:lnSpc>
            </a:pPr>
            <a:r>
              <a:rPr lang="en-US" altLang="zh-CN" dirty="0">
                <a:solidFill>
                  <a:srgbClr val="000000"/>
                </a:solidFill>
                <a:latin typeface="宋体" panose="02010600030101010101" pitchFamily="2" charset="-122"/>
                <a:ea typeface="宋体" panose="02010600030101010101" pitchFamily="2" charset="-122"/>
              </a:rPr>
              <a:t>19</a:t>
            </a:r>
            <a:r>
              <a:rPr lang="zh-CN" altLang="en-US" dirty="0">
                <a:solidFill>
                  <a:srgbClr val="000000"/>
                </a:solidFill>
                <a:latin typeface="宋体" panose="02010600030101010101" pitchFamily="2" charset="-122"/>
                <a:ea typeface="宋体" panose="02010600030101010101" pitchFamily="2" charset="-122"/>
              </a:rPr>
              <a:t>世纪末叶到</a:t>
            </a:r>
            <a:r>
              <a:rPr lang="en-US" altLang="zh-CN" dirty="0">
                <a:solidFill>
                  <a:srgbClr val="000000"/>
                </a:solidFill>
                <a:latin typeface="宋体" panose="02010600030101010101" pitchFamily="2" charset="-122"/>
                <a:ea typeface="宋体" panose="02010600030101010101" pitchFamily="2" charset="-122"/>
              </a:rPr>
              <a:t>20</a:t>
            </a:r>
            <a:r>
              <a:rPr lang="zh-CN" altLang="en-US" dirty="0">
                <a:solidFill>
                  <a:srgbClr val="000000"/>
                </a:solidFill>
                <a:latin typeface="宋体" panose="02010600030101010101" pitchFamily="2" charset="-122"/>
                <a:ea typeface="宋体" panose="02010600030101010101" pitchFamily="2" charset="-122"/>
              </a:rPr>
              <a:t>世纪</a:t>
            </a:r>
            <a:r>
              <a:rPr lang="en-US" altLang="zh-CN" dirty="0">
                <a:solidFill>
                  <a:srgbClr val="000000"/>
                </a:solidFill>
                <a:latin typeface="宋体" panose="02010600030101010101" pitchFamily="2" charset="-122"/>
                <a:ea typeface="宋体" panose="02010600030101010101" pitchFamily="2" charset="-122"/>
              </a:rPr>
              <a:t>70</a:t>
            </a:r>
            <a:r>
              <a:rPr lang="zh-CN" altLang="en-US" dirty="0">
                <a:solidFill>
                  <a:srgbClr val="000000"/>
                </a:solidFill>
                <a:latin typeface="宋体" panose="02010600030101010101" pitchFamily="2" charset="-122"/>
                <a:ea typeface="宋体" panose="02010600030101010101" pitchFamily="2" charset="-122"/>
              </a:rPr>
              <a:t>年代初（美国霸权）</a:t>
            </a:r>
            <a:endParaRPr lang="en-US" altLang="zh-CN" dirty="0">
              <a:solidFill>
                <a:srgbClr val="000000"/>
              </a:solidFill>
              <a:latin typeface="宋体" panose="02010600030101010101" pitchFamily="2" charset="-122"/>
              <a:ea typeface="宋体" panose="02010600030101010101" pitchFamily="2" charset="-122"/>
            </a:endParaRPr>
          </a:p>
          <a:p>
            <a:pPr lvl="1" eaLnBrk="1" hangingPunct="1">
              <a:lnSpc>
                <a:spcPts val="3700"/>
              </a:lnSpc>
            </a:pPr>
            <a:r>
              <a:rPr lang="en-US" altLang="zh-CN" dirty="0">
                <a:solidFill>
                  <a:srgbClr val="000000"/>
                </a:solidFill>
                <a:latin typeface="宋体" panose="02010600030101010101" pitchFamily="2" charset="-122"/>
                <a:ea typeface="宋体" panose="02010600030101010101" pitchFamily="2" charset="-122"/>
              </a:rPr>
              <a:t>20</a:t>
            </a:r>
            <a:r>
              <a:rPr lang="zh-CN" altLang="en-US" dirty="0">
                <a:solidFill>
                  <a:srgbClr val="000000"/>
                </a:solidFill>
                <a:latin typeface="宋体" panose="02010600030101010101" pitchFamily="2" charset="-122"/>
                <a:ea typeface="宋体" panose="02010600030101010101" pitchFamily="2" charset="-122"/>
              </a:rPr>
              <a:t>世纪</a:t>
            </a:r>
            <a:r>
              <a:rPr lang="en-US" altLang="zh-CN" dirty="0">
                <a:solidFill>
                  <a:srgbClr val="000000"/>
                </a:solidFill>
                <a:latin typeface="宋体" panose="02010600030101010101" pitchFamily="2" charset="-122"/>
                <a:ea typeface="宋体" panose="02010600030101010101" pitchFamily="2" charset="-122"/>
              </a:rPr>
              <a:t>70</a:t>
            </a:r>
            <a:r>
              <a:rPr lang="zh-CN" altLang="en-US" dirty="0">
                <a:solidFill>
                  <a:srgbClr val="000000"/>
                </a:solidFill>
                <a:latin typeface="宋体" panose="02010600030101010101" pitchFamily="2" charset="-122"/>
                <a:ea typeface="宋体" panose="02010600030101010101" pitchFamily="2" charset="-122"/>
              </a:rPr>
              <a:t>年代至今（霸权受到挑战）</a:t>
            </a:r>
            <a:endParaRPr lang="en-US" altLang="zh-CN" dirty="0">
              <a:solidFill>
                <a:srgbClr val="000000"/>
              </a:solidFill>
              <a:latin typeface="宋体" panose="02010600030101010101" pitchFamily="2" charset="-122"/>
              <a:ea typeface="宋体" panose="02010600030101010101" pitchFamily="2" charset="-122"/>
            </a:endParaRPr>
          </a:p>
          <a:p>
            <a:pPr lvl="1" eaLnBrk="1" hangingPunct="1">
              <a:lnSpc>
                <a:spcPct val="90000"/>
              </a:lnSpc>
            </a:pPr>
            <a:endParaRPr lang="en-US" altLang="zh-CN" dirty="0">
              <a:solidFill>
                <a:srgbClr val="000000"/>
              </a:solidFill>
              <a:latin typeface="宋体" panose="02010600030101010101" pitchFamily="2" charset="-122"/>
            </a:endParaRPr>
          </a:p>
        </p:txBody>
      </p:sp>
      <p:sp>
        <p:nvSpPr>
          <p:cNvPr id="3076" name="日期占位符 3">
            <a:extLst>
              <a:ext uri="{FF2B5EF4-FFF2-40B4-BE49-F238E27FC236}">
                <a16:creationId xmlns:a16="http://schemas.microsoft.com/office/drawing/2014/main" id="{1CC15616-750A-4BE1-E35B-9C61BD339377}"/>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fld id="{E41062FD-4A1F-4103-A489-EBFB89B4DC3C}" type="datetime1">
              <a:rPr lang="zh-CN" altLang="en-US" sz="1200">
                <a:latin typeface="Verdana" panose="020B0604030504040204" pitchFamily="34" charset="0"/>
              </a:rPr>
              <a:pPr eaLnBrk="1" hangingPunct="1">
                <a:spcBef>
                  <a:spcPct val="0"/>
                </a:spcBef>
                <a:buFont typeface="Wingdings" panose="05000000000000000000" pitchFamily="2" charset="2"/>
                <a:buNone/>
              </a:pPr>
              <a:t>2023/3/3</a:t>
            </a:fld>
            <a:endParaRPr lang="zh-CN" altLang="en-US" sz="1200">
              <a:latin typeface="Verdana" panose="020B0604030504040204" pitchFamily="34" charset="0"/>
            </a:endParaRPr>
          </a:p>
        </p:txBody>
      </p:sp>
      <p:sp>
        <p:nvSpPr>
          <p:cNvPr id="3077" name="灯片编号占位符 4">
            <a:extLst>
              <a:ext uri="{FF2B5EF4-FFF2-40B4-BE49-F238E27FC236}">
                <a16:creationId xmlns:a16="http://schemas.microsoft.com/office/drawing/2014/main" id="{7CA103B1-CE6D-B46E-504E-ADE1F554FB5D}"/>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 typeface="Wingdings" panose="05000000000000000000" pitchFamily="2" charset="2"/>
              <a:buNone/>
            </a:pPr>
            <a:fld id="{0140B8D8-A1E7-483F-A8DE-F498F46A8C1C}" type="slidenum">
              <a:rPr lang="zh-CN" altLang="en-US" sz="1200">
                <a:latin typeface="Verdana" panose="020B0604030504040204" pitchFamily="34" charset="0"/>
              </a:rPr>
              <a:pPr algn="r" eaLnBrk="1" hangingPunct="1">
                <a:spcBef>
                  <a:spcPct val="0"/>
                </a:spcBef>
                <a:buFont typeface="Wingdings" panose="05000000000000000000" pitchFamily="2" charset="2"/>
                <a:buNone/>
              </a:pPr>
              <a:t>15</a:t>
            </a:fld>
            <a:endParaRPr lang="zh-CN" altLang="en-US" sz="1200">
              <a:latin typeface="Verdan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17441"/>
                                        </p:tgtEl>
                                        <p:attrNameLst>
                                          <p:attrName>style.visibility</p:attrName>
                                        </p:attrNameLst>
                                      </p:cBhvr>
                                      <p:to>
                                        <p:strVal val="visible"/>
                                      </p:to>
                                    </p:set>
                                    <p:animEffect transition="in" filter="fade">
                                      <p:cBhvr>
                                        <p:cTn id="7" dur="767" decel="100000"/>
                                        <p:tgtEl>
                                          <p:spTgt spid="317441"/>
                                        </p:tgtEl>
                                      </p:cBhvr>
                                    </p:animEffect>
                                    <p:animScale>
                                      <p:cBhvr>
                                        <p:cTn id="8" dur="767" decel="100000"/>
                                        <p:tgtEl>
                                          <p:spTgt spid="317441"/>
                                        </p:tgtEl>
                                      </p:cBhvr>
                                      <p:from x="10000" y="10000"/>
                                      <p:to x="200000" y="450000"/>
                                    </p:animScale>
                                    <p:animScale>
                                      <p:cBhvr>
                                        <p:cTn id="9" dur="1228" accel="100000" fill="hold">
                                          <p:stCondLst>
                                            <p:cond delay="767"/>
                                          </p:stCondLst>
                                        </p:cTn>
                                        <p:tgtEl>
                                          <p:spTgt spid="317441"/>
                                        </p:tgtEl>
                                      </p:cBhvr>
                                      <p:from x="200000" y="450000"/>
                                      <p:to x="100000" y="100000"/>
                                    </p:animScale>
                                    <p:set>
                                      <p:cBhvr>
                                        <p:cTn id="10" dur="767" fill="hold"/>
                                        <p:tgtEl>
                                          <p:spTgt spid="317441"/>
                                        </p:tgtEl>
                                        <p:attrNameLst>
                                          <p:attrName>ppt_x</p:attrName>
                                        </p:attrNameLst>
                                      </p:cBhvr>
                                      <p:to>
                                        <p:strVal val="(0.5)"/>
                                      </p:to>
                                    </p:set>
                                    <p:anim from="(0.5)" to="(#ppt_x)" calcmode="lin" valueType="num">
                                      <p:cBhvr>
                                        <p:cTn id="11" dur="1228" accel="100000" fill="hold">
                                          <p:stCondLst>
                                            <p:cond delay="767"/>
                                          </p:stCondLst>
                                        </p:cTn>
                                        <p:tgtEl>
                                          <p:spTgt spid="317441"/>
                                        </p:tgtEl>
                                        <p:attrNameLst>
                                          <p:attrName>ppt_x</p:attrName>
                                        </p:attrNameLst>
                                      </p:cBhvr>
                                    </p:anim>
                                    <p:set>
                                      <p:cBhvr>
                                        <p:cTn id="12" dur="767" fill="hold"/>
                                        <p:tgtEl>
                                          <p:spTgt spid="317441"/>
                                        </p:tgtEl>
                                        <p:attrNameLst>
                                          <p:attrName>ppt_y</p:attrName>
                                        </p:attrNameLst>
                                      </p:cBhvr>
                                      <p:to>
                                        <p:strVal val="(#ppt_y+0.4)"/>
                                      </p:to>
                                    </p:set>
                                    <p:anim from="(#ppt_y+0.4)" to="(#ppt_y)" calcmode="lin" valueType="num">
                                      <p:cBhvr>
                                        <p:cTn id="13" dur="1228" accel="100000" fill="hold">
                                          <p:stCondLst>
                                            <p:cond delay="767"/>
                                          </p:stCondLst>
                                        </p:cTn>
                                        <p:tgtEl>
                                          <p:spTgt spid="317441"/>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17442">
                                            <p:txEl>
                                              <p:pRg st="0" end="0"/>
                                            </p:txEl>
                                          </p:spTgt>
                                        </p:tgtEl>
                                        <p:attrNameLst>
                                          <p:attrName>style.visibility</p:attrName>
                                        </p:attrNameLst>
                                      </p:cBhvr>
                                      <p:to>
                                        <p:strVal val="visible"/>
                                      </p:to>
                                    </p:set>
                                    <p:anim calcmode="lin" valueType="num">
                                      <p:cBhvr>
                                        <p:cTn id="18" dur="500" fill="hold"/>
                                        <p:tgtEl>
                                          <p:spTgt spid="31744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1744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17442">
                                            <p:txEl>
                                              <p:pRg st="0" end="0"/>
                                            </p:txEl>
                                          </p:spTgt>
                                        </p:tgtEl>
                                      </p:cBhvr>
                                    </p:animEffect>
                                  </p:childTnLst>
                                </p:cTn>
                              </p:par>
                              <p:par>
                                <p:cTn id="21" presetID="53" presetClass="entr" presetSubtype="16" fill="hold" grpId="0" nodeType="withEffect">
                                  <p:stCondLst>
                                    <p:cond delay="0"/>
                                  </p:stCondLst>
                                  <p:childTnLst>
                                    <p:set>
                                      <p:cBhvr>
                                        <p:cTn id="22" dur="0" fill="hold">
                                          <p:stCondLst>
                                            <p:cond delay="0"/>
                                          </p:stCondLst>
                                        </p:cTn>
                                        <p:tgtEl>
                                          <p:spTgt spid="317442">
                                            <p:txEl>
                                              <p:pRg st="1" end="1"/>
                                            </p:txEl>
                                          </p:spTgt>
                                        </p:tgtEl>
                                        <p:attrNameLst>
                                          <p:attrName>style.visibility</p:attrName>
                                        </p:attrNameLst>
                                      </p:cBhvr>
                                      <p:to>
                                        <p:strVal val="visible"/>
                                      </p:to>
                                    </p:set>
                                    <p:anim calcmode="lin" valueType="num">
                                      <p:cBhvr>
                                        <p:cTn id="23" dur="500" fill="hold"/>
                                        <p:tgtEl>
                                          <p:spTgt spid="317442">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317442">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317442">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3" presetClass="entr" presetSubtype="16" fill="hold" grpId="0" nodeType="clickEffect">
                                  <p:stCondLst>
                                    <p:cond delay="0"/>
                                  </p:stCondLst>
                                  <p:childTnLst>
                                    <p:set>
                                      <p:cBhvr>
                                        <p:cTn id="29" dur="0" fill="hold">
                                          <p:stCondLst>
                                            <p:cond delay="0"/>
                                          </p:stCondLst>
                                        </p:cTn>
                                        <p:tgtEl>
                                          <p:spTgt spid="317442">
                                            <p:txEl>
                                              <p:pRg st="2" end="2"/>
                                            </p:txEl>
                                          </p:spTgt>
                                        </p:tgtEl>
                                        <p:attrNameLst>
                                          <p:attrName>style.visibility</p:attrName>
                                        </p:attrNameLst>
                                      </p:cBhvr>
                                      <p:to>
                                        <p:strVal val="visible"/>
                                      </p:to>
                                    </p:set>
                                    <p:anim calcmode="lin" valueType="num">
                                      <p:cBhvr>
                                        <p:cTn id="30" dur="500" fill="hold"/>
                                        <p:tgtEl>
                                          <p:spTgt spid="317442">
                                            <p:txEl>
                                              <p:pRg st="2" end="2"/>
                                            </p:txEl>
                                          </p:spTgt>
                                        </p:tgtEl>
                                        <p:attrNameLst>
                                          <p:attrName>ppt_w</p:attrName>
                                        </p:attrNameLst>
                                      </p:cBhvr>
                                      <p:tavLst>
                                        <p:tav tm="0">
                                          <p:val>
                                            <p:fltVal val="0"/>
                                          </p:val>
                                        </p:tav>
                                        <p:tav tm="100000">
                                          <p:val>
                                            <p:strVal val="#ppt_w"/>
                                          </p:val>
                                        </p:tav>
                                      </p:tavLst>
                                    </p:anim>
                                    <p:anim calcmode="lin" valueType="num">
                                      <p:cBhvr>
                                        <p:cTn id="31" dur="500" fill="hold"/>
                                        <p:tgtEl>
                                          <p:spTgt spid="317442">
                                            <p:txEl>
                                              <p:pRg st="2" end="2"/>
                                            </p:txEl>
                                          </p:spTgt>
                                        </p:tgtEl>
                                        <p:attrNameLst>
                                          <p:attrName>ppt_h</p:attrName>
                                        </p:attrNameLst>
                                      </p:cBhvr>
                                      <p:tavLst>
                                        <p:tav tm="0">
                                          <p:val>
                                            <p:fltVal val="0"/>
                                          </p:val>
                                        </p:tav>
                                        <p:tav tm="100000">
                                          <p:val>
                                            <p:strVal val="#ppt_h"/>
                                          </p:val>
                                        </p:tav>
                                      </p:tavLst>
                                    </p:anim>
                                    <p:animEffect transition="in" filter="fade">
                                      <p:cBhvr>
                                        <p:cTn id="32" dur="500"/>
                                        <p:tgtEl>
                                          <p:spTgt spid="317442">
                                            <p:txEl>
                                              <p:pRg st="2" end="2"/>
                                            </p:txEl>
                                          </p:spTgt>
                                        </p:tgtEl>
                                      </p:cBhvr>
                                    </p:animEffect>
                                  </p:childTnLst>
                                </p:cTn>
                              </p:par>
                              <p:par>
                                <p:cTn id="33" presetID="53" presetClass="entr" presetSubtype="16" fill="hold" grpId="0" nodeType="withEffect">
                                  <p:stCondLst>
                                    <p:cond delay="0"/>
                                  </p:stCondLst>
                                  <p:childTnLst>
                                    <p:set>
                                      <p:cBhvr>
                                        <p:cTn id="34" dur="0" fill="hold">
                                          <p:stCondLst>
                                            <p:cond delay="0"/>
                                          </p:stCondLst>
                                        </p:cTn>
                                        <p:tgtEl>
                                          <p:spTgt spid="317442">
                                            <p:txEl>
                                              <p:pRg st="3" end="3"/>
                                            </p:txEl>
                                          </p:spTgt>
                                        </p:tgtEl>
                                        <p:attrNameLst>
                                          <p:attrName>style.visibility</p:attrName>
                                        </p:attrNameLst>
                                      </p:cBhvr>
                                      <p:to>
                                        <p:strVal val="visible"/>
                                      </p:to>
                                    </p:set>
                                    <p:anim calcmode="lin" valueType="num">
                                      <p:cBhvr>
                                        <p:cTn id="35" dur="500" fill="hold"/>
                                        <p:tgtEl>
                                          <p:spTgt spid="317442">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17442">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17442">
                                            <p:txEl>
                                              <p:pRg st="3" end="3"/>
                                            </p:txEl>
                                          </p:spTgt>
                                        </p:tgtEl>
                                      </p:cBhvr>
                                    </p:animEffect>
                                  </p:childTnLst>
                                </p:cTn>
                              </p:par>
                              <p:par>
                                <p:cTn id="38" presetID="53" presetClass="entr" presetSubtype="16" fill="hold" grpId="0" nodeType="withEffect">
                                  <p:stCondLst>
                                    <p:cond delay="0"/>
                                  </p:stCondLst>
                                  <p:childTnLst>
                                    <p:set>
                                      <p:cBhvr>
                                        <p:cTn id="39" dur="0" fill="hold">
                                          <p:stCondLst>
                                            <p:cond delay="0"/>
                                          </p:stCondLst>
                                        </p:cTn>
                                        <p:tgtEl>
                                          <p:spTgt spid="317442">
                                            <p:txEl>
                                              <p:pRg st="4" end="4"/>
                                            </p:txEl>
                                          </p:spTgt>
                                        </p:tgtEl>
                                        <p:attrNameLst>
                                          <p:attrName>style.visibility</p:attrName>
                                        </p:attrNameLst>
                                      </p:cBhvr>
                                      <p:to>
                                        <p:strVal val="visible"/>
                                      </p:to>
                                    </p:set>
                                    <p:anim calcmode="lin" valueType="num">
                                      <p:cBhvr>
                                        <p:cTn id="40" dur="500" fill="hold"/>
                                        <p:tgtEl>
                                          <p:spTgt spid="317442">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317442">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317442">
                                            <p:txEl>
                                              <p:pRg st="4" end="4"/>
                                            </p:txEl>
                                          </p:spTgt>
                                        </p:tgtEl>
                                      </p:cBhvr>
                                    </p:animEffect>
                                  </p:childTnLst>
                                </p:cTn>
                              </p:par>
                              <p:par>
                                <p:cTn id="43" presetID="53" presetClass="entr" presetSubtype="16" fill="hold" grpId="0" nodeType="withEffect">
                                  <p:stCondLst>
                                    <p:cond delay="0"/>
                                  </p:stCondLst>
                                  <p:childTnLst>
                                    <p:set>
                                      <p:cBhvr>
                                        <p:cTn id="44" dur="0" fill="hold">
                                          <p:stCondLst>
                                            <p:cond delay="0"/>
                                          </p:stCondLst>
                                        </p:cTn>
                                        <p:tgtEl>
                                          <p:spTgt spid="317442">
                                            <p:txEl>
                                              <p:pRg st="5" end="5"/>
                                            </p:txEl>
                                          </p:spTgt>
                                        </p:tgtEl>
                                        <p:attrNameLst>
                                          <p:attrName>style.visibility</p:attrName>
                                        </p:attrNameLst>
                                      </p:cBhvr>
                                      <p:to>
                                        <p:strVal val="visible"/>
                                      </p:to>
                                    </p:set>
                                    <p:anim calcmode="lin" valueType="num">
                                      <p:cBhvr>
                                        <p:cTn id="45" dur="500" fill="hold"/>
                                        <p:tgtEl>
                                          <p:spTgt spid="317442">
                                            <p:txEl>
                                              <p:pRg st="5" end="5"/>
                                            </p:txEl>
                                          </p:spTgt>
                                        </p:tgtEl>
                                        <p:attrNameLst>
                                          <p:attrName>ppt_w</p:attrName>
                                        </p:attrNameLst>
                                      </p:cBhvr>
                                      <p:tavLst>
                                        <p:tav tm="0">
                                          <p:val>
                                            <p:fltVal val="0"/>
                                          </p:val>
                                        </p:tav>
                                        <p:tav tm="100000">
                                          <p:val>
                                            <p:strVal val="#ppt_w"/>
                                          </p:val>
                                        </p:tav>
                                      </p:tavLst>
                                    </p:anim>
                                    <p:anim calcmode="lin" valueType="num">
                                      <p:cBhvr>
                                        <p:cTn id="46" dur="500" fill="hold"/>
                                        <p:tgtEl>
                                          <p:spTgt spid="317442">
                                            <p:txEl>
                                              <p:pRg st="5" end="5"/>
                                            </p:txEl>
                                          </p:spTgt>
                                        </p:tgtEl>
                                        <p:attrNameLst>
                                          <p:attrName>ppt_h</p:attrName>
                                        </p:attrNameLst>
                                      </p:cBhvr>
                                      <p:tavLst>
                                        <p:tav tm="0">
                                          <p:val>
                                            <p:fltVal val="0"/>
                                          </p:val>
                                        </p:tav>
                                        <p:tav tm="100000">
                                          <p:val>
                                            <p:strVal val="#ppt_h"/>
                                          </p:val>
                                        </p:tav>
                                      </p:tavLst>
                                    </p:anim>
                                    <p:animEffect transition="in" filter="fade">
                                      <p:cBhvr>
                                        <p:cTn id="47" dur="500"/>
                                        <p:tgtEl>
                                          <p:spTgt spid="3174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1" grpId="0"/>
      <p:bldP spid="317442"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41" name="标题 1">
            <a:extLst>
              <a:ext uri="{FF2B5EF4-FFF2-40B4-BE49-F238E27FC236}">
                <a16:creationId xmlns:a16="http://schemas.microsoft.com/office/drawing/2014/main" id="{8EC3A897-0CFA-5FAF-A78E-8E1543A88576}"/>
              </a:ext>
            </a:extLst>
          </p:cNvPr>
          <p:cNvSpPr>
            <a:spLocks noGrp="1" noChangeArrowheads="1"/>
          </p:cNvSpPr>
          <p:nvPr>
            <p:ph type="title" idx="4294967295"/>
          </p:nvPr>
        </p:nvSpPr>
        <p:spPr>
          <a:xfrm>
            <a:off x="961698" y="304801"/>
            <a:ext cx="9706304" cy="1216025"/>
          </a:xfrm>
        </p:spPr>
        <p:txBody>
          <a:bodyPr/>
          <a:lstStyle/>
          <a:p>
            <a:pPr>
              <a:defRPr/>
            </a:pPr>
            <a:r>
              <a:rPr lang="zh-CN" altLang="en-US" sz="3200" b="1" dirty="0">
                <a:solidFill>
                  <a:srgbClr val="FFC000"/>
                </a:solidFill>
                <a:ea typeface="楷体_GB2312"/>
                <a:cs typeface="楷体_GB2312"/>
              </a:rPr>
              <a:t>全球化的特征：全球文化景观</a:t>
            </a:r>
            <a:r>
              <a:rPr lang="zh-CN" altLang="en-US" sz="2000" dirty="0"/>
              <a:t>（阿帕杜莱，</a:t>
            </a:r>
            <a:r>
              <a:rPr lang="en-US" altLang="zh-CN" sz="2000" dirty="0"/>
              <a:t>2012</a:t>
            </a:r>
            <a:r>
              <a:rPr lang="zh-CN" altLang="en-US" sz="2000" dirty="0"/>
              <a:t>）</a:t>
            </a:r>
          </a:p>
        </p:txBody>
      </p:sp>
      <p:sp>
        <p:nvSpPr>
          <p:cNvPr id="317442" name="内容占位符 2">
            <a:extLst>
              <a:ext uri="{FF2B5EF4-FFF2-40B4-BE49-F238E27FC236}">
                <a16:creationId xmlns:a16="http://schemas.microsoft.com/office/drawing/2014/main" id="{4C7ED9B6-99EB-C60E-CA08-61E876F254DF}"/>
              </a:ext>
            </a:extLst>
          </p:cNvPr>
          <p:cNvSpPr>
            <a:spLocks noGrp="1" noChangeArrowheads="1"/>
          </p:cNvSpPr>
          <p:nvPr>
            <p:ph idx="4294967295"/>
          </p:nvPr>
        </p:nvSpPr>
        <p:spPr>
          <a:xfrm>
            <a:off x="1032641" y="1628776"/>
            <a:ext cx="9059097" cy="4537075"/>
          </a:xfrm>
        </p:spPr>
        <p:txBody>
          <a:bodyPr/>
          <a:lstStyle/>
          <a:p>
            <a:pPr eaLnBrk="1" hangingPunct="1">
              <a:lnSpc>
                <a:spcPct val="90000"/>
              </a:lnSpc>
            </a:pPr>
            <a:r>
              <a:rPr lang="zh-CN" altLang="en-US" dirty="0">
                <a:latin typeface="宋体" panose="02010600030101010101" pitchFamily="2" charset="-122"/>
                <a:ea typeface="宋体" panose="02010600030101010101" pitchFamily="2" charset="-122"/>
              </a:rPr>
              <a:t>族群景观（人）（</a:t>
            </a:r>
            <a:r>
              <a:rPr lang="zh-CN" altLang="en-US" sz="1800" dirty="0"/>
              <a:t>唐人街：镀金的贫民窟、民族城邦和全球文化流散地</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科技景观（技术</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a:t>
            </a:r>
            <a:r>
              <a:rPr lang="zh-CN" altLang="zh-CN" sz="1800" dirty="0"/>
              <a:t>全球“猎身”：世界信息产业和印度的技术劳工</a:t>
            </a:r>
            <a:r>
              <a:rPr lang="zh-CN" altLang="en-US" sz="1800" dirty="0"/>
              <a:t>）</a:t>
            </a:r>
            <a:endParaRPr lang="en-US" altLang="zh-CN" sz="1800" dirty="0">
              <a:latin typeface="宋体" panose="02010600030101010101" pitchFamily="2" charset="-122"/>
              <a:ea typeface="宋体" panose="02010600030101010101" pitchFamily="2" charset="-122"/>
            </a:endParaRPr>
          </a:p>
          <a:p>
            <a:pPr eaLnBrk="1" hangingPunct="1">
              <a:lnSpc>
                <a:spcPct val="90000"/>
              </a:lnSpc>
            </a:pPr>
            <a:r>
              <a:rPr lang="zh-CN" altLang="en-US" dirty="0">
                <a:latin typeface="宋体" panose="02010600030101010101" pitchFamily="2" charset="-122"/>
                <a:ea typeface="宋体" panose="02010600030101010101" pitchFamily="2" charset="-122"/>
              </a:rPr>
              <a:t>金融景观（资本）（</a:t>
            </a:r>
            <a:r>
              <a:rPr lang="zh-CN" altLang="en-US" sz="1800" dirty="0"/>
              <a:t>清算：华尔街的日常生活</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eaLnBrk="1" hangingPunct="1">
              <a:lnSpc>
                <a:spcPct val="90000"/>
              </a:lnSpc>
            </a:pPr>
            <a:r>
              <a:rPr lang="zh-CN" altLang="en-US" dirty="0">
                <a:latin typeface="宋体" panose="02010600030101010101" pitchFamily="2" charset="-122"/>
                <a:ea typeface="宋体" panose="02010600030101010101" pitchFamily="2" charset="-122"/>
              </a:rPr>
              <a:t>媒体景观（信息）</a:t>
            </a:r>
            <a:r>
              <a:rPr lang="zh-CN" altLang="en-US" sz="1800" dirty="0"/>
              <a:t>（脸书）</a:t>
            </a:r>
            <a:endParaRPr lang="en-US" altLang="zh-CN" dirty="0">
              <a:latin typeface="宋体" panose="02010600030101010101" pitchFamily="2" charset="-122"/>
              <a:ea typeface="宋体" panose="02010600030101010101" pitchFamily="2" charset="-122"/>
            </a:endParaRPr>
          </a:p>
          <a:p>
            <a:pPr eaLnBrk="1" hangingPunct="1">
              <a:lnSpc>
                <a:spcPct val="90000"/>
              </a:lnSpc>
            </a:pPr>
            <a:r>
              <a:rPr lang="zh-CN" altLang="en-US" dirty="0">
                <a:latin typeface="宋体" panose="02010600030101010101" pitchFamily="2" charset="-122"/>
                <a:ea typeface="宋体" panose="02010600030101010101" pitchFamily="2" charset="-122"/>
              </a:rPr>
              <a:t>意识形态景观（价值观念）</a:t>
            </a:r>
          </a:p>
        </p:txBody>
      </p:sp>
      <p:sp>
        <p:nvSpPr>
          <p:cNvPr id="4100" name="日期占位符 3">
            <a:extLst>
              <a:ext uri="{FF2B5EF4-FFF2-40B4-BE49-F238E27FC236}">
                <a16:creationId xmlns:a16="http://schemas.microsoft.com/office/drawing/2014/main" id="{B72C1546-359E-F336-F2C3-191A444C2E90}"/>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fld id="{6399F799-DF01-4EBA-9D6D-A3B5251A7F31}" type="datetime1">
              <a:rPr lang="zh-CN" altLang="en-US" sz="1200">
                <a:latin typeface="Verdana" panose="020B0604030504040204" pitchFamily="34" charset="0"/>
              </a:rPr>
              <a:pPr eaLnBrk="1" hangingPunct="1">
                <a:spcBef>
                  <a:spcPct val="0"/>
                </a:spcBef>
                <a:buFont typeface="Wingdings" panose="05000000000000000000" pitchFamily="2" charset="2"/>
                <a:buNone/>
              </a:pPr>
              <a:t>2023/3/3</a:t>
            </a:fld>
            <a:endParaRPr lang="zh-CN" altLang="en-US" sz="1200">
              <a:latin typeface="Verdana" panose="020B0604030504040204" pitchFamily="34" charset="0"/>
            </a:endParaRPr>
          </a:p>
        </p:txBody>
      </p:sp>
      <p:sp>
        <p:nvSpPr>
          <p:cNvPr id="4101" name="灯片编号占位符 4">
            <a:extLst>
              <a:ext uri="{FF2B5EF4-FFF2-40B4-BE49-F238E27FC236}">
                <a16:creationId xmlns:a16="http://schemas.microsoft.com/office/drawing/2014/main" id="{39D73957-C80C-1D75-FED0-CCF758A07C90}"/>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 typeface="Wingdings" panose="05000000000000000000" pitchFamily="2" charset="2"/>
              <a:buNone/>
            </a:pPr>
            <a:fld id="{92D71E0B-5C88-4937-8B12-2D0D9A004EB5}" type="slidenum">
              <a:rPr lang="zh-CN" altLang="en-US" sz="1200">
                <a:latin typeface="Verdana" panose="020B0604030504040204" pitchFamily="34" charset="0"/>
              </a:rPr>
              <a:pPr algn="r" eaLnBrk="1" hangingPunct="1">
                <a:spcBef>
                  <a:spcPct val="0"/>
                </a:spcBef>
                <a:buFont typeface="Wingdings" panose="05000000000000000000" pitchFamily="2" charset="2"/>
                <a:buNone/>
              </a:pPr>
              <a:t>16</a:t>
            </a:fld>
            <a:endParaRPr lang="zh-CN" altLang="en-US" sz="1200">
              <a:latin typeface="Verdan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17441"/>
                                        </p:tgtEl>
                                        <p:attrNameLst>
                                          <p:attrName>style.visibility</p:attrName>
                                        </p:attrNameLst>
                                      </p:cBhvr>
                                      <p:to>
                                        <p:strVal val="visible"/>
                                      </p:to>
                                    </p:set>
                                    <p:animEffect transition="in" filter="fade">
                                      <p:cBhvr>
                                        <p:cTn id="7" dur="767" decel="100000"/>
                                        <p:tgtEl>
                                          <p:spTgt spid="317441"/>
                                        </p:tgtEl>
                                      </p:cBhvr>
                                    </p:animEffect>
                                    <p:animScale>
                                      <p:cBhvr>
                                        <p:cTn id="8" dur="767" decel="100000"/>
                                        <p:tgtEl>
                                          <p:spTgt spid="317441"/>
                                        </p:tgtEl>
                                      </p:cBhvr>
                                      <p:from x="10000" y="10000"/>
                                      <p:to x="200000" y="450000"/>
                                    </p:animScale>
                                    <p:animScale>
                                      <p:cBhvr>
                                        <p:cTn id="9" dur="1228" accel="100000" fill="hold">
                                          <p:stCondLst>
                                            <p:cond delay="767"/>
                                          </p:stCondLst>
                                        </p:cTn>
                                        <p:tgtEl>
                                          <p:spTgt spid="317441"/>
                                        </p:tgtEl>
                                      </p:cBhvr>
                                      <p:from x="200000" y="450000"/>
                                      <p:to x="100000" y="100000"/>
                                    </p:animScale>
                                    <p:set>
                                      <p:cBhvr>
                                        <p:cTn id="10" dur="767" fill="hold"/>
                                        <p:tgtEl>
                                          <p:spTgt spid="317441"/>
                                        </p:tgtEl>
                                        <p:attrNameLst>
                                          <p:attrName>ppt_x</p:attrName>
                                        </p:attrNameLst>
                                      </p:cBhvr>
                                      <p:to>
                                        <p:strVal val="(0.5)"/>
                                      </p:to>
                                    </p:set>
                                    <p:anim from="(0.5)" to="(#ppt_x)" calcmode="lin" valueType="num">
                                      <p:cBhvr>
                                        <p:cTn id="11" dur="1228" accel="100000" fill="hold">
                                          <p:stCondLst>
                                            <p:cond delay="767"/>
                                          </p:stCondLst>
                                        </p:cTn>
                                        <p:tgtEl>
                                          <p:spTgt spid="317441"/>
                                        </p:tgtEl>
                                        <p:attrNameLst>
                                          <p:attrName>ppt_x</p:attrName>
                                        </p:attrNameLst>
                                      </p:cBhvr>
                                    </p:anim>
                                    <p:set>
                                      <p:cBhvr>
                                        <p:cTn id="12" dur="767" fill="hold"/>
                                        <p:tgtEl>
                                          <p:spTgt spid="317441"/>
                                        </p:tgtEl>
                                        <p:attrNameLst>
                                          <p:attrName>ppt_y</p:attrName>
                                        </p:attrNameLst>
                                      </p:cBhvr>
                                      <p:to>
                                        <p:strVal val="(#ppt_y+0.4)"/>
                                      </p:to>
                                    </p:set>
                                    <p:anim from="(#ppt_y+0.4)" to="(#ppt_y)" calcmode="lin" valueType="num">
                                      <p:cBhvr>
                                        <p:cTn id="13" dur="1228" accel="100000" fill="hold">
                                          <p:stCondLst>
                                            <p:cond delay="767"/>
                                          </p:stCondLst>
                                        </p:cTn>
                                        <p:tgtEl>
                                          <p:spTgt spid="317441"/>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17442">
                                            <p:txEl>
                                              <p:pRg st="0" end="0"/>
                                            </p:txEl>
                                          </p:spTgt>
                                        </p:tgtEl>
                                        <p:attrNameLst>
                                          <p:attrName>style.visibility</p:attrName>
                                        </p:attrNameLst>
                                      </p:cBhvr>
                                      <p:to>
                                        <p:strVal val="visible"/>
                                      </p:to>
                                    </p:set>
                                    <p:anim calcmode="lin" valueType="num">
                                      <p:cBhvr>
                                        <p:cTn id="18" dur="500" fill="hold"/>
                                        <p:tgtEl>
                                          <p:spTgt spid="31744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1744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17442">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317442">
                                            <p:txEl>
                                              <p:pRg st="1" end="1"/>
                                            </p:txEl>
                                          </p:spTgt>
                                        </p:tgtEl>
                                        <p:attrNameLst>
                                          <p:attrName>style.visibility</p:attrName>
                                        </p:attrNameLst>
                                      </p:cBhvr>
                                      <p:to>
                                        <p:strVal val="visible"/>
                                      </p:to>
                                    </p:set>
                                    <p:anim calcmode="lin" valueType="num">
                                      <p:cBhvr>
                                        <p:cTn id="25" dur="500" fill="hold"/>
                                        <p:tgtEl>
                                          <p:spTgt spid="31744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1744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317442">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317442">
                                            <p:txEl>
                                              <p:pRg st="2" end="2"/>
                                            </p:txEl>
                                          </p:spTgt>
                                        </p:tgtEl>
                                        <p:attrNameLst>
                                          <p:attrName>style.visibility</p:attrName>
                                        </p:attrNameLst>
                                      </p:cBhvr>
                                      <p:to>
                                        <p:strVal val="visible"/>
                                      </p:to>
                                    </p:set>
                                    <p:anim calcmode="lin" valueType="num">
                                      <p:cBhvr>
                                        <p:cTn id="32" dur="500" fill="hold"/>
                                        <p:tgtEl>
                                          <p:spTgt spid="317442">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317442">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317442">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16" fill="hold" grpId="0" nodeType="clickEffect">
                                  <p:stCondLst>
                                    <p:cond delay="0"/>
                                  </p:stCondLst>
                                  <p:childTnLst>
                                    <p:set>
                                      <p:cBhvr>
                                        <p:cTn id="38" dur="0" fill="hold">
                                          <p:stCondLst>
                                            <p:cond delay="0"/>
                                          </p:stCondLst>
                                        </p:cTn>
                                        <p:tgtEl>
                                          <p:spTgt spid="317442">
                                            <p:txEl>
                                              <p:pRg st="3" end="3"/>
                                            </p:txEl>
                                          </p:spTgt>
                                        </p:tgtEl>
                                        <p:attrNameLst>
                                          <p:attrName>style.visibility</p:attrName>
                                        </p:attrNameLst>
                                      </p:cBhvr>
                                      <p:to>
                                        <p:strVal val="visible"/>
                                      </p:to>
                                    </p:set>
                                    <p:anim calcmode="lin" valueType="num">
                                      <p:cBhvr>
                                        <p:cTn id="39" dur="500" fill="hold"/>
                                        <p:tgtEl>
                                          <p:spTgt spid="317442">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317442">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317442">
                                            <p:txEl>
                                              <p:pRg st="3" end="3"/>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3" presetClass="entr" presetSubtype="16" fill="hold" grpId="0" nodeType="clickEffect">
                                  <p:stCondLst>
                                    <p:cond delay="0"/>
                                  </p:stCondLst>
                                  <p:childTnLst>
                                    <p:set>
                                      <p:cBhvr>
                                        <p:cTn id="45" dur="0" fill="hold">
                                          <p:stCondLst>
                                            <p:cond delay="0"/>
                                          </p:stCondLst>
                                        </p:cTn>
                                        <p:tgtEl>
                                          <p:spTgt spid="317442">
                                            <p:txEl>
                                              <p:pRg st="4" end="4"/>
                                            </p:txEl>
                                          </p:spTgt>
                                        </p:tgtEl>
                                        <p:attrNameLst>
                                          <p:attrName>style.visibility</p:attrName>
                                        </p:attrNameLst>
                                      </p:cBhvr>
                                      <p:to>
                                        <p:strVal val="visible"/>
                                      </p:to>
                                    </p:set>
                                    <p:anim calcmode="lin" valueType="num">
                                      <p:cBhvr>
                                        <p:cTn id="46" dur="500" fill="hold"/>
                                        <p:tgtEl>
                                          <p:spTgt spid="317442">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317442">
                                            <p:txEl>
                                              <p:pRg st="4" end="4"/>
                                            </p:txEl>
                                          </p:spTgt>
                                        </p:tgtEl>
                                        <p:attrNameLst>
                                          <p:attrName>ppt_h</p:attrName>
                                        </p:attrNameLst>
                                      </p:cBhvr>
                                      <p:tavLst>
                                        <p:tav tm="0">
                                          <p:val>
                                            <p:fltVal val="0"/>
                                          </p:val>
                                        </p:tav>
                                        <p:tav tm="100000">
                                          <p:val>
                                            <p:strVal val="#ppt_h"/>
                                          </p:val>
                                        </p:tav>
                                      </p:tavLst>
                                    </p:anim>
                                    <p:animEffect transition="in" filter="fade">
                                      <p:cBhvr>
                                        <p:cTn id="48" dur="500"/>
                                        <p:tgtEl>
                                          <p:spTgt spid="3174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1" grpId="0"/>
      <p:bldP spid="317442"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1" name="标题 1">
            <a:extLst>
              <a:ext uri="{FF2B5EF4-FFF2-40B4-BE49-F238E27FC236}">
                <a16:creationId xmlns:a16="http://schemas.microsoft.com/office/drawing/2014/main" id="{5316DEE4-1128-4E1D-A2A8-C41696AA0E27}"/>
              </a:ext>
            </a:extLst>
          </p:cNvPr>
          <p:cNvSpPr>
            <a:spLocks noGrp="1" noChangeArrowheads="1"/>
          </p:cNvSpPr>
          <p:nvPr>
            <p:ph type="title" idx="4294967295"/>
          </p:nvPr>
        </p:nvSpPr>
        <p:spPr>
          <a:xfrm>
            <a:off x="1158766" y="365126"/>
            <a:ext cx="10195034" cy="898798"/>
          </a:xfrm>
        </p:spPr>
        <p:txBody>
          <a:bodyPr>
            <a:normAutofit/>
          </a:bodyPr>
          <a:lstStyle/>
          <a:p>
            <a:r>
              <a:rPr lang="zh-CN" altLang="en-US" sz="3200" b="1" dirty="0">
                <a:solidFill>
                  <a:srgbClr val="FFC000"/>
                </a:solidFill>
                <a:ea typeface="楷体_GB2312"/>
                <a:cs typeface="楷体_GB2312"/>
              </a:rPr>
              <a:t>问题与机遇</a:t>
            </a:r>
          </a:p>
        </p:txBody>
      </p:sp>
      <p:sp>
        <p:nvSpPr>
          <p:cNvPr id="307202" name="内容占位符 2">
            <a:extLst>
              <a:ext uri="{FF2B5EF4-FFF2-40B4-BE49-F238E27FC236}">
                <a16:creationId xmlns:a16="http://schemas.microsoft.com/office/drawing/2014/main" id="{0B3541E5-62DB-46C3-ADBD-BF3A5D751B9A}"/>
              </a:ext>
            </a:extLst>
          </p:cNvPr>
          <p:cNvSpPr>
            <a:spLocks noGrp="1" noChangeArrowheads="1"/>
          </p:cNvSpPr>
          <p:nvPr>
            <p:ph idx="4294967295"/>
          </p:nvPr>
        </p:nvSpPr>
        <p:spPr>
          <a:xfrm>
            <a:off x="985345" y="1332186"/>
            <a:ext cx="9869214" cy="4844777"/>
          </a:xfrm>
        </p:spPr>
        <p:txBody>
          <a:bodyPr/>
          <a:lstStyle/>
          <a:p>
            <a:pPr algn="just" eaLnBrk="1" hangingPunct="1">
              <a:lnSpc>
                <a:spcPts val="3600"/>
              </a:lnSpc>
            </a:pPr>
            <a:r>
              <a:rPr lang="zh-CN" altLang="en-US" dirty="0">
                <a:latin typeface="宋体" panose="02010600030101010101" pitchFamily="2" charset="-122"/>
                <a:ea typeface="宋体" panose="02010600030101010101" pitchFamily="2" charset="-122"/>
              </a:rPr>
              <a:t>负面效应：失去土地、饥荒和营养不良、疾病传播、环境问题等</a:t>
            </a:r>
            <a:endParaRPr lang="en-US" altLang="zh-CN" dirty="0">
              <a:latin typeface="宋体" panose="02010600030101010101" pitchFamily="2" charset="-122"/>
              <a:ea typeface="宋体" panose="02010600030101010101" pitchFamily="2" charset="-122"/>
            </a:endParaRPr>
          </a:p>
          <a:p>
            <a:pPr algn="just" eaLnBrk="1" hangingPunct="1">
              <a:lnSpc>
                <a:spcPts val="3600"/>
              </a:lnSpc>
            </a:pPr>
            <a:r>
              <a:rPr lang="zh-CN" altLang="en-US" dirty="0">
                <a:latin typeface="宋体" panose="02010600030101010101" pitchFamily="2" charset="-122"/>
                <a:ea typeface="宋体" panose="02010600030101010101" pitchFamily="2" charset="-122"/>
              </a:rPr>
              <a:t>正面效应：预期寿命和识字率增长、战争减少、中产阶级的增长、人均收入增长、劳动力跨国流动、地方文化传播等</a:t>
            </a:r>
            <a:endParaRPr lang="en-US" altLang="zh-CN" dirty="0">
              <a:latin typeface="宋体" panose="02010600030101010101" pitchFamily="2" charset="-122"/>
              <a:ea typeface="宋体" panose="02010600030101010101" pitchFamily="2" charset="-122"/>
            </a:endParaRPr>
          </a:p>
          <a:p>
            <a:pPr algn="just" eaLnBrk="1" hangingPunct="1">
              <a:lnSpc>
                <a:spcPts val="3600"/>
              </a:lnSpc>
            </a:pPr>
            <a:r>
              <a:rPr lang="zh-CN" altLang="en-US" dirty="0">
                <a:latin typeface="宋体" panose="02010600030101010101" pitchFamily="2" charset="-122"/>
                <a:ea typeface="宋体" panose="02010600030101010101" pitchFamily="2" charset="-122"/>
              </a:rPr>
              <a:t>问题：</a:t>
            </a:r>
            <a:r>
              <a:rPr lang="zh-CN" altLang="en-US" sz="2400" dirty="0">
                <a:latin typeface="华文楷体" panose="02010600040101010101" pitchFamily="2" charset="-122"/>
                <a:ea typeface="华文楷体" panose="02010600040101010101" pitchFamily="2" charset="-122"/>
              </a:rPr>
              <a:t>更高的人均收入意味着一个国家生活水平的普遍改善吗？各国平均经济水平的改善是否最终会转变成大多数个体的经济改善？</a:t>
            </a:r>
          </a:p>
        </p:txBody>
      </p:sp>
      <p:sp>
        <p:nvSpPr>
          <p:cNvPr id="25604" name="日期占位符 3">
            <a:extLst>
              <a:ext uri="{FF2B5EF4-FFF2-40B4-BE49-F238E27FC236}">
                <a16:creationId xmlns:a16="http://schemas.microsoft.com/office/drawing/2014/main" id="{6F44A2CB-302D-491D-BBB5-ABB141D4152F}"/>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FD7D852-CDAB-4842-A1C4-6D0EFDE3B0E8}" type="datetime1">
              <a:rPr lang="zh-CN" altLang="en-US" sz="1200"/>
              <a:pPr eaLnBrk="1" hangingPunct="1">
                <a:buFont typeface="Wingdings" panose="05000000000000000000" pitchFamily="2" charset="2"/>
                <a:buNone/>
              </a:pPr>
              <a:t>2023/3/3</a:t>
            </a:fld>
            <a:endParaRPr lang="zh-CN" altLang="en-US" sz="1200"/>
          </a:p>
        </p:txBody>
      </p:sp>
      <p:sp>
        <p:nvSpPr>
          <p:cNvPr id="25605" name="灯片编号占位符 4">
            <a:extLst>
              <a:ext uri="{FF2B5EF4-FFF2-40B4-BE49-F238E27FC236}">
                <a16:creationId xmlns:a16="http://schemas.microsoft.com/office/drawing/2014/main" id="{FF9A87AB-DE0D-41FD-ADFE-7EB6459FF455}"/>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1FE2CC1-A80D-49FC-A7F0-663D212399A0}" type="slidenum">
              <a:rPr lang="zh-CN" altLang="en-US" sz="1200"/>
              <a:pPr algn="r" eaLnBrk="1" hangingPunct="1">
                <a:buFont typeface="Wingdings" panose="05000000000000000000" pitchFamily="2" charset="2"/>
                <a:buNone/>
              </a:pPr>
              <a:t>17</a:t>
            </a:fld>
            <a:endParaRPr lang="zh-CN" altLang="en-US" sz="1200"/>
          </a:p>
        </p:txBody>
      </p:sp>
    </p:spTree>
    <p:extLst>
      <p:ext uri="{BB962C8B-B14F-4D97-AF65-F5344CB8AC3E}">
        <p14:creationId xmlns:p14="http://schemas.microsoft.com/office/powerpoint/2010/main" val="3841693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07201"/>
                                        </p:tgtEl>
                                        <p:attrNameLst>
                                          <p:attrName>style.visibility</p:attrName>
                                        </p:attrNameLst>
                                      </p:cBhvr>
                                      <p:to>
                                        <p:strVal val="visible"/>
                                      </p:to>
                                    </p:set>
                                    <p:animEffect transition="in" filter="fade">
                                      <p:cBhvr>
                                        <p:cTn id="7" dur="767" decel="100000"/>
                                        <p:tgtEl>
                                          <p:spTgt spid="307201"/>
                                        </p:tgtEl>
                                      </p:cBhvr>
                                    </p:animEffect>
                                    <p:animScale>
                                      <p:cBhvr>
                                        <p:cTn id="8" dur="767" decel="100000"/>
                                        <p:tgtEl>
                                          <p:spTgt spid="307201"/>
                                        </p:tgtEl>
                                      </p:cBhvr>
                                      <p:from x="10000" y="10000"/>
                                      <p:to x="200000" y="450000"/>
                                    </p:animScale>
                                    <p:animScale>
                                      <p:cBhvr>
                                        <p:cTn id="9" dur="1228" accel="100000" fill="hold">
                                          <p:stCondLst>
                                            <p:cond delay="767"/>
                                          </p:stCondLst>
                                        </p:cTn>
                                        <p:tgtEl>
                                          <p:spTgt spid="307201"/>
                                        </p:tgtEl>
                                      </p:cBhvr>
                                      <p:from x="200000" y="450000"/>
                                      <p:to x="100000" y="100000"/>
                                    </p:animScale>
                                    <p:set>
                                      <p:cBhvr>
                                        <p:cTn id="10" dur="767" fill="hold"/>
                                        <p:tgtEl>
                                          <p:spTgt spid="307201"/>
                                        </p:tgtEl>
                                        <p:attrNameLst>
                                          <p:attrName>ppt_x</p:attrName>
                                        </p:attrNameLst>
                                      </p:cBhvr>
                                      <p:to>
                                        <p:strVal val="(0.5)"/>
                                      </p:to>
                                    </p:set>
                                    <p:anim from="(0.5)" to="(#ppt_x)" calcmode="lin" valueType="num">
                                      <p:cBhvr>
                                        <p:cTn id="11" dur="1228" accel="100000" fill="hold">
                                          <p:stCondLst>
                                            <p:cond delay="767"/>
                                          </p:stCondLst>
                                        </p:cTn>
                                        <p:tgtEl>
                                          <p:spTgt spid="307201"/>
                                        </p:tgtEl>
                                        <p:attrNameLst>
                                          <p:attrName>ppt_x</p:attrName>
                                        </p:attrNameLst>
                                      </p:cBhvr>
                                    </p:anim>
                                    <p:set>
                                      <p:cBhvr>
                                        <p:cTn id="12" dur="767" fill="hold"/>
                                        <p:tgtEl>
                                          <p:spTgt spid="307201"/>
                                        </p:tgtEl>
                                        <p:attrNameLst>
                                          <p:attrName>ppt_y</p:attrName>
                                        </p:attrNameLst>
                                      </p:cBhvr>
                                      <p:to>
                                        <p:strVal val="(#ppt_y+0.4)"/>
                                      </p:to>
                                    </p:set>
                                    <p:anim from="(#ppt_y+0.4)" to="(#ppt_y)" calcmode="lin" valueType="num">
                                      <p:cBhvr>
                                        <p:cTn id="13" dur="1228" accel="100000" fill="hold">
                                          <p:stCondLst>
                                            <p:cond delay="767"/>
                                          </p:stCondLst>
                                        </p:cTn>
                                        <p:tgtEl>
                                          <p:spTgt spid="307201"/>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07202">
                                            <p:txEl>
                                              <p:pRg st="0" end="0"/>
                                            </p:txEl>
                                          </p:spTgt>
                                        </p:tgtEl>
                                        <p:attrNameLst>
                                          <p:attrName>style.visibility</p:attrName>
                                        </p:attrNameLst>
                                      </p:cBhvr>
                                      <p:to>
                                        <p:strVal val="visible"/>
                                      </p:to>
                                    </p:set>
                                    <p:anim calcmode="lin" valueType="num">
                                      <p:cBhvr>
                                        <p:cTn id="18" dur="500" fill="hold"/>
                                        <p:tgtEl>
                                          <p:spTgt spid="30720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0720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0720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307202">
                                            <p:txEl>
                                              <p:pRg st="1" end="1"/>
                                            </p:txEl>
                                          </p:spTgt>
                                        </p:tgtEl>
                                        <p:attrNameLst>
                                          <p:attrName>style.visibility</p:attrName>
                                        </p:attrNameLst>
                                      </p:cBhvr>
                                      <p:to>
                                        <p:strVal val="visible"/>
                                      </p:to>
                                    </p:set>
                                    <p:anim calcmode="lin" valueType="num">
                                      <p:cBhvr>
                                        <p:cTn id="25" dur="500" fill="hold"/>
                                        <p:tgtEl>
                                          <p:spTgt spid="30720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0720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30720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307202">
                                            <p:txEl>
                                              <p:pRg st="2" end="2"/>
                                            </p:txEl>
                                          </p:spTgt>
                                        </p:tgtEl>
                                        <p:attrNameLst>
                                          <p:attrName>style.visibility</p:attrName>
                                        </p:attrNameLst>
                                      </p:cBhvr>
                                      <p:to>
                                        <p:strVal val="visible"/>
                                      </p:to>
                                    </p:set>
                                    <p:anim calcmode="lin" valueType="num">
                                      <p:cBhvr>
                                        <p:cTn id="32" dur="500" fill="hold"/>
                                        <p:tgtEl>
                                          <p:spTgt spid="307202">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307202">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3072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1" grpId="0"/>
      <p:bldP spid="307202"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1" name="标题 1">
            <a:extLst>
              <a:ext uri="{FF2B5EF4-FFF2-40B4-BE49-F238E27FC236}">
                <a16:creationId xmlns:a16="http://schemas.microsoft.com/office/drawing/2014/main" id="{5316DEE4-1128-4E1D-A2A8-C41696AA0E27}"/>
              </a:ext>
            </a:extLst>
          </p:cNvPr>
          <p:cNvSpPr>
            <a:spLocks noGrp="1" noChangeArrowheads="1"/>
          </p:cNvSpPr>
          <p:nvPr>
            <p:ph type="title" idx="4294967295"/>
          </p:nvPr>
        </p:nvSpPr>
        <p:spPr>
          <a:xfrm>
            <a:off x="838200" y="63062"/>
            <a:ext cx="10515600" cy="859222"/>
          </a:xfrm>
        </p:spPr>
        <p:txBody>
          <a:bodyPr>
            <a:normAutofit/>
          </a:bodyPr>
          <a:lstStyle/>
          <a:p>
            <a:r>
              <a:rPr lang="zh-CN" altLang="en-US" sz="3200" b="1" dirty="0">
                <a:solidFill>
                  <a:srgbClr val="FFC000"/>
                </a:solidFill>
                <a:ea typeface="楷体_GB2312"/>
                <a:cs typeface="楷体_GB2312"/>
              </a:rPr>
              <a:t>全球化与文化多样性</a:t>
            </a:r>
          </a:p>
        </p:txBody>
      </p:sp>
      <p:sp>
        <p:nvSpPr>
          <p:cNvPr id="307202" name="内容占位符 2">
            <a:extLst>
              <a:ext uri="{FF2B5EF4-FFF2-40B4-BE49-F238E27FC236}">
                <a16:creationId xmlns:a16="http://schemas.microsoft.com/office/drawing/2014/main" id="{0B3541E5-62DB-46C3-ADBD-BF3A5D751B9A}"/>
              </a:ext>
            </a:extLst>
          </p:cNvPr>
          <p:cNvSpPr>
            <a:spLocks noGrp="1" noChangeArrowheads="1"/>
          </p:cNvSpPr>
          <p:nvPr>
            <p:ph idx="4294967295"/>
          </p:nvPr>
        </p:nvSpPr>
        <p:spPr>
          <a:xfrm>
            <a:off x="838199" y="748862"/>
            <a:ext cx="10891345" cy="5580993"/>
          </a:xfrm>
        </p:spPr>
        <p:txBody>
          <a:bodyPr>
            <a:normAutofit fontScale="92500"/>
          </a:bodyPr>
          <a:lstStyle/>
          <a:p>
            <a:r>
              <a:rPr lang="zh-CN" altLang="en-US" dirty="0">
                <a:latin typeface="宋体" panose="02010600030101010101" pitchFamily="2" charset="-122"/>
                <a:ea typeface="宋体" panose="02010600030101010101" pitchFamily="2" charset="-122"/>
              </a:rPr>
              <a:t>人类文化多样性面临挑战</a:t>
            </a:r>
          </a:p>
          <a:p>
            <a:pPr lvl="1"/>
            <a:r>
              <a:rPr lang="zh-CN" altLang="en-US" dirty="0">
                <a:latin typeface="宋体" panose="02010600030101010101" pitchFamily="2" charset="-122"/>
                <a:ea typeface="宋体" panose="02010600030101010101" pitchFamily="2" charset="-122"/>
              </a:rPr>
              <a:t>文化霸权</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文化转型</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许多地域性和族群性文化濒于消亡</a:t>
            </a:r>
            <a:endParaRPr lang="en-US" altLang="zh-CN" dirty="0">
              <a:latin typeface="宋体" panose="02010600030101010101" pitchFamily="2" charset="-122"/>
              <a:ea typeface="宋体" panose="02010600030101010101" pitchFamily="2" charset="-122"/>
            </a:endParaRPr>
          </a:p>
          <a:p>
            <a:pPr algn="just" eaLnBrk="1" hangingPunct="1">
              <a:lnSpc>
                <a:spcPts val="3400"/>
              </a:lnSpc>
            </a:pPr>
            <a:r>
              <a:rPr lang="zh-CN" altLang="en-US" dirty="0">
                <a:latin typeface="宋体" panose="02010600030101010101" pitchFamily="2" charset="-122"/>
                <a:ea typeface="宋体" panose="02010600030101010101" pitchFamily="2" charset="-122"/>
              </a:rPr>
              <a:t>从某种程度上而言，文化正朝着相同的方向发生变化，但世界各地的文化不可能最终变得同一化，通过全球化而传播的某些产品和活动并不意味着它们在任何地方都是以相同的方式发生这种变化（</a:t>
            </a:r>
            <a:r>
              <a:rPr lang="zh-CN" altLang="en-US" sz="1900" dirty="0">
                <a:latin typeface="宋体" panose="02010600030101010101" pitchFamily="2" charset="-122"/>
                <a:ea typeface="宋体" panose="02010600030101010101" pitchFamily="2" charset="-122"/>
              </a:rPr>
              <a:t>如麦当劳在东亚</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保护文化多样性</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文化继承与再创造（地方化</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本土化）</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确立“文化自觉”的理念、态度和行动</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理解其他文化</a:t>
            </a:r>
            <a:endParaRPr lang="en-US" altLang="zh-CN" dirty="0">
              <a:latin typeface="宋体" panose="02010600030101010101" pitchFamily="2" charset="-122"/>
              <a:ea typeface="宋体" panose="02010600030101010101" pitchFamily="2" charset="-122"/>
            </a:endParaRPr>
          </a:p>
          <a:p>
            <a:pPr>
              <a:defRPr/>
            </a:pPr>
            <a:r>
              <a:rPr lang="zh-CN" altLang="en-US" dirty="0">
                <a:latin typeface="宋体" panose="02010600030101010101" pitchFamily="2" charset="-122"/>
                <a:ea typeface="宋体" panose="02010600030101010101" pitchFamily="2" charset="-122"/>
              </a:rPr>
              <a:t>协调全球化与文化多样性之间的关系</a:t>
            </a:r>
            <a:endParaRPr lang="en-US" altLang="zh-CN" dirty="0">
              <a:latin typeface="宋体" panose="02010600030101010101" pitchFamily="2" charset="-122"/>
              <a:ea typeface="宋体" panose="02010600030101010101" pitchFamily="2" charset="-122"/>
            </a:endParaRPr>
          </a:p>
          <a:p>
            <a:pPr marL="471487" lvl="1" indent="0">
              <a:lnSpc>
                <a:spcPts val="3000"/>
              </a:lnSpc>
              <a:buNone/>
              <a:defRPr/>
            </a:pPr>
            <a:r>
              <a:rPr lang="zh-CN" altLang="en-US" dirty="0">
                <a:latin typeface="华文楷体" panose="02010600040101010101" pitchFamily="2" charset="-122"/>
                <a:ea typeface="华文楷体" panose="02010600040101010101" pitchFamily="2" charset="-122"/>
              </a:rPr>
              <a:t>费孝通：“各美其美，美人之美，美美与共，天下大同”</a:t>
            </a:r>
            <a:endParaRPr lang="en-US" altLang="zh-CN" dirty="0">
              <a:latin typeface="华文楷体" panose="02010600040101010101" pitchFamily="2" charset="-122"/>
              <a:ea typeface="华文楷体" panose="02010600040101010101" pitchFamily="2" charset="-122"/>
            </a:endParaRPr>
          </a:p>
          <a:p>
            <a:pPr algn="just" eaLnBrk="1" hangingPunct="1"/>
            <a:endParaRPr lang="en-US" altLang="zh-CN" dirty="0">
              <a:latin typeface="宋体" panose="02010600030101010101" pitchFamily="2" charset="-122"/>
              <a:ea typeface="宋体" panose="02010600030101010101" pitchFamily="2" charset="-122"/>
            </a:endParaRPr>
          </a:p>
        </p:txBody>
      </p:sp>
      <p:sp>
        <p:nvSpPr>
          <p:cNvPr id="25604" name="日期占位符 3">
            <a:extLst>
              <a:ext uri="{FF2B5EF4-FFF2-40B4-BE49-F238E27FC236}">
                <a16:creationId xmlns:a16="http://schemas.microsoft.com/office/drawing/2014/main" id="{6F44A2CB-302D-491D-BBB5-ABB141D4152F}"/>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FD7D852-CDAB-4842-A1C4-6D0EFDE3B0E8}" type="datetime1">
              <a:rPr lang="zh-CN" altLang="en-US" sz="1200"/>
              <a:pPr eaLnBrk="1" hangingPunct="1">
                <a:buFont typeface="Wingdings" panose="05000000000000000000" pitchFamily="2" charset="2"/>
                <a:buNone/>
              </a:pPr>
              <a:t>2023/3/3</a:t>
            </a:fld>
            <a:endParaRPr lang="zh-CN" altLang="en-US" sz="1200"/>
          </a:p>
        </p:txBody>
      </p:sp>
      <p:sp>
        <p:nvSpPr>
          <p:cNvPr id="25605" name="灯片编号占位符 4">
            <a:extLst>
              <a:ext uri="{FF2B5EF4-FFF2-40B4-BE49-F238E27FC236}">
                <a16:creationId xmlns:a16="http://schemas.microsoft.com/office/drawing/2014/main" id="{FF9A87AB-DE0D-41FD-ADFE-7EB6459FF455}"/>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1FE2CC1-A80D-49FC-A7F0-663D212399A0}" type="slidenum">
              <a:rPr lang="zh-CN" altLang="en-US" sz="1200"/>
              <a:pPr algn="r" eaLnBrk="1" hangingPunct="1">
                <a:buFont typeface="Wingdings" panose="05000000000000000000" pitchFamily="2" charset="2"/>
                <a:buNone/>
              </a:pPr>
              <a:t>18</a:t>
            </a:fld>
            <a:endParaRPr lang="zh-CN" altLang="en-US" sz="1200"/>
          </a:p>
        </p:txBody>
      </p:sp>
    </p:spTree>
    <p:extLst>
      <p:ext uri="{BB962C8B-B14F-4D97-AF65-F5344CB8AC3E}">
        <p14:creationId xmlns:p14="http://schemas.microsoft.com/office/powerpoint/2010/main" val="956344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07201"/>
                                        </p:tgtEl>
                                        <p:attrNameLst>
                                          <p:attrName>style.visibility</p:attrName>
                                        </p:attrNameLst>
                                      </p:cBhvr>
                                      <p:to>
                                        <p:strVal val="visible"/>
                                      </p:to>
                                    </p:set>
                                    <p:animEffect transition="in" filter="fade">
                                      <p:cBhvr>
                                        <p:cTn id="7" dur="767" decel="100000"/>
                                        <p:tgtEl>
                                          <p:spTgt spid="307201"/>
                                        </p:tgtEl>
                                      </p:cBhvr>
                                    </p:animEffect>
                                    <p:animScale>
                                      <p:cBhvr>
                                        <p:cTn id="8" dur="767" decel="100000"/>
                                        <p:tgtEl>
                                          <p:spTgt spid="307201"/>
                                        </p:tgtEl>
                                      </p:cBhvr>
                                      <p:from x="10000" y="10000"/>
                                      <p:to x="200000" y="450000"/>
                                    </p:animScale>
                                    <p:animScale>
                                      <p:cBhvr>
                                        <p:cTn id="9" dur="1228" accel="100000" fill="hold">
                                          <p:stCondLst>
                                            <p:cond delay="767"/>
                                          </p:stCondLst>
                                        </p:cTn>
                                        <p:tgtEl>
                                          <p:spTgt spid="307201"/>
                                        </p:tgtEl>
                                      </p:cBhvr>
                                      <p:from x="200000" y="450000"/>
                                      <p:to x="100000" y="100000"/>
                                    </p:animScale>
                                    <p:set>
                                      <p:cBhvr>
                                        <p:cTn id="10" dur="767" fill="hold"/>
                                        <p:tgtEl>
                                          <p:spTgt spid="307201"/>
                                        </p:tgtEl>
                                        <p:attrNameLst>
                                          <p:attrName>ppt_x</p:attrName>
                                        </p:attrNameLst>
                                      </p:cBhvr>
                                      <p:to>
                                        <p:strVal val="(0.5)"/>
                                      </p:to>
                                    </p:set>
                                    <p:anim from="(0.5)" to="(#ppt_x)" calcmode="lin" valueType="num">
                                      <p:cBhvr>
                                        <p:cTn id="11" dur="1228" accel="100000" fill="hold">
                                          <p:stCondLst>
                                            <p:cond delay="767"/>
                                          </p:stCondLst>
                                        </p:cTn>
                                        <p:tgtEl>
                                          <p:spTgt spid="307201"/>
                                        </p:tgtEl>
                                        <p:attrNameLst>
                                          <p:attrName>ppt_x</p:attrName>
                                        </p:attrNameLst>
                                      </p:cBhvr>
                                    </p:anim>
                                    <p:set>
                                      <p:cBhvr>
                                        <p:cTn id="12" dur="767" fill="hold"/>
                                        <p:tgtEl>
                                          <p:spTgt spid="307201"/>
                                        </p:tgtEl>
                                        <p:attrNameLst>
                                          <p:attrName>ppt_y</p:attrName>
                                        </p:attrNameLst>
                                      </p:cBhvr>
                                      <p:to>
                                        <p:strVal val="(#ppt_y+0.4)"/>
                                      </p:to>
                                    </p:set>
                                    <p:anim from="(#ppt_y+0.4)" to="(#ppt_y)" calcmode="lin" valueType="num">
                                      <p:cBhvr>
                                        <p:cTn id="13" dur="1228" accel="100000" fill="hold">
                                          <p:stCondLst>
                                            <p:cond delay="767"/>
                                          </p:stCondLst>
                                        </p:cTn>
                                        <p:tgtEl>
                                          <p:spTgt spid="307201"/>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07202">
                                            <p:txEl>
                                              <p:pRg st="0" end="0"/>
                                            </p:txEl>
                                          </p:spTgt>
                                        </p:tgtEl>
                                        <p:attrNameLst>
                                          <p:attrName>style.visibility</p:attrName>
                                        </p:attrNameLst>
                                      </p:cBhvr>
                                      <p:to>
                                        <p:strVal val="visible"/>
                                      </p:to>
                                    </p:set>
                                    <p:anim calcmode="lin" valueType="num">
                                      <p:cBhvr>
                                        <p:cTn id="18" dur="500" fill="hold"/>
                                        <p:tgtEl>
                                          <p:spTgt spid="30720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0720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07202">
                                            <p:txEl>
                                              <p:pRg st="0" end="0"/>
                                            </p:txEl>
                                          </p:spTgt>
                                        </p:tgtEl>
                                      </p:cBhvr>
                                    </p:animEffect>
                                  </p:childTnLst>
                                </p:cTn>
                              </p:par>
                              <p:par>
                                <p:cTn id="21" presetID="53" presetClass="entr" presetSubtype="16" fill="hold" grpId="0" nodeType="withEffect">
                                  <p:stCondLst>
                                    <p:cond delay="0"/>
                                  </p:stCondLst>
                                  <p:childTnLst>
                                    <p:set>
                                      <p:cBhvr>
                                        <p:cTn id="22" dur="0" fill="hold">
                                          <p:stCondLst>
                                            <p:cond delay="0"/>
                                          </p:stCondLst>
                                        </p:cTn>
                                        <p:tgtEl>
                                          <p:spTgt spid="307202">
                                            <p:txEl>
                                              <p:pRg st="1" end="1"/>
                                            </p:txEl>
                                          </p:spTgt>
                                        </p:tgtEl>
                                        <p:attrNameLst>
                                          <p:attrName>style.visibility</p:attrName>
                                        </p:attrNameLst>
                                      </p:cBhvr>
                                      <p:to>
                                        <p:strVal val="visible"/>
                                      </p:to>
                                    </p:set>
                                    <p:anim calcmode="lin" valueType="num">
                                      <p:cBhvr>
                                        <p:cTn id="23" dur="500" fill="hold"/>
                                        <p:tgtEl>
                                          <p:spTgt spid="307202">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307202">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307202">
                                            <p:txEl>
                                              <p:pRg st="1" end="1"/>
                                            </p:txEl>
                                          </p:spTgt>
                                        </p:tgtEl>
                                      </p:cBhvr>
                                    </p:animEffect>
                                  </p:childTnLst>
                                </p:cTn>
                              </p:par>
                              <p:par>
                                <p:cTn id="26" presetID="53" presetClass="entr" presetSubtype="16" fill="hold" grpId="0" nodeType="withEffect">
                                  <p:stCondLst>
                                    <p:cond delay="0"/>
                                  </p:stCondLst>
                                  <p:childTnLst>
                                    <p:set>
                                      <p:cBhvr>
                                        <p:cTn id="27" dur="0" fill="hold">
                                          <p:stCondLst>
                                            <p:cond delay="0"/>
                                          </p:stCondLst>
                                        </p:cTn>
                                        <p:tgtEl>
                                          <p:spTgt spid="307202">
                                            <p:txEl>
                                              <p:pRg st="2" end="2"/>
                                            </p:txEl>
                                          </p:spTgt>
                                        </p:tgtEl>
                                        <p:attrNameLst>
                                          <p:attrName>style.visibility</p:attrName>
                                        </p:attrNameLst>
                                      </p:cBhvr>
                                      <p:to>
                                        <p:strVal val="visible"/>
                                      </p:to>
                                    </p:set>
                                    <p:anim calcmode="lin" valueType="num">
                                      <p:cBhvr>
                                        <p:cTn id="28" dur="500" fill="hold"/>
                                        <p:tgtEl>
                                          <p:spTgt spid="307202">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07202">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07202">
                                            <p:txEl>
                                              <p:pRg st="2" end="2"/>
                                            </p:txEl>
                                          </p:spTgt>
                                        </p:tgtEl>
                                      </p:cBhvr>
                                    </p:animEffect>
                                  </p:childTnLst>
                                </p:cTn>
                              </p:par>
                              <p:par>
                                <p:cTn id="31" presetID="53" presetClass="entr" presetSubtype="16" fill="hold" grpId="0" nodeType="withEffect">
                                  <p:stCondLst>
                                    <p:cond delay="0"/>
                                  </p:stCondLst>
                                  <p:childTnLst>
                                    <p:set>
                                      <p:cBhvr>
                                        <p:cTn id="32" dur="0" fill="hold">
                                          <p:stCondLst>
                                            <p:cond delay="0"/>
                                          </p:stCondLst>
                                        </p:cTn>
                                        <p:tgtEl>
                                          <p:spTgt spid="307202">
                                            <p:txEl>
                                              <p:pRg st="3" end="3"/>
                                            </p:txEl>
                                          </p:spTgt>
                                        </p:tgtEl>
                                        <p:attrNameLst>
                                          <p:attrName>style.visibility</p:attrName>
                                        </p:attrNameLst>
                                      </p:cBhvr>
                                      <p:to>
                                        <p:strVal val="visible"/>
                                      </p:to>
                                    </p:set>
                                    <p:anim calcmode="lin" valueType="num">
                                      <p:cBhvr>
                                        <p:cTn id="33" dur="500" fill="hold"/>
                                        <p:tgtEl>
                                          <p:spTgt spid="30720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07202">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07202">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0" fill="hold">
                                          <p:stCondLst>
                                            <p:cond delay="0"/>
                                          </p:stCondLst>
                                        </p:cTn>
                                        <p:tgtEl>
                                          <p:spTgt spid="307202">
                                            <p:txEl>
                                              <p:pRg st="4" end="4"/>
                                            </p:txEl>
                                          </p:spTgt>
                                        </p:tgtEl>
                                        <p:attrNameLst>
                                          <p:attrName>style.visibility</p:attrName>
                                        </p:attrNameLst>
                                      </p:cBhvr>
                                      <p:to>
                                        <p:strVal val="visible"/>
                                      </p:to>
                                    </p:set>
                                    <p:anim calcmode="lin" valueType="num">
                                      <p:cBhvr>
                                        <p:cTn id="40" dur="500" fill="hold"/>
                                        <p:tgtEl>
                                          <p:spTgt spid="307202">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307202">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307202">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0" fill="hold">
                                          <p:stCondLst>
                                            <p:cond delay="0"/>
                                          </p:stCondLst>
                                        </p:cTn>
                                        <p:tgtEl>
                                          <p:spTgt spid="307202">
                                            <p:txEl>
                                              <p:pRg st="5" end="5"/>
                                            </p:txEl>
                                          </p:spTgt>
                                        </p:tgtEl>
                                        <p:attrNameLst>
                                          <p:attrName>style.visibility</p:attrName>
                                        </p:attrNameLst>
                                      </p:cBhvr>
                                      <p:to>
                                        <p:strVal val="visible"/>
                                      </p:to>
                                    </p:set>
                                    <p:anim calcmode="lin" valueType="num">
                                      <p:cBhvr>
                                        <p:cTn id="47" dur="500" fill="hold"/>
                                        <p:tgtEl>
                                          <p:spTgt spid="307202">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307202">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307202">
                                            <p:txEl>
                                              <p:pRg st="5" end="5"/>
                                            </p:txEl>
                                          </p:spTgt>
                                        </p:tgtEl>
                                      </p:cBhvr>
                                    </p:animEffect>
                                  </p:childTnLst>
                                </p:cTn>
                              </p:par>
                              <p:par>
                                <p:cTn id="50" presetID="53" presetClass="entr" presetSubtype="16" fill="hold" grpId="0" nodeType="withEffect">
                                  <p:stCondLst>
                                    <p:cond delay="0"/>
                                  </p:stCondLst>
                                  <p:childTnLst>
                                    <p:set>
                                      <p:cBhvr>
                                        <p:cTn id="51" dur="0" fill="hold">
                                          <p:stCondLst>
                                            <p:cond delay="0"/>
                                          </p:stCondLst>
                                        </p:cTn>
                                        <p:tgtEl>
                                          <p:spTgt spid="307202">
                                            <p:txEl>
                                              <p:pRg st="6" end="6"/>
                                            </p:txEl>
                                          </p:spTgt>
                                        </p:tgtEl>
                                        <p:attrNameLst>
                                          <p:attrName>style.visibility</p:attrName>
                                        </p:attrNameLst>
                                      </p:cBhvr>
                                      <p:to>
                                        <p:strVal val="visible"/>
                                      </p:to>
                                    </p:set>
                                    <p:anim calcmode="lin" valueType="num">
                                      <p:cBhvr>
                                        <p:cTn id="52" dur="500" fill="hold"/>
                                        <p:tgtEl>
                                          <p:spTgt spid="307202">
                                            <p:txEl>
                                              <p:pRg st="6" end="6"/>
                                            </p:txEl>
                                          </p:spTgt>
                                        </p:tgtEl>
                                        <p:attrNameLst>
                                          <p:attrName>ppt_w</p:attrName>
                                        </p:attrNameLst>
                                      </p:cBhvr>
                                      <p:tavLst>
                                        <p:tav tm="0">
                                          <p:val>
                                            <p:fltVal val="0"/>
                                          </p:val>
                                        </p:tav>
                                        <p:tav tm="100000">
                                          <p:val>
                                            <p:strVal val="#ppt_w"/>
                                          </p:val>
                                        </p:tav>
                                      </p:tavLst>
                                    </p:anim>
                                    <p:anim calcmode="lin" valueType="num">
                                      <p:cBhvr>
                                        <p:cTn id="53" dur="500" fill="hold"/>
                                        <p:tgtEl>
                                          <p:spTgt spid="307202">
                                            <p:txEl>
                                              <p:pRg st="6" end="6"/>
                                            </p:txEl>
                                          </p:spTgt>
                                        </p:tgtEl>
                                        <p:attrNameLst>
                                          <p:attrName>ppt_h</p:attrName>
                                        </p:attrNameLst>
                                      </p:cBhvr>
                                      <p:tavLst>
                                        <p:tav tm="0">
                                          <p:val>
                                            <p:fltVal val="0"/>
                                          </p:val>
                                        </p:tav>
                                        <p:tav tm="100000">
                                          <p:val>
                                            <p:strVal val="#ppt_h"/>
                                          </p:val>
                                        </p:tav>
                                      </p:tavLst>
                                    </p:anim>
                                    <p:animEffect transition="in" filter="fade">
                                      <p:cBhvr>
                                        <p:cTn id="54" dur="500"/>
                                        <p:tgtEl>
                                          <p:spTgt spid="307202">
                                            <p:txEl>
                                              <p:pRg st="6" end="6"/>
                                            </p:txEl>
                                          </p:spTgt>
                                        </p:tgtEl>
                                      </p:cBhvr>
                                    </p:animEffect>
                                  </p:childTnLst>
                                </p:cTn>
                              </p:par>
                              <p:par>
                                <p:cTn id="55" presetID="53" presetClass="entr" presetSubtype="16" fill="hold" grpId="0" nodeType="withEffect">
                                  <p:stCondLst>
                                    <p:cond delay="0"/>
                                  </p:stCondLst>
                                  <p:childTnLst>
                                    <p:set>
                                      <p:cBhvr>
                                        <p:cTn id="56" dur="0" fill="hold">
                                          <p:stCondLst>
                                            <p:cond delay="0"/>
                                          </p:stCondLst>
                                        </p:cTn>
                                        <p:tgtEl>
                                          <p:spTgt spid="307202">
                                            <p:txEl>
                                              <p:pRg st="7" end="7"/>
                                            </p:txEl>
                                          </p:spTgt>
                                        </p:tgtEl>
                                        <p:attrNameLst>
                                          <p:attrName>style.visibility</p:attrName>
                                        </p:attrNameLst>
                                      </p:cBhvr>
                                      <p:to>
                                        <p:strVal val="visible"/>
                                      </p:to>
                                    </p:set>
                                    <p:anim calcmode="lin" valueType="num">
                                      <p:cBhvr>
                                        <p:cTn id="57" dur="500" fill="hold"/>
                                        <p:tgtEl>
                                          <p:spTgt spid="307202">
                                            <p:txEl>
                                              <p:pRg st="7" end="7"/>
                                            </p:txEl>
                                          </p:spTgt>
                                        </p:tgtEl>
                                        <p:attrNameLst>
                                          <p:attrName>ppt_w</p:attrName>
                                        </p:attrNameLst>
                                      </p:cBhvr>
                                      <p:tavLst>
                                        <p:tav tm="0">
                                          <p:val>
                                            <p:fltVal val="0"/>
                                          </p:val>
                                        </p:tav>
                                        <p:tav tm="100000">
                                          <p:val>
                                            <p:strVal val="#ppt_w"/>
                                          </p:val>
                                        </p:tav>
                                      </p:tavLst>
                                    </p:anim>
                                    <p:anim calcmode="lin" valueType="num">
                                      <p:cBhvr>
                                        <p:cTn id="58" dur="500" fill="hold"/>
                                        <p:tgtEl>
                                          <p:spTgt spid="307202">
                                            <p:txEl>
                                              <p:pRg st="7" end="7"/>
                                            </p:txEl>
                                          </p:spTgt>
                                        </p:tgtEl>
                                        <p:attrNameLst>
                                          <p:attrName>ppt_h</p:attrName>
                                        </p:attrNameLst>
                                      </p:cBhvr>
                                      <p:tavLst>
                                        <p:tav tm="0">
                                          <p:val>
                                            <p:fltVal val="0"/>
                                          </p:val>
                                        </p:tav>
                                        <p:tav tm="100000">
                                          <p:val>
                                            <p:strVal val="#ppt_h"/>
                                          </p:val>
                                        </p:tav>
                                      </p:tavLst>
                                    </p:anim>
                                    <p:animEffect transition="in" filter="fade">
                                      <p:cBhvr>
                                        <p:cTn id="59" dur="500"/>
                                        <p:tgtEl>
                                          <p:spTgt spid="307202">
                                            <p:txEl>
                                              <p:pRg st="7" end="7"/>
                                            </p:txEl>
                                          </p:spTgt>
                                        </p:tgtEl>
                                      </p:cBhvr>
                                    </p:animEffect>
                                  </p:childTnLst>
                                </p:cTn>
                              </p:par>
                              <p:par>
                                <p:cTn id="60" presetID="53" presetClass="entr" presetSubtype="16" fill="hold" grpId="0" nodeType="withEffect">
                                  <p:stCondLst>
                                    <p:cond delay="0"/>
                                  </p:stCondLst>
                                  <p:childTnLst>
                                    <p:set>
                                      <p:cBhvr>
                                        <p:cTn id="61" dur="0" fill="hold">
                                          <p:stCondLst>
                                            <p:cond delay="0"/>
                                          </p:stCondLst>
                                        </p:cTn>
                                        <p:tgtEl>
                                          <p:spTgt spid="307202">
                                            <p:txEl>
                                              <p:pRg st="8" end="8"/>
                                            </p:txEl>
                                          </p:spTgt>
                                        </p:tgtEl>
                                        <p:attrNameLst>
                                          <p:attrName>style.visibility</p:attrName>
                                        </p:attrNameLst>
                                      </p:cBhvr>
                                      <p:to>
                                        <p:strVal val="visible"/>
                                      </p:to>
                                    </p:set>
                                    <p:anim calcmode="lin" valueType="num">
                                      <p:cBhvr>
                                        <p:cTn id="62" dur="500" fill="hold"/>
                                        <p:tgtEl>
                                          <p:spTgt spid="307202">
                                            <p:txEl>
                                              <p:pRg st="8" end="8"/>
                                            </p:txEl>
                                          </p:spTgt>
                                        </p:tgtEl>
                                        <p:attrNameLst>
                                          <p:attrName>ppt_w</p:attrName>
                                        </p:attrNameLst>
                                      </p:cBhvr>
                                      <p:tavLst>
                                        <p:tav tm="0">
                                          <p:val>
                                            <p:fltVal val="0"/>
                                          </p:val>
                                        </p:tav>
                                        <p:tav tm="100000">
                                          <p:val>
                                            <p:strVal val="#ppt_w"/>
                                          </p:val>
                                        </p:tav>
                                      </p:tavLst>
                                    </p:anim>
                                    <p:anim calcmode="lin" valueType="num">
                                      <p:cBhvr>
                                        <p:cTn id="63" dur="500" fill="hold"/>
                                        <p:tgtEl>
                                          <p:spTgt spid="307202">
                                            <p:txEl>
                                              <p:pRg st="8" end="8"/>
                                            </p:txEl>
                                          </p:spTgt>
                                        </p:tgtEl>
                                        <p:attrNameLst>
                                          <p:attrName>ppt_h</p:attrName>
                                        </p:attrNameLst>
                                      </p:cBhvr>
                                      <p:tavLst>
                                        <p:tav tm="0">
                                          <p:val>
                                            <p:fltVal val="0"/>
                                          </p:val>
                                        </p:tav>
                                        <p:tav tm="100000">
                                          <p:val>
                                            <p:strVal val="#ppt_h"/>
                                          </p:val>
                                        </p:tav>
                                      </p:tavLst>
                                    </p:anim>
                                    <p:animEffect transition="in" filter="fade">
                                      <p:cBhvr>
                                        <p:cTn id="64" dur="500"/>
                                        <p:tgtEl>
                                          <p:spTgt spid="307202">
                                            <p:txEl>
                                              <p:pRg st="8" end="8"/>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0" fill="hold">
                                          <p:stCondLst>
                                            <p:cond delay="0"/>
                                          </p:stCondLst>
                                        </p:cTn>
                                        <p:tgtEl>
                                          <p:spTgt spid="307202">
                                            <p:txEl>
                                              <p:pRg st="9" end="9"/>
                                            </p:txEl>
                                          </p:spTgt>
                                        </p:tgtEl>
                                        <p:attrNameLst>
                                          <p:attrName>style.visibility</p:attrName>
                                        </p:attrNameLst>
                                      </p:cBhvr>
                                      <p:to>
                                        <p:strVal val="visible"/>
                                      </p:to>
                                    </p:set>
                                    <p:anim calcmode="lin" valueType="num">
                                      <p:cBhvr>
                                        <p:cTn id="69" dur="500" fill="hold"/>
                                        <p:tgtEl>
                                          <p:spTgt spid="307202">
                                            <p:txEl>
                                              <p:pRg st="9" end="9"/>
                                            </p:txEl>
                                          </p:spTgt>
                                        </p:tgtEl>
                                        <p:attrNameLst>
                                          <p:attrName>ppt_w</p:attrName>
                                        </p:attrNameLst>
                                      </p:cBhvr>
                                      <p:tavLst>
                                        <p:tav tm="0">
                                          <p:val>
                                            <p:fltVal val="0"/>
                                          </p:val>
                                        </p:tav>
                                        <p:tav tm="100000">
                                          <p:val>
                                            <p:strVal val="#ppt_w"/>
                                          </p:val>
                                        </p:tav>
                                      </p:tavLst>
                                    </p:anim>
                                    <p:anim calcmode="lin" valueType="num">
                                      <p:cBhvr>
                                        <p:cTn id="70" dur="500" fill="hold"/>
                                        <p:tgtEl>
                                          <p:spTgt spid="307202">
                                            <p:txEl>
                                              <p:pRg st="9" end="9"/>
                                            </p:txEl>
                                          </p:spTgt>
                                        </p:tgtEl>
                                        <p:attrNameLst>
                                          <p:attrName>ppt_h</p:attrName>
                                        </p:attrNameLst>
                                      </p:cBhvr>
                                      <p:tavLst>
                                        <p:tav tm="0">
                                          <p:val>
                                            <p:fltVal val="0"/>
                                          </p:val>
                                        </p:tav>
                                        <p:tav tm="100000">
                                          <p:val>
                                            <p:strVal val="#ppt_h"/>
                                          </p:val>
                                        </p:tav>
                                      </p:tavLst>
                                    </p:anim>
                                    <p:animEffect transition="in" filter="fade">
                                      <p:cBhvr>
                                        <p:cTn id="71" dur="500"/>
                                        <p:tgtEl>
                                          <p:spTgt spid="307202">
                                            <p:txEl>
                                              <p:pRg st="9" end="9"/>
                                            </p:txEl>
                                          </p:spTgt>
                                        </p:tgtEl>
                                      </p:cBhvr>
                                    </p:animEffect>
                                  </p:childTnLst>
                                </p:cTn>
                              </p:par>
                              <p:par>
                                <p:cTn id="72" presetID="53" presetClass="entr" presetSubtype="16" fill="hold" grpId="0" nodeType="withEffect">
                                  <p:stCondLst>
                                    <p:cond delay="0"/>
                                  </p:stCondLst>
                                  <p:childTnLst>
                                    <p:set>
                                      <p:cBhvr>
                                        <p:cTn id="73" dur="0" fill="hold">
                                          <p:stCondLst>
                                            <p:cond delay="0"/>
                                          </p:stCondLst>
                                        </p:cTn>
                                        <p:tgtEl>
                                          <p:spTgt spid="307202">
                                            <p:txEl>
                                              <p:pRg st="10" end="10"/>
                                            </p:txEl>
                                          </p:spTgt>
                                        </p:tgtEl>
                                        <p:attrNameLst>
                                          <p:attrName>style.visibility</p:attrName>
                                        </p:attrNameLst>
                                      </p:cBhvr>
                                      <p:to>
                                        <p:strVal val="visible"/>
                                      </p:to>
                                    </p:set>
                                    <p:anim calcmode="lin" valueType="num">
                                      <p:cBhvr>
                                        <p:cTn id="74" dur="500" fill="hold"/>
                                        <p:tgtEl>
                                          <p:spTgt spid="307202">
                                            <p:txEl>
                                              <p:pRg st="10" end="10"/>
                                            </p:txEl>
                                          </p:spTgt>
                                        </p:tgtEl>
                                        <p:attrNameLst>
                                          <p:attrName>ppt_w</p:attrName>
                                        </p:attrNameLst>
                                      </p:cBhvr>
                                      <p:tavLst>
                                        <p:tav tm="0">
                                          <p:val>
                                            <p:fltVal val="0"/>
                                          </p:val>
                                        </p:tav>
                                        <p:tav tm="100000">
                                          <p:val>
                                            <p:strVal val="#ppt_w"/>
                                          </p:val>
                                        </p:tav>
                                      </p:tavLst>
                                    </p:anim>
                                    <p:anim calcmode="lin" valueType="num">
                                      <p:cBhvr>
                                        <p:cTn id="75" dur="500" fill="hold"/>
                                        <p:tgtEl>
                                          <p:spTgt spid="307202">
                                            <p:txEl>
                                              <p:pRg st="10" end="10"/>
                                            </p:txEl>
                                          </p:spTgt>
                                        </p:tgtEl>
                                        <p:attrNameLst>
                                          <p:attrName>ppt_h</p:attrName>
                                        </p:attrNameLst>
                                      </p:cBhvr>
                                      <p:tavLst>
                                        <p:tav tm="0">
                                          <p:val>
                                            <p:fltVal val="0"/>
                                          </p:val>
                                        </p:tav>
                                        <p:tav tm="100000">
                                          <p:val>
                                            <p:strVal val="#ppt_h"/>
                                          </p:val>
                                        </p:tav>
                                      </p:tavLst>
                                    </p:anim>
                                    <p:animEffect transition="in" filter="fade">
                                      <p:cBhvr>
                                        <p:cTn id="76" dur="500"/>
                                        <p:tgtEl>
                                          <p:spTgt spid="30720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1" grpId="0"/>
      <p:bldP spid="307202"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1" name="标题 1">
            <a:extLst>
              <a:ext uri="{FF2B5EF4-FFF2-40B4-BE49-F238E27FC236}">
                <a16:creationId xmlns:a16="http://schemas.microsoft.com/office/drawing/2014/main" id="{5316DEE4-1128-4E1D-A2A8-C41696AA0E27}"/>
              </a:ext>
            </a:extLst>
          </p:cNvPr>
          <p:cNvSpPr>
            <a:spLocks noGrp="1" noChangeArrowheads="1"/>
          </p:cNvSpPr>
          <p:nvPr>
            <p:ph type="title" idx="4294967295"/>
          </p:nvPr>
        </p:nvSpPr>
        <p:spPr>
          <a:xfrm>
            <a:off x="838200" y="365125"/>
            <a:ext cx="10515600" cy="739775"/>
          </a:xfrm>
        </p:spPr>
        <p:txBody>
          <a:bodyPr/>
          <a:lstStyle/>
          <a:p>
            <a:r>
              <a:rPr lang="zh-CN" altLang="en-US" b="1" dirty="0">
                <a:solidFill>
                  <a:srgbClr val="00B050"/>
                </a:solidFill>
                <a:latin typeface="楷体_GB2312"/>
                <a:ea typeface="楷体_GB2312"/>
                <a:cs typeface="楷体_GB2312"/>
              </a:rPr>
              <a:t>整体观</a:t>
            </a:r>
            <a:r>
              <a:rPr lang="en-US" altLang="zh-CN" b="1" dirty="0">
                <a:solidFill>
                  <a:srgbClr val="00B050"/>
                </a:solidFill>
                <a:latin typeface="楷体_GB2312"/>
                <a:ea typeface="楷体_GB2312"/>
                <a:cs typeface="楷体_GB2312"/>
              </a:rPr>
              <a:t>——</a:t>
            </a:r>
            <a:r>
              <a:rPr lang="zh-CN" altLang="en-US" sz="3200" b="1" dirty="0">
                <a:solidFill>
                  <a:srgbClr val="00B050"/>
                </a:solidFill>
                <a:latin typeface="楷体_GB2312"/>
                <a:ea typeface="楷体_GB2312"/>
                <a:cs typeface="楷体_GB2312"/>
              </a:rPr>
              <a:t>文化系统 </a:t>
            </a:r>
            <a:endParaRPr lang="zh-CN" altLang="en-US" sz="3200" dirty="0">
              <a:solidFill>
                <a:srgbClr val="00B050"/>
              </a:solidFill>
            </a:endParaRPr>
          </a:p>
        </p:txBody>
      </p:sp>
      <p:sp>
        <p:nvSpPr>
          <p:cNvPr id="307202" name="内容占位符 2">
            <a:extLst>
              <a:ext uri="{FF2B5EF4-FFF2-40B4-BE49-F238E27FC236}">
                <a16:creationId xmlns:a16="http://schemas.microsoft.com/office/drawing/2014/main" id="{0B3541E5-62DB-46C3-ADBD-BF3A5D751B9A}"/>
              </a:ext>
            </a:extLst>
          </p:cNvPr>
          <p:cNvSpPr>
            <a:spLocks noGrp="1" noChangeArrowheads="1"/>
          </p:cNvSpPr>
          <p:nvPr>
            <p:ph idx="4294967295"/>
          </p:nvPr>
        </p:nvSpPr>
        <p:spPr>
          <a:xfrm>
            <a:off x="838200" y="1343026"/>
            <a:ext cx="10515600" cy="4833938"/>
          </a:xfrm>
        </p:spPr>
        <p:txBody>
          <a:bodyPr/>
          <a:lstStyle/>
          <a:p>
            <a:pPr algn="just" eaLnBrk="1" hangingPunct="1"/>
            <a:r>
              <a:rPr lang="zh-CN" altLang="en-US" dirty="0">
                <a:latin typeface="宋体" panose="02010600030101010101" pitchFamily="2" charset="-122"/>
                <a:ea typeface="宋体" panose="02010600030101010101" pitchFamily="2" charset="-122"/>
              </a:rPr>
              <a:t>技术</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经济</a:t>
            </a:r>
            <a:endParaRPr lang="en-US" altLang="zh-CN" dirty="0">
              <a:latin typeface="宋体" panose="02010600030101010101" pitchFamily="2" charset="-122"/>
              <a:ea typeface="宋体" panose="02010600030101010101" pitchFamily="2" charset="-122"/>
            </a:endParaRPr>
          </a:p>
          <a:p>
            <a:pPr algn="just" eaLnBrk="1" hangingPunct="1"/>
            <a:r>
              <a:rPr lang="zh-CN" altLang="en-US" dirty="0">
                <a:latin typeface="宋体" panose="02010600030101010101" pitchFamily="2" charset="-122"/>
                <a:ea typeface="宋体" panose="02010600030101010101" pitchFamily="2" charset="-122"/>
              </a:rPr>
              <a:t>社会（构成群体和社会关系的法则）</a:t>
            </a:r>
            <a:endParaRPr lang="en-US" altLang="zh-CN" dirty="0">
              <a:latin typeface="宋体" panose="02010600030101010101" pitchFamily="2" charset="-122"/>
              <a:ea typeface="宋体" panose="02010600030101010101" pitchFamily="2" charset="-122"/>
            </a:endParaRPr>
          </a:p>
          <a:p>
            <a:pPr algn="just" eaLnBrk="1" hangingPunct="1"/>
            <a:r>
              <a:rPr lang="zh-CN" altLang="en-US" dirty="0">
                <a:latin typeface="宋体" panose="02010600030101010101" pitchFamily="2" charset="-122"/>
                <a:ea typeface="宋体" panose="02010600030101010101" pitchFamily="2" charset="-122"/>
              </a:rPr>
              <a:t>意识形态（关于社会本身和世界的观念）</a:t>
            </a:r>
          </a:p>
        </p:txBody>
      </p:sp>
      <p:sp>
        <p:nvSpPr>
          <p:cNvPr id="25604" name="日期占位符 3">
            <a:extLst>
              <a:ext uri="{FF2B5EF4-FFF2-40B4-BE49-F238E27FC236}">
                <a16:creationId xmlns:a16="http://schemas.microsoft.com/office/drawing/2014/main" id="{6F44A2CB-302D-491D-BBB5-ABB141D4152F}"/>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FD7D852-CDAB-4842-A1C4-6D0EFDE3B0E8}" type="datetime1">
              <a:rPr lang="zh-CN" altLang="en-US" sz="1200"/>
              <a:pPr eaLnBrk="1" hangingPunct="1">
                <a:buFont typeface="Wingdings" panose="05000000000000000000" pitchFamily="2" charset="2"/>
                <a:buNone/>
              </a:pPr>
              <a:t>2023/3/3</a:t>
            </a:fld>
            <a:endParaRPr lang="zh-CN" altLang="en-US" sz="1200"/>
          </a:p>
        </p:txBody>
      </p:sp>
      <p:sp>
        <p:nvSpPr>
          <p:cNvPr id="25605" name="灯片编号占位符 4">
            <a:extLst>
              <a:ext uri="{FF2B5EF4-FFF2-40B4-BE49-F238E27FC236}">
                <a16:creationId xmlns:a16="http://schemas.microsoft.com/office/drawing/2014/main" id="{FF9A87AB-DE0D-41FD-ADFE-7EB6459FF455}"/>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1FE2CC1-A80D-49FC-A7F0-663D212399A0}" type="slidenum">
              <a:rPr lang="zh-CN" altLang="en-US" sz="1200"/>
              <a:pPr algn="r" eaLnBrk="1" hangingPunct="1">
                <a:buFont typeface="Wingdings" panose="05000000000000000000" pitchFamily="2" charset="2"/>
                <a:buNone/>
              </a:pPr>
              <a:t>19</a:t>
            </a:fld>
            <a:endParaRPr lang="zh-CN" altLang="en-US" sz="1200"/>
          </a:p>
        </p:txBody>
      </p:sp>
    </p:spTree>
    <p:extLst>
      <p:ext uri="{BB962C8B-B14F-4D97-AF65-F5344CB8AC3E}">
        <p14:creationId xmlns:p14="http://schemas.microsoft.com/office/powerpoint/2010/main" val="410961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07201"/>
                                        </p:tgtEl>
                                        <p:attrNameLst>
                                          <p:attrName>style.visibility</p:attrName>
                                        </p:attrNameLst>
                                      </p:cBhvr>
                                      <p:to>
                                        <p:strVal val="visible"/>
                                      </p:to>
                                    </p:set>
                                    <p:animEffect transition="in" filter="fade">
                                      <p:cBhvr>
                                        <p:cTn id="7" dur="767" decel="100000"/>
                                        <p:tgtEl>
                                          <p:spTgt spid="307201"/>
                                        </p:tgtEl>
                                      </p:cBhvr>
                                    </p:animEffect>
                                    <p:animScale>
                                      <p:cBhvr>
                                        <p:cTn id="8" dur="767" decel="100000"/>
                                        <p:tgtEl>
                                          <p:spTgt spid="307201"/>
                                        </p:tgtEl>
                                      </p:cBhvr>
                                      <p:from x="10000" y="10000"/>
                                      <p:to x="200000" y="450000"/>
                                    </p:animScale>
                                    <p:animScale>
                                      <p:cBhvr>
                                        <p:cTn id="9" dur="1228" accel="100000" fill="hold">
                                          <p:stCondLst>
                                            <p:cond delay="767"/>
                                          </p:stCondLst>
                                        </p:cTn>
                                        <p:tgtEl>
                                          <p:spTgt spid="307201"/>
                                        </p:tgtEl>
                                      </p:cBhvr>
                                      <p:from x="200000" y="450000"/>
                                      <p:to x="100000" y="100000"/>
                                    </p:animScale>
                                    <p:set>
                                      <p:cBhvr>
                                        <p:cTn id="10" dur="767" fill="hold"/>
                                        <p:tgtEl>
                                          <p:spTgt spid="307201"/>
                                        </p:tgtEl>
                                        <p:attrNameLst>
                                          <p:attrName>ppt_x</p:attrName>
                                        </p:attrNameLst>
                                      </p:cBhvr>
                                      <p:to>
                                        <p:strVal val="(0.5)"/>
                                      </p:to>
                                    </p:set>
                                    <p:anim from="(0.5)" to="(#ppt_x)" calcmode="lin" valueType="num">
                                      <p:cBhvr>
                                        <p:cTn id="11" dur="1228" accel="100000" fill="hold">
                                          <p:stCondLst>
                                            <p:cond delay="767"/>
                                          </p:stCondLst>
                                        </p:cTn>
                                        <p:tgtEl>
                                          <p:spTgt spid="307201"/>
                                        </p:tgtEl>
                                        <p:attrNameLst>
                                          <p:attrName>ppt_x</p:attrName>
                                        </p:attrNameLst>
                                      </p:cBhvr>
                                    </p:anim>
                                    <p:set>
                                      <p:cBhvr>
                                        <p:cTn id="12" dur="767" fill="hold"/>
                                        <p:tgtEl>
                                          <p:spTgt spid="307201"/>
                                        </p:tgtEl>
                                        <p:attrNameLst>
                                          <p:attrName>ppt_y</p:attrName>
                                        </p:attrNameLst>
                                      </p:cBhvr>
                                      <p:to>
                                        <p:strVal val="(#ppt_y+0.4)"/>
                                      </p:to>
                                    </p:set>
                                    <p:anim from="(#ppt_y+0.4)" to="(#ppt_y)" calcmode="lin" valueType="num">
                                      <p:cBhvr>
                                        <p:cTn id="13" dur="1228" accel="100000" fill="hold">
                                          <p:stCondLst>
                                            <p:cond delay="767"/>
                                          </p:stCondLst>
                                        </p:cTn>
                                        <p:tgtEl>
                                          <p:spTgt spid="307201"/>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07202">
                                            <p:txEl>
                                              <p:pRg st="0" end="0"/>
                                            </p:txEl>
                                          </p:spTgt>
                                        </p:tgtEl>
                                        <p:attrNameLst>
                                          <p:attrName>style.visibility</p:attrName>
                                        </p:attrNameLst>
                                      </p:cBhvr>
                                      <p:to>
                                        <p:strVal val="visible"/>
                                      </p:to>
                                    </p:set>
                                    <p:anim calcmode="lin" valueType="num">
                                      <p:cBhvr>
                                        <p:cTn id="18" dur="500" fill="hold"/>
                                        <p:tgtEl>
                                          <p:spTgt spid="30720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0720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0720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307202">
                                            <p:txEl>
                                              <p:pRg st="1" end="1"/>
                                            </p:txEl>
                                          </p:spTgt>
                                        </p:tgtEl>
                                        <p:attrNameLst>
                                          <p:attrName>style.visibility</p:attrName>
                                        </p:attrNameLst>
                                      </p:cBhvr>
                                      <p:to>
                                        <p:strVal val="visible"/>
                                      </p:to>
                                    </p:set>
                                    <p:anim calcmode="lin" valueType="num">
                                      <p:cBhvr>
                                        <p:cTn id="25" dur="500" fill="hold"/>
                                        <p:tgtEl>
                                          <p:spTgt spid="30720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0720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30720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307202">
                                            <p:txEl>
                                              <p:pRg st="2" end="2"/>
                                            </p:txEl>
                                          </p:spTgt>
                                        </p:tgtEl>
                                        <p:attrNameLst>
                                          <p:attrName>style.visibility</p:attrName>
                                        </p:attrNameLst>
                                      </p:cBhvr>
                                      <p:to>
                                        <p:strVal val="visible"/>
                                      </p:to>
                                    </p:set>
                                    <p:anim calcmode="lin" valueType="num">
                                      <p:cBhvr>
                                        <p:cTn id="32" dur="500" fill="hold"/>
                                        <p:tgtEl>
                                          <p:spTgt spid="307202">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307202">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3072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1" grpId="0"/>
      <p:bldP spid="307202"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日期占位符 3">
            <a:extLst>
              <a:ext uri="{FF2B5EF4-FFF2-40B4-BE49-F238E27FC236}">
                <a16:creationId xmlns:a16="http://schemas.microsoft.com/office/drawing/2014/main" id="{3CDA45C3-6DFF-4281-876B-58A9ABF3EE83}"/>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ED51080A-8FC0-4C82-A825-38B42B2D076A}" type="datetime1">
              <a:rPr lang="zh-CN" altLang="en-US" sz="1200"/>
              <a:pPr eaLnBrk="1" hangingPunct="1">
                <a:buFont typeface="Wingdings" panose="05000000000000000000" pitchFamily="2" charset="2"/>
                <a:buNone/>
              </a:pPr>
              <a:t>2023/3/3</a:t>
            </a:fld>
            <a:endParaRPr lang="zh-CN" altLang="en-US" sz="1200"/>
          </a:p>
        </p:txBody>
      </p:sp>
      <p:sp>
        <p:nvSpPr>
          <p:cNvPr id="31747" name="灯片编号占位符 5">
            <a:extLst>
              <a:ext uri="{FF2B5EF4-FFF2-40B4-BE49-F238E27FC236}">
                <a16:creationId xmlns:a16="http://schemas.microsoft.com/office/drawing/2014/main" id="{D9A24855-86CB-407A-BB74-9E27C742FBA4}"/>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2AD2B51A-BF80-4130-8C0A-6E94D8A74B49}" type="slidenum">
              <a:rPr lang="zh-CN" altLang="en-US" sz="1200"/>
              <a:pPr algn="r" eaLnBrk="1" hangingPunct="1">
                <a:buFont typeface="Wingdings" panose="05000000000000000000" pitchFamily="2" charset="2"/>
                <a:buNone/>
              </a:pPr>
              <a:t>2</a:t>
            </a:fld>
            <a:endParaRPr lang="zh-CN" altLang="en-US" sz="1200"/>
          </a:p>
        </p:txBody>
      </p:sp>
      <p:sp>
        <p:nvSpPr>
          <p:cNvPr id="8195" name="Rectangle 2">
            <a:extLst>
              <a:ext uri="{FF2B5EF4-FFF2-40B4-BE49-F238E27FC236}">
                <a16:creationId xmlns:a16="http://schemas.microsoft.com/office/drawing/2014/main" id="{B93BA029-009C-4A87-86E6-3E647547F50B}"/>
              </a:ext>
            </a:extLst>
          </p:cNvPr>
          <p:cNvSpPr>
            <a:spLocks noGrp="1" noChangeArrowheads="1"/>
          </p:cNvSpPr>
          <p:nvPr>
            <p:ph type="title" idx="4294967295"/>
          </p:nvPr>
        </p:nvSpPr>
        <p:spPr>
          <a:xfrm>
            <a:off x="838200" y="136525"/>
            <a:ext cx="10515600" cy="1225550"/>
          </a:xfrm>
        </p:spPr>
        <p:txBody>
          <a:bodyPr>
            <a:normAutofit/>
          </a:bodyPr>
          <a:lstStyle/>
          <a:p>
            <a:pPr eaLnBrk="1" hangingPunct="1"/>
            <a:r>
              <a:rPr lang="zh-CN" altLang="en-US" sz="3600" b="1" dirty="0">
                <a:latin typeface="黑体" panose="02010609060101010101" pitchFamily="49" charset="-122"/>
                <a:ea typeface="黑体" panose="02010609060101010101" pitchFamily="49" charset="-122"/>
              </a:rPr>
              <a:t> </a:t>
            </a:r>
            <a:r>
              <a:rPr lang="zh-CN" altLang="en-US" b="1" dirty="0">
                <a:latin typeface="楷体_GB2312"/>
                <a:ea typeface="楷体_GB2312"/>
                <a:cs typeface="楷体_GB2312"/>
              </a:rPr>
              <a:t>文化的概念</a:t>
            </a:r>
          </a:p>
        </p:txBody>
      </p:sp>
      <p:sp>
        <p:nvSpPr>
          <p:cNvPr id="8196" name="Rectangle 3">
            <a:extLst>
              <a:ext uri="{FF2B5EF4-FFF2-40B4-BE49-F238E27FC236}">
                <a16:creationId xmlns:a16="http://schemas.microsoft.com/office/drawing/2014/main" id="{DEAF38CC-3319-43DD-ADAA-45051153FDF9}"/>
              </a:ext>
            </a:extLst>
          </p:cNvPr>
          <p:cNvSpPr>
            <a:spLocks noGrp="1" noChangeArrowheads="1"/>
          </p:cNvSpPr>
          <p:nvPr>
            <p:ph type="body" idx="4294967295"/>
          </p:nvPr>
        </p:nvSpPr>
        <p:spPr>
          <a:xfrm>
            <a:off x="744718" y="1221828"/>
            <a:ext cx="10037582" cy="4974185"/>
          </a:xfrm>
        </p:spPr>
        <p:txBody>
          <a:bodyPr>
            <a:noAutofit/>
          </a:bodyPr>
          <a:lstStyle/>
          <a:p>
            <a:pPr>
              <a:lnSpc>
                <a:spcPts val="3300"/>
              </a:lnSpc>
              <a:spcBef>
                <a:spcPts val="0"/>
              </a:spcBef>
            </a:pPr>
            <a:r>
              <a:rPr lang="zh-CN" altLang="en-US" sz="2400" dirty="0">
                <a:latin typeface="宋体" panose="02010600030101010101" pitchFamily="2" charset="-122"/>
                <a:ea typeface="宋体" panose="02010600030101010101" pitchFamily="2" charset="-122"/>
              </a:rPr>
              <a:t>从</a:t>
            </a:r>
            <a:r>
              <a:rPr lang="zh-CN" altLang="en-US" sz="2400" b="1" dirty="0">
                <a:latin typeface="宋体" panose="02010600030101010101" pitchFamily="2" charset="-122"/>
                <a:ea typeface="宋体" panose="02010600030101010101" pitchFamily="2" charset="-122"/>
              </a:rPr>
              <a:t>词源</a:t>
            </a:r>
            <a:r>
              <a:rPr lang="zh-CN" altLang="en-US" sz="2400" dirty="0">
                <a:latin typeface="宋体" panose="02010600030101010101" pitchFamily="2" charset="-122"/>
                <a:ea typeface="宋体" panose="02010600030101010101" pitchFamily="2" charset="-122"/>
              </a:rPr>
              <a:t>上讲，“文化”一词源自拉丁文“</a:t>
            </a:r>
            <a:r>
              <a:rPr lang="en-US" altLang="zh-CN" sz="2400" dirty="0" err="1">
                <a:latin typeface="宋体" panose="02010600030101010101" pitchFamily="2" charset="-122"/>
                <a:ea typeface="宋体" panose="02010600030101010101" pitchFamily="2" charset="-122"/>
              </a:rPr>
              <a:t>cultura</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指耕作、培养、教育、发展出来的事物，是与自然存在的事物相对而言的。</a:t>
            </a:r>
            <a:endParaRPr lang="en-US" altLang="zh-CN" sz="2400" dirty="0">
              <a:latin typeface="宋体" panose="02010600030101010101" pitchFamily="2" charset="-122"/>
              <a:ea typeface="宋体" panose="02010600030101010101" pitchFamily="2" charset="-122"/>
            </a:endParaRPr>
          </a:p>
          <a:p>
            <a:pPr>
              <a:lnSpc>
                <a:spcPts val="3300"/>
              </a:lnSpc>
              <a:spcBef>
                <a:spcPts val="0"/>
              </a:spcBef>
            </a:pPr>
            <a:r>
              <a:rPr lang="en-US" altLang="zh-CN" sz="2400" b="1" dirty="0">
                <a:latin typeface="宋体" panose="02010600030101010101" pitchFamily="2" charset="-122"/>
                <a:ea typeface="宋体" panose="02010600030101010101" pitchFamily="2" charset="-122"/>
              </a:rPr>
              <a:t>Edward Tylor </a:t>
            </a:r>
            <a:r>
              <a:rPr lang="en-US" altLang="zh-CN" sz="2400" dirty="0">
                <a:latin typeface="宋体" panose="02010600030101010101" pitchFamily="2" charset="-122"/>
                <a:ea typeface="宋体" panose="02010600030101010101" pitchFamily="2" charset="-122"/>
              </a:rPr>
              <a:t>（1871）:</a:t>
            </a:r>
            <a:r>
              <a:rPr lang="zh-CN" altLang="zh-CN" sz="2400" dirty="0">
                <a:latin typeface="宋体" panose="02010600030101010101" pitchFamily="2" charset="-122"/>
                <a:ea typeface="宋体" panose="02010600030101010101" pitchFamily="2" charset="-122"/>
              </a:rPr>
              <a:t>“文化，就其在民族志中的广义而言，是个复合的整体，它包含知识、信仰、艺术、道德、法律、习俗和个人作为社会成员所获得的其它能力和习惯”</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ts val="3300"/>
              </a:lnSpc>
              <a:spcBef>
                <a:spcPts val="0"/>
              </a:spcBef>
              <a:defRPr/>
            </a:pPr>
            <a:r>
              <a:rPr lang="zh-CN" altLang="en-US" sz="2400" dirty="0">
                <a:latin typeface="宋体" panose="02010600030101010101" pitchFamily="2" charset="-122"/>
                <a:ea typeface="宋体" panose="02010600030101010101" pitchFamily="2" charset="-122"/>
              </a:rPr>
              <a:t>自泰勒以来，文化的定义层出不穷。不同历史时期，不同的理论流派对文化有不同的认识和阐释，体现了文化人类学者不同的研究关注点。</a:t>
            </a:r>
            <a:endParaRPr lang="en-US" altLang="zh-CN" sz="2400" dirty="0">
              <a:latin typeface="宋体" panose="02010600030101010101" pitchFamily="2" charset="-122"/>
              <a:ea typeface="宋体" panose="02010600030101010101" pitchFamily="2" charset="-122"/>
            </a:endParaRPr>
          </a:p>
          <a:p>
            <a:pPr marL="685800" lvl="2">
              <a:lnSpc>
                <a:spcPts val="3000"/>
              </a:lnSpc>
              <a:spcBef>
                <a:spcPts val="0"/>
              </a:spcBef>
              <a:defRPr/>
            </a:pPr>
            <a:r>
              <a:rPr lang="zh-CN" altLang="en-US" dirty="0">
                <a:latin typeface="宋体" panose="02010600030101010101" pitchFamily="2" charset="-122"/>
                <a:ea typeface="宋体" panose="02010600030101010101" pitchFamily="2" charset="-122"/>
              </a:rPr>
              <a:t>文化是意义价值和行为标准的整合系统，社会中的人们据此生活并通过社会将其在代际传递。（墨菲，</a:t>
            </a:r>
            <a:r>
              <a:rPr lang="en-US" altLang="zh-CN" dirty="0">
                <a:latin typeface="宋体" panose="02010600030101010101" pitchFamily="2" charset="-122"/>
                <a:ea typeface="宋体" panose="02010600030101010101" pitchFamily="2" charset="-122"/>
              </a:rPr>
              <a:t>2009</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33</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685800" lvl="2">
              <a:lnSpc>
                <a:spcPts val="3000"/>
              </a:lnSpc>
              <a:spcBef>
                <a:spcPts val="0"/>
              </a:spcBef>
              <a:defRPr/>
            </a:pPr>
            <a:r>
              <a:rPr lang="zh-CN" altLang="en-US" dirty="0">
                <a:latin typeface="宋体" panose="02010600030101010101" pitchFamily="2" charset="-122"/>
                <a:ea typeface="宋体" panose="02010600030101010101" pitchFamily="2" charset="-122"/>
              </a:rPr>
              <a:t>文化是人类自己编织的意义之网。（格尔茨，</a:t>
            </a:r>
            <a:r>
              <a:rPr lang="en-US" altLang="zh-CN" dirty="0">
                <a:latin typeface="宋体" panose="02010600030101010101" pitchFamily="2" charset="-122"/>
                <a:ea typeface="宋体" panose="02010600030101010101" pitchFamily="2" charset="-122"/>
              </a:rPr>
              <a:t>1999</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685800" lvl="2">
              <a:lnSpc>
                <a:spcPts val="3000"/>
              </a:lnSpc>
              <a:spcBef>
                <a:spcPts val="0"/>
              </a:spcBef>
              <a:defRPr/>
            </a:pPr>
            <a:r>
              <a:rPr lang="zh-CN" altLang="en-US" dirty="0">
                <a:latin typeface="宋体" panose="02010600030101010101" pitchFamily="2" charset="-122"/>
                <a:ea typeface="宋体" panose="02010600030101010101" pitchFamily="2" charset="-122"/>
              </a:rPr>
              <a:t>文化是人们在生活中实践和传承的思维、行为和组织的方式及其产品。（庄孔韶，</a:t>
            </a:r>
            <a:r>
              <a:rPr lang="en-US" altLang="zh-CN" dirty="0">
                <a:latin typeface="宋体" panose="02010600030101010101" pitchFamily="2" charset="-122"/>
                <a:ea typeface="宋体" panose="02010600030101010101" pitchFamily="2" charset="-122"/>
              </a:rPr>
              <a:t>2004</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34</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indent="0">
              <a:lnSpc>
                <a:spcPct val="80000"/>
              </a:lnSpc>
              <a:buNone/>
            </a:pPr>
            <a:endParaRPr lang="en-US" altLang="zh-CN" sz="2400" dirty="0"/>
          </a:p>
          <a:p>
            <a:pPr marL="0" indent="0">
              <a:lnSpc>
                <a:spcPct val="80000"/>
              </a:lnSpc>
              <a:buNone/>
            </a:pPr>
            <a:endParaRPr lang="zh-CN"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355826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8195"/>
                                        </p:tgtEl>
                                        <p:attrNameLst>
                                          <p:attrName>style.visibility</p:attrName>
                                        </p:attrNameLst>
                                      </p:cBhvr>
                                      <p:to>
                                        <p:strVal val="visible"/>
                                      </p:to>
                                    </p:set>
                                    <p:animEffect transition="in" filter="fade">
                                      <p:cBhvr>
                                        <p:cTn id="7" dur="767" decel="100000"/>
                                        <p:tgtEl>
                                          <p:spTgt spid="8195"/>
                                        </p:tgtEl>
                                      </p:cBhvr>
                                    </p:animEffect>
                                    <p:animScale>
                                      <p:cBhvr>
                                        <p:cTn id="8" dur="767" decel="100000"/>
                                        <p:tgtEl>
                                          <p:spTgt spid="8195"/>
                                        </p:tgtEl>
                                      </p:cBhvr>
                                      <p:from x="10000" y="10000"/>
                                      <p:to x="200000" y="450000"/>
                                    </p:animScale>
                                    <p:animScale>
                                      <p:cBhvr>
                                        <p:cTn id="9" dur="1228" accel="100000" fill="hold">
                                          <p:stCondLst>
                                            <p:cond delay="767"/>
                                          </p:stCondLst>
                                        </p:cTn>
                                        <p:tgtEl>
                                          <p:spTgt spid="8195"/>
                                        </p:tgtEl>
                                      </p:cBhvr>
                                      <p:from x="200000" y="450000"/>
                                      <p:to x="100000" y="100000"/>
                                    </p:animScale>
                                    <p:set>
                                      <p:cBhvr>
                                        <p:cTn id="10" dur="767" fill="hold"/>
                                        <p:tgtEl>
                                          <p:spTgt spid="8195"/>
                                        </p:tgtEl>
                                        <p:attrNameLst>
                                          <p:attrName>ppt_x</p:attrName>
                                        </p:attrNameLst>
                                      </p:cBhvr>
                                      <p:to>
                                        <p:strVal val="(0.5)"/>
                                      </p:to>
                                    </p:set>
                                    <p:anim from="(0.5)" to="(#ppt_x)" calcmode="lin" valueType="num">
                                      <p:cBhvr>
                                        <p:cTn id="11" dur="1228" accel="100000" fill="hold">
                                          <p:stCondLst>
                                            <p:cond delay="767"/>
                                          </p:stCondLst>
                                        </p:cTn>
                                        <p:tgtEl>
                                          <p:spTgt spid="8195"/>
                                        </p:tgtEl>
                                        <p:attrNameLst>
                                          <p:attrName>ppt_x</p:attrName>
                                        </p:attrNameLst>
                                      </p:cBhvr>
                                    </p:anim>
                                    <p:set>
                                      <p:cBhvr>
                                        <p:cTn id="12" dur="767" fill="hold"/>
                                        <p:tgtEl>
                                          <p:spTgt spid="8195"/>
                                        </p:tgtEl>
                                        <p:attrNameLst>
                                          <p:attrName>ppt_y</p:attrName>
                                        </p:attrNameLst>
                                      </p:cBhvr>
                                      <p:to>
                                        <p:strVal val="(#ppt_y+0.4)"/>
                                      </p:to>
                                    </p:set>
                                    <p:anim from="(#ppt_y+0.4)" to="(#ppt_y)" calcmode="lin" valueType="num">
                                      <p:cBhvr>
                                        <p:cTn id="13" dur="1228" accel="100000" fill="hold">
                                          <p:stCondLst>
                                            <p:cond delay="767"/>
                                          </p:stCondLst>
                                        </p:cTn>
                                        <p:tgtEl>
                                          <p:spTgt spid="8195"/>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8196">
                                            <p:txEl>
                                              <p:pRg st="0" end="0"/>
                                            </p:txEl>
                                          </p:spTgt>
                                        </p:tgtEl>
                                        <p:attrNameLst>
                                          <p:attrName>style.visibility</p:attrName>
                                        </p:attrNameLst>
                                      </p:cBhvr>
                                      <p:to>
                                        <p:strVal val="visible"/>
                                      </p:to>
                                    </p:set>
                                    <p:anim calcmode="lin" valueType="num">
                                      <p:cBhvr>
                                        <p:cTn id="18" dur="500" fill="hold"/>
                                        <p:tgtEl>
                                          <p:spTgt spid="819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8196">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819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8196">
                                            <p:txEl>
                                              <p:pRg st="1" end="1"/>
                                            </p:txEl>
                                          </p:spTgt>
                                        </p:tgtEl>
                                        <p:attrNameLst>
                                          <p:attrName>style.visibility</p:attrName>
                                        </p:attrNameLst>
                                      </p:cBhvr>
                                      <p:to>
                                        <p:strVal val="visible"/>
                                      </p:to>
                                    </p:set>
                                    <p:anim calcmode="lin" valueType="num">
                                      <p:cBhvr>
                                        <p:cTn id="25" dur="500" fill="hold"/>
                                        <p:tgtEl>
                                          <p:spTgt spid="8196">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8196">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819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8196">
                                            <p:txEl>
                                              <p:pRg st="2" end="2"/>
                                            </p:txEl>
                                          </p:spTgt>
                                        </p:tgtEl>
                                        <p:attrNameLst>
                                          <p:attrName>style.visibility</p:attrName>
                                        </p:attrNameLst>
                                      </p:cBhvr>
                                      <p:to>
                                        <p:strVal val="visible"/>
                                      </p:to>
                                    </p:set>
                                    <p:anim calcmode="lin" valueType="num">
                                      <p:cBhvr>
                                        <p:cTn id="32" dur="500" fill="hold"/>
                                        <p:tgtEl>
                                          <p:spTgt spid="8196">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8196">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8196">
                                            <p:txEl>
                                              <p:pRg st="2" end="2"/>
                                            </p:txEl>
                                          </p:spTgt>
                                        </p:tgtEl>
                                      </p:cBhvr>
                                    </p:animEffect>
                                  </p:childTnLst>
                                </p:cTn>
                              </p:par>
                              <p:par>
                                <p:cTn id="35" presetID="53" presetClass="entr" presetSubtype="16" fill="hold" grpId="0" nodeType="withEffect">
                                  <p:stCondLst>
                                    <p:cond delay="0"/>
                                  </p:stCondLst>
                                  <p:childTnLst>
                                    <p:set>
                                      <p:cBhvr>
                                        <p:cTn id="36" dur="0" fill="hold">
                                          <p:stCondLst>
                                            <p:cond delay="0"/>
                                          </p:stCondLst>
                                        </p:cTn>
                                        <p:tgtEl>
                                          <p:spTgt spid="8196">
                                            <p:txEl>
                                              <p:pRg st="3" end="3"/>
                                            </p:txEl>
                                          </p:spTgt>
                                        </p:tgtEl>
                                        <p:attrNameLst>
                                          <p:attrName>style.visibility</p:attrName>
                                        </p:attrNameLst>
                                      </p:cBhvr>
                                      <p:to>
                                        <p:strVal val="visible"/>
                                      </p:to>
                                    </p:set>
                                    <p:anim calcmode="lin" valueType="num">
                                      <p:cBhvr>
                                        <p:cTn id="37" dur="500" fill="hold"/>
                                        <p:tgtEl>
                                          <p:spTgt spid="8196">
                                            <p:txEl>
                                              <p:pRg st="3" end="3"/>
                                            </p:txEl>
                                          </p:spTgt>
                                        </p:tgtEl>
                                        <p:attrNameLst>
                                          <p:attrName>ppt_w</p:attrName>
                                        </p:attrNameLst>
                                      </p:cBhvr>
                                      <p:tavLst>
                                        <p:tav tm="0">
                                          <p:val>
                                            <p:fltVal val="0"/>
                                          </p:val>
                                        </p:tav>
                                        <p:tav tm="100000">
                                          <p:val>
                                            <p:strVal val="#ppt_w"/>
                                          </p:val>
                                        </p:tav>
                                      </p:tavLst>
                                    </p:anim>
                                    <p:anim calcmode="lin" valueType="num">
                                      <p:cBhvr>
                                        <p:cTn id="38" dur="500" fill="hold"/>
                                        <p:tgtEl>
                                          <p:spTgt spid="8196">
                                            <p:txEl>
                                              <p:pRg st="3" end="3"/>
                                            </p:txEl>
                                          </p:spTgt>
                                        </p:tgtEl>
                                        <p:attrNameLst>
                                          <p:attrName>ppt_h</p:attrName>
                                        </p:attrNameLst>
                                      </p:cBhvr>
                                      <p:tavLst>
                                        <p:tav tm="0">
                                          <p:val>
                                            <p:fltVal val="0"/>
                                          </p:val>
                                        </p:tav>
                                        <p:tav tm="100000">
                                          <p:val>
                                            <p:strVal val="#ppt_h"/>
                                          </p:val>
                                        </p:tav>
                                      </p:tavLst>
                                    </p:anim>
                                    <p:animEffect transition="in" filter="fade">
                                      <p:cBhvr>
                                        <p:cTn id="39" dur="500"/>
                                        <p:tgtEl>
                                          <p:spTgt spid="8196">
                                            <p:txEl>
                                              <p:pRg st="3" end="3"/>
                                            </p:txEl>
                                          </p:spTgt>
                                        </p:tgtEl>
                                      </p:cBhvr>
                                    </p:animEffect>
                                  </p:childTnLst>
                                </p:cTn>
                              </p:par>
                              <p:par>
                                <p:cTn id="40" presetID="53" presetClass="entr" presetSubtype="16" fill="hold" grpId="0" nodeType="withEffect">
                                  <p:stCondLst>
                                    <p:cond delay="0"/>
                                  </p:stCondLst>
                                  <p:childTnLst>
                                    <p:set>
                                      <p:cBhvr>
                                        <p:cTn id="41" dur="0" fill="hold">
                                          <p:stCondLst>
                                            <p:cond delay="0"/>
                                          </p:stCondLst>
                                        </p:cTn>
                                        <p:tgtEl>
                                          <p:spTgt spid="8196">
                                            <p:txEl>
                                              <p:pRg st="4" end="4"/>
                                            </p:txEl>
                                          </p:spTgt>
                                        </p:tgtEl>
                                        <p:attrNameLst>
                                          <p:attrName>style.visibility</p:attrName>
                                        </p:attrNameLst>
                                      </p:cBhvr>
                                      <p:to>
                                        <p:strVal val="visible"/>
                                      </p:to>
                                    </p:set>
                                    <p:anim calcmode="lin" valueType="num">
                                      <p:cBhvr>
                                        <p:cTn id="42" dur="500" fill="hold"/>
                                        <p:tgtEl>
                                          <p:spTgt spid="8196">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8196">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8196">
                                            <p:txEl>
                                              <p:pRg st="4" end="4"/>
                                            </p:txEl>
                                          </p:spTgt>
                                        </p:tgtEl>
                                      </p:cBhvr>
                                    </p:animEffect>
                                  </p:childTnLst>
                                </p:cTn>
                              </p:par>
                              <p:par>
                                <p:cTn id="45" presetID="53" presetClass="entr" presetSubtype="16" fill="hold" grpId="0" nodeType="withEffect">
                                  <p:stCondLst>
                                    <p:cond delay="0"/>
                                  </p:stCondLst>
                                  <p:childTnLst>
                                    <p:set>
                                      <p:cBhvr>
                                        <p:cTn id="46" dur="0" fill="hold">
                                          <p:stCondLst>
                                            <p:cond delay="0"/>
                                          </p:stCondLst>
                                        </p:cTn>
                                        <p:tgtEl>
                                          <p:spTgt spid="8196">
                                            <p:txEl>
                                              <p:pRg st="5" end="5"/>
                                            </p:txEl>
                                          </p:spTgt>
                                        </p:tgtEl>
                                        <p:attrNameLst>
                                          <p:attrName>style.visibility</p:attrName>
                                        </p:attrNameLst>
                                      </p:cBhvr>
                                      <p:to>
                                        <p:strVal val="visible"/>
                                      </p:to>
                                    </p:set>
                                    <p:anim calcmode="lin" valueType="num">
                                      <p:cBhvr>
                                        <p:cTn id="47" dur="500" fill="hold"/>
                                        <p:tgtEl>
                                          <p:spTgt spid="8196">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8196">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81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6"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1" name="标题 1">
            <a:extLst>
              <a:ext uri="{FF2B5EF4-FFF2-40B4-BE49-F238E27FC236}">
                <a16:creationId xmlns:a16="http://schemas.microsoft.com/office/drawing/2014/main" id="{5316DEE4-1128-4E1D-A2A8-C41696AA0E27}"/>
              </a:ext>
            </a:extLst>
          </p:cNvPr>
          <p:cNvSpPr>
            <a:spLocks noGrp="1" noChangeArrowheads="1"/>
          </p:cNvSpPr>
          <p:nvPr>
            <p:ph type="title" idx="4294967295"/>
          </p:nvPr>
        </p:nvSpPr>
        <p:spPr>
          <a:xfrm>
            <a:off x="838200" y="365125"/>
            <a:ext cx="10515600" cy="739775"/>
          </a:xfrm>
        </p:spPr>
        <p:txBody>
          <a:bodyPr/>
          <a:lstStyle/>
          <a:p>
            <a:r>
              <a:rPr lang="zh-CN" altLang="en-US" b="1" dirty="0">
                <a:solidFill>
                  <a:srgbClr val="00B050"/>
                </a:solidFill>
                <a:latin typeface="楷体_GB2312"/>
                <a:ea typeface="楷体_GB2312"/>
                <a:cs typeface="楷体_GB2312"/>
              </a:rPr>
              <a:t>整体观</a:t>
            </a:r>
            <a:r>
              <a:rPr lang="en-US" altLang="zh-CN" b="1" dirty="0">
                <a:solidFill>
                  <a:srgbClr val="00B050"/>
                </a:solidFill>
                <a:latin typeface="楷体_GB2312"/>
                <a:ea typeface="楷体_GB2312"/>
                <a:cs typeface="楷体_GB2312"/>
              </a:rPr>
              <a:t>——</a:t>
            </a:r>
            <a:r>
              <a:rPr lang="zh-CN" altLang="en-US" sz="3200" b="1" dirty="0">
                <a:solidFill>
                  <a:srgbClr val="00B050"/>
                </a:solidFill>
                <a:latin typeface="楷体_GB2312"/>
                <a:ea typeface="楷体_GB2312"/>
                <a:cs typeface="楷体_GB2312"/>
              </a:rPr>
              <a:t>联系的类型</a:t>
            </a:r>
            <a:endParaRPr lang="zh-CN" altLang="en-US" sz="3200" dirty="0">
              <a:solidFill>
                <a:srgbClr val="00B050"/>
              </a:solidFill>
            </a:endParaRPr>
          </a:p>
        </p:txBody>
      </p:sp>
      <p:sp>
        <p:nvSpPr>
          <p:cNvPr id="307202" name="内容占位符 2">
            <a:extLst>
              <a:ext uri="{FF2B5EF4-FFF2-40B4-BE49-F238E27FC236}">
                <a16:creationId xmlns:a16="http://schemas.microsoft.com/office/drawing/2014/main" id="{0B3541E5-62DB-46C3-ADBD-BF3A5D751B9A}"/>
              </a:ext>
            </a:extLst>
          </p:cNvPr>
          <p:cNvSpPr>
            <a:spLocks noGrp="1" noChangeArrowheads="1"/>
          </p:cNvSpPr>
          <p:nvPr>
            <p:ph idx="4294967295"/>
          </p:nvPr>
        </p:nvSpPr>
        <p:spPr>
          <a:xfrm>
            <a:off x="838200" y="1343026"/>
            <a:ext cx="10515600" cy="4833938"/>
          </a:xfrm>
        </p:spPr>
        <p:txBody>
          <a:bodyPr/>
          <a:lstStyle/>
          <a:p>
            <a:pPr algn="just" eaLnBrk="1" hangingPunct="1"/>
            <a:r>
              <a:rPr lang="zh-CN" altLang="en-US" dirty="0">
                <a:latin typeface="宋体" panose="02010600030101010101" pitchFamily="2" charset="-122"/>
                <a:ea typeface="宋体" panose="02010600030101010101" pitchFamily="2" charset="-122"/>
              </a:rPr>
              <a:t>因果联系：如街角黑人男性为什么遭遇一连串的失败？</a:t>
            </a:r>
            <a:endParaRPr lang="en-US" altLang="zh-CN" dirty="0">
              <a:latin typeface="宋体" panose="02010600030101010101" pitchFamily="2" charset="-122"/>
              <a:ea typeface="宋体" panose="02010600030101010101" pitchFamily="2" charset="-122"/>
            </a:endParaRPr>
          </a:p>
          <a:p>
            <a:pPr algn="just" eaLnBrk="1" hangingPunct="1"/>
            <a:r>
              <a:rPr lang="zh-CN" altLang="en-US" dirty="0">
                <a:latin typeface="宋体" panose="02010600030101010101" pitchFamily="2" charset="-122"/>
                <a:ea typeface="宋体" panose="02010600030101010101" pitchFamily="2" charset="-122"/>
              </a:rPr>
              <a:t>背景联系：与较大机制或行为的某些部分有关</a:t>
            </a:r>
            <a:r>
              <a:rPr lang="zh-CN" altLang="en-US" sz="2000" dirty="0">
                <a:latin typeface="宋体" panose="02010600030101010101" pitchFamily="2" charset="-122"/>
                <a:ea typeface="宋体" panose="02010600030101010101" pitchFamily="2" charset="-122"/>
              </a:rPr>
              <a:t>（种族、劳动力需求）</a:t>
            </a:r>
            <a:endParaRPr lang="en-US" altLang="zh-CN" sz="2000" dirty="0">
              <a:latin typeface="宋体" panose="02010600030101010101" pitchFamily="2" charset="-122"/>
              <a:ea typeface="宋体" panose="02010600030101010101" pitchFamily="2" charset="-122"/>
            </a:endParaRPr>
          </a:p>
          <a:p>
            <a:pPr algn="just" eaLnBrk="1" hangingPunct="1"/>
            <a:r>
              <a:rPr lang="zh-CN" altLang="en-US" dirty="0">
                <a:latin typeface="宋体" panose="02010600030101010101" pitchFamily="2" charset="-122"/>
                <a:ea typeface="宋体" panose="02010600030101010101" pitchFamily="2" charset="-122"/>
              </a:rPr>
              <a:t>过程联系：几种文化特征都参与了文化变迁过程（</a:t>
            </a:r>
            <a:r>
              <a:rPr lang="zh-CN" altLang="en-US" sz="2000" dirty="0">
                <a:latin typeface="宋体" panose="02010600030101010101" pitchFamily="2" charset="-122"/>
                <a:ea typeface="宋体" panose="02010600030101010101" pitchFamily="2" charset="-122"/>
              </a:rPr>
              <a:t>新技术、经济全球化、经济结构调整</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algn="just" eaLnBrk="1" hangingPunct="1"/>
            <a:r>
              <a:rPr lang="zh-CN" altLang="en-US" dirty="0">
                <a:latin typeface="宋体" panose="02010600030101010101" pitchFamily="2" charset="-122"/>
                <a:ea typeface="宋体" panose="02010600030101010101" pitchFamily="2" charset="-122"/>
              </a:rPr>
              <a:t>隐喻联系：用一种符号象征另一种符号（</a:t>
            </a:r>
            <a:r>
              <a:rPr lang="zh-CN" altLang="en-US" sz="2000" dirty="0">
                <a:latin typeface="宋体" panose="02010600030101010101" pitchFamily="2" charset="-122"/>
                <a:ea typeface="宋体" panose="02010600030101010101" pitchFamily="2" charset="-122"/>
              </a:rPr>
              <a:t>胡萝卜</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大棒</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algn="just" eaLnBrk="1" hangingPunct="1"/>
            <a:r>
              <a:rPr lang="zh-CN" altLang="en-US" dirty="0">
                <a:latin typeface="宋体" panose="02010600030101010101" pitchFamily="2" charset="-122"/>
                <a:ea typeface="宋体" panose="02010600030101010101" pitchFamily="2" charset="-122"/>
              </a:rPr>
              <a:t>并列联系：相关的文化具有共同的源头（</a:t>
            </a:r>
            <a:r>
              <a:rPr lang="zh-CN" altLang="en-US" sz="2000" dirty="0">
                <a:latin typeface="宋体" panose="02010600030101010101" pitchFamily="2" charset="-122"/>
                <a:ea typeface="宋体" panose="02010600030101010101" pitchFamily="2" charset="-122"/>
              </a:rPr>
              <a:t>社会经济结构</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algn="just" eaLnBrk="1" hangingPunct="1"/>
            <a:r>
              <a:rPr lang="zh-CN" altLang="en-US" dirty="0">
                <a:latin typeface="宋体" panose="02010600030101010101" pitchFamily="2" charset="-122"/>
                <a:ea typeface="宋体" panose="02010600030101010101" pitchFamily="2" charset="-122"/>
              </a:rPr>
              <a:t>主题联系：文化实践与观念，在内容、形式或价值上会整合入同一主题（</a:t>
            </a:r>
            <a:r>
              <a:rPr lang="zh-CN" altLang="en-US" sz="2000" dirty="0">
                <a:latin typeface="宋体" panose="02010600030101010101" pitchFamily="2" charset="-122"/>
                <a:ea typeface="宋体" panose="02010600030101010101" pitchFamily="2" charset="-122"/>
              </a:rPr>
              <a:t>老年人、妇女与儿童、青少年、残障人士等与贫困人口这一主题</a:t>
            </a:r>
            <a:r>
              <a:rPr lang="zh-CN" altLang="en-US" dirty="0">
                <a:latin typeface="宋体" panose="02010600030101010101" pitchFamily="2" charset="-122"/>
                <a:ea typeface="宋体" panose="02010600030101010101" pitchFamily="2" charset="-122"/>
              </a:rPr>
              <a:t>）；</a:t>
            </a:r>
          </a:p>
        </p:txBody>
      </p:sp>
      <p:sp>
        <p:nvSpPr>
          <p:cNvPr id="25604" name="日期占位符 3">
            <a:extLst>
              <a:ext uri="{FF2B5EF4-FFF2-40B4-BE49-F238E27FC236}">
                <a16:creationId xmlns:a16="http://schemas.microsoft.com/office/drawing/2014/main" id="{6F44A2CB-302D-491D-BBB5-ABB141D4152F}"/>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FD7D852-CDAB-4842-A1C4-6D0EFDE3B0E8}" type="datetime1">
              <a:rPr lang="zh-CN" altLang="en-US" sz="1200"/>
              <a:pPr eaLnBrk="1" hangingPunct="1">
                <a:buFont typeface="Wingdings" panose="05000000000000000000" pitchFamily="2" charset="2"/>
                <a:buNone/>
              </a:pPr>
              <a:t>2023/3/3</a:t>
            </a:fld>
            <a:endParaRPr lang="zh-CN" altLang="en-US" sz="1200"/>
          </a:p>
        </p:txBody>
      </p:sp>
      <p:sp>
        <p:nvSpPr>
          <p:cNvPr id="25605" name="灯片编号占位符 4">
            <a:extLst>
              <a:ext uri="{FF2B5EF4-FFF2-40B4-BE49-F238E27FC236}">
                <a16:creationId xmlns:a16="http://schemas.microsoft.com/office/drawing/2014/main" id="{FF9A87AB-DE0D-41FD-ADFE-7EB6459FF455}"/>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1FE2CC1-A80D-49FC-A7F0-663D212399A0}" type="slidenum">
              <a:rPr lang="zh-CN" altLang="en-US" sz="1200"/>
              <a:pPr algn="r" eaLnBrk="1" hangingPunct="1">
                <a:buFont typeface="Wingdings" panose="05000000000000000000" pitchFamily="2" charset="2"/>
                <a:buNone/>
              </a:pPr>
              <a:t>20</a:t>
            </a:fld>
            <a:endParaRPr lang="zh-CN" altLang="en-US" sz="1200"/>
          </a:p>
        </p:txBody>
      </p:sp>
    </p:spTree>
    <p:extLst>
      <p:ext uri="{BB962C8B-B14F-4D97-AF65-F5344CB8AC3E}">
        <p14:creationId xmlns:p14="http://schemas.microsoft.com/office/powerpoint/2010/main" val="1725600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07201"/>
                                        </p:tgtEl>
                                        <p:attrNameLst>
                                          <p:attrName>style.visibility</p:attrName>
                                        </p:attrNameLst>
                                      </p:cBhvr>
                                      <p:to>
                                        <p:strVal val="visible"/>
                                      </p:to>
                                    </p:set>
                                    <p:animEffect transition="in" filter="fade">
                                      <p:cBhvr>
                                        <p:cTn id="7" dur="767" decel="100000"/>
                                        <p:tgtEl>
                                          <p:spTgt spid="307201"/>
                                        </p:tgtEl>
                                      </p:cBhvr>
                                    </p:animEffect>
                                    <p:animScale>
                                      <p:cBhvr>
                                        <p:cTn id="8" dur="767" decel="100000"/>
                                        <p:tgtEl>
                                          <p:spTgt spid="307201"/>
                                        </p:tgtEl>
                                      </p:cBhvr>
                                      <p:from x="10000" y="10000"/>
                                      <p:to x="200000" y="450000"/>
                                    </p:animScale>
                                    <p:animScale>
                                      <p:cBhvr>
                                        <p:cTn id="9" dur="1228" accel="100000" fill="hold">
                                          <p:stCondLst>
                                            <p:cond delay="767"/>
                                          </p:stCondLst>
                                        </p:cTn>
                                        <p:tgtEl>
                                          <p:spTgt spid="307201"/>
                                        </p:tgtEl>
                                      </p:cBhvr>
                                      <p:from x="200000" y="450000"/>
                                      <p:to x="100000" y="100000"/>
                                    </p:animScale>
                                    <p:set>
                                      <p:cBhvr>
                                        <p:cTn id="10" dur="767" fill="hold"/>
                                        <p:tgtEl>
                                          <p:spTgt spid="307201"/>
                                        </p:tgtEl>
                                        <p:attrNameLst>
                                          <p:attrName>ppt_x</p:attrName>
                                        </p:attrNameLst>
                                      </p:cBhvr>
                                      <p:to>
                                        <p:strVal val="(0.5)"/>
                                      </p:to>
                                    </p:set>
                                    <p:anim from="(0.5)" to="(#ppt_x)" calcmode="lin" valueType="num">
                                      <p:cBhvr>
                                        <p:cTn id="11" dur="1228" accel="100000" fill="hold">
                                          <p:stCondLst>
                                            <p:cond delay="767"/>
                                          </p:stCondLst>
                                        </p:cTn>
                                        <p:tgtEl>
                                          <p:spTgt spid="307201"/>
                                        </p:tgtEl>
                                        <p:attrNameLst>
                                          <p:attrName>ppt_x</p:attrName>
                                        </p:attrNameLst>
                                      </p:cBhvr>
                                    </p:anim>
                                    <p:set>
                                      <p:cBhvr>
                                        <p:cTn id="12" dur="767" fill="hold"/>
                                        <p:tgtEl>
                                          <p:spTgt spid="307201"/>
                                        </p:tgtEl>
                                        <p:attrNameLst>
                                          <p:attrName>ppt_y</p:attrName>
                                        </p:attrNameLst>
                                      </p:cBhvr>
                                      <p:to>
                                        <p:strVal val="(#ppt_y+0.4)"/>
                                      </p:to>
                                    </p:set>
                                    <p:anim from="(#ppt_y+0.4)" to="(#ppt_y)" calcmode="lin" valueType="num">
                                      <p:cBhvr>
                                        <p:cTn id="13" dur="1228" accel="100000" fill="hold">
                                          <p:stCondLst>
                                            <p:cond delay="767"/>
                                          </p:stCondLst>
                                        </p:cTn>
                                        <p:tgtEl>
                                          <p:spTgt spid="307201"/>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07202">
                                            <p:txEl>
                                              <p:pRg st="0" end="0"/>
                                            </p:txEl>
                                          </p:spTgt>
                                        </p:tgtEl>
                                        <p:attrNameLst>
                                          <p:attrName>style.visibility</p:attrName>
                                        </p:attrNameLst>
                                      </p:cBhvr>
                                      <p:to>
                                        <p:strVal val="visible"/>
                                      </p:to>
                                    </p:set>
                                    <p:anim calcmode="lin" valueType="num">
                                      <p:cBhvr>
                                        <p:cTn id="18" dur="500" fill="hold"/>
                                        <p:tgtEl>
                                          <p:spTgt spid="30720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0720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0720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307202">
                                            <p:txEl>
                                              <p:pRg st="1" end="1"/>
                                            </p:txEl>
                                          </p:spTgt>
                                        </p:tgtEl>
                                        <p:attrNameLst>
                                          <p:attrName>style.visibility</p:attrName>
                                        </p:attrNameLst>
                                      </p:cBhvr>
                                      <p:to>
                                        <p:strVal val="visible"/>
                                      </p:to>
                                    </p:set>
                                    <p:anim calcmode="lin" valueType="num">
                                      <p:cBhvr>
                                        <p:cTn id="25" dur="500" fill="hold"/>
                                        <p:tgtEl>
                                          <p:spTgt spid="30720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0720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30720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307202">
                                            <p:txEl>
                                              <p:pRg st="2" end="2"/>
                                            </p:txEl>
                                          </p:spTgt>
                                        </p:tgtEl>
                                        <p:attrNameLst>
                                          <p:attrName>style.visibility</p:attrName>
                                        </p:attrNameLst>
                                      </p:cBhvr>
                                      <p:to>
                                        <p:strVal val="visible"/>
                                      </p:to>
                                    </p:set>
                                    <p:anim calcmode="lin" valueType="num">
                                      <p:cBhvr>
                                        <p:cTn id="32" dur="500" fill="hold"/>
                                        <p:tgtEl>
                                          <p:spTgt spid="307202">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307202">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307202">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0" fill="hold">
                                          <p:stCondLst>
                                            <p:cond delay="0"/>
                                          </p:stCondLst>
                                        </p:cTn>
                                        <p:tgtEl>
                                          <p:spTgt spid="307202">
                                            <p:txEl>
                                              <p:pRg st="3" end="3"/>
                                            </p:txEl>
                                          </p:spTgt>
                                        </p:tgtEl>
                                        <p:attrNameLst>
                                          <p:attrName>style.visibility</p:attrName>
                                        </p:attrNameLst>
                                      </p:cBhvr>
                                      <p:to>
                                        <p:strVal val="visible"/>
                                      </p:to>
                                    </p:set>
                                    <p:anim calcmode="lin" valueType="num">
                                      <p:cBhvr>
                                        <p:cTn id="39" dur="500" fill="hold"/>
                                        <p:tgtEl>
                                          <p:spTgt spid="307202">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307202">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307202">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0" fill="hold">
                                          <p:stCondLst>
                                            <p:cond delay="0"/>
                                          </p:stCondLst>
                                        </p:cTn>
                                        <p:tgtEl>
                                          <p:spTgt spid="307202">
                                            <p:txEl>
                                              <p:pRg st="4" end="4"/>
                                            </p:txEl>
                                          </p:spTgt>
                                        </p:tgtEl>
                                        <p:attrNameLst>
                                          <p:attrName>style.visibility</p:attrName>
                                        </p:attrNameLst>
                                      </p:cBhvr>
                                      <p:to>
                                        <p:strVal val="visible"/>
                                      </p:to>
                                    </p:set>
                                    <p:anim calcmode="lin" valueType="num">
                                      <p:cBhvr>
                                        <p:cTn id="46" dur="500" fill="hold"/>
                                        <p:tgtEl>
                                          <p:spTgt spid="307202">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307202">
                                            <p:txEl>
                                              <p:pRg st="4" end="4"/>
                                            </p:txEl>
                                          </p:spTgt>
                                        </p:tgtEl>
                                        <p:attrNameLst>
                                          <p:attrName>ppt_h</p:attrName>
                                        </p:attrNameLst>
                                      </p:cBhvr>
                                      <p:tavLst>
                                        <p:tav tm="0">
                                          <p:val>
                                            <p:fltVal val="0"/>
                                          </p:val>
                                        </p:tav>
                                        <p:tav tm="100000">
                                          <p:val>
                                            <p:strVal val="#ppt_h"/>
                                          </p:val>
                                        </p:tav>
                                      </p:tavLst>
                                    </p:anim>
                                    <p:animEffect transition="in" filter="fade">
                                      <p:cBhvr>
                                        <p:cTn id="48" dur="500"/>
                                        <p:tgtEl>
                                          <p:spTgt spid="307202">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0" fill="hold">
                                          <p:stCondLst>
                                            <p:cond delay="0"/>
                                          </p:stCondLst>
                                        </p:cTn>
                                        <p:tgtEl>
                                          <p:spTgt spid="307202">
                                            <p:txEl>
                                              <p:pRg st="5" end="5"/>
                                            </p:txEl>
                                          </p:spTgt>
                                        </p:tgtEl>
                                        <p:attrNameLst>
                                          <p:attrName>style.visibility</p:attrName>
                                        </p:attrNameLst>
                                      </p:cBhvr>
                                      <p:to>
                                        <p:strVal val="visible"/>
                                      </p:to>
                                    </p:set>
                                    <p:anim calcmode="lin" valueType="num">
                                      <p:cBhvr>
                                        <p:cTn id="53" dur="500" fill="hold"/>
                                        <p:tgtEl>
                                          <p:spTgt spid="307202">
                                            <p:txEl>
                                              <p:pRg st="5" end="5"/>
                                            </p:txEl>
                                          </p:spTgt>
                                        </p:tgtEl>
                                        <p:attrNameLst>
                                          <p:attrName>ppt_w</p:attrName>
                                        </p:attrNameLst>
                                      </p:cBhvr>
                                      <p:tavLst>
                                        <p:tav tm="0">
                                          <p:val>
                                            <p:fltVal val="0"/>
                                          </p:val>
                                        </p:tav>
                                        <p:tav tm="100000">
                                          <p:val>
                                            <p:strVal val="#ppt_w"/>
                                          </p:val>
                                        </p:tav>
                                      </p:tavLst>
                                    </p:anim>
                                    <p:anim calcmode="lin" valueType="num">
                                      <p:cBhvr>
                                        <p:cTn id="54" dur="500" fill="hold"/>
                                        <p:tgtEl>
                                          <p:spTgt spid="307202">
                                            <p:txEl>
                                              <p:pRg st="5" end="5"/>
                                            </p:txEl>
                                          </p:spTgt>
                                        </p:tgtEl>
                                        <p:attrNameLst>
                                          <p:attrName>ppt_h</p:attrName>
                                        </p:attrNameLst>
                                      </p:cBhvr>
                                      <p:tavLst>
                                        <p:tav tm="0">
                                          <p:val>
                                            <p:fltVal val="0"/>
                                          </p:val>
                                        </p:tav>
                                        <p:tav tm="100000">
                                          <p:val>
                                            <p:strVal val="#ppt_h"/>
                                          </p:val>
                                        </p:tav>
                                      </p:tavLst>
                                    </p:anim>
                                    <p:animEffect transition="in" filter="fade">
                                      <p:cBhvr>
                                        <p:cTn id="55" dur="500"/>
                                        <p:tgtEl>
                                          <p:spTgt spid="3072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1" grpId="0"/>
      <p:bldP spid="307202"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1" name="标题 1">
            <a:extLst>
              <a:ext uri="{FF2B5EF4-FFF2-40B4-BE49-F238E27FC236}">
                <a16:creationId xmlns:a16="http://schemas.microsoft.com/office/drawing/2014/main" id="{5316DEE4-1128-4E1D-A2A8-C41696AA0E27}"/>
              </a:ext>
            </a:extLst>
          </p:cNvPr>
          <p:cNvSpPr>
            <a:spLocks noGrp="1" noChangeArrowheads="1"/>
          </p:cNvSpPr>
          <p:nvPr>
            <p:ph type="title" idx="4294967295"/>
          </p:nvPr>
        </p:nvSpPr>
        <p:spPr>
          <a:xfrm>
            <a:off x="838200" y="365125"/>
            <a:ext cx="10515600" cy="739775"/>
          </a:xfrm>
        </p:spPr>
        <p:txBody>
          <a:bodyPr/>
          <a:lstStyle/>
          <a:p>
            <a:r>
              <a:rPr lang="zh-CN" altLang="en-US" b="1" dirty="0">
                <a:solidFill>
                  <a:srgbClr val="00B050"/>
                </a:solidFill>
                <a:latin typeface="楷体_GB2312"/>
                <a:ea typeface="楷体_GB2312"/>
                <a:cs typeface="楷体_GB2312"/>
              </a:rPr>
              <a:t>整体观</a:t>
            </a:r>
            <a:r>
              <a:rPr lang="en-US" altLang="zh-CN" b="1" dirty="0">
                <a:solidFill>
                  <a:srgbClr val="00B050"/>
                </a:solidFill>
                <a:latin typeface="楷体_GB2312"/>
                <a:ea typeface="楷体_GB2312"/>
                <a:cs typeface="楷体_GB2312"/>
              </a:rPr>
              <a:t>——</a:t>
            </a:r>
            <a:r>
              <a:rPr lang="zh-CN" altLang="en-US" sz="3200" b="1" dirty="0">
                <a:solidFill>
                  <a:srgbClr val="00B050"/>
                </a:solidFill>
                <a:latin typeface="楷体_GB2312"/>
                <a:ea typeface="楷体_GB2312"/>
                <a:cs typeface="楷体_GB2312"/>
              </a:rPr>
              <a:t>空间 </a:t>
            </a:r>
            <a:endParaRPr lang="zh-CN" altLang="en-US" sz="3200" dirty="0">
              <a:solidFill>
                <a:srgbClr val="00B050"/>
              </a:solidFill>
            </a:endParaRPr>
          </a:p>
        </p:txBody>
      </p:sp>
      <p:sp>
        <p:nvSpPr>
          <p:cNvPr id="307202" name="内容占位符 2">
            <a:extLst>
              <a:ext uri="{FF2B5EF4-FFF2-40B4-BE49-F238E27FC236}">
                <a16:creationId xmlns:a16="http://schemas.microsoft.com/office/drawing/2014/main" id="{0B3541E5-62DB-46C3-ADBD-BF3A5D751B9A}"/>
              </a:ext>
            </a:extLst>
          </p:cNvPr>
          <p:cNvSpPr>
            <a:spLocks noGrp="1" noChangeArrowheads="1"/>
          </p:cNvSpPr>
          <p:nvPr>
            <p:ph idx="4294967295"/>
          </p:nvPr>
        </p:nvSpPr>
        <p:spPr>
          <a:xfrm>
            <a:off x="838200" y="1343026"/>
            <a:ext cx="10515600" cy="4833938"/>
          </a:xfrm>
        </p:spPr>
        <p:txBody>
          <a:bodyPr/>
          <a:lstStyle/>
          <a:p>
            <a:pPr algn="just" eaLnBrk="1" hangingPunct="1"/>
            <a:r>
              <a:rPr lang="zh-CN" altLang="en-US" b="1" dirty="0">
                <a:latin typeface="宋体" panose="02010600030101010101" pitchFamily="2" charset="-122"/>
                <a:ea typeface="宋体" panose="02010600030101010101" pitchFamily="2" charset="-122"/>
              </a:rPr>
              <a:t>地域</a:t>
            </a:r>
            <a:r>
              <a:rPr lang="en-US" altLang="zh-CN" b="1"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任何文化所承载的社会都与其所在地域的其他方面，有着千丝万缕的联系。（</a:t>
            </a:r>
            <a:r>
              <a:rPr lang="zh-CN" altLang="en-US" sz="2000" b="1" dirty="0">
                <a:latin typeface="宋体" panose="02010600030101010101" pitchFamily="2" charset="-122"/>
                <a:ea typeface="宋体" panose="02010600030101010101" pitchFamily="2" charset="-122"/>
              </a:rPr>
              <a:t>乡村人口城市化与“啃老”现象</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algn="just" eaLnBrk="1" hangingPunct="1"/>
            <a:r>
              <a:rPr lang="zh-CN" altLang="en-US" b="1" dirty="0">
                <a:latin typeface="宋体" panose="02010600030101010101" pitchFamily="2" charset="-122"/>
                <a:ea typeface="宋体" panose="02010600030101010101" pitchFamily="2" charset="-122"/>
              </a:rPr>
              <a:t>层面</a:t>
            </a:r>
            <a:endParaRPr lang="en-US" altLang="zh-CN" b="1" dirty="0">
              <a:latin typeface="宋体" panose="02010600030101010101" pitchFamily="2" charset="-122"/>
              <a:ea typeface="宋体" panose="02010600030101010101" pitchFamily="2" charset="-122"/>
            </a:endParaRPr>
          </a:p>
          <a:p>
            <a:pPr lvl="1" algn="just"/>
            <a:r>
              <a:rPr lang="zh-CN" altLang="en-US" dirty="0">
                <a:latin typeface="宋体" panose="02010600030101010101" pitchFamily="2" charset="-122"/>
                <a:ea typeface="宋体" panose="02010600030101010101" pitchFamily="2" charset="-122"/>
              </a:rPr>
              <a:t>地方层面（自然资源、生计、生育文化、厂矿</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lvl="1" algn="just"/>
            <a:r>
              <a:rPr lang="zh-CN" altLang="en-US" dirty="0">
                <a:latin typeface="宋体" panose="02010600030101010101" pitchFamily="2" charset="-122"/>
                <a:ea typeface="宋体" panose="02010600030101010101" pitchFamily="2" charset="-122"/>
              </a:rPr>
              <a:t>省级层面</a:t>
            </a:r>
            <a:endParaRPr lang="en-US" altLang="zh-CN" dirty="0">
              <a:latin typeface="宋体" panose="02010600030101010101" pitchFamily="2" charset="-122"/>
              <a:ea typeface="宋体" panose="02010600030101010101" pitchFamily="2" charset="-122"/>
            </a:endParaRPr>
          </a:p>
          <a:p>
            <a:pPr lvl="1" algn="just"/>
            <a:r>
              <a:rPr lang="zh-CN" altLang="en-US" dirty="0">
                <a:latin typeface="宋体" panose="02010600030101010101" pitchFamily="2" charset="-122"/>
                <a:ea typeface="宋体" panose="02010600030101010101" pitchFamily="2" charset="-122"/>
              </a:rPr>
              <a:t>国家层面</a:t>
            </a:r>
            <a:endParaRPr lang="en-US" altLang="zh-CN" dirty="0">
              <a:latin typeface="宋体" panose="02010600030101010101" pitchFamily="2" charset="-122"/>
              <a:ea typeface="宋体" panose="02010600030101010101" pitchFamily="2" charset="-122"/>
            </a:endParaRPr>
          </a:p>
          <a:p>
            <a:pPr lvl="1" algn="just"/>
            <a:r>
              <a:rPr lang="zh-CN" altLang="en-US" dirty="0">
                <a:latin typeface="宋体" panose="02010600030101010101" pitchFamily="2" charset="-122"/>
                <a:ea typeface="宋体" panose="02010600030101010101" pitchFamily="2" charset="-122"/>
              </a:rPr>
              <a:t>世界层面</a:t>
            </a:r>
          </a:p>
        </p:txBody>
      </p:sp>
      <p:sp>
        <p:nvSpPr>
          <p:cNvPr id="25604" name="日期占位符 3">
            <a:extLst>
              <a:ext uri="{FF2B5EF4-FFF2-40B4-BE49-F238E27FC236}">
                <a16:creationId xmlns:a16="http://schemas.microsoft.com/office/drawing/2014/main" id="{6F44A2CB-302D-491D-BBB5-ABB141D4152F}"/>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FD7D852-CDAB-4842-A1C4-6D0EFDE3B0E8}" type="datetime1">
              <a:rPr lang="zh-CN" altLang="en-US" sz="1200"/>
              <a:pPr eaLnBrk="1" hangingPunct="1">
                <a:buFont typeface="Wingdings" panose="05000000000000000000" pitchFamily="2" charset="2"/>
                <a:buNone/>
              </a:pPr>
              <a:t>2023/3/3</a:t>
            </a:fld>
            <a:endParaRPr lang="zh-CN" altLang="en-US" sz="1200"/>
          </a:p>
        </p:txBody>
      </p:sp>
      <p:sp>
        <p:nvSpPr>
          <p:cNvPr id="25605" name="灯片编号占位符 4">
            <a:extLst>
              <a:ext uri="{FF2B5EF4-FFF2-40B4-BE49-F238E27FC236}">
                <a16:creationId xmlns:a16="http://schemas.microsoft.com/office/drawing/2014/main" id="{FF9A87AB-DE0D-41FD-ADFE-7EB6459FF455}"/>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1FE2CC1-A80D-49FC-A7F0-663D212399A0}" type="slidenum">
              <a:rPr lang="zh-CN" altLang="en-US" sz="1200"/>
              <a:pPr algn="r" eaLnBrk="1" hangingPunct="1">
                <a:buFont typeface="Wingdings" panose="05000000000000000000" pitchFamily="2" charset="2"/>
                <a:buNone/>
              </a:pPr>
              <a:t>21</a:t>
            </a:fld>
            <a:endParaRPr lang="zh-CN" altLang="en-US" sz="1200"/>
          </a:p>
        </p:txBody>
      </p:sp>
    </p:spTree>
    <p:extLst>
      <p:ext uri="{BB962C8B-B14F-4D97-AF65-F5344CB8AC3E}">
        <p14:creationId xmlns:p14="http://schemas.microsoft.com/office/powerpoint/2010/main" val="3346742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07201"/>
                                        </p:tgtEl>
                                        <p:attrNameLst>
                                          <p:attrName>style.visibility</p:attrName>
                                        </p:attrNameLst>
                                      </p:cBhvr>
                                      <p:to>
                                        <p:strVal val="visible"/>
                                      </p:to>
                                    </p:set>
                                    <p:animEffect transition="in" filter="fade">
                                      <p:cBhvr>
                                        <p:cTn id="7" dur="767" decel="100000"/>
                                        <p:tgtEl>
                                          <p:spTgt spid="307201"/>
                                        </p:tgtEl>
                                      </p:cBhvr>
                                    </p:animEffect>
                                    <p:animScale>
                                      <p:cBhvr>
                                        <p:cTn id="8" dur="767" decel="100000"/>
                                        <p:tgtEl>
                                          <p:spTgt spid="307201"/>
                                        </p:tgtEl>
                                      </p:cBhvr>
                                      <p:from x="10000" y="10000"/>
                                      <p:to x="200000" y="450000"/>
                                    </p:animScale>
                                    <p:animScale>
                                      <p:cBhvr>
                                        <p:cTn id="9" dur="1228" accel="100000" fill="hold">
                                          <p:stCondLst>
                                            <p:cond delay="767"/>
                                          </p:stCondLst>
                                        </p:cTn>
                                        <p:tgtEl>
                                          <p:spTgt spid="307201"/>
                                        </p:tgtEl>
                                      </p:cBhvr>
                                      <p:from x="200000" y="450000"/>
                                      <p:to x="100000" y="100000"/>
                                    </p:animScale>
                                    <p:set>
                                      <p:cBhvr>
                                        <p:cTn id="10" dur="767" fill="hold"/>
                                        <p:tgtEl>
                                          <p:spTgt spid="307201"/>
                                        </p:tgtEl>
                                        <p:attrNameLst>
                                          <p:attrName>ppt_x</p:attrName>
                                        </p:attrNameLst>
                                      </p:cBhvr>
                                      <p:to>
                                        <p:strVal val="(0.5)"/>
                                      </p:to>
                                    </p:set>
                                    <p:anim from="(0.5)" to="(#ppt_x)" calcmode="lin" valueType="num">
                                      <p:cBhvr>
                                        <p:cTn id="11" dur="1228" accel="100000" fill="hold">
                                          <p:stCondLst>
                                            <p:cond delay="767"/>
                                          </p:stCondLst>
                                        </p:cTn>
                                        <p:tgtEl>
                                          <p:spTgt spid="307201"/>
                                        </p:tgtEl>
                                        <p:attrNameLst>
                                          <p:attrName>ppt_x</p:attrName>
                                        </p:attrNameLst>
                                      </p:cBhvr>
                                    </p:anim>
                                    <p:set>
                                      <p:cBhvr>
                                        <p:cTn id="12" dur="767" fill="hold"/>
                                        <p:tgtEl>
                                          <p:spTgt spid="307201"/>
                                        </p:tgtEl>
                                        <p:attrNameLst>
                                          <p:attrName>ppt_y</p:attrName>
                                        </p:attrNameLst>
                                      </p:cBhvr>
                                      <p:to>
                                        <p:strVal val="(#ppt_y+0.4)"/>
                                      </p:to>
                                    </p:set>
                                    <p:anim from="(#ppt_y+0.4)" to="(#ppt_y)" calcmode="lin" valueType="num">
                                      <p:cBhvr>
                                        <p:cTn id="13" dur="1228" accel="100000" fill="hold">
                                          <p:stCondLst>
                                            <p:cond delay="767"/>
                                          </p:stCondLst>
                                        </p:cTn>
                                        <p:tgtEl>
                                          <p:spTgt spid="307201"/>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07202">
                                            <p:txEl>
                                              <p:pRg st="0" end="0"/>
                                            </p:txEl>
                                          </p:spTgt>
                                        </p:tgtEl>
                                        <p:attrNameLst>
                                          <p:attrName>style.visibility</p:attrName>
                                        </p:attrNameLst>
                                      </p:cBhvr>
                                      <p:to>
                                        <p:strVal val="visible"/>
                                      </p:to>
                                    </p:set>
                                    <p:anim calcmode="lin" valueType="num">
                                      <p:cBhvr>
                                        <p:cTn id="18" dur="500" fill="hold"/>
                                        <p:tgtEl>
                                          <p:spTgt spid="30720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0720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0720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307202">
                                            <p:txEl>
                                              <p:pRg st="1" end="1"/>
                                            </p:txEl>
                                          </p:spTgt>
                                        </p:tgtEl>
                                        <p:attrNameLst>
                                          <p:attrName>style.visibility</p:attrName>
                                        </p:attrNameLst>
                                      </p:cBhvr>
                                      <p:to>
                                        <p:strVal val="visible"/>
                                      </p:to>
                                    </p:set>
                                    <p:anim calcmode="lin" valueType="num">
                                      <p:cBhvr>
                                        <p:cTn id="25" dur="500" fill="hold"/>
                                        <p:tgtEl>
                                          <p:spTgt spid="30720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0720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307202">
                                            <p:txEl>
                                              <p:pRg st="1" end="1"/>
                                            </p:txEl>
                                          </p:spTgt>
                                        </p:tgtEl>
                                      </p:cBhvr>
                                    </p:animEffect>
                                  </p:childTnLst>
                                </p:cTn>
                              </p:par>
                              <p:par>
                                <p:cTn id="28" presetID="53" presetClass="entr" presetSubtype="16" fill="hold" grpId="0" nodeType="withEffect">
                                  <p:stCondLst>
                                    <p:cond delay="0"/>
                                  </p:stCondLst>
                                  <p:childTnLst>
                                    <p:set>
                                      <p:cBhvr>
                                        <p:cTn id="29" dur="0" fill="hold">
                                          <p:stCondLst>
                                            <p:cond delay="0"/>
                                          </p:stCondLst>
                                        </p:cTn>
                                        <p:tgtEl>
                                          <p:spTgt spid="307202">
                                            <p:txEl>
                                              <p:pRg st="2" end="2"/>
                                            </p:txEl>
                                          </p:spTgt>
                                        </p:tgtEl>
                                        <p:attrNameLst>
                                          <p:attrName>style.visibility</p:attrName>
                                        </p:attrNameLst>
                                      </p:cBhvr>
                                      <p:to>
                                        <p:strVal val="visible"/>
                                      </p:to>
                                    </p:set>
                                    <p:anim calcmode="lin" valueType="num">
                                      <p:cBhvr>
                                        <p:cTn id="30" dur="500" fill="hold"/>
                                        <p:tgtEl>
                                          <p:spTgt spid="307202">
                                            <p:txEl>
                                              <p:pRg st="2" end="2"/>
                                            </p:txEl>
                                          </p:spTgt>
                                        </p:tgtEl>
                                        <p:attrNameLst>
                                          <p:attrName>ppt_w</p:attrName>
                                        </p:attrNameLst>
                                      </p:cBhvr>
                                      <p:tavLst>
                                        <p:tav tm="0">
                                          <p:val>
                                            <p:fltVal val="0"/>
                                          </p:val>
                                        </p:tav>
                                        <p:tav tm="100000">
                                          <p:val>
                                            <p:strVal val="#ppt_w"/>
                                          </p:val>
                                        </p:tav>
                                      </p:tavLst>
                                    </p:anim>
                                    <p:anim calcmode="lin" valueType="num">
                                      <p:cBhvr>
                                        <p:cTn id="31" dur="500" fill="hold"/>
                                        <p:tgtEl>
                                          <p:spTgt spid="307202">
                                            <p:txEl>
                                              <p:pRg st="2" end="2"/>
                                            </p:txEl>
                                          </p:spTgt>
                                        </p:tgtEl>
                                        <p:attrNameLst>
                                          <p:attrName>ppt_h</p:attrName>
                                        </p:attrNameLst>
                                      </p:cBhvr>
                                      <p:tavLst>
                                        <p:tav tm="0">
                                          <p:val>
                                            <p:fltVal val="0"/>
                                          </p:val>
                                        </p:tav>
                                        <p:tav tm="100000">
                                          <p:val>
                                            <p:strVal val="#ppt_h"/>
                                          </p:val>
                                        </p:tav>
                                      </p:tavLst>
                                    </p:anim>
                                    <p:animEffect transition="in" filter="fade">
                                      <p:cBhvr>
                                        <p:cTn id="32" dur="500"/>
                                        <p:tgtEl>
                                          <p:spTgt spid="307202">
                                            <p:txEl>
                                              <p:pRg st="2" end="2"/>
                                            </p:txEl>
                                          </p:spTgt>
                                        </p:tgtEl>
                                      </p:cBhvr>
                                    </p:animEffect>
                                  </p:childTnLst>
                                </p:cTn>
                              </p:par>
                              <p:par>
                                <p:cTn id="33" presetID="53" presetClass="entr" presetSubtype="16" fill="hold" grpId="0" nodeType="withEffect">
                                  <p:stCondLst>
                                    <p:cond delay="0"/>
                                  </p:stCondLst>
                                  <p:childTnLst>
                                    <p:set>
                                      <p:cBhvr>
                                        <p:cTn id="34" dur="0" fill="hold">
                                          <p:stCondLst>
                                            <p:cond delay="0"/>
                                          </p:stCondLst>
                                        </p:cTn>
                                        <p:tgtEl>
                                          <p:spTgt spid="307202">
                                            <p:txEl>
                                              <p:pRg st="3" end="3"/>
                                            </p:txEl>
                                          </p:spTgt>
                                        </p:tgtEl>
                                        <p:attrNameLst>
                                          <p:attrName>style.visibility</p:attrName>
                                        </p:attrNameLst>
                                      </p:cBhvr>
                                      <p:to>
                                        <p:strVal val="visible"/>
                                      </p:to>
                                    </p:set>
                                    <p:anim calcmode="lin" valueType="num">
                                      <p:cBhvr>
                                        <p:cTn id="35" dur="500" fill="hold"/>
                                        <p:tgtEl>
                                          <p:spTgt spid="307202">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07202">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07202">
                                            <p:txEl>
                                              <p:pRg st="3" end="3"/>
                                            </p:txEl>
                                          </p:spTgt>
                                        </p:tgtEl>
                                      </p:cBhvr>
                                    </p:animEffect>
                                  </p:childTnLst>
                                </p:cTn>
                              </p:par>
                              <p:par>
                                <p:cTn id="38" presetID="53" presetClass="entr" presetSubtype="16" fill="hold" grpId="0" nodeType="withEffect">
                                  <p:stCondLst>
                                    <p:cond delay="0"/>
                                  </p:stCondLst>
                                  <p:childTnLst>
                                    <p:set>
                                      <p:cBhvr>
                                        <p:cTn id="39" dur="0" fill="hold">
                                          <p:stCondLst>
                                            <p:cond delay="0"/>
                                          </p:stCondLst>
                                        </p:cTn>
                                        <p:tgtEl>
                                          <p:spTgt spid="307202">
                                            <p:txEl>
                                              <p:pRg st="4" end="4"/>
                                            </p:txEl>
                                          </p:spTgt>
                                        </p:tgtEl>
                                        <p:attrNameLst>
                                          <p:attrName>style.visibility</p:attrName>
                                        </p:attrNameLst>
                                      </p:cBhvr>
                                      <p:to>
                                        <p:strVal val="visible"/>
                                      </p:to>
                                    </p:set>
                                    <p:anim calcmode="lin" valueType="num">
                                      <p:cBhvr>
                                        <p:cTn id="40" dur="500" fill="hold"/>
                                        <p:tgtEl>
                                          <p:spTgt spid="307202">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307202">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307202">
                                            <p:txEl>
                                              <p:pRg st="4" end="4"/>
                                            </p:txEl>
                                          </p:spTgt>
                                        </p:tgtEl>
                                      </p:cBhvr>
                                    </p:animEffect>
                                  </p:childTnLst>
                                </p:cTn>
                              </p:par>
                              <p:par>
                                <p:cTn id="43" presetID="53" presetClass="entr" presetSubtype="16" fill="hold" grpId="0" nodeType="withEffect">
                                  <p:stCondLst>
                                    <p:cond delay="0"/>
                                  </p:stCondLst>
                                  <p:childTnLst>
                                    <p:set>
                                      <p:cBhvr>
                                        <p:cTn id="44" dur="0" fill="hold">
                                          <p:stCondLst>
                                            <p:cond delay="0"/>
                                          </p:stCondLst>
                                        </p:cTn>
                                        <p:tgtEl>
                                          <p:spTgt spid="307202">
                                            <p:txEl>
                                              <p:pRg st="5" end="5"/>
                                            </p:txEl>
                                          </p:spTgt>
                                        </p:tgtEl>
                                        <p:attrNameLst>
                                          <p:attrName>style.visibility</p:attrName>
                                        </p:attrNameLst>
                                      </p:cBhvr>
                                      <p:to>
                                        <p:strVal val="visible"/>
                                      </p:to>
                                    </p:set>
                                    <p:anim calcmode="lin" valueType="num">
                                      <p:cBhvr>
                                        <p:cTn id="45" dur="500" fill="hold"/>
                                        <p:tgtEl>
                                          <p:spTgt spid="307202">
                                            <p:txEl>
                                              <p:pRg st="5" end="5"/>
                                            </p:txEl>
                                          </p:spTgt>
                                        </p:tgtEl>
                                        <p:attrNameLst>
                                          <p:attrName>ppt_w</p:attrName>
                                        </p:attrNameLst>
                                      </p:cBhvr>
                                      <p:tavLst>
                                        <p:tav tm="0">
                                          <p:val>
                                            <p:fltVal val="0"/>
                                          </p:val>
                                        </p:tav>
                                        <p:tav tm="100000">
                                          <p:val>
                                            <p:strVal val="#ppt_w"/>
                                          </p:val>
                                        </p:tav>
                                      </p:tavLst>
                                    </p:anim>
                                    <p:anim calcmode="lin" valueType="num">
                                      <p:cBhvr>
                                        <p:cTn id="46" dur="500" fill="hold"/>
                                        <p:tgtEl>
                                          <p:spTgt spid="307202">
                                            <p:txEl>
                                              <p:pRg st="5" end="5"/>
                                            </p:txEl>
                                          </p:spTgt>
                                        </p:tgtEl>
                                        <p:attrNameLst>
                                          <p:attrName>ppt_h</p:attrName>
                                        </p:attrNameLst>
                                      </p:cBhvr>
                                      <p:tavLst>
                                        <p:tav tm="0">
                                          <p:val>
                                            <p:fltVal val="0"/>
                                          </p:val>
                                        </p:tav>
                                        <p:tav tm="100000">
                                          <p:val>
                                            <p:strVal val="#ppt_h"/>
                                          </p:val>
                                        </p:tav>
                                      </p:tavLst>
                                    </p:anim>
                                    <p:animEffect transition="in" filter="fade">
                                      <p:cBhvr>
                                        <p:cTn id="47" dur="500"/>
                                        <p:tgtEl>
                                          <p:spTgt spid="3072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1" grpId="0"/>
      <p:bldP spid="307202"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1" name="标题 1">
            <a:extLst>
              <a:ext uri="{FF2B5EF4-FFF2-40B4-BE49-F238E27FC236}">
                <a16:creationId xmlns:a16="http://schemas.microsoft.com/office/drawing/2014/main" id="{5316DEE4-1128-4E1D-A2A8-C41696AA0E27}"/>
              </a:ext>
            </a:extLst>
          </p:cNvPr>
          <p:cNvSpPr>
            <a:spLocks noGrp="1" noChangeArrowheads="1"/>
          </p:cNvSpPr>
          <p:nvPr>
            <p:ph type="title" idx="4294967295"/>
          </p:nvPr>
        </p:nvSpPr>
        <p:spPr>
          <a:xfrm>
            <a:off x="838200" y="365125"/>
            <a:ext cx="10515600" cy="739775"/>
          </a:xfrm>
        </p:spPr>
        <p:txBody>
          <a:bodyPr/>
          <a:lstStyle/>
          <a:p>
            <a:r>
              <a:rPr lang="zh-CN" altLang="en-US" b="1" dirty="0">
                <a:solidFill>
                  <a:srgbClr val="00B050"/>
                </a:solidFill>
                <a:latin typeface="楷体_GB2312"/>
                <a:ea typeface="楷体_GB2312"/>
                <a:cs typeface="楷体_GB2312"/>
              </a:rPr>
              <a:t>整体观</a:t>
            </a:r>
            <a:r>
              <a:rPr lang="en-US" altLang="zh-CN" b="1" dirty="0">
                <a:solidFill>
                  <a:srgbClr val="00B050"/>
                </a:solidFill>
                <a:latin typeface="楷体_GB2312"/>
                <a:ea typeface="楷体_GB2312"/>
                <a:cs typeface="楷体_GB2312"/>
              </a:rPr>
              <a:t>——</a:t>
            </a:r>
            <a:r>
              <a:rPr lang="zh-CN" altLang="en-US" sz="3200" b="1" dirty="0">
                <a:solidFill>
                  <a:srgbClr val="00B050"/>
                </a:solidFill>
                <a:latin typeface="楷体_GB2312"/>
                <a:ea typeface="楷体_GB2312"/>
                <a:cs typeface="楷体_GB2312"/>
              </a:rPr>
              <a:t>时间 （过去；现在；未来）</a:t>
            </a:r>
            <a:endParaRPr lang="zh-CN" altLang="en-US" sz="3200" dirty="0">
              <a:solidFill>
                <a:srgbClr val="00B050"/>
              </a:solidFill>
            </a:endParaRPr>
          </a:p>
        </p:txBody>
      </p:sp>
      <p:sp>
        <p:nvSpPr>
          <p:cNvPr id="307202" name="内容占位符 2">
            <a:extLst>
              <a:ext uri="{FF2B5EF4-FFF2-40B4-BE49-F238E27FC236}">
                <a16:creationId xmlns:a16="http://schemas.microsoft.com/office/drawing/2014/main" id="{0B3541E5-62DB-46C3-ADBD-BF3A5D751B9A}"/>
              </a:ext>
            </a:extLst>
          </p:cNvPr>
          <p:cNvSpPr>
            <a:spLocks noGrp="1" noChangeArrowheads="1"/>
          </p:cNvSpPr>
          <p:nvPr>
            <p:ph idx="4294967295"/>
          </p:nvPr>
        </p:nvSpPr>
        <p:spPr>
          <a:xfrm>
            <a:off x="838200" y="1221828"/>
            <a:ext cx="10515600" cy="4955136"/>
          </a:xfrm>
        </p:spPr>
        <p:txBody>
          <a:bodyPr>
            <a:normAutofit/>
          </a:bodyPr>
          <a:lstStyle/>
          <a:p>
            <a:pPr algn="just" eaLnBrk="1" hangingPunct="1"/>
            <a:r>
              <a:rPr lang="zh-CN" altLang="en-US" dirty="0">
                <a:latin typeface="宋体" panose="02010600030101010101" pitchFamily="2" charset="-122"/>
                <a:ea typeface="宋体" panose="02010600030101010101" pitchFamily="2" charset="-122"/>
              </a:rPr>
              <a:t>提出问题</a:t>
            </a:r>
            <a:endParaRPr lang="en-US" altLang="zh-CN" dirty="0">
              <a:latin typeface="宋体" panose="02010600030101010101" pitchFamily="2" charset="-122"/>
              <a:ea typeface="宋体" panose="02010600030101010101" pitchFamily="2" charset="-122"/>
            </a:endParaRPr>
          </a:p>
          <a:p>
            <a:pPr lvl="1" algn="just"/>
            <a:r>
              <a:rPr lang="zh-CN" altLang="en-US" dirty="0">
                <a:latin typeface="宋体" panose="02010600030101010101" pitchFamily="2" charset="-122"/>
                <a:ea typeface="宋体" panose="02010600030101010101" pitchFamily="2" charset="-122"/>
              </a:rPr>
              <a:t>这种行为或事物在过去是什么情形？</a:t>
            </a:r>
            <a:endParaRPr lang="en-US" altLang="zh-CN" dirty="0">
              <a:latin typeface="宋体" panose="02010600030101010101" pitchFamily="2" charset="-122"/>
              <a:ea typeface="宋体" panose="02010600030101010101" pitchFamily="2" charset="-122"/>
            </a:endParaRPr>
          </a:p>
          <a:p>
            <a:pPr lvl="1" algn="just"/>
            <a:r>
              <a:rPr lang="zh-CN" altLang="en-US" dirty="0">
                <a:latin typeface="宋体" panose="02010600030101010101" pitchFamily="2" charset="-122"/>
                <a:ea typeface="宋体" panose="02010600030101010101" pitchFamily="2" charset="-122"/>
              </a:rPr>
              <a:t>过去这些年发生了什么？</a:t>
            </a:r>
            <a:endParaRPr lang="en-US" altLang="zh-CN" dirty="0">
              <a:latin typeface="宋体" panose="02010600030101010101" pitchFamily="2" charset="-122"/>
              <a:ea typeface="宋体" panose="02010600030101010101" pitchFamily="2" charset="-122"/>
            </a:endParaRPr>
          </a:p>
          <a:p>
            <a:pPr lvl="1" algn="just"/>
            <a:r>
              <a:rPr lang="zh-CN" altLang="en-US" dirty="0">
                <a:latin typeface="宋体" panose="02010600030101010101" pitchFamily="2" charset="-122"/>
                <a:ea typeface="宋体" panose="02010600030101010101" pitchFamily="2" charset="-122"/>
              </a:rPr>
              <a:t>是什么形成了它今天的模样？（内源性的；外源性的；边际效应）</a:t>
            </a:r>
            <a:endParaRPr lang="en-US" altLang="zh-CN" dirty="0">
              <a:latin typeface="宋体" panose="02010600030101010101" pitchFamily="2" charset="-122"/>
              <a:ea typeface="宋体" panose="02010600030101010101" pitchFamily="2" charset="-122"/>
            </a:endParaRPr>
          </a:p>
          <a:p>
            <a:pPr lvl="1" algn="just"/>
            <a:r>
              <a:rPr lang="zh-CN" altLang="en-US" dirty="0">
                <a:latin typeface="宋体" panose="02010600030101010101" pitchFamily="2" charset="-122"/>
                <a:ea typeface="宋体" panose="02010600030101010101" pitchFamily="2" charset="-122"/>
              </a:rPr>
              <a:t>接下来它会发生什么变化？</a:t>
            </a:r>
            <a:endParaRPr lang="en-US" altLang="zh-CN" dirty="0">
              <a:latin typeface="宋体" panose="02010600030101010101" pitchFamily="2" charset="-122"/>
              <a:ea typeface="宋体" panose="02010600030101010101" pitchFamily="2" charset="-122"/>
            </a:endParaRPr>
          </a:p>
          <a:p>
            <a:pPr algn="just" eaLnBrk="1" hangingPunct="1"/>
            <a:r>
              <a:rPr lang="zh-CN" altLang="en-US" dirty="0">
                <a:latin typeface="宋体" panose="02010600030101010101" pitchFamily="2" charset="-122"/>
                <a:ea typeface="宋体" panose="02010600030101010101" pitchFamily="2" charset="-122"/>
              </a:rPr>
              <a:t>资料与方法：</a:t>
            </a:r>
            <a:endParaRPr lang="en-US" altLang="zh-CN" dirty="0">
              <a:latin typeface="宋体" panose="02010600030101010101" pitchFamily="2" charset="-122"/>
              <a:ea typeface="宋体" panose="02010600030101010101" pitchFamily="2" charset="-122"/>
            </a:endParaRPr>
          </a:p>
          <a:p>
            <a:pPr lvl="1" algn="just"/>
            <a:r>
              <a:rPr lang="zh-CN" altLang="en-US" dirty="0">
                <a:latin typeface="宋体" panose="02010600030101010101" pitchFamily="2" charset="-122"/>
                <a:ea typeface="宋体" panose="02010600030101010101" pitchFamily="2" charset="-122"/>
              </a:rPr>
              <a:t>文献或报道人；</a:t>
            </a:r>
            <a:endParaRPr lang="en-US" altLang="zh-CN" dirty="0">
              <a:latin typeface="宋体" panose="02010600030101010101" pitchFamily="2" charset="-122"/>
              <a:ea typeface="宋体" panose="02010600030101010101" pitchFamily="2" charset="-122"/>
            </a:endParaRPr>
          </a:p>
          <a:p>
            <a:pPr lvl="1" algn="just"/>
            <a:r>
              <a:rPr lang="zh-CN" altLang="en-US" dirty="0">
                <a:latin typeface="宋体" panose="02010600030101010101" pitchFamily="2" charset="-122"/>
                <a:ea typeface="宋体" panose="02010600030101010101" pitchFamily="2" charset="-122"/>
              </a:rPr>
              <a:t>田野工作</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参与观察 </a:t>
            </a:r>
            <a:endParaRPr lang="en-US" altLang="zh-CN" dirty="0">
              <a:latin typeface="宋体" panose="02010600030101010101" pitchFamily="2" charset="-122"/>
              <a:ea typeface="宋体" panose="02010600030101010101" pitchFamily="2" charset="-122"/>
            </a:endParaRPr>
          </a:p>
          <a:p>
            <a:pPr lvl="1" algn="just"/>
            <a:r>
              <a:rPr lang="zh-CN" altLang="en-US" dirty="0">
                <a:latin typeface="宋体" panose="02010600030101010101" pitchFamily="2" charset="-122"/>
                <a:ea typeface="宋体" panose="02010600030101010101" pitchFamily="2" charset="-122"/>
              </a:rPr>
              <a:t>早先报告过的某个群体的再研究</a:t>
            </a:r>
            <a:endParaRPr lang="en-US" altLang="zh-CN" dirty="0">
              <a:latin typeface="宋体" panose="02010600030101010101" pitchFamily="2" charset="-122"/>
              <a:ea typeface="宋体" panose="02010600030101010101" pitchFamily="2" charset="-122"/>
            </a:endParaRPr>
          </a:p>
          <a:p>
            <a:pPr lvl="1" algn="just"/>
            <a:r>
              <a:rPr lang="zh-CN" altLang="en-US" dirty="0">
                <a:latin typeface="宋体" panose="02010600030101010101" pitchFamily="2" charset="-122"/>
                <a:ea typeface="宋体" panose="02010600030101010101" pitchFamily="2" charset="-122"/>
              </a:rPr>
              <a:t>纵向研究</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追踪研究</a:t>
            </a:r>
            <a:endParaRPr lang="en-US" altLang="zh-CN" dirty="0">
              <a:latin typeface="宋体" panose="02010600030101010101" pitchFamily="2" charset="-122"/>
              <a:ea typeface="宋体" panose="02010600030101010101" pitchFamily="2" charset="-122"/>
            </a:endParaRPr>
          </a:p>
          <a:p>
            <a:pPr lvl="1" algn="just"/>
            <a:r>
              <a:rPr lang="zh-CN" altLang="en-US" dirty="0">
                <a:latin typeface="宋体" panose="02010600030101010101" pitchFamily="2" charset="-122"/>
                <a:ea typeface="宋体" panose="02010600030101010101" pitchFamily="2" charset="-122"/>
              </a:rPr>
              <a:t>横向分析</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跨文化研究</a:t>
            </a:r>
            <a:endParaRPr lang="en-US" altLang="zh-CN" dirty="0">
              <a:latin typeface="宋体" panose="02010600030101010101" pitchFamily="2" charset="-122"/>
              <a:ea typeface="宋体" panose="02010600030101010101" pitchFamily="2" charset="-122"/>
            </a:endParaRPr>
          </a:p>
        </p:txBody>
      </p:sp>
      <p:sp>
        <p:nvSpPr>
          <p:cNvPr id="25604" name="日期占位符 3">
            <a:extLst>
              <a:ext uri="{FF2B5EF4-FFF2-40B4-BE49-F238E27FC236}">
                <a16:creationId xmlns:a16="http://schemas.microsoft.com/office/drawing/2014/main" id="{6F44A2CB-302D-491D-BBB5-ABB141D4152F}"/>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FD7D852-CDAB-4842-A1C4-6D0EFDE3B0E8}" type="datetime1">
              <a:rPr lang="zh-CN" altLang="en-US" sz="1200"/>
              <a:pPr eaLnBrk="1" hangingPunct="1">
                <a:buFont typeface="Wingdings" panose="05000000000000000000" pitchFamily="2" charset="2"/>
                <a:buNone/>
              </a:pPr>
              <a:t>2023/3/3</a:t>
            </a:fld>
            <a:endParaRPr lang="zh-CN" altLang="en-US" sz="1200"/>
          </a:p>
        </p:txBody>
      </p:sp>
      <p:sp>
        <p:nvSpPr>
          <p:cNvPr id="25605" name="灯片编号占位符 4">
            <a:extLst>
              <a:ext uri="{FF2B5EF4-FFF2-40B4-BE49-F238E27FC236}">
                <a16:creationId xmlns:a16="http://schemas.microsoft.com/office/drawing/2014/main" id="{FF9A87AB-DE0D-41FD-ADFE-7EB6459FF455}"/>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1FE2CC1-A80D-49FC-A7F0-663D212399A0}" type="slidenum">
              <a:rPr lang="zh-CN" altLang="en-US" sz="1200"/>
              <a:pPr algn="r" eaLnBrk="1" hangingPunct="1">
                <a:buFont typeface="Wingdings" panose="05000000000000000000" pitchFamily="2" charset="2"/>
                <a:buNone/>
              </a:pPr>
              <a:t>22</a:t>
            </a:fld>
            <a:endParaRPr lang="zh-CN" altLang="en-US" sz="1200"/>
          </a:p>
        </p:txBody>
      </p:sp>
    </p:spTree>
    <p:extLst>
      <p:ext uri="{BB962C8B-B14F-4D97-AF65-F5344CB8AC3E}">
        <p14:creationId xmlns:p14="http://schemas.microsoft.com/office/powerpoint/2010/main" val="39098755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07201"/>
                                        </p:tgtEl>
                                        <p:attrNameLst>
                                          <p:attrName>style.visibility</p:attrName>
                                        </p:attrNameLst>
                                      </p:cBhvr>
                                      <p:to>
                                        <p:strVal val="visible"/>
                                      </p:to>
                                    </p:set>
                                    <p:animEffect transition="in" filter="fade">
                                      <p:cBhvr>
                                        <p:cTn id="7" dur="767" decel="100000"/>
                                        <p:tgtEl>
                                          <p:spTgt spid="307201"/>
                                        </p:tgtEl>
                                      </p:cBhvr>
                                    </p:animEffect>
                                    <p:animScale>
                                      <p:cBhvr>
                                        <p:cTn id="8" dur="767" decel="100000"/>
                                        <p:tgtEl>
                                          <p:spTgt spid="307201"/>
                                        </p:tgtEl>
                                      </p:cBhvr>
                                      <p:from x="10000" y="10000"/>
                                      <p:to x="200000" y="450000"/>
                                    </p:animScale>
                                    <p:animScale>
                                      <p:cBhvr>
                                        <p:cTn id="9" dur="1228" accel="100000" fill="hold">
                                          <p:stCondLst>
                                            <p:cond delay="767"/>
                                          </p:stCondLst>
                                        </p:cTn>
                                        <p:tgtEl>
                                          <p:spTgt spid="307201"/>
                                        </p:tgtEl>
                                      </p:cBhvr>
                                      <p:from x="200000" y="450000"/>
                                      <p:to x="100000" y="100000"/>
                                    </p:animScale>
                                    <p:set>
                                      <p:cBhvr>
                                        <p:cTn id="10" dur="767" fill="hold"/>
                                        <p:tgtEl>
                                          <p:spTgt spid="307201"/>
                                        </p:tgtEl>
                                        <p:attrNameLst>
                                          <p:attrName>ppt_x</p:attrName>
                                        </p:attrNameLst>
                                      </p:cBhvr>
                                      <p:to>
                                        <p:strVal val="(0.5)"/>
                                      </p:to>
                                    </p:set>
                                    <p:anim from="(0.5)" to="(#ppt_x)" calcmode="lin" valueType="num">
                                      <p:cBhvr>
                                        <p:cTn id="11" dur="1228" accel="100000" fill="hold">
                                          <p:stCondLst>
                                            <p:cond delay="767"/>
                                          </p:stCondLst>
                                        </p:cTn>
                                        <p:tgtEl>
                                          <p:spTgt spid="307201"/>
                                        </p:tgtEl>
                                        <p:attrNameLst>
                                          <p:attrName>ppt_x</p:attrName>
                                        </p:attrNameLst>
                                      </p:cBhvr>
                                    </p:anim>
                                    <p:set>
                                      <p:cBhvr>
                                        <p:cTn id="12" dur="767" fill="hold"/>
                                        <p:tgtEl>
                                          <p:spTgt spid="307201"/>
                                        </p:tgtEl>
                                        <p:attrNameLst>
                                          <p:attrName>ppt_y</p:attrName>
                                        </p:attrNameLst>
                                      </p:cBhvr>
                                      <p:to>
                                        <p:strVal val="(#ppt_y+0.4)"/>
                                      </p:to>
                                    </p:set>
                                    <p:anim from="(#ppt_y+0.4)" to="(#ppt_y)" calcmode="lin" valueType="num">
                                      <p:cBhvr>
                                        <p:cTn id="13" dur="1228" accel="100000" fill="hold">
                                          <p:stCondLst>
                                            <p:cond delay="767"/>
                                          </p:stCondLst>
                                        </p:cTn>
                                        <p:tgtEl>
                                          <p:spTgt spid="307201"/>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07202">
                                            <p:txEl>
                                              <p:pRg st="0" end="0"/>
                                            </p:txEl>
                                          </p:spTgt>
                                        </p:tgtEl>
                                        <p:attrNameLst>
                                          <p:attrName>style.visibility</p:attrName>
                                        </p:attrNameLst>
                                      </p:cBhvr>
                                      <p:to>
                                        <p:strVal val="visible"/>
                                      </p:to>
                                    </p:set>
                                    <p:anim calcmode="lin" valueType="num">
                                      <p:cBhvr>
                                        <p:cTn id="18" dur="500" fill="hold"/>
                                        <p:tgtEl>
                                          <p:spTgt spid="30720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0720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07202">
                                            <p:txEl>
                                              <p:pRg st="0" end="0"/>
                                            </p:txEl>
                                          </p:spTgt>
                                        </p:tgtEl>
                                      </p:cBhvr>
                                    </p:animEffect>
                                  </p:childTnLst>
                                </p:cTn>
                              </p:par>
                              <p:par>
                                <p:cTn id="21" presetID="53" presetClass="entr" presetSubtype="16" fill="hold" grpId="0" nodeType="withEffect">
                                  <p:stCondLst>
                                    <p:cond delay="0"/>
                                  </p:stCondLst>
                                  <p:childTnLst>
                                    <p:set>
                                      <p:cBhvr>
                                        <p:cTn id="22" dur="0" fill="hold">
                                          <p:stCondLst>
                                            <p:cond delay="0"/>
                                          </p:stCondLst>
                                        </p:cTn>
                                        <p:tgtEl>
                                          <p:spTgt spid="307202">
                                            <p:txEl>
                                              <p:pRg st="1" end="1"/>
                                            </p:txEl>
                                          </p:spTgt>
                                        </p:tgtEl>
                                        <p:attrNameLst>
                                          <p:attrName>style.visibility</p:attrName>
                                        </p:attrNameLst>
                                      </p:cBhvr>
                                      <p:to>
                                        <p:strVal val="visible"/>
                                      </p:to>
                                    </p:set>
                                    <p:anim calcmode="lin" valueType="num">
                                      <p:cBhvr>
                                        <p:cTn id="23" dur="500" fill="hold"/>
                                        <p:tgtEl>
                                          <p:spTgt spid="307202">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307202">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307202">
                                            <p:txEl>
                                              <p:pRg st="1" end="1"/>
                                            </p:txEl>
                                          </p:spTgt>
                                        </p:tgtEl>
                                      </p:cBhvr>
                                    </p:animEffect>
                                  </p:childTnLst>
                                </p:cTn>
                              </p:par>
                              <p:par>
                                <p:cTn id="26" presetID="53" presetClass="entr" presetSubtype="16" fill="hold" grpId="0" nodeType="withEffect">
                                  <p:stCondLst>
                                    <p:cond delay="0"/>
                                  </p:stCondLst>
                                  <p:childTnLst>
                                    <p:set>
                                      <p:cBhvr>
                                        <p:cTn id="27" dur="0" fill="hold">
                                          <p:stCondLst>
                                            <p:cond delay="0"/>
                                          </p:stCondLst>
                                        </p:cTn>
                                        <p:tgtEl>
                                          <p:spTgt spid="307202">
                                            <p:txEl>
                                              <p:pRg st="2" end="2"/>
                                            </p:txEl>
                                          </p:spTgt>
                                        </p:tgtEl>
                                        <p:attrNameLst>
                                          <p:attrName>style.visibility</p:attrName>
                                        </p:attrNameLst>
                                      </p:cBhvr>
                                      <p:to>
                                        <p:strVal val="visible"/>
                                      </p:to>
                                    </p:set>
                                    <p:anim calcmode="lin" valueType="num">
                                      <p:cBhvr>
                                        <p:cTn id="28" dur="500" fill="hold"/>
                                        <p:tgtEl>
                                          <p:spTgt spid="307202">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07202">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07202">
                                            <p:txEl>
                                              <p:pRg st="2" end="2"/>
                                            </p:txEl>
                                          </p:spTgt>
                                        </p:tgtEl>
                                      </p:cBhvr>
                                    </p:animEffect>
                                  </p:childTnLst>
                                </p:cTn>
                              </p:par>
                              <p:par>
                                <p:cTn id="31" presetID="53" presetClass="entr" presetSubtype="16" fill="hold" grpId="0" nodeType="withEffect">
                                  <p:stCondLst>
                                    <p:cond delay="0"/>
                                  </p:stCondLst>
                                  <p:childTnLst>
                                    <p:set>
                                      <p:cBhvr>
                                        <p:cTn id="32" dur="0" fill="hold">
                                          <p:stCondLst>
                                            <p:cond delay="0"/>
                                          </p:stCondLst>
                                        </p:cTn>
                                        <p:tgtEl>
                                          <p:spTgt spid="307202">
                                            <p:txEl>
                                              <p:pRg st="3" end="3"/>
                                            </p:txEl>
                                          </p:spTgt>
                                        </p:tgtEl>
                                        <p:attrNameLst>
                                          <p:attrName>style.visibility</p:attrName>
                                        </p:attrNameLst>
                                      </p:cBhvr>
                                      <p:to>
                                        <p:strVal val="visible"/>
                                      </p:to>
                                    </p:set>
                                    <p:anim calcmode="lin" valueType="num">
                                      <p:cBhvr>
                                        <p:cTn id="33" dur="500" fill="hold"/>
                                        <p:tgtEl>
                                          <p:spTgt spid="30720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07202">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07202">
                                            <p:txEl>
                                              <p:pRg st="3" end="3"/>
                                            </p:txEl>
                                          </p:spTgt>
                                        </p:tgtEl>
                                      </p:cBhvr>
                                    </p:animEffect>
                                  </p:childTnLst>
                                </p:cTn>
                              </p:par>
                              <p:par>
                                <p:cTn id="36" presetID="53" presetClass="entr" presetSubtype="16" fill="hold" grpId="0" nodeType="withEffect">
                                  <p:stCondLst>
                                    <p:cond delay="0"/>
                                  </p:stCondLst>
                                  <p:childTnLst>
                                    <p:set>
                                      <p:cBhvr>
                                        <p:cTn id="37" dur="0" fill="hold">
                                          <p:stCondLst>
                                            <p:cond delay="0"/>
                                          </p:stCondLst>
                                        </p:cTn>
                                        <p:tgtEl>
                                          <p:spTgt spid="307202">
                                            <p:txEl>
                                              <p:pRg st="4" end="4"/>
                                            </p:txEl>
                                          </p:spTgt>
                                        </p:tgtEl>
                                        <p:attrNameLst>
                                          <p:attrName>style.visibility</p:attrName>
                                        </p:attrNameLst>
                                      </p:cBhvr>
                                      <p:to>
                                        <p:strVal val="visible"/>
                                      </p:to>
                                    </p:set>
                                    <p:anim calcmode="lin" valueType="num">
                                      <p:cBhvr>
                                        <p:cTn id="38" dur="500" fill="hold"/>
                                        <p:tgtEl>
                                          <p:spTgt spid="307202">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307202">
                                            <p:txEl>
                                              <p:pRg st="4" end="4"/>
                                            </p:txEl>
                                          </p:spTgt>
                                        </p:tgtEl>
                                        <p:attrNameLst>
                                          <p:attrName>ppt_h</p:attrName>
                                        </p:attrNameLst>
                                      </p:cBhvr>
                                      <p:tavLst>
                                        <p:tav tm="0">
                                          <p:val>
                                            <p:fltVal val="0"/>
                                          </p:val>
                                        </p:tav>
                                        <p:tav tm="100000">
                                          <p:val>
                                            <p:strVal val="#ppt_h"/>
                                          </p:val>
                                        </p:tav>
                                      </p:tavLst>
                                    </p:anim>
                                    <p:animEffect transition="in" filter="fade">
                                      <p:cBhvr>
                                        <p:cTn id="40" dur="500"/>
                                        <p:tgtEl>
                                          <p:spTgt spid="307202">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0" fill="hold">
                                          <p:stCondLst>
                                            <p:cond delay="0"/>
                                          </p:stCondLst>
                                        </p:cTn>
                                        <p:tgtEl>
                                          <p:spTgt spid="307202">
                                            <p:txEl>
                                              <p:pRg st="5" end="5"/>
                                            </p:txEl>
                                          </p:spTgt>
                                        </p:tgtEl>
                                        <p:attrNameLst>
                                          <p:attrName>style.visibility</p:attrName>
                                        </p:attrNameLst>
                                      </p:cBhvr>
                                      <p:to>
                                        <p:strVal val="visible"/>
                                      </p:to>
                                    </p:set>
                                    <p:anim calcmode="lin" valueType="num">
                                      <p:cBhvr>
                                        <p:cTn id="45" dur="500" fill="hold"/>
                                        <p:tgtEl>
                                          <p:spTgt spid="307202">
                                            <p:txEl>
                                              <p:pRg st="5" end="5"/>
                                            </p:txEl>
                                          </p:spTgt>
                                        </p:tgtEl>
                                        <p:attrNameLst>
                                          <p:attrName>ppt_w</p:attrName>
                                        </p:attrNameLst>
                                      </p:cBhvr>
                                      <p:tavLst>
                                        <p:tav tm="0">
                                          <p:val>
                                            <p:fltVal val="0"/>
                                          </p:val>
                                        </p:tav>
                                        <p:tav tm="100000">
                                          <p:val>
                                            <p:strVal val="#ppt_w"/>
                                          </p:val>
                                        </p:tav>
                                      </p:tavLst>
                                    </p:anim>
                                    <p:anim calcmode="lin" valueType="num">
                                      <p:cBhvr>
                                        <p:cTn id="46" dur="500" fill="hold"/>
                                        <p:tgtEl>
                                          <p:spTgt spid="307202">
                                            <p:txEl>
                                              <p:pRg st="5" end="5"/>
                                            </p:txEl>
                                          </p:spTgt>
                                        </p:tgtEl>
                                        <p:attrNameLst>
                                          <p:attrName>ppt_h</p:attrName>
                                        </p:attrNameLst>
                                      </p:cBhvr>
                                      <p:tavLst>
                                        <p:tav tm="0">
                                          <p:val>
                                            <p:fltVal val="0"/>
                                          </p:val>
                                        </p:tav>
                                        <p:tav tm="100000">
                                          <p:val>
                                            <p:strVal val="#ppt_h"/>
                                          </p:val>
                                        </p:tav>
                                      </p:tavLst>
                                    </p:anim>
                                    <p:animEffect transition="in" filter="fade">
                                      <p:cBhvr>
                                        <p:cTn id="47" dur="500"/>
                                        <p:tgtEl>
                                          <p:spTgt spid="307202">
                                            <p:txEl>
                                              <p:pRg st="5" end="5"/>
                                            </p:txEl>
                                          </p:spTgt>
                                        </p:tgtEl>
                                      </p:cBhvr>
                                    </p:animEffect>
                                  </p:childTnLst>
                                </p:cTn>
                              </p:par>
                              <p:par>
                                <p:cTn id="48" presetID="53" presetClass="entr" presetSubtype="16" fill="hold" grpId="0" nodeType="withEffect">
                                  <p:stCondLst>
                                    <p:cond delay="0"/>
                                  </p:stCondLst>
                                  <p:childTnLst>
                                    <p:set>
                                      <p:cBhvr>
                                        <p:cTn id="49" dur="0" fill="hold">
                                          <p:stCondLst>
                                            <p:cond delay="0"/>
                                          </p:stCondLst>
                                        </p:cTn>
                                        <p:tgtEl>
                                          <p:spTgt spid="307202">
                                            <p:txEl>
                                              <p:pRg st="6" end="6"/>
                                            </p:txEl>
                                          </p:spTgt>
                                        </p:tgtEl>
                                        <p:attrNameLst>
                                          <p:attrName>style.visibility</p:attrName>
                                        </p:attrNameLst>
                                      </p:cBhvr>
                                      <p:to>
                                        <p:strVal val="visible"/>
                                      </p:to>
                                    </p:set>
                                    <p:anim calcmode="lin" valueType="num">
                                      <p:cBhvr>
                                        <p:cTn id="50" dur="500" fill="hold"/>
                                        <p:tgtEl>
                                          <p:spTgt spid="307202">
                                            <p:txEl>
                                              <p:pRg st="6" end="6"/>
                                            </p:txEl>
                                          </p:spTgt>
                                        </p:tgtEl>
                                        <p:attrNameLst>
                                          <p:attrName>ppt_w</p:attrName>
                                        </p:attrNameLst>
                                      </p:cBhvr>
                                      <p:tavLst>
                                        <p:tav tm="0">
                                          <p:val>
                                            <p:fltVal val="0"/>
                                          </p:val>
                                        </p:tav>
                                        <p:tav tm="100000">
                                          <p:val>
                                            <p:strVal val="#ppt_w"/>
                                          </p:val>
                                        </p:tav>
                                      </p:tavLst>
                                    </p:anim>
                                    <p:anim calcmode="lin" valueType="num">
                                      <p:cBhvr>
                                        <p:cTn id="51" dur="500" fill="hold"/>
                                        <p:tgtEl>
                                          <p:spTgt spid="307202">
                                            <p:txEl>
                                              <p:pRg st="6" end="6"/>
                                            </p:txEl>
                                          </p:spTgt>
                                        </p:tgtEl>
                                        <p:attrNameLst>
                                          <p:attrName>ppt_h</p:attrName>
                                        </p:attrNameLst>
                                      </p:cBhvr>
                                      <p:tavLst>
                                        <p:tav tm="0">
                                          <p:val>
                                            <p:fltVal val="0"/>
                                          </p:val>
                                        </p:tav>
                                        <p:tav tm="100000">
                                          <p:val>
                                            <p:strVal val="#ppt_h"/>
                                          </p:val>
                                        </p:tav>
                                      </p:tavLst>
                                    </p:anim>
                                    <p:animEffect transition="in" filter="fade">
                                      <p:cBhvr>
                                        <p:cTn id="52" dur="500"/>
                                        <p:tgtEl>
                                          <p:spTgt spid="307202">
                                            <p:txEl>
                                              <p:pRg st="6" end="6"/>
                                            </p:txEl>
                                          </p:spTgt>
                                        </p:tgtEl>
                                      </p:cBhvr>
                                    </p:animEffect>
                                  </p:childTnLst>
                                </p:cTn>
                              </p:par>
                              <p:par>
                                <p:cTn id="53" presetID="53" presetClass="entr" presetSubtype="16" fill="hold" grpId="0" nodeType="withEffect">
                                  <p:stCondLst>
                                    <p:cond delay="0"/>
                                  </p:stCondLst>
                                  <p:childTnLst>
                                    <p:set>
                                      <p:cBhvr>
                                        <p:cTn id="54" dur="0" fill="hold">
                                          <p:stCondLst>
                                            <p:cond delay="0"/>
                                          </p:stCondLst>
                                        </p:cTn>
                                        <p:tgtEl>
                                          <p:spTgt spid="307202">
                                            <p:txEl>
                                              <p:pRg st="7" end="7"/>
                                            </p:txEl>
                                          </p:spTgt>
                                        </p:tgtEl>
                                        <p:attrNameLst>
                                          <p:attrName>style.visibility</p:attrName>
                                        </p:attrNameLst>
                                      </p:cBhvr>
                                      <p:to>
                                        <p:strVal val="visible"/>
                                      </p:to>
                                    </p:set>
                                    <p:anim calcmode="lin" valueType="num">
                                      <p:cBhvr>
                                        <p:cTn id="55" dur="500" fill="hold"/>
                                        <p:tgtEl>
                                          <p:spTgt spid="307202">
                                            <p:txEl>
                                              <p:pRg st="7" end="7"/>
                                            </p:txEl>
                                          </p:spTgt>
                                        </p:tgtEl>
                                        <p:attrNameLst>
                                          <p:attrName>ppt_w</p:attrName>
                                        </p:attrNameLst>
                                      </p:cBhvr>
                                      <p:tavLst>
                                        <p:tav tm="0">
                                          <p:val>
                                            <p:fltVal val="0"/>
                                          </p:val>
                                        </p:tav>
                                        <p:tav tm="100000">
                                          <p:val>
                                            <p:strVal val="#ppt_w"/>
                                          </p:val>
                                        </p:tav>
                                      </p:tavLst>
                                    </p:anim>
                                    <p:anim calcmode="lin" valueType="num">
                                      <p:cBhvr>
                                        <p:cTn id="56" dur="500" fill="hold"/>
                                        <p:tgtEl>
                                          <p:spTgt spid="307202">
                                            <p:txEl>
                                              <p:pRg st="7" end="7"/>
                                            </p:txEl>
                                          </p:spTgt>
                                        </p:tgtEl>
                                        <p:attrNameLst>
                                          <p:attrName>ppt_h</p:attrName>
                                        </p:attrNameLst>
                                      </p:cBhvr>
                                      <p:tavLst>
                                        <p:tav tm="0">
                                          <p:val>
                                            <p:fltVal val="0"/>
                                          </p:val>
                                        </p:tav>
                                        <p:tav tm="100000">
                                          <p:val>
                                            <p:strVal val="#ppt_h"/>
                                          </p:val>
                                        </p:tav>
                                      </p:tavLst>
                                    </p:anim>
                                    <p:animEffect transition="in" filter="fade">
                                      <p:cBhvr>
                                        <p:cTn id="57" dur="500"/>
                                        <p:tgtEl>
                                          <p:spTgt spid="307202">
                                            <p:txEl>
                                              <p:pRg st="7" end="7"/>
                                            </p:txEl>
                                          </p:spTgt>
                                        </p:tgtEl>
                                      </p:cBhvr>
                                    </p:animEffect>
                                  </p:childTnLst>
                                </p:cTn>
                              </p:par>
                              <p:par>
                                <p:cTn id="58" presetID="53" presetClass="entr" presetSubtype="16" fill="hold" grpId="0" nodeType="withEffect">
                                  <p:stCondLst>
                                    <p:cond delay="0"/>
                                  </p:stCondLst>
                                  <p:childTnLst>
                                    <p:set>
                                      <p:cBhvr>
                                        <p:cTn id="59" dur="0" fill="hold">
                                          <p:stCondLst>
                                            <p:cond delay="0"/>
                                          </p:stCondLst>
                                        </p:cTn>
                                        <p:tgtEl>
                                          <p:spTgt spid="307202">
                                            <p:txEl>
                                              <p:pRg st="8" end="8"/>
                                            </p:txEl>
                                          </p:spTgt>
                                        </p:tgtEl>
                                        <p:attrNameLst>
                                          <p:attrName>style.visibility</p:attrName>
                                        </p:attrNameLst>
                                      </p:cBhvr>
                                      <p:to>
                                        <p:strVal val="visible"/>
                                      </p:to>
                                    </p:set>
                                    <p:anim calcmode="lin" valueType="num">
                                      <p:cBhvr>
                                        <p:cTn id="60" dur="500" fill="hold"/>
                                        <p:tgtEl>
                                          <p:spTgt spid="307202">
                                            <p:txEl>
                                              <p:pRg st="8" end="8"/>
                                            </p:txEl>
                                          </p:spTgt>
                                        </p:tgtEl>
                                        <p:attrNameLst>
                                          <p:attrName>ppt_w</p:attrName>
                                        </p:attrNameLst>
                                      </p:cBhvr>
                                      <p:tavLst>
                                        <p:tav tm="0">
                                          <p:val>
                                            <p:fltVal val="0"/>
                                          </p:val>
                                        </p:tav>
                                        <p:tav tm="100000">
                                          <p:val>
                                            <p:strVal val="#ppt_w"/>
                                          </p:val>
                                        </p:tav>
                                      </p:tavLst>
                                    </p:anim>
                                    <p:anim calcmode="lin" valueType="num">
                                      <p:cBhvr>
                                        <p:cTn id="61" dur="500" fill="hold"/>
                                        <p:tgtEl>
                                          <p:spTgt spid="307202">
                                            <p:txEl>
                                              <p:pRg st="8" end="8"/>
                                            </p:txEl>
                                          </p:spTgt>
                                        </p:tgtEl>
                                        <p:attrNameLst>
                                          <p:attrName>ppt_h</p:attrName>
                                        </p:attrNameLst>
                                      </p:cBhvr>
                                      <p:tavLst>
                                        <p:tav tm="0">
                                          <p:val>
                                            <p:fltVal val="0"/>
                                          </p:val>
                                        </p:tav>
                                        <p:tav tm="100000">
                                          <p:val>
                                            <p:strVal val="#ppt_h"/>
                                          </p:val>
                                        </p:tav>
                                      </p:tavLst>
                                    </p:anim>
                                    <p:animEffect transition="in" filter="fade">
                                      <p:cBhvr>
                                        <p:cTn id="62" dur="500"/>
                                        <p:tgtEl>
                                          <p:spTgt spid="307202">
                                            <p:txEl>
                                              <p:pRg st="8" end="8"/>
                                            </p:txEl>
                                          </p:spTgt>
                                        </p:tgtEl>
                                      </p:cBhvr>
                                    </p:animEffect>
                                  </p:childTnLst>
                                </p:cTn>
                              </p:par>
                              <p:par>
                                <p:cTn id="63" presetID="53" presetClass="entr" presetSubtype="16" fill="hold" grpId="0" nodeType="withEffect">
                                  <p:stCondLst>
                                    <p:cond delay="0"/>
                                  </p:stCondLst>
                                  <p:childTnLst>
                                    <p:set>
                                      <p:cBhvr>
                                        <p:cTn id="64" dur="0" fill="hold">
                                          <p:stCondLst>
                                            <p:cond delay="0"/>
                                          </p:stCondLst>
                                        </p:cTn>
                                        <p:tgtEl>
                                          <p:spTgt spid="307202">
                                            <p:txEl>
                                              <p:pRg st="9" end="9"/>
                                            </p:txEl>
                                          </p:spTgt>
                                        </p:tgtEl>
                                        <p:attrNameLst>
                                          <p:attrName>style.visibility</p:attrName>
                                        </p:attrNameLst>
                                      </p:cBhvr>
                                      <p:to>
                                        <p:strVal val="visible"/>
                                      </p:to>
                                    </p:set>
                                    <p:anim calcmode="lin" valueType="num">
                                      <p:cBhvr>
                                        <p:cTn id="65" dur="500" fill="hold"/>
                                        <p:tgtEl>
                                          <p:spTgt spid="307202">
                                            <p:txEl>
                                              <p:pRg st="9" end="9"/>
                                            </p:txEl>
                                          </p:spTgt>
                                        </p:tgtEl>
                                        <p:attrNameLst>
                                          <p:attrName>ppt_w</p:attrName>
                                        </p:attrNameLst>
                                      </p:cBhvr>
                                      <p:tavLst>
                                        <p:tav tm="0">
                                          <p:val>
                                            <p:fltVal val="0"/>
                                          </p:val>
                                        </p:tav>
                                        <p:tav tm="100000">
                                          <p:val>
                                            <p:strVal val="#ppt_w"/>
                                          </p:val>
                                        </p:tav>
                                      </p:tavLst>
                                    </p:anim>
                                    <p:anim calcmode="lin" valueType="num">
                                      <p:cBhvr>
                                        <p:cTn id="66" dur="500" fill="hold"/>
                                        <p:tgtEl>
                                          <p:spTgt spid="307202">
                                            <p:txEl>
                                              <p:pRg st="9" end="9"/>
                                            </p:txEl>
                                          </p:spTgt>
                                        </p:tgtEl>
                                        <p:attrNameLst>
                                          <p:attrName>ppt_h</p:attrName>
                                        </p:attrNameLst>
                                      </p:cBhvr>
                                      <p:tavLst>
                                        <p:tav tm="0">
                                          <p:val>
                                            <p:fltVal val="0"/>
                                          </p:val>
                                        </p:tav>
                                        <p:tav tm="100000">
                                          <p:val>
                                            <p:strVal val="#ppt_h"/>
                                          </p:val>
                                        </p:tav>
                                      </p:tavLst>
                                    </p:anim>
                                    <p:animEffect transition="in" filter="fade">
                                      <p:cBhvr>
                                        <p:cTn id="67" dur="500"/>
                                        <p:tgtEl>
                                          <p:spTgt spid="307202">
                                            <p:txEl>
                                              <p:pRg st="9" end="9"/>
                                            </p:txEl>
                                          </p:spTgt>
                                        </p:tgtEl>
                                      </p:cBhvr>
                                    </p:animEffect>
                                  </p:childTnLst>
                                </p:cTn>
                              </p:par>
                              <p:par>
                                <p:cTn id="68" presetID="53" presetClass="entr" presetSubtype="16" fill="hold" grpId="0" nodeType="withEffect">
                                  <p:stCondLst>
                                    <p:cond delay="0"/>
                                  </p:stCondLst>
                                  <p:childTnLst>
                                    <p:set>
                                      <p:cBhvr>
                                        <p:cTn id="69" dur="0" fill="hold">
                                          <p:stCondLst>
                                            <p:cond delay="0"/>
                                          </p:stCondLst>
                                        </p:cTn>
                                        <p:tgtEl>
                                          <p:spTgt spid="307202">
                                            <p:txEl>
                                              <p:pRg st="10" end="10"/>
                                            </p:txEl>
                                          </p:spTgt>
                                        </p:tgtEl>
                                        <p:attrNameLst>
                                          <p:attrName>style.visibility</p:attrName>
                                        </p:attrNameLst>
                                      </p:cBhvr>
                                      <p:to>
                                        <p:strVal val="visible"/>
                                      </p:to>
                                    </p:set>
                                    <p:anim calcmode="lin" valueType="num">
                                      <p:cBhvr>
                                        <p:cTn id="70" dur="500" fill="hold"/>
                                        <p:tgtEl>
                                          <p:spTgt spid="307202">
                                            <p:txEl>
                                              <p:pRg st="10" end="10"/>
                                            </p:txEl>
                                          </p:spTgt>
                                        </p:tgtEl>
                                        <p:attrNameLst>
                                          <p:attrName>ppt_w</p:attrName>
                                        </p:attrNameLst>
                                      </p:cBhvr>
                                      <p:tavLst>
                                        <p:tav tm="0">
                                          <p:val>
                                            <p:fltVal val="0"/>
                                          </p:val>
                                        </p:tav>
                                        <p:tav tm="100000">
                                          <p:val>
                                            <p:strVal val="#ppt_w"/>
                                          </p:val>
                                        </p:tav>
                                      </p:tavLst>
                                    </p:anim>
                                    <p:anim calcmode="lin" valueType="num">
                                      <p:cBhvr>
                                        <p:cTn id="71" dur="500" fill="hold"/>
                                        <p:tgtEl>
                                          <p:spTgt spid="307202">
                                            <p:txEl>
                                              <p:pRg st="10" end="10"/>
                                            </p:txEl>
                                          </p:spTgt>
                                        </p:tgtEl>
                                        <p:attrNameLst>
                                          <p:attrName>ppt_h</p:attrName>
                                        </p:attrNameLst>
                                      </p:cBhvr>
                                      <p:tavLst>
                                        <p:tav tm="0">
                                          <p:val>
                                            <p:fltVal val="0"/>
                                          </p:val>
                                        </p:tav>
                                        <p:tav tm="100000">
                                          <p:val>
                                            <p:strVal val="#ppt_h"/>
                                          </p:val>
                                        </p:tav>
                                      </p:tavLst>
                                    </p:anim>
                                    <p:animEffect transition="in" filter="fade">
                                      <p:cBhvr>
                                        <p:cTn id="72" dur="500"/>
                                        <p:tgtEl>
                                          <p:spTgt spid="30720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1" grpId="0"/>
      <p:bldP spid="307202"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1" name="标题 1">
            <a:extLst>
              <a:ext uri="{FF2B5EF4-FFF2-40B4-BE49-F238E27FC236}">
                <a16:creationId xmlns:a16="http://schemas.microsoft.com/office/drawing/2014/main" id="{5316DEE4-1128-4E1D-A2A8-C41696AA0E27}"/>
              </a:ext>
            </a:extLst>
          </p:cNvPr>
          <p:cNvSpPr>
            <a:spLocks noGrp="1" noChangeArrowheads="1"/>
          </p:cNvSpPr>
          <p:nvPr>
            <p:ph type="title" idx="4294967295"/>
          </p:nvPr>
        </p:nvSpPr>
        <p:spPr>
          <a:xfrm>
            <a:off x="838200" y="365125"/>
            <a:ext cx="10515600" cy="739775"/>
          </a:xfrm>
        </p:spPr>
        <p:txBody>
          <a:bodyPr/>
          <a:lstStyle/>
          <a:p>
            <a:r>
              <a:rPr lang="zh-CN" altLang="en-US" b="1" dirty="0">
                <a:solidFill>
                  <a:srgbClr val="00B050"/>
                </a:solidFill>
                <a:latin typeface="楷体_GB2312"/>
                <a:ea typeface="楷体_GB2312"/>
                <a:cs typeface="楷体_GB2312"/>
              </a:rPr>
              <a:t>整体观</a:t>
            </a:r>
            <a:r>
              <a:rPr lang="en-US" altLang="zh-CN" b="1" dirty="0">
                <a:solidFill>
                  <a:srgbClr val="00B050"/>
                </a:solidFill>
                <a:latin typeface="楷体_GB2312"/>
                <a:ea typeface="楷体_GB2312"/>
                <a:cs typeface="楷体_GB2312"/>
              </a:rPr>
              <a:t>——</a:t>
            </a:r>
            <a:r>
              <a:rPr lang="zh-CN" altLang="en-US" sz="3200" b="1" dirty="0">
                <a:solidFill>
                  <a:srgbClr val="00B050"/>
                </a:solidFill>
                <a:latin typeface="楷体_GB2312"/>
                <a:ea typeface="楷体_GB2312"/>
                <a:cs typeface="楷体_GB2312"/>
              </a:rPr>
              <a:t>生物</a:t>
            </a:r>
            <a:r>
              <a:rPr lang="en-US" altLang="zh-CN" sz="3200" b="1" dirty="0">
                <a:solidFill>
                  <a:srgbClr val="00B050"/>
                </a:solidFill>
                <a:latin typeface="楷体_GB2312"/>
                <a:ea typeface="楷体_GB2312"/>
                <a:cs typeface="楷体_GB2312"/>
              </a:rPr>
              <a:t>-</a:t>
            </a:r>
            <a:r>
              <a:rPr lang="zh-CN" altLang="en-US" sz="3200" b="1" dirty="0">
                <a:solidFill>
                  <a:srgbClr val="00B050"/>
                </a:solidFill>
                <a:latin typeface="楷体_GB2312"/>
                <a:ea typeface="楷体_GB2312"/>
                <a:cs typeface="楷体_GB2312"/>
              </a:rPr>
              <a:t>文化与环境</a:t>
            </a:r>
            <a:endParaRPr lang="zh-CN" altLang="en-US" sz="3200" dirty="0">
              <a:solidFill>
                <a:srgbClr val="00B050"/>
              </a:solidFill>
            </a:endParaRPr>
          </a:p>
        </p:txBody>
      </p:sp>
      <p:sp>
        <p:nvSpPr>
          <p:cNvPr id="307202" name="内容占位符 2">
            <a:extLst>
              <a:ext uri="{FF2B5EF4-FFF2-40B4-BE49-F238E27FC236}">
                <a16:creationId xmlns:a16="http://schemas.microsoft.com/office/drawing/2014/main" id="{0B3541E5-62DB-46C3-ADBD-BF3A5D751B9A}"/>
              </a:ext>
            </a:extLst>
          </p:cNvPr>
          <p:cNvSpPr>
            <a:spLocks noGrp="1" noChangeArrowheads="1"/>
          </p:cNvSpPr>
          <p:nvPr>
            <p:ph idx="4294967295"/>
          </p:nvPr>
        </p:nvSpPr>
        <p:spPr>
          <a:xfrm>
            <a:off x="838200" y="1219200"/>
            <a:ext cx="10668000" cy="4957764"/>
          </a:xfrm>
        </p:spPr>
        <p:txBody>
          <a:bodyPr/>
          <a:lstStyle/>
          <a:p>
            <a:pPr algn="just" eaLnBrk="1" hangingPunct="1"/>
            <a:r>
              <a:rPr lang="zh-CN" altLang="en-US" dirty="0">
                <a:latin typeface="宋体" panose="02010600030101010101" pitchFamily="2" charset="-122"/>
                <a:ea typeface="宋体" panose="02010600030101010101" pitchFamily="2" charset="-122"/>
              </a:rPr>
              <a:t>人类生物性、文化与环境是如何互动的？（</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像人类学家一样思考</a:t>
            </a:r>
            <a:r>
              <a:rPr lang="en-US" altLang="zh-CN" sz="2000" dirty="0">
                <a:latin typeface="宋体" panose="02010600030101010101" pitchFamily="2" charset="-122"/>
                <a:ea typeface="宋体" panose="02010600030101010101" pitchFamily="2" charset="-122"/>
              </a:rPr>
              <a:t>》P168</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algn="just" eaLnBrk="1" hangingPunct="1"/>
            <a:endParaRPr lang="en-US" altLang="zh-CN" dirty="0">
              <a:latin typeface="宋体" panose="02010600030101010101" pitchFamily="2" charset="-122"/>
              <a:ea typeface="宋体" panose="02010600030101010101" pitchFamily="2" charset="-122"/>
            </a:endParaRPr>
          </a:p>
        </p:txBody>
      </p:sp>
      <p:sp>
        <p:nvSpPr>
          <p:cNvPr id="25604" name="日期占位符 3">
            <a:extLst>
              <a:ext uri="{FF2B5EF4-FFF2-40B4-BE49-F238E27FC236}">
                <a16:creationId xmlns:a16="http://schemas.microsoft.com/office/drawing/2014/main" id="{6F44A2CB-302D-491D-BBB5-ABB141D4152F}"/>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FD7D852-CDAB-4842-A1C4-6D0EFDE3B0E8}" type="datetime1">
              <a:rPr lang="zh-CN" altLang="en-US" sz="1200"/>
              <a:pPr eaLnBrk="1" hangingPunct="1">
                <a:buFont typeface="Wingdings" panose="05000000000000000000" pitchFamily="2" charset="2"/>
                <a:buNone/>
              </a:pPr>
              <a:t>2023/3/3</a:t>
            </a:fld>
            <a:endParaRPr lang="zh-CN" altLang="en-US" sz="1200"/>
          </a:p>
        </p:txBody>
      </p:sp>
      <p:sp>
        <p:nvSpPr>
          <p:cNvPr id="25605" name="灯片编号占位符 4">
            <a:extLst>
              <a:ext uri="{FF2B5EF4-FFF2-40B4-BE49-F238E27FC236}">
                <a16:creationId xmlns:a16="http://schemas.microsoft.com/office/drawing/2014/main" id="{FF9A87AB-DE0D-41FD-ADFE-7EB6459FF455}"/>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1FE2CC1-A80D-49FC-A7F0-663D212399A0}" type="slidenum">
              <a:rPr lang="zh-CN" altLang="en-US" sz="1200"/>
              <a:pPr algn="r" eaLnBrk="1" hangingPunct="1">
                <a:buFont typeface="Wingdings" panose="05000000000000000000" pitchFamily="2" charset="2"/>
                <a:buNone/>
              </a:pPr>
              <a:t>23</a:t>
            </a:fld>
            <a:endParaRPr lang="zh-CN" altLang="en-US" sz="1200"/>
          </a:p>
        </p:txBody>
      </p:sp>
      <p:pic>
        <p:nvPicPr>
          <p:cNvPr id="3" name="图片 2">
            <a:extLst>
              <a:ext uri="{FF2B5EF4-FFF2-40B4-BE49-F238E27FC236}">
                <a16:creationId xmlns:a16="http://schemas.microsoft.com/office/drawing/2014/main" id="{F90CE2F6-AF8A-44F4-A53D-FF3AB4AE3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330979" y="488421"/>
            <a:ext cx="3914775" cy="6690783"/>
          </a:xfrm>
          <a:prstGeom prst="rect">
            <a:avLst/>
          </a:prstGeom>
        </p:spPr>
      </p:pic>
    </p:spTree>
    <p:extLst>
      <p:ext uri="{BB962C8B-B14F-4D97-AF65-F5344CB8AC3E}">
        <p14:creationId xmlns:p14="http://schemas.microsoft.com/office/powerpoint/2010/main" val="3719568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07201"/>
                                        </p:tgtEl>
                                        <p:attrNameLst>
                                          <p:attrName>style.visibility</p:attrName>
                                        </p:attrNameLst>
                                      </p:cBhvr>
                                      <p:to>
                                        <p:strVal val="visible"/>
                                      </p:to>
                                    </p:set>
                                    <p:animEffect transition="in" filter="fade">
                                      <p:cBhvr>
                                        <p:cTn id="7" dur="767" decel="100000"/>
                                        <p:tgtEl>
                                          <p:spTgt spid="307201"/>
                                        </p:tgtEl>
                                      </p:cBhvr>
                                    </p:animEffect>
                                    <p:animScale>
                                      <p:cBhvr>
                                        <p:cTn id="8" dur="767" decel="100000"/>
                                        <p:tgtEl>
                                          <p:spTgt spid="307201"/>
                                        </p:tgtEl>
                                      </p:cBhvr>
                                      <p:from x="10000" y="10000"/>
                                      <p:to x="200000" y="450000"/>
                                    </p:animScale>
                                    <p:animScale>
                                      <p:cBhvr>
                                        <p:cTn id="9" dur="1228" accel="100000" fill="hold">
                                          <p:stCondLst>
                                            <p:cond delay="767"/>
                                          </p:stCondLst>
                                        </p:cTn>
                                        <p:tgtEl>
                                          <p:spTgt spid="307201"/>
                                        </p:tgtEl>
                                      </p:cBhvr>
                                      <p:from x="200000" y="450000"/>
                                      <p:to x="100000" y="100000"/>
                                    </p:animScale>
                                    <p:set>
                                      <p:cBhvr>
                                        <p:cTn id="10" dur="767" fill="hold"/>
                                        <p:tgtEl>
                                          <p:spTgt spid="307201"/>
                                        </p:tgtEl>
                                        <p:attrNameLst>
                                          <p:attrName>ppt_x</p:attrName>
                                        </p:attrNameLst>
                                      </p:cBhvr>
                                      <p:to>
                                        <p:strVal val="(0.5)"/>
                                      </p:to>
                                    </p:set>
                                    <p:anim from="(0.5)" to="(#ppt_x)" calcmode="lin" valueType="num">
                                      <p:cBhvr>
                                        <p:cTn id="11" dur="1228" accel="100000" fill="hold">
                                          <p:stCondLst>
                                            <p:cond delay="767"/>
                                          </p:stCondLst>
                                        </p:cTn>
                                        <p:tgtEl>
                                          <p:spTgt spid="307201"/>
                                        </p:tgtEl>
                                        <p:attrNameLst>
                                          <p:attrName>ppt_x</p:attrName>
                                        </p:attrNameLst>
                                      </p:cBhvr>
                                    </p:anim>
                                    <p:set>
                                      <p:cBhvr>
                                        <p:cTn id="12" dur="767" fill="hold"/>
                                        <p:tgtEl>
                                          <p:spTgt spid="307201"/>
                                        </p:tgtEl>
                                        <p:attrNameLst>
                                          <p:attrName>ppt_y</p:attrName>
                                        </p:attrNameLst>
                                      </p:cBhvr>
                                      <p:to>
                                        <p:strVal val="(#ppt_y+0.4)"/>
                                      </p:to>
                                    </p:set>
                                    <p:anim from="(#ppt_y+0.4)" to="(#ppt_y)" calcmode="lin" valueType="num">
                                      <p:cBhvr>
                                        <p:cTn id="13" dur="1228" accel="100000" fill="hold">
                                          <p:stCondLst>
                                            <p:cond delay="767"/>
                                          </p:stCondLst>
                                        </p:cTn>
                                        <p:tgtEl>
                                          <p:spTgt spid="307201"/>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07202">
                                            <p:txEl>
                                              <p:pRg st="0" end="0"/>
                                            </p:txEl>
                                          </p:spTgt>
                                        </p:tgtEl>
                                        <p:attrNameLst>
                                          <p:attrName>style.visibility</p:attrName>
                                        </p:attrNameLst>
                                      </p:cBhvr>
                                      <p:to>
                                        <p:strVal val="visible"/>
                                      </p:to>
                                    </p:set>
                                    <p:anim calcmode="lin" valueType="num">
                                      <p:cBhvr>
                                        <p:cTn id="18" dur="500" fill="hold"/>
                                        <p:tgtEl>
                                          <p:spTgt spid="30720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0720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072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1" grpId="0"/>
      <p:bldP spid="307202"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1" name="标题 1">
            <a:extLst>
              <a:ext uri="{FF2B5EF4-FFF2-40B4-BE49-F238E27FC236}">
                <a16:creationId xmlns:a16="http://schemas.microsoft.com/office/drawing/2014/main" id="{5316DEE4-1128-4E1D-A2A8-C41696AA0E27}"/>
              </a:ext>
            </a:extLst>
          </p:cNvPr>
          <p:cNvSpPr>
            <a:spLocks noGrp="1" noChangeArrowheads="1"/>
          </p:cNvSpPr>
          <p:nvPr>
            <p:ph type="title" idx="4294967295"/>
          </p:nvPr>
        </p:nvSpPr>
        <p:spPr>
          <a:xfrm>
            <a:off x="838200" y="365125"/>
            <a:ext cx="10515600" cy="739775"/>
          </a:xfrm>
        </p:spPr>
        <p:txBody>
          <a:bodyPr>
            <a:normAutofit/>
          </a:bodyPr>
          <a:lstStyle/>
          <a:p>
            <a:r>
              <a:rPr lang="zh-CN" altLang="en-US" b="1" dirty="0">
                <a:solidFill>
                  <a:srgbClr val="00B050"/>
                </a:solidFill>
                <a:latin typeface="楷体_GB2312"/>
                <a:ea typeface="楷体_GB2312"/>
                <a:cs typeface="楷体_GB2312"/>
              </a:rPr>
              <a:t>整体观</a:t>
            </a:r>
            <a:r>
              <a:rPr lang="en-US" altLang="zh-CN" sz="3200" b="1" dirty="0">
                <a:solidFill>
                  <a:srgbClr val="00B050"/>
                </a:solidFill>
                <a:latin typeface="楷体_GB2312"/>
                <a:ea typeface="楷体_GB2312"/>
                <a:cs typeface="楷体_GB2312"/>
              </a:rPr>
              <a:t>——</a:t>
            </a:r>
            <a:r>
              <a:rPr lang="zh-CN" altLang="en-US" sz="3200" b="1" dirty="0">
                <a:solidFill>
                  <a:srgbClr val="00B050"/>
                </a:solidFill>
                <a:latin typeface="楷体_GB2312"/>
                <a:ea typeface="楷体_GB2312"/>
                <a:cs typeface="楷体_GB2312"/>
              </a:rPr>
              <a:t>挑战</a:t>
            </a:r>
          </a:p>
        </p:txBody>
      </p:sp>
      <p:sp>
        <p:nvSpPr>
          <p:cNvPr id="307202" name="内容占位符 2">
            <a:extLst>
              <a:ext uri="{FF2B5EF4-FFF2-40B4-BE49-F238E27FC236}">
                <a16:creationId xmlns:a16="http://schemas.microsoft.com/office/drawing/2014/main" id="{0B3541E5-62DB-46C3-ADBD-BF3A5D751B9A}"/>
              </a:ext>
            </a:extLst>
          </p:cNvPr>
          <p:cNvSpPr>
            <a:spLocks noGrp="1" noChangeArrowheads="1"/>
          </p:cNvSpPr>
          <p:nvPr>
            <p:ph idx="4294967295"/>
          </p:nvPr>
        </p:nvSpPr>
        <p:spPr>
          <a:xfrm>
            <a:off x="838200" y="1343026"/>
            <a:ext cx="10515600" cy="4833938"/>
          </a:xfrm>
        </p:spPr>
        <p:txBody>
          <a:bodyPr/>
          <a:lstStyle/>
          <a:p>
            <a:pPr algn="just" eaLnBrk="1" hangingPunct="1"/>
            <a:r>
              <a:rPr lang="zh-CN" altLang="en-US" b="1" dirty="0">
                <a:latin typeface="宋体" panose="02010600030101010101" pitchFamily="2" charset="-122"/>
                <a:ea typeface="宋体" panose="02010600030101010101" pitchFamily="2" charset="-122"/>
              </a:rPr>
              <a:t>完美整合的错误（无法整合的微弱联系）</a:t>
            </a:r>
            <a:endParaRPr lang="en-US" altLang="zh-CN" b="1" dirty="0">
              <a:latin typeface="宋体" panose="02010600030101010101" pitchFamily="2" charset="-122"/>
              <a:ea typeface="宋体" panose="02010600030101010101" pitchFamily="2" charset="-122"/>
            </a:endParaRPr>
          </a:p>
          <a:p>
            <a:pPr algn="just" eaLnBrk="1" hangingPunct="1"/>
            <a:r>
              <a:rPr lang="zh-CN" altLang="en-US" b="1" dirty="0">
                <a:latin typeface="宋体" panose="02010600030101010101" pitchFamily="2" charset="-122"/>
                <a:ea typeface="宋体" panose="02010600030101010101" pitchFamily="2" charset="-122"/>
              </a:rPr>
              <a:t>表面化的威胁（面面俱到，不深入）</a:t>
            </a:r>
            <a:endParaRPr lang="zh-CN" altLang="en-US" dirty="0">
              <a:latin typeface="宋体" panose="02010600030101010101" pitchFamily="2" charset="-122"/>
              <a:ea typeface="宋体" panose="02010600030101010101" pitchFamily="2" charset="-122"/>
            </a:endParaRPr>
          </a:p>
        </p:txBody>
      </p:sp>
      <p:sp>
        <p:nvSpPr>
          <p:cNvPr id="25604" name="日期占位符 3">
            <a:extLst>
              <a:ext uri="{FF2B5EF4-FFF2-40B4-BE49-F238E27FC236}">
                <a16:creationId xmlns:a16="http://schemas.microsoft.com/office/drawing/2014/main" id="{6F44A2CB-302D-491D-BBB5-ABB141D4152F}"/>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FD7D852-CDAB-4842-A1C4-6D0EFDE3B0E8}" type="datetime1">
              <a:rPr lang="zh-CN" altLang="en-US" sz="1200"/>
              <a:pPr eaLnBrk="1" hangingPunct="1">
                <a:buFont typeface="Wingdings" panose="05000000000000000000" pitchFamily="2" charset="2"/>
                <a:buNone/>
              </a:pPr>
              <a:t>2023/3/3</a:t>
            </a:fld>
            <a:endParaRPr lang="zh-CN" altLang="en-US" sz="1200"/>
          </a:p>
        </p:txBody>
      </p:sp>
      <p:sp>
        <p:nvSpPr>
          <p:cNvPr id="25605" name="灯片编号占位符 4">
            <a:extLst>
              <a:ext uri="{FF2B5EF4-FFF2-40B4-BE49-F238E27FC236}">
                <a16:creationId xmlns:a16="http://schemas.microsoft.com/office/drawing/2014/main" id="{FF9A87AB-DE0D-41FD-ADFE-7EB6459FF455}"/>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1FE2CC1-A80D-49FC-A7F0-663D212399A0}" type="slidenum">
              <a:rPr lang="zh-CN" altLang="en-US" sz="1200"/>
              <a:pPr algn="r" eaLnBrk="1" hangingPunct="1">
                <a:buFont typeface="Wingdings" panose="05000000000000000000" pitchFamily="2" charset="2"/>
                <a:buNone/>
              </a:pPr>
              <a:t>24</a:t>
            </a:fld>
            <a:endParaRPr lang="zh-CN" altLang="en-US" sz="1200"/>
          </a:p>
        </p:txBody>
      </p:sp>
    </p:spTree>
    <p:extLst>
      <p:ext uri="{BB962C8B-B14F-4D97-AF65-F5344CB8AC3E}">
        <p14:creationId xmlns:p14="http://schemas.microsoft.com/office/powerpoint/2010/main" val="3106109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07201"/>
                                        </p:tgtEl>
                                        <p:attrNameLst>
                                          <p:attrName>style.visibility</p:attrName>
                                        </p:attrNameLst>
                                      </p:cBhvr>
                                      <p:to>
                                        <p:strVal val="visible"/>
                                      </p:to>
                                    </p:set>
                                    <p:animEffect transition="in" filter="fade">
                                      <p:cBhvr>
                                        <p:cTn id="7" dur="767" decel="100000"/>
                                        <p:tgtEl>
                                          <p:spTgt spid="307201"/>
                                        </p:tgtEl>
                                      </p:cBhvr>
                                    </p:animEffect>
                                    <p:animScale>
                                      <p:cBhvr>
                                        <p:cTn id="8" dur="767" decel="100000"/>
                                        <p:tgtEl>
                                          <p:spTgt spid="307201"/>
                                        </p:tgtEl>
                                      </p:cBhvr>
                                      <p:from x="10000" y="10000"/>
                                      <p:to x="200000" y="450000"/>
                                    </p:animScale>
                                    <p:animScale>
                                      <p:cBhvr>
                                        <p:cTn id="9" dur="1228" accel="100000" fill="hold">
                                          <p:stCondLst>
                                            <p:cond delay="767"/>
                                          </p:stCondLst>
                                        </p:cTn>
                                        <p:tgtEl>
                                          <p:spTgt spid="307201"/>
                                        </p:tgtEl>
                                      </p:cBhvr>
                                      <p:from x="200000" y="450000"/>
                                      <p:to x="100000" y="100000"/>
                                    </p:animScale>
                                    <p:set>
                                      <p:cBhvr>
                                        <p:cTn id="10" dur="767" fill="hold"/>
                                        <p:tgtEl>
                                          <p:spTgt spid="307201"/>
                                        </p:tgtEl>
                                        <p:attrNameLst>
                                          <p:attrName>ppt_x</p:attrName>
                                        </p:attrNameLst>
                                      </p:cBhvr>
                                      <p:to>
                                        <p:strVal val="(0.5)"/>
                                      </p:to>
                                    </p:set>
                                    <p:anim from="(0.5)" to="(#ppt_x)" calcmode="lin" valueType="num">
                                      <p:cBhvr>
                                        <p:cTn id="11" dur="1228" accel="100000" fill="hold">
                                          <p:stCondLst>
                                            <p:cond delay="767"/>
                                          </p:stCondLst>
                                        </p:cTn>
                                        <p:tgtEl>
                                          <p:spTgt spid="307201"/>
                                        </p:tgtEl>
                                        <p:attrNameLst>
                                          <p:attrName>ppt_x</p:attrName>
                                        </p:attrNameLst>
                                      </p:cBhvr>
                                    </p:anim>
                                    <p:set>
                                      <p:cBhvr>
                                        <p:cTn id="12" dur="767" fill="hold"/>
                                        <p:tgtEl>
                                          <p:spTgt spid="307201"/>
                                        </p:tgtEl>
                                        <p:attrNameLst>
                                          <p:attrName>ppt_y</p:attrName>
                                        </p:attrNameLst>
                                      </p:cBhvr>
                                      <p:to>
                                        <p:strVal val="(#ppt_y+0.4)"/>
                                      </p:to>
                                    </p:set>
                                    <p:anim from="(#ppt_y+0.4)" to="(#ppt_y)" calcmode="lin" valueType="num">
                                      <p:cBhvr>
                                        <p:cTn id="13" dur="1228" accel="100000" fill="hold">
                                          <p:stCondLst>
                                            <p:cond delay="767"/>
                                          </p:stCondLst>
                                        </p:cTn>
                                        <p:tgtEl>
                                          <p:spTgt spid="307201"/>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07202">
                                            <p:txEl>
                                              <p:pRg st="0" end="0"/>
                                            </p:txEl>
                                          </p:spTgt>
                                        </p:tgtEl>
                                        <p:attrNameLst>
                                          <p:attrName>style.visibility</p:attrName>
                                        </p:attrNameLst>
                                      </p:cBhvr>
                                      <p:to>
                                        <p:strVal val="visible"/>
                                      </p:to>
                                    </p:set>
                                    <p:anim calcmode="lin" valueType="num">
                                      <p:cBhvr>
                                        <p:cTn id="18" dur="500" fill="hold"/>
                                        <p:tgtEl>
                                          <p:spTgt spid="30720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0720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0720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307202">
                                            <p:txEl>
                                              <p:pRg st="1" end="1"/>
                                            </p:txEl>
                                          </p:spTgt>
                                        </p:tgtEl>
                                        <p:attrNameLst>
                                          <p:attrName>style.visibility</p:attrName>
                                        </p:attrNameLst>
                                      </p:cBhvr>
                                      <p:to>
                                        <p:strVal val="visible"/>
                                      </p:to>
                                    </p:set>
                                    <p:anim calcmode="lin" valueType="num">
                                      <p:cBhvr>
                                        <p:cTn id="25" dur="500" fill="hold"/>
                                        <p:tgtEl>
                                          <p:spTgt spid="30720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0720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3072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1" grpId="0"/>
      <p:bldP spid="307202"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1" name="标题 1">
            <a:extLst>
              <a:ext uri="{FF2B5EF4-FFF2-40B4-BE49-F238E27FC236}">
                <a16:creationId xmlns:a16="http://schemas.microsoft.com/office/drawing/2014/main" id="{5316DEE4-1128-4E1D-A2A8-C41696AA0E27}"/>
              </a:ext>
            </a:extLst>
          </p:cNvPr>
          <p:cNvSpPr>
            <a:spLocks noGrp="1" noChangeArrowheads="1"/>
          </p:cNvSpPr>
          <p:nvPr>
            <p:ph type="title" idx="4294967295"/>
          </p:nvPr>
        </p:nvSpPr>
        <p:spPr>
          <a:xfrm>
            <a:off x="838200" y="0"/>
            <a:ext cx="10515600" cy="1166647"/>
          </a:xfrm>
        </p:spPr>
        <p:txBody>
          <a:bodyPr>
            <a:normAutofit/>
          </a:bodyPr>
          <a:lstStyle/>
          <a:p>
            <a:r>
              <a:rPr lang="zh-CN" altLang="en-US" sz="3600" b="1" dirty="0">
                <a:solidFill>
                  <a:srgbClr val="002060"/>
                </a:solidFill>
                <a:latin typeface="楷体_GB2312"/>
                <a:ea typeface="楷体_GB2312"/>
                <a:cs typeface="楷体_GB2312"/>
              </a:rPr>
              <a:t>文化相对主义</a:t>
            </a:r>
          </a:p>
        </p:txBody>
      </p:sp>
      <p:sp>
        <p:nvSpPr>
          <p:cNvPr id="307202" name="内容占位符 2">
            <a:extLst>
              <a:ext uri="{FF2B5EF4-FFF2-40B4-BE49-F238E27FC236}">
                <a16:creationId xmlns:a16="http://schemas.microsoft.com/office/drawing/2014/main" id="{0B3541E5-62DB-46C3-ADBD-BF3A5D751B9A}"/>
              </a:ext>
            </a:extLst>
          </p:cNvPr>
          <p:cNvSpPr>
            <a:spLocks noGrp="1" noChangeArrowheads="1"/>
          </p:cNvSpPr>
          <p:nvPr>
            <p:ph idx="4294967295"/>
          </p:nvPr>
        </p:nvSpPr>
        <p:spPr>
          <a:xfrm>
            <a:off x="838200" y="1166648"/>
            <a:ext cx="10515600" cy="5171090"/>
          </a:xfrm>
        </p:spPr>
        <p:txBody>
          <a:bodyPr>
            <a:normAutofit/>
          </a:bodyPr>
          <a:lstStyle/>
          <a:p>
            <a:pPr algn="just">
              <a:lnSpc>
                <a:spcPts val="3700"/>
              </a:lnSpc>
            </a:pPr>
            <a:r>
              <a:rPr lang="zh-CN" altLang="en-US" b="1" dirty="0">
                <a:latin typeface="宋体" panose="02010600030101010101" pitchFamily="2" charset="-122"/>
                <a:ea typeface="宋体" panose="02010600030101010101" pitchFamily="2" charset="-122"/>
              </a:rPr>
              <a:t>民族中心主义：</a:t>
            </a:r>
            <a:r>
              <a:rPr lang="zh-CN" altLang="en-US" sz="2400" b="1" dirty="0">
                <a:latin typeface="宋体" panose="02010600030101010101" pitchFamily="2" charset="-122"/>
                <a:ea typeface="宋体" panose="02010600030101010101" pitchFamily="2" charset="-122"/>
              </a:rPr>
              <a:t>只用自己本文化的价值和标准去判断其他文化。</a:t>
            </a:r>
            <a:endParaRPr lang="en-US" altLang="zh-CN" sz="2400" b="1" dirty="0">
              <a:latin typeface="宋体" panose="02010600030101010101" pitchFamily="2" charset="-122"/>
              <a:ea typeface="宋体" panose="02010600030101010101" pitchFamily="2" charset="-122"/>
            </a:endParaRPr>
          </a:p>
          <a:p>
            <a:pPr lvl="1" algn="just">
              <a:lnSpc>
                <a:spcPts val="3700"/>
              </a:lnSpc>
            </a:pPr>
            <a:r>
              <a:rPr lang="zh-CN" altLang="en-US" dirty="0">
                <a:latin typeface="宋体" panose="02010600030101010101" pitchFamily="2" charset="-122"/>
                <a:ea typeface="宋体" panose="02010600030101010101" pitchFamily="2" charset="-122"/>
              </a:rPr>
              <a:t>我们都是民族中心主义者，这是本文化所期待的。</a:t>
            </a:r>
            <a:endParaRPr lang="en-US" altLang="zh-CN" dirty="0">
              <a:latin typeface="宋体" panose="02010600030101010101" pitchFamily="2" charset="-122"/>
              <a:ea typeface="宋体" panose="02010600030101010101" pitchFamily="2" charset="-122"/>
            </a:endParaRPr>
          </a:p>
          <a:p>
            <a:pPr lvl="1" algn="just">
              <a:lnSpc>
                <a:spcPts val="3700"/>
              </a:lnSpc>
            </a:pPr>
            <a:r>
              <a:rPr lang="zh-CN" altLang="en-US" dirty="0">
                <a:latin typeface="宋体" panose="02010600030101010101" pitchFamily="2" charset="-122"/>
                <a:ea typeface="宋体" panose="02010600030101010101" pitchFamily="2" charset="-122"/>
              </a:rPr>
              <a:t>我们的文化为我们观察世界提供了过滤器。</a:t>
            </a:r>
            <a:endParaRPr lang="en-US" altLang="zh-CN" dirty="0">
              <a:latin typeface="宋体" panose="02010600030101010101" pitchFamily="2" charset="-122"/>
              <a:ea typeface="宋体" panose="02010600030101010101" pitchFamily="2" charset="-122"/>
            </a:endParaRPr>
          </a:p>
          <a:p>
            <a:pPr lvl="1" algn="just">
              <a:lnSpc>
                <a:spcPts val="3700"/>
              </a:lnSpc>
            </a:pPr>
            <a:r>
              <a:rPr lang="zh-CN" altLang="en-US" dirty="0">
                <a:latin typeface="宋体" panose="02010600030101010101" pitchFamily="2" charset="-122"/>
                <a:ea typeface="宋体" panose="02010600030101010101" pitchFamily="2" charset="-122"/>
              </a:rPr>
              <a:t>学术上必须跳出民族中心主义</a:t>
            </a:r>
            <a:endParaRPr lang="en-US" altLang="zh-CN" dirty="0">
              <a:latin typeface="宋体" panose="02010600030101010101" pitchFamily="2" charset="-122"/>
              <a:ea typeface="宋体" panose="02010600030101010101" pitchFamily="2" charset="-122"/>
            </a:endParaRPr>
          </a:p>
          <a:p>
            <a:pPr algn="just">
              <a:lnSpc>
                <a:spcPts val="3700"/>
              </a:lnSpc>
            </a:pPr>
            <a:r>
              <a:rPr lang="zh-CN" altLang="en-US" b="1" dirty="0">
                <a:latin typeface="宋体" panose="02010600030101010101" pitchFamily="2" charset="-122"/>
                <a:ea typeface="宋体" panose="02010600030101010101" pitchFamily="2" charset="-122"/>
              </a:rPr>
              <a:t>文化震撼：</a:t>
            </a:r>
            <a:r>
              <a:rPr lang="zh-CN" altLang="en-US" sz="2400" b="1" dirty="0">
                <a:latin typeface="宋体" panose="02010600030101010101" pitchFamily="2" charset="-122"/>
                <a:ea typeface="宋体" panose="02010600030101010101" pitchFamily="2" charset="-122"/>
              </a:rPr>
              <a:t>身处异文化环境中的一种压力反应</a:t>
            </a:r>
            <a:endParaRPr lang="en-US" altLang="zh-CN" sz="2400" b="1" dirty="0">
              <a:latin typeface="宋体" panose="02010600030101010101" pitchFamily="2" charset="-122"/>
              <a:ea typeface="宋体" panose="02010600030101010101" pitchFamily="2" charset="-122"/>
            </a:endParaRPr>
          </a:p>
          <a:p>
            <a:pPr lvl="1" algn="just">
              <a:lnSpc>
                <a:spcPts val="3700"/>
              </a:lnSpc>
            </a:pPr>
            <a:r>
              <a:rPr lang="zh-CN" altLang="en-US" dirty="0">
                <a:latin typeface="宋体" panose="02010600030101010101" pitchFamily="2" charset="-122"/>
                <a:ea typeface="宋体" panose="02010600030101010101" pitchFamily="2" charset="-122"/>
              </a:rPr>
              <a:t>找不到方向</a:t>
            </a:r>
            <a:endParaRPr lang="en-US" altLang="zh-CN" dirty="0">
              <a:latin typeface="宋体" panose="02010600030101010101" pitchFamily="2" charset="-122"/>
              <a:ea typeface="宋体" panose="02010600030101010101" pitchFamily="2" charset="-122"/>
            </a:endParaRPr>
          </a:p>
          <a:p>
            <a:pPr lvl="1" algn="just">
              <a:lnSpc>
                <a:spcPts val="3700"/>
              </a:lnSpc>
            </a:pPr>
            <a:r>
              <a:rPr lang="zh-CN" altLang="en-US" dirty="0">
                <a:latin typeface="宋体" panose="02010600030101010101" pitchFamily="2" charset="-122"/>
                <a:ea typeface="宋体" panose="02010600030101010101" pitchFamily="2" charset="-122"/>
              </a:rPr>
              <a:t>若即若离</a:t>
            </a:r>
            <a:endParaRPr lang="en-US" altLang="zh-CN" dirty="0">
              <a:latin typeface="宋体" panose="02010600030101010101" pitchFamily="2" charset="-122"/>
              <a:ea typeface="宋体" panose="02010600030101010101" pitchFamily="2" charset="-122"/>
            </a:endParaRPr>
          </a:p>
          <a:p>
            <a:pPr lvl="1" algn="just">
              <a:lnSpc>
                <a:spcPts val="3700"/>
              </a:lnSpc>
            </a:pPr>
            <a:r>
              <a:rPr lang="zh-CN" altLang="en-US" dirty="0">
                <a:latin typeface="宋体" panose="02010600030101010101" pitchFamily="2" charset="-122"/>
                <a:ea typeface="宋体" panose="02010600030101010101" pitchFamily="2" charset="-122"/>
              </a:rPr>
              <a:t>重新连接</a:t>
            </a:r>
            <a:endParaRPr lang="en-US" altLang="zh-CN" dirty="0">
              <a:latin typeface="宋体" panose="02010600030101010101" pitchFamily="2" charset="-122"/>
              <a:ea typeface="宋体" panose="02010600030101010101" pitchFamily="2" charset="-122"/>
            </a:endParaRPr>
          </a:p>
        </p:txBody>
      </p:sp>
      <p:sp>
        <p:nvSpPr>
          <p:cNvPr id="25604" name="日期占位符 3">
            <a:extLst>
              <a:ext uri="{FF2B5EF4-FFF2-40B4-BE49-F238E27FC236}">
                <a16:creationId xmlns:a16="http://schemas.microsoft.com/office/drawing/2014/main" id="{6F44A2CB-302D-491D-BBB5-ABB141D4152F}"/>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FD7D852-CDAB-4842-A1C4-6D0EFDE3B0E8}" type="datetime1">
              <a:rPr lang="zh-CN" altLang="en-US" sz="1200"/>
              <a:pPr eaLnBrk="1" hangingPunct="1">
                <a:buFont typeface="Wingdings" panose="05000000000000000000" pitchFamily="2" charset="2"/>
                <a:buNone/>
              </a:pPr>
              <a:t>2023/3/3</a:t>
            </a:fld>
            <a:endParaRPr lang="zh-CN" altLang="en-US" sz="1200"/>
          </a:p>
        </p:txBody>
      </p:sp>
      <p:sp>
        <p:nvSpPr>
          <p:cNvPr id="25605" name="灯片编号占位符 4">
            <a:extLst>
              <a:ext uri="{FF2B5EF4-FFF2-40B4-BE49-F238E27FC236}">
                <a16:creationId xmlns:a16="http://schemas.microsoft.com/office/drawing/2014/main" id="{FF9A87AB-DE0D-41FD-ADFE-7EB6459FF455}"/>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1FE2CC1-A80D-49FC-A7F0-663D212399A0}" type="slidenum">
              <a:rPr lang="zh-CN" altLang="en-US" sz="1200"/>
              <a:pPr algn="r" eaLnBrk="1" hangingPunct="1">
                <a:buFont typeface="Wingdings" panose="05000000000000000000" pitchFamily="2" charset="2"/>
                <a:buNone/>
              </a:pPr>
              <a:t>25</a:t>
            </a:fld>
            <a:endParaRPr lang="zh-CN" altLang="en-US" sz="1200"/>
          </a:p>
        </p:txBody>
      </p:sp>
    </p:spTree>
    <p:extLst>
      <p:ext uri="{BB962C8B-B14F-4D97-AF65-F5344CB8AC3E}">
        <p14:creationId xmlns:p14="http://schemas.microsoft.com/office/powerpoint/2010/main" val="3960527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07201"/>
                                        </p:tgtEl>
                                        <p:attrNameLst>
                                          <p:attrName>style.visibility</p:attrName>
                                        </p:attrNameLst>
                                      </p:cBhvr>
                                      <p:to>
                                        <p:strVal val="visible"/>
                                      </p:to>
                                    </p:set>
                                    <p:animEffect transition="in" filter="fade">
                                      <p:cBhvr>
                                        <p:cTn id="7" dur="767" decel="100000"/>
                                        <p:tgtEl>
                                          <p:spTgt spid="307201"/>
                                        </p:tgtEl>
                                      </p:cBhvr>
                                    </p:animEffect>
                                    <p:animScale>
                                      <p:cBhvr>
                                        <p:cTn id="8" dur="767" decel="100000"/>
                                        <p:tgtEl>
                                          <p:spTgt spid="307201"/>
                                        </p:tgtEl>
                                      </p:cBhvr>
                                      <p:from x="10000" y="10000"/>
                                      <p:to x="200000" y="450000"/>
                                    </p:animScale>
                                    <p:animScale>
                                      <p:cBhvr>
                                        <p:cTn id="9" dur="1228" accel="100000" fill="hold">
                                          <p:stCondLst>
                                            <p:cond delay="767"/>
                                          </p:stCondLst>
                                        </p:cTn>
                                        <p:tgtEl>
                                          <p:spTgt spid="307201"/>
                                        </p:tgtEl>
                                      </p:cBhvr>
                                      <p:from x="200000" y="450000"/>
                                      <p:to x="100000" y="100000"/>
                                    </p:animScale>
                                    <p:set>
                                      <p:cBhvr>
                                        <p:cTn id="10" dur="767" fill="hold"/>
                                        <p:tgtEl>
                                          <p:spTgt spid="307201"/>
                                        </p:tgtEl>
                                        <p:attrNameLst>
                                          <p:attrName>ppt_x</p:attrName>
                                        </p:attrNameLst>
                                      </p:cBhvr>
                                      <p:to>
                                        <p:strVal val="(0.5)"/>
                                      </p:to>
                                    </p:set>
                                    <p:anim from="(0.5)" to="(#ppt_x)" calcmode="lin" valueType="num">
                                      <p:cBhvr>
                                        <p:cTn id="11" dur="1228" accel="100000" fill="hold">
                                          <p:stCondLst>
                                            <p:cond delay="767"/>
                                          </p:stCondLst>
                                        </p:cTn>
                                        <p:tgtEl>
                                          <p:spTgt spid="307201"/>
                                        </p:tgtEl>
                                        <p:attrNameLst>
                                          <p:attrName>ppt_x</p:attrName>
                                        </p:attrNameLst>
                                      </p:cBhvr>
                                    </p:anim>
                                    <p:set>
                                      <p:cBhvr>
                                        <p:cTn id="12" dur="767" fill="hold"/>
                                        <p:tgtEl>
                                          <p:spTgt spid="307201"/>
                                        </p:tgtEl>
                                        <p:attrNameLst>
                                          <p:attrName>ppt_y</p:attrName>
                                        </p:attrNameLst>
                                      </p:cBhvr>
                                      <p:to>
                                        <p:strVal val="(#ppt_y+0.4)"/>
                                      </p:to>
                                    </p:set>
                                    <p:anim from="(#ppt_y+0.4)" to="(#ppt_y)" calcmode="lin" valueType="num">
                                      <p:cBhvr>
                                        <p:cTn id="13" dur="1228" accel="100000" fill="hold">
                                          <p:stCondLst>
                                            <p:cond delay="767"/>
                                          </p:stCondLst>
                                        </p:cTn>
                                        <p:tgtEl>
                                          <p:spTgt spid="307201"/>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07202">
                                            <p:txEl>
                                              <p:pRg st="0" end="0"/>
                                            </p:txEl>
                                          </p:spTgt>
                                        </p:tgtEl>
                                        <p:attrNameLst>
                                          <p:attrName>style.visibility</p:attrName>
                                        </p:attrNameLst>
                                      </p:cBhvr>
                                      <p:to>
                                        <p:strVal val="visible"/>
                                      </p:to>
                                    </p:set>
                                    <p:anim calcmode="lin" valueType="num">
                                      <p:cBhvr>
                                        <p:cTn id="18" dur="500" fill="hold"/>
                                        <p:tgtEl>
                                          <p:spTgt spid="30720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0720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07202">
                                            <p:txEl>
                                              <p:pRg st="0" end="0"/>
                                            </p:txEl>
                                          </p:spTgt>
                                        </p:tgtEl>
                                      </p:cBhvr>
                                    </p:animEffect>
                                  </p:childTnLst>
                                </p:cTn>
                              </p:par>
                              <p:par>
                                <p:cTn id="21" presetID="53" presetClass="entr" presetSubtype="16" fill="hold" grpId="0" nodeType="withEffect">
                                  <p:stCondLst>
                                    <p:cond delay="0"/>
                                  </p:stCondLst>
                                  <p:childTnLst>
                                    <p:set>
                                      <p:cBhvr>
                                        <p:cTn id="22" dur="0" fill="hold">
                                          <p:stCondLst>
                                            <p:cond delay="0"/>
                                          </p:stCondLst>
                                        </p:cTn>
                                        <p:tgtEl>
                                          <p:spTgt spid="307202">
                                            <p:txEl>
                                              <p:pRg st="1" end="1"/>
                                            </p:txEl>
                                          </p:spTgt>
                                        </p:tgtEl>
                                        <p:attrNameLst>
                                          <p:attrName>style.visibility</p:attrName>
                                        </p:attrNameLst>
                                      </p:cBhvr>
                                      <p:to>
                                        <p:strVal val="visible"/>
                                      </p:to>
                                    </p:set>
                                    <p:anim calcmode="lin" valueType="num">
                                      <p:cBhvr>
                                        <p:cTn id="23" dur="500" fill="hold"/>
                                        <p:tgtEl>
                                          <p:spTgt spid="307202">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307202">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307202">
                                            <p:txEl>
                                              <p:pRg st="1" end="1"/>
                                            </p:txEl>
                                          </p:spTgt>
                                        </p:tgtEl>
                                      </p:cBhvr>
                                    </p:animEffect>
                                  </p:childTnLst>
                                </p:cTn>
                              </p:par>
                              <p:par>
                                <p:cTn id="26" presetID="53" presetClass="entr" presetSubtype="16" fill="hold" grpId="0" nodeType="withEffect">
                                  <p:stCondLst>
                                    <p:cond delay="0"/>
                                  </p:stCondLst>
                                  <p:childTnLst>
                                    <p:set>
                                      <p:cBhvr>
                                        <p:cTn id="27" dur="0" fill="hold">
                                          <p:stCondLst>
                                            <p:cond delay="0"/>
                                          </p:stCondLst>
                                        </p:cTn>
                                        <p:tgtEl>
                                          <p:spTgt spid="307202">
                                            <p:txEl>
                                              <p:pRg st="2" end="2"/>
                                            </p:txEl>
                                          </p:spTgt>
                                        </p:tgtEl>
                                        <p:attrNameLst>
                                          <p:attrName>style.visibility</p:attrName>
                                        </p:attrNameLst>
                                      </p:cBhvr>
                                      <p:to>
                                        <p:strVal val="visible"/>
                                      </p:to>
                                    </p:set>
                                    <p:anim calcmode="lin" valueType="num">
                                      <p:cBhvr>
                                        <p:cTn id="28" dur="500" fill="hold"/>
                                        <p:tgtEl>
                                          <p:spTgt spid="307202">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07202">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07202">
                                            <p:txEl>
                                              <p:pRg st="2" end="2"/>
                                            </p:txEl>
                                          </p:spTgt>
                                        </p:tgtEl>
                                      </p:cBhvr>
                                    </p:animEffect>
                                  </p:childTnLst>
                                </p:cTn>
                              </p:par>
                              <p:par>
                                <p:cTn id="31" presetID="53" presetClass="entr" presetSubtype="16" fill="hold" grpId="0" nodeType="withEffect">
                                  <p:stCondLst>
                                    <p:cond delay="0"/>
                                  </p:stCondLst>
                                  <p:childTnLst>
                                    <p:set>
                                      <p:cBhvr>
                                        <p:cTn id="32" dur="0" fill="hold">
                                          <p:stCondLst>
                                            <p:cond delay="0"/>
                                          </p:stCondLst>
                                        </p:cTn>
                                        <p:tgtEl>
                                          <p:spTgt spid="307202">
                                            <p:txEl>
                                              <p:pRg st="3" end="3"/>
                                            </p:txEl>
                                          </p:spTgt>
                                        </p:tgtEl>
                                        <p:attrNameLst>
                                          <p:attrName>style.visibility</p:attrName>
                                        </p:attrNameLst>
                                      </p:cBhvr>
                                      <p:to>
                                        <p:strVal val="visible"/>
                                      </p:to>
                                    </p:set>
                                    <p:anim calcmode="lin" valueType="num">
                                      <p:cBhvr>
                                        <p:cTn id="33" dur="500" fill="hold"/>
                                        <p:tgtEl>
                                          <p:spTgt spid="30720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07202">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07202">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0" fill="hold">
                                          <p:stCondLst>
                                            <p:cond delay="0"/>
                                          </p:stCondLst>
                                        </p:cTn>
                                        <p:tgtEl>
                                          <p:spTgt spid="307202">
                                            <p:txEl>
                                              <p:pRg st="4" end="4"/>
                                            </p:txEl>
                                          </p:spTgt>
                                        </p:tgtEl>
                                        <p:attrNameLst>
                                          <p:attrName>style.visibility</p:attrName>
                                        </p:attrNameLst>
                                      </p:cBhvr>
                                      <p:to>
                                        <p:strVal val="visible"/>
                                      </p:to>
                                    </p:set>
                                    <p:anim calcmode="lin" valueType="num">
                                      <p:cBhvr>
                                        <p:cTn id="40" dur="500" fill="hold"/>
                                        <p:tgtEl>
                                          <p:spTgt spid="307202">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307202">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307202">
                                            <p:txEl>
                                              <p:pRg st="4" end="4"/>
                                            </p:txEl>
                                          </p:spTgt>
                                        </p:tgtEl>
                                      </p:cBhvr>
                                    </p:animEffect>
                                  </p:childTnLst>
                                </p:cTn>
                              </p:par>
                              <p:par>
                                <p:cTn id="43" presetID="53" presetClass="entr" presetSubtype="16" fill="hold" grpId="0" nodeType="withEffect">
                                  <p:stCondLst>
                                    <p:cond delay="0"/>
                                  </p:stCondLst>
                                  <p:childTnLst>
                                    <p:set>
                                      <p:cBhvr>
                                        <p:cTn id="44" dur="0" fill="hold">
                                          <p:stCondLst>
                                            <p:cond delay="0"/>
                                          </p:stCondLst>
                                        </p:cTn>
                                        <p:tgtEl>
                                          <p:spTgt spid="307202">
                                            <p:txEl>
                                              <p:pRg st="5" end="5"/>
                                            </p:txEl>
                                          </p:spTgt>
                                        </p:tgtEl>
                                        <p:attrNameLst>
                                          <p:attrName>style.visibility</p:attrName>
                                        </p:attrNameLst>
                                      </p:cBhvr>
                                      <p:to>
                                        <p:strVal val="visible"/>
                                      </p:to>
                                    </p:set>
                                    <p:anim calcmode="lin" valueType="num">
                                      <p:cBhvr>
                                        <p:cTn id="45" dur="500" fill="hold"/>
                                        <p:tgtEl>
                                          <p:spTgt spid="307202">
                                            <p:txEl>
                                              <p:pRg st="5" end="5"/>
                                            </p:txEl>
                                          </p:spTgt>
                                        </p:tgtEl>
                                        <p:attrNameLst>
                                          <p:attrName>ppt_w</p:attrName>
                                        </p:attrNameLst>
                                      </p:cBhvr>
                                      <p:tavLst>
                                        <p:tav tm="0">
                                          <p:val>
                                            <p:fltVal val="0"/>
                                          </p:val>
                                        </p:tav>
                                        <p:tav tm="100000">
                                          <p:val>
                                            <p:strVal val="#ppt_w"/>
                                          </p:val>
                                        </p:tav>
                                      </p:tavLst>
                                    </p:anim>
                                    <p:anim calcmode="lin" valueType="num">
                                      <p:cBhvr>
                                        <p:cTn id="46" dur="500" fill="hold"/>
                                        <p:tgtEl>
                                          <p:spTgt spid="307202">
                                            <p:txEl>
                                              <p:pRg st="5" end="5"/>
                                            </p:txEl>
                                          </p:spTgt>
                                        </p:tgtEl>
                                        <p:attrNameLst>
                                          <p:attrName>ppt_h</p:attrName>
                                        </p:attrNameLst>
                                      </p:cBhvr>
                                      <p:tavLst>
                                        <p:tav tm="0">
                                          <p:val>
                                            <p:fltVal val="0"/>
                                          </p:val>
                                        </p:tav>
                                        <p:tav tm="100000">
                                          <p:val>
                                            <p:strVal val="#ppt_h"/>
                                          </p:val>
                                        </p:tav>
                                      </p:tavLst>
                                    </p:anim>
                                    <p:animEffect transition="in" filter="fade">
                                      <p:cBhvr>
                                        <p:cTn id="47" dur="500"/>
                                        <p:tgtEl>
                                          <p:spTgt spid="307202">
                                            <p:txEl>
                                              <p:pRg st="5" end="5"/>
                                            </p:txEl>
                                          </p:spTgt>
                                        </p:tgtEl>
                                      </p:cBhvr>
                                    </p:animEffect>
                                  </p:childTnLst>
                                </p:cTn>
                              </p:par>
                              <p:par>
                                <p:cTn id="48" presetID="53" presetClass="entr" presetSubtype="16" fill="hold" grpId="0" nodeType="withEffect">
                                  <p:stCondLst>
                                    <p:cond delay="0"/>
                                  </p:stCondLst>
                                  <p:childTnLst>
                                    <p:set>
                                      <p:cBhvr>
                                        <p:cTn id="49" dur="0" fill="hold">
                                          <p:stCondLst>
                                            <p:cond delay="0"/>
                                          </p:stCondLst>
                                        </p:cTn>
                                        <p:tgtEl>
                                          <p:spTgt spid="307202">
                                            <p:txEl>
                                              <p:pRg st="6" end="6"/>
                                            </p:txEl>
                                          </p:spTgt>
                                        </p:tgtEl>
                                        <p:attrNameLst>
                                          <p:attrName>style.visibility</p:attrName>
                                        </p:attrNameLst>
                                      </p:cBhvr>
                                      <p:to>
                                        <p:strVal val="visible"/>
                                      </p:to>
                                    </p:set>
                                    <p:anim calcmode="lin" valueType="num">
                                      <p:cBhvr>
                                        <p:cTn id="50" dur="500" fill="hold"/>
                                        <p:tgtEl>
                                          <p:spTgt spid="307202">
                                            <p:txEl>
                                              <p:pRg st="6" end="6"/>
                                            </p:txEl>
                                          </p:spTgt>
                                        </p:tgtEl>
                                        <p:attrNameLst>
                                          <p:attrName>ppt_w</p:attrName>
                                        </p:attrNameLst>
                                      </p:cBhvr>
                                      <p:tavLst>
                                        <p:tav tm="0">
                                          <p:val>
                                            <p:fltVal val="0"/>
                                          </p:val>
                                        </p:tav>
                                        <p:tav tm="100000">
                                          <p:val>
                                            <p:strVal val="#ppt_w"/>
                                          </p:val>
                                        </p:tav>
                                      </p:tavLst>
                                    </p:anim>
                                    <p:anim calcmode="lin" valueType="num">
                                      <p:cBhvr>
                                        <p:cTn id="51" dur="500" fill="hold"/>
                                        <p:tgtEl>
                                          <p:spTgt spid="307202">
                                            <p:txEl>
                                              <p:pRg st="6" end="6"/>
                                            </p:txEl>
                                          </p:spTgt>
                                        </p:tgtEl>
                                        <p:attrNameLst>
                                          <p:attrName>ppt_h</p:attrName>
                                        </p:attrNameLst>
                                      </p:cBhvr>
                                      <p:tavLst>
                                        <p:tav tm="0">
                                          <p:val>
                                            <p:fltVal val="0"/>
                                          </p:val>
                                        </p:tav>
                                        <p:tav tm="100000">
                                          <p:val>
                                            <p:strVal val="#ppt_h"/>
                                          </p:val>
                                        </p:tav>
                                      </p:tavLst>
                                    </p:anim>
                                    <p:animEffect transition="in" filter="fade">
                                      <p:cBhvr>
                                        <p:cTn id="52" dur="500"/>
                                        <p:tgtEl>
                                          <p:spTgt spid="307202">
                                            <p:txEl>
                                              <p:pRg st="6" end="6"/>
                                            </p:txEl>
                                          </p:spTgt>
                                        </p:tgtEl>
                                      </p:cBhvr>
                                    </p:animEffect>
                                  </p:childTnLst>
                                </p:cTn>
                              </p:par>
                              <p:par>
                                <p:cTn id="53" presetID="53" presetClass="entr" presetSubtype="16" fill="hold" grpId="0" nodeType="withEffect">
                                  <p:stCondLst>
                                    <p:cond delay="0"/>
                                  </p:stCondLst>
                                  <p:childTnLst>
                                    <p:set>
                                      <p:cBhvr>
                                        <p:cTn id="54" dur="0" fill="hold">
                                          <p:stCondLst>
                                            <p:cond delay="0"/>
                                          </p:stCondLst>
                                        </p:cTn>
                                        <p:tgtEl>
                                          <p:spTgt spid="307202">
                                            <p:txEl>
                                              <p:pRg st="7" end="7"/>
                                            </p:txEl>
                                          </p:spTgt>
                                        </p:tgtEl>
                                        <p:attrNameLst>
                                          <p:attrName>style.visibility</p:attrName>
                                        </p:attrNameLst>
                                      </p:cBhvr>
                                      <p:to>
                                        <p:strVal val="visible"/>
                                      </p:to>
                                    </p:set>
                                    <p:anim calcmode="lin" valueType="num">
                                      <p:cBhvr>
                                        <p:cTn id="55" dur="500" fill="hold"/>
                                        <p:tgtEl>
                                          <p:spTgt spid="307202">
                                            <p:txEl>
                                              <p:pRg st="7" end="7"/>
                                            </p:txEl>
                                          </p:spTgt>
                                        </p:tgtEl>
                                        <p:attrNameLst>
                                          <p:attrName>ppt_w</p:attrName>
                                        </p:attrNameLst>
                                      </p:cBhvr>
                                      <p:tavLst>
                                        <p:tav tm="0">
                                          <p:val>
                                            <p:fltVal val="0"/>
                                          </p:val>
                                        </p:tav>
                                        <p:tav tm="100000">
                                          <p:val>
                                            <p:strVal val="#ppt_w"/>
                                          </p:val>
                                        </p:tav>
                                      </p:tavLst>
                                    </p:anim>
                                    <p:anim calcmode="lin" valueType="num">
                                      <p:cBhvr>
                                        <p:cTn id="56" dur="500" fill="hold"/>
                                        <p:tgtEl>
                                          <p:spTgt spid="307202">
                                            <p:txEl>
                                              <p:pRg st="7" end="7"/>
                                            </p:txEl>
                                          </p:spTgt>
                                        </p:tgtEl>
                                        <p:attrNameLst>
                                          <p:attrName>ppt_h</p:attrName>
                                        </p:attrNameLst>
                                      </p:cBhvr>
                                      <p:tavLst>
                                        <p:tav tm="0">
                                          <p:val>
                                            <p:fltVal val="0"/>
                                          </p:val>
                                        </p:tav>
                                        <p:tav tm="100000">
                                          <p:val>
                                            <p:strVal val="#ppt_h"/>
                                          </p:val>
                                        </p:tav>
                                      </p:tavLst>
                                    </p:anim>
                                    <p:animEffect transition="in" filter="fade">
                                      <p:cBhvr>
                                        <p:cTn id="57" dur="500"/>
                                        <p:tgtEl>
                                          <p:spTgt spid="30720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1" grpId="0"/>
      <p:bldP spid="307202"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2" name="内容占位符 2">
            <a:extLst>
              <a:ext uri="{FF2B5EF4-FFF2-40B4-BE49-F238E27FC236}">
                <a16:creationId xmlns:a16="http://schemas.microsoft.com/office/drawing/2014/main" id="{0B3541E5-62DB-46C3-ADBD-BF3A5D751B9A}"/>
              </a:ext>
            </a:extLst>
          </p:cNvPr>
          <p:cNvSpPr>
            <a:spLocks noGrp="1" noChangeArrowheads="1"/>
          </p:cNvSpPr>
          <p:nvPr>
            <p:ph idx="4294967295"/>
          </p:nvPr>
        </p:nvSpPr>
        <p:spPr>
          <a:xfrm>
            <a:off x="838200" y="1245476"/>
            <a:ext cx="10095186" cy="5092262"/>
          </a:xfrm>
        </p:spPr>
        <p:txBody>
          <a:bodyPr>
            <a:normAutofit/>
          </a:bodyPr>
          <a:lstStyle/>
          <a:p>
            <a:pPr algn="just">
              <a:lnSpc>
                <a:spcPts val="3700"/>
              </a:lnSpc>
            </a:pPr>
            <a:r>
              <a:rPr lang="zh-CN" altLang="en-US" b="1" dirty="0">
                <a:latin typeface="宋体" panose="02010600030101010101" pitchFamily="2" charset="-122"/>
                <a:ea typeface="宋体" panose="02010600030101010101" pitchFamily="2" charset="-122"/>
              </a:rPr>
              <a:t>反向文化震撼</a:t>
            </a:r>
            <a:r>
              <a:rPr lang="zh-CN" altLang="en-US"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文化旅行者回到“家”的社会、文化场景时所体验到的一种“找不到方向”和“若即若离</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的感觉</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algn="just" eaLnBrk="1" hangingPunct="1">
              <a:lnSpc>
                <a:spcPts val="3700"/>
              </a:lnSpc>
            </a:pPr>
            <a:r>
              <a:rPr lang="zh-CN" altLang="en-US" b="1" dirty="0">
                <a:latin typeface="宋体" panose="02010600030101010101" pitchFamily="2" charset="-122"/>
                <a:ea typeface="宋体" panose="02010600030101010101" pitchFamily="2" charset="-122"/>
              </a:rPr>
              <a:t>抛弃本文化，“成为土著”</a:t>
            </a:r>
            <a:endParaRPr lang="en-US" altLang="zh-CN" b="1" dirty="0">
              <a:latin typeface="宋体" panose="02010600030101010101" pitchFamily="2" charset="-122"/>
              <a:ea typeface="宋体" panose="02010600030101010101" pitchFamily="2" charset="-122"/>
            </a:endParaRPr>
          </a:p>
          <a:p>
            <a:pPr lvl="1" algn="just">
              <a:lnSpc>
                <a:spcPts val="3700"/>
              </a:lnSpc>
            </a:pPr>
            <a:r>
              <a:rPr lang="zh-CN" altLang="en-US" dirty="0">
                <a:latin typeface="宋体" panose="02010600030101010101" pitchFamily="2" charset="-122"/>
                <a:ea typeface="宋体" panose="02010600030101010101" pitchFamily="2" charset="-122"/>
              </a:rPr>
              <a:t>颠倒的民族中心主义（我们的文化比研究对象的更低一等）</a:t>
            </a:r>
            <a:endParaRPr lang="en-US" altLang="zh-CN" dirty="0">
              <a:latin typeface="宋体" panose="02010600030101010101" pitchFamily="2" charset="-122"/>
              <a:ea typeface="宋体" panose="02010600030101010101" pitchFamily="2" charset="-122"/>
            </a:endParaRPr>
          </a:p>
          <a:p>
            <a:pPr lvl="1" algn="just">
              <a:lnSpc>
                <a:spcPts val="3700"/>
              </a:lnSpc>
            </a:pPr>
            <a:r>
              <a:rPr lang="zh-CN" altLang="en-US" dirty="0">
                <a:latin typeface="宋体" panose="02010600030101010101" pitchFamily="2" charset="-122"/>
                <a:ea typeface="宋体" panose="02010600030101010101" pitchFamily="2" charset="-122"/>
              </a:rPr>
              <a:t>二重民族中心主义（采纳了研究对象的偏见）</a:t>
            </a:r>
            <a:endParaRPr lang="en-US" altLang="zh-CN" dirty="0">
              <a:latin typeface="宋体" panose="02010600030101010101" pitchFamily="2" charset="-122"/>
              <a:ea typeface="宋体" panose="02010600030101010101" pitchFamily="2" charset="-122"/>
            </a:endParaRPr>
          </a:p>
          <a:p>
            <a:pPr lvl="1" algn="just">
              <a:lnSpc>
                <a:spcPts val="3700"/>
              </a:lnSpc>
            </a:pPr>
            <a:r>
              <a:rPr lang="zh-CN" altLang="en-US" dirty="0">
                <a:latin typeface="宋体" panose="02010600030101010101" pitchFamily="2" charset="-122"/>
                <a:ea typeface="宋体" panose="02010600030101010101" pitchFamily="2" charset="-122"/>
              </a:rPr>
              <a:t>失去了批评、分析的独到立场</a:t>
            </a:r>
          </a:p>
        </p:txBody>
      </p:sp>
      <p:sp>
        <p:nvSpPr>
          <p:cNvPr id="25604" name="日期占位符 3">
            <a:extLst>
              <a:ext uri="{FF2B5EF4-FFF2-40B4-BE49-F238E27FC236}">
                <a16:creationId xmlns:a16="http://schemas.microsoft.com/office/drawing/2014/main" id="{6F44A2CB-302D-491D-BBB5-ABB141D4152F}"/>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FD7D852-CDAB-4842-A1C4-6D0EFDE3B0E8}" type="datetime1">
              <a:rPr lang="zh-CN" altLang="en-US" sz="1200"/>
              <a:pPr eaLnBrk="1" hangingPunct="1">
                <a:buFont typeface="Wingdings" panose="05000000000000000000" pitchFamily="2" charset="2"/>
                <a:buNone/>
              </a:pPr>
              <a:t>2023/3/3</a:t>
            </a:fld>
            <a:endParaRPr lang="zh-CN" altLang="en-US" sz="1200"/>
          </a:p>
        </p:txBody>
      </p:sp>
      <p:sp>
        <p:nvSpPr>
          <p:cNvPr id="25605" name="灯片编号占位符 4">
            <a:extLst>
              <a:ext uri="{FF2B5EF4-FFF2-40B4-BE49-F238E27FC236}">
                <a16:creationId xmlns:a16="http://schemas.microsoft.com/office/drawing/2014/main" id="{FF9A87AB-DE0D-41FD-ADFE-7EB6459FF455}"/>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1FE2CC1-A80D-49FC-A7F0-663D212399A0}" type="slidenum">
              <a:rPr lang="zh-CN" altLang="en-US" sz="1200"/>
              <a:pPr algn="r" eaLnBrk="1" hangingPunct="1">
                <a:buFont typeface="Wingdings" panose="05000000000000000000" pitchFamily="2" charset="2"/>
                <a:buNone/>
              </a:pPr>
              <a:t>26</a:t>
            </a:fld>
            <a:endParaRPr lang="zh-CN" altLang="en-US" sz="1200"/>
          </a:p>
        </p:txBody>
      </p:sp>
    </p:spTree>
    <p:extLst>
      <p:ext uri="{BB962C8B-B14F-4D97-AF65-F5344CB8AC3E}">
        <p14:creationId xmlns:p14="http://schemas.microsoft.com/office/powerpoint/2010/main" val="297494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307202">
                                            <p:txEl>
                                              <p:pRg st="0" end="0"/>
                                            </p:txEl>
                                          </p:spTgt>
                                        </p:tgtEl>
                                        <p:attrNameLst>
                                          <p:attrName>style.visibility</p:attrName>
                                        </p:attrNameLst>
                                      </p:cBhvr>
                                      <p:to>
                                        <p:strVal val="visible"/>
                                      </p:to>
                                    </p:set>
                                    <p:anim calcmode="lin" valueType="num">
                                      <p:cBhvr>
                                        <p:cTn id="7" dur="500" fill="hold"/>
                                        <p:tgtEl>
                                          <p:spTgt spid="30720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0720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0720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0" fill="hold">
                                          <p:stCondLst>
                                            <p:cond delay="0"/>
                                          </p:stCondLst>
                                        </p:cTn>
                                        <p:tgtEl>
                                          <p:spTgt spid="307202">
                                            <p:txEl>
                                              <p:pRg st="1" end="1"/>
                                            </p:txEl>
                                          </p:spTgt>
                                        </p:tgtEl>
                                        <p:attrNameLst>
                                          <p:attrName>style.visibility</p:attrName>
                                        </p:attrNameLst>
                                      </p:cBhvr>
                                      <p:to>
                                        <p:strVal val="visible"/>
                                      </p:to>
                                    </p:set>
                                    <p:anim calcmode="lin" valueType="num">
                                      <p:cBhvr>
                                        <p:cTn id="14" dur="500" fill="hold"/>
                                        <p:tgtEl>
                                          <p:spTgt spid="30720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0720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07202">
                                            <p:txEl>
                                              <p:pRg st="1" end="1"/>
                                            </p:txEl>
                                          </p:spTgt>
                                        </p:tgtEl>
                                      </p:cBhvr>
                                    </p:animEffect>
                                  </p:childTnLst>
                                </p:cTn>
                              </p:par>
                              <p:par>
                                <p:cTn id="17" presetID="53" presetClass="entr" presetSubtype="16" fill="hold" grpId="0" nodeType="withEffect">
                                  <p:stCondLst>
                                    <p:cond delay="0"/>
                                  </p:stCondLst>
                                  <p:childTnLst>
                                    <p:set>
                                      <p:cBhvr>
                                        <p:cTn id="18" dur="0" fill="hold">
                                          <p:stCondLst>
                                            <p:cond delay="0"/>
                                          </p:stCondLst>
                                        </p:cTn>
                                        <p:tgtEl>
                                          <p:spTgt spid="307202">
                                            <p:txEl>
                                              <p:pRg st="2" end="2"/>
                                            </p:txEl>
                                          </p:spTgt>
                                        </p:tgtEl>
                                        <p:attrNameLst>
                                          <p:attrName>style.visibility</p:attrName>
                                        </p:attrNameLst>
                                      </p:cBhvr>
                                      <p:to>
                                        <p:strVal val="visible"/>
                                      </p:to>
                                    </p:set>
                                    <p:anim calcmode="lin" valueType="num">
                                      <p:cBhvr>
                                        <p:cTn id="19" dur="500" fill="hold"/>
                                        <p:tgtEl>
                                          <p:spTgt spid="307202">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07202">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07202">
                                            <p:txEl>
                                              <p:pRg st="2" end="2"/>
                                            </p:txEl>
                                          </p:spTgt>
                                        </p:tgtEl>
                                      </p:cBhvr>
                                    </p:animEffect>
                                  </p:childTnLst>
                                </p:cTn>
                              </p:par>
                              <p:par>
                                <p:cTn id="22" presetID="53" presetClass="entr" presetSubtype="16" fill="hold" grpId="0" nodeType="withEffect">
                                  <p:stCondLst>
                                    <p:cond delay="0"/>
                                  </p:stCondLst>
                                  <p:childTnLst>
                                    <p:set>
                                      <p:cBhvr>
                                        <p:cTn id="23" dur="0" fill="hold">
                                          <p:stCondLst>
                                            <p:cond delay="0"/>
                                          </p:stCondLst>
                                        </p:cTn>
                                        <p:tgtEl>
                                          <p:spTgt spid="307202">
                                            <p:txEl>
                                              <p:pRg st="3" end="3"/>
                                            </p:txEl>
                                          </p:spTgt>
                                        </p:tgtEl>
                                        <p:attrNameLst>
                                          <p:attrName>style.visibility</p:attrName>
                                        </p:attrNameLst>
                                      </p:cBhvr>
                                      <p:to>
                                        <p:strVal val="visible"/>
                                      </p:to>
                                    </p:set>
                                    <p:anim calcmode="lin" valueType="num">
                                      <p:cBhvr>
                                        <p:cTn id="24" dur="500" fill="hold"/>
                                        <p:tgtEl>
                                          <p:spTgt spid="307202">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07202">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07202">
                                            <p:txEl>
                                              <p:pRg st="3" end="3"/>
                                            </p:txEl>
                                          </p:spTgt>
                                        </p:tgtEl>
                                      </p:cBhvr>
                                    </p:animEffect>
                                  </p:childTnLst>
                                </p:cTn>
                              </p:par>
                              <p:par>
                                <p:cTn id="27" presetID="53" presetClass="entr" presetSubtype="16" fill="hold" grpId="0" nodeType="withEffect">
                                  <p:stCondLst>
                                    <p:cond delay="0"/>
                                  </p:stCondLst>
                                  <p:childTnLst>
                                    <p:set>
                                      <p:cBhvr>
                                        <p:cTn id="28" dur="0" fill="hold">
                                          <p:stCondLst>
                                            <p:cond delay="0"/>
                                          </p:stCondLst>
                                        </p:cTn>
                                        <p:tgtEl>
                                          <p:spTgt spid="307202">
                                            <p:txEl>
                                              <p:pRg st="4" end="4"/>
                                            </p:txEl>
                                          </p:spTgt>
                                        </p:tgtEl>
                                        <p:attrNameLst>
                                          <p:attrName>style.visibility</p:attrName>
                                        </p:attrNameLst>
                                      </p:cBhvr>
                                      <p:to>
                                        <p:strVal val="visible"/>
                                      </p:to>
                                    </p:set>
                                    <p:anim calcmode="lin" valueType="num">
                                      <p:cBhvr>
                                        <p:cTn id="29" dur="500" fill="hold"/>
                                        <p:tgtEl>
                                          <p:spTgt spid="307202">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307202">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30720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2"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2" name="内容占位符 2">
            <a:extLst>
              <a:ext uri="{FF2B5EF4-FFF2-40B4-BE49-F238E27FC236}">
                <a16:creationId xmlns:a16="http://schemas.microsoft.com/office/drawing/2014/main" id="{0B3541E5-62DB-46C3-ADBD-BF3A5D751B9A}"/>
              </a:ext>
            </a:extLst>
          </p:cNvPr>
          <p:cNvSpPr>
            <a:spLocks noGrp="1" noChangeArrowheads="1"/>
          </p:cNvSpPr>
          <p:nvPr>
            <p:ph idx="4294967295"/>
          </p:nvPr>
        </p:nvSpPr>
        <p:spPr>
          <a:xfrm>
            <a:off x="838200" y="1308538"/>
            <a:ext cx="10252841" cy="4868426"/>
          </a:xfrm>
        </p:spPr>
        <p:txBody>
          <a:bodyPr>
            <a:normAutofit/>
          </a:bodyPr>
          <a:lstStyle/>
          <a:p>
            <a:pPr algn="just">
              <a:lnSpc>
                <a:spcPts val="3700"/>
              </a:lnSpc>
            </a:pPr>
            <a:r>
              <a:rPr lang="zh-CN" altLang="en-US" b="1" dirty="0">
                <a:latin typeface="宋体" panose="02010600030101010101" pitchFamily="2" charset="-122"/>
                <a:ea typeface="宋体" panose="02010600030101010101" pitchFamily="2" charset="-122"/>
              </a:rPr>
              <a:t>文化相对主义的三个层次</a:t>
            </a:r>
            <a:endParaRPr lang="en-US" altLang="zh-CN" b="1" dirty="0">
              <a:latin typeface="宋体" panose="02010600030101010101" pitchFamily="2" charset="-122"/>
              <a:ea typeface="宋体" panose="02010600030101010101" pitchFamily="2" charset="-122"/>
            </a:endParaRPr>
          </a:p>
          <a:p>
            <a:pPr lvl="1" algn="just">
              <a:lnSpc>
                <a:spcPts val="3700"/>
              </a:lnSpc>
            </a:pPr>
            <a:r>
              <a:rPr lang="zh-CN" altLang="en-US" dirty="0">
                <a:latin typeface="宋体" panose="02010600030101010101" pitchFamily="2" charset="-122"/>
                <a:ea typeface="宋体" panose="02010600030101010101" pitchFamily="2" charset="-122"/>
              </a:rPr>
              <a:t>避免民族中心主义：只有在一个民族自身历史和文化范畴内，才能对其民族进行评价和分析（</a:t>
            </a:r>
            <a:r>
              <a:rPr lang="zh-CN" altLang="en-US" sz="2000" b="1" dirty="0">
                <a:latin typeface="宋体" panose="02010600030101010101" pitchFamily="2" charset="-122"/>
                <a:ea typeface="宋体" panose="02010600030101010101" pitchFamily="2" charset="-122"/>
              </a:rPr>
              <a:t>温和的标准</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lvl="1" algn="just">
              <a:lnSpc>
                <a:spcPts val="3700"/>
              </a:lnSpc>
            </a:pPr>
            <a:r>
              <a:rPr lang="zh-CN" altLang="en-US" dirty="0">
                <a:latin typeface="宋体" panose="02010600030101010101" pitchFamily="2" charset="-122"/>
                <a:ea typeface="宋体" panose="02010600030101010101" pitchFamily="2" charset="-122"/>
              </a:rPr>
              <a:t>避免在不同文化之间进行比较：不同文化之间存在着某些不可化约的概念和微妙之处（</a:t>
            </a:r>
            <a:r>
              <a:rPr lang="zh-CN" altLang="en-US" sz="2000" b="1" dirty="0">
                <a:latin typeface="宋体" panose="02010600030101010101" pitchFamily="2" charset="-122"/>
                <a:ea typeface="宋体" panose="02010600030101010101" pitchFamily="2" charset="-122"/>
              </a:rPr>
              <a:t>比较之禁忌，避免简单化</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lvl="1" algn="just">
              <a:lnSpc>
                <a:spcPts val="3700"/>
              </a:lnSpc>
            </a:pPr>
            <a:r>
              <a:rPr lang="zh-CN" altLang="en-US" dirty="0">
                <a:latin typeface="宋体" panose="02010600030101010101" pitchFamily="2" charset="-122"/>
                <a:ea typeface="宋体" panose="02010600030101010101" pitchFamily="2" charset="-122"/>
              </a:rPr>
              <a:t>伦理相对主义：除了研究对象文化的道德标准，不能用其他文化的标准进行判断（</a:t>
            </a:r>
            <a:r>
              <a:rPr lang="zh-CN" altLang="en-US" sz="2000" b="1" dirty="0">
                <a:latin typeface="宋体" panose="02010600030101010101" pitchFamily="2" charset="-122"/>
                <a:ea typeface="宋体" panose="02010600030101010101" pitchFamily="2" charset="-122"/>
              </a:rPr>
              <a:t>严格的标准）</a:t>
            </a:r>
            <a:endParaRPr lang="en-US" altLang="zh-CN" sz="2000" b="1" dirty="0">
              <a:latin typeface="宋体" panose="02010600030101010101" pitchFamily="2" charset="-122"/>
              <a:ea typeface="宋体" panose="02010600030101010101" pitchFamily="2" charset="-122"/>
            </a:endParaRPr>
          </a:p>
        </p:txBody>
      </p:sp>
      <p:sp>
        <p:nvSpPr>
          <p:cNvPr id="25604" name="日期占位符 3">
            <a:extLst>
              <a:ext uri="{FF2B5EF4-FFF2-40B4-BE49-F238E27FC236}">
                <a16:creationId xmlns:a16="http://schemas.microsoft.com/office/drawing/2014/main" id="{6F44A2CB-302D-491D-BBB5-ABB141D4152F}"/>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FD7D852-CDAB-4842-A1C4-6D0EFDE3B0E8}" type="datetime1">
              <a:rPr lang="zh-CN" altLang="en-US" sz="1200"/>
              <a:pPr eaLnBrk="1" hangingPunct="1">
                <a:buFont typeface="Wingdings" panose="05000000000000000000" pitchFamily="2" charset="2"/>
                <a:buNone/>
              </a:pPr>
              <a:t>2023/3/3</a:t>
            </a:fld>
            <a:endParaRPr lang="zh-CN" altLang="en-US" sz="1200"/>
          </a:p>
        </p:txBody>
      </p:sp>
      <p:sp>
        <p:nvSpPr>
          <p:cNvPr id="25605" name="灯片编号占位符 4">
            <a:extLst>
              <a:ext uri="{FF2B5EF4-FFF2-40B4-BE49-F238E27FC236}">
                <a16:creationId xmlns:a16="http://schemas.microsoft.com/office/drawing/2014/main" id="{FF9A87AB-DE0D-41FD-ADFE-7EB6459FF455}"/>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1FE2CC1-A80D-49FC-A7F0-663D212399A0}" type="slidenum">
              <a:rPr lang="zh-CN" altLang="en-US" sz="1200"/>
              <a:pPr algn="r" eaLnBrk="1" hangingPunct="1">
                <a:buFont typeface="Wingdings" panose="05000000000000000000" pitchFamily="2" charset="2"/>
                <a:buNone/>
              </a:pPr>
              <a:t>27</a:t>
            </a:fld>
            <a:endParaRPr lang="zh-CN" altLang="en-US" sz="1200"/>
          </a:p>
        </p:txBody>
      </p:sp>
    </p:spTree>
    <p:extLst>
      <p:ext uri="{BB962C8B-B14F-4D97-AF65-F5344CB8AC3E}">
        <p14:creationId xmlns:p14="http://schemas.microsoft.com/office/powerpoint/2010/main" val="183448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307202">
                                            <p:txEl>
                                              <p:pRg st="0" end="0"/>
                                            </p:txEl>
                                          </p:spTgt>
                                        </p:tgtEl>
                                        <p:attrNameLst>
                                          <p:attrName>style.visibility</p:attrName>
                                        </p:attrNameLst>
                                      </p:cBhvr>
                                      <p:to>
                                        <p:strVal val="visible"/>
                                      </p:to>
                                    </p:set>
                                    <p:anim calcmode="lin" valueType="num">
                                      <p:cBhvr>
                                        <p:cTn id="7" dur="500" fill="hold"/>
                                        <p:tgtEl>
                                          <p:spTgt spid="30720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0720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07202">
                                            <p:txEl>
                                              <p:pRg st="0" end="0"/>
                                            </p:txEl>
                                          </p:spTgt>
                                        </p:tgtEl>
                                      </p:cBhvr>
                                    </p:animEffect>
                                  </p:childTnLst>
                                </p:cTn>
                              </p:par>
                              <p:par>
                                <p:cTn id="10" presetID="53" presetClass="entr" presetSubtype="16" fill="hold" grpId="0" nodeType="withEffect">
                                  <p:stCondLst>
                                    <p:cond delay="0"/>
                                  </p:stCondLst>
                                  <p:childTnLst>
                                    <p:set>
                                      <p:cBhvr>
                                        <p:cTn id="11" dur="0" fill="hold">
                                          <p:stCondLst>
                                            <p:cond delay="0"/>
                                          </p:stCondLst>
                                        </p:cTn>
                                        <p:tgtEl>
                                          <p:spTgt spid="307202">
                                            <p:txEl>
                                              <p:pRg st="1" end="1"/>
                                            </p:txEl>
                                          </p:spTgt>
                                        </p:tgtEl>
                                        <p:attrNameLst>
                                          <p:attrName>style.visibility</p:attrName>
                                        </p:attrNameLst>
                                      </p:cBhvr>
                                      <p:to>
                                        <p:strVal val="visible"/>
                                      </p:to>
                                    </p:set>
                                    <p:anim calcmode="lin" valueType="num">
                                      <p:cBhvr>
                                        <p:cTn id="12" dur="500" fill="hold"/>
                                        <p:tgtEl>
                                          <p:spTgt spid="30720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0720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07202">
                                            <p:txEl>
                                              <p:pRg st="1" end="1"/>
                                            </p:txEl>
                                          </p:spTgt>
                                        </p:tgtEl>
                                      </p:cBhvr>
                                    </p:animEffect>
                                  </p:childTnLst>
                                </p:cTn>
                              </p:par>
                              <p:par>
                                <p:cTn id="15" presetID="53" presetClass="entr" presetSubtype="16" fill="hold" grpId="0" nodeType="withEffect">
                                  <p:stCondLst>
                                    <p:cond delay="0"/>
                                  </p:stCondLst>
                                  <p:childTnLst>
                                    <p:set>
                                      <p:cBhvr>
                                        <p:cTn id="16" dur="0" fill="hold">
                                          <p:stCondLst>
                                            <p:cond delay="0"/>
                                          </p:stCondLst>
                                        </p:cTn>
                                        <p:tgtEl>
                                          <p:spTgt spid="307202">
                                            <p:txEl>
                                              <p:pRg st="2" end="2"/>
                                            </p:txEl>
                                          </p:spTgt>
                                        </p:tgtEl>
                                        <p:attrNameLst>
                                          <p:attrName>style.visibility</p:attrName>
                                        </p:attrNameLst>
                                      </p:cBhvr>
                                      <p:to>
                                        <p:strVal val="visible"/>
                                      </p:to>
                                    </p:set>
                                    <p:anim calcmode="lin" valueType="num">
                                      <p:cBhvr>
                                        <p:cTn id="17" dur="500" fill="hold"/>
                                        <p:tgtEl>
                                          <p:spTgt spid="307202">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07202">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07202">
                                            <p:txEl>
                                              <p:pRg st="2" end="2"/>
                                            </p:txEl>
                                          </p:spTgt>
                                        </p:tgtEl>
                                      </p:cBhvr>
                                    </p:animEffect>
                                  </p:childTnLst>
                                </p:cTn>
                              </p:par>
                              <p:par>
                                <p:cTn id="20" presetID="53" presetClass="entr" presetSubtype="16" fill="hold" grpId="0" nodeType="withEffect">
                                  <p:stCondLst>
                                    <p:cond delay="0"/>
                                  </p:stCondLst>
                                  <p:childTnLst>
                                    <p:set>
                                      <p:cBhvr>
                                        <p:cTn id="21" dur="0" fill="hold">
                                          <p:stCondLst>
                                            <p:cond delay="0"/>
                                          </p:stCondLst>
                                        </p:cTn>
                                        <p:tgtEl>
                                          <p:spTgt spid="307202">
                                            <p:txEl>
                                              <p:pRg st="3" end="3"/>
                                            </p:txEl>
                                          </p:spTgt>
                                        </p:tgtEl>
                                        <p:attrNameLst>
                                          <p:attrName>style.visibility</p:attrName>
                                        </p:attrNameLst>
                                      </p:cBhvr>
                                      <p:to>
                                        <p:strVal val="visible"/>
                                      </p:to>
                                    </p:set>
                                    <p:anim calcmode="lin" valueType="num">
                                      <p:cBhvr>
                                        <p:cTn id="22" dur="500" fill="hold"/>
                                        <p:tgtEl>
                                          <p:spTgt spid="307202">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07202">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072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2"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1" name="标题 1">
            <a:extLst>
              <a:ext uri="{FF2B5EF4-FFF2-40B4-BE49-F238E27FC236}">
                <a16:creationId xmlns:a16="http://schemas.microsoft.com/office/drawing/2014/main" id="{5316DEE4-1128-4E1D-A2A8-C41696AA0E27}"/>
              </a:ext>
            </a:extLst>
          </p:cNvPr>
          <p:cNvSpPr>
            <a:spLocks noGrp="1" noChangeArrowheads="1"/>
          </p:cNvSpPr>
          <p:nvPr>
            <p:ph type="title" idx="4294967295"/>
          </p:nvPr>
        </p:nvSpPr>
        <p:spPr>
          <a:xfrm>
            <a:off x="838200" y="365125"/>
            <a:ext cx="10515600" cy="739775"/>
          </a:xfrm>
        </p:spPr>
        <p:txBody>
          <a:bodyPr>
            <a:normAutofit/>
          </a:bodyPr>
          <a:lstStyle/>
          <a:p>
            <a:r>
              <a:rPr lang="zh-CN" altLang="en-US" sz="3600" b="1" dirty="0">
                <a:solidFill>
                  <a:srgbClr val="002060"/>
                </a:solidFill>
                <a:latin typeface="楷体_GB2312"/>
                <a:ea typeface="楷体_GB2312"/>
                <a:cs typeface="楷体_GB2312"/>
              </a:rPr>
              <a:t>相对主义</a:t>
            </a:r>
            <a:r>
              <a:rPr lang="en-US" altLang="zh-CN" sz="3200" b="1" dirty="0">
                <a:solidFill>
                  <a:srgbClr val="002060"/>
                </a:solidFill>
                <a:latin typeface="楷体_GB2312"/>
                <a:ea typeface="楷体_GB2312"/>
                <a:cs typeface="楷体_GB2312"/>
              </a:rPr>
              <a:t>——</a:t>
            </a:r>
            <a:r>
              <a:rPr lang="zh-CN" altLang="en-US" sz="3200" b="1" dirty="0">
                <a:solidFill>
                  <a:srgbClr val="002060"/>
                </a:solidFill>
                <a:latin typeface="楷体_GB2312"/>
                <a:ea typeface="楷体_GB2312"/>
                <a:cs typeface="楷体_GB2312"/>
              </a:rPr>
              <a:t>如何按文化相对主义进行研究？</a:t>
            </a:r>
          </a:p>
        </p:txBody>
      </p:sp>
      <p:sp>
        <p:nvSpPr>
          <p:cNvPr id="307202" name="内容占位符 2">
            <a:extLst>
              <a:ext uri="{FF2B5EF4-FFF2-40B4-BE49-F238E27FC236}">
                <a16:creationId xmlns:a16="http://schemas.microsoft.com/office/drawing/2014/main" id="{0B3541E5-62DB-46C3-ADBD-BF3A5D751B9A}"/>
              </a:ext>
            </a:extLst>
          </p:cNvPr>
          <p:cNvSpPr>
            <a:spLocks noGrp="1" noChangeArrowheads="1"/>
          </p:cNvSpPr>
          <p:nvPr>
            <p:ph idx="4294967295"/>
          </p:nvPr>
        </p:nvSpPr>
        <p:spPr>
          <a:xfrm>
            <a:off x="838200" y="1450428"/>
            <a:ext cx="10386848" cy="4726536"/>
          </a:xfrm>
        </p:spPr>
        <p:txBody>
          <a:bodyPr/>
          <a:lstStyle/>
          <a:p>
            <a:pPr algn="just" eaLnBrk="1" hangingPunct="1"/>
            <a:r>
              <a:rPr lang="zh-CN" altLang="en-US" dirty="0">
                <a:latin typeface="宋体" panose="02010600030101010101" pitchFamily="2" charset="-122"/>
                <a:ea typeface="宋体" panose="02010600030101010101" pitchFamily="2" charset="-122"/>
              </a:rPr>
              <a:t>放下判断，用好奇代替价值判断；</a:t>
            </a:r>
            <a:endParaRPr lang="en-US" altLang="zh-CN" dirty="0">
              <a:latin typeface="宋体" panose="02010600030101010101" pitchFamily="2" charset="-122"/>
              <a:ea typeface="宋体" panose="02010600030101010101" pitchFamily="2" charset="-122"/>
            </a:endParaRPr>
          </a:p>
          <a:p>
            <a:pPr algn="just" eaLnBrk="1" hangingPunct="1"/>
            <a:r>
              <a:rPr lang="zh-CN" altLang="en-US" dirty="0">
                <a:latin typeface="宋体" panose="02010600030101010101" pitchFamily="2" charset="-122"/>
                <a:ea typeface="宋体" panose="02010600030101010101" pitchFamily="2" charset="-122"/>
              </a:rPr>
              <a:t>不要假装什么事都行；</a:t>
            </a:r>
            <a:endParaRPr lang="en-US" altLang="zh-CN" dirty="0">
              <a:latin typeface="宋体" panose="02010600030101010101" pitchFamily="2" charset="-122"/>
              <a:ea typeface="宋体" panose="02010600030101010101" pitchFamily="2" charset="-122"/>
            </a:endParaRPr>
          </a:p>
          <a:p>
            <a:pPr algn="just" eaLnBrk="1" hangingPunct="1"/>
            <a:r>
              <a:rPr lang="zh-CN" altLang="en-US" dirty="0">
                <a:latin typeface="宋体" panose="02010600030101010101" pitchFamily="2" charset="-122"/>
                <a:ea typeface="宋体" panose="02010600030101010101" pitchFamily="2" charset="-122"/>
              </a:rPr>
              <a:t>不要去那里；</a:t>
            </a:r>
            <a:endParaRPr lang="en-US" altLang="zh-CN" dirty="0">
              <a:latin typeface="宋体" panose="02010600030101010101" pitchFamily="2" charset="-122"/>
              <a:ea typeface="宋体" panose="02010600030101010101" pitchFamily="2" charset="-122"/>
            </a:endParaRPr>
          </a:p>
          <a:p>
            <a:pPr algn="just" eaLnBrk="1" hangingPunct="1"/>
            <a:r>
              <a:rPr lang="zh-CN" altLang="en-US" dirty="0">
                <a:latin typeface="宋体" panose="02010600030101010101" pitchFamily="2" charset="-122"/>
                <a:ea typeface="宋体" panose="02010600030101010101" pitchFamily="2" charset="-122"/>
              </a:rPr>
              <a:t>重新审视自己的文化；</a:t>
            </a:r>
            <a:endParaRPr lang="en-US" altLang="zh-CN" dirty="0">
              <a:latin typeface="宋体" panose="02010600030101010101" pitchFamily="2" charset="-122"/>
              <a:ea typeface="宋体" panose="02010600030101010101" pitchFamily="2" charset="-122"/>
            </a:endParaRPr>
          </a:p>
          <a:p>
            <a:pPr algn="just" eaLnBrk="1" hangingPunct="1"/>
            <a:r>
              <a:rPr lang="zh-CN" altLang="en-US" dirty="0">
                <a:latin typeface="宋体" panose="02010600030101010101" pitchFamily="2" charset="-122"/>
                <a:ea typeface="宋体" panose="02010600030101010101" pitchFamily="2" charset="-122"/>
              </a:rPr>
              <a:t>“先打扫自己的房子”</a:t>
            </a:r>
            <a:endParaRPr lang="en-US" altLang="zh-CN" dirty="0">
              <a:latin typeface="宋体" panose="02010600030101010101" pitchFamily="2" charset="-122"/>
              <a:ea typeface="宋体" panose="02010600030101010101" pitchFamily="2" charset="-122"/>
            </a:endParaRPr>
          </a:p>
          <a:p>
            <a:pPr marL="0" indent="0" algn="just" eaLnBrk="1" hangingPunct="1">
              <a:lnSpc>
                <a:spcPts val="3300"/>
              </a:lnSpc>
              <a:buNone/>
            </a:pPr>
            <a:r>
              <a:rPr lang="zh-CN" altLang="en-US" sz="2400" dirty="0">
                <a:latin typeface="楷体" panose="02010609060101010101" pitchFamily="49" charset="-122"/>
                <a:ea typeface="楷体" panose="02010609060101010101" pitchFamily="49" charset="-122"/>
              </a:rPr>
              <a:t>    我的同胞便是举着标语到冰面上去反对我的报道人的人，而且我的国家也加入了禁止海豹皮毛产品进口的行列。我们的人民破坏了他们的生计。而我则在这里靠研究他们如何在没有足够现金收入的情况下生存，来获得教职升迁。（奥莫亨德罗，</a:t>
            </a:r>
            <a:r>
              <a:rPr lang="en-US" altLang="zh-CN" sz="2400" dirty="0">
                <a:latin typeface="楷体" panose="02010609060101010101" pitchFamily="49" charset="-122"/>
                <a:ea typeface="楷体" panose="02010609060101010101" pitchFamily="49" charset="-122"/>
              </a:rPr>
              <a:t>2017</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P293</a:t>
            </a:r>
            <a:r>
              <a:rPr lang="zh-CN" altLang="en-US" sz="2400" dirty="0">
                <a:latin typeface="楷体" panose="02010609060101010101" pitchFamily="49" charset="-122"/>
                <a:ea typeface="楷体" panose="02010609060101010101" pitchFamily="49" charset="-122"/>
              </a:rPr>
              <a:t>）</a:t>
            </a:r>
          </a:p>
        </p:txBody>
      </p:sp>
      <p:sp>
        <p:nvSpPr>
          <p:cNvPr id="25604" name="日期占位符 3">
            <a:extLst>
              <a:ext uri="{FF2B5EF4-FFF2-40B4-BE49-F238E27FC236}">
                <a16:creationId xmlns:a16="http://schemas.microsoft.com/office/drawing/2014/main" id="{6F44A2CB-302D-491D-BBB5-ABB141D4152F}"/>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FD7D852-CDAB-4842-A1C4-6D0EFDE3B0E8}" type="datetime1">
              <a:rPr lang="zh-CN" altLang="en-US" sz="1200"/>
              <a:pPr eaLnBrk="1" hangingPunct="1">
                <a:buFont typeface="Wingdings" panose="05000000000000000000" pitchFamily="2" charset="2"/>
                <a:buNone/>
              </a:pPr>
              <a:t>2023/3/3</a:t>
            </a:fld>
            <a:endParaRPr lang="zh-CN" altLang="en-US" sz="1200"/>
          </a:p>
        </p:txBody>
      </p:sp>
      <p:sp>
        <p:nvSpPr>
          <p:cNvPr id="25605" name="灯片编号占位符 4">
            <a:extLst>
              <a:ext uri="{FF2B5EF4-FFF2-40B4-BE49-F238E27FC236}">
                <a16:creationId xmlns:a16="http://schemas.microsoft.com/office/drawing/2014/main" id="{FF9A87AB-DE0D-41FD-ADFE-7EB6459FF455}"/>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1FE2CC1-A80D-49FC-A7F0-663D212399A0}" type="slidenum">
              <a:rPr lang="zh-CN" altLang="en-US" sz="1200"/>
              <a:pPr algn="r" eaLnBrk="1" hangingPunct="1">
                <a:buFont typeface="Wingdings" panose="05000000000000000000" pitchFamily="2" charset="2"/>
                <a:buNone/>
              </a:pPr>
              <a:t>28</a:t>
            </a:fld>
            <a:endParaRPr lang="zh-CN" altLang="en-US" sz="1200"/>
          </a:p>
        </p:txBody>
      </p:sp>
    </p:spTree>
    <p:extLst>
      <p:ext uri="{BB962C8B-B14F-4D97-AF65-F5344CB8AC3E}">
        <p14:creationId xmlns:p14="http://schemas.microsoft.com/office/powerpoint/2010/main" val="3431140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07201"/>
                                        </p:tgtEl>
                                        <p:attrNameLst>
                                          <p:attrName>style.visibility</p:attrName>
                                        </p:attrNameLst>
                                      </p:cBhvr>
                                      <p:to>
                                        <p:strVal val="visible"/>
                                      </p:to>
                                    </p:set>
                                    <p:animEffect transition="in" filter="fade">
                                      <p:cBhvr>
                                        <p:cTn id="7" dur="767" decel="100000"/>
                                        <p:tgtEl>
                                          <p:spTgt spid="307201"/>
                                        </p:tgtEl>
                                      </p:cBhvr>
                                    </p:animEffect>
                                    <p:animScale>
                                      <p:cBhvr>
                                        <p:cTn id="8" dur="767" decel="100000"/>
                                        <p:tgtEl>
                                          <p:spTgt spid="307201"/>
                                        </p:tgtEl>
                                      </p:cBhvr>
                                      <p:from x="10000" y="10000"/>
                                      <p:to x="200000" y="450000"/>
                                    </p:animScale>
                                    <p:animScale>
                                      <p:cBhvr>
                                        <p:cTn id="9" dur="1228" accel="100000" fill="hold">
                                          <p:stCondLst>
                                            <p:cond delay="767"/>
                                          </p:stCondLst>
                                        </p:cTn>
                                        <p:tgtEl>
                                          <p:spTgt spid="307201"/>
                                        </p:tgtEl>
                                      </p:cBhvr>
                                      <p:from x="200000" y="450000"/>
                                      <p:to x="100000" y="100000"/>
                                    </p:animScale>
                                    <p:set>
                                      <p:cBhvr>
                                        <p:cTn id="10" dur="767" fill="hold"/>
                                        <p:tgtEl>
                                          <p:spTgt spid="307201"/>
                                        </p:tgtEl>
                                        <p:attrNameLst>
                                          <p:attrName>ppt_x</p:attrName>
                                        </p:attrNameLst>
                                      </p:cBhvr>
                                      <p:to>
                                        <p:strVal val="(0.5)"/>
                                      </p:to>
                                    </p:set>
                                    <p:anim from="(0.5)" to="(#ppt_x)" calcmode="lin" valueType="num">
                                      <p:cBhvr>
                                        <p:cTn id="11" dur="1228" accel="100000" fill="hold">
                                          <p:stCondLst>
                                            <p:cond delay="767"/>
                                          </p:stCondLst>
                                        </p:cTn>
                                        <p:tgtEl>
                                          <p:spTgt spid="307201"/>
                                        </p:tgtEl>
                                        <p:attrNameLst>
                                          <p:attrName>ppt_x</p:attrName>
                                        </p:attrNameLst>
                                      </p:cBhvr>
                                    </p:anim>
                                    <p:set>
                                      <p:cBhvr>
                                        <p:cTn id="12" dur="767" fill="hold"/>
                                        <p:tgtEl>
                                          <p:spTgt spid="307201"/>
                                        </p:tgtEl>
                                        <p:attrNameLst>
                                          <p:attrName>ppt_y</p:attrName>
                                        </p:attrNameLst>
                                      </p:cBhvr>
                                      <p:to>
                                        <p:strVal val="(#ppt_y+0.4)"/>
                                      </p:to>
                                    </p:set>
                                    <p:anim from="(#ppt_y+0.4)" to="(#ppt_y)" calcmode="lin" valueType="num">
                                      <p:cBhvr>
                                        <p:cTn id="13" dur="1228" accel="100000" fill="hold">
                                          <p:stCondLst>
                                            <p:cond delay="767"/>
                                          </p:stCondLst>
                                        </p:cTn>
                                        <p:tgtEl>
                                          <p:spTgt spid="307201"/>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07202">
                                            <p:txEl>
                                              <p:pRg st="0" end="0"/>
                                            </p:txEl>
                                          </p:spTgt>
                                        </p:tgtEl>
                                        <p:attrNameLst>
                                          <p:attrName>style.visibility</p:attrName>
                                        </p:attrNameLst>
                                      </p:cBhvr>
                                      <p:to>
                                        <p:strVal val="visible"/>
                                      </p:to>
                                    </p:set>
                                    <p:anim calcmode="lin" valueType="num">
                                      <p:cBhvr>
                                        <p:cTn id="18" dur="500" fill="hold"/>
                                        <p:tgtEl>
                                          <p:spTgt spid="30720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0720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0720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307202">
                                            <p:txEl>
                                              <p:pRg st="1" end="1"/>
                                            </p:txEl>
                                          </p:spTgt>
                                        </p:tgtEl>
                                        <p:attrNameLst>
                                          <p:attrName>style.visibility</p:attrName>
                                        </p:attrNameLst>
                                      </p:cBhvr>
                                      <p:to>
                                        <p:strVal val="visible"/>
                                      </p:to>
                                    </p:set>
                                    <p:anim calcmode="lin" valueType="num">
                                      <p:cBhvr>
                                        <p:cTn id="25" dur="500" fill="hold"/>
                                        <p:tgtEl>
                                          <p:spTgt spid="30720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0720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30720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307202">
                                            <p:txEl>
                                              <p:pRg st="2" end="2"/>
                                            </p:txEl>
                                          </p:spTgt>
                                        </p:tgtEl>
                                        <p:attrNameLst>
                                          <p:attrName>style.visibility</p:attrName>
                                        </p:attrNameLst>
                                      </p:cBhvr>
                                      <p:to>
                                        <p:strVal val="visible"/>
                                      </p:to>
                                    </p:set>
                                    <p:anim calcmode="lin" valueType="num">
                                      <p:cBhvr>
                                        <p:cTn id="32" dur="500" fill="hold"/>
                                        <p:tgtEl>
                                          <p:spTgt spid="307202">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307202">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307202">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0" fill="hold">
                                          <p:stCondLst>
                                            <p:cond delay="0"/>
                                          </p:stCondLst>
                                        </p:cTn>
                                        <p:tgtEl>
                                          <p:spTgt spid="307202">
                                            <p:txEl>
                                              <p:pRg st="3" end="3"/>
                                            </p:txEl>
                                          </p:spTgt>
                                        </p:tgtEl>
                                        <p:attrNameLst>
                                          <p:attrName>style.visibility</p:attrName>
                                        </p:attrNameLst>
                                      </p:cBhvr>
                                      <p:to>
                                        <p:strVal val="visible"/>
                                      </p:to>
                                    </p:set>
                                    <p:anim calcmode="lin" valueType="num">
                                      <p:cBhvr>
                                        <p:cTn id="39" dur="500" fill="hold"/>
                                        <p:tgtEl>
                                          <p:spTgt spid="307202">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307202">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307202">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0" fill="hold">
                                          <p:stCondLst>
                                            <p:cond delay="0"/>
                                          </p:stCondLst>
                                        </p:cTn>
                                        <p:tgtEl>
                                          <p:spTgt spid="307202">
                                            <p:txEl>
                                              <p:pRg st="4" end="4"/>
                                            </p:txEl>
                                          </p:spTgt>
                                        </p:tgtEl>
                                        <p:attrNameLst>
                                          <p:attrName>style.visibility</p:attrName>
                                        </p:attrNameLst>
                                      </p:cBhvr>
                                      <p:to>
                                        <p:strVal val="visible"/>
                                      </p:to>
                                    </p:set>
                                    <p:anim calcmode="lin" valueType="num">
                                      <p:cBhvr>
                                        <p:cTn id="46" dur="500" fill="hold"/>
                                        <p:tgtEl>
                                          <p:spTgt spid="307202">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307202">
                                            <p:txEl>
                                              <p:pRg st="4" end="4"/>
                                            </p:txEl>
                                          </p:spTgt>
                                        </p:tgtEl>
                                        <p:attrNameLst>
                                          <p:attrName>ppt_h</p:attrName>
                                        </p:attrNameLst>
                                      </p:cBhvr>
                                      <p:tavLst>
                                        <p:tav tm="0">
                                          <p:val>
                                            <p:fltVal val="0"/>
                                          </p:val>
                                        </p:tav>
                                        <p:tav tm="100000">
                                          <p:val>
                                            <p:strVal val="#ppt_h"/>
                                          </p:val>
                                        </p:tav>
                                      </p:tavLst>
                                    </p:anim>
                                    <p:animEffect transition="in" filter="fade">
                                      <p:cBhvr>
                                        <p:cTn id="48" dur="500"/>
                                        <p:tgtEl>
                                          <p:spTgt spid="307202">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0" fill="hold">
                                          <p:stCondLst>
                                            <p:cond delay="0"/>
                                          </p:stCondLst>
                                        </p:cTn>
                                        <p:tgtEl>
                                          <p:spTgt spid="307202">
                                            <p:txEl>
                                              <p:pRg st="5" end="5"/>
                                            </p:txEl>
                                          </p:spTgt>
                                        </p:tgtEl>
                                        <p:attrNameLst>
                                          <p:attrName>style.visibility</p:attrName>
                                        </p:attrNameLst>
                                      </p:cBhvr>
                                      <p:to>
                                        <p:strVal val="visible"/>
                                      </p:to>
                                    </p:set>
                                    <p:anim calcmode="lin" valueType="num">
                                      <p:cBhvr>
                                        <p:cTn id="53" dur="500" fill="hold"/>
                                        <p:tgtEl>
                                          <p:spTgt spid="307202">
                                            <p:txEl>
                                              <p:pRg st="5" end="5"/>
                                            </p:txEl>
                                          </p:spTgt>
                                        </p:tgtEl>
                                        <p:attrNameLst>
                                          <p:attrName>ppt_w</p:attrName>
                                        </p:attrNameLst>
                                      </p:cBhvr>
                                      <p:tavLst>
                                        <p:tav tm="0">
                                          <p:val>
                                            <p:fltVal val="0"/>
                                          </p:val>
                                        </p:tav>
                                        <p:tav tm="100000">
                                          <p:val>
                                            <p:strVal val="#ppt_w"/>
                                          </p:val>
                                        </p:tav>
                                      </p:tavLst>
                                    </p:anim>
                                    <p:anim calcmode="lin" valueType="num">
                                      <p:cBhvr>
                                        <p:cTn id="54" dur="500" fill="hold"/>
                                        <p:tgtEl>
                                          <p:spTgt spid="307202">
                                            <p:txEl>
                                              <p:pRg st="5" end="5"/>
                                            </p:txEl>
                                          </p:spTgt>
                                        </p:tgtEl>
                                        <p:attrNameLst>
                                          <p:attrName>ppt_h</p:attrName>
                                        </p:attrNameLst>
                                      </p:cBhvr>
                                      <p:tavLst>
                                        <p:tav tm="0">
                                          <p:val>
                                            <p:fltVal val="0"/>
                                          </p:val>
                                        </p:tav>
                                        <p:tav tm="100000">
                                          <p:val>
                                            <p:strVal val="#ppt_h"/>
                                          </p:val>
                                        </p:tav>
                                      </p:tavLst>
                                    </p:anim>
                                    <p:animEffect transition="in" filter="fade">
                                      <p:cBhvr>
                                        <p:cTn id="55" dur="500"/>
                                        <p:tgtEl>
                                          <p:spTgt spid="3072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1" grpId="0"/>
      <p:bldP spid="307202"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1" name="标题 1">
            <a:extLst>
              <a:ext uri="{FF2B5EF4-FFF2-40B4-BE49-F238E27FC236}">
                <a16:creationId xmlns:a16="http://schemas.microsoft.com/office/drawing/2014/main" id="{5316DEE4-1128-4E1D-A2A8-C41696AA0E27}"/>
              </a:ext>
            </a:extLst>
          </p:cNvPr>
          <p:cNvSpPr>
            <a:spLocks noGrp="1" noChangeArrowheads="1"/>
          </p:cNvSpPr>
          <p:nvPr>
            <p:ph type="title" idx="4294967295"/>
          </p:nvPr>
        </p:nvSpPr>
        <p:spPr>
          <a:xfrm>
            <a:off x="838200" y="365125"/>
            <a:ext cx="10515600" cy="739775"/>
          </a:xfrm>
        </p:spPr>
        <p:txBody>
          <a:bodyPr>
            <a:normAutofit/>
          </a:bodyPr>
          <a:lstStyle/>
          <a:p>
            <a:r>
              <a:rPr lang="zh-CN" altLang="en-US" sz="3600" b="1" dirty="0">
                <a:solidFill>
                  <a:srgbClr val="002060"/>
                </a:solidFill>
                <a:latin typeface="楷体_GB2312"/>
                <a:ea typeface="楷体_GB2312"/>
                <a:cs typeface="楷体_GB2312"/>
              </a:rPr>
              <a:t>相对主义</a:t>
            </a:r>
            <a:r>
              <a:rPr lang="en-US" altLang="zh-CN" sz="3200" b="1" dirty="0">
                <a:solidFill>
                  <a:srgbClr val="002060"/>
                </a:solidFill>
                <a:latin typeface="楷体_GB2312"/>
                <a:ea typeface="楷体_GB2312"/>
                <a:cs typeface="楷体_GB2312"/>
              </a:rPr>
              <a:t>——</a:t>
            </a:r>
            <a:r>
              <a:rPr lang="zh-CN" altLang="en-US" sz="3200" b="1" dirty="0">
                <a:solidFill>
                  <a:srgbClr val="002060"/>
                </a:solidFill>
                <a:latin typeface="楷体_GB2312"/>
                <a:ea typeface="楷体_GB2312"/>
                <a:cs typeface="楷体_GB2312"/>
              </a:rPr>
              <a:t>如何做出判断？</a:t>
            </a:r>
          </a:p>
        </p:txBody>
      </p:sp>
      <p:sp>
        <p:nvSpPr>
          <p:cNvPr id="307202" name="内容占位符 2">
            <a:extLst>
              <a:ext uri="{FF2B5EF4-FFF2-40B4-BE49-F238E27FC236}">
                <a16:creationId xmlns:a16="http://schemas.microsoft.com/office/drawing/2014/main" id="{0B3541E5-62DB-46C3-ADBD-BF3A5D751B9A}"/>
              </a:ext>
            </a:extLst>
          </p:cNvPr>
          <p:cNvSpPr>
            <a:spLocks noGrp="1" noChangeArrowheads="1"/>
          </p:cNvSpPr>
          <p:nvPr>
            <p:ph idx="4294967295"/>
          </p:nvPr>
        </p:nvSpPr>
        <p:spPr>
          <a:xfrm>
            <a:off x="838200" y="1343026"/>
            <a:ext cx="10300138" cy="4833938"/>
          </a:xfrm>
        </p:spPr>
        <p:txBody>
          <a:bodyPr/>
          <a:lstStyle/>
          <a:p>
            <a:pPr algn="just" eaLnBrk="1" hangingPunct="1">
              <a:lnSpc>
                <a:spcPts val="3600"/>
              </a:lnSpc>
              <a:spcBef>
                <a:spcPts val="0"/>
              </a:spcBef>
            </a:pPr>
            <a:r>
              <a:rPr lang="zh-CN" altLang="en-US" dirty="0">
                <a:latin typeface="宋体" panose="02010600030101010101" pitchFamily="2" charset="-122"/>
                <a:ea typeface="宋体" panose="02010600030101010101" pitchFamily="2" charset="-122"/>
              </a:rPr>
              <a:t>爱哲顿（</a:t>
            </a:r>
            <a:r>
              <a:rPr lang="en-US" altLang="zh-CN" dirty="0">
                <a:latin typeface="宋体" panose="02010600030101010101" pitchFamily="2" charset="-122"/>
                <a:ea typeface="宋体" panose="02010600030101010101" pitchFamily="2" charset="-122"/>
              </a:rPr>
              <a:t>1992</a:t>
            </a:r>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病态的社会</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一书中，给出一套关于“适应不良”的普世而可衡量的标准</a:t>
            </a:r>
            <a:endParaRPr lang="en-US" altLang="zh-CN" dirty="0">
              <a:latin typeface="宋体" panose="02010600030101010101" pitchFamily="2" charset="-122"/>
              <a:ea typeface="宋体" panose="02010600030101010101" pitchFamily="2" charset="-122"/>
            </a:endParaRPr>
          </a:p>
          <a:p>
            <a:pPr lvl="1" algn="just">
              <a:lnSpc>
                <a:spcPts val="3600"/>
              </a:lnSpc>
              <a:spcBef>
                <a:spcPts val="0"/>
              </a:spcBef>
            </a:pPr>
            <a:r>
              <a:rPr lang="zh-CN" altLang="en-US" dirty="0">
                <a:latin typeface="宋体" panose="02010600030101010101" pitchFamily="2" charset="-122"/>
                <a:ea typeface="宋体" panose="02010600030101010101" pitchFamily="2" charset="-122"/>
              </a:rPr>
              <a:t>因为信仰或机制不合适、有害，导致人口或文化无法生存；</a:t>
            </a:r>
            <a:endParaRPr lang="en-US" altLang="zh-CN" dirty="0">
              <a:latin typeface="宋体" panose="02010600030101010101" pitchFamily="2" charset="-122"/>
              <a:ea typeface="宋体" panose="02010600030101010101" pitchFamily="2" charset="-122"/>
            </a:endParaRPr>
          </a:p>
          <a:p>
            <a:pPr lvl="1" algn="just">
              <a:lnSpc>
                <a:spcPts val="3600"/>
              </a:lnSpc>
              <a:spcBef>
                <a:spcPts val="0"/>
              </a:spcBef>
            </a:pPr>
            <a:r>
              <a:rPr lang="zh-CN" altLang="en-US" dirty="0">
                <a:latin typeface="宋体" panose="02010600030101010101" pitchFamily="2" charset="-122"/>
                <a:ea typeface="宋体" panose="02010600030101010101" pitchFamily="2" charset="-122"/>
              </a:rPr>
              <a:t>成员中的高度不满；</a:t>
            </a:r>
            <a:endParaRPr lang="en-US" altLang="zh-CN" dirty="0">
              <a:latin typeface="宋体" panose="02010600030101010101" pitchFamily="2" charset="-122"/>
              <a:ea typeface="宋体" panose="02010600030101010101" pitchFamily="2" charset="-122"/>
            </a:endParaRPr>
          </a:p>
          <a:p>
            <a:pPr lvl="1" algn="just">
              <a:lnSpc>
                <a:spcPts val="3600"/>
              </a:lnSpc>
              <a:spcBef>
                <a:spcPts val="0"/>
              </a:spcBef>
            </a:pPr>
            <a:r>
              <a:rPr lang="zh-CN" altLang="en-US" dirty="0">
                <a:latin typeface="宋体" panose="02010600030101010101" pitchFamily="2" charset="-122"/>
                <a:ea typeface="宋体" panose="02010600030101010101" pitchFamily="2" charset="-122"/>
              </a:rPr>
              <a:t>成员的身心健康受损，以致无法满足个人所需，或不能进行社会、文化实践；</a:t>
            </a:r>
            <a:endParaRPr lang="en-US" altLang="zh-CN" dirty="0">
              <a:latin typeface="宋体" panose="02010600030101010101" pitchFamily="2" charset="-122"/>
              <a:ea typeface="宋体" panose="02010600030101010101" pitchFamily="2" charset="-122"/>
            </a:endParaRPr>
          </a:p>
        </p:txBody>
      </p:sp>
      <p:sp>
        <p:nvSpPr>
          <p:cNvPr id="25604" name="日期占位符 3">
            <a:extLst>
              <a:ext uri="{FF2B5EF4-FFF2-40B4-BE49-F238E27FC236}">
                <a16:creationId xmlns:a16="http://schemas.microsoft.com/office/drawing/2014/main" id="{6F44A2CB-302D-491D-BBB5-ABB141D4152F}"/>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FD7D852-CDAB-4842-A1C4-6D0EFDE3B0E8}" type="datetime1">
              <a:rPr lang="zh-CN" altLang="en-US" sz="1200"/>
              <a:pPr eaLnBrk="1" hangingPunct="1">
                <a:buFont typeface="Wingdings" panose="05000000000000000000" pitchFamily="2" charset="2"/>
                <a:buNone/>
              </a:pPr>
              <a:t>2023/3/3</a:t>
            </a:fld>
            <a:endParaRPr lang="zh-CN" altLang="en-US" sz="1200"/>
          </a:p>
        </p:txBody>
      </p:sp>
      <p:sp>
        <p:nvSpPr>
          <p:cNvPr id="25605" name="灯片编号占位符 4">
            <a:extLst>
              <a:ext uri="{FF2B5EF4-FFF2-40B4-BE49-F238E27FC236}">
                <a16:creationId xmlns:a16="http://schemas.microsoft.com/office/drawing/2014/main" id="{FF9A87AB-DE0D-41FD-ADFE-7EB6459FF455}"/>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1FE2CC1-A80D-49FC-A7F0-663D212399A0}" type="slidenum">
              <a:rPr lang="zh-CN" altLang="en-US" sz="1200"/>
              <a:pPr algn="r" eaLnBrk="1" hangingPunct="1">
                <a:buFont typeface="Wingdings" panose="05000000000000000000" pitchFamily="2" charset="2"/>
                <a:buNone/>
              </a:pPr>
              <a:t>29</a:t>
            </a:fld>
            <a:endParaRPr lang="zh-CN" altLang="en-US" sz="1200"/>
          </a:p>
        </p:txBody>
      </p:sp>
    </p:spTree>
    <p:extLst>
      <p:ext uri="{BB962C8B-B14F-4D97-AF65-F5344CB8AC3E}">
        <p14:creationId xmlns:p14="http://schemas.microsoft.com/office/powerpoint/2010/main" val="1821563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07201"/>
                                        </p:tgtEl>
                                        <p:attrNameLst>
                                          <p:attrName>style.visibility</p:attrName>
                                        </p:attrNameLst>
                                      </p:cBhvr>
                                      <p:to>
                                        <p:strVal val="visible"/>
                                      </p:to>
                                    </p:set>
                                    <p:animEffect transition="in" filter="fade">
                                      <p:cBhvr>
                                        <p:cTn id="7" dur="767" decel="100000"/>
                                        <p:tgtEl>
                                          <p:spTgt spid="307201"/>
                                        </p:tgtEl>
                                      </p:cBhvr>
                                    </p:animEffect>
                                    <p:animScale>
                                      <p:cBhvr>
                                        <p:cTn id="8" dur="767" decel="100000"/>
                                        <p:tgtEl>
                                          <p:spTgt spid="307201"/>
                                        </p:tgtEl>
                                      </p:cBhvr>
                                      <p:from x="10000" y="10000"/>
                                      <p:to x="200000" y="450000"/>
                                    </p:animScale>
                                    <p:animScale>
                                      <p:cBhvr>
                                        <p:cTn id="9" dur="1228" accel="100000" fill="hold">
                                          <p:stCondLst>
                                            <p:cond delay="767"/>
                                          </p:stCondLst>
                                        </p:cTn>
                                        <p:tgtEl>
                                          <p:spTgt spid="307201"/>
                                        </p:tgtEl>
                                      </p:cBhvr>
                                      <p:from x="200000" y="450000"/>
                                      <p:to x="100000" y="100000"/>
                                    </p:animScale>
                                    <p:set>
                                      <p:cBhvr>
                                        <p:cTn id="10" dur="767" fill="hold"/>
                                        <p:tgtEl>
                                          <p:spTgt spid="307201"/>
                                        </p:tgtEl>
                                        <p:attrNameLst>
                                          <p:attrName>ppt_x</p:attrName>
                                        </p:attrNameLst>
                                      </p:cBhvr>
                                      <p:to>
                                        <p:strVal val="(0.5)"/>
                                      </p:to>
                                    </p:set>
                                    <p:anim from="(0.5)" to="(#ppt_x)" calcmode="lin" valueType="num">
                                      <p:cBhvr>
                                        <p:cTn id="11" dur="1228" accel="100000" fill="hold">
                                          <p:stCondLst>
                                            <p:cond delay="767"/>
                                          </p:stCondLst>
                                        </p:cTn>
                                        <p:tgtEl>
                                          <p:spTgt spid="307201"/>
                                        </p:tgtEl>
                                        <p:attrNameLst>
                                          <p:attrName>ppt_x</p:attrName>
                                        </p:attrNameLst>
                                      </p:cBhvr>
                                    </p:anim>
                                    <p:set>
                                      <p:cBhvr>
                                        <p:cTn id="12" dur="767" fill="hold"/>
                                        <p:tgtEl>
                                          <p:spTgt spid="307201"/>
                                        </p:tgtEl>
                                        <p:attrNameLst>
                                          <p:attrName>ppt_y</p:attrName>
                                        </p:attrNameLst>
                                      </p:cBhvr>
                                      <p:to>
                                        <p:strVal val="(#ppt_y+0.4)"/>
                                      </p:to>
                                    </p:set>
                                    <p:anim from="(#ppt_y+0.4)" to="(#ppt_y)" calcmode="lin" valueType="num">
                                      <p:cBhvr>
                                        <p:cTn id="13" dur="1228" accel="100000" fill="hold">
                                          <p:stCondLst>
                                            <p:cond delay="767"/>
                                          </p:stCondLst>
                                        </p:cTn>
                                        <p:tgtEl>
                                          <p:spTgt spid="307201"/>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07202">
                                            <p:txEl>
                                              <p:pRg st="0" end="0"/>
                                            </p:txEl>
                                          </p:spTgt>
                                        </p:tgtEl>
                                        <p:attrNameLst>
                                          <p:attrName>style.visibility</p:attrName>
                                        </p:attrNameLst>
                                      </p:cBhvr>
                                      <p:to>
                                        <p:strVal val="visible"/>
                                      </p:to>
                                    </p:set>
                                    <p:anim calcmode="lin" valueType="num">
                                      <p:cBhvr>
                                        <p:cTn id="18" dur="500" fill="hold"/>
                                        <p:tgtEl>
                                          <p:spTgt spid="30720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0720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07202">
                                            <p:txEl>
                                              <p:pRg st="0" end="0"/>
                                            </p:txEl>
                                          </p:spTgt>
                                        </p:tgtEl>
                                      </p:cBhvr>
                                    </p:animEffect>
                                  </p:childTnLst>
                                </p:cTn>
                              </p:par>
                              <p:par>
                                <p:cTn id="21" presetID="53" presetClass="entr" presetSubtype="16" fill="hold" grpId="0" nodeType="withEffect">
                                  <p:stCondLst>
                                    <p:cond delay="0"/>
                                  </p:stCondLst>
                                  <p:childTnLst>
                                    <p:set>
                                      <p:cBhvr>
                                        <p:cTn id="22" dur="0" fill="hold">
                                          <p:stCondLst>
                                            <p:cond delay="0"/>
                                          </p:stCondLst>
                                        </p:cTn>
                                        <p:tgtEl>
                                          <p:spTgt spid="307202">
                                            <p:txEl>
                                              <p:pRg st="1" end="1"/>
                                            </p:txEl>
                                          </p:spTgt>
                                        </p:tgtEl>
                                        <p:attrNameLst>
                                          <p:attrName>style.visibility</p:attrName>
                                        </p:attrNameLst>
                                      </p:cBhvr>
                                      <p:to>
                                        <p:strVal val="visible"/>
                                      </p:to>
                                    </p:set>
                                    <p:anim calcmode="lin" valueType="num">
                                      <p:cBhvr>
                                        <p:cTn id="23" dur="500" fill="hold"/>
                                        <p:tgtEl>
                                          <p:spTgt spid="307202">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307202">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307202">
                                            <p:txEl>
                                              <p:pRg st="1" end="1"/>
                                            </p:txEl>
                                          </p:spTgt>
                                        </p:tgtEl>
                                      </p:cBhvr>
                                    </p:animEffect>
                                  </p:childTnLst>
                                </p:cTn>
                              </p:par>
                              <p:par>
                                <p:cTn id="26" presetID="53" presetClass="entr" presetSubtype="16" fill="hold" grpId="0" nodeType="withEffect">
                                  <p:stCondLst>
                                    <p:cond delay="0"/>
                                  </p:stCondLst>
                                  <p:childTnLst>
                                    <p:set>
                                      <p:cBhvr>
                                        <p:cTn id="27" dur="0" fill="hold">
                                          <p:stCondLst>
                                            <p:cond delay="0"/>
                                          </p:stCondLst>
                                        </p:cTn>
                                        <p:tgtEl>
                                          <p:spTgt spid="307202">
                                            <p:txEl>
                                              <p:pRg st="2" end="2"/>
                                            </p:txEl>
                                          </p:spTgt>
                                        </p:tgtEl>
                                        <p:attrNameLst>
                                          <p:attrName>style.visibility</p:attrName>
                                        </p:attrNameLst>
                                      </p:cBhvr>
                                      <p:to>
                                        <p:strVal val="visible"/>
                                      </p:to>
                                    </p:set>
                                    <p:anim calcmode="lin" valueType="num">
                                      <p:cBhvr>
                                        <p:cTn id="28" dur="500" fill="hold"/>
                                        <p:tgtEl>
                                          <p:spTgt spid="307202">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07202">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07202">
                                            <p:txEl>
                                              <p:pRg st="2" end="2"/>
                                            </p:txEl>
                                          </p:spTgt>
                                        </p:tgtEl>
                                      </p:cBhvr>
                                    </p:animEffect>
                                  </p:childTnLst>
                                </p:cTn>
                              </p:par>
                              <p:par>
                                <p:cTn id="31" presetID="53" presetClass="entr" presetSubtype="16" fill="hold" grpId="0" nodeType="withEffect">
                                  <p:stCondLst>
                                    <p:cond delay="0"/>
                                  </p:stCondLst>
                                  <p:childTnLst>
                                    <p:set>
                                      <p:cBhvr>
                                        <p:cTn id="32" dur="0" fill="hold">
                                          <p:stCondLst>
                                            <p:cond delay="0"/>
                                          </p:stCondLst>
                                        </p:cTn>
                                        <p:tgtEl>
                                          <p:spTgt spid="307202">
                                            <p:txEl>
                                              <p:pRg st="3" end="3"/>
                                            </p:txEl>
                                          </p:spTgt>
                                        </p:tgtEl>
                                        <p:attrNameLst>
                                          <p:attrName>style.visibility</p:attrName>
                                        </p:attrNameLst>
                                      </p:cBhvr>
                                      <p:to>
                                        <p:strVal val="visible"/>
                                      </p:to>
                                    </p:set>
                                    <p:anim calcmode="lin" valueType="num">
                                      <p:cBhvr>
                                        <p:cTn id="33" dur="500" fill="hold"/>
                                        <p:tgtEl>
                                          <p:spTgt spid="30720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07202">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072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1" grpId="0"/>
      <p:bldP spid="307202"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日期占位符 3">
            <a:extLst>
              <a:ext uri="{FF2B5EF4-FFF2-40B4-BE49-F238E27FC236}">
                <a16:creationId xmlns:a16="http://schemas.microsoft.com/office/drawing/2014/main" id="{E990D21A-E27D-4885-9F41-F86C16953238}"/>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C6AD0F60-5522-41FE-8F7F-60A165D62503}" type="datetime1">
              <a:rPr lang="zh-CN" altLang="en-US" sz="1200"/>
              <a:pPr eaLnBrk="1" hangingPunct="1">
                <a:buFont typeface="Wingdings" panose="05000000000000000000" pitchFamily="2" charset="2"/>
                <a:buNone/>
              </a:pPr>
              <a:t>2023/3/3</a:t>
            </a:fld>
            <a:endParaRPr lang="zh-CN" altLang="en-US" sz="1200"/>
          </a:p>
        </p:txBody>
      </p:sp>
      <p:sp>
        <p:nvSpPr>
          <p:cNvPr id="18435" name="灯片编号占位符 5">
            <a:extLst>
              <a:ext uri="{FF2B5EF4-FFF2-40B4-BE49-F238E27FC236}">
                <a16:creationId xmlns:a16="http://schemas.microsoft.com/office/drawing/2014/main" id="{DA08D252-B3F9-4F17-91C4-457201E55768}"/>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F813E6CB-67E2-44E3-A271-33ED43FED448}" type="slidenum">
              <a:rPr lang="zh-CN" altLang="en-US" sz="1200"/>
              <a:pPr algn="r" eaLnBrk="1" hangingPunct="1">
                <a:buFont typeface="Wingdings" panose="05000000000000000000" pitchFamily="2" charset="2"/>
                <a:buNone/>
              </a:pPr>
              <a:t>3</a:t>
            </a:fld>
            <a:endParaRPr lang="zh-CN" altLang="en-US" sz="1200"/>
          </a:p>
        </p:txBody>
      </p:sp>
      <p:sp>
        <p:nvSpPr>
          <p:cNvPr id="96259" name="Rectangle 2">
            <a:extLst>
              <a:ext uri="{FF2B5EF4-FFF2-40B4-BE49-F238E27FC236}">
                <a16:creationId xmlns:a16="http://schemas.microsoft.com/office/drawing/2014/main" id="{E8B27018-B731-4EBA-A16F-BD2F30E0E21E}"/>
              </a:ext>
            </a:extLst>
          </p:cNvPr>
          <p:cNvSpPr>
            <a:spLocks noGrp="1" noChangeArrowheads="1"/>
          </p:cNvSpPr>
          <p:nvPr>
            <p:ph type="title" idx="4294967295"/>
          </p:nvPr>
        </p:nvSpPr>
        <p:spPr/>
        <p:txBody>
          <a:bodyPr/>
          <a:lstStyle/>
          <a:p>
            <a:pPr eaLnBrk="1" hangingPunct="1"/>
            <a:r>
              <a:rPr lang="zh-CN" altLang="en-US" b="1" dirty="0">
                <a:solidFill>
                  <a:srgbClr val="0070C0"/>
                </a:solidFill>
                <a:ea typeface="楷体_GB2312"/>
                <a:cs typeface="楷体_GB2312"/>
              </a:rPr>
              <a:t>文化的特征</a:t>
            </a:r>
            <a:endParaRPr lang="en-US" altLang="zh-CN" b="1" dirty="0">
              <a:solidFill>
                <a:srgbClr val="0070C0"/>
              </a:solidFill>
              <a:ea typeface="楷体_GB2312"/>
              <a:cs typeface="楷体_GB2312"/>
            </a:endParaRPr>
          </a:p>
        </p:txBody>
      </p:sp>
      <p:sp>
        <p:nvSpPr>
          <p:cNvPr id="96260" name="Rectangle 3">
            <a:extLst>
              <a:ext uri="{FF2B5EF4-FFF2-40B4-BE49-F238E27FC236}">
                <a16:creationId xmlns:a16="http://schemas.microsoft.com/office/drawing/2014/main" id="{2259840C-EB18-41B7-A617-489BFD62E97C}"/>
              </a:ext>
            </a:extLst>
          </p:cNvPr>
          <p:cNvSpPr>
            <a:spLocks noGrp="1" noChangeArrowheads="1"/>
          </p:cNvSpPr>
          <p:nvPr>
            <p:ph type="body" idx="4294967295"/>
          </p:nvPr>
        </p:nvSpPr>
        <p:spPr>
          <a:xfrm>
            <a:off x="1400176" y="1600200"/>
            <a:ext cx="8963026" cy="4114800"/>
          </a:xfrm>
        </p:spPr>
        <p:txBody>
          <a:bodyPr/>
          <a:lstStyle/>
          <a:p>
            <a:pPr algn="just" eaLnBrk="1" hangingPunct="1">
              <a:buFont typeface="Wingdings" panose="05000000000000000000" pitchFamily="2" charset="2"/>
              <a:buNone/>
              <a:defRPr/>
            </a:pPr>
            <a:endParaRPr lang="en-US" altLang="zh-CN" dirty="0">
              <a:ea typeface="华文中宋" panose="02010600040101010101" pitchFamily="2" charset="-122"/>
            </a:endParaRPr>
          </a:p>
          <a:p>
            <a:pPr marL="0" indent="0" algn="just">
              <a:buNone/>
              <a:defRPr/>
            </a:pPr>
            <a:r>
              <a:rPr lang="zh-CN" altLang="en-US" dirty="0">
                <a:ea typeface="华文中宋" panose="02010600040101010101" pitchFamily="2" charset="-122"/>
              </a:rPr>
              <a:t>      </a:t>
            </a:r>
            <a:r>
              <a:rPr lang="zh-CN" altLang="en-US" dirty="0">
                <a:latin typeface="宋体" panose="02010600030101010101" pitchFamily="2" charset="-122"/>
                <a:ea typeface="宋体" panose="02010600030101010101" pitchFamily="2" charset="-122"/>
              </a:rPr>
              <a:t>人类在其进化过程中创造了绚丽多彩的文化。在探求人类文化的过程中，人类学家发现尽管由于自然环境和社会环境的不同，人类文化存在着极大差异性的同时也具有显著的共同性。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96259"/>
                                        </p:tgtEl>
                                        <p:attrNameLst>
                                          <p:attrName>style.visibility</p:attrName>
                                        </p:attrNameLst>
                                      </p:cBhvr>
                                      <p:to>
                                        <p:strVal val="visible"/>
                                      </p:to>
                                    </p:set>
                                    <p:animEffect transition="in" filter="fade">
                                      <p:cBhvr>
                                        <p:cTn id="7" dur="767" decel="100000"/>
                                        <p:tgtEl>
                                          <p:spTgt spid="96259"/>
                                        </p:tgtEl>
                                      </p:cBhvr>
                                    </p:animEffect>
                                    <p:animScale>
                                      <p:cBhvr>
                                        <p:cTn id="8" dur="767" decel="100000"/>
                                        <p:tgtEl>
                                          <p:spTgt spid="96259"/>
                                        </p:tgtEl>
                                      </p:cBhvr>
                                      <p:from x="10000" y="10000"/>
                                      <p:to x="200000" y="450000"/>
                                    </p:animScale>
                                    <p:animScale>
                                      <p:cBhvr>
                                        <p:cTn id="9" dur="1228" accel="100000" fill="hold">
                                          <p:stCondLst>
                                            <p:cond delay="767"/>
                                          </p:stCondLst>
                                        </p:cTn>
                                        <p:tgtEl>
                                          <p:spTgt spid="96259"/>
                                        </p:tgtEl>
                                      </p:cBhvr>
                                      <p:from x="200000" y="450000"/>
                                      <p:to x="100000" y="100000"/>
                                    </p:animScale>
                                    <p:set>
                                      <p:cBhvr>
                                        <p:cTn id="10" dur="767" fill="hold"/>
                                        <p:tgtEl>
                                          <p:spTgt spid="96259"/>
                                        </p:tgtEl>
                                        <p:attrNameLst>
                                          <p:attrName>ppt_x</p:attrName>
                                        </p:attrNameLst>
                                      </p:cBhvr>
                                      <p:to>
                                        <p:strVal val="(0.5)"/>
                                      </p:to>
                                    </p:set>
                                    <p:anim from="(0.5)" to="(#ppt_x)" calcmode="lin" valueType="num">
                                      <p:cBhvr>
                                        <p:cTn id="11" dur="1228" accel="100000" fill="hold">
                                          <p:stCondLst>
                                            <p:cond delay="767"/>
                                          </p:stCondLst>
                                        </p:cTn>
                                        <p:tgtEl>
                                          <p:spTgt spid="96259"/>
                                        </p:tgtEl>
                                        <p:attrNameLst>
                                          <p:attrName>ppt_x</p:attrName>
                                        </p:attrNameLst>
                                      </p:cBhvr>
                                    </p:anim>
                                    <p:set>
                                      <p:cBhvr>
                                        <p:cTn id="12" dur="767" fill="hold"/>
                                        <p:tgtEl>
                                          <p:spTgt spid="96259"/>
                                        </p:tgtEl>
                                        <p:attrNameLst>
                                          <p:attrName>ppt_y</p:attrName>
                                        </p:attrNameLst>
                                      </p:cBhvr>
                                      <p:to>
                                        <p:strVal val="(#ppt_y+0.4)"/>
                                      </p:to>
                                    </p:set>
                                    <p:anim from="(#ppt_y+0.4)" to="(#ppt_y)" calcmode="lin" valueType="num">
                                      <p:cBhvr>
                                        <p:cTn id="13" dur="1228" accel="100000" fill="hold">
                                          <p:stCondLst>
                                            <p:cond delay="767"/>
                                          </p:stCondLst>
                                        </p:cTn>
                                        <p:tgtEl>
                                          <p:spTgt spid="96259"/>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96260">
                                            <p:txEl>
                                              <p:pRg st="1" end="1"/>
                                            </p:txEl>
                                          </p:spTgt>
                                        </p:tgtEl>
                                        <p:attrNameLst>
                                          <p:attrName>style.visibility</p:attrName>
                                        </p:attrNameLst>
                                      </p:cBhvr>
                                      <p:to>
                                        <p:strVal val="visible"/>
                                      </p:to>
                                    </p:set>
                                    <p:anim calcmode="lin" valueType="num">
                                      <p:cBhvr>
                                        <p:cTn id="18" dur="500" fill="hold"/>
                                        <p:tgtEl>
                                          <p:spTgt spid="96260">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96260">
                                            <p:txEl>
                                              <p:pRg st="1" end="1"/>
                                            </p:txEl>
                                          </p:spTgt>
                                        </p:tgtEl>
                                        <p:attrNameLst>
                                          <p:attrName>ppt_h</p:attrName>
                                        </p:attrNameLst>
                                      </p:cBhvr>
                                      <p:tavLst>
                                        <p:tav tm="0">
                                          <p:val>
                                            <p:fltVal val="0"/>
                                          </p:val>
                                        </p:tav>
                                        <p:tav tm="100000">
                                          <p:val>
                                            <p:strVal val="#ppt_h"/>
                                          </p:val>
                                        </p:tav>
                                      </p:tavLst>
                                    </p:anim>
                                    <p:animEffect transition="in" filter="fade">
                                      <p:cBhvr>
                                        <p:cTn id="20" dur="500"/>
                                        <p:tgtEl>
                                          <p:spTgt spid="9626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p:bldP spid="96260"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1" name="标题 1">
            <a:extLst>
              <a:ext uri="{FF2B5EF4-FFF2-40B4-BE49-F238E27FC236}">
                <a16:creationId xmlns:a16="http://schemas.microsoft.com/office/drawing/2014/main" id="{5316DEE4-1128-4E1D-A2A8-C41696AA0E27}"/>
              </a:ext>
            </a:extLst>
          </p:cNvPr>
          <p:cNvSpPr>
            <a:spLocks noGrp="1" noChangeArrowheads="1"/>
          </p:cNvSpPr>
          <p:nvPr>
            <p:ph type="title" idx="4294967295"/>
          </p:nvPr>
        </p:nvSpPr>
        <p:spPr>
          <a:xfrm>
            <a:off x="838200" y="365125"/>
            <a:ext cx="10515600" cy="739775"/>
          </a:xfrm>
        </p:spPr>
        <p:txBody>
          <a:bodyPr>
            <a:normAutofit/>
          </a:bodyPr>
          <a:lstStyle/>
          <a:p>
            <a:r>
              <a:rPr lang="zh-CN" altLang="en-US" sz="3600" b="1" dirty="0">
                <a:solidFill>
                  <a:srgbClr val="002060"/>
                </a:solidFill>
                <a:latin typeface="楷体_GB2312"/>
                <a:ea typeface="楷体_GB2312"/>
                <a:cs typeface="楷体_GB2312"/>
              </a:rPr>
              <a:t>相对主义</a:t>
            </a:r>
            <a:r>
              <a:rPr lang="en-US" altLang="zh-CN" sz="3200" b="1" dirty="0">
                <a:solidFill>
                  <a:srgbClr val="002060"/>
                </a:solidFill>
                <a:latin typeface="楷体_GB2312"/>
                <a:ea typeface="楷体_GB2312"/>
                <a:cs typeface="楷体_GB2312"/>
              </a:rPr>
              <a:t>——</a:t>
            </a:r>
            <a:r>
              <a:rPr lang="zh-CN" altLang="en-US" sz="3200" b="1" dirty="0">
                <a:solidFill>
                  <a:srgbClr val="002060"/>
                </a:solidFill>
                <a:latin typeface="楷体_GB2312"/>
                <a:ea typeface="楷体_GB2312"/>
                <a:cs typeface="楷体_GB2312"/>
              </a:rPr>
              <a:t>该采取行动吗？</a:t>
            </a:r>
          </a:p>
        </p:txBody>
      </p:sp>
      <p:sp>
        <p:nvSpPr>
          <p:cNvPr id="307202" name="内容占位符 2">
            <a:extLst>
              <a:ext uri="{FF2B5EF4-FFF2-40B4-BE49-F238E27FC236}">
                <a16:creationId xmlns:a16="http://schemas.microsoft.com/office/drawing/2014/main" id="{0B3541E5-62DB-46C3-ADBD-BF3A5D751B9A}"/>
              </a:ext>
            </a:extLst>
          </p:cNvPr>
          <p:cNvSpPr>
            <a:spLocks noGrp="1" noChangeArrowheads="1"/>
          </p:cNvSpPr>
          <p:nvPr>
            <p:ph idx="4294967295"/>
          </p:nvPr>
        </p:nvSpPr>
        <p:spPr>
          <a:xfrm>
            <a:off x="600075" y="1343026"/>
            <a:ext cx="10753725" cy="4833938"/>
          </a:xfrm>
        </p:spPr>
        <p:txBody>
          <a:bodyPr/>
          <a:lstStyle/>
          <a:p>
            <a:pPr algn="just" eaLnBrk="1" hangingPunct="1">
              <a:lnSpc>
                <a:spcPts val="3700"/>
              </a:lnSpc>
            </a:pPr>
            <a:r>
              <a:rPr lang="zh-CN" altLang="en-US" dirty="0">
                <a:latin typeface="宋体" panose="02010600030101010101" pitchFamily="2" charset="-122"/>
                <a:ea typeface="宋体" panose="02010600030101010101" pitchFamily="2" charset="-122"/>
              </a:rPr>
              <a:t>人类学家并没有权力去改变什么。我们对当代事物最主要的贡献在于：提供了可靠有用的信息，进行了良好的报道。我们既没有责任也不必一定要在这些事务上比其他人付出更多（</a:t>
            </a:r>
            <a:r>
              <a:rPr lang="en-US" altLang="zh-CN" dirty="0">
                <a:latin typeface="楷体" panose="02010609060101010101" pitchFamily="49" charset="-122"/>
                <a:ea typeface="楷体" panose="02010609060101010101" pitchFamily="49" charset="-122"/>
              </a:rPr>
              <a:t>Salmon 1997</a:t>
            </a:r>
            <a:r>
              <a:rPr lang="en-US" altLang="zh-CN" dirty="0">
                <a:latin typeface="宋体" panose="02010600030101010101" pitchFamily="2" charset="-122"/>
                <a:ea typeface="宋体" panose="02010600030101010101" pitchFamily="2" charset="-122"/>
              </a:rPr>
              <a:t>)</a:t>
            </a:r>
          </a:p>
          <a:p>
            <a:pPr algn="just" eaLnBrk="1" hangingPunct="1">
              <a:lnSpc>
                <a:spcPts val="3700"/>
              </a:lnSpc>
            </a:pPr>
            <a:r>
              <a:rPr lang="zh-CN" altLang="en-US" dirty="0">
                <a:latin typeface="宋体" panose="02010600030101010101" pitchFamily="2" charset="-122"/>
                <a:ea typeface="宋体" panose="02010600030101010101" pitchFamily="2" charset="-122"/>
              </a:rPr>
              <a:t>以相对主义的名义保持沉默</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不仅错误，也不利于政治。（</a:t>
            </a:r>
            <a:r>
              <a:rPr lang="en-US" altLang="zh-CN" dirty="0">
                <a:latin typeface="楷体" panose="02010609060101010101" pitchFamily="49" charset="-122"/>
                <a:ea typeface="楷体" panose="02010609060101010101" pitchFamily="49" charset="-122"/>
              </a:rPr>
              <a:t>Conklin,2003</a:t>
            </a:r>
            <a:r>
              <a:rPr lang="en-US" altLang="zh-CN" dirty="0">
                <a:latin typeface="宋体" panose="02010600030101010101" pitchFamily="2" charset="-122"/>
                <a:ea typeface="宋体" panose="02010600030101010101" pitchFamily="2" charset="-122"/>
              </a:rPr>
              <a:t>)</a:t>
            </a:r>
          </a:p>
          <a:p>
            <a:pPr algn="just" eaLnBrk="1" hangingPunct="1">
              <a:lnSpc>
                <a:spcPts val="3700"/>
              </a:lnSpc>
            </a:pPr>
            <a:r>
              <a:rPr lang="zh-CN" altLang="en-US" b="1" dirty="0">
                <a:latin typeface="宋体" panose="02010600030101010101" pitchFamily="2" charset="-122"/>
                <a:ea typeface="宋体" panose="02010600030101010101" pitchFamily="2" charset="-122"/>
              </a:rPr>
              <a:t>思考：我们可以在实现文化相对主义的同时，又对我们研究的文化保持批评的视角吗？</a:t>
            </a:r>
            <a:endParaRPr lang="en-US" altLang="zh-CN" b="1" dirty="0">
              <a:latin typeface="宋体" panose="02010600030101010101" pitchFamily="2" charset="-122"/>
              <a:ea typeface="宋体" panose="02010600030101010101" pitchFamily="2" charset="-122"/>
            </a:endParaRPr>
          </a:p>
        </p:txBody>
      </p:sp>
      <p:sp>
        <p:nvSpPr>
          <p:cNvPr id="25604" name="日期占位符 3">
            <a:extLst>
              <a:ext uri="{FF2B5EF4-FFF2-40B4-BE49-F238E27FC236}">
                <a16:creationId xmlns:a16="http://schemas.microsoft.com/office/drawing/2014/main" id="{6F44A2CB-302D-491D-BBB5-ABB141D4152F}"/>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FD7D852-CDAB-4842-A1C4-6D0EFDE3B0E8}" type="datetime1">
              <a:rPr lang="zh-CN" altLang="en-US" sz="1200"/>
              <a:pPr eaLnBrk="1" hangingPunct="1">
                <a:buFont typeface="Wingdings" panose="05000000000000000000" pitchFamily="2" charset="2"/>
                <a:buNone/>
              </a:pPr>
              <a:t>2023/3/3</a:t>
            </a:fld>
            <a:endParaRPr lang="zh-CN" altLang="en-US" sz="1200"/>
          </a:p>
        </p:txBody>
      </p:sp>
      <p:sp>
        <p:nvSpPr>
          <p:cNvPr id="25605" name="灯片编号占位符 4">
            <a:extLst>
              <a:ext uri="{FF2B5EF4-FFF2-40B4-BE49-F238E27FC236}">
                <a16:creationId xmlns:a16="http://schemas.microsoft.com/office/drawing/2014/main" id="{FF9A87AB-DE0D-41FD-ADFE-7EB6459FF455}"/>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1FE2CC1-A80D-49FC-A7F0-663D212399A0}" type="slidenum">
              <a:rPr lang="zh-CN" altLang="en-US" sz="1200"/>
              <a:pPr algn="r" eaLnBrk="1" hangingPunct="1">
                <a:buFont typeface="Wingdings" panose="05000000000000000000" pitchFamily="2" charset="2"/>
                <a:buNone/>
              </a:pPr>
              <a:t>30</a:t>
            </a:fld>
            <a:endParaRPr lang="zh-CN" altLang="en-US" sz="1200"/>
          </a:p>
        </p:txBody>
      </p:sp>
    </p:spTree>
    <p:extLst>
      <p:ext uri="{BB962C8B-B14F-4D97-AF65-F5344CB8AC3E}">
        <p14:creationId xmlns:p14="http://schemas.microsoft.com/office/powerpoint/2010/main" val="114554661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07201"/>
                                        </p:tgtEl>
                                        <p:attrNameLst>
                                          <p:attrName>style.visibility</p:attrName>
                                        </p:attrNameLst>
                                      </p:cBhvr>
                                      <p:to>
                                        <p:strVal val="visible"/>
                                      </p:to>
                                    </p:set>
                                    <p:animEffect transition="in" filter="fade">
                                      <p:cBhvr>
                                        <p:cTn id="7" dur="767" decel="100000"/>
                                        <p:tgtEl>
                                          <p:spTgt spid="307201"/>
                                        </p:tgtEl>
                                      </p:cBhvr>
                                    </p:animEffect>
                                    <p:animScale>
                                      <p:cBhvr>
                                        <p:cTn id="8" dur="767" decel="100000"/>
                                        <p:tgtEl>
                                          <p:spTgt spid="307201"/>
                                        </p:tgtEl>
                                      </p:cBhvr>
                                      <p:from x="10000" y="10000"/>
                                      <p:to x="200000" y="450000"/>
                                    </p:animScale>
                                    <p:animScale>
                                      <p:cBhvr>
                                        <p:cTn id="9" dur="1228" accel="100000" fill="hold">
                                          <p:stCondLst>
                                            <p:cond delay="767"/>
                                          </p:stCondLst>
                                        </p:cTn>
                                        <p:tgtEl>
                                          <p:spTgt spid="307201"/>
                                        </p:tgtEl>
                                      </p:cBhvr>
                                      <p:from x="200000" y="450000"/>
                                      <p:to x="100000" y="100000"/>
                                    </p:animScale>
                                    <p:set>
                                      <p:cBhvr>
                                        <p:cTn id="10" dur="767" fill="hold"/>
                                        <p:tgtEl>
                                          <p:spTgt spid="307201"/>
                                        </p:tgtEl>
                                        <p:attrNameLst>
                                          <p:attrName>ppt_x</p:attrName>
                                        </p:attrNameLst>
                                      </p:cBhvr>
                                      <p:to>
                                        <p:strVal val="(0.5)"/>
                                      </p:to>
                                    </p:set>
                                    <p:anim from="(0.5)" to="(#ppt_x)" calcmode="lin" valueType="num">
                                      <p:cBhvr>
                                        <p:cTn id="11" dur="1228" accel="100000" fill="hold">
                                          <p:stCondLst>
                                            <p:cond delay="767"/>
                                          </p:stCondLst>
                                        </p:cTn>
                                        <p:tgtEl>
                                          <p:spTgt spid="307201"/>
                                        </p:tgtEl>
                                        <p:attrNameLst>
                                          <p:attrName>ppt_x</p:attrName>
                                        </p:attrNameLst>
                                      </p:cBhvr>
                                    </p:anim>
                                    <p:set>
                                      <p:cBhvr>
                                        <p:cTn id="12" dur="767" fill="hold"/>
                                        <p:tgtEl>
                                          <p:spTgt spid="307201"/>
                                        </p:tgtEl>
                                        <p:attrNameLst>
                                          <p:attrName>ppt_y</p:attrName>
                                        </p:attrNameLst>
                                      </p:cBhvr>
                                      <p:to>
                                        <p:strVal val="(#ppt_y+0.4)"/>
                                      </p:to>
                                    </p:set>
                                    <p:anim from="(#ppt_y+0.4)" to="(#ppt_y)" calcmode="lin" valueType="num">
                                      <p:cBhvr>
                                        <p:cTn id="13" dur="1228" accel="100000" fill="hold">
                                          <p:stCondLst>
                                            <p:cond delay="767"/>
                                          </p:stCondLst>
                                        </p:cTn>
                                        <p:tgtEl>
                                          <p:spTgt spid="307201"/>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07202">
                                            <p:txEl>
                                              <p:pRg st="0" end="0"/>
                                            </p:txEl>
                                          </p:spTgt>
                                        </p:tgtEl>
                                        <p:attrNameLst>
                                          <p:attrName>style.visibility</p:attrName>
                                        </p:attrNameLst>
                                      </p:cBhvr>
                                      <p:to>
                                        <p:strVal val="visible"/>
                                      </p:to>
                                    </p:set>
                                    <p:anim calcmode="lin" valueType="num">
                                      <p:cBhvr>
                                        <p:cTn id="18" dur="500" fill="hold"/>
                                        <p:tgtEl>
                                          <p:spTgt spid="30720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0720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0720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307202">
                                            <p:txEl>
                                              <p:pRg st="1" end="1"/>
                                            </p:txEl>
                                          </p:spTgt>
                                        </p:tgtEl>
                                        <p:attrNameLst>
                                          <p:attrName>style.visibility</p:attrName>
                                        </p:attrNameLst>
                                      </p:cBhvr>
                                      <p:to>
                                        <p:strVal val="visible"/>
                                      </p:to>
                                    </p:set>
                                    <p:anim calcmode="lin" valueType="num">
                                      <p:cBhvr>
                                        <p:cTn id="25" dur="500" fill="hold"/>
                                        <p:tgtEl>
                                          <p:spTgt spid="30720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0720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30720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307202">
                                            <p:txEl>
                                              <p:pRg st="2" end="2"/>
                                            </p:txEl>
                                          </p:spTgt>
                                        </p:tgtEl>
                                        <p:attrNameLst>
                                          <p:attrName>style.visibility</p:attrName>
                                        </p:attrNameLst>
                                      </p:cBhvr>
                                      <p:to>
                                        <p:strVal val="visible"/>
                                      </p:to>
                                    </p:set>
                                    <p:anim calcmode="lin" valueType="num">
                                      <p:cBhvr>
                                        <p:cTn id="32" dur="500" fill="hold"/>
                                        <p:tgtEl>
                                          <p:spTgt spid="307202">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307202">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3072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1" grpId="0"/>
      <p:bldP spid="307202"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1" name="标题 1">
            <a:extLst>
              <a:ext uri="{FF2B5EF4-FFF2-40B4-BE49-F238E27FC236}">
                <a16:creationId xmlns:a16="http://schemas.microsoft.com/office/drawing/2014/main" id="{5316DEE4-1128-4E1D-A2A8-C41696AA0E27}"/>
              </a:ext>
            </a:extLst>
          </p:cNvPr>
          <p:cNvSpPr>
            <a:spLocks noGrp="1" noChangeArrowheads="1"/>
          </p:cNvSpPr>
          <p:nvPr>
            <p:ph type="title" idx="4294967295"/>
          </p:nvPr>
        </p:nvSpPr>
        <p:spPr>
          <a:xfrm>
            <a:off x="838200" y="292103"/>
            <a:ext cx="10515600" cy="739775"/>
          </a:xfrm>
        </p:spPr>
        <p:txBody>
          <a:bodyPr>
            <a:normAutofit/>
          </a:bodyPr>
          <a:lstStyle/>
          <a:p>
            <a:r>
              <a:rPr lang="zh-CN" altLang="en-US" sz="3200" b="1" dirty="0">
                <a:solidFill>
                  <a:srgbClr val="002060"/>
                </a:solidFill>
                <a:latin typeface="楷体_GB2312"/>
                <a:ea typeface="楷体_GB2312"/>
                <a:cs typeface="楷体_GB2312"/>
              </a:rPr>
              <a:t>课程群</a:t>
            </a:r>
          </a:p>
        </p:txBody>
      </p:sp>
      <p:pic>
        <p:nvPicPr>
          <p:cNvPr id="4" name="内容占位符 3">
            <a:extLst>
              <a:ext uri="{FF2B5EF4-FFF2-40B4-BE49-F238E27FC236}">
                <a16:creationId xmlns:a16="http://schemas.microsoft.com/office/drawing/2014/main" id="{B7BF9266-48F8-0827-8982-1DEE17BFBA4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56575" y="979489"/>
            <a:ext cx="3804351" cy="5318125"/>
          </a:xfrm>
        </p:spPr>
      </p:pic>
      <p:sp>
        <p:nvSpPr>
          <p:cNvPr id="25604" name="日期占位符 3">
            <a:extLst>
              <a:ext uri="{FF2B5EF4-FFF2-40B4-BE49-F238E27FC236}">
                <a16:creationId xmlns:a16="http://schemas.microsoft.com/office/drawing/2014/main" id="{6F44A2CB-302D-491D-BBB5-ABB141D4152F}"/>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FD7D852-CDAB-4842-A1C4-6D0EFDE3B0E8}" type="datetime1">
              <a:rPr lang="zh-CN" altLang="en-US" sz="1200"/>
              <a:pPr eaLnBrk="1" hangingPunct="1">
                <a:buFont typeface="Wingdings" panose="05000000000000000000" pitchFamily="2" charset="2"/>
                <a:buNone/>
              </a:pPr>
              <a:t>2023/3/3</a:t>
            </a:fld>
            <a:endParaRPr lang="zh-CN" altLang="en-US" sz="1200"/>
          </a:p>
        </p:txBody>
      </p:sp>
      <p:sp>
        <p:nvSpPr>
          <p:cNvPr id="25605" name="灯片编号占位符 4">
            <a:extLst>
              <a:ext uri="{FF2B5EF4-FFF2-40B4-BE49-F238E27FC236}">
                <a16:creationId xmlns:a16="http://schemas.microsoft.com/office/drawing/2014/main" id="{FF9A87AB-DE0D-41FD-ADFE-7EB6459FF455}"/>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1FE2CC1-A80D-49FC-A7F0-663D212399A0}" type="slidenum">
              <a:rPr lang="zh-CN" altLang="en-US" sz="1200"/>
              <a:pPr algn="r" eaLnBrk="1" hangingPunct="1">
                <a:buFont typeface="Wingdings" panose="05000000000000000000" pitchFamily="2" charset="2"/>
                <a:buNone/>
              </a:pPr>
              <a:t>31</a:t>
            </a:fld>
            <a:endParaRPr lang="zh-CN" altLang="en-US" sz="1200"/>
          </a:p>
        </p:txBody>
      </p:sp>
    </p:spTree>
    <p:extLst>
      <p:ext uri="{BB962C8B-B14F-4D97-AF65-F5344CB8AC3E}">
        <p14:creationId xmlns:p14="http://schemas.microsoft.com/office/powerpoint/2010/main" val="211696200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07201"/>
                                        </p:tgtEl>
                                        <p:attrNameLst>
                                          <p:attrName>style.visibility</p:attrName>
                                        </p:attrNameLst>
                                      </p:cBhvr>
                                      <p:to>
                                        <p:strVal val="visible"/>
                                      </p:to>
                                    </p:set>
                                    <p:animEffect transition="in" filter="fade">
                                      <p:cBhvr>
                                        <p:cTn id="7" dur="767" decel="100000"/>
                                        <p:tgtEl>
                                          <p:spTgt spid="307201"/>
                                        </p:tgtEl>
                                      </p:cBhvr>
                                    </p:animEffect>
                                    <p:animScale>
                                      <p:cBhvr>
                                        <p:cTn id="8" dur="767" decel="100000"/>
                                        <p:tgtEl>
                                          <p:spTgt spid="307201"/>
                                        </p:tgtEl>
                                      </p:cBhvr>
                                      <p:from x="10000" y="10000"/>
                                      <p:to x="200000" y="450000"/>
                                    </p:animScale>
                                    <p:animScale>
                                      <p:cBhvr>
                                        <p:cTn id="9" dur="1228" accel="100000" fill="hold">
                                          <p:stCondLst>
                                            <p:cond delay="767"/>
                                          </p:stCondLst>
                                        </p:cTn>
                                        <p:tgtEl>
                                          <p:spTgt spid="307201"/>
                                        </p:tgtEl>
                                      </p:cBhvr>
                                      <p:from x="200000" y="450000"/>
                                      <p:to x="100000" y="100000"/>
                                    </p:animScale>
                                    <p:set>
                                      <p:cBhvr>
                                        <p:cTn id="10" dur="767" fill="hold"/>
                                        <p:tgtEl>
                                          <p:spTgt spid="307201"/>
                                        </p:tgtEl>
                                        <p:attrNameLst>
                                          <p:attrName>ppt_x</p:attrName>
                                        </p:attrNameLst>
                                      </p:cBhvr>
                                      <p:to>
                                        <p:strVal val="(0.5)"/>
                                      </p:to>
                                    </p:set>
                                    <p:anim from="(0.5)" to="(#ppt_x)" calcmode="lin" valueType="num">
                                      <p:cBhvr>
                                        <p:cTn id="11" dur="1228" accel="100000" fill="hold">
                                          <p:stCondLst>
                                            <p:cond delay="767"/>
                                          </p:stCondLst>
                                        </p:cTn>
                                        <p:tgtEl>
                                          <p:spTgt spid="307201"/>
                                        </p:tgtEl>
                                        <p:attrNameLst>
                                          <p:attrName>ppt_x</p:attrName>
                                        </p:attrNameLst>
                                      </p:cBhvr>
                                    </p:anim>
                                    <p:set>
                                      <p:cBhvr>
                                        <p:cTn id="12" dur="767" fill="hold"/>
                                        <p:tgtEl>
                                          <p:spTgt spid="307201"/>
                                        </p:tgtEl>
                                        <p:attrNameLst>
                                          <p:attrName>ppt_y</p:attrName>
                                        </p:attrNameLst>
                                      </p:cBhvr>
                                      <p:to>
                                        <p:strVal val="(#ppt_y+0.4)"/>
                                      </p:to>
                                    </p:set>
                                    <p:anim from="(#ppt_y+0.4)" to="(#ppt_y)" calcmode="lin" valueType="num">
                                      <p:cBhvr>
                                        <p:cTn id="13" dur="1228" accel="100000" fill="hold">
                                          <p:stCondLst>
                                            <p:cond delay="767"/>
                                          </p:stCondLst>
                                        </p:cTn>
                                        <p:tgtEl>
                                          <p:spTgt spid="307201"/>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1"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日期占位符 3">
            <a:extLst>
              <a:ext uri="{FF2B5EF4-FFF2-40B4-BE49-F238E27FC236}">
                <a16:creationId xmlns:a16="http://schemas.microsoft.com/office/drawing/2014/main" id="{717289AE-3636-47C5-8219-7CA306E4BA2C}"/>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A410313-B2D1-42DF-8685-731E56C01AFC}" type="datetime1">
              <a:rPr lang="zh-CN" altLang="en-US" sz="1200"/>
              <a:pPr eaLnBrk="1" hangingPunct="1">
                <a:buFont typeface="Wingdings" panose="05000000000000000000" pitchFamily="2" charset="2"/>
                <a:buNone/>
              </a:pPr>
              <a:t>2023/3/3</a:t>
            </a:fld>
            <a:endParaRPr lang="zh-CN" altLang="en-US" sz="1200"/>
          </a:p>
        </p:txBody>
      </p:sp>
      <p:sp>
        <p:nvSpPr>
          <p:cNvPr id="19459" name="灯片编号占位符 5">
            <a:extLst>
              <a:ext uri="{FF2B5EF4-FFF2-40B4-BE49-F238E27FC236}">
                <a16:creationId xmlns:a16="http://schemas.microsoft.com/office/drawing/2014/main" id="{18FE5A4F-B8BC-4269-A0F4-CBB6FED202FB}"/>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0380D8F3-1927-4FA8-816B-7FB7E0C12B64}" type="slidenum">
              <a:rPr lang="zh-CN" altLang="en-US" sz="1200"/>
              <a:pPr algn="r" eaLnBrk="1" hangingPunct="1">
                <a:buFont typeface="Wingdings" panose="05000000000000000000" pitchFamily="2" charset="2"/>
                <a:buNone/>
              </a:pPr>
              <a:t>4</a:t>
            </a:fld>
            <a:endParaRPr lang="zh-CN" altLang="en-US" sz="1200"/>
          </a:p>
        </p:txBody>
      </p:sp>
      <p:sp>
        <p:nvSpPr>
          <p:cNvPr id="97283" name="Rectangle 2">
            <a:extLst>
              <a:ext uri="{FF2B5EF4-FFF2-40B4-BE49-F238E27FC236}">
                <a16:creationId xmlns:a16="http://schemas.microsoft.com/office/drawing/2014/main" id="{4A946082-3824-4D6D-8865-5E5CFF4963C8}"/>
              </a:ext>
            </a:extLst>
          </p:cNvPr>
          <p:cNvSpPr>
            <a:spLocks noGrp="1" noChangeArrowheads="1"/>
          </p:cNvSpPr>
          <p:nvPr>
            <p:ph type="title" idx="4294967295"/>
          </p:nvPr>
        </p:nvSpPr>
        <p:spPr>
          <a:xfrm>
            <a:off x="1476374" y="365125"/>
            <a:ext cx="9877425" cy="1325563"/>
          </a:xfrm>
        </p:spPr>
        <p:txBody>
          <a:bodyPr/>
          <a:lstStyle/>
          <a:p>
            <a:pPr eaLnBrk="1" hangingPunct="1"/>
            <a:r>
              <a:rPr lang="zh-CN" altLang="en-US" sz="3200" b="1" dirty="0">
                <a:solidFill>
                  <a:srgbClr val="0070C0"/>
                </a:solidFill>
                <a:ea typeface="楷体_GB2312"/>
                <a:cs typeface="楷体_GB2312"/>
              </a:rPr>
              <a:t>一、文化是共享的</a:t>
            </a:r>
            <a:endParaRPr lang="en-US" altLang="zh-CN" sz="3200" dirty="0">
              <a:solidFill>
                <a:srgbClr val="0070C0"/>
              </a:solidFill>
              <a:latin typeface="宋体" panose="02010600030101010101" pitchFamily="2" charset="-122"/>
            </a:endParaRPr>
          </a:p>
        </p:txBody>
      </p:sp>
      <p:sp>
        <p:nvSpPr>
          <p:cNvPr id="97284" name="Rectangle 3">
            <a:extLst>
              <a:ext uri="{FF2B5EF4-FFF2-40B4-BE49-F238E27FC236}">
                <a16:creationId xmlns:a16="http://schemas.microsoft.com/office/drawing/2014/main" id="{AB15FED9-DD7B-42E0-A06B-5F5976BF7069}"/>
              </a:ext>
            </a:extLst>
          </p:cNvPr>
          <p:cNvSpPr>
            <a:spLocks noGrp="1" noChangeArrowheads="1"/>
          </p:cNvSpPr>
          <p:nvPr>
            <p:ph type="body" idx="4294967295"/>
          </p:nvPr>
        </p:nvSpPr>
        <p:spPr>
          <a:xfrm>
            <a:off x="1085850" y="1773239"/>
            <a:ext cx="8978900" cy="4186237"/>
          </a:xfrm>
        </p:spPr>
        <p:txBody>
          <a:bodyPr>
            <a:normAutofit/>
          </a:bodyPr>
          <a:lstStyle/>
          <a:p>
            <a:pPr eaLnBrk="1" hangingPunct="1">
              <a:defRPr/>
            </a:pPr>
            <a:r>
              <a:rPr lang="zh-CN" altLang="en-US" dirty="0">
                <a:latin typeface="宋体" panose="02010600030101010101" pitchFamily="2" charset="-122"/>
                <a:ea typeface="宋体" panose="02010600030101010101" pitchFamily="2" charset="-122"/>
              </a:rPr>
              <a:t>一个人的个体行为或想法不是文化。</a:t>
            </a:r>
          </a:p>
          <a:p>
            <a:pPr eaLnBrk="1" hangingPunct="1">
              <a:defRPr/>
            </a:pPr>
            <a:r>
              <a:rPr lang="zh-CN" altLang="zh-CN" dirty="0">
                <a:latin typeface="宋体" panose="02010600030101010101" pitchFamily="2" charset="-122"/>
                <a:ea typeface="宋体" panose="02010600030101010101" pitchFamily="2" charset="-122"/>
              </a:rPr>
              <a:t>文化借以从一代传递到下一代以及个人借以成为其社会成员的过程被称为“濡化” （</a:t>
            </a:r>
            <a:r>
              <a:rPr lang="en-US" altLang="zh-CN" dirty="0">
                <a:latin typeface="宋体" panose="02010600030101010101" pitchFamily="2" charset="-122"/>
                <a:ea typeface="宋体" panose="02010600030101010101" pitchFamily="2" charset="-122"/>
              </a:rPr>
              <a:t>enculturation</a:t>
            </a:r>
            <a:r>
              <a:rPr lang="zh-CN"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。濡化通过为成员提供相同的经历而使成员共享一种文化。</a:t>
            </a:r>
            <a:endParaRPr lang="en-US" altLang="zh-CN" dirty="0">
              <a:latin typeface="宋体" panose="02010600030101010101" pitchFamily="2" charset="-122"/>
              <a:ea typeface="宋体" panose="02010600030101010101" pitchFamily="2" charset="-122"/>
            </a:endParaRPr>
          </a:p>
          <a:p>
            <a:pPr eaLnBrk="1" hangingPunct="1">
              <a:defRPr/>
            </a:pPr>
            <a:r>
              <a:rPr lang="zh-CN" altLang="en-US" dirty="0">
                <a:latin typeface="宋体" panose="02010600030101010101" pitchFamily="2" charset="-122"/>
                <a:ea typeface="宋体" panose="02010600030101010101" pitchFamily="2" charset="-122"/>
              </a:rPr>
              <a:t>共享是相对的、分层次的。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97283"/>
                                        </p:tgtEl>
                                        <p:attrNameLst>
                                          <p:attrName>style.visibility</p:attrName>
                                        </p:attrNameLst>
                                      </p:cBhvr>
                                      <p:to>
                                        <p:strVal val="visible"/>
                                      </p:to>
                                    </p:set>
                                    <p:animEffect transition="in" filter="fade">
                                      <p:cBhvr>
                                        <p:cTn id="7" dur="767" decel="100000"/>
                                        <p:tgtEl>
                                          <p:spTgt spid="97283"/>
                                        </p:tgtEl>
                                      </p:cBhvr>
                                    </p:animEffect>
                                    <p:animScale>
                                      <p:cBhvr>
                                        <p:cTn id="8" dur="767" decel="100000"/>
                                        <p:tgtEl>
                                          <p:spTgt spid="97283"/>
                                        </p:tgtEl>
                                      </p:cBhvr>
                                      <p:from x="10000" y="10000"/>
                                      <p:to x="200000" y="450000"/>
                                    </p:animScale>
                                    <p:animScale>
                                      <p:cBhvr>
                                        <p:cTn id="9" dur="1228" accel="100000" fill="hold">
                                          <p:stCondLst>
                                            <p:cond delay="767"/>
                                          </p:stCondLst>
                                        </p:cTn>
                                        <p:tgtEl>
                                          <p:spTgt spid="97283"/>
                                        </p:tgtEl>
                                      </p:cBhvr>
                                      <p:from x="200000" y="450000"/>
                                      <p:to x="100000" y="100000"/>
                                    </p:animScale>
                                    <p:set>
                                      <p:cBhvr>
                                        <p:cTn id="10" dur="767" fill="hold"/>
                                        <p:tgtEl>
                                          <p:spTgt spid="97283"/>
                                        </p:tgtEl>
                                        <p:attrNameLst>
                                          <p:attrName>ppt_x</p:attrName>
                                        </p:attrNameLst>
                                      </p:cBhvr>
                                      <p:to>
                                        <p:strVal val="(0.5)"/>
                                      </p:to>
                                    </p:set>
                                    <p:anim from="(0.5)" to="(#ppt_x)" calcmode="lin" valueType="num">
                                      <p:cBhvr>
                                        <p:cTn id="11" dur="1228" accel="100000" fill="hold">
                                          <p:stCondLst>
                                            <p:cond delay="767"/>
                                          </p:stCondLst>
                                        </p:cTn>
                                        <p:tgtEl>
                                          <p:spTgt spid="97283"/>
                                        </p:tgtEl>
                                        <p:attrNameLst>
                                          <p:attrName>ppt_x</p:attrName>
                                        </p:attrNameLst>
                                      </p:cBhvr>
                                    </p:anim>
                                    <p:set>
                                      <p:cBhvr>
                                        <p:cTn id="12" dur="767" fill="hold"/>
                                        <p:tgtEl>
                                          <p:spTgt spid="97283"/>
                                        </p:tgtEl>
                                        <p:attrNameLst>
                                          <p:attrName>ppt_y</p:attrName>
                                        </p:attrNameLst>
                                      </p:cBhvr>
                                      <p:to>
                                        <p:strVal val="(#ppt_y+0.4)"/>
                                      </p:to>
                                    </p:set>
                                    <p:anim from="(#ppt_y+0.4)" to="(#ppt_y)" calcmode="lin" valueType="num">
                                      <p:cBhvr>
                                        <p:cTn id="13" dur="1228" accel="100000" fill="hold">
                                          <p:stCondLst>
                                            <p:cond delay="767"/>
                                          </p:stCondLst>
                                        </p:cTn>
                                        <p:tgtEl>
                                          <p:spTgt spid="97283"/>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97284">
                                            <p:txEl>
                                              <p:pRg st="0" end="0"/>
                                            </p:txEl>
                                          </p:spTgt>
                                        </p:tgtEl>
                                        <p:attrNameLst>
                                          <p:attrName>style.visibility</p:attrName>
                                        </p:attrNameLst>
                                      </p:cBhvr>
                                      <p:to>
                                        <p:strVal val="visible"/>
                                      </p:to>
                                    </p:set>
                                    <p:anim calcmode="lin" valueType="num">
                                      <p:cBhvr>
                                        <p:cTn id="18" dur="500" fill="hold"/>
                                        <p:tgtEl>
                                          <p:spTgt spid="9728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97284">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97284">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97284">
                                            <p:txEl>
                                              <p:pRg st="1" end="1"/>
                                            </p:txEl>
                                          </p:spTgt>
                                        </p:tgtEl>
                                        <p:attrNameLst>
                                          <p:attrName>style.visibility</p:attrName>
                                        </p:attrNameLst>
                                      </p:cBhvr>
                                      <p:to>
                                        <p:strVal val="visible"/>
                                      </p:to>
                                    </p:set>
                                    <p:anim calcmode="lin" valueType="num">
                                      <p:cBhvr>
                                        <p:cTn id="25" dur="500" fill="hold"/>
                                        <p:tgtEl>
                                          <p:spTgt spid="97284">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97284">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97284">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97284">
                                            <p:txEl>
                                              <p:pRg st="2" end="2"/>
                                            </p:txEl>
                                          </p:spTgt>
                                        </p:tgtEl>
                                        <p:attrNameLst>
                                          <p:attrName>style.visibility</p:attrName>
                                        </p:attrNameLst>
                                      </p:cBhvr>
                                      <p:to>
                                        <p:strVal val="visible"/>
                                      </p:to>
                                    </p:set>
                                    <p:anim calcmode="lin" valueType="num">
                                      <p:cBhvr>
                                        <p:cTn id="32" dur="500" fill="hold"/>
                                        <p:tgtEl>
                                          <p:spTgt spid="97284">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97284">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9728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p:bldP spid="97284"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日期占位符 3">
            <a:extLst>
              <a:ext uri="{FF2B5EF4-FFF2-40B4-BE49-F238E27FC236}">
                <a16:creationId xmlns:a16="http://schemas.microsoft.com/office/drawing/2014/main" id="{0EA624BE-065A-4982-AD76-F29A036994CD}"/>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1E275D6C-90A3-4E69-AC86-73214D272C5A}" type="datetime1">
              <a:rPr lang="zh-CN" altLang="en-US" sz="1200"/>
              <a:pPr eaLnBrk="1" hangingPunct="1">
                <a:buFont typeface="Wingdings" panose="05000000000000000000" pitchFamily="2" charset="2"/>
                <a:buNone/>
              </a:pPr>
              <a:t>2023/3/3</a:t>
            </a:fld>
            <a:endParaRPr lang="zh-CN" altLang="en-US" sz="1200"/>
          </a:p>
        </p:txBody>
      </p:sp>
      <p:sp>
        <p:nvSpPr>
          <p:cNvPr id="20483" name="灯片编号占位符 5">
            <a:extLst>
              <a:ext uri="{FF2B5EF4-FFF2-40B4-BE49-F238E27FC236}">
                <a16:creationId xmlns:a16="http://schemas.microsoft.com/office/drawing/2014/main" id="{D3AB2D00-EB86-4D4D-A614-427D65E38152}"/>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B8AB9FEC-D2FC-4355-973D-EDB3C7A31043}" type="slidenum">
              <a:rPr lang="zh-CN" altLang="en-US" sz="1200"/>
              <a:pPr algn="r" eaLnBrk="1" hangingPunct="1">
                <a:buFont typeface="Wingdings" panose="05000000000000000000" pitchFamily="2" charset="2"/>
                <a:buNone/>
              </a:pPr>
              <a:t>5</a:t>
            </a:fld>
            <a:endParaRPr lang="zh-CN" altLang="en-US" sz="1200"/>
          </a:p>
        </p:txBody>
      </p:sp>
      <p:sp>
        <p:nvSpPr>
          <p:cNvPr id="98307" name="Rectangle 2">
            <a:extLst>
              <a:ext uri="{FF2B5EF4-FFF2-40B4-BE49-F238E27FC236}">
                <a16:creationId xmlns:a16="http://schemas.microsoft.com/office/drawing/2014/main" id="{B2C8B7B7-12CB-4A50-B3AF-C3FE72B22F30}"/>
              </a:ext>
            </a:extLst>
          </p:cNvPr>
          <p:cNvSpPr>
            <a:spLocks noGrp="1" noChangeArrowheads="1"/>
          </p:cNvSpPr>
          <p:nvPr>
            <p:ph type="title" idx="4294967295"/>
          </p:nvPr>
        </p:nvSpPr>
        <p:spPr>
          <a:xfrm>
            <a:off x="2133601" y="260350"/>
            <a:ext cx="6907213" cy="1219200"/>
          </a:xfrm>
        </p:spPr>
        <p:txBody>
          <a:bodyPr/>
          <a:lstStyle/>
          <a:p>
            <a:pPr eaLnBrk="1" hangingPunct="1"/>
            <a:r>
              <a:rPr lang="zh-CN" altLang="en-US" sz="3200" b="1">
                <a:solidFill>
                  <a:srgbClr val="0070C0"/>
                </a:solidFill>
                <a:latin typeface="楷体_GB2312"/>
                <a:ea typeface="楷体_GB2312"/>
                <a:cs typeface="楷体_GB2312"/>
              </a:rPr>
              <a:t>二、文化是习得的</a:t>
            </a:r>
            <a:endParaRPr lang="en-US" altLang="zh-CN" sz="3200" b="1">
              <a:solidFill>
                <a:srgbClr val="0070C0"/>
              </a:solidFill>
              <a:latin typeface="楷体_GB2312"/>
              <a:ea typeface="楷体_GB2312"/>
              <a:cs typeface="楷体_GB2312"/>
            </a:endParaRPr>
          </a:p>
        </p:txBody>
      </p:sp>
      <p:sp>
        <p:nvSpPr>
          <p:cNvPr id="98308" name="Rectangle 3">
            <a:extLst>
              <a:ext uri="{FF2B5EF4-FFF2-40B4-BE49-F238E27FC236}">
                <a16:creationId xmlns:a16="http://schemas.microsoft.com/office/drawing/2014/main" id="{A9CEA52E-4DB1-4282-8E7D-3050E1B81C45}"/>
              </a:ext>
            </a:extLst>
          </p:cNvPr>
          <p:cNvSpPr>
            <a:spLocks noGrp="1" noChangeArrowheads="1"/>
          </p:cNvSpPr>
          <p:nvPr>
            <p:ph type="body" idx="4294967295"/>
          </p:nvPr>
        </p:nvSpPr>
        <p:spPr>
          <a:xfrm>
            <a:off x="1733550" y="1773238"/>
            <a:ext cx="7380288" cy="4114800"/>
          </a:xfrm>
        </p:spPr>
        <p:txBody>
          <a:bodyPr/>
          <a:lstStyle/>
          <a:p>
            <a:pPr marL="0" indent="0"/>
            <a:r>
              <a:rPr lang="zh-CN" altLang="en-US" dirty="0">
                <a:latin typeface="宋体" panose="02010600030101010101" pitchFamily="2" charset="-122"/>
                <a:ea typeface="宋体" panose="02010600030101010101" pitchFamily="2" charset="-122"/>
                <a:cs typeface="楷体_GB2312"/>
              </a:rPr>
              <a:t>个体情境学习</a:t>
            </a:r>
            <a:endParaRPr lang="en-US" altLang="zh-CN" dirty="0">
              <a:latin typeface="宋体" panose="02010600030101010101" pitchFamily="2" charset="-122"/>
              <a:ea typeface="宋体" panose="02010600030101010101" pitchFamily="2" charset="-122"/>
              <a:cs typeface="楷体_GB2312"/>
            </a:endParaRPr>
          </a:p>
          <a:p>
            <a:pPr marL="0" indent="0"/>
            <a:r>
              <a:rPr lang="zh-CN" altLang="en-US" dirty="0">
                <a:latin typeface="宋体" panose="02010600030101010101" pitchFamily="2" charset="-122"/>
                <a:ea typeface="宋体" panose="02010600030101010101" pitchFamily="2" charset="-122"/>
                <a:cs typeface="楷体_GB2312"/>
              </a:rPr>
              <a:t>社会情境学习</a:t>
            </a:r>
            <a:endParaRPr lang="en-US" altLang="zh-CN" dirty="0">
              <a:latin typeface="宋体" panose="02010600030101010101" pitchFamily="2" charset="-122"/>
              <a:ea typeface="宋体" panose="02010600030101010101" pitchFamily="2" charset="-122"/>
              <a:cs typeface="楷体_GB2312"/>
            </a:endParaRPr>
          </a:p>
          <a:p>
            <a:pPr marL="0" indent="0"/>
            <a:r>
              <a:rPr lang="zh-CN" altLang="en-US" dirty="0">
                <a:latin typeface="宋体" panose="02010600030101010101" pitchFamily="2" charset="-122"/>
                <a:ea typeface="宋体" panose="02010600030101010101" pitchFamily="2" charset="-122"/>
                <a:cs typeface="楷体_GB2312"/>
              </a:rPr>
              <a:t>文化学习（使用符号）</a:t>
            </a:r>
            <a:endParaRPr lang="en-US" altLang="zh-CN"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98307"/>
                                        </p:tgtEl>
                                        <p:attrNameLst>
                                          <p:attrName>style.visibility</p:attrName>
                                        </p:attrNameLst>
                                      </p:cBhvr>
                                      <p:to>
                                        <p:strVal val="visible"/>
                                      </p:to>
                                    </p:set>
                                    <p:animEffect transition="in" filter="fade">
                                      <p:cBhvr>
                                        <p:cTn id="7" dur="767" decel="100000"/>
                                        <p:tgtEl>
                                          <p:spTgt spid="98307"/>
                                        </p:tgtEl>
                                      </p:cBhvr>
                                    </p:animEffect>
                                    <p:animScale>
                                      <p:cBhvr>
                                        <p:cTn id="8" dur="767" decel="100000"/>
                                        <p:tgtEl>
                                          <p:spTgt spid="98307"/>
                                        </p:tgtEl>
                                      </p:cBhvr>
                                      <p:from x="10000" y="10000"/>
                                      <p:to x="200000" y="450000"/>
                                    </p:animScale>
                                    <p:animScale>
                                      <p:cBhvr>
                                        <p:cTn id="9" dur="1228" accel="100000" fill="hold">
                                          <p:stCondLst>
                                            <p:cond delay="767"/>
                                          </p:stCondLst>
                                        </p:cTn>
                                        <p:tgtEl>
                                          <p:spTgt spid="98307"/>
                                        </p:tgtEl>
                                      </p:cBhvr>
                                      <p:from x="200000" y="450000"/>
                                      <p:to x="100000" y="100000"/>
                                    </p:animScale>
                                    <p:set>
                                      <p:cBhvr>
                                        <p:cTn id="10" dur="767" fill="hold"/>
                                        <p:tgtEl>
                                          <p:spTgt spid="98307"/>
                                        </p:tgtEl>
                                        <p:attrNameLst>
                                          <p:attrName>ppt_x</p:attrName>
                                        </p:attrNameLst>
                                      </p:cBhvr>
                                      <p:to>
                                        <p:strVal val="(0.5)"/>
                                      </p:to>
                                    </p:set>
                                    <p:anim from="(0.5)" to="(#ppt_x)" calcmode="lin" valueType="num">
                                      <p:cBhvr>
                                        <p:cTn id="11" dur="1228" accel="100000" fill="hold">
                                          <p:stCondLst>
                                            <p:cond delay="767"/>
                                          </p:stCondLst>
                                        </p:cTn>
                                        <p:tgtEl>
                                          <p:spTgt spid="98307"/>
                                        </p:tgtEl>
                                        <p:attrNameLst>
                                          <p:attrName>ppt_x</p:attrName>
                                        </p:attrNameLst>
                                      </p:cBhvr>
                                    </p:anim>
                                    <p:set>
                                      <p:cBhvr>
                                        <p:cTn id="12" dur="767" fill="hold"/>
                                        <p:tgtEl>
                                          <p:spTgt spid="98307"/>
                                        </p:tgtEl>
                                        <p:attrNameLst>
                                          <p:attrName>ppt_y</p:attrName>
                                        </p:attrNameLst>
                                      </p:cBhvr>
                                      <p:to>
                                        <p:strVal val="(#ppt_y+0.4)"/>
                                      </p:to>
                                    </p:set>
                                    <p:anim from="(#ppt_y+0.4)" to="(#ppt_y)" calcmode="lin" valueType="num">
                                      <p:cBhvr>
                                        <p:cTn id="13" dur="1228" accel="100000" fill="hold">
                                          <p:stCondLst>
                                            <p:cond delay="767"/>
                                          </p:stCondLst>
                                        </p:cTn>
                                        <p:tgtEl>
                                          <p:spTgt spid="98307"/>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98308">
                                            <p:txEl>
                                              <p:pRg st="0" end="0"/>
                                            </p:txEl>
                                          </p:spTgt>
                                        </p:tgtEl>
                                        <p:attrNameLst>
                                          <p:attrName>style.visibility</p:attrName>
                                        </p:attrNameLst>
                                      </p:cBhvr>
                                      <p:to>
                                        <p:strVal val="visible"/>
                                      </p:to>
                                    </p:set>
                                    <p:anim calcmode="lin" valueType="num">
                                      <p:cBhvr>
                                        <p:cTn id="18" dur="500" fill="hold"/>
                                        <p:tgtEl>
                                          <p:spTgt spid="98308">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98308">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98308">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98308">
                                            <p:txEl>
                                              <p:pRg st="1" end="1"/>
                                            </p:txEl>
                                          </p:spTgt>
                                        </p:tgtEl>
                                        <p:attrNameLst>
                                          <p:attrName>style.visibility</p:attrName>
                                        </p:attrNameLst>
                                      </p:cBhvr>
                                      <p:to>
                                        <p:strVal val="visible"/>
                                      </p:to>
                                    </p:set>
                                    <p:anim calcmode="lin" valueType="num">
                                      <p:cBhvr>
                                        <p:cTn id="25" dur="500" fill="hold"/>
                                        <p:tgtEl>
                                          <p:spTgt spid="98308">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98308">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98308">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98308">
                                            <p:txEl>
                                              <p:pRg st="2" end="2"/>
                                            </p:txEl>
                                          </p:spTgt>
                                        </p:tgtEl>
                                        <p:attrNameLst>
                                          <p:attrName>style.visibility</p:attrName>
                                        </p:attrNameLst>
                                      </p:cBhvr>
                                      <p:to>
                                        <p:strVal val="visible"/>
                                      </p:to>
                                    </p:set>
                                    <p:anim calcmode="lin" valueType="num">
                                      <p:cBhvr>
                                        <p:cTn id="32" dur="500" fill="hold"/>
                                        <p:tgtEl>
                                          <p:spTgt spid="98308">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98308">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9830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p:bldP spid="98308"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日期占位符 3">
            <a:extLst>
              <a:ext uri="{FF2B5EF4-FFF2-40B4-BE49-F238E27FC236}">
                <a16:creationId xmlns:a16="http://schemas.microsoft.com/office/drawing/2014/main" id="{132FD847-F7F1-4AFA-BB18-67E05251BF97}"/>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78F1B9D5-DC74-4498-9E84-D0D1A7521AEC}" type="datetime1">
              <a:rPr lang="zh-CN" altLang="en-US" sz="1200"/>
              <a:pPr eaLnBrk="1" hangingPunct="1">
                <a:buFont typeface="Wingdings" panose="05000000000000000000" pitchFamily="2" charset="2"/>
                <a:buNone/>
              </a:pPr>
              <a:t>2023/3/3</a:t>
            </a:fld>
            <a:endParaRPr lang="zh-CN" altLang="en-US" sz="1200"/>
          </a:p>
        </p:txBody>
      </p:sp>
      <p:sp>
        <p:nvSpPr>
          <p:cNvPr id="21507" name="灯片编号占位符 5">
            <a:extLst>
              <a:ext uri="{FF2B5EF4-FFF2-40B4-BE49-F238E27FC236}">
                <a16:creationId xmlns:a16="http://schemas.microsoft.com/office/drawing/2014/main" id="{4E14E572-4016-481F-AEC0-997530FCD116}"/>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16934C1F-B7B1-4E86-B215-4F509E41AEBC}" type="slidenum">
              <a:rPr lang="zh-CN" altLang="en-US" sz="1200"/>
              <a:pPr algn="r" eaLnBrk="1" hangingPunct="1">
                <a:buFont typeface="Wingdings" panose="05000000000000000000" pitchFamily="2" charset="2"/>
                <a:buNone/>
              </a:pPr>
              <a:t>6</a:t>
            </a:fld>
            <a:endParaRPr lang="zh-CN" altLang="en-US" sz="1200"/>
          </a:p>
        </p:txBody>
      </p:sp>
      <p:sp>
        <p:nvSpPr>
          <p:cNvPr id="99331" name="Rectangle 2">
            <a:extLst>
              <a:ext uri="{FF2B5EF4-FFF2-40B4-BE49-F238E27FC236}">
                <a16:creationId xmlns:a16="http://schemas.microsoft.com/office/drawing/2014/main" id="{A0B1AA36-7F01-4C43-9E7F-FCAF0F719933}"/>
              </a:ext>
            </a:extLst>
          </p:cNvPr>
          <p:cNvSpPr>
            <a:spLocks noGrp="1" noChangeArrowheads="1"/>
          </p:cNvSpPr>
          <p:nvPr>
            <p:ph type="title" idx="4294967295"/>
          </p:nvPr>
        </p:nvSpPr>
        <p:spPr>
          <a:xfrm>
            <a:off x="2063751" y="404813"/>
            <a:ext cx="7624763" cy="1219200"/>
          </a:xfrm>
        </p:spPr>
        <p:txBody>
          <a:bodyPr/>
          <a:lstStyle/>
          <a:p>
            <a:pPr eaLnBrk="1" hangingPunct="1"/>
            <a:r>
              <a:rPr lang="zh-CN" altLang="en-US" sz="3200" b="1">
                <a:solidFill>
                  <a:srgbClr val="0070C0"/>
                </a:solidFill>
                <a:ea typeface="楷体_GB2312"/>
                <a:cs typeface="楷体_GB2312"/>
              </a:rPr>
              <a:t>三、文化以符号为基础</a:t>
            </a:r>
            <a:endParaRPr lang="en-US" altLang="zh-CN" sz="3200" b="1">
              <a:solidFill>
                <a:srgbClr val="0070C0"/>
              </a:solidFill>
              <a:ea typeface="楷体_GB2312"/>
              <a:cs typeface="楷体_GB2312"/>
            </a:endParaRPr>
          </a:p>
        </p:txBody>
      </p:sp>
      <p:sp>
        <p:nvSpPr>
          <p:cNvPr id="99332" name="Rectangle 3">
            <a:extLst>
              <a:ext uri="{FF2B5EF4-FFF2-40B4-BE49-F238E27FC236}">
                <a16:creationId xmlns:a16="http://schemas.microsoft.com/office/drawing/2014/main" id="{207DE953-91D1-40F9-B191-B5B1252B4518}"/>
              </a:ext>
            </a:extLst>
          </p:cNvPr>
          <p:cNvSpPr>
            <a:spLocks noGrp="1" noChangeArrowheads="1"/>
          </p:cNvSpPr>
          <p:nvPr>
            <p:ph type="body" idx="4294967295"/>
          </p:nvPr>
        </p:nvSpPr>
        <p:spPr>
          <a:xfrm>
            <a:off x="1295400" y="1700214"/>
            <a:ext cx="9048750" cy="4700587"/>
          </a:xfrm>
        </p:spPr>
        <p:txBody>
          <a:bodyPr/>
          <a:lstStyle/>
          <a:p>
            <a:pPr eaLnBrk="1" hangingPunct="1"/>
            <a:r>
              <a:rPr lang="en-US" altLang="zh-CN" dirty="0">
                <a:latin typeface="宋体" panose="02010600030101010101" pitchFamily="2" charset="-122"/>
                <a:ea typeface="宋体" panose="02010600030101010101" pitchFamily="2" charset="-122"/>
              </a:rPr>
              <a:t>Leslie White</a:t>
            </a:r>
            <a:r>
              <a:rPr lang="zh-CN" altLang="en-US" dirty="0">
                <a:latin typeface="宋体" panose="02010600030101010101" pitchFamily="2" charset="-122"/>
                <a:ea typeface="宋体" panose="02010600030101010101" pitchFamily="2" charset="-122"/>
              </a:rPr>
              <a:t>认为，</a:t>
            </a:r>
            <a:r>
              <a:rPr lang="zh-CN" altLang="zh-CN" dirty="0">
                <a:latin typeface="宋体" panose="02010600030101010101" pitchFamily="2" charset="-122"/>
                <a:ea typeface="宋体" panose="02010600030101010101" pitchFamily="2" charset="-122"/>
              </a:rPr>
              <a:t>当我们的祖先获得使用符号的能力时，就是文化萌芽时</a:t>
            </a:r>
            <a:r>
              <a:rPr lang="zh-CN" altLang="en-US" dirty="0">
                <a:latin typeface="宋体" panose="02010600030101010101" pitchFamily="2" charset="-122"/>
                <a:ea typeface="宋体" panose="02010600030101010101" pitchFamily="2" charset="-122"/>
              </a:rPr>
              <a:t>。</a:t>
            </a:r>
          </a:p>
          <a:p>
            <a:pPr eaLnBrk="1" hangingPunct="1"/>
            <a:r>
              <a:rPr lang="en-US" altLang="zh-CN" b="1" dirty="0">
                <a:latin typeface="宋体" panose="02010600030101010101" pitchFamily="2" charset="-122"/>
                <a:ea typeface="宋体" panose="02010600030101010101" pitchFamily="2" charset="-122"/>
              </a:rPr>
              <a:t>Geertz</a:t>
            </a:r>
            <a:r>
              <a:rPr lang="zh-CN" altLang="en-US" dirty="0">
                <a:latin typeface="宋体" panose="02010600030101010101" pitchFamily="2" charset="-122"/>
                <a:ea typeface="宋体" panose="02010600030101010101" pitchFamily="2" charset="-122"/>
              </a:rPr>
              <a:t>认为，文化是指历史地传承下来的体现为符号的一种意义模式，是由符号形式表述的一种传承的概念体系，通过这种符号体系，人们得以相互交流、世代延续，并发展出他们关于生活的知识和对于生命的态度。</a:t>
            </a:r>
            <a:endParaRPr lang="en-US" altLang="zh-CN" dirty="0">
              <a:latin typeface="宋体" panose="02010600030101010101" pitchFamily="2" charset="-122"/>
              <a:ea typeface="宋体" panose="02010600030101010101" pitchFamily="2" charset="-122"/>
            </a:endParaRPr>
          </a:p>
          <a:p>
            <a:pPr eaLnBrk="1" hangingPunct="1"/>
            <a:r>
              <a:rPr lang="zh-CN" altLang="en-US" dirty="0">
                <a:latin typeface="宋体" panose="02010600030101010101" pitchFamily="2" charset="-122"/>
                <a:ea typeface="宋体" panose="02010600030101010101" pitchFamily="2" charset="-122"/>
              </a:rPr>
              <a:t>符号通常是语言的，但也有一些非语言的符号（图标、象征、表征）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99331"/>
                                        </p:tgtEl>
                                        <p:attrNameLst>
                                          <p:attrName>style.visibility</p:attrName>
                                        </p:attrNameLst>
                                      </p:cBhvr>
                                      <p:to>
                                        <p:strVal val="visible"/>
                                      </p:to>
                                    </p:set>
                                    <p:animEffect transition="in" filter="fade">
                                      <p:cBhvr>
                                        <p:cTn id="7" dur="767" decel="100000"/>
                                        <p:tgtEl>
                                          <p:spTgt spid="99331"/>
                                        </p:tgtEl>
                                      </p:cBhvr>
                                    </p:animEffect>
                                    <p:animScale>
                                      <p:cBhvr>
                                        <p:cTn id="8" dur="767" decel="100000"/>
                                        <p:tgtEl>
                                          <p:spTgt spid="99331"/>
                                        </p:tgtEl>
                                      </p:cBhvr>
                                      <p:from x="10000" y="10000"/>
                                      <p:to x="200000" y="450000"/>
                                    </p:animScale>
                                    <p:animScale>
                                      <p:cBhvr>
                                        <p:cTn id="9" dur="1228" accel="100000" fill="hold">
                                          <p:stCondLst>
                                            <p:cond delay="767"/>
                                          </p:stCondLst>
                                        </p:cTn>
                                        <p:tgtEl>
                                          <p:spTgt spid="99331"/>
                                        </p:tgtEl>
                                      </p:cBhvr>
                                      <p:from x="200000" y="450000"/>
                                      <p:to x="100000" y="100000"/>
                                    </p:animScale>
                                    <p:set>
                                      <p:cBhvr>
                                        <p:cTn id="10" dur="767" fill="hold"/>
                                        <p:tgtEl>
                                          <p:spTgt spid="99331"/>
                                        </p:tgtEl>
                                        <p:attrNameLst>
                                          <p:attrName>ppt_x</p:attrName>
                                        </p:attrNameLst>
                                      </p:cBhvr>
                                      <p:to>
                                        <p:strVal val="(0.5)"/>
                                      </p:to>
                                    </p:set>
                                    <p:anim from="(0.5)" to="(#ppt_x)" calcmode="lin" valueType="num">
                                      <p:cBhvr>
                                        <p:cTn id="11" dur="1228" accel="100000" fill="hold">
                                          <p:stCondLst>
                                            <p:cond delay="767"/>
                                          </p:stCondLst>
                                        </p:cTn>
                                        <p:tgtEl>
                                          <p:spTgt spid="99331"/>
                                        </p:tgtEl>
                                        <p:attrNameLst>
                                          <p:attrName>ppt_x</p:attrName>
                                        </p:attrNameLst>
                                      </p:cBhvr>
                                    </p:anim>
                                    <p:set>
                                      <p:cBhvr>
                                        <p:cTn id="12" dur="767" fill="hold"/>
                                        <p:tgtEl>
                                          <p:spTgt spid="99331"/>
                                        </p:tgtEl>
                                        <p:attrNameLst>
                                          <p:attrName>ppt_y</p:attrName>
                                        </p:attrNameLst>
                                      </p:cBhvr>
                                      <p:to>
                                        <p:strVal val="(#ppt_y+0.4)"/>
                                      </p:to>
                                    </p:set>
                                    <p:anim from="(#ppt_y+0.4)" to="(#ppt_y)" calcmode="lin" valueType="num">
                                      <p:cBhvr>
                                        <p:cTn id="13" dur="1228" accel="100000" fill="hold">
                                          <p:stCondLst>
                                            <p:cond delay="767"/>
                                          </p:stCondLst>
                                        </p:cTn>
                                        <p:tgtEl>
                                          <p:spTgt spid="99331"/>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99332">
                                            <p:txEl>
                                              <p:pRg st="0" end="0"/>
                                            </p:txEl>
                                          </p:spTgt>
                                        </p:tgtEl>
                                        <p:attrNameLst>
                                          <p:attrName>style.visibility</p:attrName>
                                        </p:attrNameLst>
                                      </p:cBhvr>
                                      <p:to>
                                        <p:strVal val="visible"/>
                                      </p:to>
                                    </p:set>
                                    <p:anim calcmode="lin" valueType="num">
                                      <p:cBhvr>
                                        <p:cTn id="18" dur="500" fill="hold"/>
                                        <p:tgtEl>
                                          <p:spTgt spid="9933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9933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99332">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99332">
                                            <p:txEl>
                                              <p:pRg st="1" end="1"/>
                                            </p:txEl>
                                          </p:spTgt>
                                        </p:tgtEl>
                                        <p:attrNameLst>
                                          <p:attrName>style.visibility</p:attrName>
                                        </p:attrNameLst>
                                      </p:cBhvr>
                                      <p:to>
                                        <p:strVal val="visible"/>
                                      </p:to>
                                    </p:set>
                                    <p:anim calcmode="lin" valueType="num">
                                      <p:cBhvr>
                                        <p:cTn id="25" dur="500" fill="hold"/>
                                        <p:tgtEl>
                                          <p:spTgt spid="9933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9933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99332">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99332">
                                            <p:txEl>
                                              <p:pRg st="2" end="2"/>
                                            </p:txEl>
                                          </p:spTgt>
                                        </p:tgtEl>
                                        <p:attrNameLst>
                                          <p:attrName>style.visibility</p:attrName>
                                        </p:attrNameLst>
                                      </p:cBhvr>
                                      <p:to>
                                        <p:strVal val="visible"/>
                                      </p:to>
                                    </p:set>
                                    <p:anim calcmode="lin" valueType="num">
                                      <p:cBhvr>
                                        <p:cTn id="32" dur="500" fill="hold"/>
                                        <p:tgtEl>
                                          <p:spTgt spid="99332">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99332">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993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p:bldP spid="9933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日期占位符 3">
            <a:extLst>
              <a:ext uri="{FF2B5EF4-FFF2-40B4-BE49-F238E27FC236}">
                <a16:creationId xmlns:a16="http://schemas.microsoft.com/office/drawing/2014/main" id="{4DE578E3-19EA-4A47-9839-3C6702D6012A}"/>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405D5F68-82C4-4F4C-9A68-B805E2148498}" type="datetime1">
              <a:rPr lang="zh-CN" altLang="en-US" sz="1200"/>
              <a:pPr eaLnBrk="1" hangingPunct="1">
                <a:buFont typeface="Wingdings" panose="05000000000000000000" pitchFamily="2" charset="2"/>
                <a:buNone/>
              </a:pPr>
              <a:t>2023/3/3</a:t>
            </a:fld>
            <a:endParaRPr lang="zh-CN" altLang="en-US" sz="1200"/>
          </a:p>
        </p:txBody>
      </p:sp>
      <p:sp>
        <p:nvSpPr>
          <p:cNvPr id="22531" name="灯片编号占位符 5">
            <a:extLst>
              <a:ext uri="{FF2B5EF4-FFF2-40B4-BE49-F238E27FC236}">
                <a16:creationId xmlns:a16="http://schemas.microsoft.com/office/drawing/2014/main" id="{6A6954BF-2B7F-4BC3-A12F-8C7D136B1185}"/>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295C86BB-36B9-4BCF-9C6E-97FA9DFC2E93}" type="slidenum">
              <a:rPr lang="zh-CN" altLang="en-US" sz="1200"/>
              <a:pPr algn="r" eaLnBrk="1" hangingPunct="1">
                <a:buFont typeface="Wingdings" panose="05000000000000000000" pitchFamily="2" charset="2"/>
                <a:buNone/>
              </a:pPr>
              <a:t>7</a:t>
            </a:fld>
            <a:endParaRPr lang="zh-CN" altLang="en-US" sz="1200"/>
          </a:p>
        </p:txBody>
      </p:sp>
      <p:sp>
        <p:nvSpPr>
          <p:cNvPr id="99331" name="Rectangle 2">
            <a:extLst>
              <a:ext uri="{FF2B5EF4-FFF2-40B4-BE49-F238E27FC236}">
                <a16:creationId xmlns:a16="http://schemas.microsoft.com/office/drawing/2014/main" id="{402C4898-C4DF-4E1D-93EA-219967606BB7}"/>
              </a:ext>
            </a:extLst>
          </p:cNvPr>
          <p:cNvSpPr>
            <a:spLocks noGrp="1" noChangeArrowheads="1"/>
          </p:cNvSpPr>
          <p:nvPr>
            <p:ph type="title" idx="4294967295"/>
          </p:nvPr>
        </p:nvSpPr>
        <p:spPr>
          <a:xfrm>
            <a:off x="2133601" y="404813"/>
            <a:ext cx="7554913" cy="1219200"/>
          </a:xfrm>
        </p:spPr>
        <p:txBody>
          <a:bodyPr/>
          <a:lstStyle/>
          <a:p>
            <a:pPr eaLnBrk="1" hangingPunct="1"/>
            <a:r>
              <a:rPr lang="zh-CN" altLang="en-US" sz="3200" b="1">
                <a:solidFill>
                  <a:srgbClr val="0070C0"/>
                </a:solidFill>
                <a:ea typeface="楷体_GB2312"/>
                <a:cs typeface="楷体_GB2312"/>
              </a:rPr>
              <a:t>四、文化是整合的</a:t>
            </a:r>
            <a:endParaRPr lang="en-US" altLang="zh-CN" sz="3200" b="1">
              <a:solidFill>
                <a:srgbClr val="0070C0"/>
              </a:solidFill>
              <a:ea typeface="楷体_GB2312"/>
              <a:cs typeface="楷体_GB2312"/>
            </a:endParaRPr>
          </a:p>
        </p:txBody>
      </p:sp>
      <p:sp>
        <p:nvSpPr>
          <p:cNvPr id="99332" name="Rectangle 3">
            <a:extLst>
              <a:ext uri="{FF2B5EF4-FFF2-40B4-BE49-F238E27FC236}">
                <a16:creationId xmlns:a16="http://schemas.microsoft.com/office/drawing/2014/main" id="{26E05B6A-555A-4986-A248-92F49C2CF302}"/>
              </a:ext>
            </a:extLst>
          </p:cNvPr>
          <p:cNvSpPr>
            <a:spLocks noGrp="1" noChangeArrowheads="1"/>
          </p:cNvSpPr>
          <p:nvPr>
            <p:ph type="body" idx="4294967295"/>
          </p:nvPr>
        </p:nvSpPr>
        <p:spPr>
          <a:xfrm>
            <a:off x="1428750" y="1700214"/>
            <a:ext cx="8915400" cy="4700587"/>
          </a:xfrm>
        </p:spPr>
        <p:txBody>
          <a:bodyPr/>
          <a:lstStyle/>
          <a:p>
            <a:pPr eaLnBrk="1" hangingPunct="1"/>
            <a:r>
              <a:rPr lang="zh-CN" altLang="zh-CN" dirty="0">
                <a:latin typeface="宋体" panose="02010600030101010101" pitchFamily="2" charset="-122"/>
                <a:ea typeface="宋体" panose="02010600030101010101" pitchFamily="2" charset="-122"/>
              </a:rPr>
              <a:t>文化的所有方面在功能上相互关联的趋向称为整合（</a:t>
            </a:r>
            <a:r>
              <a:rPr lang="en-US" altLang="zh-CN" dirty="0">
                <a:latin typeface="宋体" panose="02010600030101010101" pitchFamily="2" charset="-122"/>
                <a:ea typeface="宋体" panose="02010600030101010101" pitchFamily="2" charset="-122"/>
              </a:rPr>
              <a:t>integration</a:t>
            </a:r>
            <a:r>
              <a:rPr lang="zh-CN"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eaLnBrk="1" hangingPunct="1"/>
            <a:r>
              <a:rPr lang="zh-CN" altLang="zh-CN" dirty="0">
                <a:latin typeface="宋体" panose="02010600030101010101" pitchFamily="2" charset="-122"/>
                <a:ea typeface="宋体" panose="02010600030101010101" pitchFamily="2" charset="-122"/>
              </a:rPr>
              <a:t>文化是整合的、有模式可循的体系。一种文化中任何一部分的变化经常引起其他部分不同程度的变化。</a:t>
            </a:r>
            <a:endParaRPr lang="zh-CN" altLang="en-US"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99331"/>
                                        </p:tgtEl>
                                        <p:attrNameLst>
                                          <p:attrName>style.visibility</p:attrName>
                                        </p:attrNameLst>
                                      </p:cBhvr>
                                      <p:to>
                                        <p:strVal val="visible"/>
                                      </p:to>
                                    </p:set>
                                    <p:animEffect transition="in" filter="fade">
                                      <p:cBhvr>
                                        <p:cTn id="7" dur="767" decel="100000"/>
                                        <p:tgtEl>
                                          <p:spTgt spid="99331"/>
                                        </p:tgtEl>
                                      </p:cBhvr>
                                    </p:animEffect>
                                    <p:animScale>
                                      <p:cBhvr>
                                        <p:cTn id="8" dur="767" decel="100000"/>
                                        <p:tgtEl>
                                          <p:spTgt spid="99331"/>
                                        </p:tgtEl>
                                      </p:cBhvr>
                                      <p:from x="10000" y="10000"/>
                                      <p:to x="200000" y="450000"/>
                                    </p:animScale>
                                    <p:animScale>
                                      <p:cBhvr>
                                        <p:cTn id="9" dur="1228" accel="100000" fill="hold">
                                          <p:stCondLst>
                                            <p:cond delay="767"/>
                                          </p:stCondLst>
                                        </p:cTn>
                                        <p:tgtEl>
                                          <p:spTgt spid="99331"/>
                                        </p:tgtEl>
                                      </p:cBhvr>
                                      <p:from x="200000" y="450000"/>
                                      <p:to x="100000" y="100000"/>
                                    </p:animScale>
                                    <p:set>
                                      <p:cBhvr>
                                        <p:cTn id="10" dur="767" fill="hold"/>
                                        <p:tgtEl>
                                          <p:spTgt spid="99331"/>
                                        </p:tgtEl>
                                        <p:attrNameLst>
                                          <p:attrName>ppt_x</p:attrName>
                                        </p:attrNameLst>
                                      </p:cBhvr>
                                      <p:to>
                                        <p:strVal val="(0.5)"/>
                                      </p:to>
                                    </p:set>
                                    <p:anim from="(0.5)" to="(#ppt_x)" calcmode="lin" valueType="num">
                                      <p:cBhvr>
                                        <p:cTn id="11" dur="1228" accel="100000" fill="hold">
                                          <p:stCondLst>
                                            <p:cond delay="767"/>
                                          </p:stCondLst>
                                        </p:cTn>
                                        <p:tgtEl>
                                          <p:spTgt spid="99331"/>
                                        </p:tgtEl>
                                        <p:attrNameLst>
                                          <p:attrName>ppt_x</p:attrName>
                                        </p:attrNameLst>
                                      </p:cBhvr>
                                    </p:anim>
                                    <p:set>
                                      <p:cBhvr>
                                        <p:cTn id="12" dur="767" fill="hold"/>
                                        <p:tgtEl>
                                          <p:spTgt spid="99331"/>
                                        </p:tgtEl>
                                        <p:attrNameLst>
                                          <p:attrName>ppt_y</p:attrName>
                                        </p:attrNameLst>
                                      </p:cBhvr>
                                      <p:to>
                                        <p:strVal val="(#ppt_y+0.4)"/>
                                      </p:to>
                                    </p:set>
                                    <p:anim from="(#ppt_y+0.4)" to="(#ppt_y)" calcmode="lin" valueType="num">
                                      <p:cBhvr>
                                        <p:cTn id="13" dur="1228" accel="100000" fill="hold">
                                          <p:stCondLst>
                                            <p:cond delay="767"/>
                                          </p:stCondLst>
                                        </p:cTn>
                                        <p:tgtEl>
                                          <p:spTgt spid="99331"/>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99332">
                                            <p:txEl>
                                              <p:pRg st="0" end="0"/>
                                            </p:txEl>
                                          </p:spTgt>
                                        </p:tgtEl>
                                        <p:attrNameLst>
                                          <p:attrName>style.visibility</p:attrName>
                                        </p:attrNameLst>
                                      </p:cBhvr>
                                      <p:to>
                                        <p:strVal val="visible"/>
                                      </p:to>
                                    </p:set>
                                    <p:anim calcmode="lin" valueType="num">
                                      <p:cBhvr>
                                        <p:cTn id="18" dur="500" fill="hold"/>
                                        <p:tgtEl>
                                          <p:spTgt spid="9933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9933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99332">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99332">
                                            <p:txEl>
                                              <p:pRg st="1" end="1"/>
                                            </p:txEl>
                                          </p:spTgt>
                                        </p:tgtEl>
                                        <p:attrNameLst>
                                          <p:attrName>style.visibility</p:attrName>
                                        </p:attrNameLst>
                                      </p:cBhvr>
                                      <p:to>
                                        <p:strVal val="visible"/>
                                      </p:to>
                                    </p:set>
                                    <p:anim calcmode="lin" valueType="num">
                                      <p:cBhvr>
                                        <p:cTn id="25" dur="500" fill="hold"/>
                                        <p:tgtEl>
                                          <p:spTgt spid="9933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9933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993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p:bldP spid="99332"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日期占位符 3">
            <a:extLst>
              <a:ext uri="{FF2B5EF4-FFF2-40B4-BE49-F238E27FC236}">
                <a16:creationId xmlns:a16="http://schemas.microsoft.com/office/drawing/2014/main" id="{FBC081A7-A0F8-49BE-8747-C5CB248B7ADE}"/>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4880BAB4-20A5-4A7F-8022-C6E99783EB34}" type="datetime1">
              <a:rPr lang="zh-CN" altLang="en-US" sz="1200"/>
              <a:pPr eaLnBrk="1" hangingPunct="1">
                <a:buFont typeface="Wingdings" panose="05000000000000000000" pitchFamily="2" charset="2"/>
                <a:buNone/>
              </a:pPr>
              <a:t>2023/3/3</a:t>
            </a:fld>
            <a:endParaRPr lang="zh-CN" altLang="en-US" sz="1200"/>
          </a:p>
        </p:txBody>
      </p:sp>
      <p:sp>
        <p:nvSpPr>
          <p:cNvPr id="24579" name="灯片编号占位符 5">
            <a:extLst>
              <a:ext uri="{FF2B5EF4-FFF2-40B4-BE49-F238E27FC236}">
                <a16:creationId xmlns:a16="http://schemas.microsoft.com/office/drawing/2014/main" id="{504DAB0B-45F1-4DED-840E-B97715A23111}"/>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DF26AD2E-5C0C-4286-BD74-9763A58DE8FC}" type="slidenum">
              <a:rPr lang="zh-CN" altLang="en-US" sz="1200"/>
              <a:pPr algn="r" eaLnBrk="1" hangingPunct="1">
                <a:buFont typeface="Wingdings" panose="05000000000000000000" pitchFamily="2" charset="2"/>
                <a:buNone/>
              </a:pPr>
              <a:t>8</a:t>
            </a:fld>
            <a:endParaRPr lang="zh-CN" altLang="en-US" sz="1200"/>
          </a:p>
        </p:txBody>
      </p:sp>
      <p:sp>
        <p:nvSpPr>
          <p:cNvPr id="103427" name="Rectangle 2">
            <a:extLst>
              <a:ext uri="{FF2B5EF4-FFF2-40B4-BE49-F238E27FC236}">
                <a16:creationId xmlns:a16="http://schemas.microsoft.com/office/drawing/2014/main" id="{550A5AD8-2E5B-4C3C-B0A5-419AABA5FC08}"/>
              </a:ext>
            </a:extLst>
          </p:cNvPr>
          <p:cNvSpPr>
            <a:spLocks noGrp="1" noChangeArrowheads="1"/>
          </p:cNvSpPr>
          <p:nvPr>
            <p:ph type="title" idx="4294967295"/>
          </p:nvPr>
        </p:nvSpPr>
        <p:spPr>
          <a:xfrm>
            <a:off x="2279650" y="260350"/>
            <a:ext cx="7596188" cy="1143000"/>
          </a:xfrm>
        </p:spPr>
        <p:txBody>
          <a:bodyPr/>
          <a:lstStyle/>
          <a:p>
            <a:pPr eaLnBrk="1" hangingPunct="1"/>
            <a:r>
              <a:rPr lang="zh-CN" altLang="en-US" sz="3200" b="1" dirty="0">
                <a:solidFill>
                  <a:srgbClr val="0070C0"/>
                </a:solidFill>
                <a:ea typeface="楷体_GB2312"/>
                <a:cs typeface="楷体_GB2312"/>
              </a:rPr>
              <a:t>五、文化的多样性和文化的相对性</a:t>
            </a:r>
            <a:endParaRPr lang="en-US" altLang="zh-CN" sz="3200" b="1" dirty="0">
              <a:solidFill>
                <a:srgbClr val="0070C0"/>
              </a:solidFill>
              <a:ea typeface="楷体_GB2312"/>
              <a:cs typeface="楷体_GB2312"/>
            </a:endParaRPr>
          </a:p>
        </p:txBody>
      </p:sp>
      <p:sp>
        <p:nvSpPr>
          <p:cNvPr id="103428" name="Rectangle 3">
            <a:extLst>
              <a:ext uri="{FF2B5EF4-FFF2-40B4-BE49-F238E27FC236}">
                <a16:creationId xmlns:a16="http://schemas.microsoft.com/office/drawing/2014/main" id="{A3EB68C1-8442-4590-B704-0C9E73F3FBC3}"/>
              </a:ext>
            </a:extLst>
          </p:cNvPr>
          <p:cNvSpPr>
            <a:spLocks noGrp="1" noChangeArrowheads="1"/>
          </p:cNvSpPr>
          <p:nvPr>
            <p:ph type="body" idx="4294967295"/>
          </p:nvPr>
        </p:nvSpPr>
        <p:spPr>
          <a:xfrm>
            <a:off x="1219200" y="1781503"/>
            <a:ext cx="8991600" cy="4390697"/>
          </a:xfrm>
        </p:spPr>
        <p:txBody>
          <a:bodyPr/>
          <a:lstStyle/>
          <a:p>
            <a:pPr eaLnBrk="1" hangingPunct="1">
              <a:lnSpc>
                <a:spcPts val="3600"/>
              </a:lnSpc>
              <a:spcBef>
                <a:spcPts val="0"/>
              </a:spcBef>
              <a:defRPr/>
            </a:pPr>
            <a:r>
              <a:rPr lang="zh-CN" altLang="en-US" dirty="0">
                <a:latin typeface="宋体" panose="02010600030101010101" pitchFamily="2" charset="-122"/>
                <a:ea typeface="宋体" panose="02010600030101010101" pitchFamily="2" charset="-122"/>
              </a:rPr>
              <a:t>文化作为不同群体适应环境的工具，具有不同的形态、内容和特征。</a:t>
            </a:r>
            <a:endParaRPr lang="en-US" altLang="zh-CN" dirty="0">
              <a:latin typeface="宋体" panose="02010600030101010101" pitchFamily="2" charset="-122"/>
              <a:ea typeface="宋体" panose="02010600030101010101" pitchFamily="2" charset="-122"/>
            </a:endParaRPr>
          </a:p>
          <a:p>
            <a:pPr eaLnBrk="1" hangingPunct="1">
              <a:lnSpc>
                <a:spcPts val="3600"/>
              </a:lnSpc>
              <a:spcBef>
                <a:spcPts val="0"/>
              </a:spcBef>
              <a:defRPr/>
            </a:pPr>
            <a:r>
              <a:rPr lang="zh-CN" altLang="en-US" dirty="0">
                <a:latin typeface="宋体" panose="02010600030101010101" pitchFamily="2" charset="-122"/>
                <a:ea typeface="宋体" panose="02010600030101010101" pitchFamily="2" charset="-122"/>
              </a:rPr>
              <a:t>文化是相对的，依据我们的文化价值观和道德规范，许多邪恶或严禁的或不可想象的行为，在另一个文化中却可能是正确而值得欣赏的事，许多我们认为丑陋的，在其他文化中则可能是美的。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103427"/>
                                        </p:tgtEl>
                                        <p:attrNameLst>
                                          <p:attrName>style.visibility</p:attrName>
                                        </p:attrNameLst>
                                      </p:cBhvr>
                                      <p:to>
                                        <p:strVal val="visible"/>
                                      </p:to>
                                    </p:set>
                                    <p:animEffect transition="in" filter="fade">
                                      <p:cBhvr>
                                        <p:cTn id="7" dur="767" decel="100000"/>
                                        <p:tgtEl>
                                          <p:spTgt spid="103427"/>
                                        </p:tgtEl>
                                      </p:cBhvr>
                                    </p:animEffect>
                                    <p:animScale>
                                      <p:cBhvr>
                                        <p:cTn id="8" dur="767" decel="100000"/>
                                        <p:tgtEl>
                                          <p:spTgt spid="103427"/>
                                        </p:tgtEl>
                                      </p:cBhvr>
                                      <p:from x="10000" y="10000"/>
                                      <p:to x="200000" y="450000"/>
                                    </p:animScale>
                                    <p:animScale>
                                      <p:cBhvr>
                                        <p:cTn id="9" dur="1228" accel="100000" fill="hold">
                                          <p:stCondLst>
                                            <p:cond delay="767"/>
                                          </p:stCondLst>
                                        </p:cTn>
                                        <p:tgtEl>
                                          <p:spTgt spid="103427"/>
                                        </p:tgtEl>
                                      </p:cBhvr>
                                      <p:from x="200000" y="450000"/>
                                      <p:to x="100000" y="100000"/>
                                    </p:animScale>
                                    <p:set>
                                      <p:cBhvr>
                                        <p:cTn id="10" dur="767" fill="hold"/>
                                        <p:tgtEl>
                                          <p:spTgt spid="103427"/>
                                        </p:tgtEl>
                                        <p:attrNameLst>
                                          <p:attrName>ppt_x</p:attrName>
                                        </p:attrNameLst>
                                      </p:cBhvr>
                                      <p:to>
                                        <p:strVal val="(0.5)"/>
                                      </p:to>
                                    </p:set>
                                    <p:anim from="(0.5)" to="(#ppt_x)" calcmode="lin" valueType="num">
                                      <p:cBhvr>
                                        <p:cTn id="11" dur="1228" accel="100000" fill="hold">
                                          <p:stCondLst>
                                            <p:cond delay="767"/>
                                          </p:stCondLst>
                                        </p:cTn>
                                        <p:tgtEl>
                                          <p:spTgt spid="103427"/>
                                        </p:tgtEl>
                                        <p:attrNameLst>
                                          <p:attrName>ppt_x</p:attrName>
                                        </p:attrNameLst>
                                      </p:cBhvr>
                                    </p:anim>
                                    <p:set>
                                      <p:cBhvr>
                                        <p:cTn id="12" dur="767" fill="hold"/>
                                        <p:tgtEl>
                                          <p:spTgt spid="103427"/>
                                        </p:tgtEl>
                                        <p:attrNameLst>
                                          <p:attrName>ppt_y</p:attrName>
                                        </p:attrNameLst>
                                      </p:cBhvr>
                                      <p:to>
                                        <p:strVal val="(#ppt_y+0.4)"/>
                                      </p:to>
                                    </p:set>
                                    <p:anim from="(#ppt_y+0.4)" to="(#ppt_y)" calcmode="lin" valueType="num">
                                      <p:cBhvr>
                                        <p:cTn id="13" dur="1228" accel="100000" fill="hold">
                                          <p:stCondLst>
                                            <p:cond delay="767"/>
                                          </p:stCondLst>
                                        </p:cTn>
                                        <p:tgtEl>
                                          <p:spTgt spid="103427"/>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103428">
                                            <p:txEl>
                                              <p:pRg st="0" end="0"/>
                                            </p:txEl>
                                          </p:spTgt>
                                        </p:tgtEl>
                                        <p:attrNameLst>
                                          <p:attrName>style.visibility</p:attrName>
                                        </p:attrNameLst>
                                      </p:cBhvr>
                                      <p:to>
                                        <p:strVal val="visible"/>
                                      </p:to>
                                    </p:set>
                                    <p:anim calcmode="lin" valueType="num">
                                      <p:cBhvr>
                                        <p:cTn id="18" dur="500" fill="hold"/>
                                        <p:tgtEl>
                                          <p:spTgt spid="103428">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103428">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103428">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103428">
                                            <p:txEl>
                                              <p:pRg st="1" end="1"/>
                                            </p:txEl>
                                          </p:spTgt>
                                        </p:tgtEl>
                                        <p:attrNameLst>
                                          <p:attrName>style.visibility</p:attrName>
                                        </p:attrNameLst>
                                      </p:cBhvr>
                                      <p:to>
                                        <p:strVal val="visible"/>
                                      </p:to>
                                    </p:set>
                                    <p:anim calcmode="lin" valueType="num">
                                      <p:cBhvr>
                                        <p:cTn id="25" dur="500" fill="hold"/>
                                        <p:tgtEl>
                                          <p:spTgt spid="103428">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03428">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1034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p:bldP spid="103428"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日期占位符 3">
            <a:extLst>
              <a:ext uri="{FF2B5EF4-FFF2-40B4-BE49-F238E27FC236}">
                <a16:creationId xmlns:a16="http://schemas.microsoft.com/office/drawing/2014/main" id="{DD7281E5-C4B7-4E6D-B20D-EDB154E4A457}"/>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07B30EA5-CE20-4C6A-B7E4-E2E51BCE7649}" type="datetime1">
              <a:rPr lang="zh-CN" altLang="en-US" sz="1200"/>
              <a:pPr eaLnBrk="1" hangingPunct="1">
                <a:buFont typeface="Wingdings" panose="05000000000000000000" pitchFamily="2" charset="2"/>
                <a:buNone/>
              </a:pPr>
              <a:t>2023/3/3</a:t>
            </a:fld>
            <a:endParaRPr lang="zh-CN" altLang="en-US" sz="1200"/>
          </a:p>
        </p:txBody>
      </p:sp>
      <p:sp>
        <p:nvSpPr>
          <p:cNvPr id="23555" name="灯片编号占位符 5">
            <a:extLst>
              <a:ext uri="{FF2B5EF4-FFF2-40B4-BE49-F238E27FC236}">
                <a16:creationId xmlns:a16="http://schemas.microsoft.com/office/drawing/2014/main" id="{34160EC6-C42F-4FA6-B48D-B67FDAA3EB7B}"/>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C6C94F93-CED7-422E-9DCE-C9239F8F229B}" type="slidenum">
              <a:rPr lang="zh-CN" altLang="en-US" sz="1200"/>
              <a:pPr algn="r" eaLnBrk="1" hangingPunct="1">
                <a:buFont typeface="Wingdings" panose="05000000000000000000" pitchFamily="2" charset="2"/>
                <a:buNone/>
              </a:pPr>
              <a:t>9</a:t>
            </a:fld>
            <a:endParaRPr lang="zh-CN" altLang="en-US" sz="1200"/>
          </a:p>
        </p:txBody>
      </p:sp>
      <p:sp>
        <p:nvSpPr>
          <p:cNvPr id="101379" name="Rectangle 2">
            <a:extLst>
              <a:ext uri="{FF2B5EF4-FFF2-40B4-BE49-F238E27FC236}">
                <a16:creationId xmlns:a16="http://schemas.microsoft.com/office/drawing/2014/main" id="{AD5BB173-4ACB-4795-AA1E-53441553A4D0}"/>
              </a:ext>
            </a:extLst>
          </p:cNvPr>
          <p:cNvSpPr>
            <a:spLocks noGrp="1" noChangeArrowheads="1"/>
          </p:cNvSpPr>
          <p:nvPr>
            <p:ph type="title" idx="4294967295"/>
          </p:nvPr>
        </p:nvSpPr>
        <p:spPr>
          <a:xfrm>
            <a:off x="2279650" y="188913"/>
            <a:ext cx="6400800" cy="1219200"/>
          </a:xfrm>
        </p:spPr>
        <p:txBody>
          <a:bodyPr/>
          <a:lstStyle/>
          <a:p>
            <a:pPr eaLnBrk="1" hangingPunct="1"/>
            <a:r>
              <a:rPr lang="zh-CN" altLang="en-US" sz="3200" b="1" dirty="0">
                <a:solidFill>
                  <a:srgbClr val="0070C0"/>
                </a:solidFill>
                <a:ea typeface="楷体_GB2312"/>
                <a:cs typeface="楷体_GB2312"/>
              </a:rPr>
              <a:t>六、文化的适应性与变迁性</a:t>
            </a:r>
            <a:endParaRPr lang="en-US" altLang="zh-CN" sz="3200" b="1" dirty="0">
              <a:solidFill>
                <a:srgbClr val="0070C0"/>
              </a:solidFill>
              <a:ea typeface="楷体_GB2312"/>
              <a:cs typeface="楷体_GB2312"/>
            </a:endParaRPr>
          </a:p>
        </p:txBody>
      </p:sp>
      <p:sp>
        <p:nvSpPr>
          <p:cNvPr id="101380" name="Rectangle 3">
            <a:extLst>
              <a:ext uri="{FF2B5EF4-FFF2-40B4-BE49-F238E27FC236}">
                <a16:creationId xmlns:a16="http://schemas.microsoft.com/office/drawing/2014/main" id="{ADAEA0E4-4B98-4AFB-BEE1-FAC9E22B2BE4}"/>
              </a:ext>
            </a:extLst>
          </p:cNvPr>
          <p:cNvSpPr>
            <a:spLocks noGrp="1" noChangeArrowheads="1"/>
          </p:cNvSpPr>
          <p:nvPr>
            <p:ph type="body" idx="4294967295"/>
          </p:nvPr>
        </p:nvSpPr>
        <p:spPr>
          <a:xfrm>
            <a:off x="1400175" y="1537137"/>
            <a:ext cx="8696325" cy="4635063"/>
          </a:xfrm>
        </p:spPr>
        <p:txBody>
          <a:bodyPr/>
          <a:lstStyle/>
          <a:p>
            <a:pPr eaLnBrk="1" hangingPunct="1"/>
            <a:r>
              <a:rPr lang="zh-CN" altLang="en-US" dirty="0">
                <a:latin typeface="宋体" panose="02010600030101010101" pitchFamily="2" charset="-122"/>
                <a:ea typeface="宋体" panose="02010600030101010101" pitchFamily="2" charset="-122"/>
              </a:rPr>
              <a:t>对自然环境的适应</a:t>
            </a:r>
            <a:endParaRPr lang="en-US" altLang="zh-CN" dirty="0">
              <a:latin typeface="宋体" panose="02010600030101010101" pitchFamily="2" charset="-122"/>
              <a:ea typeface="宋体" panose="02010600030101010101" pitchFamily="2" charset="-122"/>
            </a:endParaRPr>
          </a:p>
          <a:p>
            <a:pPr eaLnBrk="1" hangingPunct="1"/>
            <a:r>
              <a:rPr lang="zh-CN" altLang="en-US" dirty="0">
                <a:latin typeface="宋体" panose="02010600030101010101" pitchFamily="2" charset="-122"/>
                <a:ea typeface="宋体" panose="02010600030101010101" pitchFamily="2" charset="-122"/>
              </a:rPr>
              <a:t>对社会环境的适应</a:t>
            </a:r>
            <a:endParaRPr lang="en-US" altLang="zh-CN" b="1" dirty="0">
              <a:solidFill>
                <a:srgbClr val="660066"/>
              </a:solidFill>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适应的过程也是变迁的过程</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所有的文化都历时而变迁</a:t>
            </a:r>
            <a:r>
              <a:rPr lang="zh-CN" altLang="en-US" dirty="0">
                <a:latin typeface="宋体" panose="02010600030101010101" pitchFamily="2" charset="-122"/>
                <a:ea typeface="宋体" panose="02010600030101010101" pitchFamily="2" charset="-122"/>
              </a:rPr>
              <a:t>（如鄂伦春族）</a:t>
            </a:r>
            <a:endParaRPr lang="en-US" altLang="zh-CN" dirty="0">
              <a:latin typeface="宋体" panose="02010600030101010101" pitchFamily="2" charset="-122"/>
              <a:ea typeface="宋体" panose="02010600030101010101" pitchFamily="2" charset="-122"/>
            </a:endParaRPr>
          </a:p>
          <a:p>
            <a:pPr eaLnBrk="1" hangingPunct="1"/>
            <a:r>
              <a:rPr lang="zh-CN" altLang="en-US" dirty="0">
                <a:latin typeface="宋体" panose="02010600030101010101" pitchFamily="2" charset="-122"/>
                <a:ea typeface="宋体" panose="02010600030101010101" pitchFamily="2" charset="-122"/>
              </a:rPr>
              <a:t>变迁的动力可能来自于社会内部也可能源自外部</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可以预期个体做出的选择都是有利于适应的，但并不总是或必然有益；短期有益不一定长期也会有益；对个体有利不一定对群体有利。</a:t>
            </a:r>
            <a:endParaRPr lang="en-US" altLang="zh-CN" dirty="0">
              <a:latin typeface="宋体" panose="02010600030101010101" pitchFamily="2" charset="-122"/>
            </a:endParaRPr>
          </a:p>
          <a:p>
            <a:pPr eaLnBrk="1" hangingPunct="1"/>
            <a:endParaRPr lang="en-US" altLang="zh-CN"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101379"/>
                                        </p:tgtEl>
                                        <p:attrNameLst>
                                          <p:attrName>style.visibility</p:attrName>
                                        </p:attrNameLst>
                                      </p:cBhvr>
                                      <p:to>
                                        <p:strVal val="visible"/>
                                      </p:to>
                                    </p:set>
                                    <p:animEffect transition="in" filter="fade">
                                      <p:cBhvr>
                                        <p:cTn id="7" dur="767" decel="100000"/>
                                        <p:tgtEl>
                                          <p:spTgt spid="101379"/>
                                        </p:tgtEl>
                                      </p:cBhvr>
                                    </p:animEffect>
                                    <p:animScale>
                                      <p:cBhvr>
                                        <p:cTn id="8" dur="767" decel="100000"/>
                                        <p:tgtEl>
                                          <p:spTgt spid="101379"/>
                                        </p:tgtEl>
                                      </p:cBhvr>
                                      <p:from x="10000" y="10000"/>
                                      <p:to x="200000" y="450000"/>
                                    </p:animScale>
                                    <p:animScale>
                                      <p:cBhvr>
                                        <p:cTn id="9" dur="1228" accel="100000" fill="hold">
                                          <p:stCondLst>
                                            <p:cond delay="767"/>
                                          </p:stCondLst>
                                        </p:cTn>
                                        <p:tgtEl>
                                          <p:spTgt spid="101379"/>
                                        </p:tgtEl>
                                      </p:cBhvr>
                                      <p:from x="200000" y="450000"/>
                                      <p:to x="100000" y="100000"/>
                                    </p:animScale>
                                    <p:set>
                                      <p:cBhvr>
                                        <p:cTn id="10" dur="767" fill="hold"/>
                                        <p:tgtEl>
                                          <p:spTgt spid="101379"/>
                                        </p:tgtEl>
                                        <p:attrNameLst>
                                          <p:attrName>ppt_x</p:attrName>
                                        </p:attrNameLst>
                                      </p:cBhvr>
                                      <p:to>
                                        <p:strVal val="(0.5)"/>
                                      </p:to>
                                    </p:set>
                                    <p:anim from="(0.5)" to="(#ppt_x)" calcmode="lin" valueType="num">
                                      <p:cBhvr>
                                        <p:cTn id="11" dur="1228" accel="100000" fill="hold">
                                          <p:stCondLst>
                                            <p:cond delay="767"/>
                                          </p:stCondLst>
                                        </p:cTn>
                                        <p:tgtEl>
                                          <p:spTgt spid="101379"/>
                                        </p:tgtEl>
                                        <p:attrNameLst>
                                          <p:attrName>ppt_x</p:attrName>
                                        </p:attrNameLst>
                                      </p:cBhvr>
                                    </p:anim>
                                    <p:set>
                                      <p:cBhvr>
                                        <p:cTn id="12" dur="767" fill="hold"/>
                                        <p:tgtEl>
                                          <p:spTgt spid="101379"/>
                                        </p:tgtEl>
                                        <p:attrNameLst>
                                          <p:attrName>ppt_y</p:attrName>
                                        </p:attrNameLst>
                                      </p:cBhvr>
                                      <p:to>
                                        <p:strVal val="(#ppt_y+0.4)"/>
                                      </p:to>
                                    </p:set>
                                    <p:anim from="(#ppt_y+0.4)" to="(#ppt_y)" calcmode="lin" valueType="num">
                                      <p:cBhvr>
                                        <p:cTn id="13" dur="1228" accel="100000" fill="hold">
                                          <p:stCondLst>
                                            <p:cond delay="767"/>
                                          </p:stCondLst>
                                        </p:cTn>
                                        <p:tgtEl>
                                          <p:spTgt spid="101379"/>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101380">
                                            <p:txEl>
                                              <p:pRg st="0" end="0"/>
                                            </p:txEl>
                                          </p:spTgt>
                                        </p:tgtEl>
                                        <p:attrNameLst>
                                          <p:attrName>style.visibility</p:attrName>
                                        </p:attrNameLst>
                                      </p:cBhvr>
                                      <p:to>
                                        <p:strVal val="visible"/>
                                      </p:to>
                                    </p:set>
                                    <p:anim calcmode="lin" valueType="num">
                                      <p:cBhvr>
                                        <p:cTn id="18" dur="500" fill="hold"/>
                                        <p:tgtEl>
                                          <p:spTgt spid="101380">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101380">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101380">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101380">
                                            <p:txEl>
                                              <p:pRg st="1" end="1"/>
                                            </p:txEl>
                                          </p:spTgt>
                                        </p:tgtEl>
                                        <p:attrNameLst>
                                          <p:attrName>style.visibility</p:attrName>
                                        </p:attrNameLst>
                                      </p:cBhvr>
                                      <p:to>
                                        <p:strVal val="visible"/>
                                      </p:to>
                                    </p:set>
                                    <p:anim calcmode="lin" valueType="num">
                                      <p:cBhvr>
                                        <p:cTn id="25" dur="500" fill="hold"/>
                                        <p:tgtEl>
                                          <p:spTgt spid="101380">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01380">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10138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101380">
                                            <p:txEl>
                                              <p:pRg st="2" end="2"/>
                                            </p:txEl>
                                          </p:spTgt>
                                        </p:tgtEl>
                                        <p:attrNameLst>
                                          <p:attrName>style.visibility</p:attrName>
                                        </p:attrNameLst>
                                      </p:cBhvr>
                                      <p:to>
                                        <p:strVal val="visible"/>
                                      </p:to>
                                    </p:set>
                                    <p:anim calcmode="lin" valueType="num">
                                      <p:cBhvr>
                                        <p:cTn id="32" dur="500" fill="hold"/>
                                        <p:tgtEl>
                                          <p:spTgt spid="101380">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101380">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101380">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16" fill="hold" grpId="0" nodeType="clickEffect">
                                  <p:stCondLst>
                                    <p:cond delay="0"/>
                                  </p:stCondLst>
                                  <p:childTnLst>
                                    <p:set>
                                      <p:cBhvr>
                                        <p:cTn id="38" dur="0" fill="hold">
                                          <p:stCondLst>
                                            <p:cond delay="0"/>
                                          </p:stCondLst>
                                        </p:cTn>
                                        <p:tgtEl>
                                          <p:spTgt spid="101380">
                                            <p:txEl>
                                              <p:pRg st="3" end="3"/>
                                            </p:txEl>
                                          </p:spTgt>
                                        </p:tgtEl>
                                        <p:attrNameLst>
                                          <p:attrName>style.visibility</p:attrName>
                                        </p:attrNameLst>
                                      </p:cBhvr>
                                      <p:to>
                                        <p:strVal val="visible"/>
                                      </p:to>
                                    </p:set>
                                    <p:anim calcmode="lin" valueType="num">
                                      <p:cBhvr>
                                        <p:cTn id="39" dur="500" fill="hold"/>
                                        <p:tgtEl>
                                          <p:spTgt spid="101380">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101380">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101380">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0" fill="hold">
                                          <p:stCondLst>
                                            <p:cond delay="0"/>
                                          </p:stCondLst>
                                        </p:cTn>
                                        <p:tgtEl>
                                          <p:spTgt spid="101380">
                                            <p:txEl>
                                              <p:pRg st="4" end="4"/>
                                            </p:txEl>
                                          </p:spTgt>
                                        </p:tgtEl>
                                        <p:attrNameLst>
                                          <p:attrName>style.visibility</p:attrName>
                                        </p:attrNameLst>
                                      </p:cBhvr>
                                      <p:to>
                                        <p:strVal val="visible"/>
                                      </p:to>
                                    </p:set>
                                    <p:anim calcmode="lin" valueType="num">
                                      <p:cBhvr>
                                        <p:cTn id="46" dur="500" fill="hold"/>
                                        <p:tgtEl>
                                          <p:spTgt spid="101380">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101380">
                                            <p:txEl>
                                              <p:pRg st="4" end="4"/>
                                            </p:txEl>
                                          </p:spTgt>
                                        </p:tgtEl>
                                        <p:attrNameLst>
                                          <p:attrName>ppt_h</p:attrName>
                                        </p:attrNameLst>
                                      </p:cBhvr>
                                      <p:tavLst>
                                        <p:tav tm="0">
                                          <p:val>
                                            <p:fltVal val="0"/>
                                          </p:val>
                                        </p:tav>
                                        <p:tav tm="100000">
                                          <p:val>
                                            <p:strVal val="#ppt_h"/>
                                          </p:val>
                                        </p:tav>
                                      </p:tavLst>
                                    </p:anim>
                                    <p:animEffect transition="in" filter="fade">
                                      <p:cBhvr>
                                        <p:cTn id="48" dur="500"/>
                                        <p:tgtEl>
                                          <p:spTgt spid="10138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p:bldP spid="101380"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11290</TotalTime>
  <Words>2558</Words>
  <Application>Microsoft Office PowerPoint</Application>
  <PresentationFormat>宽屏</PresentationFormat>
  <Paragraphs>221</Paragraphs>
  <Slides>31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等线</vt:lpstr>
      <vt:lpstr>等线 Light</vt:lpstr>
      <vt:lpstr>黑体</vt:lpstr>
      <vt:lpstr>华文楷体</vt:lpstr>
      <vt:lpstr>楷体</vt:lpstr>
      <vt:lpstr>楷体_GB2312</vt:lpstr>
      <vt:lpstr>宋体</vt:lpstr>
      <vt:lpstr>微软雅黑</vt:lpstr>
      <vt:lpstr>Arial</vt:lpstr>
      <vt:lpstr>Verdana</vt:lpstr>
      <vt:lpstr>Wingdings</vt:lpstr>
      <vt:lpstr>Office 主题​​</vt:lpstr>
      <vt:lpstr>    2.文化与人类学的视角</vt:lpstr>
      <vt:lpstr> 文化的概念</vt:lpstr>
      <vt:lpstr>文化的特征</vt:lpstr>
      <vt:lpstr>一、文化是共享的</vt:lpstr>
      <vt:lpstr>二、文化是习得的</vt:lpstr>
      <vt:lpstr>三、文化以符号为基础</vt:lpstr>
      <vt:lpstr>四、文化是整合的</vt:lpstr>
      <vt:lpstr>五、文化的多样性和文化的相对性</vt:lpstr>
      <vt:lpstr>六、文化的适应性与变迁性</vt:lpstr>
      <vt:lpstr>文化变迁 </vt:lpstr>
      <vt:lpstr>创新</vt:lpstr>
      <vt:lpstr>传播/借用</vt:lpstr>
      <vt:lpstr>涵化</vt:lpstr>
      <vt:lpstr>文化遗失</vt:lpstr>
      <vt:lpstr>全球化</vt:lpstr>
      <vt:lpstr>全球化的特征：全球文化景观（阿帕杜莱，2012）</vt:lpstr>
      <vt:lpstr>问题与机遇</vt:lpstr>
      <vt:lpstr>全球化与文化多样性</vt:lpstr>
      <vt:lpstr>整体观——文化系统 </vt:lpstr>
      <vt:lpstr>整体观——联系的类型</vt:lpstr>
      <vt:lpstr>整体观——空间 </vt:lpstr>
      <vt:lpstr>整体观——时间 （过去；现在；未来）</vt:lpstr>
      <vt:lpstr>整体观——生物-文化与环境</vt:lpstr>
      <vt:lpstr>整体观——挑战</vt:lpstr>
      <vt:lpstr>文化相对主义</vt:lpstr>
      <vt:lpstr>PowerPoint 演示文稿</vt:lpstr>
      <vt:lpstr>PowerPoint 演示文稿</vt:lpstr>
      <vt:lpstr>相对主义——如何按文化相对主义进行研究？</vt:lpstr>
      <vt:lpstr>相对主义——如何做出判断？</vt:lpstr>
      <vt:lpstr>相对主义——该采取行动吗？</vt:lpstr>
      <vt:lpstr>课程群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LHQ</dc:creator>
  <cp:lastModifiedBy>liu huaqin</cp:lastModifiedBy>
  <cp:revision>133</cp:revision>
  <dcterms:created xsi:type="dcterms:W3CDTF">2018-09-19T01:44:15Z</dcterms:created>
  <dcterms:modified xsi:type="dcterms:W3CDTF">2023-03-02T23:01:51Z</dcterms:modified>
</cp:coreProperties>
</file>