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15" r:id="rId3"/>
    <p:sldId id="494" r:id="rId4"/>
    <p:sldId id="660" r:id="rId5"/>
    <p:sldId id="303" r:id="rId6"/>
    <p:sldId id="658" r:id="rId7"/>
    <p:sldId id="666" r:id="rId8"/>
    <p:sldId id="287" r:id="rId9"/>
    <p:sldId id="265" r:id="rId10"/>
    <p:sldId id="498" r:id="rId11"/>
    <p:sldId id="499" r:id="rId12"/>
    <p:sldId id="500" r:id="rId13"/>
    <p:sldId id="501" r:id="rId14"/>
    <p:sldId id="502" r:id="rId15"/>
    <p:sldId id="262" r:id="rId16"/>
    <p:sldId id="263" r:id="rId17"/>
    <p:sldId id="264" r:id="rId18"/>
    <p:sldId id="503" r:id="rId19"/>
    <p:sldId id="504" r:id="rId20"/>
    <p:sldId id="662" r:id="rId21"/>
    <p:sldId id="663" r:id="rId22"/>
    <p:sldId id="505" r:id="rId23"/>
    <p:sldId id="507" r:id="rId24"/>
    <p:sldId id="508" r:id="rId25"/>
    <p:sldId id="509" r:id="rId26"/>
    <p:sldId id="266" r:id="rId27"/>
    <p:sldId id="267" r:id="rId28"/>
    <p:sldId id="510" r:id="rId29"/>
    <p:sldId id="511" r:id="rId30"/>
    <p:sldId id="512" r:id="rId31"/>
    <p:sldId id="513" r:id="rId32"/>
    <p:sldId id="514" r:id="rId33"/>
    <p:sldId id="257" r:id="rId34"/>
    <p:sldId id="258" r:id="rId35"/>
    <p:sldId id="260" r:id="rId36"/>
    <p:sldId id="659" r:id="rId37"/>
    <p:sldId id="259" r:id="rId38"/>
    <p:sldId id="261" r:id="rId39"/>
    <p:sldId id="516" r:id="rId40"/>
    <p:sldId id="665" r:id="rId41"/>
    <p:sldId id="517" r:id="rId42"/>
    <p:sldId id="518" r:id="rId43"/>
    <p:sldId id="519" r:id="rId44"/>
    <p:sldId id="661" r:id="rId45"/>
    <p:sldId id="664"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38354-2865-4D0F-AD4A-45A995D11C0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2588D9B-B5A9-4D51-9D36-9D55BCB2B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0713D1-1669-458A-80A1-E0B780FEC853}"/>
              </a:ext>
            </a:extLst>
          </p:cNvPr>
          <p:cNvSpPr>
            <a:spLocks noGrp="1"/>
          </p:cNvSpPr>
          <p:nvPr>
            <p:ph type="dt" sz="half" idx="10"/>
          </p:nvPr>
        </p:nvSpPr>
        <p:spPr/>
        <p:txBody>
          <a:bodyPr/>
          <a:lstStyle/>
          <a:p>
            <a:fld id="{AFE89BC1-FAEE-4A75-AB7C-2275C88C288B}" type="datetimeFigureOut">
              <a:rPr lang="zh-CN" altLang="en-US" smtClean="0"/>
              <a:t>2023/3/9</a:t>
            </a:fld>
            <a:endParaRPr lang="zh-CN" altLang="en-US"/>
          </a:p>
        </p:txBody>
      </p:sp>
      <p:sp>
        <p:nvSpPr>
          <p:cNvPr id="5" name="页脚占位符 4">
            <a:extLst>
              <a:ext uri="{FF2B5EF4-FFF2-40B4-BE49-F238E27FC236}">
                <a16:creationId xmlns:a16="http://schemas.microsoft.com/office/drawing/2014/main" id="{BD501477-406B-4730-AA8D-697A59340D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BC0BEC-E8F2-4159-8172-421C7B9E48C7}"/>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68572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9260E-497F-4870-8C61-0168B6CE19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674D1BF-E010-4133-91EF-CC3BA375D2A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D6B0281-EA77-4692-8147-C26309A51842}"/>
              </a:ext>
            </a:extLst>
          </p:cNvPr>
          <p:cNvSpPr>
            <a:spLocks noGrp="1"/>
          </p:cNvSpPr>
          <p:nvPr>
            <p:ph type="dt" sz="half" idx="10"/>
          </p:nvPr>
        </p:nvSpPr>
        <p:spPr/>
        <p:txBody>
          <a:bodyPr/>
          <a:lstStyle/>
          <a:p>
            <a:fld id="{AFE89BC1-FAEE-4A75-AB7C-2275C88C288B}" type="datetimeFigureOut">
              <a:rPr lang="zh-CN" altLang="en-US" smtClean="0"/>
              <a:t>2023/3/9</a:t>
            </a:fld>
            <a:endParaRPr lang="zh-CN" altLang="en-US"/>
          </a:p>
        </p:txBody>
      </p:sp>
      <p:sp>
        <p:nvSpPr>
          <p:cNvPr id="5" name="页脚占位符 4">
            <a:extLst>
              <a:ext uri="{FF2B5EF4-FFF2-40B4-BE49-F238E27FC236}">
                <a16:creationId xmlns:a16="http://schemas.microsoft.com/office/drawing/2014/main" id="{CCF2911E-D7E2-4875-900B-28326F9013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897720-A104-42A6-B3DF-7627CBE9DF52}"/>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78767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64B7BA-941D-4454-9C63-C58496D6232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8CC30C-54F3-4833-9CD3-82BC2E5CE96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F4E4A4-5AA8-425A-A72D-CCE2B0392DB6}"/>
              </a:ext>
            </a:extLst>
          </p:cNvPr>
          <p:cNvSpPr>
            <a:spLocks noGrp="1"/>
          </p:cNvSpPr>
          <p:nvPr>
            <p:ph type="dt" sz="half" idx="10"/>
          </p:nvPr>
        </p:nvSpPr>
        <p:spPr/>
        <p:txBody>
          <a:bodyPr/>
          <a:lstStyle/>
          <a:p>
            <a:fld id="{AFE89BC1-FAEE-4A75-AB7C-2275C88C288B}" type="datetimeFigureOut">
              <a:rPr lang="zh-CN" altLang="en-US" smtClean="0"/>
              <a:t>2023/3/9</a:t>
            </a:fld>
            <a:endParaRPr lang="zh-CN" altLang="en-US"/>
          </a:p>
        </p:txBody>
      </p:sp>
      <p:sp>
        <p:nvSpPr>
          <p:cNvPr id="5" name="页脚占位符 4">
            <a:extLst>
              <a:ext uri="{FF2B5EF4-FFF2-40B4-BE49-F238E27FC236}">
                <a16:creationId xmlns:a16="http://schemas.microsoft.com/office/drawing/2014/main" id="{67DD649E-A2F0-46D0-A361-A12CBC6A66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1EAA4-606C-4773-9E06-270608F6AE72}"/>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88847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2E690-1BC2-4F6E-9020-449AA7F47E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B7AFDA-E536-43D9-9FDE-DA2031E757C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0F7DFE-1F66-478C-BA05-C2A7637D01AF}"/>
              </a:ext>
            </a:extLst>
          </p:cNvPr>
          <p:cNvSpPr>
            <a:spLocks noGrp="1"/>
          </p:cNvSpPr>
          <p:nvPr>
            <p:ph type="dt" sz="half" idx="10"/>
          </p:nvPr>
        </p:nvSpPr>
        <p:spPr/>
        <p:txBody>
          <a:bodyPr/>
          <a:lstStyle/>
          <a:p>
            <a:fld id="{AFE89BC1-FAEE-4A75-AB7C-2275C88C288B}" type="datetimeFigureOut">
              <a:rPr lang="zh-CN" altLang="en-US" smtClean="0"/>
              <a:t>2023/3/9</a:t>
            </a:fld>
            <a:endParaRPr lang="zh-CN" altLang="en-US"/>
          </a:p>
        </p:txBody>
      </p:sp>
      <p:sp>
        <p:nvSpPr>
          <p:cNvPr id="5" name="页脚占位符 4">
            <a:extLst>
              <a:ext uri="{FF2B5EF4-FFF2-40B4-BE49-F238E27FC236}">
                <a16:creationId xmlns:a16="http://schemas.microsoft.com/office/drawing/2014/main" id="{EF3CE98E-1095-4951-9D7C-BF34EA2519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31FCF4-4684-4B10-BBE2-0C0CFCE946C6}"/>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244436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1403E1-D3C3-42FD-B05B-95C99E2198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99161E3-5DFA-4E9B-B707-C88795ACF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8AD07EC-8D5E-4EFC-9055-60666AA7D10E}"/>
              </a:ext>
            </a:extLst>
          </p:cNvPr>
          <p:cNvSpPr>
            <a:spLocks noGrp="1"/>
          </p:cNvSpPr>
          <p:nvPr>
            <p:ph type="dt" sz="half" idx="10"/>
          </p:nvPr>
        </p:nvSpPr>
        <p:spPr/>
        <p:txBody>
          <a:bodyPr/>
          <a:lstStyle/>
          <a:p>
            <a:fld id="{AFE89BC1-FAEE-4A75-AB7C-2275C88C288B}" type="datetimeFigureOut">
              <a:rPr lang="zh-CN" altLang="en-US" smtClean="0"/>
              <a:t>2023/3/9</a:t>
            </a:fld>
            <a:endParaRPr lang="zh-CN" altLang="en-US"/>
          </a:p>
        </p:txBody>
      </p:sp>
      <p:sp>
        <p:nvSpPr>
          <p:cNvPr id="5" name="页脚占位符 4">
            <a:extLst>
              <a:ext uri="{FF2B5EF4-FFF2-40B4-BE49-F238E27FC236}">
                <a16:creationId xmlns:a16="http://schemas.microsoft.com/office/drawing/2014/main" id="{532F44E3-2BDD-41BD-9181-A0E9AC754B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941A10-320A-4E5A-AB8B-223179AFF619}"/>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50382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EBCE6-D1F7-454B-8CCA-32D742CCEC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2F559B-2285-4134-AC63-DF6AA28B6D7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BB70D38-3962-4D14-9398-C623EDAD23E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70F465B-263D-404D-B846-1FD0DE7BF7C5}"/>
              </a:ext>
            </a:extLst>
          </p:cNvPr>
          <p:cNvSpPr>
            <a:spLocks noGrp="1"/>
          </p:cNvSpPr>
          <p:nvPr>
            <p:ph type="dt" sz="half" idx="10"/>
          </p:nvPr>
        </p:nvSpPr>
        <p:spPr/>
        <p:txBody>
          <a:bodyPr/>
          <a:lstStyle/>
          <a:p>
            <a:fld id="{AFE89BC1-FAEE-4A75-AB7C-2275C88C288B}" type="datetimeFigureOut">
              <a:rPr lang="zh-CN" altLang="en-US" smtClean="0"/>
              <a:t>2023/3/9</a:t>
            </a:fld>
            <a:endParaRPr lang="zh-CN" altLang="en-US"/>
          </a:p>
        </p:txBody>
      </p:sp>
      <p:sp>
        <p:nvSpPr>
          <p:cNvPr id="6" name="页脚占位符 5">
            <a:extLst>
              <a:ext uri="{FF2B5EF4-FFF2-40B4-BE49-F238E27FC236}">
                <a16:creationId xmlns:a16="http://schemas.microsoft.com/office/drawing/2014/main" id="{FB6499A7-0040-4581-AE61-1017F5489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D579D7-C00A-4A71-95D3-A559B06A4D0F}"/>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53222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B5BDC-900B-4158-BFB2-A0E2B6A5FB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AEBF30-48BE-4B7D-9B44-755679C4A0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FFCBDDE-97B0-40FC-BD17-BB4BDF0CBB6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1ABE802-8BE0-4DFA-85FA-5CD7344D4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3CA9D0E-5B02-48ED-99FD-8B91CB8275F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6703B4A-0335-4C14-8A50-E450339C63B2}"/>
              </a:ext>
            </a:extLst>
          </p:cNvPr>
          <p:cNvSpPr>
            <a:spLocks noGrp="1"/>
          </p:cNvSpPr>
          <p:nvPr>
            <p:ph type="dt" sz="half" idx="10"/>
          </p:nvPr>
        </p:nvSpPr>
        <p:spPr/>
        <p:txBody>
          <a:bodyPr/>
          <a:lstStyle/>
          <a:p>
            <a:fld id="{AFE89BC1-FAEE-4A75-AB7C-2275C88C288B}" type="datetimeFigureOut">
              <a:rPr lang="zh-CN" altLang="en-US" smtClean="0"/>
              <a:t>2023/3/9</a:t>
            </a:fld>
            <a:endParaRPr lang="zh-CN" altLang="en-US"/>
          </a:p>
        </p:txBody>
      </p:sp>
      <p:sp>
        <p:nvSpPr>
          <p:cNvPr id="8" name="页脚占位符 7">
            <a:extLst>
              <a:ext uri="{FF2B5EF4-FFF2-40B4-BE49-F238E27FC236}">
                <a16:creationId xmlns:a16="http://schemas.microsoft.com/office/drawing/2014/main" id="{8D9BA891-006D-40B8-A197-5748B4C4648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5CC4F1-6025-4B8D-B84C-4B92DF0B0F31}"/>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19229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B4EBB-6774-44D9-8A6A-93676DC6F5B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5082E5-F3E6-4A13-9C67-EF96A3E2B93B}"/>
              </a:ext>
            </a:extLst>
          </p:cNvPr>
          <p:cNvSpPr>
            <a:spLocks noGrp="1"/>
          </p:cNvSpPr>
          <p:nvPr>
            <p:ph type="dt" sz="half" idx="10"/>
          </p:nvPr>
        </p:nvSpPr>
        <p:spPr/>
        <p:txBody>
          <a:bodyPr/>
          <a:lstStyle/>
          <a:p>
            <a:fld id="{AFE89BC1-FAEE-4A75-AB7C-2275C88C288B}" type="datetimeFigureOut">
              <a:rPr lang="zh-CN" altLang="en-US" smtClean="0"/>
              <a:t>2023/3/9</a:t>
            </a:fld>
            <a:endParaRPr lang="zh-CN" altLang="en-US"/>
          </a:p>
        </p:txBody>
      </p:sp>
      <p:sp>
        <p:nvSpPr>
          <p:cNvPr id="4" name="页脚占位符 3">
            <a:extLst>
              <a:ext uri="{FF2B5EF4-FFF2-40B4-BE49-F238E27FC236}">
                <a16:creationId xmlns:a16="http://schemas.microsoft.com/office/drawing/2014/main" id="{7241750A-B656-4077-BB01-99A9D446D3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017007-24DD-4EF4-8557-1FA5CFDC94C8}"/>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23925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2ABBE7-A1F7-45E7-8C08-EA49ACD6A17E}"/>
              </a:ext>
            </a:extLst>
          </p:cNvPr>
          <p:cNvSpPr>
            <a:spLocks noGrp="1"/>
          </p:cNvSpPr>
          <p:nvPr>
            <p:ph type="dt" sz="half" idx="10"/>
          </p:nvPr>
        </p:nvSpPr>
        <p:spPr/>
        <p:txBody>
          <a:bodyPr/>
          <a:lstStyle/>
          <a:p>
            <a:fld id="{AFE89BC1-FAEE-4A75-AB7C-2275C88C288B}" type="datetimeFigureOut">
              <a:rPr lang="zh-CN" altLang="en-US" smtClean="0"/>
              <a:t>2023/3/9</a:t>
            </a:fld>
            <a:endParaRPr lang="zh-CN" altLang="en-US"/>
          </a:p>
        </p:txBody>
      </p:sp>
      <p:sp>
        <p:nvSpPr>
          <p:cNvPr id="3" name="页脚占位符 2">
            <a:extLst>
              <a:ext uri="{FF2B5EF4-FFF2-40B4-BE49-F238E27FC236}">
                <a16:creationId xmlns:a16="http://schemas.microsoft.com/office/drawing/2014/main" id="{39C43546-BF73-45C3-B557-CF15EDAB67C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A654884-6156-4DF9-9770-6A0C5899082D}"/>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291285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EABE8-163F-47FF-8331-5B3620181F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5B0083B-6295-4DC0-94A1-8220F16582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A8253BB-9060-48E9-8EB2-740BE064F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5E14DC2-3F0D-4922-B3A9-8FDE1C06F0F9}"/>
              </a:ext>
            </a:extLst>
          </p:cNvPr>
          <p:cNvSpPr>
            <a:spLocks noGrp="1"/>
          </p:cNvSpPr>
          <p:nvPr>
            <p:ph type="dt" sz="half" idx="10"/>
          </p:nvPr>
        </p:nvSpPr>
        <p:spPr/>
        <p:txBody>
          <a:bodyPr/>
          <a:lstStyle/>
          <a:p>
            <a:fld id="{AFE89BC1-FAEE-4A75-AB7C-2275C88C288B}" type="datetimeFigureOut">
              <a:rPr lang="zh-CN" altLang="en-US" smtClean="0"/>
              <a:t>2023/3/9</a:t>
            </a:fld>
            <a:endParaRPr lang="zh-CN" altLang="en-US"/>
          </a:p>
        </p:txBody>
      </p:sp>
      <p:sp>
        <p:nvSpPr>
          <p:cNvPr id="6" name="页脚占位符 5">
            <a:extLst>
              <a:ext uri="{FF2B5EF4-FFF2-40B4-BE49-F238E27FC236}">
                <a16:creationId xmlns:a16="http://schemas.microsoft.com/office/drawing/2014/main" id="{897363E4-DF94-4BB8-BA89-8280C3CE72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A1090C-EE30-4151-91D5-8F2606AC8057}"/>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802529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25EA2-6733-424F-9ACF-157905AEF7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2ACE14-24FD-49FA-9999-232754DD4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651E05-E896-44DF-A2F5-C9D2C4F81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318DC33-A305-4665-B8EC-32076DE0B206}"/>
              </a:ext>
            </a:extLst>
          </p:cNvPr>
          <p:cNvSpPr>
            <a:spLocks noGrp="1"/>
          </p:cNvSpPr>
          <p:nvPr>
            <p:ph type="dt" sz="half" idx="10"/>
          </p:nvPr>
        </p:nvSpPr>
        <p:spPr/>
        <p:txBody>
          <a:bodyPr/>
          <a:lstStyle/>
          <a:p>
            <a:fld id="{AFE89BC1-FAEE-4A75-AB7C-2275C88C288B}" type="datetimeFigureOut">
              <a:rPr lang="zh-CN" altLang="en-US" smtClean="0"/>
              <a:t>2023/3/9</a:t>
            </a:fld>
            <a:endParaRPr lang="zh-CN" altLang="en-US"/>
          </a:p>
        </p:txBody>
      </p:sp>
      <p:sp>
        <p:nvSpPr>
          <p:cNvPr id="6" name="页脚占位符 5">
            <a:extLst>
              <a:ext uri="{FF2B5EF4-FFF2-40B4-BE49-F238E27FC236}">
                <a16:creationId xmlns:a16="http://schemas.microsoft.com/office/drawing/2014/main" id="{45909C31-3AF2-42C0-BD63-1C474320DC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3903BF-6B09-4631-B5A5-02FF900E993B}"/>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421536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004818-E2E4-4015-B3E6-7DDA832DD6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8252077-5F5B-4539-A98E-06F3C0ECF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5014C0-8698-40EC-933B-AD5BBEDE9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89BC1-FAEE-4A75-AB7C-2275C88C288B}" type="datetimeFigureOut">
              <a:rPr lang="zh-CN" altLang="en-US" smtClean="0"/>
              <a:t>2023/3/9</a:t>
            </a:fld>
            <a:endParaRPr lang="zh-CN" altLang="en-US"/>
          </a:p>
        </p:txBody>
      </p:sp>
      <p:sp>
        <p:nvSpPr>
          <p:cNvPr id="5" name="页脚占位符 4">
            <a:extLst>
              <a:ext uri="{FF2B5EF4-FFF2-40B4-BE49-F238E27FC236}">
                <a16:creationId xmlns:a16="http://schemas.microsoft.com/office/drawing/2014/main" id="{A09F4B62-98B9-4B43-8D30-9F026A1F3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1B4D72-B612-4040-AA3F-2D768468D4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908936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38793A54-D1E0-4574-966B-763F9665671B}"/>
              </a:ext>
            </a:extLst>
          </p:cNvPr>
          <p:cNvSpPr>
            <a:spLocks noGrp="1" noChangeArrowheads="1"/>
          </p:cNvSpPr>
          <p:nvPr>
            <p:ph type="ctrTitle" idx="4294967295"/>
          </p:nvPr>
        </p:nvSpPr>
        <p:spPr>
          <a:xfrm>
            <a:off x="2711450" y="1196976"/>
            <a:ext cx="6192838" cy="1052513"/>
          </a:xfrm>
        </p:spPr>
        <p:txBody>
          <a:bodyPr/>
          <a:lstStyle/>
          <a:p>
            <a:pPr eaLnBrk="1" hangingPunct="1"/>
            <a:r>
              <a:rPr lang="zh-CN" altLang="en-US" sz="6000" b="1" dirty="0">
                <a:solidFill>
                  <a:srgbClr val="29471F"/>
                </a:solidFill>
              </a:rPr>
              <a:t> </a:t>
            </a:r>
            <a:r>
              <a:rPr lang="en-US" altLang="zh-CN" sz="6000" b="1" dirty="0">
                <a:solidFill>
                  <a:srgbClr val="29471F"/>
                </a:solidFill>
              </a:rPr>
              <a:t>3.</a:t>
            </a:r>
            <a:r>
              <a:rPr lang="zh-CN" altLang="en-US" sz="6000" b="1" dirty="0">
                <a:solidFill>
                  <a:srgbClr val="29471F"/>
                </a:solidFill>
              </a:rPr>
              <a:t>田野调查方法</a:t>
            </a:r>
          </a:p>
        </p:txBody>
      </p:sp>
      <p:sp>
        <p:nvSpPr>
          <p:cNvPr id="4098" name="Rectangle 3">
            <a:extLst>
              <a:ext uri="{FF2B5EF4-FFF2-40B4-BE49-F238E27FC236}">
                <a16:creationId xmlns:a16="http://schemas.microsoft.com/office/drawing/2014/main" id="{3E49C1C5-4F08-42F7-91AB-29DC1BA170D9}"/>
              </a:ext>
            </a:extLst>
          </p:cNvPr>
          <p:cNvSpPr>
            <a:spLocks noGrp="1" noChangeArrowheads="1"/>
          </p:cNvSpPr>
          <p:nvPr>
            <p:ph type="subTitle" idx="4294967295"/>
          </p:nvPr>
        </p:nvSpPr>
        <p:spPr>
          <a:xfrm>
            <a:off x="2208214" y="2636838"/>
            <a:ext cx="7920037" cy="3960812"/>
          </a:xfrm>
        </p:spPr>
        <p:txBody>
          <a:bodyPr/>
          <a:lstStyle/>
          <a:p>
            <a:pPr marL="0" indent="0" algn="ctr">
              <a:buNone/>
            </a:pPr>
            <a:r>
              <a:rPr lang="zh-CN" altLang="en-US" sz="3200" b="1" dirty="0">
                <a:solidFill>
                  <a:schemeClr val="tx2"/>
                </a:solidFill>
                <a:ea typeface="华文行楷" panose="02010800040101010101" pitchFamily="2" charset="-122"/>
              </a:rPr>
              <a:t>人类学田野调查的形成与发展</a:t>
            </a:r>
            <a:endParaRPr lang="en-US" altLang="zh-CN" sz="3200" b="1" dirty="0">
              <a:solidFill>
                <a:schemeClr val="tx2"/>
              </a:solidFill>
              <a:ea typeface="华文行楷" panose="02010800040101010101" pitchFamily="2" charset="-122"/>
            </a:endParaRPr>
          </a:p>
          <a:p>
            <a:pPr marL="0" indent="0" algn="ctr">
              <a:buNone/>
            </a:pPr>
            <a:r>
              <a:rPr lang="zh-CN" altLang="en-US" sz="3200" b="1" dirty="0">
                <a:solidFill>
                  <a:srgbClr val="0099CC"/>
                </a:solidFill>
                <a:ea typeface="华文行楷" panose="02010800040101010101" pitchFamily="2" charset="-122"/>
              </a:rPr>
              <a:t>田野调查的过程</a:t>
            </a:r>
            <a:endParaRPr lang="en-US" altLang="zh-CN" sz="3200" b="1" dirty="0">
              <a:solidFill>
                <a:srgbClr val="0099CC"/>
              </a:solidFill>
              <a:ea typeface="华文行楷" panose="02010800040101010101" pitchFamily="2" charset="-122"/>
            </a:endParaRPr>
          </a:p>
          <a:p>
            <a:pPr marL="0" indent="0" algn="ctr">
              <a:buNone/>
            </a:pPr>
            <a:r>
              <a:rPr lang="zh-CN" altLang="en-US" sz="3200" b="1" dirty="0">
                <a:solidFill>
                  <a:srgbClr val="00B050"/>
                </a:solidFill>
                <a:ea typeface="华文行楷" panose="02010800040101010101" pitchFamily="2" charset="-122"/>
              </a:rPr>
              <a:t>收集资料的具体方法</a:t>
            </a:r>
            <a:endParaRPr lang="en-US" altLang="zh-CN" sz="3200" b="1" dirty="0">
              <a:solidFill>
                <a:srgbClr val="00B050"/>
              </a:solidFill>
              <a:ea typeface="华文行楷" panose="02010800040101010101" pitchFamily="2" charset="-122"/>
            </a:endParaRPr>
          </a:p>
          <a:p>
            <a:pPr marL="0" indent="0" algn="ctr">
              <a:buNone/>
            </a:pPr>
            <a:r>
              <a:rPr lang="zh-CN" altLang="en-US" sz="3200" b="1" dirty="0">
                <a:solidFill>
                  <a:srgbClr val="FFC000"/>
                </a:solidFill>
                <a:ea typeface="华文行楷" panose="02010800040101010101" pitchFamily="2" charset="-122"/>
              </a:rPr>
              <a:t>田野调查中需要关注的问题</a:t>
            </a:r>
            <a:endParaRPr lang="en-US" altLang="zh-CN" sz="3200" b="1" dirty="0">
              <a:solidFill>
                <a:srgbClr val="CC0000"/>
              </a:solidFill>
              <a:ea typeface="华文行楷" panose="02010800040101010101" pitchFamily="2" charset="-122"/>
            </a:endParaRPr>
          </a:p>
          <a:p>
            <a:pPr marL="0" indent="0" algn="ctr">
              <a:buNone/>
            </a:pPr>
            <a:endParaRPr lang="zh-CN" altLang="en-US" sz="3200" b="1" dirty="0">
              <a:solidFill>
                <a:srgbClr val="C00000"/>
              </a:solidFill>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8">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8">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 grpId="0" animBg="1"/>
      <p:bldP spid="409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1270029-52BC-4CF0-81AD-98CE85E093A0}"/>
              </a:ext>
            </a:extLst>
          </p:cNvPr>
          <p:cNvSpPr>
            <a:spLocks noGrp="1" noChangeArrowheads="1"/>
          </p:cNvSpPr>
          <p:nvPr>
            <p:ph type="title"/>
          </p:nvPr>
        </p:nvSpPr>
        <p:spPr/>
        <p:txBody>
          <a:bodyPr/>
          <a:lstStyle/>
          <a:p>
            <a:r>
              <a:rPr lang="zh-CN" altLang="en-US" sz="3600" b="1">
                <a:solidFill>
                  <a:srgbClr val="00B050"/>
                </a:solidFill>
              </a:rPr>
              <a:t>观察</a:t>
            </a:r>
            <a:r>
              <a:rPr lang="zh-CN" altLang="en-US" sz="3600" b="1"/>
              <a:t> </a:t>
            </a:r>
          </a:p>
        </p:txBody>
      </p:sp>
      <p:sp>
        <p:nvSpPr>
          <p:cNvPr id="34819" name="Rectangle 3">
            <a:extLst>
              <a:ext uri="{FF2B5EF4-FFF2-40B4-BE49-F238E27FC236}">
                <a16:creationId xmlns:a16="http://schemas.microsoft.com/office/drawing/2014/main" id="{CB0A94D9-6D85-4DEF-A320-DE600E789BEF}"/>
              </a:ext>
            </a:extLst>
          </p:cNvPr>
          <p:cNvSpPr>
            <a:spLocks noGrp="1" noChangeArrowheads="1"/>
          </p:cNvSpPr>
          <p:nvPr>
            <p:ph type="body" idx="1"/>
          </p:nvPr>
        </p:nvSpPr>
        <p:spPr>
          <a:xfrm>
            <a:off x="762000" y="1457325"/>
            <a:ext cx="9798051" cy="4668840"/>
          </a:xfrm>
        </p:spPr>
        <p:txBody>
          <a:bodyPr>
            <a:normAutofit/>
          </a:bodyPr>
          <a:lstStyle/>
          <a:p>
            <a:pPr>
              <a:lnSpc>
                <a:spcPts val="3700"/>
              </a:lnSpc>
            </a:pPr>
            <a:r>
              <a:rPr lang="zh-CN" altLang="en-US" b="1" dirty="0">
                <a:latin typeface="宋体" panose="02010600030101010101" pitchFamily="2" charset="-122"/>
                <a:ea typeface="宋体" panose="02010600030101010101" pitchFamily="2" charset="-122"/>
              </a:rPr>
              <a:t>参与</a:t>
            </a:r>
          </a:p>
          <a:p>
            <a:pPr>
              <a:lnSpc>
                <a:spcPts val="3700"/>
              </a:lnSpc>
              <a:buFontTx/>
              <a:buNone/>
            </a:pPr>
            <a:r>
              <a:rPr lang="zh-CN" altLang="en-US"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sym typeface="Arial" panose="020B0604020202020204" pitchFamily="34" charset="0"/>
              </a:rPr>
              <a:t>指当某个活动或事件正在发生时，研究者出现在那里并与之有互动。</a:t>
            </a:r>
          </a:p>
          <a:p>
            <a:pPr>
              <a:lnSpc>
                <a:spcPts val="3700"/>
              </a:lnSpc>
            </a:pPr>
            <a:r>
              <a:rPr lang="zh-CN" altLang="en-US" b="1" dirty="0">
                <a:latin typeface="宋体" panose="02010600030101010101" pitchFamily="2" charset="-122"/>
                <a:ea typeface="宋体" panose="02010600030101010101" pitchFamily="2" charset="-122"/>
              </a:rPr>
              <a:t>参与观察</a:t>
            </a:r>
          </a:p>
          <a:p>
            <a:pPr>
              <a:lnSpc>
                <a:spcPts val="3700"/>
              </a:lnSpc>
              <a:buFontTx/>
              <a:buNone/>
            </a:pPr>
            <a:r>
              <a:rPr lang="zh-CN" altLang="en-US"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sym typeface="Arial" panose="020B0604020202020204" pitchFamily="34" charset="0"/>
              </a:rPr>
              <a:t>是一种资料收集技术，要求研究者在田野中到场、参与人们的日常活动，并做记录。</a:t>
            </a:r>
          </a:p>
          <a:p>
            <a:pPr>
              <a:lnSpc>
                <a:spcPts val="3700"/>
              </a:lnSpc>
            </a:pPr>
            <a:r>
              <a:rPr lang="zh-CN" altLang="en-US" b="1" dirty="0">
                <a:latin typeface="宋体" panose="02010600030101010101" pitchFamily="2" charset="-122"/>
                <a:ea typeface="宋体" panose="02010600030101010101" pitchFamily="2" charset="-122"/>
                <a:sym typeface="Arial" panose="020B0604020202020204" pitchFamily="34" charset="0"/>
              </a:rPr>
              <a:t>观察与参与可以看作一个连续体</a:t>
            </a:r>
          </a:p>
          <a:p>
            <a:pPr>
              <a:lnSpc>
                <a:spcPts val="3700"/>
              </a:lnSpc>
              <a:buFontTx/>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完全观察者</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参与观察者</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观察参与者</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完全参与者</a:t>
            </a:r>
          </a:p>
          <a:p>
            <a:pPr>
              <a:lnSpc>
                <a:spcPct val="80000"/>
              </a:lnSpc>
              <a:buFontTx/>
              <a:buNone/>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E33DA7C-20FD-411E-81F0-8A32F6540899}"/>
              </a:ext>
            </a:extLst>
          </p:cNvPr>
          <p:cNvSpPr>
            <a:spLocks noGrp="1" noChangeArrowheads="1"/>
          </p:cNvSpPr>
          <p:nvPr>
            <p:ph type="title"/>
          </p:nvPr>
        </p:nvSpPr>
        <p:spPr>
          <a:xfrm>
            <a:off x="1981200" y="365125"/>
            <a:ext cx="9372600" cy="1325563"/>
          </a:xfrm>
        </p:spPr>
        <p:txBody>
          <a:bodyPr/>
          <a:lstStyle/>
          <a:p>
            <a:r>
              <a:rPr lang="zh-CN" altLang="en-US" sz="3600" b="1" dirty="0">
                <a:solidFill>
                  <a:srgbClr val="00B050"/>
                </a:solidFill>
              </a:rPr>
              <a:t>观察的其他分类</a:t>
            </a:r>
          </a:p>
        </p:txBody>
      </p:sp>
      <p:sp>
        <p:nvSpPr>
          <p:cNvPr id="35843" name="Rectangle 3">
            <a:extLst>
              <a:ext uri="{FF2B5EF4-FFF2-40B4-BE49-F238E27FC236}">
                <a16:creationId xmlns:a16="http://schemas.microsoft.com/office/drawing/2014/main" id="{33D181D3-A791-4F8D-8ECD-C283798993DD}"/>
              </a:ext>
            </a:extLst>
          </p:cNvPr>
          <p:cNvSpPr>
            <a:spLocks noGrp="1" noChangeArrowheads="1"/>
          </p:cNvSpPr>
          <p:nvPr>
            <p:ph type="body" idx="1"/>
          </p:nvPr>
        </p:nvSpPr>
        <p:spPr>
          <a:xfrm>
            <a:off x="1466850" y="1825625"/>
            <a:ext cx="9886949" cy="4351338"/>
          </a:xfrm>
        </p:spPr>
        <p:txBody>
          <a:bodyPr/>
          <a:lstStyle/>
          <a:p>
            <a:r>
              <a:rPr lang="zh-CN" altLang="en-US" dirty="0">
                <a:latin typeface="宋体" panose="02010600030101010101" pitchFamily="2" charset="-122"/>
                <a:ea typeface="宋体" panose="02010600030101010101" pitchFamily="2" charset="-122"/>
              </a:rPr>
              <a:t>隐蔽型与公开型 </a:t>
            </a:r>
          </a:p>
          <a:p>
            <a:r>
              <a:rPr lang="zh-CN" altLang="en-US" dirty="0">
                <a:latin typeface="宋体" panose="02010600030101010101" pitchFamily="2" charset="-122"/>
                <a:ea typeface="宋体" panose="02010600030101010101" pitchFamily="2" charset="-122"/>
                <a:sym typeface="Arial" panose="020B0604020202020204" pitchFamily="34" charset="0"/>
              </a:rPr>
              <a:t>结构型与无结构型 </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静态观察与动态观察</a:t>
            </a:r>
          </a:p>
          <a:p>
            <a:r>
              <a:rPr lang="zh-CN" altLang="en-US" dirty="0">
                <a:latin typeface="宋体" panose="02010600030101010101" pitchFamily="2" charset="-122"/>
                <a:ea typeface="宋体" panose="02010600030101010101" pitchFamily="2" charset="-122"/>
              </a:rPr>
              <a:t>直接观察与间接观察</a:t>
            </a:r>
          </a:p>
          <a:p>
            <a:r>
              <a:rPr lang="zh-CN" altLang="en-US" dirty="0">
                <a:latin typeface="宋体" panose="02010600030101010101" pitchFamily="2" charset="-122"/>
                <a:ea typeface="宋体" panose="02010600030101010101" pitchFamily="2" charset="-122"/>
              </a:rPr>
              <a:t>探索型观察与验证型观察</a:t>
            </a:r>
          </a:p>
          <a:p>
            <a:r>
              <a:rPr lang="zh-CN" altLang="en-US" dirty="0">
                <a:latin typeface="宋体" panose="02010600030101010101" pitchFamily="2" charset="-122"/>
                <a:ea typeface="宋体" panose="02010600030101010101" pitchFamily="2" charset="-122"/>
              </a:rPr>
              <a:t>长期、短期与定期观察</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49E41BB-299B-4945-9BCB-35D5583B8F3C}"/>
              </a:ext>
            </a:extLst>
          </p:cNvPr>
          <p:cNvSpPr>
            <a:spLocks noGrp="1" noChangeArrowheads="1"/>
          </p:cNvSpPr>
          <p:nvPr>
            <p:ph type="title"/>
          </p:nvPr>
        </p:nvSpPr>
        <p:spPr>
          <a:xfrm>
            <a:off x="2019300" y="365125"/>
            <a:ext cx="9334499" cy="1325563"/>
          </a:xfrm>
        </p:spPr>
        <p:txBody>
          <a:bodyPr/>
          <a:lstStyle/>
          <a:p>
            <a:r>
              <a:rPr lang="zh-CN" altLang="en-US" sz="3600" b="1" dirty="0">
                <a:solidFill>
                  <a:srgbClr val="00B050"/>
                </a:solidFill>
              </a:rPr>
              <a:t>观察前的准备工作</a:t>
            </a:r>
          </a:p>
        </p:txBody>
      </p:sp>
      <p:sp>
        <p:nvSpPr>
          <p:cNvPr id="36867" name="Rectangle 3">
            <a:extLst>
              <a:ext uri="{FF2B5EF4-FFF2-40B4-BE49-F238E27FC236}">
                <a16:creationId xmlns:a16="http://schemas.microsoft.com/office/drawing/2014/main" id="{A2A72794-6CE2-4891-B565-1BF1E28C029F}"/>
              </a:ext>
            </a:extLst>
          </p:cNvPr>
          <p:cNvSpPr>
            <a:spLocks noGrp="1" noChangeArrowheads="1"/>
          </p:cNvSpPr>
          <p:nvPr>
            <p:ph type="body" idx="1"/>
          </p:nvPr>
        </p:nvSpPr>
        <p:spPr>
          <a:xfrm>
            <a:off x="1762125" y="1623848"/>
            <a:ext cx="9591674" cy="4553115"/>
          </a:xfrm>
        </p:spPr>
        <p:txBody>
          <a:bodyPr>
            <a:normAutofit/>
          </a:bodyPr>
          <a:lstStyle/>
          <a:p>
            <a:r>
              <a:rPr lang="zh-CN" altLang="en-US" dirty="0">
                <a:latin typeface="宋体" panose="02010600030101010101" pitchFamily="2" charset="-122"/>
                <a:ea typeface="宋体" panose="02010600030101010101" pitchFamily="2" charset="-122"/>
              </a:rPr>
              <a:t>确定观察的问题</a:t>
            </a:r>
          </a:p>
          <a:p>
            <a:r>
              <a:rPr lang="zh-CN" altLang="en-US" dirty="0">
                <a:latin typeface="宋体" panose="02010600030101010101" pitchFamily="2" charset="-122"/>
                <a:ea typeface="宋体" panose="02010600030101010101" pitchFamily="2" charset="-122"/>
                <a:sym typeface="Arial" panose="020B0604020202020204" pitchFamily="34" charset="0"/>
              </a:rPr>
              <a:t>制定观察计划 </a:t>
            </a:r>
          </a:p>
          <a:p>
            <a:pPr lvl="1"/>
            <a:r>
              <a:rPr lang="zh-CN" altLang="en-US" dirty="0">
                <a:latin typeface="宋体" panose="02010600030101010101" pitchFamily="2" charset="-122"/>
                <a:ea typeface="宋体" panose="02010600030101010101" pitchFamily="2" charset="-122"/>
                <a:sym typeface="Arial" panose="020B0604020202020204" pitchFamily="34" charset="0"/>
              </a:rPr>
              <a:t>对象</a:t>
            </a:r>
            <a:endParaRPr lang="en-US" altLang="zh-CN" dirty="0">
              <a:latin typeface="宋体" panose="02010600030101010101" pitchFamily="2" charset="-122"/>
              <a:ea typeface="宋体" panose="02010600030101010101" pitchFamily="2" charset="-122"/>
              <a:sym typeface="Arial" panose="020B0604020202020204" pitchFamily="34" charset="0"/>
            </a:endParaRPr>
          </a:p>
          <a:p>
            <a:pPr lvl="1"/>
            <a:r>
              <a:rPr lang="zh-CN" altLang="en-US" dirty="0">
                <a:latin typeface="宋体" panose="02010600030101010101" pitchFamily="2" charset="-122"/>
                <a:ea typeface="宋体" panose="02010600030101010101" pitchFamily="2" charset="-122"/>
                <a:sym typeface="Arial" panose="020B0604020202020204" pitchFamily="34" charset="0"/>
              </a:rPr>
              <a:t>内容</a:t>
            </a:r>
          </a:p>
          <a:p>
            <a:pPr lvl="1"/>
            <a:r>
              <a:rPr lang="zh-CN" altLang="en-US" dirty="0">
                <a:latin typeface="宋体" panose="02010600030101010101" pitchFamily="2" charset="-122"/>
                <a:ea typeface="宋体" panose="02010600030101010101" pitchFamily="2" charset="-122"/>
                <a:sym typeface="Arial" panose="020B0604020202020204" pitchFamily="34" charset="0"/>
              </a:rPr>
              <a:t>地点</a:t>
            </a:r>
          </a:p>
          <a:p>
            <a:pPr lvl="1"/>
            <a:r>
              <a:rPr lang="zh-CN" altLang="en-US" dirty="0">
                <a:latin typeface="宋体" panose="02010600030101010101" pitchFamily="2" charset="-122"/>
                <a:ea typeface="宋体" panose="02010600030101010101" pitchFamily="2" charset="-122"/>
                <a:sym typeface="Arial" panose="020B0604020202020204" pitchFamily="34" charset="0"/>
              </a:rPr>
              <a:t>时间</a:t>
            </a:r>
          </a:p>
          <a:p>
            <a:pPr lvl="1"/>
            <a:r>
              <a:rPr lang="zh-CN" altLang="en-US" dirty="0">
                <a:latin typeface="宋体" panose="02010600030101010101" pitchFamily="2" charset="-122"/>
                <a:ea typeface="宋体" panose="02010600030101010101" pitchFamily="2" charset="-122"/>
                <a:sym typeface="Arial" panose="020B0604020202020204" pitchFamily="34" charset="0"/>
              </a:rPr>
              <a:t>长度</a:t>
            </a:r>
          </a:p>
          <a:p>
            <a:pPr lvl="1"/>
            <a:r>
              <a:rPr lang="zh-CN" altLang="en-US" dirty="0">
                <a:latin typeface="宋体" panose="02010600030101010101" pitchFamily="2" charset="-122"/>
                <a:ea typeface="宋体" panose="02010600030101010101" pitchFamily="2" charset="-122"/>
                <a:sym typeface="Arial" panose="020B0604020202020204" pitchFamily="34" charset="0"/>
              </a:rPr>
              <a:t>次数</a:t>
            </a:r>
          </a:p>
          <a:p>
            <a:pPr lvl="1"/>
            <a:r>
              <a:rPr lang="zh-CN" altLang="en-US" dirty="0">
                <a:latin typeface="宋体" panose="02010600030101010101" pitchFamily="2" charset="-122"/>
                <a:ea typeface="宋体" panose="02010600030101010101" pitchFamily="2" charset="-122"/>
                <a:sym typeface="Arial" panose="020B0604020202020204" pitchFamily="34" charset="0"/>
              </a:rPr>
              <a:t>方式</a:t>
            </a:r>
            <a:endParaRPr lang="en-US" altLang="zh-CN" dirty="0">
              <a:latin typeface="宋体" panose="02010600030101010101" pitchFamily="2" charset="-122"/>
              <a:ea typeface="宋体" panose="02010600030101010101" pitchFamily="2" charset="-122"/>
              <a:sym typeface="Arial" panose="020B0604020202020204" pitchFamily="34" charset="0"/>
            </a:endParaRPr>
          </a:p>
          <a:p>
            <a:pPr lvl="1"/>
            <a:r>
              <a:rPr lang="zh-CN" altLang="en-US" dirty="0">
                <a:latin typeface="宋体" panose="02010600030101010101" pitchFamily="2" charset="-122"/>
                <a:ea typeface="宋体" panose="02010600030101010101" pitchFamily="2" charset="-122"/>
                <a:sym typeface="Arial" panose="020B0604020202020204" pitchFamily="34" charset="0"/>
              </a:rPr>
              <a:t>效度</a:t>
            </a:r>
            <a:endParaRPr lang="en-US" altLang="zh-CN" dirty="0">
              <a:latin typeface="宋体" panose="02010600030101010101" pitchFamily="2" charset="-122"/>
              <a:ea typeface="宋体" panose="02010600030101010101" pitchFamily="2" charset="-122"/>
              <a:sym typeface="Arial" panose="020B0604020202020204" pitchFamily="34" charset="0"/>
            </a:endParaRPr>
          </a:p>
          <a:p>
            <a:pPr lvl="1"/>
            <a:r>
              <a:rPr lang="zh-CN" altLang="en-US" dirty="0">
                <a:latin typeface="宋体" panose="02010600030101010101" pitchFamily="2" charset="-122"/>
                <a:ea typeface="宋体" panose="02010600030101010101" pitchFamily="2" charset="-122"/>
              </a:rPr>
              <a:t>伦理道德问题</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B218AF3-86E7-46EB-B300-EE636266CAF2}"/>
              </a:ext>
            </a:extLst>
          </p:cNvPr>
          <p:cNvSpPr>
            <a:spLocks noGrp="1" noChangeArrowheads="1"/>
          </p:cNvSpPr>
          <p:nvPr>
            <p:ph type="title"/>
          </p:nvPr>
        </p:nvSpPr>
        <p:spPr>
          <a:xfrm>
            <a:off x="2047875" y="365125"/>
            <a:ext cx="9305924" cy="815975"/>
          </a:xfrm>
        </p:spPr>
        <p:txBody>
          <a:bodyPr/>
          <a:lstStyle/>
          <a:p>
            <a:r>
              <a:rPr lang="zh-CN" altLang="en-US" sz="3600" b="1" dirty="0">
                <a:solidFill>
                  <a:srgbClr val="00B050"/>
                </a:solidFill>
              </a:rPr>
              <a:t>观察什么</a:t>
            </a:r>
          </a:p>
        </p:txBody>
      </p:sp>
      <p:sp>
        <p:nvSpPr>
          <p:cNvPr id="37891" name="Rectangle 3">
            <a:extLst>
              <a:ext uri="{FF2B5EF4-FFF2-40B4-BE49-F238E27FC236}">
                <a16:creationId xmlns:a16="http://schemas.microsoft.com/office/drawing/2014/main" id="{BC0F611D-3BDD-4703-AD40-1665FADEB8C8}"/>
              </a:ext>
            </a:extLst>
          </p:cNvPr>
          <p:cNvSpPr>
            <a:spLocks noGrp="1" noChangeArrowheads="1"/>
          </p:cNvSpPr>
          <p:nvPr>
            <p:ph type="body" idx="1"/>
          </p:nvPr>
        </p:nvSpPr>
        <p:spPr>
          <a:xfrm>
            <a:off x="1857375" y="1581150"/>
            <a:ext cx="8559801" cy="4438650"/>
          </a:xfrm>
        </p:spPr>
        <p:txBody>
          <a:bodyPr/>
          <a:lstStyle/>
          <a:p>
            <a:r>
              <a:rPr lang="zh-CN" altLang="en-US" dirty="0">
                <a:latin typeface="宋体" panose="02010600030101010101" pitchFamily="2" charset="-122"/>
                <a:ea typeface="宋体" panose="02010600030101010101" pitchFamily="2" charset="-122"/>
              </a:rPr>
              <a:t>观察场景</a:t>
            </a:r>
          </a:p>
          <a:p>
            <a:r>
              <a:rPr lang="zh-CN" altLang="en-US" dirty="0">
                <a:latin typeface="宋体" panose="02010600030101010101" pitchFamily="2" charset="-122"/>
                <a:ea typeface="宋体" panose="02010600030101010101" pitchFamily="2" charset="-122"/>
              </a:rPr>
              <a:t>事件，包括日常事件和特殊事件 </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何人</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何事</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何地</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何时</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如何</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为何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DA8BDE0-7815-42E4-8CE5-2CCC3DB5C63C}"/>
              </a:ext>
            </a:extLst>
          </p:cNvPr>
          <p:cNvSpPr>
            <a:spLocks noGrp="1" noChangeArrowheads="1"/>
          </p:cNvSpPr>
          <p:nvPr>
            <p:ph type="title"/>
          </p:nvPr>
        </p:nvSpPr>
        <p:spPr/>
        <p:txBody>
          <a:bodyPr/>
          <a:lstStyle/>
          <a:p>
            <a:r>
              <a:rPr lang="en-US" altLang="zh-CN" sz="3600" b="1"/>
              <a:t> </a:t>
            </a:r>
            <a:r>
              <a:rPr lang="zh-CN" altLang="en-US" sz="3600" b="1">
                <a:solidFill>
                  <a:srgbClr val="00B050"/>
                </a:solidFill>
              </a:rPr>
              <a:t>记录观察</a:t>
            </a:r>
          </a:p>
        </p:txBody>
      </p:sp>
      <p:sp>
        <p:nvSpPr>
          <p:cNvPr id="38915" name="Rectangle 3">
            <a:extLst>
              <a:ext uri="{FF2B5EF4-FFF2-40B4-BE49-F238E27FC236}">
                <a16:creationId xmlns:a16="http://schemas.microsoft.com/office/drawing/2014/main" id="{971302BC-85FF-4E9C-A3DE-7475C11FAF44}"/>
              </a:ext>
            </a:extLst>
          </p:cNvPr>
          <p:cNvSpPr>
            <a:spLocks noGrp="1" noChangeArrowheads="1"/>
          </p:cNvSpPr>
          <p:nvPr>
            <p:ph type="body" idx="1"/>
          </p:nvPr>
        </p:nvSpPr>
        <p:spPr/>
        <p:txBody>
          <a:bodyPr/>
          <a:lstStyle/>
          <a:p>
            <a:r>
              <a:rPr lang="zh-CN" altLang="en-US" dirty="0">
                <a:latin typeface="宋体" panose="02010600030101010101" pitchFamily="2" charset="-122"/>
                <a:ea typeface="宋体" panose="02010600030101010101" pitchFamily="2" charset="-122"/>
              </a:rPr>
              <a:t>语言应具体、清楚、实在、准确</a:t>
            </a:r>
          </a:p>
          <a:p>
            <a:r>
              <a:rPr lang="zh-CN" altLang="en-US" dirty="0">
                <a:latin typeface="宋体" panose="02010600030101010101" pitchFamily="2" charset="-122"/>
                <a:ea typeface="宋体" panose="02010600030101010101" pitchFamily="2" charset="-122"/>
              </a:rPr>
              <a:t>从行为本身，而不是根据行为对观察者的意义来界定行为</a:t>
            </a:r>
          </a:p>
          <a:p>
            <a:r>
              <a:rPr lang="zh-CN" altLang="en-US" dirty="0">
                <a:latin typeface="宋体" panose="02010600030101010101" pitchFamily="2" charset="-122"/>
                <a:ea typeface="宋体" panose="02010600030101010101" pitchFamily="2" charset="-122"/>
              </a:rPr>
              <a:t>对某个人的描述应当包括外貌、着装、举止、个人所携带的物品的细节，还有可以说明其地位的物品的细节</a:t>
            </a:r>
          </a:p>
          <a:p>
            <a:r>
              <a:rPr lang="zh-CN" altLang="en-US" dirty="0">
                <a:latin typeface="宋体" panose="02010600030101010101" pitchFamily="2" charset="-122"/>
                <a:ea typeface="宋体" panose="02010600030101010101" pitchFamily="2" charset="-122"/>
              </a:rPr>
              <a:t>环境的自然状态也应当仿佛用照相机拍摄的那样来描述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EC9E855-9C1A-494C-B68A-039C8D047C31}"/>
              </a:ext>
            </a:extLst>
          </p:cNvPr>
          <p:cNvSpPr>
            <a:spLocks noGrp="1" noChangeArrowheads="1"/>
          </p:cNvSpPr>
          <p:nvPr>
            <p:ph type="title"/>
          </p:nvPr>
        </p:nvSpPr>
        <p:spPr>
          <a:xfrm>
            <a:off x="1495425" y="260351"/>
            <a:ext cx="8601075" cy="1006474"/>
          </a:xfrm>
        </p:spPr>
        <p:txBody>
          <a:bodyPr/>
          <a:lstStyle/>
          <a:p>
            <a:r>
              <a:rPr lang="zh-CN" altLang="en-US" sz="3600" b="1" dirty="0">
                <a:solidFill>
                  <a:srgbClr val="00B050"/>
                </a:solidFill>
              </a:rPr>
              <a:t>做笔记的建议</a:t>
            </a:r>
          </a:p>
        </p:txBody>
      </p:sp>
      <p:sp>
        <p:nvSpPr>
          <p:cNvPr id="39939" name="Rectangle 3">
            <a:extLst>
              <a:ext uri="{FF2B5EF4-FFF2-40B4-BE49-F238E27FC236}">
                <a16:creationId xmlns:a16="http://schemas.microsoft.com/office/drawing/2014/main" id="{91425713-3FAE-46C8-AB9F-2A13BE8396B4}"/>
              </a:ext>
            </a:extLst>
          </p:cNvPr>
          <p:cNvSpPr>
            <a:spLocks noGrp="1" noChangeArrowheads="1"/>
          </p:cNvSpPr>
          <p:nvPr>
            <p:ph type="body" idx="1"/>
          </p:nvPr>
        </p:nvSpPr>
        <p:spPr>
          <a:xfrm>
            <a:off x="952501" y="1400175"/>
            <a:ext cx="9258300" cy="4725988"/>
          </a:xfrm>
        </p:spPr>
        <p:txBody>
          <a:bodyPr/>
          <a:lstStyle/>
          <a:p>
            <a:pPr>
              <a:lnSpc>
                <a:spcPct val="80000"/>
              </a:lnSpc>
            </a:pPr>
            <a:r>
              <a:rPr lang="zh-CN" altLang="en-US" dirty="0">
                <a:latin typeface="宋体" panose="02010600030101010101" pitchFamily="2" charset="-122"/>
                <a:ea typeface="宋体" panose="02010600030101010101" pitchFamily="2" charset="-122"/>
              </a:rPr>
              <a:t>留有空白 （个人感受、方法反思、理论思考）</a:t>
            </a:r>
          </a:p>
          <a:p>
            <a:pPr>
              <a:lnSpc>
                <a:spcPct val="80000"/>
              </a:lnSpc>
            </a:pPr>
            <a:r>
              <a:rPr lang="zh-CN" altLang="en-US" dirty="0">
                <a:latin typeface="宋体" panose="02010600030101010101" pitchFamily="2" charset="-122"/>
                <a:ea typeface="宋体" panose="02010600030101010101" pitchFamily="2" charset="-122"/>
              </a:rPr>
              <a:t>标注每次观察的日期、时间和地点</a:t>
            </a:r>
          </a:p>
          <a:p>
            <a:pPr>
              <a:lnSpc>
                <a:spcPct val="80000"/>
              </a:lnSpc>
            </a:pPr>
            <a:r>
              <a:rPr lang="zh-CN" altLang="en-US" dirty="0">
                <a:latin typeface="宋体" panose="02010600030101010101" pitchFamily="2" charset="-122"/>
                <a:ea typeface="宋体" panose="02010600030101010101" pitchFamily="2" charset="-122"/>
              </a:rPr>
              <a:t>创造一种属于自己的速记方式</a:t>
            </a:r>
          </a:p>
          <a:p>
            <a:pPr>
              <a:lnSpc>
                <a:spcPct val="80000"/>
              </a:lnSpc>
            </a:pPr>
            <a:r>
              <a:rPr lang="zh-CN" altLang="en-US" dirty="0">
                <a:latin typeface="宋体" panose="02010600030101010101" pitchFamily="2" charset="-122"/>
                <a:ea typeface="宋体" panose="02010600030101010101" pitchFamily="2" charset="-122"/>
                <a:sym typeface="Arial" panose="020B0604020202020204" pitchFamily="34" charset="0"/>
              </a:rPr>
              <a:t>记录</a:t>
            </a:r>
            <a:r>
              <a:rPr lang="zh-CN" altLang="en-US" b="1" dirty="0">
                <a:latin typeface="宋体" panose="02010600030101010101" pitchFamily="2" charset="-122"/>
                <a:ea typeface="宋体" panose="02010600030101010101" pitchFamily="2" charset="-122"/>
                <a:sym typeface="Arial" panose="020B0604020202020204" pitchFamily="34" charset="0"/>
              </a:rPr>
              <a:t>你自己</a:t>
            </a:r>
            <a:r>
              <a:rPr lang="zh-CN" altLang="en-US" dirty="0">
                <a:latin typeface="宋体" panose="02010600030101010101" pitchFamily="2" charset="-122"/>
                <a:ea typeface="宋体" panose="02010600030101010101" pitchFamily="2" charset="-122"/>
                <a:sym typeface="Arial" panose="020B0604020202020204" pitchFamily="34" charset="0"/>
              </a:rPr>
              <a:t>的观察和反思</a:t>
            </a:r>
          </a:p>
          <a:p>
            <a:pPr>
              <a:lnSpc>
                <a:spcPct val="80000"/>
              </a:lnSpc>
            </a:pPr>
            <a:r>
              <a:rPr lang="zh-CN" altLang="en-US" dirty="0">
                <a:latin typeface="宋体" panose="02010600030101010101" pitchFamily="2" charset="-122"/>
                <a:ea typeface="宋体" panose="02010600030101010101" pitchFamily="2" charset="-122"/>
                <a:sym typeface="Arial" panose="020B0604020202020204" pitchFamily="34" charset="0"/>
              </a:rPr>
              <a:t>晚上工作：阅读、填充、澄清和扩展、反思</a:t>
            </a:r>
          </a:p>
          <a:p>
            <a:pPr>
              <a:lnSpc>
                <a:spcPct val="80000"/>
              </a:lnSpc>
            </a:pPr>
            <a:r>
              <a:rPr lang="zh-CN" altLang="en-US" dirty="0">
                <a:latin typeface="宋体" panose="02010600030101010101" pitchFamily="2" charset="-122"/>
                <a:ea typeface="宋体" panose="02010600030101010101" pitchFamily="2" charset="-122"/>
                <a:sym typeface="Arial" panose="020B0604020202020204" pitchFamily="34" charset="0"/>
              </a:rPr>
              <a:t>不要受时间和空间的限制</a:t>
            </a:r>
          </a:p>
          <a:p>
            <a:pPr>
              <a:lnSpc>
                <a:spcPct val="80000"/>
              </a:lnSpc>
            </a:pPr>
            <a:r>
              <a:rPr lang="zh-CN" altLang="en-US" dirty="0">
                <a:latin typeface="宋体" panose="02010600030101010101" pitchFamily="2" charset="-122"/>
                <a:ea typeface="宋体" panose="02010600030101010101" pitchFamily="2" charset="-122"/>
                <a:sym typeface="Arial" panose="020B0604020202020204" pitchFamily="34" charset="0"/>
              </a:rPr>
              <a:t>不断地阅读和反思田野笔记 </a:t>
            </a:r>
          </a:p>
          <a:p>
            <a:pPr>
              <a:lnSpc>
                <a:spcPct val="80000"/>
              </a:lnSpc>
            </a:pP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0A8E781-5F4A-444E-9D33-07653C67D3C7}"/>
              </a:ext>
            </a:extLst>
          </p:cNvPr>
          <p:cNvSpPr>
            <a:spLocks noGrp="1" noChangeArrowheads="1"/>
          </p:cNvSpPr>
          <p:nvPr>
            <p:ph type="title"/>
          </p:nvPr>
        </p:nvSpPr>
        <p:spPr/>
        <p:txBody>
          <a:bodyPr/>
          <a:lstStyle/>
          <a:p>
            <a:r>
              <a:rPr lang="zh-CN" altLang="en-US" sz="3600" b="1">
                <a:solidFill>
                  <a:srgbClr val="00B050"/>
                </a:solidFill>
              </a:rPr>
              <a:t>参与观察的使用与作用</a:t>
            </a:r>
          </a:p>
        </p:txBody>
      </p:sp>
      <p:sp>
        <p:nvSpPr>
          <p:cNvPr id="40963" name="Rectangle 3">
            <a:extLst>
              <a:ext uri="{FF2B5EF4-FFF2-40B4-BE49-F238E27FC236}">
                <a16:creationId xmlns:a16="http://schemas.microsoft.com/office/drawing/2014/main" id="{5E23061B-437D-4203-B2A8-B78B25F67E78}"/>
              </a:ext>
            </a:extLst>
          </p:cNvPr>
          <p:cNvSpPr>
            <a:spLocks noGrp="1" noChangeArrowheads="1"/>
          </p:cNvSpPr>
          <p:nvPr>
            <p:ph type="body" idx="1"/>
          </p:nvPr>
        </p:nvSpPr>
        <p:spPr/>
        <p:txBody>
          <a:bodyPr/>
          <a:lstStyle/>
          <a:p>
            <a:r>
              <a:rPr lang="zh-CN" altLang="en-US" dirty="0">
                <a:latin typeface="宋体" panose="02010600030101010101" pitchFamily="2" charset="-122"/>
                <a:ea typeface="宋体" panose="02010600030101010101" pitchFamily="2" charset="-122"/>
              </a:rPr>
              <a:t>当有关社会现象很少被人所知时</a:t>
            </a:r>
          </a:p>
          <a:p>
            <a:r>
              <a:rPr lang="zh-CN" altLang="en-US" dirty="0">
                <a:latin typeface="宋体" panose="02010600030101010101" pitchFamily="2" charset="-122"/>
                <a:ea typeface="宋体" panose="02010600030101010101" pitchFamily="2" charset="-122"/>
              </a:rPr>
              <a:t>过程研究时</a:t>
            </a:r>
          </a:p>
          <a:p>
            <a:r>
              <a:rPr lang="zh-CN" altLang="en-US" dirty="0">
                <a:latin typeface="宋体" panose="02010600030101010101" pitchFamily="2" charset="-122"/>
                <a:ea typeface="宋体" panose="02010600030101010101" pitchFamily="2" charset="-122"/>
              </a:rPr>
              <a:t>地方性知识研究时</a:t>
            </a:r>
          </a:p>
          <a:p>
            <a:r>
              <a:rPr lang="zh-CN" altLang="en-US" dirty="0">
                <a:latin typeface="宋体" panose="02010600030101010101" pitchFamily="2" charset="-122"/>
                <a:ea typeface="宋体" panose="02010600030101010101" pitchFamily="2" charset="-122"/>
              </a:rPr>
              <a:t>对无法或不需要语言交流的研究对象进行调查</a:t>
            </a:r>
          </a:p>
          <a:p>
            <a:r>
              <a:rPr lang="zh-CN" altLang="en-US" dirty="0">
                <a:latin typeface="宋体" panose="02010600030101010101" pitchFamily="2" charset="-122"/>
                <a:ea typeface="宋体" panose="02010600030101010101" pitchFamily="2" charset="-122"/>
              </a:rPr>
              <a:t>发现新观点、构建理论</a:t>
            </a:r>
          </a:p>
          <a:p>
            <a:r>
              <a:rPr lang="zh-CN" altLang="en-US" dirty="0">
                <a:latin typeface="宋体" panose="02010600030101010101" pitchFamily="2" charset="-122"/>
                <a:ea typeface="宋体" panose="02010600030101010101" pitchFamily="2" charset="-122"/>
              </a:rPr>
              <a:t>对其他方法起辅助作用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95CDF91-D6D4-4DFD-B44B-5A5625D69679}"/>
              </a:ext>
            </a:extLst>
          </p:cNvPr>
          <p:cNvSpPr>
            <a:spLocks noGrp="1" noChangeArrowheads="1"/>
          </p:cNvSpPr>
          <p:nvPr>
            <p:ph type="title"/>
          </p:nvPr>
        </p:nvSpPr>
        <p:spPr/>
        <p:txBody>
          <a:bodyPr/>
          <a:lstStyle/>
          <a:p>
            <a:r>
              <a:rPr lang="zh-CN" altLang="en-US" sz="3600" b="1">
                <a:solidFill>
                  <a:srgbClr val="00B050"/>
                </a:solidFill>
              </a:rPr>
              <a:t>参与式观察者的角色</a:t>
            </a:r>
          </a:p>
        </p:txBody>
      </p:sp>
      <p:sp>
        <p:nvSpPr>
          <p:cNvPr id="41987" name="Rectangle 3">
            <a:extLst>
              <a:ext uri="{FF2B5EF4-FFF2-40B4-BE49-F238E27FC236}">
                <a16:creationId xmlns:a16="http://schemas.microsoft.com/office/drawing/2014/main" id="{98B4E67B-5139-4F92-B014-53A7E7C444E0}"/>
              </a:ext>
            </a:extLst>
          </p:cNvPr>
          <p:cNvSpPr>
            <a:spLocks noGrp="1" noChangeArrowheads="1"/>
          </p:cNvSpPr>
          <p:nvPr>
            <p:ph type="body" idx="1"/>
          </p:nvPr>
        </p:nvSpPr>
        <p:spPr>
          <a:xfrm>
            <a:off x="838200" y="1474076"/>
            <a:ext cx="10515600" cy="4702887"/>
          </a:xfrm>
        </p:spPr>
        <p:txBody>
          <a:bodyPr>
            <a:normAutofit/>
          </a:bodyPr>
          <a:lstStyle/>
          <a:p>
            <a:r>
              <a:rPr lang="zh-CN" altLang="en-US" dirty="0">
                <a:latin typeface="宋体" panose="02010600030101010101" pitchFamily="2" charset="-122"/>
                <a:ea typeface="宋体" panose="02010600030101010101" pitchFamily="2" charset="-122"/>
              </a:rPr>
              <a:t>焦虑、文化震撼</a:t>
            </a:r>
          </a:p>
          <a:p>
            <a:r>
              <a:rPr lang="zh-CN" altLang="en-US" dirty="0">
                <a:latin typeface="宋体" panose="02010600030101010101" pitchFamily="2" charset="-122"/>
                <a:ea typeface="宋体" panose="02010600030101010101" pitchFamily="2" charset="-122"/>
                <a:sym typeface="Arial" panose="020B0604020202020204" pitchFamily="34" charset="0"/>
              </a:rPr>
              <a:t>参与（</a:t>
            </a:r>
            <a:r>
              <a:rPr lang="zh-CN" altLang="en-US" sz="2000" dirty="0">
                <a:latin typeface="宋体" panose="02010600030101010101" pitchFamily="2" charset="-122"/>
                <a:ea typeface="宋体" panose="02010600030101010101" pitchFamily="2" charset="-122"/>
                <a:sym typeface="Arial" panose="020B0604020202020204" pitchFamily="34" charset="0"/>
              </a:rPr>
              <a:t>程度与成本；主体性与客观性</a:t>
            </a:r>
            <a:r>
              <a:rPr lang="zh-CN" altLang="en-US" dirty="0">
                <a:latin typeface="宋体" panose="02010600030101010101" pitchFamily="2" charset="-122"/>
                <a:ea typeface="宋体" panose="02010600030101010101" pitchFamily="2" charset="-122"/>
                <a:sym typeface="Arial" panose="020B0604020202020204" pitchFamily="34" charset="0"/>
              </a:rPr>
              <a:t>）</a:t>
            </a:r>
          </a:p>
          <a:p>
            <a:r>
              <a:rPr lang="zh-CN" altLang="en-US" dirty="0">
                <a:latin typeface="宋体" panose="02010600030101010101" pitchFamily="2" charset="-122"/>
                <a:ea typeface="宋体" panose="02010600030101010101" pitchFamily="2" charset="-122"/>
                <a:sym typeface="Arial" panose="020B0604020202020204" pitchFamily="34" charset="0"/>
              </a:rPr>
              <a:t>获得和失去自我（</a:t>
            </a:r>
            <a:r>
              <a:rPr lang="zh-CN" altLang="en-US" sz="2000" dirty="0">
                <a:latin typeface="宋体" panose="02010600030101010101" pitchFamily="2" charset="-122"/>
                <a:ea typeface="宋体" panose="02010600030101010101" pitchFamily="2" charset="-122"/>
                <a:sym typeface="Arial" panose="020B0604020202020204" pitchFamily="34" charset="0"/>
              </a:rPr>
              <a:t>自我意识和印象管理</a:t>
            </a:r>
            <a:r>
              <a:rPr lang="zh-CN" altLang="en-US" dirty="0">
                <a:latin typeface="宋体" panose="02010600030101010101" pitchFamily="2" charset="-122"/>
                <a:ea typeface="宋体" panose="02010600030101010101" pitchFamily="2" charset="-122"/>
                <a:sym typeface="Arial" panose="020B0604020202020204" pitchFamily="34" charset="0"/>
              </a:rPr>
              <a:t>）</a:t>
            </a:r>
            <a:endParaRPr lang="en-US" altLang="zh-CN" dirty="0">
              <a:latin typeface="宋体" panose="02010600030101010101" pitchFamily="2" charset="-122"/>
              <a:ea typeface="宋体" panose="02010600030101010101" pitchFamily="2" charset="-122"/>
              <a:sym typeface="Arial" panose="020B0604020202020204" pitchFamily="34" charset="0"/>
            </a:endParaRPr>
          </a:p>
          <a:p>
            <a:pPr>
              <a:buNone/>
            </a:pPr>
            <a:r>
              <a:rPr lang="en-US" altLang="zh-CN" sz="2000" dirty="0">
                <a:ea typeface="楷体" panose="02010609060101010101" pitchFamily="49" charset="-122"/>
              </a:rPr>
              <a:t>          </a:t>
            </a:r>
            <a:r>
              <a:rPr lang="zh-CN" altLang="zh-CN" sz="2000" dirty="0">
                <a:ea typeface="楷体" panose="02010609060101010101" pitchFamily="49" charset="-122"/>
              </a:rPr>
              <a:t>我应该懂得：为了使某个地区的人们接受你，你不必在每做一件事时都无异于他人。事实上，在一个有着不同群体、不同行为标准的地区内，如果只去迎合某一个群体的标准，就可能造成严重的后果。</a:t>
            </a:r>
            <a:r>
              <a:rPr lang="zh-CN" altLang="en-US" sz="2000" dirty="0">
                <a:ea typeface="楷体" panose="02010609060101010101" pitchFamily="49" charset="-122"/>
              </a:rPr>
              <a:t>（怀特，</a:t>
            </a:r>
            <a:r>
              <a:rPr lang="en-US" altLang="zh-CN" sz="2000" dirty="0">
                <a:ea typeface="楷体" panose="02010609060101010101" pitchFamily="49" charset="-122"/>
              </a:rPr>
              <a:t>2006</a:t>
            </a:r>
            <a:r>
              <a:rPr lang="zh-CN" altLang="en-US" sz="2000" dirty="0">
                <a:ea typeface="楷体" panose="02010609060101010101" pitchFamily="49" charset="-122"/>
              </a:rPr>
              <a:t>，</a:t>
            </a:r>
            <a:r>
              <a:rPr lang="en-US" altLang="zh-CN" sz="2000" dirty="0">
                <a:ea typeface="楷体" panose="02010609060101010101" pitchFamily="49" charset="-122"/>
              </a:rPr>
              <a:t>P406</a:t>
            </a:r>
            <a:r>
              <a:rPr lang="zh-CN" altLang="en-US" sz="2000" dirty="0">
                <a:ea typeface="楷体" panose="02010609060101010101" pitchFamily="49" charset="-122"/>
              </a:rPr>
              <a:t>）</a:t>
            </a:r>
            <a:endParaRPr lang="zh-CN" altLang="en-US" dirty="0">
              <a:latin typeface="宋体" panose="02010600030101010101" pitchFamily="2" charset="-122"/>
              <a:ea typeface="宋体" panose="02010600030101010101" pitchFamily="2" charset="-122"/>
              <a:sym typeface="Arial" panose="020B0604020202020204" pitchFamily="34" charset="0"/>
            </a:endParaRPr>
          </a:p>
          <a:p>
            <a:r>
              <a:rPr lang="zh-CN" altLang="en-US" dirty="0">
                <a:latin typeface="宋体" panose="02010600030101010101" pitchFamily="2" charset="-122"/>
                <a:ea typeface="宋体" panose="02010600030101010101" pitchFamily="2" charset="-122"/>
                <a:sym typeface="Arial" panose="020B0604020202020204" pitchFamily="34" charset="0"/>
              </a:rPr>
              <a:t>有准备的和变通的</a:t>
            </a:r>
          </a:p>
          <a:p>
            <a:r>
              <a:rPr lang="zh-CN" altLang="en-US" dirty="0">
                <a:latin typeface="宋体" panose="02010600030101010101" pitchFamily="2" charset="-122"/>
                <a:ea typeface="宋体" panose="02010600030101010101" pitchFamily="2" charset="-122"/>
                <a:sym typeface="Arial" panose="020B0604020202020204" pitchFamily="34" charset="0"/>
              </a:rPr>
              <a:t>分离（</a:t>
            </a:r>
            <a:r>
              <a:rPr lang="zh-CN" altLang="en-US" sz="2000" dirty="0">
                <a:latin typeface="宋体" panose="02010600030101010101" pitchFamily="2" charset="-122"/>
                <a:ea typeface="宋体" panose="02010600030101010101" pitchFamily="2" charset="-122"/>
                <a:sym typeface="Arial" panose="020B0604020202020204" pitchFamily="34" charset="0"/>
              </a:rPr>
              <a:t>苦乐参半</a:t>
            </a:r>
            <a:r>
              <a:rPr lang="zh-CN" altLang="en-US" dirty="0">
                <a:latin typeface="宋体" panose="02010600030101010101" pitchFamily="2" charset="-122"/>
                <a:ea typeface="宋体" panose="02010600030101010101" pitchFamily="2" charset="-122"/>
                <a:sym typeface="Arial" panose="020B0604020202020204" pitchFamily="34" charset="0"/>
              </a:rPr>
              <a:t>）</a:t>
            </a:r>
          </a:p>
          <a:p>
            <a:pPr>
              <a:buFontTx/>
              <a:buNone/>
            </a:pPr>
            <a:r>
              <a:rPr lang="zh-CN" altLang="en-US" dirty="0">
                <a:sym typeface="Arial" panose="020B0604020202020204" pitchFamily="34" charset="0"/>
              </a:rPr>
              <a:t>        </a:t>
            </a:r>
            <a:r>
              <a:rPr lang="zh-CN" altLang="en-US" sz="2000" dirty="0">
                <a:ea typeface="楷体" panose="02010609060101010101" pitchFamily="49" charset="-122"/>
                <a:sym typeface="Arial" panose="020B0604020202020204" pitchFamily="34" charset="0"/>
              </a:rPr>
              <a:t>做人类学研究的每个人都知道，这是一个公开的秘密，从田野回到家和到外面去调查一样痛苦，甚至可能更痛苦。（</a:t>
            </a:r>
            <a:r>
              <a:rPr lang="en-US" altLang="zh-CN" sz="2000" dirty="0" err="1">
                <a:ea typeface="楷体" panose="02010609060101010101" pitchFamily="49" charset="-122"/>
                <a:sym typeface="Arial" panose="020B0604020202020204" pitchFamily="34" charset="0"/>
              </a:rPr>
              <a:t>Berlinski</a:t>
            </a:r>
            <a:r>
              <a:rPr lang="en-US" altLang="zh-CN" sz="2000" dirty="0">
                <a:ea typeface="楷体" panose="02010609060101010101" pitchFamily="49" charset="-122"/>
                <a:sym typeface="Arial" panose="020B0604020202020204" pitchFamily="34" charset="0"/>
              </a:rPr>
              <a:t>, 2007,273)</a:t>
            </a:r>
          </a:p>
          <a:p>
            <a:endParaRPr lang="en-US" altLang="zh-C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681DCCB-540A-42F2-9DA7-72BCB5F6DE6B}"/>
              </a:ext>
            </a:extLst>
          </p:cNvPr>
          <p:cNvSpPr>
            <a:spLocks noGrp="1" noChangeArrowheads="1"/>
          </p:cNvSpPr>
          <p:nvPr>
            <p:ph type="title"/>
          </p:nvPr>
        </p:nvSpPr>
        <p:spPr/>
        <p:txBody>
          <a:bodyPr/>
          <a:lstStyle/>
          <a:p>
            <a:r>
              <a:rPr lang="zh-CN" altLang="en-US" sz="3600" b="1"/>
              <a:t> </a:t>
            </a:r>
            <a:r>
              <a:rPr lang="zh-CN" altLang="en-US" sz="3600" b="1">
                <a:solidFill>
                  <a:srgbClr val="00FF00"/>
                </a:solidFill>
              </a:rPr>
              <a:t>访谈：功能</a:t>
            </a:r>
          </a:p>
        </p:txBody>
      </p:sp>
      <p:sp>
        <p:nvSpPr>
          <p:cNvPr id="43011" name="Rectangle 3">
            <a:extLst>
              <a:ext uri="{FF2B5EF4-FFF2-40B4-BE49-F238E27FC236}">
                <a16:creationId xmlns:a16="http://schemas.microsoft.com/office/drawing/2014/main" id="{3F9192E5-BCD8-4C81-BDDB-A96EA12433C6}"/>
              </a:ext>
            </a:extLst>
          </p:cNvPr>
          <p:cNvSpPr>
            <a:spLocks noGrp="1" noChangeArrowheads="1"/>
          </p:cNvSpPr>
          <p:nvPr>
            <p:ph type="body" idx="1"/>
          </p:nvPr>
        </p:nvSpPr>
        <p:spPr/>
        <p:txBody>
          <a:bodyPr/>
          <a:lstStyle/>
          <a:p>
            <a:r>
              <a:rPr lang="zh-CN" altLang="en-US" dirty="0">
                <a:latin typeface="宋体" panose="02010600030101010101" pitchFamily="2" charset="-122"/>
                <a:ea typeface="宋体" panose="02010600030101010101" pitchFamily="2" charset="-122"/>
              </a:rPr>
              <a:t>与观察相比</a:t>
            </a:r>
          </a:p>
          <a:p>
            <a:r>
              <a:rPr lang="zh-CN" altLang="en-US" dirty="0">
                <a:latin typeface="宋体" panose="02010600030101010101" pitchFamily="2" charset="-122"/>
                <a:ea typeface="宋体" panose="02010600030101010101" pitchFamily="2" charset="-122"/>
                <a:sym typeface="Arial" panose="020B0604020202020204" pitchFamily="34" charset="0"/>
              </a:rPr>
              <a:t>与问卷相比</a:t>
            </a:r>
          </a:p>
          <a:p>
            <a:r>
              <a:rPr lang="zh-CN" altLang="en-US" dirty="0">
                <a:latin typeface="宋体" panose="02010600030101010101" pitchFamily="2" charset="-122"/>
                <a:ea typeface="宋体" panose="02010600030101010101" pitchFamily="2" charset="-122"/>
                <a:sym typeface="Arial" panose="020B0604020202020204" pitchFamily="34" charset="0"/>
              </a:rPr>
              <a:t>与实物分析相比</a:t>
            </a:r>
          </a:p>
          <a:p>
            <a:r>
              <a:rPr lang="zh-CN" altLang="en-US" dirty="0">
                <a:latin typeface="宋体" panose="02010600030101010101" pitchFamily="2" charset="-122"/>
                <a:ea typeface="宋体" panose="02010600030101010101" pitchFamily="2" charset="-122"/>
                <a:sym typeface="Arial" panose="020B0604020202020204" pitchFamily="34" charset="0"/>
              </a:rPr>
              <a:t>相关检验</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C4CB6AC-5224-467C-B43F-2B5E3B394DA0}"/>
              </a:ext>
            </a:extLst>
          </p:cNvPr>
          <p:cNvSpPr>
            <a:spLocks noGrp="1" noChangeArrowheads="1"/>
          </p:cNvSpPr>
          <p:nvPr>
            <p:ph type="title"/>
          </p:nvPr>
        </p:nvSpPr>
        <p:spPr/>
        <p:txBody>
          <a:bodyPr/>
          <a:lstStyle/>
          <a:p>
            <a:r>
              <a:rPr lang="zh-CN" altLang="en-US" sz="3600" b="1" dirty="0"/>
              <a:t> </a:t>
            </a:r>
            <a:r>
              <a:rPr lang="zh-CN" altLang="en-US" sz="3600" b="1" dirty="0">
                <a:solidFill>
                  <a:srgbClr val="00FF00"/>
                </a:solidFill>
              </a:rPr>
              <a:t>访谈：分类</a:t>
            </a:r>
          </a:p>
        </p:txBody>
      </p:sp>
      <p:sp>
        <p:nvSpPr>
          <p:cNvPr id="44035" name="Rectangle 3">
            <a:extLst>
              <a:ext uri="{FF2B5EF4-FFF2-40B4-BE49-F238E27FC236}">
                <a16:creationId xmlns:a16="http://schemas.microsoft.com/office/drawing/2014/main" id="{AD9B4B08-4020-4BB8-B8D3-AA3C04C3F009}"/>
              </a:ext>
            </a:extLst>
          </p:cNvPr>
          <p:cNvSpPr>
            <a:spLocks noGrp="1" noChangeArrowheads="1"/>
          </p:cNvSpPr>
          <p:nvPr>
            <p:ph type="body" idx="1"/>
          </p:nvPr>
        </p:nvSpPr>
        <p:spPr>
          <a:xfrm>
            <a:off x="1181100" y="1825625"/>
            <a:ext cx="10172700" cy="4351338"/>
          </a:xfrm>
        </p:spPr>
        <p:txBody>
          <a:bodyPr/>
          <a:lstStyle/>
          <a:p>
            <a:r>
              <a:rPr lang="zh-CN" altLang="en-US" dirty="0">
                <a:latin typeface="宋体" panose="02010600030101010101" pitchFamily="2" charset="-122"/>
                <a:ea typeface="宋体" panose="02010600030101010101" pitchFamily="2" charset="-122"/>
              </a:rPr>
              <a:t>无结构式、半结构式和结构式访谈（结构）</a:t>
            </a:r>
          </a:p>
          <a:p>
            <a:r>
              <a:rPr lang="zh-CN" altLang="en-US" dirty="0">
                <a:latin typeface="宋体" panose="02010600030101010101" pitchFamily="2" charset="-122"/>
                <a:ea typeface="宋体" panose="02010600030101010101" pitchFamily="2" charset="-122"/>
                <a:sym typeface="Arial" panose="020B0604020202020204" pitchFamily="34" charset="0"/>
              </a:rPr>
              <a:t>正规型和非正规型（正式程度）</a:t>
            </a:r>
          </a:p>
          <a:p>
            <a:r>
              <a:rPr lang="zh-CN" altLang="en-US" dirty="0">
                <a:latin typeface="宋体" panose="02010600030101010101" pitchFamily="2" charset="-122"/>
                <a:ea typeface="宋体" panose="02010600030101010101" pitchFamily="2" charset="-122"/>
                <a:sym typeface="Arial" panose="020B0604020202020204" pitchFamily="34" charset="0"/>
              </a:rPr>
              <a:t>直接访谈和间接访谈（接触方式）</a:t>
            </a:r>
          </a:p>
          <a:p>
            <a:r>
              <a:rPr lang="zh-CN" altLang="en-US" dirty="0">
                <a:latin typeface="宋体" panose="02010600030101010101" pitchFamily="2" charset="-122"/>
                <a:ea typeface="宋体" panose="02010600030101010101" pitchFamily="2" charset="-122"/>
                <a:sym typeface="Arial" panose="020B0604020202020204" pitchFamily="34" charset="0"/>
              </a:rPr>
              <a:t>个别访谈和集体访谈（人数）</a:t>
            </a:r>
          </a:p>
          <a:p>
            <a:r>
              <a:rPr lang="zh-CN" altLang="en-US" dirty="0">
                <a:latin typeface="宋体" panose="02010600030101010101" pitchFamily="2" charset="-122"/>
                <a:ea typeface="宋体" panose="02010600030101010101" pitchFamily="2" charset="-122"/>
                <a:sym typeface="Arial" panose="020B0604020202020204" pitchFamily="34" charset="0"/>
              </a:rPr>
              <a:t>一次性访谈和多次性访谈（次数）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日期占位符 3">
            <a:extLst>
              <a:ext uri="{FF2B5EF4-FFF2-40B4-BE49-F238E27FC236}">
                <a16:creationId xmlns:a16="http://schemas.microsoft.com/office/drawing/2014/main" id="{FFAF2D5D-B419-4DB7-AFDA-37B4A8BB08CC}"/>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BF410FAC-979D-419A-ADD8-575E8B37A8CD}" type="datetime1">
              <a:rPr lang="zh-CN" altLang="en-US" sz="1200"/>
              <a:pPr eaLnBrk="1" hangingPunct="1">
                <a:buFont typeface="Wingdings" panose="05000000000000000000" pitchFamily="2" charset="2"/>
                <a:buNone/>
              </a:pPr>
              <a:t>2023/3/9</a:t>
            </a:fld>
            <a:endParaRPr lang="zh-CN" altLang="en-US" sz="1200"/>
          </a:p>
        </p:txBody>
      </p:sp>
      <p:sp>
        <p:nvSpPr>
          <p:cNvPr id="28675" name="灯片编号占位符 5">
            <a:extLst>
              <a:ext uri="{FF2B5EF4-FFF2-40B4-BE49-F238E27FC236}">
                <a16:creationId xmlns:a16="http://schemas.microsoft.com/office/drawing/2014/main" id="{D3B8BF11-9531-430F-9EA9-170E56CEFFE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8FF7AEA4-96DE-4338-8455-312EB91C1CCA}" type="slidenum">
              <a:rPr lang="zh-CN" altLang="en-US" sz="1200"/>
              <a:pPr algn="r" eaLnBrk="1" hangingPunct="1">
                <a:buFont typeface="Wingdings" panose="05000000000000000000" pitchFamily="2" charset="2"/>
                <a:buNone/>
              </a:pPr>
              <a:t>2</a:t>
            </a:fld>
            <a:endParaRPr lang="zh-CN" altLang="en-US" sz="1200"/>
          </a:p>
        </p:txBody>
      </p:sp>
      <p:sp>
        <p:nvSpPr>
          <p:cNvPr id="90115" name="Rectangle 2">
            <a:extLst>
              <a:ext uri="{FF2B5EF4-FFF2-40B4-BE49-F238E27FC236}">
                <a16:creationId xmlns:a16="http://schemas.microsoft.com/office/drawing/2014/main" id="{2EB9D32D-9849-4698-B0C3-E9F70D7116CD}"/>
              </a:ext>
            </a:extLst>
          </p:cNvPr>
          <p:cNvSpPr>
            <a:spLocks noGrp="1" noChangeArrowheads="1"/>
          </p:cNvSpPr>
          <p:nvPr>
            <p:ph type="title" idx="4294967295"/>
          </p:nvPr>
        </p:nvSpPr>
        <p:spPr>
          <a:xfrm>
            <a:off x="838200" y="365126"/>
            <a:ext cx="10515600" cy="727294"/>
          </a:xfrm>
        </p:spPr>
        <p:txBody>
          <a:bodyPr>
            <a:normAutofit/>
          </a:bodyPr>
          <a:lstStyle/>
          <a:p>
            <a:pPr eaLnBrk="1" hangingPunct="1"/>
            <a:r>
              <a:rPr lang="zh-CN" altLang="en-US" sz="3600" b="1" dirty="0">
                <a:latin typeface="宋体" panose="02010600030101010101" pitchFamily="2" charset="-122"/>
                <a:ea typeface="宋体" panose="02010600030101010101" pitchFamily="2" charset="-122"/>
              </a:rPr>
              <a:t>人类学田野调查（民族志）的形成与发展</a:t>
            </a:r>
          </a:p>
        </p:txBody>
      </p:sp>
      <p:sp>
        <p:nvSpPr>
          <p:cNvPr id="90116" name="Rectangle 3">
            <a:extLst>
              <a:ext uri="{FF2B5EF4-FFF2-40B4-BE49-F238E27FC236}">
                <a16:creationId xmlns:a16="http://schemas.microsoft.com/office/drawing/2014/main" id="{980C1A66-3BBD-4D54-924A-472AEA728BDD}"/>
              </a:ext>
            </a:extLst>
          </p:cNvPr>
          <p:cNvSpPr>
            <a:spLocks noGrp="1" noChangeArrowheads="1"/>
          </p:cNvSpPr>
          <p:nvPr>
            <p:ph type="body" idx="4294967295"/>
          </p:nvPr>
        </p:nvSpPr>
        <p:spPr>
          <a:xfrm>
            <a:off x="559676" y="1150884"/>
            <a:ext cx="11414234" cy="5094342"/>
          </a:xfrm>
        </p:spPr>
        <p:txBody>
          <a:bodyPr>
            <a:normAutofit fontScale="77500" lnSpcReduction="20000"/>
          </a:bodyPr>
          <a:lstStyle/>
          <a:p>
            <a:pPr eaLnBrk="1" hangingPunct="1">
              <a:lnSpc>
                <a:spcPts val="3200"/>
              </a:lnSpc>
            </a:pPr>
            <a:r>
              <a:rPr lang="zh-CN" altLang="en-US" b="1" dirty="0">
                <a:latin typeface="宋体" panose="02010600030101010101" pitchFamily="2" charset="-122"/>
                <a:ea typeface="宋体" panose="02010600030101010101" pitchFamily="2" charset="-122"/>
              </a:rPr>
              <a:t>自发性的、随意性的和业余性的时代</a:t>
            </a:r>
            <a:r>
              <a:rPr lang="zh-CN" altLang="en-US"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探险家、旅行者、传教士；</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人类学笔记和问询</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第</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版，泰勒，</a:t>
            </a:r>
            <a:r>
              <a:rPr lang="en-US" altLang="zh-CN" sz="2000" dirty="0">
                <a:latin typeface="宋体" panose="02010600030101010101" pitchFamily="2" charset="-122"/>
                <a:ea typeface="宋体" panose="02010600030101010101" pitchFamily="2" charset="-122"/>
              </a:rPr>
              <a:t>1874</a:t>
            </a:r>
            <a:r>
              <a:rPr lang="zh-CN" altLang="en-US" sz="2000" dirty="0">
                <a:latin typeface="宋体" panose="02010600030101010101" pitchFamily="2" charset="-122"/>
                <a:ea typeface="宋体" panose="02010600030101010101" pitchFamily="2" charset="-122"/>
              </a:rPr>
              <a:t>）</a:t>
            </a:r>
          </a:p>
          <a:p>
            <a:pPr>
              <a:lnSpc>
                <a:spcPts val="3200"/>
              </a:lnSpc>
            </a:pPr>
            <a:r>
              <a:rPr lang="zh-CN" altLang="en-US" b="1" dirty="0">
                <a:latin typeface="宋体" panose="02010600030101010101" pitchFamily="2" charset="-122"/>
                <a:ea typeface="宋体" panose="02010600030101010101" pitchFamily="2" charset="-122"/>
              </a:rPr>
              <a:t>科学性的时代 </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人类学笔记和问询</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第</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版，哈登等，</a:t>
            </a:r>
            <a:r>
              <a:rPr lang="en-US" altLang="zh-CN" sz="2000" dirty="0">
                <a:latin typeface="宋体" panose="02010600030101010101" pitchFamily="2" charset="-122"/>
                <a:ea typeface="宋体" panose="02010600030101010101" pitchFamily="2" charset="-122"/>
              </a:rPr>
              <a:t>1912</a:t>
            </a:r>
            <a:r>
              <a:rPr lang="zh-CN" altLang="en-US" sz="2000" dirty="0">
                <a:latin typeface="宋体" panose="02010600030101010101" pitchFamily="2" charset="-122"/>
                <a:ea typeface="宋体" panose="02010600030101010101" pitchFamily="2" charset="-122"/>
              </a:rPr>
              <a:t>；马林诺斯基</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西太平洋的航海者</a:t>
            </a:r>
            <a:r>
              <a:rPr lang="en-US" altLang="zh-CN" sz="2000" dirty="0">
                <a:latin typeface="宋体" panose="02010600030101010101" pitchFamily="2" charset="-122"/>
                <a:ea typeface="宋体" panose="02010600030101010101" pitchFamily="2" charset="-122"/>
              </a:rPr>
              <a:t>》1922</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1">
              <a:lnSpc>
                <a:spcPts val="3200"/>
              </a:lnSpc>
            </a:pPr>
            <a:r>
              <a:rPr lang="zh-CN" altLang="en-US" sz="2000" dirty="0">
                <a:latin typeface="宋体" panose="02010600030101010101" pitchFamily="2" charset="-122"/>
                <a:ea typeface="宋体" panose="02010600030101010101" pitchFamily="2" charset="-122"/>
              </a:rPr>
              <a:t>参与观察</a:t>
            </a:r>
            <a:endParaRPr lang="en-US" altLang="zh-CN" sz="2000" dirty="0">
              <a:latin typeface="宋体" panose="02010600030101010101" pitchFamily="2" charset="-122"/>
              <a:ea typeface="宋体" panose="02010600030101010101" pitchFamily="2" charset="-122"/>
            </a:endParaRPr>
          </a:p>
          <a:p>
            <a:pPr lvl="1">
              <a:lnSpc>
                <a:spcPts val="3200"/>
              </a:lnSpc>
            </a:pPr>
            <a:r>
              <a:rPr lang="zh-CN" altLang="en-US" sz="2000" dirty="0">
                <a:latin typeface="宋体" panose="02010600030101010101" pitchFamily="2" charset="-122"/>
                <a:ea typeface="宋体" panose="02010600030101010101" pitchFamily="2" charset="-122"/>
              </a:rPr>
              <a:t>较长时间（一年左右）</a:t>
            </a:r>
            <a:endParaRPr lang="en-US" altLang="zh-CN" sz="2000" dirty="0">
              <a:latin typeface="宋体" panose="02010600030101010101" pitchFamily="2" charset="-122"/>
              <a:ea typeface="宋体" panose="02010600030101010101" pitchFamily="2" charset="-122"/>
            </a:endParaRPr>
          </a:p>
          <a:p>
            <a:pPr lvl="1">
              <a:lnSpc>
                <a:spcPts val="3200"/>
              </a:lnSpc>
            </a:pPr>
            <a:r>
              <a:rPr lang="zh-CN" altLang="en-US" sz="2000" dirty="0">
                <a:latin typeface="宋体" panose="02010600030101010101" pitchFamily="2" charset="-122"/>
                <a:ea typeface="宋体" panose="02010600030101010101" pitchFamily="2" charset="-122"/>
              </a:rPr>
              <a:t>掌握研究对象的语言</a:t>
            </a:r>
          </a:p>
          <a:p>
            <a:pPr>
              <a:lnSpc>
                <a:spcPts val="3200"/>
              </a:lnSpc>
            </a:pPr>
            <a:r>
              <a:rPr lang="zh-CN" altLang="en-US" b="1" dirty="0">
                <a:latin typeface="宋体" panose="02010600030101010101" pitchFamily="2" charset="-122"/>
                <a:ea typeface="宋体" panose="02010600030101010101" pitchFamily="2" charset="-122"/>
              </a:rPr>
              <a:t>反思性的时代</a:t>
            </a:r>
            <a:r>
              <a:rPr lang="zh-CN" altLang="en-US" sz="2000" dirty="0">
                <a:latin typeface="宋体" panose="02010600030101010101" pitchFamily="2" charset="-122"/>
                <a:ea typeface="宋体" panose="02010600030101010101" pitchFamily="2" charset="-122"/>
              </a:rPr>
              <a:t>（拉比诺</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摩洛哥田野作业反思</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1977</a:t>
            </a:r>
            <a:r>
              <a:rPr lang="zh-CN" altLang="en-US" sz="2000" dirty="0">
                <a:latin typeface="宋体" panose="02010600030101010101" pitchFamily="2" charset="-122"/>
                <a:ea typeface="宋体" panose="02010600030101010101" pitchFamily="2" charset="-122"/>
              </a:rPr>
              <a:t>；</a:t>
            </a:r>
            <a:r>
              <a:rPr lang="zh-CN" altLang="en-US" sz="2100" dirty="0">
                <a:latin typeface="宋体" panose="02010600030101010101" pitchFamily="2" charset="-122"/>
                <a:ea typeface="宋体" panose="02010600030101010101" pitchFamily="2" charset="-122"/>
              </a:rPr>
              <a:t>詹姆斯</a:t>
            </a:r>
            <a:r>
              <a:rPr lang="en-US" altLang="zh-CN" sz="2100" dirty="0">
                <a:latin typeface="宋体" panose="02010600030101010101" pitchFamily="2" charset="-122"/>
                <a:ea typeface="宋体" panose="02010600030101010101" pitchFamily="2" charset="-122"/>
              </a:rPr>
              <a:t>·</a:t>
            </a:r>
            <a:r>
              <a:rPr lang="zh-CN" altLang="en-US" sz="2100" dirty="0">
                <a:latin typeface="宋体" panose="02010600030101010101" pitchFamily="2" charset="-122"/>
                <a:ea typeface="宋体" panose="02010600030101010101" pitchFamily="2" charset="-122"/>
              </a:rPr>
              <a:t>克利福德、乔治</a:t>
            </a:r>
            <a:r>
              <a:rPr lang="en-US" altLang="zh-CN" sz="2100" dirty="0">
                <a:latin typeface="宋体" panose="02010600030101010101" pitchFamily="2" charset="-122"/>
                <a:ea typeface="宋体" panose="02010600030101010101" pitchFamily="2" charset="-122"/>
              </a:rPr>
              <a:t>·</a:t>
            </a:r>
            <a:r>
              <a:rPr lang="zh-CN" altLang="en-US" sz="2100" dirty="0">
                <a:latin typeface="宋体" panose="02010600030101010101" pitchFamily="2" charset="-122"/>
                <a:ea typeface="宋体" panose="02010600030101010101" pitchFamily="2" charset="-122"/>
              </a:rPr>
              <a:t>马库斯等 </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写文化</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1986</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1">
              <a:lnSpc>
                <a:spcPts val="3200"/>
              </a:lnSpc>
            </a:pPr>
            <a:r>
              <a:rPr lang="zh-CN" altLang="en-US" sz="2000" dirty="0">
                <a:latin typeface="宋体" panose="02010600030101010101" pitchFamily="2" charset="-122"/>
                <a:ea typeface="宋体" panose="02010600030101010101" pitchFamily="2" charset="-122"/>
              </a:rPr>
              <a:t>对知识生产过程的反思（主</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客单向关系、民族志的纯科学和客观性受到质疑）</a:t>
            </a:r>
            <a:endParaRPr lang="en-US" altLang="zh-CN" sz="2000" dirty="0">
              <a:latin typeface="宋体" panose="02010600030101010101" pitchFamily="2" charset="-122"/>
              <a:ea typeface="宋体" panose="02010600030101010101" pitchFamily="2" charset="-122"/>
            </a:endParaRPr>
          </a:p>
          <a:p>
            <a:pPr lvl="1">
              <a:lnSpc>
                <a:spcPts val="3200"/>
              </a:lnSpc>
            </a:pPr>
            <a:r>
              <a:rPr lang="zh-CN" altLang="en-US" sz="2000" dirty="0">
                <a:latin typeface="宋体" panose="02010600030101010101" pitchFamily="2" charset="-122"/>
                <a:ea typeface="宋体" panose="02010600030101010101" pitchFamily="2" charset="-122"/>
              </a:rPr>
              <a:t>对未来可能性的探索（实验民族志：多声、多地点、主</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客多向关系）</a:t>
            </a:r>
            <a:endParaRPr lang="en-US" altLang="zh-CN" sz="2000" dirty="0">
              <a:latin typeface="宋体" panose="02010600030101010101" pitchFamily="2" charset="-122"/>
              <a:ea typeface="宋体" panose="02010600030101010101" pitchFamily="2" charset="-122"/>
            </a:endParaRPr>
          </a:p>
          <a:p>
            <a:pPr marL="0" indent="0" eaLnBrk="1" hangingPunct="1">
              <a:lnSpc>
                <a:spcPts val="3200"/>
              </a:lnSpc>
              <a:buNone/>
            </a:pPr>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参阅：高丙中，民族志发展的三个时代，广西民族学院学报（哲学社会科学版），</a:t>
            </a:r>
            <a:r>
              <a:rPr lang="en-US" altLang="zh-CN" sz="1800" dirty="0">
                <a:latin typeface="仿宋" panose="02010609060101010101" pitchFamily="49" charset="-122"/>
                <a:ea typeface="仿宋" panose="02010609060101010101" pitchFamily="49" charset="-122"/>
              </a:rPr>
              <a:t>2006</a:t>
            </a:r>
            <a:r>
              <a:rPr lang="zh-CN" altLang="en-US"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3</a:t>
            </a:r>
            <a:r>
              <a:rPr lang="zh-CN" altLang="en-US"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a:t>
            </a:r>
            <a:endParaRPr lang="zh-CN" altLang="en-US" sz="18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90115"/>
                                        </p:tgtEl>
                                        <p:attrNameLst>
                                          <p:attrName>style.visibility</p:attrName>
                                        </p:attrNameLst>
                                      </p:cBhvr>
                                      <p:to>
                                        <p:strVal val="visible"/>
                                      </p:to>
                                    </p:set>
                                    <p:animEffect transition="in" filter="fade">
                                      <p:cBhvr>
                                        <p:cTn id="7" dur="767" decel="100000"/>
                                        <p:tgtEl>
                                          <p:spTgt spid="90115"/>
                                        </p:tgtEl>
                                      </p:cBhvr>
                                    </p:animEffect>
                                    <p:animScale>
                                      <p:cBhvr>
                                        <p:cTn id="8" dur="767" decel="100000"/>
                                        <p:tgtEl>
                                          <p:spTgt spid="90115"/>
                                        </p:tgtEl>
                                      </p:cBhvr>
                                      <p:from x="10000" y="10000"/>
                                      <p:to x="200000" y="450000"/>
                                    </p:animScale>
                                    <p:animScale>
                                      <p:cBhvr>
                                        <p:cTn id="9" dur="1228" accel="100000" fill="hold">
                                          <p:stCondLst>
                                            <p:cond delay="767"/>
                                          </p:stCondLst>
                                        </p:cTn>
                                        <p:tgtEl>
                                          <p:spTgt spid="90115"/>
                                        </p:tgtEl>
                                      </p:cBhvr>
                                      <p:from x="200000" y="450000"/>
                                      <p:to x="100000" y="100000"/>
                                    </p:animScale>
                                    <p:set>
                                      <p:cBhvr>
                                        <p:cTn id="10" dur="767" fill="hold"/>
                                        <p:tgtEl>
                                          <p:spTgt spid="90115"/>
                                        </p:tgtEl>
                                        <p:attrNameLst>
                                          <p:attrName>ppt_x</p:attrName>
                                        </p:attrNameLst>
                                      </p:cBhvr>
                                      <p:to>
                                        <p:strVal val="(0.5)"/>
                                      </p:to>
                                    </p:set>
                                    <p:anim from="(0.5)" to="(#ppt_x)" calcmode="lin" valueType="num">
                                      <p:cBhvr>
                                        <p:cTn id="11" dur="1228" accel="100000" fill="hold">
                                          <p:stCondLst>
                                            <p:cond delay="767"/>
                                          </p:stCondLst>
                                        </p:cTn>
                                        <p:tgtEl>
                                          <p:spTgt spid="90115"/>
                                        </p:tgtEl>
                                        <p:attrNameLst>
                                          <p:attrName>ppt_x</p:attrName>
                                        </p:attrNameLst>
                                      </p:cBhvr>
                                    </p:anim>
                                    <p:set>
                                      <p:cBhvr>
                                        <p:cTn id="12" dur="767" fill="hold"/>
                                        <p:tgtEl>
                                          <p:spTgt spid="90115"/>
                                        </p:tgtEl>
                                        <p:attrNameLst>
                                          <p:attrName>ppt_y</p:attrName>
                                        </p:attrNameLst>
                                      </p:cBhvr>
                                      <p:to>
                                        <p:strVal val="(#ppt_y+0.4)"/>
                                      </p:to>
                                    </p:set>
                                    <p:anim from="(#ppt_y+0.4)" to="(#ppt_y)" calcmode="lin" valueType="num">
                                      <p:cBhvr>
                                        <p:cTn id="13" dur="1228" accel="100000" fill="hold">
                                          <p:stCondLst>
                                            <p:cond delay="767"/>
                                          </p:stCondLst>
                                        </p:cTn>
                                        <p:tgtEl>
                                          <p:spTgt spid="9011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90116">
                                            <p:txEl>
                                              <p:pRg st="0" end="0"/>
                                            </p:txEl>
                                          </p:spTgt>
                                        </p:tgtEl>
                                        <p:attrNameLst>
                                          <p:attrName>style.visibility</p:attrName>
                                        </p:attrNameLst>
                                      </p:cBhvr>
                                      <p:to>
                                        <p:strVal val="visible"/>
                                      </p:to>
                                    </p:set>
                                    <p:anim calcmode="lin" valueType="num">
                                      <p:cBhvr>
                                        <p:cTn id="18" dur="500" fill="hold"/>
                                        <p:tgtEl>
                                          <p:spTgt spid="9011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9011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9011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90116">
                                            <p:txEl>
                                              <p:pRg st="1" end="1"/>
                                            </p:txEl>
                                          </p:spTgt>
                                        </p:tgtEl>
                                        <p:attrNameLst>
                                          <p:attrName>style.visibility</p:attrName>
                                        </p:attrNameLst>
                                      </p:cBhvr>
                                      <p:to>
                                        <p:strVal val="visible"/>
                                      </p:to>
                                    </p:set>
                                    <p:anim calcmode="lin" valueType="num">
                                      <p:cBhvr>
                                        <p:cTn id="25" dur="500" fill="hold"/>
                                        <p:tgtEl>
                                          <p:spTgt spid="9011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9011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90116">
                                            <p:txEl>
                                              <p:pRg st="1" end="1"/>
                                            </p:txEl>
                                          </p:spTgt>
                                        </p:tgtEl>
                                      </p:cBhvr>
                                    </p:animEffect>
                                  </p:childTnLst>
                                </p:cTn>
                              </p:par>
                              <p:par>
                                <p:cTn id="28" presetID="53" presetClass="entr" presetSubtype="16" fill="hold" grpId="0" nodeType="withEffect">
                                  <p:stCondLst>
                                    <p:cond delay="0"/>
                                  </p:stCondLst>
                                  <p:childTnLst>
                                    <p:set>
                                      <p:cBhvr>
                                        <p:cTn id="29" dur="0" fill="hold">
                                          <p:stCondLst>
                                            <p:cond delay="0"/>
                                          </p:stCondLst>
                                        </p:cTn>
                                        <p:tgtEl>
                                          <p:spTgt spid="90116">
                                            <p:txEl>
                                              <p:pRg st="2" end="2"/>
                                            </p:txEl>
                                          </p:spTgt>
                                        </p:tgtEl>
                                        <p:attrNameLst>
                                          <p:attrName>style.visibility</p:attrName>
                                        </p:attrNameLst>
                                      </p:cBhvr>
                                      <p:to>
                                        <p:strVal val="visible"/>
                                      </p:to>
                                    </p:set>
                                    <p:anim calcmode="lin" valueType="num">
                                      <p:cBhvr>
                                        <p:cTn id="30" dur="500" fill="hold"/>
                                        <p:tgtEl>
                                          <p:spTgt spid="90116">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90116">
                                            <p:txEl>
                                              <p:pRg st="2" end="2"/>
                                            </p:txEl>
                                          </p:spTgt>
                                        </p:tgtEl>
                                        <p:attrNameLst>
                                          <p:attrName>ppt_h</p:attrName>
                                        </p:attrNameLst>
                                      </p:cBhvr>
                                      <p:tavLst>
                                        <p:tav tm="0">
                                          <p:val>
                                            <p:fltVal val="0"/>
                                          </p:val>
                                        </p:tav>
                                        <p:tav tm="100000">
                                          <p:val>
                                            <p:strVal val="#ppt_h"/>
                                          </p:val>
                                        </p:tav>
                                      </p:tavLst>
                                    </p:anim>
                                    <p:animEffect transition="in" filter="fade">
                                      <p:cBhvr>
                                        <p:cTn id="32" dur="500"/>
                                        <p:tgtEl>
                                          <p:spTgt spid="90116">
                                            <p:txEl>
                                              <p:pRg st="2" end="2"/>
                                            </p:txEl>
                                          </p:spTgt>
                                        </p:tgtEl>
                                      </p:cBhvr>
                                    </p:animEffect>
                                  </p:childTnLst>
                                </p:cTn>
                              </p:par>
                              <p:par>
                                <p:cTn id="33" presetID="53" presetClass="entr" presetSubtype="16" fill="hold" grpId="0" nodeType="withEffect">
                                  <p:stCondLst>
                                    <p:cond delay="0"/>
                                  </p:stCondLst>
                                  <p:childTnLst>
                                    <p:set>
                                      <p:cBhvr>
                                        <p:cTn id="34" dur="0" fill="hold">
                                          <p:stCondLst>
                                            <p:cond delay="0"/>
                                          </p:stCondLst>
                                        </p:cTn>
                                        <p:tgtEl>
                                          <p:spTgt spid="90116">
                                            <p:txEl>
                                              <p:pRg st="3" end="3"/>
                                            </p:txEl>
                                          </p:spTgt>
                                        </p:tgtEl>
                                        <p:attrNameLst>
                                          <p:attrName>style.visibility</p:attrName>
                                        </p:attrNameLst>
                                      </p:cBhvr>
                                      <p:to>
                                        <p:strVal val="visible"/>
                                      </p:to>
                                    </p:set>
                                    <p:anim calcmode="lin" valueType="num">
                                      <p:cBhvr>
                                        <p:cTn id="35" dur="500" fill="hold"/>
                                        <p:tgtEl>
                                          <p:spTgt spid="90116">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90116">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90116">
                                            <p:txEl>
                                              <p:pRg st="3" end="3"/>
                                            </p:txEl>
                                          </p:spTgt>
                                        </p:tgtEl>
                                      </p:cBhvr>
                                    </p:animEffect>
                                  </p:childTnLst>
                                </p:cTn>
                              </p:par>
                              <p:par>
                                <p:cTn id="38" presetID="53" presetClass="entr" presetSubtype="16" fill="hold" grpId="0" nodeType="withEffect">
                                  <p:stCondLst>
                                    <p:cond delay="0"/>
                                  </p:stCondLst>
                                  <p:childTnLst>
                                    <p:set>
                                      <p:cBhvr>
                                        <p:cTn id="39" dur="0" fill="hold">
                                          <p:stCondLst>
                                            <p:cond delay="0"/>
                                          </p:stCondLst>
                                        </p:cTn>
                                        <p:tgtEl>
                                          <p:spTgt spid="90116">
                                            <p:txEl>
                                              <p:pRg st="4" end="4"/>
                                            </p:txEl>
                                          </p:spTgt>
                                        </p:tgtEl>
                                        <p:attrNameLst>
                                          <p:attrName>style.visibility</p:attrName>
                                        </p:attrNameLst>
                                      </p:cBhvr>
                                      <p:to>
                                        <p:strVal val="visible"/>
                                      </p:to>
                                    </p:set>
                                    <p:anim calcmode="lin" valueType="num">
                                      <p:cBhvr>
                                        <p:cTn id="40" dur="500" fill="hold"/>
                                        <p:tgtEl>
                                          <p:spTgt spid="90116">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90116">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90116">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grpId="0" nodeType="clickEffect">
                                  <p:stCondLst>
                                    <p:cond delay="0"/>
                                  </p:stCondLst>
                                  <p:childTnLst>
                                    <p:set>
                                      <p:cBhvr>
                                        <p:cTn id="46" dur="0" fill="hold">
                                          <p:stCondLst>
                                            <p:cond delay="0"/>
                                          </p:stCondLst>
                                        </p:cTn>
                                        <p:tgtEl>
                                          <p:spTgt spid="90116">
                                            <p:txEl>
                                              <p:pRg st="5" end="5"/>
                                            </p:txEl>
                                          </p:spTgt>
                                        </p:tgtEl>
                                        <p:attrNameLst>
                                          <p:attrName>style.visibility</p:attrName>
                                        </p:attrNameLst>
                                      </p:cBhvr>
                                      <p:to>
                                        <p:strVal val="visible"/>
                                      </p:to>
                                    </p:set>
                                    <p:anim calcmode="lin" valueType="num">
                                      <p:cBhvr>
                                        <p:cTn id="47" dur="500" fill="hold"/>
                                        <p:tgtEl>
                                          <p:spTgt spid="90116">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90116">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90116">
                                            <p:txEl>
                                              <p:pRg st="5" end="5"/>
                                            </p:txEl>
                                          </p:spTgt>
                                        </p:tgtEl>
                                      </p:cBhvr>
                                    </p:animEffect>
                                  </p:childTnLst>
                                </p:cTn>
                              </p:par>
                              <p:par>
                                <p:cTn id="50" presetID="53" presetClass="entr" presetSubtype="16" fill="hold" grpId="0" nodeType="withEffect">
                                  <p:stCondLst>
                                    <p:cond delay="0"/>
                                  </p:stCondLst>
                                  <p:childTnLst>
                                    <p:set>
                                      <p:cBhvr>
                                        <p:cTn id="51" dur="0" fill="hold">
                                          <p:stCondLst>
                                            <p:cond delay="0"/>
                                          </p:stCondLst>
                                        </p:cTn>
                                        <p:tgtEl>
                                          <p:spTgt spid="90116">
                                            <p:txEl>
                                              <p:pRg st="6" end="6"/>
                                            </p:txEl>
                                          </p:spTgt>
                                        </p:tgtEl>
                                        <p:attrNameLst>
                                          <p:attrName>style.visibility</p:attrName>
                                        </p:attrNameLst>
                                      </p:cBhvr>
                                      <p:to>
                                        <p:strVal val="visible"/>
                                      </p:to>
                                    </p:set>
                                    <p:anim calcmode="lin" valueType="num">
                                      <p:cBhvr>
                                        <p:cTn id="52" dur="500" fill="hold"/>
                                        <p:tgtEl>
                                          <p:spTgt spid="90116">
                                            <p:txEl>
                                              <p:pRg st="6" end="6"/>
                                            </p:txEl>
                                          </p:spTgt>
                                        </p:tgtEl>
                                        <p:attrNameLst>
                                          <p:attrName>ppt_w</p:attrName>
                                        </p:attrNameLst>
                                      </p:cBhvr>
                                      <p:tavLst>
                                        <p:tav tm="0">
                                          <p:val>
                                            <p:fltVal val="0"/>
                                          </p:val>
                                        </p:tav>
                                        <p:tav tm="100000">
                                          <p:val>
                                            <p:strVal val="#ppt_w"/>
                                          </p:val>
                                        </p:tav>
                                      </p:tavLst>
                                    </p:anim>
                                    <p:anim calcmode="lin" valueType="num">
                                      <p:cBhvr>
                                        <p:cTn id="53" dur="500" fill="hold"/>
                                        <p:tgtEl>
                                          <p:spTgt spid="90116">
                                            <p:txEl>
                                              <p:pRg st="6" end="6"/>
                                            </p:txEl>
                                          </p:spTgt>
                                        </p:tgtEl>
                                        <p:attrNameLst>
                                          <p:attrName>ppt_h</p:attrName>
                                        </p:attrNameLst>
                                      </p:cBhvr>
                                      <p:tavLst>
                                        <p:tav tm="0">
                                          <p:val>
                                            <p:fltVal val="0"/>
                                          </p:val>
                                        </p:tav>
                                        <p:tav tm="100000">
                                          <p:val>
                                            <p:strVal val="#ppt_h"/>
                                          </p:val>
                                        </p:tav>
                                      </p:tavLst>
                                    </p:anim>
                                    <p:animEffect transition="in" filter="fade">
                                      <p:cBhvr>
                                        <p:cTn id="54" dur="500"/>
                                        <p:tgtEl>
                                          <p:spTgt spid="90116">
                                            <p:txEl>
                                              <p:pRg st="6" end="6"/>
                                            </p:txEl>
                                          </p:spTgt>
                                        </p:tgtEl>
                                      </p:cBhvr>
                                    </p:animEffect>
                                  </p:childTnLst>
                                </p:cTn>
                              </p:par>
                              <p:par>
                                <p:cTn id="55" presetID="53" presetClass="entr" presetSubtype="16" fill="hold" grpId="0" nodeType="withEffect">
                                  <p:stCondLst>
                                    <p:cond delay="0"/>
                                  </p:stCondLst>
                                  <p:childTnLst>
                                    <p:set>
                                      <p:cBhvr>
                                        <p:cTn id="56" dur="0" fill="hold">
                                          <p:stCondLst>
                                            <p:cond delay="0"/>
                                          </p:stCondLst>
                                        </p:cTn>
                                        <p:tgtEl>
                                          <p:spTgt spid="90116">
                                            <p:txEl>
                                              <p:pRg st="7" end="7"/>
                                            </p:txEl>
                                          </p:spTgt>
                                        </p:tgtEl>
                                        <p:attrNameLst>
                                          <p:attrName>style.visibility</p:attrName>
                                        </p:attrNameLst>
                                      </p:cBhvr>
                                      <p:to>
                                        <p:strVal val="visible"/>
                                      </p:to>
                                    </p:set>
                                    <p:anim calcmode="lin" valueType="num">
                                      <p:cBhvr>
                                        <p:cTn id="57" dur="500" fill="hold"/>
                                        <p:tgtEl>
                                          <p:spTgt spid="90116">
                                            <p:txEl>
                                              <p:pRg st="7" end="7"/>
                                            </p:txEl>
                                          </p:spTgt>
                                        </p:tgtEl>
                                        <p:attrNameLst>
                                          <p:attrName>ppt_w</p:attrName>
                                        </p:attrNameLst>
                                      </p:cBhvr>
                                      <p:tavLst>
                                        <p:tav tm="0">
                                          <p:val>
                                            <p:fltVal val="0"/>
                                          </p:val>
                                        </p:tav>
                                        <p:tav tm="100000">
                                          <p:val>
                                            <p:strVal val="#ppt_w"/>
                                          </p:val>
                                        </p:tav>
                                      </p:tavLst>
                                    </p:anim>
                                    <p:anim calcmode="lin" valueType="num">
                                      <p:cBhvr>
                                        <p:cTn id="58" dur="500" fill="hold"/>
                                        <p:tgtEl>
                                          <p:spTgt spid="90116">
                                            <p:txEl>
                                              <p:pRg st="7" end="7"/>
                                            </p:txEl>
                                          </p:spTgt>
                                        </p:tgtEl>
                                        <p:attrNameLst>
                                          <p:attrName>ppt_h</p:attrName>
                                        </p:attrNameLst>
                                      </p:cBhvr>
                                      <p:tavLst>
                                        <p:tav tm="0">
                                          <p:val>
                                            <p:fltVal val="0"/>
                                          </p:val>
                                        </p:tav>
                                        <p:tav tm="100000">
                                          <p:val>
                                            <p:strVal val="#ppt_h"/>
                                          </p:val>
                                        </p:tav>
                                      </p:tavLst>
                                    </p:anim>
                                    <p:animEffect transition="in" filter="fade">
                                      <p:cBhvr>
                                        <p:cTn id="59" dur="500"/>
                                        <p:tgtEl>
                                          <p:spTgt spid="90116">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0" fill="hold">
                                          <p:stCondLst>
                                            <p:cond delay="0"/>
                                          </p:stCondLst>
                                        </p:cTn>
                                        <p:tgtEl>
                                          <p:spTgt spid="90116">
                                            <p:txEl>
                                              <p:pRg st="8" end="8"/>
                                            </p:txEl>
                                          </p:spTgt>
                                        </p:tgtEl>
                                        <p:attrNameLst>
                                          <p:attrName>style.visibility</p:attrName>
                                        </p:attrNameLst>
                                      </p:cBhvr>
                                      <p:to>
                                        <p:strVal val="visible"/>
                                      </p:to>
                                    </p:set>
                                    <p:anim calcmode="lin" valueType="num">
                                      <p:cBhvr>
                                        <p:cTn id="64" dur="500" fill="hold"/>
                                        <p:tgtEl>
                                          <p:spTgt spid="90116">
                                            <p:txEl>
                                              <p:pRg st="8" end="8"/>
                                            </p:txEl>
                                          </p:spTgt>
                                        </p:tgtEl>
                                        <p:attrNameLst>
                                          <p:attrName>ppt_w</p:attrName>
                                        </p:attrNameLst>
                                      </p:cBhvr>
                                      <p:tavLst>
                                        <p:tav tm="0">
                                          <p:val>
                                            <p:fltVal val="0"/>
                                          </p:val>
                                        </p:tav>
                                        <p:tav tm="100000">
                                          <p:val>
                                            <p:strVal val="#ppt_w"/>
                                          </p:val>
                                        </p:tav>
                                      </p:tavLst>
                                    </p:anim>
                                    <p:anim calcmode="lin" valueType="num">
                                      <p:cBhvr>
                                        <p:cTn id="65" dur="500" fill="hold"/>
                                        <p:tgtEl>
                                          <p:spTgt spid="90116">
                                            <p:txEl>
                                              <p:pRg st="8" end="8"/>
                                            </p:txEl>
                                          </p:spTgt>
                                        </p:tgtEl>
                                        <p:attrNameLst>
                                          <p:attrName>ppt_h</p:attrName>
                                        </p:attrNameLst>
                                      </p:cBhvr>
                                      <p:tavLst>
                                        <p:tav tm="0">
                                          <p:val>
                                            <p:fltVal val="0"/>
                                          </p:val>
                                        </p:tav>
                                        <p:tav tm="100000">
                                          <p:val>
                                            <p:strVal val="#ppt_h"/>
                                          </p:val>
                                        </p:tav>
                                      </p:tavLst>
                                    </p:anim>
                                    <p:animEffect transition="in" filter="fade">
                                      <p:cBhvr>
                                        <p:cTn id="66" dur="500"/>
                                        <p:tgtEl>
                                          <p:spTgt spid="901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P spid="9011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C4CB6AC-5224-467C-B43F-2B5E3B394DA0}"/>
              </a:ext>
            </a:extLst>
          </p:cNvPr>
          <p:cNvSpPr>
            <a:spLocks noGrp="1" noChangeArrowheads="1"/>
          </p:cNvSpPr>
          <p:nvPr>
            <p:ph type="title"/>
          </p:nvPr>
        </p:nvSpPr>
        <p:spPr>
          <a:xfrm>
            <a:off x="838200" y="365125"/>
            <a:ext cx="10515600" cy="819619"/>
          </a:xfrm>
        </p:spPr>
        <p:txBody>
          <a:bodyPr/>
          <a:lstStyle/>
          <a:p>
            <a:r>
              <a:rPr lang="zh-CN" altLang="en-US" sz="3600" b="1" dirty="0"/>
              <a:t> </a:t>
            </a:r>
            <a:r>
              <a:rPr lang="zh-CN" altLang="en-US" sz="3600" b="1" dirty="0">
                <a:solidFill>
                  <a:srgbClr val="00FF00"/>
                </a:solidFill>
              </a:rPr>
              <a:t>访谈：步骤</a:t>
            </a:r>
          </a:p>
        </p:txBody>
      </p:sp>
      <p:sp>
        <p:nvSpPr>
          <p:cNvPr id="44035" name="Rectangle 3">
            <a:extLst>
              <a:ext uri="{FF2B5EF4-FFF2-40B4-BE49-F238E27FC236}">
                <a16:creationId xmlns:a16="http://schemas.microsoft.com/office/drawing/2014/main" id="{AD9B4B08-4020-4BB8-B8D3-AA3C04C3F009}"/>
              </a:ext>
            </a:extLst>
          </p:cNvPr>
          <p:cNvSpPr>
            <a:spLocks noGrp="1" noChangeArrowheads="1"/>
          </p:cNvSpPr>
          <p:nvPr>
            <p:ph type="body" idx="1"/>
          </p:nvPr>
        </p:nvSpPr>
        <p:spPr>
          <a:xfrm>
            <a:off x="1181100" y="1343770"/>
            <a:ext cx="10172700" cy="4833193"/>
          </a:xfrm>
        </p:spPr>
        <p:txBody>
          <a:bodyPr/>
          <a:lstStyle/>
          <a:p>
            <a:r>
              <a:rPr lang="zh-CN" altLang="en-US" dirty="0">
                <a:latin typeface="宋体" panose="02010600030101010101" pitchFamily="2" charset="-122"/>
                <a:ea typeface="宋体" panose="02010600030101010101" pitchFamily="2" charset="-122"/>
              </a:rPr>
              <a:t>确定访谈是否恰当</a:t>
            </a:r>
            <a:endParaRPr lang="en-US" altLang="zh-CN" dirty="0">
              <a:latin typeface="宋体" panose="02010600030101010101" pitchFamily="2" charset="-122"/>
              <a:ea typeface="宋体" panose="02010600030101010101" pitchFamily="2" charset="-122"/>
              <a:sym typeface="Arial" panose="020B0604020202020204" pitchFamily="34" charset="0"/>
            </a:endParaRPr>
          </a:p>
          <a:p>
            <a:r>
              <a:rPr lang="zh-CN" altLang="en-US" dirty="0">
                <a:latin typeface="宋体" panose="02010600030101010101" pitchFamily="2" charset="-122"/>
                <a:ea typeface="宋体" panose="02010600030101010101" pitchFamily="2" charset="-122"/>
                <a:sym typeface="Arial" panose="020B0604020202020204" pitchFamily="34" charset="0"/>
              </a:rPr>
              <a:t>选择访谈类型</a:t>
            </a:r>
            <a:endParaRPr lang="en-US" altLang="zh-CN" dirty="0">
              <a:latin typeface="宋体" panose="02010600030101010101" pitchFamily="2" charset="-122"/>
              <a:ea typeface="宋体" panose="02010600030101010101" pitchFamily="2" charset="-122"/>
              <a:sym typeface="Arial" panose="020B0604020202020204" pitchFamily="34" charset="0"/>
            </a:endParaRPr>
          </a:p>
          <a:p>
            <a:r>
              <a:rPr lang="zh-CN" altLang="en-US" dirty="0">
                <a:latin typeface="宋体" panose="02010600030101010101" pitchFamily="2" charset="-122"/>
                <a:ea typeface="宋体" panose="02010600030101010101" pitchFamily="2" charset="-122"/>
                <a:sym typeface="Arial" panose="020B0604020202020204" pitchFamily="34" charset="0"/>
              </a:rPr>
              <a:t>设计访谈大纲</a:t>
            </a:r>
            <a:endParaRPr lang="en-US" altLang="zh-CN" dirty="0">
              <a:latin typeface="宋体" panose="02010600030101010101" pitchFamily="2" charset="-122"/>
              <a:ea typeface="宋体" panose="02010600030101010101" pitchFamily="2" charset="-122"/>
              <a:sym typeface="Arial" panose="020B0604020202020204" pitchFamily="34" charset="0"/>
            </a:endParaRPr>
          </a:p>
          <a:p>
            <a:r>
              <a:rPr lang="zh-CN" altLang="en-US" dirty="0">
                <a:latin typeface="宋体" panose="02010600030101010101" pitchFamily="2" charset="-122"/>
                <a:ea typeface="宋体" panose="02010600030101010101" pitchFamily="2" charset="-122"/>
                <a:sym typeface="Arial" panose="020B0604020202020204" pitchFamily="34" charset="0"/>
              </a:rPr>
              <a:t>邀请访谈对象</a:t>
            </a:r>
            <a:endParaRPr lang="en-US" altLang="zh-CN" dirty="0">
              <a:latin typeface="宋体" panose="02010600030101010101" pitchFamily="2" charset="-122"/>
              <a:ea typeface="宋体" panose="02010600030101010101" pitchFamily="2" charset="-122"/>
              <a:sym typeface="Arial" panose="020B0604020202020204" pitchFamily="34" charset="0"/>
            </a:endParaRPr>
          </a:p>
          <a:p>
            <a:r>
              <a:rPr lang="zh-CN" altLang="en-US" dirty="0">
                <a:latin typeface="宋体" panose="02010600030101010101" pitchFamily="2" charset="-122"/>
                <a:ea typeface="宋体" panose="02010600030101010101" pitchFamily="2" charset="-122"/>
                <a:sym typeface="Arial" panose="020B0604020202020204" pitchFamily="34" charset="0"/>
              </a:rPr>
              <a:t>准备音频设备</a:t>
            </a:r>
            <a:endParaRPr lang="en-US" altLang="zh-CN" dirty="0">
              <a:latin typeface="宋体" panose="02010600030101010101" pitchFamily="2" charset="-122"/>
              <a:ea typeface="宋体" panose="02010600030101010101" pitchFamily="2" charset="-122"/>
              <a:sym typeface="Arial" panose="020B0604020202020204" pitchFamily="34" charset="0"/>
            </a:endParaRPr>
          </a:p>
          <a:p>
            <a:r>
              <a:rPr lang="zh-CN" altLang="en-US" dirty="0">
                <a:latin typeface="宋体" panose="02010600030101010101" pitchFamily="2" charset="-122"/>
                <a:ea typeface="宋体" panose="02010600030101010101" pitchFamily="2" charset="-122"/>
                <a:sym typeface="Arial" panose="020B0604020202020204" pitchFamily="34" charset="0"/>
              </a:rPr>
              <a:t>安排访谈（时间、地点、长度）</a:t>
            </a:r>
            <a:endParaRPr lang="en-US" altLang="zh-CN" dirty="0">
              <a:latin typeface="宋体" panose="02010600030101010101" pitchFamily="2" charset="-122"/>
              <a:ea typeface="宋体" panose="02010600030101010101" pitchFamily="2" charset="-122"/>
              <a:sym typeface="Arial" panose="020B0604020202020204" pitchFamily="34" charset="0"/>
            </a:endParaRPr>
          </a:p>
          <a:p>
            <a:r>
              <a:rPr lang="zh-CN" altLang="en-US" dirty="0">
                <a:latin typeface="宋体" panose="02010600030101010101" pitchFamily="2" charset="-122"/>
                <a:ea typeface="宋体" panose="02010600030101010101" pitchFamily="2" charset="-122"/>
                <a:sym typeface="Arial" panose="020B0604020202020204" pitchFamily="34" charset="0"/>
              </a:rPr>
              <a:t>实施访谈</a:t>
            </a:r>
            <a:endParaRPr lang="en-US" altLang="zh-CN" dirty="0">
              <a:latin typeface="宋体" panose="02010600030101010101" pitchFamily="2" charset="-122"/>
              <a:ea typeface="宋体" panose="02010600030101010101" pitchFamily="2" charset="-122"/>
              <a:sym typeface="Arial" panose="020B0604020202020204" pitchFamily="34" charset="0"/>
            </a:endParaRPr>
          </a:p>
          <a:p>
            <a:r>
              <a:rPr lang="zh-CN" altLang="en-US" dirty="0">
                <a:latin typeface="宋体" panose="02010600030101010101" pitchFamily="2" charset="-122"/>
                <a:ea typeface="宋体" panose="02010600030101010101" pitchFamily="2" charset="-122"/>
                <a:sym typeface="Arial" panose="020B0604020202020204" pitchFamily="34" charset="0"/>
              </a:rPr>
              <a:t>访谈后的跟进</a:t>
            </a:r>
          </a:p>
        </p:txBody>
      </p:sp>
    </p:spTree>
    <p:extLst>
      <p:ext uri="{BB962C8B-B14F-4D97-AF65-F5344CB8AC3E}">
        <p14:creationId xmlns:p14="http://schemas.microsoft.com/office/powerpoint/2010/main" val="714646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C4CB6AC-5224-467C-B43F-2B5E3B394DA0}"/>
              </a:ext>
            </a:extLst>
          </p:cNvPr>
          <p:cNvSpPr>
            <a:spLocks noGrp="1" noChangeArrowheads="1"/>
          </p:cNvSpPr>
          <p:nvPr>
            <p:ph type="title"/>
          </p:nvPr>
        </p:nvSpPr>
        <p:spPr>
          <a:xfrm>
            <a:off x="838200" y="365125"/>
            <a:ext cx="10515600" cy="819619"/>
          </a:xfrm>
        </p:spPr>
        <p:txBody>
          <a:bodyPr/>
          <a:lstStyle/>
          <a:p>
            <a:r>
              <a:rPr lang="zh-CN" altLang="en-US" sz="3600" b="1" dirty="0"/>
              <a:t> </a:t>
            </a:r>
            <a:r>
              <a:rPr lang="zh-CN" altLang="en-US" sz="3600" b="1" dirty="0">
                <a:solidFill>
                  <a:srgbClr val="00FF00"/>
                </a:solidFill>
              </a:rPr>
              <a:t>访谈：大纲</a:t>
            </a:r>
          </a:p>
        </p:txBody>
      </p:sp>
      <p:sp>
        <p:nvSpPr>
          <p:cNvPr id="44035" name="Rectangle 3">
            <a:extLst>
              <a:ext uri="{FF2B5EF4-FFF2-40B4-BE49-F238E27FC236}">
                <a16:creationId xmlns:a16="http://schemas.microsoft.com/office/drawing/2014/main" id="{AD9B4B08-4020-4BB8-B8D3-AA3C04C3F009}"/>
              </a:ext>
            </a:extLst>
          </p:cNvPr>
          <p:cNvSpPr>
            <a:spLocks noGrp="1" noChangeArrowheads="1"/>
          </p:cNvSpPr>
          <p:nvPr>
            <p:ph type="body" idx="1"/>
          </p:nvPr>
        </p:nvSpPr>
        <p:spPr>
          <a:xfrm>
            <a:off x="1181100" y="1343770"/>
            <a:ext cx="10459610" cy="4833193"/>
          </a:xfrm>
        </p:spPr>
        <p:txBody>
          <a:bodyPr/>
          <a:lstStyle/>
          <a:p>
            <a:r>
              <a:rPr lang="zh-CN" altLang="en-US" dirty="0">
                <a:latin typeface="宋体" panose="02010600030101010101" pitchFamily="2" charset="-122"/>
                <a:ea typeface="宋体" panose="02010600030101010101" pitchFamily="2" charset="-122"/>
              </a:rPr>
              <a:t>基本信息</a:t>
            </a:r>
            <a:r>
              <a:rPr lang="zh-CN" altLang="en-US" sz="2400" dirty="0">
                <a:latin typeface="宋体" panose="02010600030101010101" pitchFamily="2" charset="-122"/>
                <a:ea typeface="宋体" panose="02010600030101010101" pitchFamily="2" charset="-122"/>
                <a:sym typeface="Arial" panose="020B0604020202020204" pitchFamily="34" charset="0"/>
              </a:rPr>
              <a:t>（</a:t>
            </a:r>
            <a:r>
              <a:rPr lang="zh-CN" altLang="en-US" sz="2000" dirty="0">
                <a:latin typeface="宋体" panose="02010600030101010101" pitchFamily="2" charset="-122"/>
                <a:ea typeface="宋体" panose="02010600030101010101" pitchFamily="2" charset="-122"/>
                <a:sym typeface="Arial" panose="020B0604020202020204" pitchFamily="34" charset="0"/>
              </a:rPr>
              <a:t>访谈时间、地点、访谈者、受访者、时长、记录方式</a:t>
            </a:r>
            <a:r>
              <a:rPr lang="zh-CN" altLang="en-US" sz="2400" dirty="0">
                <a:latin typeface="宋体" panose="02010600030101010101" pitchFamily="2" charset="-122"/>
                <a:ea typeface="宋体" panose="02010600030101010101" pitchFamily="2" charset="-122"/>
                <a:sym typeface="Arial" panose="020B0604020202020204" pitchFamily="34" charset="0"/>
              </a:rPr>
              <a:t>）</a:t>
            </a:r>
            <a:endParaRPr lang="en-US" altLang="zh-CN" sz="2400" dirty="0">
              <a:latin typeface="宋体" panose="02010600030101010101" pitchFamily="2" charset="-122"/>
              <a:ea typeface="宋体" panose="02010600030101010101" pitchFamily="2" charset="-122"/>
              <a:sym typeface="Arial" panose="020B0604020202020204" pitchFamily="34" charset="0"/>
            </a:endParaRPr>
          </a:p>
          <a:p>
            <a:r>
              <a:rPr lang="zh-CN" altLang="en-US" dirty="0">
                <a:latin typeface="宋体" panose="02010600030101010101" pitchFamily="2" charset="-122"/>
                <a:ea typeface="宋体" panose="02010600030101010101" pitchFamily="2" charset="-122"/>
                <a:sym typeface="Arial" panose="020B0604020202020204" pitchFamily="34" charset="0"/>
              </a:rPr>
              <a:t>介绍</a:t>
            </a:r>
            <a:r>
              <a:rPr lang="zh-CN" altLang="en-US" sz="2400" dirty="0">
                <a:latin typeface="宋体" panose="02010600030101010101" pitchFamily="2" charset="-122"/>
                <a:ea typeface="宋体" panose="02010600030101010101" pitchFamily="2" charset="-122"/>
                <a:sym typeface="Arial" panose="020B0604020202020204" pitchFamily="34" charset="0"/>
              </a:rPr>
              <a:t>（</a:t>
            </a:r>
            <a:r>
              <a:rPr lang="zh-CN" altLang="en-US" sz="2000" dirty="0">
                <a:latin typeface="宋体" panose="02010600030101010101" pitchFamily="2" charset="-122"/>
                <a:ea typeface="宋体" panose="02010600030101010101" pitchFamily="2" charset="-122"/>
                <a:sym typeface="Arial" panose="020B0604020202020204" pitchFamily="34" charset="0"/>
              </a:rPr>
              <a:t>访谈者、研究目的、记录方式、询问受访者是否有疑问、定义术语</a:t>
            </a:r>
            <a:r>
              <a:rPr lang="zh-CN" altLang="en-US" sz="2400" dirty="0">
                <a:latin typeface="宋体" panose="02010600030101010101" pitchFamily="2" charset="-122"/>
                <a:ea typeface="宋体" panose="02010600030101010101" pitchFamily="2" charset="-122"/>
                <a:sym typeface="Arial" panose="020B0604020202020204" pitchFamily="34" charset="0"/>
              </a:rPr>
              <a:t>）</a:t>
            </a:r>
            <a:endParaRPr lang="en-US" altLang="zh-CN" sz="2400" dirty="0">
              <a:latin typeface="宋体" panose="02010600030101010101" pitchFamily="2" charset="-122"/>
              <a:ea typeface="宋体" panose="02010600030101010101" pitchFamily="2" charset="-122"/>
              <a:sym typeface="Arial" panose="020B0604020202020204" pitchFamily="34" charset="0"/>
            </a:endParaRPr>
          </a:p>
          <a:p>
            <a:r>
              <a:rPr lang="zh-CN" altLang="en-US" dirty="0">
                <a:latin typeface="宋体" panose="02010600030101010101" pitchFamily="2" charset="-122"/>
                <a:ea typeface="宋体" panose="02010600030101010101" pitchFamily="2" charset="-122"/>
                <a:sym typeface="Arial" panose="020B0604020202020204" pitchFamily="34" charset="0"/>
              </a:rPr>
              <a:t>开场问题</a:t>
            </a:r>
            <a:r>
              <a:rPr lang="zh-CN" altLang="en-US" sz="2400" dirty="0">
                <a:latin typeface="宋体" panose="02010600030101010101" pitchFamily="2" charset="-122"/>
                <a:ea typeface="宋体" panose="02010600030101010101" pitchFamily="2" charset="-122"/>
                <a:sym typeface="Arial" panose="020B0604020202020204" pitchFamily="34" charset="0"/>
              </a:rPr>
              <a:t>（</a:t>
            </a:r>
            <a:r>
              <a:rPr lang="zh-CN" altLang="en-US" sz="2000" dirty="0">
                <a:latin typeface="宋体" panose="02010600030101010101" pitchFamily="2" charset="-122"/>
                <a:ea typeface="宋体" panose="02010600030101010101" pitchFamily="2" charset="-122"/>
                <a:sym typeface="Arial" panose="020B0604020202020204" pitchFamily="34" charset="0"/>
              </a:rPr>
              <a:t>热身问题</a:t>
            </a:r>
            <a:r>
              <a:rPr lang="zh-CN" altLang="en-US" sz="2400" dirty="0">
                <a:latin typeface="宋体" panose="02010600030101010101" pitchFamily="2" charset="-122"/>
                <a:ea typeface="宋体" panose="02010600030101010101" pitchFamily="2" charset="-122"/>
                <a:sym typeface="Arial" panose="020B0604020202020204" pitchFamily="34" charset="0"/>
              </a:rPr>
              <a:t>）</a:t>
            </a:r>
            <a:endParaRPr lang="en-US" altLang="zh-CN" sz="2400" dirty="0">
              <a:latin typeface="宋体" panose="02010600030101010101" pitchFamily="2" charset="-122"/>
              <a:ea typeface="宋体" panose="02010600030101010101" pitchFamily="2" charset="-122"/>
              <a:sym typeface="Arial" panose="020B0604020202020204" pitchFamily="34" charset="0"/>
            </a:endParaRPr>
          </a:p>
          <a:p>
            <a:r>
              <a:rPr lang="zh-CN" altLang="en-US" dirty="0">
                <a:latin typeface="宋体" panose="02010600030101010101" pitchFamily="2" charset="-122"/>
                <a:ea typeface="宋体" panose="02010600030101010101" pitchFamily="2" charset="-122"/>
                <a:sym typeface="Arial" panose="020B0604020202020204" pitchFamily="34" charset="0"/>
              </a:rPr>
              <a:t>内容问题</a:t>
            </a:r>
            <a:r>
              <a:rPr lang="zh-CN" altLang="en-US" sz="2400" dirty="0">
                <a:latin typeface="宋体" panose="02010600030101010101" pitchFamily="2" charset="-122"/>
                <a:ea typeface="宋体" panose="02010600030101010101" pitchFamily="2" charset="-122"/>
                <a:sym typeface="Arial" panose="020B0604020202020204" pitchFamily="34" charset="0"/>
              </a:rPr>
              <a:t>（</a:t>
            </a:r>
            <a:r>
              <a:rPr lang="zh-CN" altLang="en-US" sz="2000" dirty="0">
                <a:latin typeface="宋体" panose="02010600030101010101" pitchFamily="2" charset="-122"/>
                <a:ea typeface="宋体" panose="02010600030101010101" pitchFamily="2" charset="-122"/>
                <a:sym typeface="Arial" panose="020B0604020202020204" pitchFamily="34" charset="0"/>
              </a:rPr>
              <a:t>研究的子问题</a:t>
            </a:r>
            <a:r>
              <a:rPr lang="zh-CN" altLang="en-US" sz="2400" dirty="0">
                <a:latin typeface="宋体" panose="02010600030101010101" pitchFamily="2" charset="-122"/>
                <a:ea typeface="宋体" panose="02010600030101010101" pitchFamily="2" charset="-122"/>
                <a:sym typeface="Arial" panose="020B0604020202020204" pitchFamily="34" charset="0"/>
              </a:rPr>
              <a:t>）</a:t>
            </a:r>
            <a:endParaRPr lang="en-US" altLang="zh-CN" sz="2400" dirty="0">
              <a:latin typeface="宋体" panose="02010600030101010101" pitchFamily="2" charset="-122"/>
              <a:ea typeface="宋体" panose="02010600030101010101" pitchFamily="2" charset="-122"/>
              <a:sym typeface="Arial" panose="020B0604020202020204" pitchFamily="34" charset="0"/>
            </a:endParaRPr>
          </a:p>
          <a:p>
            <a:r>
              <a:rPr lang="zh-CN" altLang="en-US" dirty="0">
                <a:latin typeface="宋体" panose="02010600030101010101" pitchFamily="2" charset="-122"/>
                <a:ea typeface="宋体" panose="02010600030101010101" pitchFamily="2" charset="-122"/>
                <a:sym typeface="Arial" panose="020B0604020202020204" pitchFamily="34" charset="0"/>
              </a:rPr>
              <a:t>后续问题</a:t>
            </a:r>
            <a:r>
              <a:rPr lang="zh-CN" altLang="en-US" sz="2400" dirty="0">
                <a:latin typeface="宋体" panose="02010600030101010101" pitchFamily="2" charset="-122"/>
                <a:ea typeface="宋体" panose="02010600030101010101" pitchFamily="2" charset="-122"/>
                <a:sym typeface="Arial" panose="020B0604020202020204" pitchFamily="34" charset="0"/>
              </a:rPr>
              <a:t>（</a:t>
            </a:r>
            <a:r>
              <a:rPr lang="zh-CN" altLang="en-US" sz="2000" dirty="0">
                <a:latin typeface="宋体" panose="02010600030101010101" pitchFamily="2" charset="-122"/>
                <a:ea typeface="宋体" panose="02010600030101010101" pitchFamily="2" charset="-122"/>
                <a:sym typeface="Arial" panose="020B0604020202020204" pitchFamily="34" charset="0"/>
              </a:rPr>
              <a:t>如：如果我想了解更多，接下来我该联系谁？还有什么我们没有谈到而你愿意分享的信息吗？</a:t>
            </a:r>
            <a:r>
              <a:rPr lang="zh-CN" altLang="en-US" sz="2400" dirty="0">
                <a:latin typeface="宋体" panose="02010600030101010101" pitchFamily="2" charset="-122"/>
                <a:ea typeface="宋体" panose="02010600030101010101" pitchFamily="2" charset="-122"/>
                <a:sym typeface="Arial" panose="020B0604020202020204" pitchFamily="34" charset="0"/>
              </a:rPr>
              <a:t>）</a:t>
            </a:r>
            <a:endParaRPr lang="en-US" altLang="zh-CN" sz="2400" dirty="0">
              <a:latin typeface="宋体" panose="02010600030101010101" pitchFamily="2" charset="-122"/>
              <a:ea typeface="宋体" panose="02010600030101010101" pitchFamily="2" charset="-122"/>
              <a:sym typeface="Arial" panose="020B0604020202020204" pitchFamily="34" charset="0"/>
            </a:endParaRPr>
          </a:p>
          <a:p>
            <a:r>
              <a:rPr lang="zh-CN" altLang="en-US" sz="2400" dirty="0">
                <a:latin typeface="宋体" panose="02010600030101010101" pitchFamily="2" charset="-122"/>
                <a:ea typeface="宋体" panose="02010600030101010101" pitchFamily="2" charset="-122"/>
                <a:sym typeface="Arial" panose="020B0604020202020204" pitchFamily="34" charset="0"/>
              </a:rPr>
              <a:t>结尾（</a:t>
            </a:r>
            <a:r>
              <a:rPr lang="zh-CN" altLang="en-US" sz="2000" dirty="0">
                <a:latin typeface="宋体" panose="02010600030101010101" pitchFamily="2" charset="-122"/>
                <a:ea typeface="宋体" panose="02010600030101010101" pitchFamily="2" charset="-122"/>
                <a:sym typeface="Arial" panose="020B0604020202020204" pitchFamily="34" charset="0"/>
              </a:rPr>
              <a:t>感谢、确保保密性、必要的话提出进一步访谈的要求、如被问及要说明如何获得研究结果</a:t>
            </a:r>
            <a:r>
              <a:rPr lang="zh-CN" altLang="en-US" sz="2400" dirty="0">
                <a:latin typeface="宋体" panose="02010600030101010101" pitchFamily="2" charset="-122"/>
                <a:ea typeface="宋体" panose="02010600030101010101" pitchFamily="2" charset="-122"/>
                <a:sym typeface="Arial" panose="020B0604020202020204" pitchFamily="34" charset="0"/>
              </a:rPr>
              <a:t>）</a:t>
            </a:r>
          </a:p>
        </p:txBody>
      </p:sp>
    </p:spTree>
    <p:extLst>
      <p:ext uri="{BB962C8B-B14F-4D97-AF65-F5344CB8AC3E}">
        <p14:creationId xmlns:p14="http://schemas.microsoft.com/office/powerpoint/2010/main" val="3341707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8F5271F-0C9B-452D-BC90-3B5480127269}"/>
              </a:ext>
            </a:extLst>
          </p:cNvPr>
          <p:cNvSpPr>
            <a:spLocks noGrp="1" noChangeArrowheads="1"/>
          </p:cNvSpPr>
          <p:nvPr>
            <p:ph type="title"/>
          </p:nvPr>
        </p:nvSpPr>
        <p:spPr>
          <a:xfrm>
            <a:off x="1457325" y="274639"/>
            <a:ext cx="8753475" cy="1138237"/>
          </a:xfrm>
        </p:spPr>
        <p:txBody>
          <a:bodyPr/>
          <a:lstStyle/>
          <a:p>
            <a:r>
              <a:rPr lang="zh-CN" altLang="en-US" sz="3200" b="1" dirty="0"/>
              <a:t> </a:t>
            </a:r>
            <a:r>
              <a:rPr lang="zh-CN" altLang="en-US" sz="3600" b="1" dirty="0">
                <a:solidFill>
                  <a:srgbClr val="00FF00"/>
                </a:solidFill>
              </a:rPr>
              <a:t>访谈：设计内容问题的方法</a:t>
            </a:r>
          </a:p>
        </p:txBody>
      </p:sp>
      <p:sp>
        <p:nvSpPr>
          <p:cNvPr id="45059" name="Rectangle 3">
            <a:extLst>
              <a:ext uri="{FF2B5EF4-FFF2-40B4-BE49-F238E27FC236}">
                <a16:creationId xmlns:a16="http://schemas.microsoft.com/office/drawing/2014/main" id="{D11CE4D7-DEF0-4D63-9B40-54199151A594}"/>
              </a:ext>
            </a:extLst>
          </p:cNvPr>
          <p:cNvSpPr>
            <a:spLocks noGrp="1" noChangeArrowheads="1"/>
          </p:cNvSpPr>
          <p:nvPr>
            <p:ph type="body" idx="1"/>
          </p:nvPr>
        </p:nvSpPr>
        <p:spPr>
          <a:xfrm>
            <a:off x="842837" y="1412876"/>
            <a:ext cx="10694505" cy="4824413"/>
          </a:xfrm>
        </p:spPr>
        <p:txBody>
          <a:bodyPr>
            <a:normAutofit/>
          </a:bodyPr>
          <a:lstStyle/>
          <a:p>
            <a:pPr marL="216000">
              <a:lnSpc>
                <a:spcPts val="35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从不同的角度提问题（</a:t>
            </a:r>
            <a:r>
              <a:rPr lang="zh-CN" altLang="en-US" sz="2000" dirty="0">
                <a:latin typeface="宋体" panose="02010600030101010101" pitchFamily="2" charset="-122"/>
                <a:ea typeface="宋体" panose="02010600030101010101" pitchFamily="2" charset="-122"/>
                <a:sym typeface="Arial" panose="020B0604020202020204" pitchFamily="34" charset="0"/>
              </a:rPr>
              <a:t>经验和行为、价值观、情感、知识类、感觉、背景和人口学问题等</a:t>
            </a:r>
            <a:r>
              <a:rPr lang="zh-CN" altLang="en-US" dirty="0">
                <a:latin typeface="宋体" panose="02010600030101010101" pitchFamily="2" charset="-122"/>
                <a:ea typeface="宋体" panose="02010600030101010101" pitchFamily="2" charset="-122"/>
                <a:sym typeface="Arial" panose="020B0604020202020204" pitchFamily="34" charset="0"/>
              </a:rPr>
              <a:t>）</a:t>
            </a:r>
          </a:p>
          <a:p>
            <a:pPr marL="216000">
              <a:lnSpc>
                <a:spcPts val="35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询问当前、过去和未来的问题</a:t>
            </a:r>
          </a:p>
          <a:p>
            <a:pPr marL="216000">
              <a:lnSpc>
                <a:spcPts val="35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预先假设型问题（</a:t>
            </a:r>
            <a:r>
              <a:rPr lang="zh-CN" altLang="en-US" sz="2000" dirty="0">
                <a:latin typeface="宋体" panose="02010600030101010101" pitchFamily="2" charset="-122"/>
                <a:ea typeface="宋体" panose="02010600030101010101" pitchFamily="2" charset="-122"/>
                <a:sym typeface="Arial" panose="020B0604020202020204" pitchFamily="34" charset="0"/>
              </a:rPr>
              <a:t>不同于引导性问题</a:t>
            </a:r>
            <a:r>
              <a:rPr lang="zh-CN" altLang="en-US" dirty="0">
                <a:latin typeface="宋体" panose="02010600030101010101" pitchFamily="2" charset="-122"/>
                <a:ea typeface="宋体" panose="02010600030101010101" pitchFamily="2" charset="-122"/>
                <a:sym typeface="Arial" panose="020B0604020202020204" pitchFamily="34" charset="0"/>
              </a:rPr>
              <a:t>）</a:t>
            </a:r>
          </a:p>
          <a:p>
            <a:pPr marL="216000">
              <a:lnSpc>
                <a:spcPts val="35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用一些主题（如有争议或非常敏感的话题）获得受访者个人观点</a:t>
            </a:r>
          </a:p>
          <a:p>
            <a:pPr marL="216000">
              <a:lnSpc>
                <a:spcPts val="35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注意问题的遣词造句和询问方式，避免“是”或“否</a:t>
            </a:r>
            <a:r>
              <a:rPr lang="en-US" altLang="zh-CN" dirty="0">
                <a:latin typeface="宋体" panose="02010600030101010101" pitchFamily="2" charset="-122"/>
                <a:ea typeface="宋体" panose="02010600030101010101" pitchFamily="2" charset="-122"/>
                <a:sym typeface="Arial" panose="020B0604020202020204" pitchFamily="34" charset="0"/>
              </a:rPr>
              <a:t>"</a:t>
            </a:r>
            <a:r>
              <a:rPr lang="zh-CN" altLang="en-US" dirty="0">
                <a:latin typeface="宋体" panose="02010600030101010101" pitchFamily="2" charset="-122"/>
                <a:ea typeface="宋体" panose="02010600030101010101" pitchFamily="2" charset="-122"/>
                <a:sym typeface="Arial" panose="020B0604020202020204" pitchFamily="34" charset="0"/>
              </a:rPr>
              <a:t>的问题、含糊的问题</a:t>
            </a:r>
          </a:p>
          <a:p>
            <a:pPr marL="216000">
              <a:lnSpc>
                <a:spcPts val="35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修订与试验性前测</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13BDCEE-59C2-4996-98C5-02E26A4B1E31}"/>
              </a:ext>
            </a:extLst>
          </p:cNvPr>
          <p:cNvSpPr>
            <a:spLocks noGrp="1" noChangeArrowheads="1"/>
          </p:cNvSpPr>
          <p:nvPr>
            <p:ph type="title"/>
          </p:nvPr>
        </p:nvSpPr>
        <p:spPr/>
        <p:txBody>
          <a:bodyPr/>
          <a:lstStyle/>
          <a:p>
            <a:r>
              <a:rPr lang="zh-CN" altLang="en-US" sz="3600" b="1" dirty="0">
                <a:solidFill>
                  <a:srgbClr val="00FF00"/>
                </a:solidFill>
              </a:rPr>
              <a:t>访谈：倾听</a:t>
            </a:r>
          </a:p>
        </p:txBody>
      </p:sp>
      <p:sp>
        <p:nvSpPr>
          <p:cNvPr id="47107" name="Rectangle 3">
            <a:extLst>
              <a:ext uri="{FF2B5EF4-FFF2-40B4-BE49-F238E27FC236}">
                <a16:creationId xmlns:a16="http://schemas.microsoft.com/office/drawing/2014/main" id="{31A3AD22-FF1D-40FE-A06B-02B68253B91C}"/>
              </a:ext>
            </a:extLst>
          </p:cNvPr>
          <p:cNvSpPr>
            <a:spLocks noGrp="1" noChangeArrowheads="1"/>
          </p:cNvSpPr>
          <p:nvPr>
            <p:ph type="body" idx="1"/>
          </p:nvPr>
        </p:nvSpPr>
        <p:spPr>
          <a:xfrm>
            <a:off x="990600" y="1857375"/>
            <a:ext cx="9093201" cy="4267200"/>
          </a:xfrm>
        </p:spPr>
        <p:txBody>
          <a:bodyPr/>
          <a:lstStyle/>
          <a:p>
            <a:r>
              <a:rPr lang="zh-CN" altLang="en-US" dirty="0">
                <a:latin typeface="宋体" panose="02010600030101010101" pitchFamily="2" charset="-122"/>
                <a:ea typeface="宋体" panose="02010600030101010101" pitchFamily="2" charset="-122"/>
                <a:sym typeface="Arial" panose="020B0604020202020204" pitchFamily="34" charset="0"/>
              </a:rPr>
              <a:t>表面的听、消极的听、积极关注的听（</a:t>
            </a:r>
            <a:r>
              <a:rPr lang="zh-CN" altLang="en-US" sz="2000" dirty="0">
                <a:latin typeface="宋体" panose="02010600030101010101" pitchFamily="2" charset="-122"/>
                <a:ea typeface="宋体" panose="02010600030101010101" pitchFamily="2" charset="-122"/>
                <a:sym typeface="Arial" panose="020B0604020202020204" pitchFamily="34" charset="0"/>
              </a:rPr>
              <a:t>行为</a:t>
            </a:r>
            <a:r>
              <a:rPr lang="zh-CN" altLang="en-US" dirty="0">
                <a:latin typeface="宋体" panose="02010600030101010101" pitchFamily="2" charset="-122"/>
                <a:ea typeface="宋体" panose="02010600030101010101" pitchFamily="2" charset="-122"/>
                <a:sym typeface="Arial" panose="020B0604020202020204" pitchFamily="34" charset="0"/>
              </a:rPr>
              <a:t>）</a:t>
            </a:r>
          </a:p>
          <a:p>
            <a:r>
              <a:rPr lang="zh-CN" altLang="en-US" dirty="0">
                <a:latin typeface="宋体" panose="02010600030101010101" pitchFamily="2" charset="-122"/>
                <a:ea typeface="宋体" panose="02010600030101010101" pitchFamily="2" charset="-122"/>
                <a:sym typeface="Arial" panose="020B0604020202020204" pitchFamily="34" charset="0"/>
              </a:rPr>
              <a:t>强加的听、接受的听、建构的听（</a:t>
            </a:r>
            <a:r>
              <a:rPr lang="zh-CN" altLang="en-US" sz="2000" dirty="0">
                <a:latin typeface="宋体" panose="02010600030101010101" pitchFamily="2" charset="-122"/>
                <a:ea typeface="宋体" panose="02010600030101010101" pitchFamily="2" charset="-122"/>
                <a:sym typeface="Arial" panose="020B0604020202020204" pitchFamily="34" charset="0"/>
              </a:rPr>
              <a:t>认知</a:t>
            </a:r>
            <a:r>
              <a:rPr lang="zh-CN" altLang="en-US" dirty="0">
                <a:latin typeface="宋体" panose="02010600030101010101" pitchFamily="2" charset="-122"/>
                <a:ea typeface="宋体" panose="02010600030101010101" pitchFamily="2" charset="-122"/>
                <a:sym typeface="Arial" panose="020B0604020202020204" pitchFamily="34" charset="0"/>
              </a:rPr>
              <a:t>）</a:t>
            </a:r>
          </a:p>
          <a:p>
            <a:r>
              <a:rPr lang="zh-CN" altLang="en-US" dirty="0">
                <a:latin typeface="宋体" panose="02010600030101010101" pitchFamily="2" charset="-122"/>
                <a:ea typeface="宋体" panose="02010600030101010101" pitchFamily="2" charset="-122"/>
                <a:sym typeface="Arial" panose="020B0604020202020204" pitchFamily="34" charset="0"/>
              </a:rPr>
              <a:t>无感情的听、有感情的听、共情的听（</a:t>
            </a:r>
            <a:r>
              <a:rPr lang="zh-CN" altLang="en-US" sz="2000" dirty="0">
                <a:latin typeface="宋体" panose="02010600030101010101" pitchFamily="2" charset="-122"/>
                <a:ea typeface="宋体" panose="02010600030101010101" pitchFamily="2" charset="-122"/>
                <a:sym typeface="Arial" panose="020B0604020202020204" pitchFamily="34" charset="0"/>
              </a:rPr>
              <a:t>感情</a:t>
            </a:r>
            <a:r>
              <a:rPr lang="zh-CN" altLang="en-US" dirty="0">
                <a:latin typeface="宋体" panose="02010600030101010101" pitchFamily="2" charset="-122"/>
                <a:ea typeface="宋体" panose="02010600030101010101" pitchFamily="2" charset="-122"/>
                <a:sym typeface="Arial" panose="020B0604020202020204" pitchFamily="34" charset="0"/>
              </a:rPr>
              <a:t>）</a:t>
            </a:r>
          </a:p>
          <a:p>
            <a:r>
              <a:rPr lang="zh-CN" altLang="en-US" dirty="0">
                <a:latin typeface="宋体" panose="02010600030101010101" pitchFamily="2" charset="-122"/>
                <a:ea typeface="宋体" panose="02010600030101010101" pitchFamily="2" charset="-122"/>
                <a:sym typeface="Arial" panose="020B0604020202020204" pitchFamily="34" charset="0"/>
              </a:rPr>
              <a:t>不轻易打断对方的谈话</a:t>
            </a:r>
          </a:p>
          <a:p>
            <a:r>
              <a:rPr lang="zh-CN" altLang="en-US" dirty="0">
                <a:latin typeface="宋体" panose="02010600030101010101" pitchFamily="2" charset="-122"/>
                <a:ea typeface="宋体" panose="02010600030101010101" pitchFamily="2" charset="-122"/>
                <a:sym typeface="Arial" panose="020B0604020202020204" pitchFamily="34" charset="0"/>
              </a:rPr>
              <a:t>容忍沉默</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3F50C74-036F-4E5F-94D2-896565F7AF26}"/>
              </a:ext>
            </a:extLst>
          </p:cNvPr>
          <p:cNvSpPr>
            <a:spLocks noGrp="1" noChangeArrowheads="1"/>
          </p:cNvSpPr>
          <p:nvPr>
            <p:ph type="title"/>
          </p:nvPr>
        </p:nvSpPr>
        <p:spPr/>
        <p:txBody>
          <a:bodyPr/>
          <a:lstStyle/>
          <a:p>
            <a:r>
              <a:rPr lang="zh-CN" altLang="en-US" sz="3600" b="1" dirty="0">
                <a:solidFill>
                  <a:srgbClr val="00FF00"/>
                </a:solidFill>
              </a:rPr>
              <a:t>访谈：回应</a:t>
            </a:r>
          </a:p>
        </p:txBody>
      </p:sp>
      <p:sp>
        <p:nvSpPr>
          <p:cNvPr id="48131" name="Rectangle 3">
            <a:extLst>
              <a:ext uri="{FF2B5EF4-FFF2-40B4-BE49-F238E27FC236}">
                <a16:creationId xmlns:a16="http://schemas.microsoft.com/office/drawing/2014/main" id="{AFD97DBF-11AE-42F1-874E-239395AC0DAE}"/>
              </a:ext>
            </a:extLst>
          </p:cNvPr>
          <p:cNvSpPr>
            <a:spLocks noGrp="1" noChangeArrowheads="1"/>
          </p:cNvSpPr>
          <p:nvPr>
            <p:ph type="body" idx="1"/>
          </p:nvPr>
        </p:nvSpPr>
        <p:spPr/>
        <p:txBody>
          <a:bodyPr/>
          <a:lstStyle/>
          <a:p>
            <a:r>
              <a:rPr lang="zh-CN" altLang="en-US" dirty="0">
                <a:latin typeface="宋体" panose="02010600030101010101" pitchFamily="2" charset="-122"/>
                <a:ea typeface="宋体" panose="02010600030101010101" pitchFamily="2" charset="-122"/>
                <a:sym typeface="Arial" panose="020B0604020202020204" pitchFamily="34" charset="0"/>
              </a:rPr>
              <a:t>认可</a:t>
            </a:r>
          </a:p>
          <a:p>
            <a:r>
              <a:rPr lang="zh-CN" altLang="en-US" dirty="0">
                <a:latin typeface="宋体" panose="02010600030101010101" pitchFamily="2" charset="-122"/>
                <a:ea typeface="宋体" panose="02010600030101010101" pitchFamily="2" charset="-122"/>
                <a:sym typeface="Arial" panose="020B0604020202020204" pitchFamily="34" charset="0"/>
              </a:rPr>
              <a:t>重复、重组和总结</a:t>
            </a:r>
          </a:p>
          <a:p>
            <a:r>
              <a:rPr lang="zh-CN" altLang="en-US" dirty="0">
                <a:latin typeface="宋体" panose="02010600030101010101" pitchFamily="2" charset="-122"/>
                <a:ea typeface="宋体" panose="02010600030101010101" pitchFamily="2" charset="-122"/>
                <a:sym typeface="Arial" panose="020B0604020202020204" pitchFamily="34" charset="0"/>
              </a:rPr>
              <a:t>自我暴露</a:t>
            </a:r>
          </a:p>
          <a:p>
            <a:r>
              <a:rPr lang="zh-CN" altLang="en-US" dirty="0">
                <a:latin typeface="宋体" panose="02010600030101010101" pitchFamily="2" charset="-122"/>
                <a:ea typeface="宋体" panose="02010600030101010101" pitchFamily="2" charset="-122"/>
                <a:sym typeface="Arial" panose="020B0604020202020204" pitchFamily="34" charset="0"/>
              </a:rPr>
              <a:t>鼓励对方 </a:t>
            </a:r>
          </a:p>
          <a:p>
            <a:r>
              <a:rPr lang="zh-CN" altLang="en-US" dirty="0">
                <a:latin typeface="宋体" panose="02010600030101010101" pitchFamily="2" charset="-122"/>
                <a:ea typeface="宋体" panose="02010600030101010101" pitchFamily="2" charset="-122"/>
                <a:sym typeface="Arial" panose="020B0604020202020204" pitchFamily="34" charset="0"/>
              </a:rPr>
              <a:t>避免论说型和评价型回应</a:t>
            </a:r>
          </a:p>
          <a:p>
            <a:r>
              <a:rPr lang="zh-CN" altLang="en-US" dirty="0">
                <a:latin typeface="宋体" panose="02010600030101010101" pitchFamily="2" charset="-122"/>
                <a:ea typeface="宋体" panose="02010600030101010101" pitchFamily="2" charset="-122"/>
                <a:sym typeface="Arial" panose="020B0604020202020204" pitchFamily="34" charset="0"/>
              </a:rPr>
              <a:t>回应要自然、及时</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C65ED81-A8B4-4A10-90A1-4F37D16C7DD3}"/>
              </a:ext>
            </a:extLst>
          </p:cNvPr>
          <p:cNvSpPr>
            <a:spLocks noGrp="1" noChangeArrowheads="1"/>
          </p:cNvSpPr>
          <p:nvPr>
            <p:ph type="title"/>
          </p:nvPr>
        </p:nvSpPr>
        <p:spPr>
          <a:xfrm>
            <a:off x="1381124" y="365125"/>
            <a:ext cx="9972675" cy="1325563"/>
          </a:xfrm>
        </p:spPr>
        <p:txBody>
          <a:bodyPr/>
          <a:lstStyle/>
          <a:p>
            <a:r>
              <a:rPr lang="zh-CN" altLang="en-US" sz="3600" b="1" dirty="0">
                <a:solidFill>
                  <a:srgbClr val="00FF00"/>
                </a:solidFill>
              </a:rPr>
              <a:t>访谈：记录和转录</a:t>
            </a:r>
          </a:p>
        </p:txBody>
      </p:sp>
      <p:sp>
        <p:nvSpPr>
          <p:cNvPr id="49155" name="Rectangle 3">
            <a:extLst>
              <a:ext uri="{FF2B5EF4-FFF2-40B4-BE49-F238E27FC236}">
                <a16:creationId xmlns:a16="http://schemas.microsoft.com/office/drawing/2014/main" id="{C2C84E6E-8453-4877-A05D-29174083969A}"/>
              </a:ext>
            </a:extLst>
          </p:cNvPr>
          <p:cNvSpPr>
            <a:spLocks noGrp="1" noChangeArrowheads="1"/>
          </p:cNvSpPr>
          <p:nvPr>
            <p:ph type="body" idx="1"/>
          </p:nvPr>
        </p:nvSpPr>
        <p:spPr>
          <a:xfrm>
            <a:off x="1304925" y="1700213"/>
            <a:ext cx="8905875" cy="4425950"/>
          </a:xfrm>
        </p:spPr>
        <p:txBody>
          <a:bodyPr>
            <a:normAutofit fontScale="92500" lnSpcReduction="10000"/>
          </a:bodyPr>
          <a:lstStyle/>
          <a:p>
            <a:pPr>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手写记录</a:t>
            </a:r>
          </a:p>
          <a:p>
            <a:pPr>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录音</a:t>
            </a:r>
          </a:p>
          <a:p>
            <a:pPr>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录像</a:t>
            </a:r>
          </a:p>
          <a:p>
            <a:pPr>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为每个受访者所做的工作</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问题涵盖得是否全面</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原有问题是否需要详细解释</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下次从哪里开始访谈</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特殊的环境是否影响到了访谈的质量</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提醒自己随后的访谈所需要的准备工作</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看看一些识别身份的明显信息</a:t>
            </a:r>
          </a:p>
          <a:p>
            <a:pPr>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备份</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06F1592-03A3-4DCA-A4AC-DE9622D2E9FD}"/>
              </a:ext>
            </a:extLst>
          </p:cNvPr>
          <p:cNvSpPr>
            <a:spLocks noGrp="1" noChangeArrowheads="1"/>
          </p:cNvSpPr>
          <p:nvPr>
            <p:ph type="title"/>
          </p:nvPr>
        </p:nvSpPr>
        <p:spPr/>
        <p:txBody>
          <a:bodyPr/>
          <a:lstStyle/>
          <a:p>
            <a:r>
              <a:rPr lang="zh-CN" altLang="en-US" sz="3600" b="1" dirty="0">
                <a:solidFill>
                  <a:srgbClr val="00FF00"/>
                </a:solidFill>
              </a:rPr>
              <a:t>访谈：典型的难题</a:t>
            </a:r>
          </a:p>
        </p:txBody>
      </p:sp>
      <p:sp>
        <p:nvSpPr>
          <p:cNvPr id="50179" name="Rectangle 3">
            <a:extLst>
              <a:ext uri="{FF2B5EF4-FFF2-40B4-BE49-F238E27FC236}">
                <a16:creationId xmlns:a16="http://schemas.microsoft.com/office/drawing/2014/main" id="{F3B831C6-2619-470C-AB34-F822F51862C6}"/>
              </a:ext>
            </a:extLst>
          </p:cNvPr>
          <p:cNvSpPr>
            <a:spLocks noGrp="1" noChangeArrowheads="1"/>
          </p:cNvSpPr>
          <p:nvPr>
            <p:ph type="body" idx="1"/>
          </p:nvPr>
        </p:nvSpPr>
        <p:spPr/>
        <p:txBody>
          <a:bodyPr/>
          <a:lstStyle/>
          <a:p>
            <a:r>
              <a:rPr lang="zh-CN" altLang="en-US" dirty="0">
                <a:latin typeface="宋体" panose="02010600030101010101" pitchFamily="2" charset="-122"/>
                <a:ea typeface="宋体" panose="02010600030101010101" pitchFamily="2" charset="-122"/>
              </a:rPr>
              <a:t>受访者阻抗访谈或说不出更多的内容</a:t>
            </a:r>
            <a:endParaRPr lang="zh-CN" altLang="en-US" dirty="0">
              <a:latin typeface="宋体" panose="02010600030101010101" pitchFamily="2" charset="-122"/>
              <a:ea typeface="宋体" panose="02010600030101010101" pitchFamily="2" charset="-122"/>
              <a:sym typeface="Arial" panose="020B0604020202020204" pitchFamily="34" charset="0"/>
            </a:endParaRPr>
          </a:p>
          <a:p>
            <a:r>
              <a:rPr lang="zh-CN" altLang="en-US" dirty="0">
                <a:latin typeface="宋体" panose="02010600030101010101" pitchFamily="2" charset="-122"/>
                <a:ea typeface="宋体" panose="02010600030101010101" pitchFamily="2" charset="-122"/>
                <a:sym typeface="Arial" panose="020B0604020202020204" pitchFamily="34" charset="0"/>
              </a:rPr>
              <a:t>受访者不断说话、跑题</a:t>
            </a:r>
          </a:p>
          <a:p>
            <a:r>
              <a:rPr lang="zh-CN" altLang="en-US" dirty="0">
                <a:latin typeface="宋体" panose="02010600030101010101" pitchFamily="2" charset="-122"/>
                <a:ea typeface="宋体" panose="02010600030101010101" pitchFamily="2" charset="-122"/>
                <a:sym typeface="Arial" panose="020B0604020202020204" pitchFamily="34" charset="0"/>
              </a:rPr>
              <a:t>自相矛盾的陈述</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7779D2A-5664-4194-B6B9-F77ADB315AC0}"/>
              </a:ext>
            </a:extLst>
          </p:cNvPr>
          <p:cNvSpPr>
            <a:spLocks noGrp="1" noChangeArrowheads="1"/>
          </p:cNvSpPr>
          <p:nvPr>
            <p:ph type="title"/>
          </p:nvPr>
        </p:nvSpPr>
        <p:spPr>
          <a:xfrm>
            <a:off x="1181100" y="365126"/>
            <a:ext cx="10172700" cy="939800"/>
          </a:xfrm>
        </p:spPr>
        <p:txBody>
          <a:bodyPr/>
          <a:lstStyle/>
          <a:p>
            <a:r>
              <a:rPr lang="zh-CN" altLang="en-US" sz="3600" b="1" dirty="0">
                <a:solidFill>
                  <a:srgbClr val="00FF00"/>
                </a:solidFill>
              </a:rPr>
              <a:t>访谈：焦点小组访谈</a:t>
            </a:r>
          </a:p>
        </p:txBody>
      </p:sp>
      <p:sp>
        <p:nvSpPr>
          <p:cNvPr id="51203" name="Rectangle 3">
            <a:extLst>
              <a:ext uri="{FF2B5EF4-FFF2-40B4-BE49-F238E27FC236}">
                <a16:creationId xmlns:a16="http://schemas.microsoft.com/office/drawing/2014/main" id="{8ADD6CF3-E598-4DB8-9E52-8D9ECFEA98ED}"/>
              </a:ext>
            </a:extLst>
          </p:cNvPr>
          <p:cNvSpPr>
            <a:spLocks noGrp="1" noChangeArrowheads="1"/>
          </p:cNvSpPr>
          <p:nvPr>
            <p:ph type="body" idx="1"/>
          </p:nvPr>
        </p:nvSpPr>
        <p:spPr>
          <a:xfrm>
            <a:off x="838200" y="1304926"/>
            <a:ext cx="10515600" cy="4872037"/>
          </a:xfrm>
        </p:spPr>
        <p:txBody>
          <a:bodyPr>
            <a:normAutofit/>
          </a:bodyPr>
          <a:lstStyle/>
          <a:p>
            <a:pPr>
              <a:lnSpc>
                <a:spcPct val="90000"/>
              </a:lnSpc>
            </a:pPr>
            <a:r>
              <a:rPr lang="zh-CN" altLang="en-US" dirty="0">
                <a:latin typeface="宋体" panose="02010600030101010101" pitchFamily="2" charset="-122"/>
                <a:ea typeface="宋体" panose="02010600030101010101" pitchFamily="2" charset="-122"/>
              </a:rPr>
              <a:t>使用</a:t>
            </a:r>
            <a:r>
              <a:rPr lang="zh-CN" altLang="en-US" sz="2400" dirty="0">
                <a:latin typeface="宋体" panose="02010600030101010101" pitchFamily="2" charset="-122"/>
                <a:ea typeface="宋体" panose="02010600030101010101" pitchFamily="2" charset="-122"/>
                <a:sym typeface="Arial" panose="020B0604020202020204" pitchFamily="34" charset="0"/>
              </a:rPr>
              <a:t>（行动研究、评估研究、实验性研究</a:t>
            </a:r>
            <a:r>
              <a:rPr lang="zh-CN" altLang="en-US" sz="20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教育研究等）</a:t>
            </a:r>
          </a:p>
          <a:p>
            <a:pPr>
              <a:lnSpc>
                <a:spcPct val="90000"/>
              </a:lnSpc>
            </a:pPr>
            <a:r>
              <a:rPr lang="zh-CN" altLang="en-US" dirty="0">
                <a:latin typeface="宋体" panose="02010600030101010101" pitchFamily="2" charset="-122"/>
                <a:ea typeface="宋体" panose="02010600030101010101" pitchFamily="2" charset="-122"/>
              </a:rPr>
              <a:t>设计焦点小组访谈</a:t>
            </a:r>
          </a:p>
          <a:p>
            <a:pPr lvl="1">
              <a:lnSpc>
                <a:spcPct val="90000"/>
              </a:lnSpc>
            </a:pPr>
            <a:r>
              <a:rPr lang="zh-CN" altLang="en-US" dirty="0">
                <a:latin typeface="宋体" panose="02010600030101010101" pitchFamily="2" charset="-122"/>
                <a:ea typeface="宋体" panose="02010600030101010101" pitchFamily="2" charset="-122"/>
              </a:rPr>
              <a:t>在哪？（公共空间，户外）</a:t>
            </a:r>
            <a:endParaRPr lang="zh-CN" altLang="en-US" dirty="0">
              <a:latin typeface="宋体" panose="02010600030101010101" pitchFamily="2" charset="-122"/>
              <a:ea typeface="宋体" panose="02010600030101010101" pitchFamily="2" charset="-122"/>
              <a:sym typeface="Arial" panose="020B0604020202020204" pitchFamily="34" charset="0"/>
            </a:endParaRP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谁？（同质性小组成员）</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一组有多少人？（</a:t>
            </a:r>
            <a:r>
              <a:rPr lang="en-US" altLang="zh-CN" dirty="0">
                <a:latin typeface="宋体" panose="02010600030101010101" pitchFamily="2" charset="-122"/>
                <a:ea typeface="宋体" panose="02010600030101010101" pitchFamily="2" charset="-122"/>
                <a:sym typeface="Arial" panose="020B0604020202020204" pitchFamily="34" charset="0"/>
              </a:rPr>
              <a:t>6-10</a:t>
            </a:r>
            <a:r>
              <a:rPr lang="zh-CN" altLang="en-US" dirty="0">
                <a:latin typeface="宋体" panose="02010600030101010101" pitchFamily="2" charset="-122"/>
                <a:ea typeface="宋体" panose="02010600030101010101" pitchFamily="2" charset="-122"/>
                <a:sym typeface="Arial" panose="020B0604020202020204" pitchFamily="34" charset="0"/>
              </a:rPr>
              <a:t>）</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多少个组？（</a:t>
            </a:r>
            <a:r>
              <a:rPr lang="en-US" altLang="zh-CN" dirty="0">
                <a:latin typeface="宋体" panose="02010600030101010101" pitchFamily="2" charset="-122"/>
                <a:ea typeface="宋体" panose="02010600030101010101" pitchFamily="2" charset="-122"/>
                <a:sym typeface="Arial" panose="020B0604020202020204" pitchFamily="34" charset="0"/>
              </a:rPr>
              <a:t>3-5</a:t>
            </a:r>
            <a:r>
              <a:rPr lang="zh-CN" altLang="en-US" dirty="0">
                <a:latin typeface="宋体" panose="02010600030101010101" pitchFamily="2" charset="-122"/>
                <a:ea typeface="宋体" panose="02010600030101010101" pitchFamily="2" charset="-122"/>
                <a:sym typeface="Arial" panose="020B0604020202020204" pitchFamily="34" charset="0"/>
              </a:rPr>
              <a:t>）</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持续多长时间？（</a:t>
            </a:r>
            <a:r>
              <a:rPr lang="en-US" altLang="zh-CN" dirty="0">
                <a:latin typeface="宋体" panose="02010600030101010101" pitchFamily="2" charset="-122"/>
                <a:ea typeface="宋体" panose="02010600030101010101" pitchFamily="2" charset="-122"/>
                <a:sym typeface="Arial" panose="020B0604020202020204" pitchFamily="34" charset="0"/>
              </a:rPr>
              <a:t>1-2</a:t>
            </a:r>
            <a:r>
              <a:rPr lang="zh-CN" altLang="en-US" dirty="0">
                <a:latin typeface="宋体" panose="02010600030101010101" pitchFamily="2" charset="-122"/>
                <a:ea typeface="宋体" panose="02010600030101010101" pitchFamily="2" charset="-122"/>
                <a:sym typeface="Arial" panose="020B0604020202020204" pitchFamily="34" charset="0"/>
              </a:rPr>
              <a:t>小时）</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需要有多少个问题？（结构性</a:t>
            </a:r>
            <a:r>
              <a:rPr lang="en-US" altLang="zh-CN" dirty="0">
                <a:latin typeface="宋体" panose="02010600030101010101" pitchFamily="2" charset="-122"/>
                <a:ea typeface="宋体" panose="02010600030101010101" pitchFamily="2" charset="-122"/>
                <a:sym typeface="Arial" panose="020B0604020202020204" pitchFamily="34" charset="0"/>
              </a:rPr>
              <a:t>4-5</a:t>
            </a:r>
            <a:r>
              <a:rPr lang="zh-CN" altLang="en-US" dirty="0">
                <a:latin typeface="宋体" panose="02010600030101010101" pitchFamily="2" charset="-122"/>
                <a:ea typeface="宋体" panose="02010600030101010101" pitchFamily="2" charset="-122"/>
                <a:sym typeface="Arial" panose="020B0604020202020204" pitchFamily="34" charset="0"/>
              </a:rPr>
              <a:t>个；非结构性</a:t>
            </a:r>
            <a:r>
              <a:rPr lang="en-US" altLang="zh-CN" dirty="0">
                <a:latin typeface="宋体" panose="02010600030101010101" pitchFamily="2" charset="-122"/>
                <a:ea typeface="宋体" panose="02010600030101010101" pitchFamily="2" charset="-122"/>
                <a:sym typeface="Arial" panose="020B0604020202020204" pitchFamily="34" charset="0"/>
              </a:rPr>
              <a:t>1-2</a:t>
            </a:r>
            <a:r>
              <a:rPr lang="zh-CN" altLang="en-US" dirty="0">
                <a:latin typeface="宋体" panose="02010600030101010101" pitchFamily="2" charset="-122"/>
                <a:ea typeface="宋体" panose="02010600030101010101" pitchFamily="2" charset="-122"/>
                <a:sym typeface="Arial" panose="020B0604020202020204" pitchFamily="34" charset="0"/>
              </a:rPr>
              <a:t>个）</a:t>
            </a:r>
          </a:p>
          <a:p>
            <a:pPr>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记录</a:t>
            </a:r>
            <a:r>
              <a:rPr lang="zh-CN" altLang="en-US" sz="2400" dirty="0">
                <a:latin typeface="宋体" panose="02010600030101010101" pitchFamily="2" charset="-122"/>
                <a:ea typeface="宋体" panose="02010600030101010101" pitchFamily="2" charset="-122"/>
                <a:sym typeface="Arial" panose="020B0604020202020204" pitchFamily="34" charset="0"/>
              </a:rPr>
              <a:t>（录音；专门记录人员；网络技术）</a:t>
            </a:r>
          </a:p>
          <a:p>
            <a:pPr>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优点与缺点</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43D3B6F-5931-4E34-A957-C4B325C4A145}"/>
              </a:ext>
            </a:extLst>
          </p:cNvPr>
          <p:cNvSpPr>
            <a:spLocks noGrp="1" noChangeArrowheads="1"/>
          </p:cNvSpPr>
          <p:nvPr>
            <p:ph type="title"/>
          </p:nvPr>
        </p:nvSpPr>
        <p:spPr/>
        <p:txBody>
          <a:bodyPr/>
          <a:lstStyle/>
          <a:p>
            <a:r>
              <a:rPr lang="zh-CN" altLang="en-US" sz="3600" b="1"/>
              <a:t> </a:t>
            </a:r>
            <a:r>
              <a:rPr lang="zh-CN" altLang="en-US" sz="3600" b="1">
                <a:solidFill>
                  <a:srgbClr val="92D050"/>
                </a:solidFill>
              </a:rPr>
              <a:t>收集实物</a:t>
            </a:r>
          </a:p>
        </p:txBody>
      </p:sp>
      <p:sp>
        <p:nvSpPr>
          <p:cNvPr id="52227" name="Rectangle 3">
            <a:extLst>
              <a:ext uri="{FF2B5EF4-FFF2-40B4-BE49-F238E27FC236}">
                <a16:creationId xmlns:a16="http://schemas.microsoft.com/office/drawing/2014/main" id="{177AECB7-D7D1-408A-A681-D61DE507243D}"/>
              </a:ext>
            </a:extLst>
          </p:cNvPr>
          <p:cNvSpPr>
            <a:spLocks noGrp="1" noChangeArrowheads="1"/>
          </p:cNvSpPr>
          <p:nvPr>
            <p:ph type="body" idx="1"/>
          </p:nvPr>
        </p:nvSpPr>
        <p:spPr/>
        <p:txBody>
          <a:bodyPr/>
          <a:lstStyle/>
          <a:p>
            <a:r>
              <a:rPr lang="zh-CN" altLang="en-US" dirty="0">
                <a:latin typeface="宋体" panose="02010600030101010101" pitchFamily="2" charset="-122"/>
                <a:ea typeface="宋体" panose="02010600030101010101" pitchFamily="2" charset="-122"/>
              </a:rPr>
              <a:t>所有与研究问题有关的文字、图片、音像、物品等。</a:t>
            </a:r>
            <a:endParaRPr lang="zh-CN" altLang="en-US" dirty="0">
              <a:latin typeface="宋体" panose="02010600030101010101" pitchFamily="2" charset="-122"/>
              <a:ea typeface="宋体" panose="02010600030101010101" pitchFamily="2" charset="-122"/>
              <a:sym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DF19809-21D0-41F6-81B7-0888DA4A6C16}"/>
              </a:ext>
            </a:extLst>
          </p:cNvPr>
          <p:cNvSpPr>
            <a:spLocks noGrp="1" noChangeArrowheads="1"/>
          </p:cNvSpPr>
          <p:nvPr>
            <p:ph type="title"/>
          </p:nvPr>
        </p:nvSpPr>
        <p:spPr>
          <a:xfrm>
            <a:off x="1992313" y="260351"/>
            <a:ext cx="8229600" cy="1152525"/>
          </a:xfrm>
        </p:spPr>
        <p:txBody>
          <a:bodyPr/>
          <a:lstStyle/>
          <a:p>
            <a:r>
              <a:rPr lang="zh-CN" altLang="en-US" sz="3600" b="1">
                <a:solidFill>
                  <a:srgbClr val="92D050"/>
                </a:solidFill>
              </a:rPr>
              <a:t>实物资料的分类</a:t>
            </a:r>
          </a:p>
        </p:txBody>
      </p:sp>
      <p:sp>
        <p:nvSpPr>
          <p:cNvPr id="53251" name="Rectangle 3">
            <a:extLst>
              <a:ext uri="{FF2B5EF4-FFF2-40B4-BE49-F238E27FC236}">
                <a16:creationId xmlns:a16="http://schemas.microsoft.com/office/drawing/2014/main" id="{4D623604-9801-44A6-A030-A7D08CBC1610}"/>
              </a:ext>
            </a:extLst>
          </p:cNvPr>
          <p:cNvSpPr>
            <a:spLocks noGrp="1" noChangeArrowheads="1"/>
          </p:cNvSpPr>
          <p:nvPr>
            <p:ph type="body" idx="1"/>
          </p:nvPr>
        </p:nvSpPr>
        <p:spPr>
          <a:xfrm>
            <a:off x="1981200" y="1412877"/>
            <a:ext cx="8229600" cy="4713288"/>
          </a:xfrm>
        </p:spPr>
        <p:txBody>
          <a:bodyPr/>
          <a:lstStyle/>
          <a:p>
            <a:pPr>
              <a:lnSpc>
                <a:spcPct val="80000"/>
              </a:lnSpc>
            </a:pPr>
            <a:r>
              <a:rPr lang="zh-CN" altLang="en-US" dirty="0">
                <a:latin typeface="宋体" panose="02010600030101010101" pitchFamily="2" charset="-122"/>
                <a:ea typeface="宋体" panose="02010600030101010101" pitchFamily="2" charset="-122"/>
              </a:rPr>
              <a:t>正式的官方类</a:t>
            </a:r>
          </a:p>
          <a:p>
            <a:pPr lvl="1">
              <a:lnSpc>
                <a:spcPct val="80000"/>
              </a:lnSpc>
            </a:pPr>
            <a:r>
              <a:rPr lang="zh-CN" altLang="en-US" dirty="0">
                <a:latin typeface="宋体" panose="02010600030101010101" pitchFamily="2" charset="-122"/>
                <a:ea typeface="宋体" panose="02010600030101010101" pitchFamily="2" charset="-122"/>
                <a:sym typeface="Arial" panose="020B0604020202020204" pitchFamily="34" charset="0"/>
              </a:rPr>
              <a:t>各种证件</a:t>
            </a:r>
          </a:p>
          <a:p>
            <a:pPr lvl="1">
              <a:lnSpc>
                <a:spcPct val="80000"/>
              </a:lnSpc>
            </a:pPr>
            <a:r>
              <a:rPr lang="zh-CN" altLang="en-US" dirty="0">
                <a:latin typeface="宋体" panose="02010600030101010101" pitchFamily="2" charset="-122"/>
                <a:ea typeface="宋体" panose="02010600030101010101" pitchFamily="2" charset="-122"/>
                <a:sym typeface="Arial" panose="020B0604020202020204" pitchFamily="34" charset="0"/>
              </a:rPr>
              <a:t>统计资料</a:t>
            </a:r>
          </a:p>
          <a:p>
            <a:pPr lvl="1">
              <a:lnSpc>
                <a:spcPct val="80000"/>
              </a:lnSpc>
            </a:pPr>
            <a:r>
              <a:rPr lang="zh-CN" altLang="en-US" dirty="0">
                <a:latin typeface="宋体" panose="02010600030101010101" pitchFamily="2" charset="-122"/>
                <a:ea typeface="宋体" panose="02010600030101010101" pitchFamily="2" charset="-122"/>
                <a:sym typeface="Arial" panose="020B0604020202020204" pitchFamily="34" charset="0"/>
              </a:rPr>
              <a:t>报刊杂志</a:t>
            </a:r>
          </a:p>
          <a:p>
            <a:pPr lvl="1">
              <a:lnSpc>
                <a:spcPct val="80000"/>
              </a:lnSpc>
            </a:pPr>
            <a:r>
              <a:rPr lang="zh-CN" altLang="en-US" dirty="0">
                <a:latin typeface="宋体" panose="02010600030101010101" pitchFamily="2" charset="-122"/>
                <a:ea typeface="宋体" panose="02010600030101010101" pitchFamily="2" charset="-122"/>
                <a:sym typeface="Arial" panose="020B0604020202020204" pitchFamily="34" charset="0"/>
              </a:rPr>
              <a:t>历史文献</a:t>
            </a:r>
            <a:endParaRPr lang="en-US" altLang="zh-CN" dirty="0">
              <a:latin typeface="宋体" panose="02010600030101010101" pitchFamily="2" charset="-122"/>
              <a:ea typeface="宋体" panose="02010600030101010101" pitchFamily="2" charset="-122"/>
              <a:sym typeface="Arial" panose="020B0604020202020204" pitchFamily="34" charset="0"/>
            </a:endParaRPr>
          </a:p>
          <a:p>
            <a:pPr lvl="1">
              <a:lnSpc>
                <a:spcPct val="80000"/>
              </a:lnSpc>
            </a:pPr>
            <a:r>
              <a:rPr lang="zh-CN" altLang="en-US" dirty="0">
                <a:latin typeface="宋体" panose="02010600030101010101" pitchFamily="2" charset="-122"/>
                <a:ea typeface="宋体" panose="02010600030101010101" pitchFamily="2" charset="-122"/>
                <a:sym typeface="Arial" panose="020B0604020202020204" pitchFamily="34" charset="0"/>
              </a:rPr>
              <a:t>照片</a:t>
            </a:r>
          </a:p>
          <a:p>
            <a:pPr lvl="1">
              <a:lnSpc>
                <a:spcPct val="80000"/>
              </a:lnSpc>
            </a:pPr>
            <a:r>
              <a:rPr lang="zh-CN" altLang="en-US" dirty="0">
                <a:latin typeface="宋体" panose="02010600030101010101" pitchFamily="2" charset="-122"/>
                <a:ea typeface="宋体" panose="02010600030101010101" pitchFamily="2" charset="-122"/>
                <a:sym typeface="Arial" panose="020B0604020202020204" pitchFamily="34" charset="0"/>
              </a:rPr>
              <a:t>内部资料和外部资料</a:t>
            </a:r>
          </a:p>
          <a:p>
            <a:pPr>
              <a:lnSpc>
                <a:spcPct val="80000"/>
              </a:lnSpc>
            </a:pPr>
            <a:r>
              <a:rPr lang="zh-CN" altLang="en-US" dirty="0">
                <a:latin typeface="宋体" panose="02010600030101010101" pitchFamily="2" charset="-122"/>
                <a:ea typeface="宋体" panose="02010600030101010101" pitchFamily="2" charset="-122"/>
                <a:sym typeface="Arial" panose="020B0604020202020204" pitchFamily="34" charset="0"/>
              </a:rPr>
              <a:t>非正式的个人类</a:t>
            </a:r>
          </a:p>
          <a:p>
            <a:pPr lvl="1">
              <a:lnSpc>
                <a:spcPct val="80000"/>
              </a:lnSpc>
            </a:pPr>
            <a:r>
              <a:rPr lang="zh-CN" altLang="en-US" dirty="0">
                <a:latin typeface="宋体" panose="02010600030101010101" pitchFamily="2" charset="-122"/>
                <a:ea typeface="宋体" panose="02010600030101010101" pitchFamily="2" charset="-122"/>
                <a:sym typeface="Arial" panose="020B0604020202020204" pitchFamily="34" charset="0"/>
              </a:rPr>
              <a:t>日记、信件、自传、传记、备忘录</a:t>
            </a:r>
          </a:p>
          <a:p>
            <a:pPr lvl="1">
              <a:lnSpc>
                <a:spcPct val="80000"/>
              </a:lnSpc>
            </a:pPr>
            <a:r>
              <a:rPr lang="zh-CN" altLang="en-US" dirty="0">
                <a:latin typeface="宋体" panose="02010600030101010101" pitchFamily="2" charset="-122"/>
                <a:ea typeface="宋体" panose="02010600030101010101" pitchFamily="2" charset="-122"/>
                <a:sym typeface="Arial" panose="020B0604020202020204" pitchFamily="34" charset="0"/>
              </a:rPr>
              <a:t>其他个人资料，如成长记录、旅游杂记</a:t>
            </a:r>
          </a:p>
          <a:p>
            <a:pPr lvl="1">
              <a:lnSpc>
                <a:spcPct val="80000"/>
              </a:lnSpc>
            </a:pPr>
            <a:r>
              <a:rPr lang="zh-CN" altLang="en-US" dirty="0">
                <a:latin typeface="宋体" panose="02010600030101010101" pitchFamily="2" charset="-122"/>
                <a:ea typeface="宋体" panose="02010600030101010101" pitchFamily="2" charset="-122"/>
                <a:sym typeface="Arial" panose="020B0604020202020204" pitchFamily="34" charset="0"/>
              </a:rPr>
              <a:t>照片（</a:t>
            </a:r>
            <a:r>
              <a:rPr lang="zh-CN" altLang="en-US" sz="2000" dirty="0">
                <a:latin typeface="宋体" panose="02010600030101010101" pitchFamily="2" charset="-122"/>
                <a:ea typeface="宋体" panose="02010600030101010101" pitchFamily="2" charset="-122"/>
                <a:sym typeface="Arial" panose="020B0604020202020204" pitchFamily="34" charset="0"/>
              </a:rPr>
              <a:t>描述性信息、世界观和人生观、投射技术、纠正历史事实等）</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日期占位符 3">
            <a:extLst>
              <a:ext uri="{FF2B5EF4-FFF2-40B4-BE49-F238E27FC236}">
                <a16:creationId xmlns:a16="http://schemas.microsoft.com/office/drawing/2014/main" id="{893EC0A8-64FC-45E1-BB08-C68A2D242588}"/>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83F3C978-AB16-4F56-A81B-94A349636114}" type="datetime1">
              <a:rPr lang="zh-CN" altLang="en-US" sz="1200"/>
              <a:pPr eaLnBrk="1" hangingPunct="1">
                <a:buFont typeface="Wingdings" panose="05000000000000000000" pitchFamily="2" charset="2"/>
                <a:buNone/>
              </a:pPr>
              <a:t>2023/3/9</a:t>
            </a:fld>
            <a:endParaRPr lang="zh-CN" altLang="en-US" sz="1200"/>
          </a:p>
        </p:txBody>
      </p:sp>
      <p:sp>
        <p:nvSpPr>
          <p:cNvPr id="29699" name="灯片编号占位符 5">
            <a:extLst>
              <a:ext uri="{FF2B5EF4-FFF2-40B4-BE49-F238E27FC236}">
                <a16:creationId xmlns:a16="http://schemas.microsoft.com/office/drawing/2014/main" id="{C2ED7EF5-DD04-408B-A4C9-713C3EB0EA93}"/>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AE97BF69-99DF-4490-9A53-21E3668C16EC}" type="slidenum">
              <a:rPr lang="zh-CN" altLang="en-US" sz="1200"/>
              <a:pPr algn="r" eaLnBrk="1" hangingPunct="1">
                <a:buFont typeface="Wingdings" panose="05000000000000000000" pitchFamily="2" charset="2"/>
                <a:buNone/>
              </a:pPr>
              <a:t>3</a:t>
            </a:fld>
            <a:endParaRPr lang="zh-CN" altLang="en-US" sz="1200"/>
          </a:p>
        </p:txBody>
      </p:sp>
      <p:sp>
        <p:nvSpPr>
          <p:cNvPr id="89091" name="Rectangle 2">
            <a:extLst>
              <a:ext uri="{FF2B5EF4-FFF2-40B4-BE49-F238E27FC236}">
                <a16:creationId xmlns:a16="http://schemas.microsoft.com/office/drawing/2014/main" id="{B25208A8-C4DB-4BD0-B034-C8DA26612694}"/>
              </a:ext>
            </a:extLst>
          </p:cNvPr>
          <p:cNvSpPr>
            <a:spLocks noGrp="1" noChangeArrowheads="1"/>
          </p:cNvSpPr>
          <p:nvPr>
            <p:ph type="title" idx="4294967295"/>
          </p:nvPr>
        </p:nvSpPr>
        <p:spPr>
          <a:xfrm>
            <a:off x="1581151" y="285751"/>
            <a:ext cx="8001000" cy="1108075"/>
          </a:xfrm>
        </p:spPr>
        <p:txBody>
          <a:bodyPr>
            <a:normAutofit/>
          </a:bodyPr>
          <a:lstStyle/>
          <a:p>
            <a:pPr eaLnBrk="1" hangingPunct="1"/>
            <a:r>
              <a:rPr lang="zh-CN" altLang="en-US" sz="3600" b="1" dirty="0">
                <a:solidFill>
                  <a:srgbClr val="0070C0"/>
                </a:solidFill>
                <a:latin typeface="宋体" panose="02010600030101010101" pitchFamily="2" charset="-122"/>
                <a:ea typeface="宋体" panose="02010600030101010101" pitchFamily="2" charset="-122"/>
              </a:rPr>
              <a:t>田野调查的过程</a:t>
            </a:r>
            <a:endParaRPr lang="en-US" altLang="en-US" sz="3600" b="1" dirty="0">
              <a:solidFill>
                <a:srgbClr val="0070C0"/>
              </a:solidFill>
              <a:latin typeface="宋体" panose="02010600030101010101" pitchFamily="2" charset="-122"/>
              <a:ea typeface="宋体" panose="02010600030101010101" pitchFamily="2" charset="-122"/>
            </a:endParaRPr>
          </a:p>
        </p:txBody>
      </p:sp>
      <p:sp>
        <p:nvSpPr>
          <p:cNvPr id="89092" name="Rectangle 3">
            <a:extLst>
              <a:ext uri="{FF2B5EF4-FFF2-40B4-BE49-F238E27FC236}">
                <a16:creationId xmlns:a16="http://schemas.microsoft.com/office/drawing/2014/main" id="{98E2C630-228F-4E0F-9CC9-FC8D99A01420}"/>
              </a:ext>
            </a:extLst>
          </p:cNvPr>
          <p:cNvSpPr>
            <a:spLocks noGrp="1" noChangeArrowheads="1"/>
          </p:cNvSpPr>
          <p:nvPr>
            <p:ph type="body" idx="4294967295"/>
          </p:nvPr>
        </p:nvSpPr>
        <p:spPr>
          <a:xfrm>
            <a:off x="1200150" y="1694793"/>
            <a:ext cx="9715500" cy="4357551"/>
          </a:xfrm>
        </p:spPr>
        <p:txBody>
          <a:bodyPr/>
          <a:lstStyle/>
          <a:p>
            <a:pPr eaLnBrk="1" hangingPunct="1"/>
            <a:r>
              <a:rPr lang="zh-CN" altLang="en-US" dirty="0">
                <a:latin typeface="宋体" panose="02010600030101010101" pitchFamily="2" charset="-122"/>
                <a:ea typeface="宋体" panose="02010600030101010101" pitchFamily="2" charset="-122"/>
              </a:rPr>
              <a:t>调查准备阶段（</a:t>
            </a:r>
            <a:r>
              <a:rPr lang="zh-CN" altLang="en-US" sz="2400" dirty="0">
                <a:latin typeface="宋体" panose="02010600030101010101" pitchFamily="2" charset="-122"/>
                <a:ea typeface="宋体" panose="02010600030101010101" pitchFamily="2" charset="-122"/>
              </a:rPr>
              <a:t>选题</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制定研究计划</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调查准备工作</a:t>
            </a:r>
            <a:r>
              <a:rPr lang="zh-CN" altLang="en-US" dirty="0">
                <a:latin typeface="宋体" panose="02010600030101010101" pitchFamily="2" charset="-122"/>
                <a:ea typeface="宋体" panose="02010600030101010101" pitchFamily="2" charset="-122"/>
              </a:rPr>
              <a:t>）</a:t>
            </a:r>
          </a:p>
          <a:p>
            <a:pPr eaLnBrk="1" hangingPunct="1"/>
            <a:r>
              <a:rPr lang="zh-CN" altLang="en-US" dirty="0">
                <a:latin typeface="宋体" panose="02010600030101010101" pitchFamily="2" charset="-122"/>
                <a:ea typeface="宋体" panose="02010600030101010101" pitchFamily="2" charset="-122"/>
              </a:rPr>
              <a:t>开展调查阶段（</a:t>
            </a:r>
            <a:r>
              <a:rPr lang="zh-CN" altLang="en-US" sz="2400" dirty="0">
                <a:latin typeface="宋体" panose="02010600030101010101" pitchFamily="2" charset="-122"/>
                <a:ea typeface="宋体" panose="02010600030101010101" pitchFamily="2" charset="-122"/>
              </a:rPr>
              <a:t>田野日志</a:t>
            </a:r>
            <a:r>
              <a:rPr lang="zh-CN" altLang="en-US"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调查资料的整理和分析阶段（</a:t>
            </a:r>
            <a:r>
              <a:rPr lang="zh-CN" altLang="en-US" sz="2400" dirty="0">
                <a:latin typeface="宋体" panose="02010600030101010101" pitchFamily="2" charset="-122"/>
                <a:ea typeface="宋体" panose="02010600030101010101" pitchFamily="2" charset="-122"/>
              </a:rPr>
              <a:t>伴随调查阶段；审察资料的信度、效度、适用性；</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成果呈现阶段</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民族志（</a:t>
            </a:r>
            <a:r>
              <a:rPr lang="zh-CN" altLang="en-US" sz="2400" dirty="0">
                <a:latin typeface="宋体" panose="02010600030101010101" pitchFamily="2" charset="-122"/>
                <a:ea typeface="宋体" panose="02010600030101010101" pitchFamily="2" charset="-122"/>
              </a:rPr>
              <a:t>写实；深描；后现代或实验民族志</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89091"/>
                                        </p:tgtEl>
                                        <p:attrNameLst>
                                          <p:attrName>style.visibility</p:attrName>
                                        </p:attrNameLst>
                                      </p:cBhvr>
                                      <p:to>
                                        <p:strVal val="visible"/>
                                      </p:to>
                                    </p:set>
                                    <p:animEffect transition="in" filter="fade">
                                      <p:cBhvr>
                                        <p:cTn id="7" dur="767" decel="100000"/>
                                        <p:tgtEl>
                                          <p:spTgt spid="89091"/>
                                        </p:tgtEl>
                                      </p:cBhvr>
                                    </p:animEffect>
                                    <p:animScale>
                                      <p:cBhvr>
                                        <p:cTn id="8" dur="767" decel="100000"/>
                                        <p:tgtEl>
                                          <p:spTgt spid="89091"/>
                                        </p:tgtEl>
                                      </p:cBhvr>
                                      <p:from x="10000" y="10000"/>
                                      <p:to x="200000" y="450000"/>
                                    </p:animScale>
                                    <p:animScale>
                                      <p:cBhvr>
                                        <p:cTn id="9" dur="1228" accel="100000" fill="hold">
                                          <p:stCondLst>
                                            <p:cond delay="767"/>
                                          </p:stCondLst>
                                        </p:cTn>
                                        <p:tgtEl>
                                          <p:spTgt spid="89091"/>
                                        </p:tgtEl>
                                      </p:cBhvr>
                                      <p:from x="200000" y="450000"/>
                                      <p:to x="100000" y="100000"/>
                                    </p:animScale>
                                    <p:set>
                                      <p:cBhvr>
                                        <p:cTn id="10" dur="767" fill="hold"/>
                                        <p:tgtEl>
                                          <p:spTgt spid="89091"/>
                                        </p:tgtEl>
                                        <p:attrNameLst>
                                          <p:attrName>ppt_x</p:attrName>
                                        </p:attrNameLst>
                                      </p:cBhvr>
                                      <p:to>
                                        <p:strVal val="(0.5)"/>
                                      </p:to>
                                    </p:set>
                                    <p:anim from="(0.5)" to="(#ppt_x)" calcmode="lin" valueType="num">
                                      <p:cBhvr>
                                        <p:cTn id="11" dur="1228" accel="100000" fill="hold">
                                          <p:stCondLst>
                                            <p:cond delay="767"/>
                                          </p:stCondLst>
                                        </p:cTn>
                                        <p:tgtEl>
                                          <p:spTgt spid="89091"/>
                                        </p:tgtEl>
                                        <p:attrNameLst>
                                          <p:attrName>ppt_x</p:attrName>
                                        </p:attrNameLst>
                                      </p:cBhvr>
                                    </p:anim>
                                    <p:set>
                                      <p:cBhvr>
                                        <p:cTn id="12" dur="767" fill="hold"/>
                                        <p:tgtEl>
                                          <p:spTgt spid="89091"/>
                                        </p:tgtEl>
                                        <p:attrNameLst>
                                          <p:attrName>ppt_y</p:attrName>
                                        </p:attrNameLst>
                                      </p:cBhvr>
                                      <p:to>
                                        <p:strVal val="(#ppt_y+0.4)"/>
                                      </p:to>
                                    </p:set>
                                    <p:anim from="(#ppt_y+0.4)" to="(#ppt_y)" calcmode="lin" valueType="num">
                                      <p:cBhvr>
                                        <p:cTn id="13" dur="1228" accel="100000" fill="hold">
                                          <p:stCondLst>
                                            <p:cond delay="767"/>
                                          </p:stCondLst>
                                        </p:cTn>
                                        <p:tgtEl>
                                          <p:spTgt spid="8909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89092">
                                            <p:txEl>
                                              <p:pRg st="0" end="0"/>
                                            </p:txEl>
                                          </p:spTgt>
                                        </p:tgtEl>
                                        <p:attrNameLst>
                                          <p:attrName>style.visibility</p:attrName>
                                        </p:attrNameLst>
                                      </p:cBhvr>
                                      <p:to>
                                        <p:strVal val="visible"/>
                                      </p:to>
                                    </p:set>
                                    <p:anim calcmode="lin" valueType="num">
                                      <p:cBhvr>
                                        <p:cTn id="18" dur="500" fill="hold"/>
                                        <p:tgtEl>
                                          <p:spTgt spid="8909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8909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89092">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89092">
                                            <p:txEl>
                                              <p:pRg st="1" end="1"/>
                                            </p:txEl>
                                          </p:spTgt>
                                        </p:tgtEl>
                                        <p:attrNameLst>
                                          <p:attrName>style.visibility</p:attrName>
                                        </p:attrNameLst>
                                      </p:cBhvr>
                                      <p:to>
                                        <p:strVal val="visible"/>
                                      </p:to>
                                    </p:set>
                                    <p:anim calcmode="lin" valueType="num">
                                      <p:cBhvr>
                                        <p:cTn id="25" dur="500" fill="hold"/>
                                        <p:tgtEl>
                                          <p:spTgt spid="8909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8909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8909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89092">
                                            <p:txEl>
                                              <p:pRg st="2" end="2"/>
                                            </p:txEl>
                                          </p:spTgt>
                                        </p:tgtEl>
                                        <p:attrNameLst>
                                          <p:attrName>style.visibility</p:attrName>
                                        </p:attrNameLst>
                                      </p:cBhvr>
                                      <p:to>
                                        <p:strVal val="visible"/>
                                      </p:to>
                                    </p:set>
                                    <p:anim calcmode="lin" valueType="num">
                                      <p:cBhvr>
                                        <p:cTn id="32" dur="500" fill="hold"/>
                                        <p:tgtEl>
                                          <p:spTgt spid="89092">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89092">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89092">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89092">
                                            <p:txEl>
                                              <p:pRg st="3" end="3"/>
                                            </p:txEl>
                                          </p:spTgt>
                                        </p:tgtEl>
                                        <p:attrNameLst>
                                          <p:attrName>style.visibility</p:attrName>
                                        </p:attrNameLst>
                                      </p:cBhvr>
                                      <p:to>
                                        <p:strVal val="visible"/>
                                      </p:to>
                                    </p:set>
                                    <p:anim calcmode="lin" valueType="num">
                                      <p:cBhvr>
                                        <p:cTn id="39" dur="500" fill="hold"/>
                                        <p:tgtEl>
                                          <p:spTgt spid="89092">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89092">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890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p:bldP spid="8909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3C4C35C-58A5-4077-B9C0-1DB747DE3795}"/>
              </a:ext>
            </a:extLst>
          </p:cNvPr>
          <p:cNvSpPr>
            <a:spLocks noGrp="1" noChangeArrowheads="1"/>
          </p:cNvSpPr>
          <p:nvPr>
            <p:ph type="title"/>
          </p:nvPr>
        </p:nvSpPr>
        <p:spPr>
          <a:xfrm>
            <a:off x="1714500" y="365125"/>
            <a:ext cx="9639300" cy="1325563"/>
          </a:xfrm>
        </p:spPr>
        <p:txBody>
          <a:bodyPr/>
          <a:lstStyle/>
          <a:p>
            <a:r>
              <a:rPr lang="zh-CN" altLang="en-US" sz="3600" b="1" dirty="0">
                <a:solidFill>
                  <a:srgbClr val="92D050"/>
                </a:solidFill>
              </a:rPr>
              <a:t>实物分析的理论基础</a:t>
            </a:r>
          </a:p>
        </p:txBody>
      </p:sp>
      <p:sp>
        <p:nvSpPr>
          <p:cNvPr id="54275" name="Rectangle 3">
            <a:extLst>
              <a:ext uri="{FF2B5EF4-FFF2-40B4-BE49-F238E27FC236}">
                <a16:creationId xmlns:a16="http://schemas.microsoft.com/office/drawing/2014/main" id="{A47B874B-83C5-4312-9A34-336159B592D7}"/>
              </a:ext>
            </a:extLst>
          </p:cNvPr>
          <p:cNvSpPr>
            <a:spLocks noGrp="1" noChangeArrowheads="1"/>
          </p:cNvSpPr>
          <p:nvPr>
            <p:ph type="body" idx="1"/>
          </p:nvPr>
        </p:nvSpPr>
        <p:spPr>
          <a:xfrm>
            <a:off x="1390650" y="1844675"/>
            <a:ext cx="8820150" cy="4281488"/>
          </a:xfrm>
        </p:spPr>
        <p:txBody>
          <a:bodyPr/>
          <a:lstStyle/>
          <a:p>
            <a:r>
              <a:rPr lang="zh-CN" altLang="en-US" dirty="0">
                <a:latin typeface="宋体" panose="02010600030101010101" pitchFamily="2" charset="-122"/>
                <a:ea typeface="宋体" panose="02010600030101010101" pitchFamily="2" charset="-122"/>
              </a:rPr>
              <a:t>实物属于一种物品文化</a:t>
            </a:r>
          </a:p>
          <a:p>
            <a:r>
              <a:rPr lang="zh-CN" altLang="en-US" dirty="0">
                <a:latin typeface="宋体" panose="02010600030101010101" pitchFamily="2" charset="-122"/>
                <a:ea typeface="宋体" panose="02010600030101010101" pitchFamily="2" charset="-122"/>
                <a:sym typeface="Arial" panose="020B0604020202020204" pitchFamily="34" charset="0"/>
              </a:rPr>
              <a:t>实物分析的逻辑：形象的召唤与联想以及物品本身的使用方式（实践）</a:t>
            </a:r>
          </a:p>
          <a:p>
            <a:r>
              <a:rPr lang="zh-CN" altLang="en-US" dirty="0">
                <a:latin typeface="宋体" panose="02010600030101010101" pitchFamily="2" charset="-122"/>
                <a:ea typeface="宋体" panose="02010600030101010101" pitchFamily="2" charset="-122"/>
                <a:sym typeface="Arial" panose="020B0604020202020204" pitchFamily="34" charset="0"/>
              </a:rPr>
              <a:t>实物的制作和使用与特定的社会文化环境相关，实物分析应放回其具体的历史文化背景中去</a:t>
            </a:r>
          </a:p>
          <a:p>
            <a:r>
              <a:rPr lang="zh-CN" altLang="en-US" dirty="0">
                <a:latin typeface="宋体" panose="02010600030101010101" pitchFamily="2" charset="-122"/>
                <a:ea typeface="宋体" panose="02010600030101010101" pitchFamily="2" charset="-122"/>
                <a:sym typeface="Arial" panose="020B0604020202020204" pitchFamily="34" charset="0"/>
              </a:rPr>
              <a:t>创造个人实物的原因</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7AE80D7-6F89-498E-9570-EBE9BBBBD977}"/>
              </a:ext>
            </a:extLst>
          </p:cNvPr>
          <p:cNvSpPr>
            <a:spLocks noGrp="1" noChangeArrowheads="1"/>
          </p:cNvSpPr>
          <p:nvPr>
            <p:ph type="title"/>
          </p:nvPr>
        </p:nvSpPr>
        <p:spPr>
          <a:xfrm>
            <a:off x="838200" y="365126"/>
            <a:ext cx="10515600" cy="935530"/>
          </a:xfrm>
        </p:spPr>
        <p:txBody>
          <a:bodyPr/>
          <a:lstStyle/>
          <a:p>
            <a:r>
              <a:rPr lang="zh-CN" altLang="en-US" sz="3600" b="1" dirty="0">
                <a:solidFill>
                  <a:srgbClr val="92D050"/>
                </a:solidFill>
              </a:rPr>
              <a:t>实物分析的作用</a:t>
            </a:r>
          </a:p>
        </p:txBody>
      </p:sp>
      <p:sp>
        <p:nvSpPr>
          <p:cNvPr id="55299" name="Rectangle 3">
            <a:extLst>
              <a:ext uri="{FF2B5EF4-FFF2-40B4-BE49-F238E27FC236}">
                <a16:creationId xmlns:a16="http://schemas.microsoft.com/office/drawing/2014/main" id="{3E6461BF-72E9-49D3-BC68-3EA58A652959}"/>
              </a:ext>
            </a:extLst>
          </p:cNvPr>
          <p:cNvSpPr>
            <a:spLocks noGrp="1" noChangeArrowheads="1"/>
          </p:cNvSpPr>
          <p:nvPr>
            <p:ph type="body" idx="1"/>
          </p:nvPr>
        </p:nvSpPr>
        <p:spPr>
          <a:xfrm>
            <a:off x="838200" y="1529255"/>
            <a:ext cx="10515600" cy="4647708"/>
          </a:xfrm>
        </p:spPr>
        <p:txBody>
          <a:bodyPr/>
          <a:lstStyle/>
          <a:p>
            <a:pPr>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实物分析的长处</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提供一些新的概念、隐喻、形象和联想</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提供有关被研究者言行的情境背景知识</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表达一些语言无法表达的思想和情感</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对其他材料进行相互补充和相关检验</a:t>
            </a:r>
          </a:p>
          <a:p>
            <a:pPr>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实物分析的短处</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实物的作者制作不符合“事实”的实物资料</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实物纪录的制造者通常是社会权贵，对无权势和弱者的声音纪录较少</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实物是一种间接的资料</a:t>
            </a:r>
          </a:p>
          <a:p>
            <a:pPr lvl="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实物的意义比较隐晦、含蓄，留有多重解释的余地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210843D-8F77-4FD3-969A-FA7F1FEBECBB}"/>
              </a:ext>
            </a:extLst>
          </p:cNvPr>
          <p:cNvSpPr>
            <a:spLocks noGrp="1" noChangeArrowheads="1"/>
          </p:cNvSpPr>
          <p:nvPr>
            <p:ph type="title"/>
          </p:nvPr>
        </p:nvSpPr>
        <p:spPr/>
        <p:txBody>
          <a:bodyPr/>
          <a:lstStyle/>
          <a:p>
            <a:r>
              <a:rPr lang="zh-CN" altLang="en-US" sz="3600" b="1" dirty="0">
                <a:solidFill>
                  <a:srgbClr val="92D050"/>
                </a:solidFill>
                <a:latin typeface="宋体" panose="02010600030101010101" pitchFamily="2" charset="-122"/>
                <a:ea typeface="宋体" panose="02010600030101010101" pitchFamily="2" charset="-122"/>
              </a:rPr>
              <a:t>收集实物资料的方式</a:t>
            </a:r>
          </a:p>
        </p:txBody>
      </p:sp>
      <p:sp>
        <p:nvSpPr>
          <p:cNvPr id="56323" name="Rectangle 3">
            <a:extLst>
              <a:ext uri="{FF2B5EF4-FFF2-40B4-BE49-F238E27FC236}">
                <a16:creationId xmlns:a16="http://schemas.microsoft.com/office/drawing/2014/main" id="{85032295-478A-466F-9EA2-88B7AA1C4452}"/>
              </a:ext>
            </a:extLst>
          </p:cNvPr>
          <p:cNvSpPr>
            <a:spLocks noGrp="1" noChangeArrowheads="1"/>
          </p:cNvSpPr>
          <p:nvPr>
            <p:ph type="body" idx="1"/>
          </p:nvPr>
        </p:nvSpPr>
        <p:spPr>
          <a:xfrm>
            <a:off x="1028700" y="1773239"/>
            <a:ext cx="9182101" cy="4352925"/>
          </a:xfrm>
        </p:spPr>
        <p:txBody>
          <a:bodyPr/>
          <a:lstStyle/>
          <a:p>
            <a:r>
              <a:rPr lang="zh-CN" altLang="en-US" dirty="0">
                <a:latin typeface="宋体" panose="02010600030101010101" pitchFamily="2" charset="-122"/>
                <a:ea typeface="宋体" panose="02010600030101010101" pitchFamily="2" charset="-122"/>
                <a:sym typeface="Arial" panose="020B0604020202020204" pitchFamily="34" charset="0"/>
              </a:rPr>
              <a:t>必须获得当事人的同意</a:t>
            </a:r>
          </a:p>
          <a:p>
            <a:r>
              <a:rPr lang="zh-CN" altLang="en-US" dirty="0">
                <a:latin typeface="宋体" panose="02010600030101010101" pitchFamily="2" charset="-122"/>
                <a:ea typeface="宋体" panose="02010600030101010101" pitchFamily="2" charset="-122"/>
                <a:sym typeface="Arial" panose="020B0604020202020204" pitchFamily="34" charset="0"/>
              </a:rPr>
              <a:t>考虑实物的用途和价值以及实物主人对这方面的打算</a:t>
            </a:r>
          </a:p>
          <a:p>
            <a:r>
              <a:rPr lang="zh-CN" altLang="en-US" dirty="0">
                <a:latin typeface="宋体" panose="02010600030101010101" pitchFamily="2" charset="-122"/>
                <a:ea typeface="宋体" panose="02010600030101010101" pitchFamily="2" charset="-122"/>
                <a:sym typeface="Arial" panose="020B0604020202020204" pitchFamily="34" charset="0"/>
              </a:rPr>
              <a:t>照相的使用</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DF1CA48-AA86-4F3A-A85E-662B5B93BDCC}"/>
              </a:ext>
            </a:extLst>
          </p:cNvPr>
          <p:cNvSpPr>
            <a:spLocks noGrp="1" noChangeArrowheads="1"/>
          </p:cNvSpPr>
          <p:nvPr>
            <p:ph type="title"/>
          </p:nvPr>
        </p:nvSpPr>
        <p:spPr>
          <a:xfrm>
            <a:off x="838200" y="365125"/>
            <a:ext cx="10515600" cy="927647"/>
          </a:xfrm>
        </p:spPr>
        <p:txBody>
          <a:bodyPr/>
          <a:lstStyle/>
          <a:p>
            <a:pPr eaLnBrk="1" hangingPunct="1"/>
            <a:r>
              <a:rPr lang="zh-CN" altLang="en-US" sz="3600" b="1" dirty="0">
                <a:solidFill>
                  <a:srgbClr val="FFC000"/>
                </a:solidFill>
                <a:latin typeface="宋体" panose="02010600030101010101" pitchFamily="2" charset="-122"/>
                <a:ea typeface="宋体" panose="02010600030101010101" pitchFamily="2" charset="-122"/>
              </a:rPr>
              <a:t>田野调查中需要关注的问题</a:t>
            </a:r>
            <a:r>
              <a:rPr lang="en-US" altLang="zh-CN" sz="3600" b="1" dirty="0">
                <a:solidFill>
                  <a:srgbClr val="FFC000"/>
                </a:solidFill>
                <a:latin typeface="宋体" panose="02010600030101010101" pitchFamily="2" charset="-122"/>
                <a:ea typeface="宋体" panose="02010600030101010101" pitchFamily="2" charset="-122"/>
              </a:rPr>
              <a:t>—</a:t>
            </a:r>
            <a:r>
              <a:rPr lang="zh-CN" altLang="en-US" sz="3200" b="1" dirty="0">
                <a:solidFill>
                  <a:srgbClr val="FFC000"/>
                </a:solidFill>
                <a:latin typeface="宋体" panose="02010600030101010101" pitchFamily="2" charset="-122"/>
                <a:ea typeface="宋体" panose="02010600030101010101" pitchFamily="2" charset="-122"/>
              </a:rPr>
              <a:t>伦理问题</a:t>
            </a:r>
          </a:p>
        </p:txBody>
      </p:sp>
      <p:sp>
        <p:nvSpPr>
          <p:cNvPr id="57347" name="Rectangle 3">
            <a:extLst>
              <a:ext uri="{FF2B5EF4-FFF2-40B4-BE49-F238E27FC236}">
                <a16:creationId xmlns:a16="http://schemas.microsoft.com/office/drawing/2014/main" id="{0380B09D-0F20-4ED1-BC08-16A2F0FA1988}"/>
              </a:ext>
            </a:extLst>
          </p:cNvPr>
          <p:cNvSpPr>
            <a:spLocks noGrp="1" noChangeArrowheads="1"/>
          </p:cNvSpPr>
          <p:nvPr>
            <p:ph type="body" idx="1"/>
          </p:nvPr>
        </p:nvSpPr>
        <p:spPr>
          <a:xfrm>
            <a:off x="838200" y="1631731"/>
            <a:ext cx="10515600" cy="4545232"/>
          </a:xfrm>
        </p:spPr>
        <p:txBody>
          <a:bodyPr/>
          <a:lstStyle/>
          <a:p>
            <a:pPr eaLnBrk="1" hangingPunct="1">
              <a:lnSpc>
                <a:spcPct val="90000"/>
              </a:lnSpc>
            </a:pPr>
            <a:r>
              <a:rPr lang="zh-CN" altLang="en-US" dirty="0">
                <a:latin typeface="宋体" panose="02010600030101010101" pitchFamily="2" charset="-122"/>
                <a:ea typeface="宋体" panose="02010600030101010101" pitchFamily="2" charset="-122"/>
              </a:rPr>
              <a:t>美国人类学学会伦理准则（</a:t>
            </a:r>
            <a:r>
              <a:rPr lang="en-US" altLang="zh-CN" dirty="0">
                <a:latin typeface="宋体" panose="02010600030101010101" pitchFamily="2" charset="-122"/>
                <a:ea typeface="宋体" panose="02010600030101010101" pitchFamily="2" charset="-122"/>
              </a:rPr>
              <a:t>http://www.aaanet.org)</a:t>
            </a:r>
          </a:p>
          <a:p>
            <a:pPr lvl="1" eaLnBrk="1" hangingPunct="1">
              <a:lnSpc>
                <a:spcPct val="90000"/>
              </a:lnSpc>
            </a:pPr>
            <a:r>
              <a:rPr lang="zh-CN" altLang="en-US" dirty="0">
                <a:latin typeface="宋体" panose="02010600030101010101" pitchFamily="2" charset="-122"/>
                <a:ea typeface="宋体" panose="02010600030101010101" pitchFamily="2" charset="-122"/>
              </a:rPr>
              <a:t>对人与动物的责任</a:t>
            </a:r>
          </a:p>
          <a:p>
            <a:pPr lvl="1" eaLnBrk="1" hangingPunct="1">
              <a:lnSpc>
                <a:spcPct val="90000"/>
              </a:lnSpc>
            </a:pPr>
            <a:r>
              <a:rPr lang="zh-CN" altLang="en-US" dirty="0">
                <a:latin typeface="宋体" panose="02010600030101010101" pitchFamily="2" charset="-122"/>
                <a:ea typeface="宋体" panose="02010600030101010101" pitchFamily="2" charset="-122"/>
              </a:rPr>
              <a:t>对学术和科学的责任</a:t>
            </a:r>
          </a:p>
          <a:p>
            <a:pPr lvl="1" eaLnBrk="1" hangingPunct="1">
              <a:lnSpc>
                <a:spcPct val="90000"/>
              </a:lnSpc>
            </a:pPr>
            <a:r>
              <a:rPr lang="zh-CN" altLang="en-US" dirty="0">
                <a:latin typeface="宋体" panose="02010600030101010101" pitchFamily="2" charset="-122"/>
                <a:ea typeface="宋体" panose="02010600030101010101" pitchFamily="2" charset="-122"/>
              </a:rPr>
              <a:t>对公众的责任</a:t>
            </a:r>
          </a:p>
          <a:p>
            <a:pPr eaLnBrk="1" hangingPunct="1">
              <a:lnSpc>
                <a:spcPct val="90000"/>
              </a:lnSpc>
            </a:pPr>
            <a:r>
              <a:rPr lang="zh-CN" altLang="en-US" dirty="0">
                <a:latin typeface="宋体" panose="02010600030101010101" pitchFamily="2" charset="-122"/>
                <a:ea typeface="宋体" panose="02010600030101010101" pitchFamily="2" charset="-122"/>
              </a:rPr>
              <a:t>伦理准则的作用</a:t>
            </a:r>
          </a:p>
          <a:p>
            <a:pPr lvl="1" eaLnBrk="1" hangingPunct="1">
              <a:lnSpc>
                <a:spcPct val="90000"/>
              </a:lnSpc>
            </a:pPr>
            <a:r>
              <a:rPr lang="zh-CN" altLang="en-US" dirty="0">
                <a:latin typeface="宋体" panose="02010600030101010101" pitchFamily="2" charset="-122"/>
                <a:ea typeface="宋体" panose="02010600030101010101" pitchFamily="2" charset="-122"/>
              </a:rPr>
              <a:t>保护低权力者，也能保护那些有权者</a:t>
            </a:r>
          </a:p>
          <a:p>
            <a:pPr lvl="1" eaLnBrk="1" hangingPunct="1">
              <a:lnSpc>
                <a:spcPct val="90000"/>
              </a:lnSpc>
            </a:pPr>
            <a:r>
              <a:rPr lang="zh-CN" altLang="en-US" dirty="0">
                <a:latin typeface="宋体" panose="02010600030101010101" pitchFamily="2" charset="-122"/>
                <a:ea typeface="宋体" panose="02010600030101010101" pitchFamily="2" charset="-122"/>
              </a:rPr>
              <a:t>伦理准则的很多方面也是建立在文化的基础上的</a:t>
            </a:r>
          </a:p>
          <a:p>
            <a:pPr lvl="1" eaLnBrk="1" hangingPunct="1">
              <a:lnSpc>
                <a:spcPct val="90000"/>
              </a:lnSpc>
            </a:pPr>
            <a:r>
              <a:rPr lang="zh-CN" altLang="en-US" dirty="0">
                <a:latin typeface="宋体" panose="02010600030101010101" pitchFamily="2" charset="-122"/>
                <a:ea typeface="宋体" panose="02010600030101010101" pitchFamily="2" charset="-122"/>
                <a:sym typeface="Arial" panose="020B0604020202020204" pitchFamily="34" charset="0"/>
              </a:rPr>
              <a:t>伦理上的标准随着研究视角的扩大及参与性的增强而变化</a:t>
            </a:r>
          </a:p>
          <a:p>
            <a:pPr eaLnBrk="1" hangingPunct="1">
              <a:lnSpc>
                <a:spcPct val="90000"/>
              </a:lnSpc>
            </a:pPr>
            <a:endParaRPr lang="en-US" altLang="zh-CN" sz="18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5D7D279-F3D6-4A1D-9AA0-CED06DA83545}"/>
              </a:ext>
            </a:extLst>
          </p:cNvPr>
          <p:cNvSpPr>
            <a:spLocks noGrp="1" noChangeArrowheads="1"/>
          </p:cNvSpPr>
          <p:nvPr>
            <p:ph type="title"/>
          </p:nvPr>
        </p:nvSpPr>
        <p:spPr>
          <a:xfrm>
            <a:off x="1314450" y="233364"/>
            <a:ext cx="8785225" cy="1216025"/>
          </a:xfrm>
        </p:spPr>
        <p:txBody>
          <a:bodyPr>
            <a:normAutofit/>
          </a:bodyPr>
          <a:lstStyle/>
          <a:p>
            <a:pPr eaLnBrk="1" hangingPunct="1"/>
            <a:r>
              <a:rPr lang="zh-CN" altLang="en-US" sz="3200" b="1" dirty="0">
                <a:solidFill>
                  <a:srgbClr val="FFC000"/>
                </a:solidFill>
                <a:latin typeface="宋体" panose="02010600030101010101" pitchFamily="2" charset="-122"/>
                <a:ea typeface="宋体" panose="02010600030101010101" pitchFamily="2" charset="-122"/>
              </a:rPr>
              <a:t>知情同意</a:t>
            </a:r>
          </a:p>
        </p:txBody>
      </p:sp>
      <p:sp>
        <p:nvSpPr>
          <p:cNvPr id="58371" name="Rectangle 3">
            <a:extLst>
              <a:ext uri="{FF2B5EF4-FFF2-40B4-BE49-F238E27FC236}">
                <a16:creationId xmlns:a16="http://schemas.microsoft.com/office/drawing/2014/main" id="{464AE6A2-AAF1-431A-8BA9-3F256B58A42F}"/>
              </a:ext>
            </a:extLst>
          </p:cNvPr>
          <p:cNvSpPr>
            <a:spLocks noGrp="1" noChangeArrowheads="1"/>
          </p:cNvSpPr>
          <p:nvPr>
            <p:ph type="body" idx="1"/>
          </p:nvPr>
        </p:nvSpPr>
        <p:spPr>
          <a:xfrm>
            <a:off x="838200" y="1513490"/>
            <a:ext cx="10515600" cy="4663473"/>
          </a:xfrm>
        </p:spPr>
        <p:txBody>
          <a:bodyPr/>
          <a:lstStyle/>
          <a:p>
            <a:pPr eaLnBrk="1" hangingPunct="1"/>
            <a:r>
              <a:rPr lang="zh-CN" altLang="en-US" dirty="0">
                <a:latin typeface="宋体" panose="02010600030101010101" pitchFamily="2" charset="-122"/>
                <a:ea typeface="宋体" panose="02010600030101010101" pitchFamily="2" charset="-122"/>
              </a:rPr>
              <a:t>知情同意</a:t>
            </a:r>
          </a:p>
          <a:p>
            <a:pPr lvl="1" eaLnBrk="1" hangingPunct="1"/>
            <a:r>
              <a:rPr lang="zh-CN" altLang="en-US" dirty="0">
                <a:latin typeface="宋体" panose="02010600030101010101" pitchFamily="2" charset="-122"/>
                <a:ea typeface="宋体" panose="02010600030101010101" pitchFamily="2" charset="-122"/>
              </a:rPr>
              <a:t>参与是自愿的</a:t>
            </a:r>
          </a:p>
          <a:p>
            <a:pPr lvl="1" eaLnBrk="1" hangingPunct="1"/>
            <a:r>
              <a:rPr lang="zh-CN" altLang="en-US" dirty="0">
                <a:latin typeface="宋体" panose="02010600030101010101" pitchFamily="2" charset="-122"/>
                <a:ea typeface="宋体" panose="02010600030101010101" pitchFamily="2" charset="-122"/>
              </a:rPr>
              <a:t>研究的任何一个方面都</a:t>
            </a:r>
            <a:r>
              <a:rPr lang="zh-CN" altLang="en-US" b="1" dirty="0">
                <a:latin typeface="宋体" panose="02010600030101010101" pitchFamily="2" charset="-122"/>
                <a:ea typeface="宋体" panose="02010600030101010101" pitchFamily="2" charset="-122"/>
              </a:rPr>
              <a:t>可能</a:t>
            </a:r>
            <a:r>
              <a:rPr lang="zh-CN" altLang="en-US" dirty="0">
                <a:latin typeface="宋体" panose="02010600030101010101" pitchFamily="2" charset="-122"/>
                <a:ea typeface="宋体" panose="02010600030101010101" pitchFamily="2" charset="-122"/>
              </a:rPr>
              <a:t>影响到他们的福利</a:t>
            </a:r>
          </a:p>
          <a:p>
            <a:pPr lvl="1" eaLnBrk="1" hangingPunct="1"/>
            <a:r>
              <a:rPr lang="zh-CN" altLang="en-US" dirty="0">
                <a:latin typeface="宋体" panose="02010600030101010101" pitchFamily="2" charset="-122"/>
                <a:ea typeface="宋体" panose="02010600030101010101" pitchFamily="2" charset="-122"/>
              </a:rPr>
              <a:t>他们可以自由选择在研究的任一阶段停止参与</a:t>
            </a:r>
          </a:p>
          <a:p>
            <a:pPr eaLnBrk="1" hangingPunct="1"/>
            <a:r>
              <a:rPr lang="zh-CN" altLang="en-US" dirty="0">
                <a:latin typeface="宋体" panose="02010600030101010101" pitchFamily="2" charset="-122"/>
                <a:ea typeface="宋体" panose="02010600030101010101" pitchFamily="2" charset="-122"/>
                <a:sym typeface="Arial" panose="020B0604020202020204" pitchFamily="34" charset="0"/>
              </a:rPr>
              <a:t>知情同意的适当性（</a:t>
            </a:r>
            <a:r>
              <a:rPr lang="zh-CN" altLang="en-US" sz="2000" dirty="0">
                <a:latin typeface="宋体" panose="02010600030101010101" pitchFamily="2" charset="-122"/>
                <a:ea typeface="宋体" panose="02010600030101010101" pitchFamily="2" charset="-122"/>
                <a:sym typeface="Arial" panose="020B0604020202020204" pitchFamily="34" charset="0"/>
              </a:rPr>
              <a:t>书面的同意形式</a:t>
            </a:r>
            <a:r>
              <a:rPr lang="zh-CN" altLang="en-US" dirty="0">
                <a:latin typeface="宋体" panose="02010600030101010101" pitchFamily="2" charset="-122"/>
                <a:ea typeface="宋体" panose="02010600030101010101" pitchFamily="2" charset="-122"/>
                <a:sym typeface="Arial" panose="020B0604020202020204" pitchFamily="34" charset="0"/>
              </a:rPr>
              <a:t>）</a:t>
            </a:r>
            <a:endParaRPr lang="en-US" altLang="zh-CN" dirty="0">
              <a:latin typeface="宋体" panose="02010600030101010101" pitchFamily="2" charset="-122"/>
              <a:ea typeface="宋体" panose="02010600030101010101" pitchFamily="2" charset="-122"/>
              <a:sym typeface="Arial" panose="020B0604020202020204" pitchFamily="34" charset="0"/>
            </a:endParaRPr>
          </a:p>
          <a:p>
            <a:r>
              <a:rPr lang="zh-CN" altLang="en-US" dirty="0">
                <a:latin typeface="宋体" panose="02010600030101010101" pitchFamily="2" charset="-122"/>
                <a:ea typeface="宋体" panose="02010600030101010101" pitchFamily="2" charset="-122"/>
                <a:sym typeface="Arial" panose="020B0604020202020204" pitchFamily="34" charset="0"/>
              </a:rPr>
              <a:t>不光明正大的手段在应该曝光的制度上是合法的吗？（</a:t>
            </a:r>
            <a:r>
              <a:rPr lang="zh-CN" altLang="en-US" sz="2000" dirty="0">
                <a:latin typeface="宋体" panose="02010600030101010101" pitchFamily="2" charset="-122"/>
                <a:ea typeface="宋体" panose="02010600030101010101" pitchFamily="2" charset="-122"/>
                <a:sym typeface="Arial" panose="020B0604020202020204" pitchFamily="34" charset="0"/>
              </a:rPr>
              <a:t>功利论；道义论</a:t>
            </a:r>
            <a:r>
              <a:rPr lang="zh-CN" altLang="en-US" dirty="0">
                <a:latin typeface="宋体" panose="02010600030101010101" pitchFamily="2" charset="-122"/>
                <a:ea typeface="宋体" panose="02010600030101010101" pitchFamily="2" charset="-122"/>
                <a:sym typeface="Arial" panose="020B0604020202020204" pitchFamily="34" charset="0"/>
              </a:rPr>
              <a:t>）</a:t>
            </a:r>
          </a:p>
          <a:p>
            <a:pPr marL="0" indent="0" eaLnBrk="1" hangingPunct="1">
              <a:buNone/>
            </a:pP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756BF4E-5A6B-4316-BB9C-6C811F44D7F2}"/>
              </a:ext>
            </a:extLst>
          </p:cNvPr>
          <p:cNvSpPr>
            <a:spLocks noGrp="1" noChangeArrowheads="1"/>
          </p:cNvSpPr>
          <p:nvPr>
            <p:ph type="title"/>
          </p:nvPr>
        </p:nvSpPr>
        <p:spPr>
          <a:xfrm>
            <a:off x="1466850" y="312739"/>
            <a:ext cx="8743951" cy="1138237"/>
          </a:xfrm>
        </p:spPr>
        <p:txBody>
          <a:bodyPr/>
          <a:lstStyle/>
          <a:p>
            <a:r>
              <a:rPr lang="zh-CN" altLang="en-US" sz="3200" b="1" dirty="0">
                <a:solidFill>
                  <a:srgbClr val="FFC000"/>
                </a:solidFill>
                <a:latin typeface="宋体" panose="02010600030101010101" pitchFamily="2" charset="-122"/>
                <a:ea typeface="宋体" panose="02010600030101010101" pitchFamily="2" charset="-122"/>
              </a:rPr>
              <a:t>不伤害</a:t>
            </a:r>
          </a:p>
        </p:txBody>
      </p:sp>
      <p:sp>
        <p:nvSpPr>
          <p:cNvPr id="59395" name="Rectangle 3">
            <a:extLst>
              <a:ext uri="{FF2B5EF4-FFF2-40B4-BE49-F238E27FC236}">
                <a16:creationId xmlns:a16="http://schemas.microsoft.com/office/drawing/2014/main" id="{C6415254-4DF3-41FB-B125-14879070BB3E}"/>
              </a:ext>
            </a:extLst>
          </p:cNvPr>
          <p:cNvSpPr>
            <a:spLocks noGrp="1" noChangeArrowheads="1"/>
          </p:cNvSpPr>
          <p:nvPr>
            <p:ph type="body" idx="1"/>
          </p:nvPr>
        </p:nvSpPr>
        <p:spPr>
          <a:xfrm>
            <a:off x="971551" y="1292772"/>
            <a:ext cx="9239250" cy="5088979"/>
          </a:xfrm>
        </p:spPr>
        <p:txBody>
          <a:bodyPr>
            <a:normAutofit/>
          </a:bodyPr>
          <a:lstStyle/>
          <a:p>
            <a:pPr eaLnBrk="1" hangingPunct="1">
              <a:lnSpc>
                <a:spcPts val="3600"/>
              </a:lnSpc>
              <a:spcBef>
                <a:spcPts val="0"/>
              </a:spcBef>
            </a:pPr>
            <a:r>
              <a:rPr lang="zh-CN" altLang="en-US" dirty="0">
                <a:latin typeface="宋体" panose="02010600030101010101" pitchFamily="2" charset="-122"/>
                <a:ea typeface="宋体" panose="02010600030101010101" pitchFamily="2" charset="-122"/>
              </a:rPr>
              <a:t>隐私权</a:t>
            </a:r>
          </a:p>
          <a:p>
            <a:pPr lvl="1" eaLnBrk="1" hangingPunct="1">
              <a:lnSpc>
                <a:spcPts val="36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公共场所隐蔽式观察是否侵犯了隐私权？</a:t>
            </a:r>
          </a:p>
          <a:p>
            <a:pPr lvl="1" eaLnBrk="1" hangingPunct="1">
              <a:lnSpc>
                <a:spcPts val="36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出版研究结果时，研究者对研究参与者有什么义务？</a:t>
            </a:r>
          </a:p>
          <a:p>
            <a:pPr lvl="1" eaLnBrk="1" hangingPunct="1">
              <a:lnSpc>
                <a:spcPts val="36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隐私和网络（</a:t>
            </a:r>
            <a:r>
              <a:rPr lang="zh-CN" altLang="en-US" sz="2000" dirty="0">
                <a:latin typeface="宋体" panose="02010600030101010101" pitchFamily="2" charset="-122"/>
                <a:ea typeface="宋体" panose="02010600030101010101" pitchFamily="2" charset="-122"/>
                <a:sym typeface="Arial" panose="020B0604020202020204" pitchFamily="34" charset="0"/>
              </a:rPr>
              <a:t>网络环境既不是私人的也不是公共的，而是一个在私人和公共之间的连续体</a:t>
            </a:r>
            <a:r>
              <a:rPr lang="zh-CN" altLang="en-US" sz="2100" dirty="0">
                <a:latin typeface="宋体" panose="02010600030101010101" pitchFamily="2" charset="-122"/>
                <a:ea typeface="宋体" panose="02010600030101010101" pitchFamily="2" charset="-122"/>
                <a:sym typeface="Arial" panose="020B0604020202020204" pitchFamily="34" charset="0"/>
              </a:rPr>
              <a:t>）。</a:t>
            </a:r>
            <a:endParaRPr lang="en-US" altLang="zh-CN" sz="2100" dirty="0">
              <a:latin typeface="宋体" panose="02010600030101010101" pitchFamily="2" charset="-122"/>
              <a:ea typeface="宋体" panose="02010600030101010101" pitchFamily="2" charset="-122"/>
              <a:sym typeface="Arial" panose="020B0604020202020204" pitchFamily="34" charset="0"/>
            </a:endParaRPr>
          </a:p>
          <a:p>
            <a:pPr>
              <a:lnSpc>
                <a:spcPts val="36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知识的使用和滥用问题</a:t>
            </a:r>
            <a:endParaRPr lang="en-US" altLang="zh-CN" dirty="0">
              <a:latin typeface="宋体" panose="02010600030101010101" pitchFamily="2" charset="-122"/>
              <a:ea typeface="宋体" panose="02010600030101010101" pitchFamily="2" charset="-122"/>
              <a:sym typeface="Arial" panose="020B0604020202020204" pitchFamily="34" charset="0"/>
            </a:endParaRPr>
          </a:p>
          <a:p>
            <a:pPr lvl="1">
              <a:lnSpc>
                <a:spcPts val="36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谁会利用人类学家的发现？谁从中获利？</a:t>
            </a:r>
            <a:endParaRPr lang="en-US" altLang="zh-CN" dirty="0">
              <a:latin typeface="宋体" panose="02010600030101010101" pitchFamily="2" charset="-122"/>
              <a:ea typeface="宋体" panose="02010600030101010101" pitchFamily="2" charset="-122"/>
              <a:sym typeface="Arial" panose="020B0604020202020204" pitchFamily="34" charset="0"/>
            </a:endParaRPr>
          </a:p>
          <a:p>
            <a:pPr lvl="1">
              <a:lnSpc>
                <a:spcPts val="36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政府、企业或其他机构会不会利用人类学家的调查资料去压制不服从他们管理的人员？</a:t>
            </a:r>
            <a:endParaRPr lang="en-US" altLang="zh-CN" dirty="0">
              <a:latin typeface="宋体" panose="02010600030101010101" pitchFamily="2" charset="-122"/>
              <a:ea typeface="宋体" panose="02010600030101010101" pitchFamily="2" charset="-122"/>
              <a:sym typeface="Arial" panose="020B0604020202020204" pitchFamily="34" charset="0"/>
            </a:endParaRPr>
          </a:p>
          <a:p>
            <a:pPr lvl="1">
              <a:lnSpc>
                <a:spcPts val="36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大众会不会理解有误，给研究的社区或群体造成污名化的结果？</a:t>
            </a:r>
            <a:endParaRPr lang="en-US" altLang="zh-CN" dirty="0">
              <a:latin typeface="宋体" panose="02010600030101010101" pitchFamily="2" charset="-122"/>
              <a:ea typeface="宋体" panose="02010600030101010101" pitchFamily="2" charset="-122"/>
              <a:sym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756BF4E-5A6B-4316-BB9C-6C811F44D7F2}"/>
              </a:ext>
            </a:extLst>
          </p:cNvPr>
          <p:cNvSpPr>
            <a:spLocks noGrp="1" noChangeArrowheads="1"/>
          </p:cNvSpPr>
          <p:nvPr>
            <p:ph type="title"/>
          </p:nvPr>
        </p:nvSpPr>
        <p:spPr>
          <a:xfrm>
            <a:off x="1143000" y="312739"/>
            <a:ext cx="8877300" cy="1138237"/>
          </a:xfrm>
        </p:spPr>
        <p:txBody>
          <a:bodyPr/>
          <a:lstStyle/>
          <a:p>
            <a:r>
              <a:rPr lang="zh-CN" altLang="en-US" sz="3200" b="1" dirty="0">
                <a:solidFill>
                  <a:srgbClr val="FFC000"/>
                </a:solidFill>
                <a:latin typeface="宋体" panose="02010600030101010101" pitchFamily="2" charset="-122"/>
                <a:ea typeface="宋体" panose="02010600030101010101" pitchFamily="2" charset="-122"/>
              </a:rPr>
              <a:t>平等互惠</a:t>
            </a:r>
          </a:p>
        </p:txBody>
      </p:sp>
      <p:sp>
        <p:nvSpPr>
          <p:cNvPr id="59395" name="Rectangle 3">
            <a:extLst>
              <a:ext uri="{FF2B5EF4-FFF2-40B4-BE49-F238E27FC236}">
                <a16:creationId xmlns:a16="http://schemas.microsoft.com/office/drawing/2014/main" id="{C6415254-4DF3-41FB-B125-14879070BB3E}"/>
              </a:ext>
            </a:extLst>
          </p:cNvPr>
          <p:cNvSpPr>
            <a:spLocks noGrp="1" noChangeArrowheads="1"/>
          </p:cNvSpPr>
          <p:nvPr>
            <p:ph type="body" idx="1"/>
          </p:nvPr>
        </p:nvSpPr>
        <p:spPr>
          <a:xfrm>
            <a:off x="1209675" y="1628776"/>
            <a:ext cx="9001125" cy="4752975"/>
          </a:xfrm>
        </p:spPr>
        <p:txBody>
          <a:bodyPr/>
          <a:lstStyle/>
          <a:p>
            <a:pPr eaLnBrk="1" hangingPunct="1">
              <a:lnSpc>
                <a:spcPts val="37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与研究对象建立起平等、互信的关系</a:t>
            </a:r>
          </a:p>
          <a:p>
            <a:pPr>
              <a:lnSpc>
                <a:spcPts val="37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对调查对象负有补偿的义务，应该以适当的方式对他们进行回报。</a:t>
            </a:r>
            <a:endParaRPr lang="en-US" altLang="zh-CN" dirty="0">
              <a:latin typeface="宋体" panose="02010600030101010101" pitchFamily="2" charset="-122"/>
              <a:ea typeface="宋体" panose="02010600030101010101" pitchFamily="2" charset="-122"/>
              <a:sym typeface="Arial" panose="020B0604020202020204" pitchFamily="34" charset="0"/>
            </a:endParaRPr>
          </a:p>
          <a:p>
            <a:pPr>
              <a:lnSpc>
                <a:spcPts val="37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用</a:t>
            </a:r>
            <a:r>
              <a:rPr lang="zh-CN" altLang="en-US" b="1" dirty="0">
                <a:latin typeface="宋体" panose="02010600030101010101" pitchFamily="2" charset="-122"/>
                <a:ea typeface="宋体" panose="02010600030101010101" pitchFamily="2" charset="-122"/>
                <a:sym typeface="Arial" panose="020B0604020202020204" pitchFamily="34" charset="0"/>
              </a:rPr>
              <a:t>对等性</a:t>
            </a:r>
            <a:r>
              <a:rPr lang="zh-CN" altLang="en-US" dirty="0">
                <a:latin typeface="宋体" panose="02010600030101010101" pitchFamily="2" charset="-122"/>
                <a:ea typeface="宋体" panose="02010600030101010101" pitchFamily="2" charset="-122"/>
                <a:sym typeface="Arial" panose="020B0604020202020204" pitchFamily="34" charset="0"/>
              </a:rPr>
              <a:t>来判断你的回报是否足够，可能是一个错误的标准。</a:t>
            </a:r>
          </a:p>
          <a:p>
            <a:pPr>
              <a:lnSpc>
                <a:spcPts val="37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回报可以有多种形式：物质、咨询、情感</a:t>
            </a:r>
            <a:r>
              <a:rPr lang="en-US" altLang="zh-CN" dirty="0">
                <a:latin typeface="宋体" panose="02010600030101010101" pitchFamily="2" charset="-122"/>
                <a:ea typeface="宋体" panose="02010600030101010101" pitchFamily="2" charset="-122"/>
                <a:sym typeface="Arial" panose="020B0604020202020204" pitchFamily="34" charset="0"/>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56227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FC12E15-B72E-4D91-B4DC-0B8C41C26DC9}"/>
              </a:ext>
            </a:extLst>
          </p:cNvPr>
          <p:cNvSpPr>
            <a:spLocks noGrp="1" noChangeArrowheads="1"/>
          </p:cNvSpPr>
          <p:nvPr>
            <p:ph type="title"/>
          </p:nvPr>
        </p:nvSpPr>
        <p:spPr>
          <a:xfrm>
            <a:off x="838200" y="180976"/>
            <a:ext cx="10515600" cy="552122"/>
          </a:xfrm>
        </p:spPr>
        <p:txBody>
          <a:bodyPr>
            <a:normAutofit/>
          </a:bodyPr>
          <a:lstStyle/>
          <a:p>
            <a:r>
              <a:rPr lang="zh-CN" altLang="en-US" sz="3200" b="1" dirty="0">
                <a:solidFill>
                  <a:srgbClr val="FFC000"/>
                </a:solidFill>
                <a:latin typeface="宋体" panose="02010600030101010101" pitchFamily="2" charset="-122"/>
                <a:ea typeface="宋体" panose="02010600030101010101" pitchFamily="2" charset="-122"/>
              </a:rPr>
              <a:t>研究者的角色和伦理困境</a:t>
            </a:r>
          </a:p>
        </p:txBody>
      </p:sp>
      <p:sp>
        <p:nvSpPr>
          <p:cNvPr id="60419" name="Rectangle 3">
            <a:extLst>
              <a:ext uri="{FF2B5EF4-FFF2-40B4-BE49-F238E27FC236}">
                <a16:creationId xmlns:a16="http://schemas.microsoft.com/office/drawing/2014/main" id="{F9507BDE-6512-400A-8D89-7E13019906F5}"/>
              </a:ext>
            </a:extLst>
          </p:cNvPr>
          <p:cNvSpPr>
            <a:spLocks noGrp="1" noChangeArrowheads="1"/>
          </p:cNvSpPr>
          <p:nvPr>
            <p:ph type="body" idx="1"/>
          </p:nvPr>
        </p:nvSpPr>
        <p:spPr>
          <a:xfrm>
            <a:off x="723901" y="922283"/>
            <a:ext cx="10848974" cy="5651937"/>
          </a:xfrm>
        </p:spPr>
        <p:txBody>
          <a:bodyPr>
            <a:normAutofit/>
          </a:bodyPr>
          <a:lstStyle/>
          <a:p>
            <a:pPr eaLnBrk="1" hangingPunct="1">
              <a:lnSpc>
                <a:spcPts val="3500"/>
              </a:lnSpc>
              <a:spcBef>
                <a:spcPts val="0"/>
              </a:spcBef>
            </a:pPr>
            <a:r>
              <a:rPr lang="zh-CN" altLang="en-US" dirty="0">
                <a:latin typeface="宋体" panose="02010600030101010101" pitchFamily="2" charset="-122"/>
                <a:ea typeface="宋体" panose="02010600030101010101" pitchFamily="2" charset="-122"/>
              </a:rPr>
              <a:t>剥削者</a:t>
            </a:r>
          </a:p>
          <a:p>
            <a:pPr lvl="1" eaLnBrk="1" hangingPunct="1">
              <a:lnSpc>
                <a:spcPts val="3500"/>
              </a:lnSpc>
              <a:spcBef>
                <a:spcPts val="0"/>
              </a:spcBef>
            </a:pPr>
            <a:r>
              <a:rPr lang="zh-CN" altLang="en-US" sz="2000" dirty="0">
                <a:latin typeface="宋体" panose="02010600030101010101" pitchFamily="2" charset="-122"/>
                <a:ea typeface="宋体" panose="02010600030101010101" pitchFamily="2" charset="-122"/>
              </a:rPr>
              <a:t>如果你不是进行合作性研究，如果你正在“利用”你的参与者时，你会如何决定？</a:t>
            </a:r>
          </a:p>
          <a:p>
            <a:pPr eaLnBrk="1" hangingPunct="1">
              <a:lnSpc>
                <a:spcPts val="35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介入者</a:t>
            </a:r>
            <a:r>
              <a:rPr lang="en-US" altLang="zh-CN" dirty="0">
                <a:latin typeface="宋体" panose="02010600030101010101" pitchFamily="2" charset="-122"/>
                <a:ea typeface="宋体" panose="02010600030101010101" pitchFamily="2" charset="-122"/>
                <a:sym typeface="Arial" panose="020B0604020202020204" pitchFamily="34" charset="0"/>
              </a:rPr>
              <a:t>/</a:t>
            </a:r>
            <a:r>
              <a:rPr lang="zh-CN" altLang="en-US" dirty="0">
                <a:latin typeface="宋体" panose="02010600030101010101" pitchFamily="2" charset="-122"/>
                <a:ea typeface="宋体" panose="02010600030101010101" pitchFamily="2" charset="-122"/>
                <a:sym typeface="Arial" panose="020B0604020202020204" pitchFamily="34" charset="0"/>
              </a:rPr>
              <a:t>改革者</a:t>
            </a:r>
          </a:p>
          <a:p>
            <a:pPr lvl="1" eaLnBrk="1" hangingPunct="1">
              <a:lnSpc>
                <a:spcPts val="3500"/>
              </a:lnSpc>
              <a:spcBef>
                <a:spcPts val="0"/>
              </a:spcBef>
            </a:pPr>
            <a:r>
              <a:rPr lang="zh-CN" altLang="en-US" sz="2000" dirty="0">
                <a:latin typeface="宋体" panose="02010600030101010101" pitchFamily="2" charset="-122"/>
                <a:ea typeface="宋体" panose="02010600030101010101" pitchFamily="2" charset="-122"/>
                <a:sym typeface="Arial" panose="020B0604020202020204" pitchFamily="34" charset="0"/>
              </a:rPr>
              <a:t>如何处理危险的知识？</a:t>
            </a:r>
          </a:p>
          <a:p>
            <a:pPr lvl="1" eaLnBrk="1" hangingPunct="1">
              <a:lnSpc>
                <a:spcPts val="3500"/>
              </a:lnSpc>
              <a:spcBef>
                <a:spcPts val="0"/>
              </a:spcBef>
            </a:pPr>
            <a:r>
              <a:rPr lang="zh-CN" altLang="en-US" sz="2000" dirty="0">
                <a:latin typeface="宋体" panose="02010600030101010101" pitchFamily="2" charset="-122"/>
                <a:ea typeface="宋体" panose="02010600030101010101" pitchFamily="2" charset="-122"/>
                <a:sym typeface="Arial" panose="020B0604020202020204" pitchFamily="34" charset="0"/>
              </a:rPr>
              <a:t>如何划分以下二者的界限：即出于道德义务的干预和继续作为一个资料收集的研究者的义务？</a:t>
            </a:r>
          </a:p>
          <a:p>
            <a:pPr eaLnBrk="1" hangingPunct="1">
              <a:lnSpc>
                <a:spcPts val="35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支持者</a:t>
            </a:r>
          </a:p>
          <a:p>
            <a:pPr lvl="1" eaLnBrk="1" hangingPunct="1">
              <a:lnSpc>
                <a:spcPts val="3500"/>
              </a:lnSpc>
              <a:spcBef>
                <a:spcPts val="0"/>
              </a:spcBef>
            </a:pPr>
            <a:r>
              <a:rPr lang="zh-CN" altLang="en-US" sz="2000" dirty="0">
                <a:latin typeface="宋体" panose="02010600030101010101" pitchFamily="2" charset="-122"/>
                <a:ea typeface="宋体" panose="02010600030101010101" pitchFamily="2" charset="-122"/>
                <a:sym typeface="Arial" panose="020B0604020202020204" pitchFamily="34" charset="0"/>
              </a:rPr>
              <a:t>可以采取哪些不同的支持形式？</a:t>
            </a:r>
          </a:p>
          <a:p>
            <a:pPr eaLnBrk="1" hangingPunct="1">
              <a:lnSpc>
                <a:spcPts val="35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朋友</a:t>
            </a:r>
          </a:p>
          <a:p>
            <a:pPr lvl="1" eaLnBrk="1" hangingPunct="1">
              <a:lnSpc>
                <a:spcPts val="3500"/>
              </a:lnSpc>
              <a:spcBef>
                <a:spcPts val="0"/>
              </a:spcBef>
            </a:pPr>
            <a:r>
              <a:rPr lang="zh-CN" altLang="en-US" sz="2000" dirty="0">
                <a:latin typeface="宋体" panose="02010600030101010101" pitchFamily="2" charset="-122"/>
                <a:ea typeface="宋体" panose="02010600030101010101" pitchFamily="2" charset="-122"/>
                <a:sym typeface="Arial" panose="020B0604020202020204" pitchFamily="34" charset="0"/>
              </a:rPr>
              <a:t>应该使用在友谊的背景下获得的私密信息吗？</a:t>
            </a:r>
            <a:endParaRPr lang="en-US" altLang="zh-CN" sz="2000" dirty="0">
              <a:latin typeface="宋体" panose="02010600030101010101" pitchFamily="2" charset="-122"/>
              <a:ea typeface="宋体" panose="02010600030101010101" pitchFamily="2" charset="-122"/>
              <a:sym typeface="Arial" panose="020B0604020202020204" pitchFamily="34" charset="0"/>
            </a:endParaRPr>
          </a:p>
          <a:p>
            <a:pPr marL="457200" lvl="1" indent="0" eaLnBrk="1" hangingPunct="1">
              <a:lnSpc>
                <a:spcPts val="3500"/>
              </a:lnSpc>
              <a:spcBef>
                <a:spcPts val="0"/>
              </a:spcBef>
              <a:buNone/>
            </a:pPr>
            <a:r>
              <a:rPr lang="zh-CN" altLang="en-US" sz="2000" dirty="0">
                <a:latin typeface="宋体" panose="02010600030101010101" pitchFamily="2" charset="-122"/>
                <a:ea typeface="宋体" panose="02010600030101010101" pitchFamily="2" charset="-122"/>
                <a:sym typeface="Arial" panose="020B0604020202020204" pitchFamily="34" charset="0"/>
              </a:rPr>
              <a:t>  “</a:t>
            </a:r>
            <a:r>
              <a:rPr lang="zh-CN" altLang="en-US" sz="2000" dirty="0">
                <a:latin typeface="华文楷体" panose="02010600040101010101" pitchFamily="2" charset="-122"/>
                <a:ea typeface="华文楷体" panose="02010600040101010101" pitchFamily="2" charset="-122"/>
                <a:sym typeface="Arial" panose="020B0604020202020204" pitchFamily="34" charset="0"/>
              </a:rPr>
              <a:t>比尔，令人烦恼的是，人们一点儿也没有提防你，你却让他们上了你的当。的确，你写的是事实，可是人们觉得这也未免有点儿太涉及人家的私事了。”</a:t>
            </a:r>
            <a:r>
              <a:rPr lang="zh-CN" altLang="en-US" sz="2000" dirty="0">
                <a:latin typeface="宋体" panose="02010600030101010101" pitchFamily="2" charset="-122"/>
                <a:ea typeface="宋体" panose="02010600030101010101" pitchFamily="2" charset="-122"/>
                <a:sym typeface="Arial" panose="020B0604020202020204" pitchFamily="34" charset="0"/>
              </a:rPr>
              <a:t>（怀特，</a:t>
            </a:r>
            <a:r>
              <a:rPr lang="en-US" altLang="zh-CN" sz="2000" dirty="0">
                <a:latin typeface="宋体" panose="02010600030101010101" pitchFamily="2" charset="-122"/>
                <a:ea typeface="宋体" panose="02010600030101010101" pitchFamily="2" charset="-122"/>
                <a:sym typeface="Arial" panose="020B0604020202020204" pitchFamily="34" charset="0"/>
              </a:rPr>
              <a:t>2006</a:t>
            </a:r>
            <a:r>
              <a:rPr lang="zh-CN" altLang="en-US" sz="2000" dirty="0">
                <a:latin typeface="宋体" panose="02010600030101010101" pitchFamily="2" charset="-122"/>
                <a:ea typeface="宋体" panose="02010600030101010101" pitchFamily="2" charset="-122"/>
                <a:sym typeface="Arial" panose="020B0604020202020204" pitchFamily="34" charset="0"/>
              </a:rPr>
              <a:t>：</a:t>
            </a:r>
            <a:r>
              <a:rPr lang="en-US" altLang="zh-CN" sz="2000" dirty="0">
                <a:latin typeface="宋体" panose="02010600030101010101" pitchFamily="2" charset="-122"/>
                <a:ea typeface="宋体" panose="02010600030101010101" pitchFamily="2" charset="-122"/>
                <a:sym typeface="Arial" panose="020B0604020202020204" pitchFamily="34" charset="0"/>
              </a:rPr>
              <a:t>445</a:t>
            </a:r>
            <a:r>
              <a:rPr lang="zh-CN" altLang="en-US" sz="2000" dirty="0">
                <a:latin typeface="宋体" panose="02010600030101010101" pitchFamily="2" charset="-122"/>
                <a:ea typeface="宋体" panose="02010600030101010101" pitchFamily="2" charset="-122"/>
                <a:sym typeface="Arial" panose="020B0604020202020204" pitchFamily="34" charset="0"/>
              </a:rPr>
              <a:t>）</a:t>
            </a:r>
            <a:endParaRPr lang="zh-CN" altLang="en-US" sz="2000" dirty="0">
              <a:latin typeface="宋体" panose="02010600030101010101" pitchFamily="2" charset="-122"/>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6792D6B-7DC1-465F-A95A-E86494737C13}"/>
              </a:ext>
            </a:extLst>
          </p:cNvPr>
          <p:cNvSpPr>
            <a:spLocks noGrp="1" noChangeArrowheads="1"/>
          </p:cNvSpPr>
          <p:nvPr>
            <p:ph type="title"/>
          </p:nvPr>
        </p:nvSpPr>
        <p:spPr/>
        <p:txBody>
          <a:bodyPr>
            <a:normAutofit/>
          </a:bodyPr>
          <a:lstStyle/>
          <a:p>
            <a:r>
              <a:rPr lang="zh-CN" altLang="en-US" sz="3200" b="1" dirty="0">
                <a:solidFill>
                  <a:srgbClr val="FFC000"/>
                </a:solidFill>
                <a:latin typeface="宋体" panose="02010600030101010101" pitchFamily="2" charset="-122"/>
                <a:ea typeface="宋体" panose="02010600030101010101" pitchFamily="2" charset="-122"/>
              </a:rPr>
              <a:t>没有简单的解决方案</a:t>
            </a:r>
          </a:p>
        </p:txBody>
      </p:sp>
      <p:sp>
        <p:nvSpPr>
          <p:cNvPr id="61443" name="Rectangle 3">
            <a:extLst>
              <a:ext uri="{FF2B5EF4-FFF2-40B4-BE49-F238E27FC236}">
                <a16:creationId xmlns:a16="http://schemas.microsoft.com/office/drawing/2014/main" id="{A9525C95-BBFA-439D-B518-FD66A76F2618}"/>
              </a:ext>
            </a:extLst>
          </p:cNvPr>
          <p:cNvSpPr>
            <a:spLocks noGrp="1" noChangeArrowheads="1"/>
          </p:cNvSpPr>
          <p:nvPr>
            <p:ph type="body" idx="1"/>
          </p:nvPr>
        </p:nvSpPr>
        <p:spPr>
          <a:xfrm>
            <a:off x="838200" y="1781175"/>
            <a:ext cx="10515600" cy="4395788"/>
          </a:xfrm>
        </p:spPr>
        <p:txBody>
          <a:bodyPr/>
          <a:lstStyle/>
          <a:p>
            <a:pPr eaLnBrk="1" hangingPunct="1">
              <a:lnSpc>
                <a:spcPts val="37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两种伦理立场</a:t>
            </a:r>
          </a:p>
          <a:p>
            <a:pPr lvl="1" eaLnBrk="1" hangingPunct="1">
              <a:lnSpc>
                <a:spcPts val="37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伦理绝对主义立场</a:t>
            </a:r>
          </a:p>
          <a:p>
            <a:pPr lvl="1" eaLnBrk="1" hangingPunct="1">
              <a:lnSpc>
                <a:spcPts val="37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情境相对主义立场</a:t>
            </a:r>
          </a:p>
          <a:p>
            <a:pPr lvl="1" eaLnBrk="1" hangingPunct="1">
              <a:lnSpc>
                <a:spcPts val="3700"/>
              </a:lnSpc>
              <a:spcBef>
                <a:spcPts val="0"/>
              </a:spcBef>
            </a:pPr>
            <a:r>
              <a:rPr lang="zh-CN" altLang="en-US" dirty="0">
                <a:latin typeface="宋体" panose="02010600030101010101" pitchFamily="2" charset="-122"/>
                <a:ea typeface="宋体" panose="02010600030101010101" pitchFamily="2" charset="-122"/>
                <a:sym typeface="Arial" panose="020B0604020202020204" pitchFamily="34" charset="0"/>
              </a:rPr>
              <a:t>结合两者的建议（</a:t>
            </a:r>
            <a:r>
              <a:rPr lang="en-US" altLang="zh-CN" dirty="0">
                <a:latin typeface="宋体" panose="02010600030101010101" pitchFamily="2" charset="-122"/>
                <a:ea typeface="宋体" panose="02010600030101010101" pitchFamily="2" charset="-122"/>
                <a:sym typeface="Arial" panose="020B0604020202020204" pitchFamily="34" charset="0"/>
              </a:rPr>
              <a:t>Plummer)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CE94E47-F96C-4AD3-AB09-51C6E05B3E42}"/>
              </a:ext>
            </a:extLst>
          </p:cNvPr>
          <p:cNvSpPr>
            <a:spLocks noGrp="1" noChangeArrowheads="1"/>
          </p:cNvSpPr>
          <p:nvPr>
            <p:ph type="title"/>
          </p:nvPr>
        </p:nvSpPr>
        <p:spPr>
          <a:xfrm>
            <a:off x="838200" y="365125"/>
            <a:ext cx="10515600" cy="720725"/>
          </a:xfrm>
        </p:spPr>
        <p:txBody>
          <a:bodyPr/>
          <a:lstStyle/>
          <a:p>
            <a:pPr eaLnBrk="1" hangingPunct="1"/>
            <a:r>
              <a:rPr lang="zh-CN" altLang="en-US" sz="3600" b="1" dirty="0">
                <a:solidFill>
                  <a:srgbClr val="FFC000"/>
                </a:solidFill>
                <a:latin typeface="宋体" panose="02010600030101010101" pitchFamily="2" charset="-122"/>
                <a:ea typeface="宋体" panose="02010600030101010101" pitchFamily="2" charset="-122"/>
              </a:rPr>
              <a:t>田野调查中其他需要关注的问题</a:t>
            </a:r>
          </a:p>
        </p:txBody>
      </p:sp>
      <p:sp>
        <p:nvSpPr>
          <p:cNvPr id="33795" name="Rectangle 3">
            <a:extLst>
              <a:ext uri="{FF2B5EF4-FFF2-40B4-BE49-F238E27FC236}">
                <a16:creationId xmlns:a16="http://schemas.microsoft.com/office/drawing/2014/main" id="{ED5CAF25-FACB-4A91-A5AB-FAE8E5BE80A4}"/>
              </a:ext>
            </a:extLst>
          </p:cNvPr>
          <p:cNvSpPr>
            <a:spLocks noGrp="1" noChangeArrowheads="1"/>
          </p:cNvSpPr>
          <p:nvPr>
            <p:ph type="body" idx="1"/>
          </p:nvPr>
        </p:nvSpPr>
        <p:spPr>
          <a:xfrm>
            <a:off x="838200" y="1387366"/>
            <a:ext cx="10515600" cy="4789597"/>
          </a:xfrm>
        </p:spPr>
        <p:txBody>
          <a:bodyPr/>
          <a:lstStyle/>
          <a:p>
            <a:pPr eaLnBrk="1" hangingPunct="1">
              <a:lnSpc>
                <a:spcPts val="3700"/>
              </a:lnSpc>
              <a:spcBef>
                <a:spcPts val="0"/>
              </a:spcBef>
              <a:defRPr/>
            </a:pPr>
            <a:r>
              <a:rPr lang="zh-CN" altLang="en-US" dirty="0">
                <a:latin typeface="宋体" panose="02010600030101010101" pitchFamily="2" charset="-122"/>
                <a:ea typeface="宋体" panose="02010600030101010101" pitchFamily="2" charset="-122"/>
              </a:rPr>
              <a:t>研究者个人因素对研究的影响</a:t>
            </a:r>
            <a:endParaRPr lang="en-US" altLang="zh-CN" dirty="0">
              <a:latin typeface="宋体" panose="02010600030101010101" pitchFamily="2" charset="-122"/>
              <a:ea typeface="宋体" panose="02010600030101010101" pitchFamily="2" charset="-122"/>
            </a:endParaRPr>
          </a:p>
          <a:p>
            <a:pPr lvl="1">
              <a:lnSpc>
                <a:spcPts val="3700"/>
              </a:lnSpc>
              <a:spcBef>
                <a:spcPts val="0"/>
              </a:spcBef>
              <a:defRPr/>
            </a:pPr>
            <a:r>
              <a:rPr lang="zh-CN" altLang="en-US" sz="2000" dirty="0">
                <a:latin typeface="宋体" panose="02010600030101010101" pitchFamily="2" charset="-122"/>
                <a:ea typeface="宋体" panose="02010600030101010101" pitchFamily="2" charset="-122"/>
              </a:rPr>
              <a:t>性别、年龄、文化背景与种族</a:t>
            </a:r>
            <a:endParaRPr lang="en-US" altLang="zh-CN" sz="2000" dirty="0">
              <a:latin typeface="宋体" panose="02010600030101010101" pitchFamily="2" charset="-122"/>
              <a:ea typeface="宋体" panose="02010600030101010101" pitchFamily="2" charset="-122"/>
            </a:endParaRPr>
          </a:p>
          <a:p>
            <a:pPr lvl="1">
              <a:lnSpc>
                <a:spcPts val="3700"/>
              </a:lnSpc>
              <a:spcBef>
                <a:spcPts val="0"/>
              </a:spcBef>
              <a:defRPr/>
            </a:pPr>
            <a:r>
              <a:rPr lang="zh-CN" altLang="en-US" sz="2000" dirty="0">
                <a:latin typeface="宋体" panose="02010600030101010101" pitchFamily="2" charset="-122"/>
                <a:ea typeface="宋体" panose="02010600030101010101" pitchFamily="2" charset="-122"/>
              </a:rPr>
              <a:t>社会地位与受教育程度、个性特点与形象整饰</a:t>
            </a:r>
            <a:endParaRPr lang="en-US" altLang="zh-CN" sz="2000" dirty="0">
              <a:latin typeface="宋体" panose="02010600030101010101" pitchFamily="2" charset="-122"/>
              <a:ea typeface="宋体" panose="02010600030101010101" pitchFamily="2" charset="-122"/>
            </a:endParaRPr>
          </a:p>
          <a:p>
            <a:pPr lvl="1">
              <a:lnSpc>
                <a:spcPts val="3700"/>
              </a:lnSpc>
              <a:spcBef>
                <a:spcPts val="0"/>
              </a:spcBef>
              <a:defRPr/>
            </a:pPr>
            <a:r>
              <a:rPr lang="zh-CN" altLang="en-US" sz="2000" dirty="0">
                <a:latin typeface="宋体" panose="02010600030101010101" pitchFamily="2" charset="-122"/>
                <a:ea typeface="宋体" panose="02010600030101010101" pitchFamily="2" charset="-122"/>
              </a:rPr>
              <a:t>研究者个人经历、价值、情感等</a:t>
            </a:r>
            <a:endParaRPr lang="en-US" altLang="zh-CN" sz="2000" dirty="0">
              <a:latin typeface="宋体" panose="02010600030101010101" pitchFamily="2" charset="-122"/>
              <a:ea typeface="宋体" panose="02010600030101010101" pitchFamily="2" charset="-122"/>
            </a:endParaRPr>
          </a:p>
          <a:p>
            <a:pPr eaLnBrk="1" hangingPunct="1">
              <a:lnSpc>
                <a:spcPts val="3700"/>
              </a:lnSpc>
              <a:spcBef>
                <a:spcPts val="0"/>
              </a:spcBef>
              <a:defRPr/>
            </a:pPr>
            <a:r>
              <a:rPr lang="zh-CN" altLang="en-US" dirty="0">
                <a:latin typeface="宋体" panose="02010600030101010101" pitchFamily="2" charset="-122"/>
                <a:ea typeface="宋体" panose="02010600030101010101" pitchFamily="2" charset="-122"/>
              </a:rPr>
              <a:t>局内人与局外人的影响</a:t>
            </a:r>
            <a:endParaRPr lang="zh-CN" altLang="en-US" sz="2400" dirty="0">
              <a:latin typeface="宋体" panose="02010600030101010101" pitchFamily="2" charset="-122"/>
              <a:ea typeface="宋体" panose="02010600030101010101" pitchFamily="2" charset="-122"/>
            </a:endParaRPr>
          </a:p>
          <a:p>
            <a:pPr lvl="1">
              <a:lnSpc>
                <a:spcPts val="3700"/>
              </a:lnSpc>
              <a:spcBef>
                <a:spcPts val="0"/>
              </a:spcBef>
              <a:defRPr/>
            </a:pPr>
            <a:r>
              <a:rPr lang="zh-CN" altLang="en-US" dirty="0">
                <a:latin typeface="宋体" panose="02010600030101010101" pitchFamily="2" charset="-122"/>
                <a:ea typeface="宋体" panose="02010600030101010101" pitchFamily="2" charset="-122"/>
              </a:rPr>
              <a:t>局内人（</a:t>
            </a:r>
            <a:r>
              <a:rPr lang="zh-CN" altLang="en-US" sz="2000" dirty="0">
                <a:latin typeface="宋体" panose="02010600030101010101" pitchFamily="2" charset="-122"/>
                <a:ea typeface="宋体" panose="02010600030101010101" pitchFamily="2" charset="-122"/>
              </a:rPr>
              <a:t>理解与共情；缺少距离感和敏感性</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lvl="1">
              <a:lnSpc>
                <a:spcPts val="3700"/>
              </a:lnSpc>
              <a:spcBef>
                <a:spcPts val="0"/>
              </a:spcBef>
              <a:defRPr/>
            </a:pPr>
            <a:r>
              <a:rPr lang="zh-CN" altLang="en-US" dirty="0">
                <a:latin typeface="宋体" panose="02010600030101010101" pitchFamily="2" charset="-122"/>
                <a:ea typeface="宋体" panose="02010600030101010101" pitchFamily="2" charset="-122"/>
              </a:rPr>
              <a:t>局外人（</a:t>
            </a:r>
            <a:r>
              <a:rPr lang="zh-CN" altLang="en-US" sz="2000" dirty="0">
                <a:latin typeface="宋体" panose="02010600030101010101" pitchFamily="2" charset="-122"/>
                <a:ea typeface="宋体" panose="02010600030101010101" pitchFamily="2" charset="-122"/>
              </a:rPr>
              <a:t>距离感，文化比较，优惠待遇；理解障碍</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日期占位符 3">
            <a:extLst>
              <a:ext uri="{FF2B5EF4-FFF2-40B4-BE49-F238E27FC236}">
                <a16:creationId xmlns:a16="http://schemas.microsoft.com/office/drawing/2014/main" id="{893EC0A8-64FC-45E1-BB08-C68A2D242588}"/>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83F3C978-AB16-4F56-A81B-94A349636114}" type="datetime1">
              <a:rPr lang="zh-CN" altLang="en-US" sz="1200"/>
              <a:pPr eaLnBrk="1" hangingPunct="1">
                <a:buFont typeface="Wingdings" panose="05000000000000000000" pitchFamily="2" charset="2"/>
                <a:buNone/>
              </a:pPr>
              <a:t>2023/3/9</a:t>
            </a:fld>
            <a:endParaRPr lang="zh-CN" altLang="en-US" sz="1200"/>
          </a:p>
        </p:txBody>
      </p:sp>
      <p:sp>
        <p:nvSpPr>
          <p:cNvPr id="29699" name="灯片编号占位符 5">
            <a:extLst>
              <a:ext uri="{FF2B5EF4-FFF2-40B4-BE49-F238E27FC236}">
                <a16:creationId xmlns:a16="http://schemas.microsoft.com/office/drawing/2014/main" id="{C2ED7EF5-DD04-408B-A4C9-713C3EB0EA93}"/>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AE97BF69-99DF-4490-9A53-21E3668C16EC}" type="slidenum">
              <a:rPr lang="zh-CN" altLang="en-US" sz="1200"/>
              <a:pPr algn="r" eaLnBrk="1" hangingPunct="1">
                <a:buFont typeface="Wingdings" panose="05000000000000000000" pitchFamily="2" charset="2"/>
                <a:buNone/>
              </a:pPr>
              <a:t>4</a:t>
            </a:fld>
            <a:endParaRPr lang="zh-CN" altLang="en-US" sz="1200"/>
          </a:p>
        </p:txBody>
      </p:sp>
      <p:sp>
        <p:nvSpPr>
          <p:cNvPr id="89091" name="Rectangle 2">
            <a:extLst>
              <a:ext uri="{FF2B5EF4-FFF2-40B4-BE49-F238E27FC236}">
                <a16:creationId xmlns:a16="http://schemas.microsoft.com/office/drawing/2014/main" id="{B25208A8-C4DB-4BD0-B034-C8DA26612694}"/>
              </a:ext>
            </a:extLst>
          </p:cNvPr>
          <p:cNvSpPr>
            <a:spLocks noGrp="1" noChangeArrowheads="1"/>
          </p:cNvSpPr>
          <p:nvPr>
            <p:ph type="title" idx="4294967295"/>
          </p:nvPr>
        </p:nvSpPr>
        <p:spPr>
          <a:xfrm>
            <a:off x="1581151" y="285751"/>
            <a:ext cx="8001000" cy="1108075"/>
          </a:xfrm>
        </p:spPr>
        <p:txBody>
          <a:bodyPr>
            <a:normAutofit/>
          </a:bodyPr>
          <a:lstStyle/>
          <a:p>
            <a:pPr eaLnBrk="1" hangingPunct="1"/>
            <a:r>
              <a:rPr lang="zh-CN" altLang="en-US" sz="3600" dirty="0">
                <a:solidFill>
                  <a:srgbClr val="0070C0"/>
                </a:solidFill>
                <a:latin typeface="宋体" panose="02010600030101010101" pitchFamily="2" charset="-122"/>
                <a:ea typeface="宋体" panose="02010600030101010101" pitchFamily="2" charset="-122"/>
              </a:rPr>
              <a:t>田野调查的准备工作</a:t>
            </a:r>
            <a:r>
              <a:rPr lang="en-US" altLang="zh-CN" sz="3600" dirty="0">
                <a:solidFill>
                  <a:srgbClr val="0070C0"/>
                </a:solidFill>
                <a:latin typeface="宋体" panose="02010600030101010101" pitchFamily="2" charset="-122"/>
                <a:ea typeface="宋体" panose="02010600030101010101" pitchFamily="2" charset="-122"/>
              </a:rPr>
              <a:t>:</a:t>
            </a:r>
            <a:r>
              <a:rPr lang="zh-CN" altLang="en-US" sz="3200" dirty="0">
                <a:solidFill>
                  <a:srgbClr val="0070C0"/>
                </a:solidFill>
                <a:latin typeface="宋体" panose="02010600030101010101" pitchFamily="2" charset="-122"/>
                <a:ea typeface="宋体" panose="02010600030101010101" pitchFamily="2" charset="-122"/>
              </a:rPr>
              <a:t>选题</a:t>
            </a:r>
            <a:endParaRPr lang="en-US" altLang="en-US" sz="3200" dirty="0">
              <a:solidFill>
                <a:srgbClr val="0070C0"/>
              </a:solidFill>
              <a:latin typeface="宋体" panose="02010600030101010101" pitchFamily="2" charset="-122"/>
              <a:ea typeface="宋体" panose="02010600030101010101" pitchFamily="2" charset="-122"/>
            </a:endParaRPr>
          </a:p>
        </p:txBody>
      </p:sp>
      <p:sp>
        <p:nvSpPr>
          <p:cNvPr id="89092" name="Rectangle 3">
            <a:extLst>
              <a:ext uri="{FF2B5EF4-FFF2-40B4-BE49-F238E27FC236}">
                <a16:creationId xmlns:a16="http://schemas.microsoft.com/office/drawing/2014/main" id="{98E2C630-228F-4E0F-9CC9-FC8D99A01420}"/>
              </a:ext>
            </a:extLst>
          </p:cNvPr>
          <p:cNvSpPr>
            <a:spLocks noGrp="1" noChangeArrowheads="1"/>
          </p:cNvSpPr>
          <p:nvPr>
            <p:ph type="body" idx="4294967295"/>
          </p:nvPr>
        </p:nvSpPr>
        <p:spPr>
          <a:xfrm>
            <a:off x="1200150" y="1393827"/>
            <a:ext cx="9715500" cy="4658518"/>
          </a:xfrm>
        </p:spPr>
        <p:txBody>
          <a:bodyPr/>
          <a:lstStyle/>
          <a:p>
            <a:pPr eaLnBrk="1" hangingPunct="1"/>
            <a:r>
              <a:rPr lang="zh-CN" altLang="en-US" dirty="0">
                <a:latin typeface="宋体" panose="02010600030101010101" pitchFamily="2" charset="-122"/>
                <a:ea typeface="宋体" panose="02010600030101010101" pitchFamily="2" charset="-122"/>
              </a:rPr>
              <a:t>选题的作用</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组织研究计划，并且给研究以方向性和连贯性</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限制研究计划，限定了研究的边界</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使研究者聚焦</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将研究写下来时，给你提供研究框架</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指出将来需要的方法和数据</a:t>
            </a:r>
          </a:p>
          <a:p>
            <a:pPr eaLnBrk="1" hangingPunct="1"/>
            <a:r>
              <a:rPr lang="zh-CN" altLang="en-US" dirty="0">
                <a:latin typeface="宋体" panose="02010600030101010101" pitchFamily="2" charset="-122"/>
                <a:ea typeface="宋体" panose="02010600030101010101" pitchFamily="2" charset="-122"/>
              </a:rPr>
              <a:t>选题的类型：</a:t>
            </a:r>
            <a:r>
              <a:rPr lang="zh-CN" altLang="en-US" sz="2400" dirty="0">
                <a:latin typeface="宋体" panose="02010600030101010101" pitchFamily="2" charset="-122"/>
                <a:ea typeface="宋体" panose="02010600030101010101" pitchFamily="2" charset="-122"/>
              </a:rPr>
              <a:t>描述性；解释性；理论性；批判性；应用性；综合性</a:t>
            </a:r>
            <a:endParaRPr lang="en-US" altLang="zh-CN" sz="2400"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影响选题的因素：</a:t>
            </a:r>
            <a:r>
              <a:rPr lang="zh-CN" altLang="en-US" sz="2400" dirty="0">
                <a:latin typeface="宋体" panose="02010600030101010101" pitchFamily="2" charset="-122"/>
                <a:ea typeface="宋体" panose="02010600030101010101" pitchFamily="2" charset="-122"/>
              </a:rPr>
              <a:t>创新性；可行性；个人兴趣、能力、研究专长</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7120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89091"/>
                                        </p:tgtEl>
                                        <p:attrNameLst>
                                          <p:attrName>style.visibility</p:attrName>
                                        </p:attrNameLst>
                                      </p:cBhvr>
                                      <p:to>
                                        <p:strVal val="visible"/>
                                      </p:to>
                                    </p:set>
                                    <p:animEffect transition="in" filter="fade">
                                      <p:cBhvr>
                                        <p:cTn id="7" dur="767" decel="100000"/>
                                        <p:tgtEl>
                                          <p:spTgt spid="89091"/>
                                        </p:tgtEl>
                                      </p:cBhvr>
                                    </p:animEffect>
                                    <p:animScale>
                                      <p:cBhvr>
                                        <p:cTn id="8" dur="767" decel="100000"/>
                                        <p:tgtEl>
                                          <p:spTgt spid="89091"/>
                                        </p:tgtEl>
                                      </p:cBhvr>
                                      <p:from x="10000" y="10000"/>
                                      <p:to x="200000" y="450000"/>
                                    </p:animScale>
                                    <p:animScale>
                                      <p:cBhvr>
                                        <p:cTn id="9" dur="1228" accel="100000" fill="hold">
                                          <p:stCondLst>
                                            <p:cond delay="767"/>
                                          </p:stCondLst>
                                        </p:cTn>
                                        <p:tgtEl>
                                          <p:spTgt spid="89091"/>
                                        </p:tgtEl>
                                      </p:cBhvr>
                                      <p:from x="200000" y="450000"/>
                                      <p:to x="100000" y="100000"/>
                                    </p:animScale>
                                    <p:set>
                                      <p:cBhvr>
                                        <p:cTn id="10" dur="767" fill="hold"/>
                                        <p:tgtEl>
                                          <p:spTgt spid="89091"/>
                                        </p:tgtEl>
                                        <p:attrNameLst>
                                          <p:attrName>ppt_x</p:attrName>
                                        </p:attrNameLst>
                                      </p:cBhvr>
                                      <p:to>
                                        <p:strVal val="(0.5)"/>
                                      </p:to>
                                    </p:set>
                                    <p:anim from="(0.5)" to="(#ppt_x)" calcmode="lin" valueType="num">
                                      <p:cBhvr>
                                        <p:cTn id="11" dur="1228" accel="100000" fill="hold">
                                          <p:stCondLst>
                                            <p:cond delay="767"/>
                                          </p:stCondLst>
                                        </p:cTn>
                                        <p:tgtEl>
                                          <p:spTgt spid="89091"/>
                                        </p:tgtEl>
                                        <p:attrNameLst>
                                          <p:attrName>ppt_x</p:attrName>
                                        </p:attrNameLst>
                                      </p:cBhvr>
                                    </p:anim>
                                    <p:set>
                                      <p:cBhvr>
                                        <p:cTn id="12" dur="767" fill="hold"/>
                                        <p:tgtEl>
                                          <p:spTgt spid="89091"/>
                                        </p:tgtEl>
                                        <p:attrNameLst>
                                          <p:attrName>ppt_y</p:attrName>
                                        </p:attrNameLst>
                                      </p:cBhvr>
                                      <p:to>
                                        <p:strVal val="(#ppt_y+0.4)"/>
                                      </p:to>
                                    </p:set>
                                    <p:anim from="(#ppt_y+0.4)" to="(#ppt_y)" calcmode="lin" valueType="num">
                                      <p:cBhvr>
                                        <p:cTn id="13" dur="1228" accel="100000" fill="hold">
                                          <p:stCondLst>
                                            <p:cond delay="767"/>
                                          </p:stCondLst>
                                        </p:cTn>
                                        <p:tgtEl>
                                          <p:spTgt spid="8909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89092">
                                            <p:txEl>
                                              <p:pRg st="0" end="0"/>
                                            </p:txEl>
                                          </p:spTgt>
                                        </p:tgtEl>
                                        <p:attrNameLst>
                                          <p:attrName>style.visibility</p:attrName>
                                        </p:attrNameLst>
                                      </p:cBhvr>
                                      <p:to>
                                        <p:strVal val="visible"/>
                                      </p:to>
                                    </p:set>
                                    <p:anim calcmode="lin" valueType="num">
                                      <p:cBhvr>
                                        <p:cTn id="18" dur="500" fill="hold"/>
                                        <p:tgtEl>
                                          <p:spTgt spid="8909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8909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89092">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89092">
                                            <p:txEl>
                                              <p:pRg st="1" end="1"/>
                                            </p:txEl>
                                          </p:spTgt>
                                        </p:tgtEl>
                                        <p:attrNameLst>
                                          <p:attrName>style.visibility</p:attrName>
                                        </p:attrNameLst>
                                      </p:cBhvr>
                                      <p:to>
                                        <p:strVal val="visible"/>
                                      </p:to>
                                    </p:set>
                                    <p:anim calcmode="lin" valueType="num">
                                      <p:cBhvr>
                                        <p:cTn id="23" dur="500" fill="hold"/>
                                        <p:tgtEl>
                                          <p:spTgt spid="89092">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89092">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89092">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89092">
                                            <p:txEl>
                                              <p:pRg st="2" end="2"/>
                                            </p:txEl>
                                          </p:spTgt>
                                        </p:tgtEl>
                                        <p:attrNameLst>
                                          <p:attrName>style.visibility</p:attrName>
                                        </p:attrNameLst>
                                      </p:cBhvr>
                                      <p:to>
                                        <p:strVal val="visible"/>
                                      </p:to>
                                    </p:set>
                                    <p:anim calcmode="lin" valueType="num">
                                      <p:cBhvr>
                                        <p:cTn id="28" dur="500" fill="hold"/>
                                        <p:tgtEl>
                                          <p:spTgt spid="89092">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89092">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89092">
                                            <p:txEl>
                                              <p:pRg st="2" end="2"/>
                                            </p:txEl>
                                          </p:spTgt>
                                        </p:tgtEl>
                                      </p:cBhvr>
                                    </p:animEffect>
                                  </p:childTnLst>
                                </p:cTn>
                              </p:par>
                              <p:par>
                                <p:cTn id="31" presetID="53" presetClass="entr" presetSubtype="16" fill="hold" grpId="0" nodeType="withEffect">
                                  <p:stCondLst>
                                    <p:cond delay="0"/>
                                  </p:stCondLst>
                                  <p:childTnLst>
                                    <p:set>
                                      <p:cBhvr>
                                        <p:cTn id="32" dur="0" fill="hold">
                                          <p:stCondLst>
                                            <p:cond delay="0"/>
                                          </p:stCondLst>
                                        </p:cTn>
                                        <p:tgtEl>
                                          <p:spTgt spid="89092">
                                            <p:txEl>
                                              <p:pRg st="3" end="3"/>
                                            </p:txEl>
                                          </p:spTgt>
                                        </p:tgtEl>
                                        <p:attrNameLst>
                                          <p:attrName>style.visibility</p:attrName>
                                        </p:attrNameLst>
                                      </p:cBhvr>
                                      <p:to>
                                        <p:strVal val="visible"/>
                                      </p:to>
                                    </p:set>
                                    <p:anim calcmode="lin" valueType="num">
                                      <p:cBhvr>
                                        <p:cTn id="33" dur="500" fill="hold"/>
                                        <p:tgtEl>
                                          <p:spTgt spid="8909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89092">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89092">
                                            <p:txEl>
                                              <p:pRg st="3" end="3"/>
                                            </p:txEl>
                                          </p:spTgt>
                                        </p:tgtEl>
                                      </p:cBhvr>
                                    </p:animEffect>
                                  </p:childTnLst>
                                </p:cTn>
                              </p:par>
                              <p:par>
                                <p:cTn id="36" presetID="53" presetClass="entr" presetSubtype="16" fill="hold" grpId="0" nodeType="withEffect">
                                  <p:stCondLst>
                                    <p:cond delay="0"/>
                                  </p:stCondLst>
                                  <p:childTnLst>
                                    <p:set>
                                      <p:cBhvr>
                                        <p:cTn id="37" dur="0" fill="hold">
                                          <p:stCondLst>
                                            <p:cond delay="0"/>
                                          </p:stCondLst>
                                        </p:cTn>
                                        <p:tgtEl>
                                          <p:spTgt spid="89092">
                                            <p:txEl>
                                              <p:pRg st="4" end="4"/>
                                            </p:txEl>
                                          </p:spTgt>
                                        </p:tgtEl>
                                        <p:attrNameLst>
                                          <p:attrName>style.visibility</p:attrName>
                                        </p:attrNameLst>
                                      </p:cBhvr>
                                      <p:to>
                                        <p:strVal val="visible"/>
                                      </p:to>
                                    </p:set>
                                    <p:anim calcmode="lin" valueType="num">
                                      <p:cBhvr>
                                        <p:cTn id="38" dur="500" fill="hold"/>
                                        <p:tgtEl>
                                          <p:spTgt spid="89092">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89092">
                                            <p:txEl>
                                              <p:pRg st="4" end="4"/>
                                            </p:txEl>
                                          </p:spTgt>
                                        </p:tgtEl>
                                        <p:attrNameLst>
                                          <p:attrName>ppt_h</p:attrName>
                                        </p:attrNameLst>
                                      </p:cBhvr>
                                      <p:tavLst>
                                        <p:tav tm="0">
                                          <p:val>
                                            <p:fltVal val="0"/>
                                          </p:val>
                                        </p:tav>
                                        <p:tav tm="100000">
                                          <p:val>
                                            <p:strVal val="#ppt_h"/>
                                          </p:val>
                                        </p:tav>
                                      </p:tavLst>
                                    </p:anim>
                                    <p:animEffect transition="in" filter="fade">
                                      <p:cBhvr>
                                        <p:cTn id="40" dur="500"/>
                                        <p:tgtEl>
                                          <p:spTgt spid="89092">
                                            <p:txEl>
                                              <p:pRg st="4" end="4"/>
                                            </p:txEl>
                                          </p:spTgt>
                                        </p:tgtEl>
                                      </p:cBhvr>
                                    </p:animEffect>
                                  </p:childTnLst>
                                </p:cTn>
                              </p:par>
                              <p:par>
                                <p:cTn id="41" presetID="53" presetClass="entr" presetSubtype="16" fill="hold" grpId="0" nodeType="withEffect">
                                  <p:stCondLst>
                                    <p:cond delay="0"/>
                                  </p:stCondLst>
                                  <p:childTnLst>
                                    <p:set>
                                      <p:cBhvr>
                                        <p:cTn id="42" dur="0" fill="hold">
                                          <p:stCondLst>
                                            <p:cond delay="0"/>
                                          </p:stCondLst>
                                        </p:cTn>
                                        <p:tgtEl>
                                          <p:spTgt spid="89092">
                                            <p:txEl>
                                              <p:pRg st="5" end="5"/>
                                            </p:txEl>
                                          </p:spTgt>
                                        </p:tgtEl>
                                        <p:attrNameLst>
                                          <p:attrName>style.visibility</p:attrName>
                                        </p:attrNameLst>
                                      </p:cBhvr>
                                      <p:to>
                                        <p:strVal val="visible"/>
                                      </p:to>
                                    </p:set>
                                    <p:anim calcmode="lin" valueType="num">
                                      <p:cBhvr>
                                        <p:cTn id="43" dur="500" fill="hold"/>
                                        <p:tgtEl>
                                          <p:spTgt spid="89092">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89092">
                                            <p:txEl>
                                              <p:pRg st="5" end="5"/>
                                            </p:txEl>
                                          </p:spTgt>
                                        </p:tgtEl>
                                        <p:attrNameLst>
                                          <p:attrName>ppt_h</p:attrName>
                                        </p:attrNameLst>
                                      </p:cBhvr>
                                      <p:tavLst>
                                        <p:tav tm="0">
                                          <p:val>
                                            <p:fltVal val="0"/>
                                          </p:val>
                                        </p:tav>
                                        <p:tav tm="100000">
                                          <p:val>
                                            <p:strVal val="#ppt_h"/>
                                          </p:val>
                                        </p:tav>
                                      </p:tavLst>
                                    </p:anim>
                                    <p:animEffect transition="in" filter="fade">
                                      <p:cBhvr>
                                        <p:cTn id="45" dur="500"/>
                                        <p:tgtEl>
                                          <p:spTgt spid="89092">
                                            <p:txEl>
                                              <p:pRg st="5" end="5"/>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3" presetClass="entr" presetSubtype="16" fill="hold" grpId="0" nodeType="clickEffect">
                                  <p:stCondLst>
                                    <p:cond delay="0"/>
                                  </p:stCondLst>
                                  <p:childTnLst>
                                    <p:set>
                                      <p:cBhvr>
                                        <p:cTn id="49" dur="0" fill="hold">
                                          <p:stCondLst>
                                            <p:cond delay="0"/>
                                          </p:stCondLst>
                                        </p:cTn>
                                        <p:tgtEl>
                                          <p:spTgt spid="89092">
                                            <p:txEl>
                                              <p:pRg st="6" end="6"/>
                                            </p:txEl>
                                          </p:spTgt>
                                        </p:tgtEl>
                                        <p:attrNameLst>
                                          <p:attrName>style.visibility</p:attrName>
                                        </p:attrNameLst>
                                      </p:cBhvr>
                                      <p:to>
                                        <p:strVal val="visible"/>
                                      </p:to>
                                    </p:set>
                                    <p:anim calcmode="lin" valueType="num">
                                      <p:cBhvr>
                                        <p:cTn id="50" dur="500" fill="hold"/>
                                        <p:tgtEl>
                                          <p:spTgt spid="89092">
                                            <p:txEl>
                                              <p:pRg st="6" end="6"/>
                                            </p:txEl>
                                          </p:spTgt>
                                        </p:tgtEl>
                                        <p:attrNameLst>
                                          <p:attrName>ppt_w</p:attrName>
                                        </p:attrNameLst>
                                      </p:cBhvr>
                                      <p:tavLst>
                                        <p:tav tm="0">
                                          <p:val>
                                            <p:fltVal val="0"/>
                                          </p:val>
                                        </p:tav>
                                        <p:tav tm="100000">
                                          <p:val>
                                            <p:strVal val="#ppt_w"/>
                                          </p:val>
                                        </p:tav>
                                      </p:tavLst>
                                    </p:anim>
                                    <p:anim calcmode="lin" valueType="num">
                                      <p:cBhvr>
                                        <p:cTn id="51" dur="500" fill="hold"/>
                                        <p:tgtEl>
                                          <p:spTgt spid="89092">
                                            <p:txEl>
                                              <p:pRg st="6" end="6"/>
                                            </p:txEl>
                                          </p:spTgt>
                                        </p:tgtEl>
                                        <p:attrNameLst>
                                          <p:attrName>ppt_h</p:attrName>
                                        </p:attrNameLst>
                                      </p:cBhvr>
                                      <p:tavLst>
                                        <p:tav tm="0">
                                          <p:val>
                                            <p:fltVal val="0"/>
                                          </p:val>
                                        </p:tav>
                                        <p:tav tm="100000">
                                          <p:val>
                                            <p:strVal val="#ppt_h"/>
                                          </p:val>
                                        </p:tav>
                                      </p:tavLst>
                                    </p:anim>
                                    <p:animEffect transition="in" filter="fade">
                                      <p:cBhvr>
                                        <p:cTn id="52" dur="500"/>
                                        <p:tgtEl>
                                          <p:spTgt spid="89092">
                                            <p:txEl>
                                              <p:pRg st="6" end="6"/>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3" presetClass="entr" presetSubtype="16" fill="hold" grpId="0" nodeType="clickEffect">
                                  <p:stCondLst>
                                    <p:cond delay="0"/>
                                  </p:stCondLst>
                                  <p:childTnLst>
                                    <p:set>
                                      <p:cBhvr>
                                        <p:cTn id="56" dur="0" fill="hold">
                                          <p:stCondLst>
                                            <p:cond delay="0"/>
                                          </p:stCondLst>
                                        </p:cTn>
                                        <p:tgtEl>
                                          <p:spTgt spid="89092">
                                            <p:txEl>
                                              <p:pRg st="7" end="7"/>
                                            </p:txEl>
                                          </p:spTgt>
                                        </p:tgtEl>
                                        <p:attrNameLst>
                                          <p:attrName>style.visibility</p:attrName>
                                        </p:attrNameLst>
                                      </p:cBhvr>
                                      <p:to>
                                        <p:strVal val="visible"/>
                                      </p:to>
                                    </p:set>
                                    <p:anim calcmode="lin" valueType="num">
                                      <p:cBhvr>
                                        <p:cTn id="57" dur="500" fill="hold"/>
                                        <p:tgtEl>
                                          <p:spTgt spid="89092">
                                            <p:txEl>
                                              <p:pRg st="7" end="7"/>
                                            </p:txEl>
                                          </p:spTgt>
                                        </p:tgtEl>
                                        <p:attrNameLst>
                                          <p:attrName>ppt_w</p:attrName>
                                        </p:attrNameLst>
                                      </p:cBhvr>
                                      <p:tavLst>
                                        <p:tav tm="0">
                                          <p:val>
                                            <p:fltVal val="0"/>
                                          </p:val>
                                        </p:tav>
                                        <p:tav tm="100000">
                                          <p:val>
                                            <p:strVal val="#ppt_w"/>
                                          </p:val>
                                        </p:tav>
                                      </p:tavLst>
                                    </p:anim>
                                    <p:anim calcmode="lin" valueType="num">
                                      <p:cBhvr>
                                        <p:cTn id="58" dur="500" fill="hold"/>
                                        <p:tgtEl>
                                          <p:spTgt spid="89092">
                                            <p:txEl>
                                              <p:pRg st="7" end="7"/>
                                            </p:txEl>
                                          </p:spTgt>
                                        </p:tgtEl>
                                        <p:attrNameLst>
                                          <p:attrName>ppt_h</p:attrName>
                                        </p:attrNameLst>
                                      </p:cBhvr>
                                      <p:tavLst>
                                        <p:tav tm="0">
                                          <p:val>
                                            <p:fltVal val="0"/>
                                          </p:val>
                                        </p:tav>
                                        <p:tav tm="100000">
                                          <p:val>
                                            <p:strVal val="#ppt_h"/>
                                          </p:val>
                                        </p:tav>
                                      </p:tavLst>
                                    </p:anim>
                                    <p:animEffect transition="in" filter="fade">
                                      <p:cBhvr>
                                        <p:cTn id="59" dur="500"/>
                                        <p:tgtEl>
                                          <p:spTgt spid="8909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p:bldP spid="8909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CE94E47-F96C-4AD3-AB09-51C6E05B3E42}"/>
              </a:ext>
            </a:extLst>
          </p:cNvPr>
          <p:cNvSpPr>
            <a:spLocks noGrp="1" noChangeArrowheads="1"/>
          </p:cNvSpPr>
          <p:nvPr>
            <p:ph type="title"/>
          </p:nvPr>
        </p:nvSpPr>
        <p:spPr>
          <a:xfrm>
            <a:off x="838200" y="365125"/>
            <a:ext cx="10515600" cy="720725"/>
          </a:xfrm>
        </p:spPr>
        <p:txBody>
          <a:bodyPr/>
          <a:lstStyle/>
          <a:p>
            <a:pPr eaLnBrk="1" hangingPunct="1"/>
            <a:r>
              <a:rPr lang="zh-CN" altLang="en-US" sz="3600" b="1" dirty="0">
                <a:solidFill>
                  <a:srgbClr val="FFC000"/>
                </a:solidFill>
                <a:latin typeface="宋体" panose="02010600030101010101" pitchFamily="2" charset="-122"/>
                <a:ea typeface="宋体" panose="02010600030101010101" pitchFamily="2" charset="-122"/>
              </a:rPr>
              <a:t>田野调查中其他需要关注的问题</a:t>
            </a:r>
          </a:p>
        </p:txBody>
      </p:sp>
      <p:sp>
        <p:nvSpPr>
          <p:cNvPr id="33795" name="Rectangle 3">
            <a:extLst>
              <a:ext uri="{FF2B5EF4-FFF2-40B4-BE49-F238E27FC236}">
                <a16:creationId xmlns:a16="http://schemas.microsoft.com/office/drawing/2014/main" id="{ED5CAF25-FACB-4A91-A5AB-FAE8E5BE80A4}"/>
              </a:ext>
            </a:extLst>
          </p:cNvPr>
          <p:cNvSpPr>
            <a:spLocks noGrp="1" noChangeArrowheads="1"/>
          </p:cNvSpPr>
          <p:nvPr>
            <p:ph type="body" idx="1"/>
          </p:nvPr>
        </p:nvSpPr>
        <p:spPr>
          <a:xfrm>
            <a:off x="838200" y="1190298"/>
            <a:ext cx="10515600" cy="5302578"/>
          </a:xfrm>
        </p:spPr>
        <p:txBody>
          <a:bodyPr>
            <a:normAutofit/>
          </a:bodyPr>
          <a:lstStyle/>
          <a:p>
            <a:pPr eaLnBrk="1" hangingPunct="1">
              <a:lnSpc>
                <a:spcPts val="3400"/>
              </a:lnSpc>
              <a:spcBef>
                <a:spcPts val="0"/>
              </a:spcBef>
              <a:defRPr/>
            </a:pPr>
            <a:r>
              <a:rPr lang="zh-CN" altLang="en-US" dirty="0">
                <a:latin typeface="宋体" panose="02010600030101010101" pitchFamily="2" charset="-122"/>
                <a:ea typeface="宋体" panose="02010600030101010101" pitchFamily="2" charset="-122"/>
              </a:rPr>
              <a:t>效度与信度问题</a:t>
            </a:r>
            <a:endParaRPr lang="en-US" altLang="zh-CN" dirty="0">
              <a:latin typeface="宋体" panose="02010600030101010101" pitchFamily="2" charset="-122"/>
              <a:ea typeface="宋体" panose="02010600030101010101" pitchFamily="2" charset="-122"/>
            </a:endParaRPr>
          </a:p>
          <a:p>
            <a:pPr lvl="1">
              <a:lnSpc>
                <a:spcPts val="3400"/>
              </a:lnSpc>
              <a:spcBef>
                <a:spcPts val="0"/>
              </a:spcBef>
              <a:defRPr/>
            </a:pPr>
            <a:r>
              <a:rPr lang="zh-CN" altLang="en-US" sz="2000" dirty="0">
                <a:latin typeface="宋体" panose="02010600030101010101" pitchFamily="2" charset="-122"/>
                <a:ea typeface="宋体" panose="02010600030101010101" pitchFamily="2" charset="-122"/>
              </a:rPr>
              <a:t>调查时间：调查时间越长，获得的材料越可靠</a:t>
            </a:r>
            <a:endParaRPr lang="en-US" altLang="zh-CN" sz="2000" dirty="0">
              <a:latin typeface="宋体" panose="02010600030101010101" pitchFamily="2" charset="-122"/>
              <a:ea typeface="宋体" panose="02010600030101010101" pitchFamily="2" charset="-122"/>
            </a:endParaRPr>
          </a:p>
          <a:p>
            <a:pPr lvl="1">
              <a:lnSpc>
                <a:spcPts val="3200"/>
              </a:lnSpc>
              <a:spcBef>
                <a:spcPts val="0"/>
              </a:spcBef>
              <a:defRPr/>
            </a:pPr>
            <a:r>
              <a:rPr lang="zh-CN" altLang="en-US" sz="2000" dirty="0">
                <a:latin typeface="宋体" panose="02010600030101010101" pitchFamily="2" charset="-122"/>
                <a:ea typeface="宋体" panose="02010600030101010101" pitchFamily="2" charset="-122"/>
              </a:rPr>
              <a:t>参与观察：实际参与观察要比访谈获得的资料可靠</a:t>
            </a:r>
            <a:endParaRPr lang="en-US" altLang="zh-CN" sz="2000" dirty="0">
              <a:latin typeface="宋体" panose="02010600030101010101" pitchFamily="2" charset="-122"/>
              <a:ea typeface="宋体" panose="02010600030101010101" pitchFamily="2" charset="-122"/>
            </a:endParaRPr>
          </a:p>
          <a:p>
            <a:pPr lvl="1">
              <a:lnSpc>
                <a:spcPts val="3200"/>
              </a:lnSpc>
              <a:spcBef>
                <a:spcPts val="0"/>
              </a:spcBef>
              <a:defRPr/>
            </a:pPr>
            <a:r>
              <a:rPr lang="zh-CN" altLang="en-US" sz="2000" dirty="0">
                <a:latin typeface="宋体" panose="02010600030101010101" pitchFamily="2" charset="-122"/>
                <a:ea typeface="宋体" panose="02010600030101010101" pitchFamily="2" charset="-122"/>
              </a:rPr>
              <a:t>报告性质：报告个案要比一般陈述可靠</a:t>
            </a:r>
            <a:endParaRPr lang="en-US" altLang="zh-CN" sz="2000" dirty="0">
              <a:latin typeface="宋体" panose="02010600030101010101" pitchFamily="2" charset="-122"/>
              <a:ea typeface="宋体" panose="02010600030101010101" pitchFamily="2" charset="-122"/>
            </a:endParaRPr>
          </a:p>
          <a:p>
            <a:pPr lvl="1">
              <a:lnSpc>
                <a:spcPts val="3200"/>
              </a:lnSpc>
              <a:spcBef>
                <a:spcPts val="0"/>
              </a:spcBef>
              <a:defRPr/>
            </a:pPr>
            <a:r>
              <a:rPr lang="zh-CN" altLang="en-US" sz="2000" dirty="0">
                <a:latin typeface="宋体" panose="02010600030101010101" pitchFamily="2" charset="-122"/>
                <a:ea typeface="宋体" panose="02010600030101010101" pitchFamily="2" charset="-122"/>
              </a:rPr>
              <a:t>语言应用：用当地语言调查要比靠翻译调查可靠</a:t>
            </a:r>
            <a:endParaRPr lang="en-US" altLang="zh-CN" sz="2000" dirty="0">
              <a:latin typeface="宋体" panose="02010600030101010101" pitchFamily="2" charset="-122"/>
              <a:ea typeface="宋体" panose="02010600030101010101" pitchFamily="2" charset="-122"/>
            </a:endParaRPr>
          </a:p>
          <a:p>
            <a:pPr lvl="1">
              <a:lnSpc>
                <a:spcPts val="3200"/>
              </a:lnSpc>
              <a:spcBef>
                <a:spcPts val="0"/>
              </a:spcBef>
              <a:defRPr/>
            </a:pPr>
            <a:r>
              <a:rPr lang="zh-CN" altLang="en-US" sz="2000" dirty="0">
                <a:latin typeface="宋体" panose="02010600030101010101" pitchFamily="2" charset="-122"/>
                <a:ea typeface="宋体" panose="02010600030101010101" pitchFamily="2" charset="-122"/>
              </a:rPr>
              <a:t>作者训练：受过正规训练的人要比一般记述者可靠</a:t>
            </a:r>
            <a:endParaRPr lang="en-US" altLang="zh-CN" sz="2000" dirty="0">
              <a:latin typeface="宋体" panose="02010600030101010101" pitchFamily="2" charset="-122"/>
              <a:ea typeface="宋体" panose="02010600030101010101" pitchFamily="2" charset="-122"/>
            </a:endParaRPr>
          </a:p>
          <a:p>
            <a:pPr lvl="1">
              <a:lnSpc>
                <a:spcPts val="3200"/>
              </a:lnSpc>
              <a:spcBef>
                <a:spcPts val="0"/>
              </a:spcBef>
              <a:defRPr/>
            </a:pPr>
            <a:r>
              <a:rPr lang="zh-CN" altLang="en-US" sz="2000" dirty="0">
                <a:latin typeface="宋体" panose="02010600030101010101" pitchFamily="2" charset="-122"/>
                <a:ea typeface="宋体" panose="02010600030101010101" pitchFamily="2" charset="-122"/>
              </a:rPr>
              <a:t>报告发表时间：发表时间与田野时间越近，可靠性越高</a:t>
            </a:r>
            <a:endParaRPr lang="en-US" altLang="zh-CN" sz="2000" dirty="0">
              <a:latin typeface="宋体" panose="02010600030101010101" pitchFamily="2" charset="-122"/>
              <a:ea typeface="宋体" panose="02010600030101010101" pitchFamily="2" charset="-122"/>
            </a:endParaRPr>
          </a:p>
          <a:p>
            <a:pPr lvl="1">
              <a:lnSpc>
                <a:spcPts val="3200"/>
              </a:lnSpc>
              <a:spcBef>
                <a:spcPts val="0"/>
              </a:spcBef>
              <a:defRPr/>
            </a:pPr>
            <a:r>
              <a:rPr lang="zh-CN" altLang="en-US" sz="2000" dirty="0">
                <a:latin typeface="宋体" panose="02010600030101010101" pitchFamily="2" charset="-122"/>
                <a:ea typeface="宋体" panose="02010600030101010101" pitchFamily="2" charset="-122"/>
              </a:rPr>
              <a:t>报告内容越详细，可靠性越高</a:t>
            </a:r>
            <a:endParaRPr lang="en-US" altLang="zh-CN" sz="2000" dirty="0">
              <a:latin typeface="宋体" panose="02010600030101010101" pitchFamily="2" charset="-122"/>
              <a:ea typeface="宋体" panose="02010600030101010101" pitchFamily="2" charset="-122"/>
            </a:endParaRPr>
          </a:p>
          <a:p>
            <a:pPr lvl="1">
              <a:lnSpc>
                <a:spcPts val="3200"/>
              </a:lnSpc>
              <a:spcBef>
                <a:spcPts val="0"/>
              </a:spcBef>
              <a:defRPr/>
            </a:pPr>
            <a:r>
              <a:rPr lang="zh-CN" altLang="en-US" sz="2000" dirty="0">
                <a:latin typeface="宋体" panose="02010600030101010101" pitchFamily="2" charset="-122"/>
                <a:ea typeface="宋体" panose="02010600030101010101" pitchFamily="2" charset="-122"/>
              </a:rPr>
              <a:t>报告篇幅较长者通常有较多资料可用</a:t>
            </a:r>
            <a:endParaRPr lang="en-US" altLang="zh-CN" sz="2000" dirty="0">
              <a:latin typeface="宋体" panose="02010600030101010101" pitchFamily="2" charset="-122"/>
              <a:ea typeface="宋体" panose="02010600030101010101" pitchFamily="2" charset="-122"/>
            </a:endParaRPr>
          </a:p>
          <a:p>
            <a:pPr lvl="1">
              <a:lnSpc>
                <a:spcPts val="3200"/>
              </a:lnSpc>
              <a:spcBef>
                <a:spcPts val="0"/>
              </a:spcBef>
              <a:defRPr/>
            </a:pPr>
            <a:r>
              <a:rPr lang="zh-CN" altLang="en-US" sz="2000" dirty="0">
                <a:latin typeface="宋体" panose="02010600030101010101" pitchFamily="2" charset="-122"/>
                <a:ea typeface="宋体" panose="02010600030101010101" pitchFamily="2" charset="-122"/>
              </a:rPr>
              <a:t>当地助手的人数与性质也是重要因素</a:t>
            </a:r>
            <a:endParaRPr lang="en-US" altLang="zh-CN" sz="2000" dirty="0">
              <a:latin typeface="宋体" panose="02010600030101010101" pitchFamily="2" charset="-122"/>
              <a:ea typeface="宋体" panose="02010600030101010101" pitchFamily="2" charset="-122"/>
            </a:endParaRPr>
          </a:p>
          <a:p>
            <a:pPr>
              <a:lnSpc>
                <a:spcPts val="3200"/>
              </a:lnSpc>
              <a:spcBef>
                <a:spcPts val="0"/>
              </a:spcBef>
              <a:defRPr/>
            </a:pPr>
            <a:r>
              <a:rPr lang="zh-CN" altLang="en-US" sz="2400" dirty="0">
                <a:latin typeface="宋体" panose="02010600030101010101" pitchFamily="2" charset="-122"/>
                <a:ea typeface="宋体" panose="02010600030101010101" pitchFamily="2" charset="-122"/>
              </a:rPr>
              <a:t>安全问题</a:t>
            </a:r>
            <a:endParaRPr lang="en-US" altLang="zh-CN" sz="2400" dirty="0">
              <a:latin typeface="宋体" panose="02010600030101010101" pitchFamily="2" charset="-122"/>
              <a:ea typeface="宋体" panose="02010600030101010101" pitchFamily="2" charset="-122"/>
            </a:endParaRPr>
          </a:p>
          <a:p>
            <a:pPr>
              <a:lnSpc>
                <a:spcPts val="3200"/>
              </a:lnSpc>
              <a:spcBef>
                <a:spcPts val="0"/>
              </a:spcBef>
              <a:defRPr/>
            </a:pPr>
            <a:r>
              <a:rPr lang="en-US" altLang="zh-CN" sz="2400" dirty="0">
                <a:latin typeface="宋体" panose="02010600030101010101" pitchFamily="2" charset="-122"/>
                <a:ea typeface="宋体" panose="02010600030101010101" pitchFamily="2" charset="-122"/>
              </a:rPr>
              <a:t>……</a:t>
            </a:r>
          </a:p>
          <a:p>
            <a:pPr marL="0" indent="0" eaLnBrk="1" hangingPunct="1">
              <a:lnSpc>
                <a:spcPct val="90000"/>
              </a:lnSpc>
              <a:buNone/>
              <a:defRPr/>
            </a:pPr>
            <a:endParaRPr lang="en-US" altLang="zh-CN" dirty="0"/>
          </a:p>
        </p:txBody>
      </p:sp>
    </p:spTree>
    <p:extLst>
      <p:ext uri="{BB962C8B-B14F-4D97-AF65-F5344CB8AC3E}">
        <p14:creationId xmlns:p14="http://schemas.microsoft.com/office/powerpoint/2010/main" val="31950080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DBDF599-31BE-4495-8F3C-46C6108DA748}"/>
              </a:ext>
            </a:extLst>
          </p:cNvPr>
          <p:cNvSpPr>
            <a:spLocks noGrp="1" noChangeArrowheads="1"/>
          </p:cNvSpPr>
          <p:nvPr>
            <p:ph type="title"/>
          </p:nvPr>
        </p:nvSpPr>
        <p:spPr/>
        <p:txBody>
          <a:bodyPr/>
          <a:lstStyle/>
          <a:p>
            <a:pPr eaLnBrk="1" hangingPunct="1"/>
            <a:r>
              <a:rPr lang="zh-CN" altLang="en-US" sz="2400" b="1">
                <a:solidFill>
                  <a:srgbClr val="FFCC00"/>
                </a:solidFill>
              </a:rPr>
              <a:t>邓启耀、德费尔：一个场景，几重观看 </a:t>
            </a:r>
            <a:r>
              <a:rPr lang="en-US" altLang="zh-CN" sz="2400" b="1">
                <a:solidFill>
                  <a:srgbClr val="FFCC00"/>
                </a:solidFill>
              </a:rPr>
              <a:t>——</a:t>
            </a:r>
            <a:r>
              <a:rPr lang="zh-CN" altLang="en-US" sz="2400" b="1">
                <a:solidFill>
                  <a:srgbClr val="FFCC00"/>
                </a:solidFill>
              </a:rPr>
              <a:t>列维</a:t>
            </a:r>
            <a:r>
              <a:rPr lang="en-US" altLang="zh-CN" sz="2400" b="1">
                <a:solidFill>
                  <a:srgbClr val="FFCC00"/>
                </a:solidFill>
              </a:rPr>
              <a:t>-</a:t>
            </a:r>
            <a:r>
              <a:rPr lang="zh-CN" altLang="en-US" sz="2400" b="1">
                <a:solidFill>
                  <a:srgbClr val="FFCC00"/>
                </a:solidFill>
              </a:rPr>
              <a:t>斯特劳斯与卡斯特罗</a:t>
            </a:r>
            <a:r>
              <a:rPr lang="en-US" altLang="zh-CN" sz="2400" b="1">
                <a:solidFill>
                  <a:srgbClr val="FFCC00"/>
                </a:solidFill>
              </a:rPr>
              <a:t>·</a:t>
            </a:r>
            <a:r>
              <a:rPr lang="zh-CN" altLang="en-US" sz="2400" b="1">
                <a:solidFill>
                  <a:srgbClr val="FFCC00"/>
                </a:solidFill>
              </a:rPr>
              <a:t>法利亚的民族志摄影（民族艺术，</a:t>
            </a:r>
            <a:r>
              <a:rPr lang="en-US" altLang="zh-CN" sz="2400" b="1">
                <a:solidFill>
                  <a:srgbClr val="FFCC00"/>
                </a:solidFill>
              </a:rPr>
              <a:t>2016</a:t>
            </a:r>
            <a:r>
              <a:rPr lang="zh-CN" altLang="en-US" sz="2400" b="1">
                <a:solidFill>
                  <a:srgbClr val="FFCC00"/>
                </a:solidFill>
              </a:rPr>
              <a:t>第</a:t>
            </a:r>
            <a:r>
              <a:rPr lang="en-US" altLang="zh-CN" sz="2400" b="1">
                <a:solidFill>
                  <a:srgbClr val="FFCC00"/>
                </a:solidFill>
              </a:rPr>
              <a:t>6</a:t>
            </a:r>
            <a:r>
              <a:rPr lang="zh-CN" altLang="en-US" sz="2400" b="1">
                <a:solidFill>
                  <a:srgbClr val="FFCC00"/>
                </a:solidFill>
              </a:rPr>
              <a:t>期）</a:t>
            </a:r>
            <a:endParaRPr lang="zh-CN" altLang="en-US" sz="2400" b="1">
              <a:solidFill>
                <a:srgbClr val="FFCC00"/>
              </a:solidFill>
              <a:latin typeface="华文楷体" panose="02010600040101010101" pitchFamily="2" charset="-122"/>
              <a:ea typeface="华文楷体" panose="02010600040101010101" pitchFamily="2" charset="-122"/>
            </a:endParaRPr>
          </a:p>
        </p:txBody>
      </p:sp>
      <p:sp>
        <p:nvSpPr>
          <p:cNvPr id="63491" name="Rectangle 3">
            <a:extLst>
              <a:ext uri="{FF2B5EF4-FFF2-40B4-BE49-F238E27FC236}">
                <a16:creationId xmlns:a16="http://schemas.microsoft.com/office/drawing/2014/main" id="{C601CDD4-A477-462B-BE0B-1120A6FD0BB2}"/>
              </a:ext>
            </a:extLst>
          </p:cNvPr>
          <p:cNvSpPr>
            <a:spLocks noGrp="1" noChangeArrowheads="1"/>
          </p:cNvSpPr>
          <p:nvPr>
            <p:ph type="body" idx="1"/>
          </p:nvPr>
        </p:nvSpPr>
        <p:spPr/>
        <p:txBody>
          <a:bodyPr/>
          <a:lstStyle/>
          <a:p>
            <a:r>
              <a:rPr lang="zh-CN" altLang="en-US" sz="2000"/>
              <a:t>照片取自</a:t>
            </a:r>
            <a:r>
              <a:rPr lang="en-US" altLang="zh-CN" sz="2000"/>
              <a:t>Lévi-StraussClaude, Saudades do Brasil</a:t>
            </a:r>
            <a:r>
              <a:rPr lang="zh-CN" altLang="en-US" sz="2000"/>
              <a:t>：</a:t>
            </a:r>
            <a:r>
              <a:rPr lang="en-US" altLang="zh-CN" sz="2000"/>
              <a:t>a Photographic Memoiri.Washington :University of WashingtonPress,1994. and De Luiz, Castro Faria.Another look:A Diary of the Serra DoNorte Expedition.Translated by David Rodgers.Editor Ouro Azul,Rio de Janeiro,Brazil. 2001.</a:t>
            </a:r>
            <a:br>
              <a:rPr lang="en-US" altLang="zh-CN"/>
            </a:br>
            <a:endParaRPr lang="en-US" altLang="zh-CN"/>
          </a:p>
        </p:txBody>
      </p:sp>
      <p:pic>
        <p:nvPicPr>
          <p:cNvPr id="63492" name="图片 2">
            <a:extLst>
              <a:ext uri="{FF2B5EF4-FFF2-40B4-BE49-F238E27FC236}">
                <a16:creationId xmlns:a16="http://schemas.microsoft.com/office/drawing/2014/main" id="{915712C5-737C-4F87-B0FE-195AD3247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3194977"/>
            <a:ext cx="4427538" cy="311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图片 4">
            <a:extLst>
              <a:ext uri="{FF2B5EF4-FFF2-40B4-BE49-F238E27FC236}">
                <a16:creationId xmlns:a16="http://schemas.microsoft.com/office/drawing/2014/main" id="{F1337AEB-2587-4BAB-A50E-81FD6914A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488" y="3194977"/>
            <a:ext cx="4824090" cy="311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0AAB507-3760-4E7B-B2B9-79FB0EAB732C}"/>
              </a:ext>
            </a:extLst>
          </p:cNvPr>
          <p:cNvSpPr>
            <a:spLocks noGrp="1" noChangeArrowheads="1"/>
          </p:cNvSpPr>
          <p:nvPr>
            <p:ph type="title"/>
          </p:nvPr>
        </p:nvSpPr>
        <p:spPr/>
        <p:txBody>
          <a:bodyPr/>
          <a:lstStyle/>
          <a:p>
            <a:pPr eaLnBrk="1" hangingPunct="1"/>
            <a:endParaRPr lang="zh-CN" altLang="en-US" sz="2800" b="1" dirty="0">
              <a:solidFill>
                <a:srgbClr val="FFC000"/>
              </a:solidFill>
              <a:latin typeface="华文楷体" panose="02010600040101010101" pitchFamily="2" charset="-122"/>
              <a:ea typeface="华文楷体" panose="02010600040101010101" pitchFamily="2" charset="-122"/>
            </a:endParaRPr>
          </a:p>
        </p:txBody>
      </p:sp>
      <p:sp>
        <p:nvSpPr>
          <p:cNvPr id="64515" name="Rectangle 3">
            <a:extLst>
              <a:ext uri="{FF2B5EF4-FFF2-40B4-BE49-F238E27FC236}">
                <a16:creationId xmlns:a16="http://schemas.microsoft.com/office/drawing/2014/main" id="{3631BF1C-BD48-414D-9159-FEFBD4772ACF}"/>
              </a:ext>
            </a:extLst>
          </p:cNvPr>
          <p:cNvSpPr>
            <a:spLocks noGrp="1" noChangeArrowheads="1"/>
          </p:cNvSpPr>
          <p:nvPr>
            <p:ph type="body" idx="1"/>
          </p:nvPr>
        </p:nvSpPr>
        <p:spPr>
          <a:xfrm>
            <a:off x="838200" y="1833563"/>
            <a:ext cx="10934699" cy="4413250"/>
          </a:xfrm>
        </p:spPr>
        <p:txBody>
          <a:bodyPr/>
          <a:lstStyle/>
          <a:p>
            <a:pPr marL="0" indent="0">
              <a:buNone/>
            </a:pPr>
            <a:endParaRPr lang="en-US" altLang="zh-CN" dirty="0"/>
          </a:p>
        </p:txBody>
      </p:sp>
      <p:pic>
        <p:nvPicPr>
          <p:cNvPr id="64516" name="图片 3">
            <a:extLst>
              <a:ext uri="{FF2B5EF4-FFF2-40B4-BE49-F238E27FC236}">
                <a16:creationId xmlns:a16="http://schemas.microsoft.com/office/drawing/2014/main" id="{AA06DB06-1D6E-46A1-A297-1C753FAF8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08" y="1803401"/>
            <a:ext cx="5416632" cy="350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图片 6">
            <a:extLst>
              <a:ext uri="{FF2B5EF4-FFF2-40B4-BE49-F238E27FC236}">
                <a16:creationId xmlns:a16="http://schemas.microsoft.com/office/drawing/2014/main" id="{B6C24F20-A902-4700-939A-958814D9B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214" y="1833563"/>
            <a:ext cx="5277653"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DB229605-8684-42F8-B583-53076FAD0816}"/>
              </a:ext>
            </a:extLst>
          </p:cNvPr>
          <p:cNvSpPr>
            <a:spLocks noGrp="1" noChangeArrowheads="1"/>
          </p:cNvSpPr>
          <p:nvPr>
            <p:ph type="title"/>
          </p:nvPr>
        </p:nvSpPr>
        <p:spPr/>
        <p:txBody>
          <a:bodyPr/>
          <a:lstStyle/>
          <a:p>
            <a:pPr eaLnBrk="1" hangingPunct="1"/>
            <a:endParaRPr lang="zh-CN" altLang="en-US" sz="2800" b="1">
              <a:solidFill>
                <a:srgbClr val="FFC000"/>
              </a:solidFill>
              <a:latin typeface="华文楷体" panose="02010600040101010101" pitchFamily="2" charset="-122"/>
              <a:ea typeface="华文楷体" panose="02010600040101010101" pitchFamily="2" charset="-122"/>
            </a:endParaRPr>
          </a:p>
        </p:txBody>
      </p:sp>
      <p:sp>
        <p:nvSpPr>
          <p:cNvPr id="65539" name="Rectangle 3">
            <a:extLst>
              <a:ext uri="{FF2B5EF4-FFF2-40B4-BE49-F238E27FC236}">
                <a16:creationId xmlns:a16="http://schemas.microsoft.com/office/drawing/2014/main" id="{6A30F1EC-802F-435B-B8E3-431A423C74FF}"/>
              </a:ext>
            </a:extLst>
          </p:cNvPr>
          <p:cNvSpPr>
            <a:spLocks noGrp="1" noChangeArrowheads="1"/>
          </p:cNvSpPr>
          <p:nvPr>
            <p:ph type="body" idx="1"/>
          </p:nvPr>
        </p:nvSpPr>
        <p:spPr>
          <a:xfrm>
            <a:off x="2090738" y="1752600"/>
            <a:ext cx="8469312" cy="4413250"/>
          </a:xfrm>
        </p:spPr>
        <p:txBody>
          <a:bodyPr/>
          <a:lstStyle/>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br>
              <a:rPr lang="zh-CN" altLang="en-US"/>
            </a:br>
            <a:endParaRPr lang="en-US" altLang="zh-CN"/>
          </a:p>
        </p:txBody>
      </p:sp>
      <p:pic>
        <p:nvPicPr>
          <p:cNvPr id="65540" name="图片 2">
            <a:extLst>
              <a:ext uri="{FF2B5EF4-FFF2-40B4-BE49-F238E27FC236}">
                <a16:creationId xmlns:a16="http://schemas.microsoft.com/office/drawing/2014/main" id="{08897296-BCF0-4906-9A04-C89BB7733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367" y="1752601"/>
            <a:ext cx="5420096" cy="3514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图片 5">
            <a:extLst>
              <a:ext uri="{FF2B5EF4-FFF2-40B4-BE49-F238E27FC236}">
                <a16:creationId xmlns:a16="http://schemas.microsoft.com/office/drawing/2014/main" id="{BA69F28B-C023-4A56-A2CD-A1BD751DD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187" y="1752601"/>
            <a:ext cx="5511821" cy="3514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CE94E47-F96C-4AD3-AB09-51C6E05B3E42}"/>
              </a:ext>
            </a:extLst>
          </p:cNvPr>
          <p:cNvSpPr>
            <a:spLocks noGrp="1" noChangeArrowheads="1"/>
          </p:cNvSpPr>
          <p:nvPr>
            <p:ph type="title"/>
          </p:nvPr>
        </p:nvSpPr>
        <p:spPr>
          <a:xfrm>
            <a:off x="838200" y="365125"/>
            <a:ext cx="10515600" cy="720725"/>
          </a:xfrm>
        </p:spPr>
        <p:txBody>
          <a:bodyPr/>
          <a:lstStyle/>
          <a:p>
            <a:pPr eaLnBrk="1" hangingPunct="1"/>
            <a:r>
              <a:rPr lang="zh-CN" altLang="en-US" sz="3600" b="1" dirty="0">
                <a:solidFill>
                  <a:srgbClr val="FFC000"/>
                </a:solidFill>
                <a:latin typeface="宋体" panose="02010600030101010101" pitchFamily="2" charset="-122"/>
                <a:ea typeface="宋体" panose="02010600030101010101" pitchFamily="2" charset="-122"/>
              </a:rPr>
              <a:t>问题讨论与作业</a:t>
            </a:r>
          </a:p>
        </p:txBody>
      </p:sp>
      <p:sp>
        <p:nvSpPr>
          <p:cNvPr id="33795" name="Rectangle 3">
            <a:extLst>
              <a:ext uri="{FF2B5EF4-FFF2-40B4-BE49-F238E27FC236}">
                <a16:creationId xmlns:a16="http://schemas.microsoft.com/office/drawing/2014/main" id="{ED5CAF25-FACB-4A91-A5AB-FAE8E5BE80A4}"/>
              </a:ext>
            </a:extLst>
          </p:cNvPr>
          <p:cNvSpPr>
            <a:spLocks noGrp="1" noChangeArrowheads="1"/>
          </p:cNvSpPr>
          <p:nvPr>
            <p:ph type="body" idx="1"/>
          </p:nvPr>
        </p:nvSpPr>
        <p:spPr>
          <a:xfrm>
            <a:off x="838199" y="1518699"/>
            <a:ext cx="10887075" cy="4658264"/>
          </a:xfrm>
        </p:spPr>
        <p:txBody>
          <a:bodyPr/>
          <a:lstStyle/>
          <a:p>
            <a:pPr eaLnBrk="1" hangingPunct="1">
              <a:lnSpc>
                <a:spcPts val="3700"/>
              </a:lnSpc>
              <a:defRPr/>
            </a:pPr>
            <a:r>
              <a:rPr lang="zh-CN" altLang="en-US" dirty="0">
                <a:latin typeface="宋体" panose="02010600030101010101" pitchFamily="2" charset="-122"/>
                <a:ea typeface="宋体" panose="02010600030101010101" pitchFamily="2" charset="-122"/>
              </a:rPr>
              <a:t>如果对同一种文化进行描述的两位民族志学者出现了分歧，我们如何判断谁是正确的？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pPr eaLnBrk="1" hangingPunct="1">
              <a:lnSpc>
                <a:spcPts val="3700"/>
              </a:lnSpc>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对“我看人看我”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（费孝通）</a:t>
            </a:r>
            <a:r>
              <a:rPr lang="zh-CN" altLang="en-US" dirty="0">
                <a:latin typeface="Times New Roman" panose="02020603050405020304" pitchFamily="18" charset="0"/>
                <a:ea typeface="宋体" panose="02010600030101010101" pitchFamily="2" charset="-122"/>
                <a:cs typeface="Times New Roman" panose="02020603050405020304" pitchFamily="18" charset="0"/>
              </a:rPr>
              <a:t>如何断句和理解？</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ts val="3700"/>
              </a:lnSpc>
              <a:defRPr/>
            </a:pPr>
            <a:r>
              <a:rPr lang="zh-CN" altLang="zh-CN" dirty="0">
                <a:latin typeface="Times New Roman" panose="02020603050405020304" pitchFamily="18" charset="0"/>
                <a:ea typeface="宋体" panose="02010600030101010101" pitchFamily="2" charset="-122"/>
                <a:cs typeface="Times New Roman" panose="02020603050405020304" pitchFamily="18" charset="0"/>
              </a:rPr>
              <a:t>任何局外人都无法真正充分地了解某一文化，是否任何局内人都能充分了解他或她的文化呢？</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ts val="3700"/>
              </a:lnSpc>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观察与访谈作业：</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针对某一感兴趣的问题，观察与访谈一个或多个对象，记录下来，对资料进行初步分析，并写下你对此次调查的反思。</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974136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CE94E47-F96C-4AD3-AB09-51C6E05B3E42}"/>
              </a:ext>
            </a:extLst>
          </p:cNvPr>
          <p:cNvSpPr>
            <a:spLocks noGrp="1" noChangeArrowheads="1"/>
          </p:cNvSpPr>
          <p:nvPr>
            <p:ph type="title"/>
          </p:nvPr>
        </p:nvSpPr>
        <p:spPr>
          <a:xfrm>
            <a:off x="838200" y="365125"/>
            <a:ext cx="10515600" cy="720725"/>
          </a:xfrm>
        </p:spPr>
        <p:txBody>
          <a:bodyPr/>
          <a:lstStyle/>
          <a:p>
            <a:pPr eaLnBrk="1" hangingPunct="1"/>
            <a:r>
              <a:rPr lang="zh-CN" altLang="en-US" sz="3600" b="1" dirty="0">
                <a:solidFill>
                  <a:srgbClr val="FFC000"/>
                </a:solidFill>
                <a:latin typeface="宋体" panose="02010600030101010101" pitchFamily="2" charset="-122"/>
                <a:ea typeface="宋体" panose="02010600030101010101" pitchFamily="2" charset="-122"/>
              </a:rPr>
              <a:t>推荐阅读书目</a:t>
            </a:r>
          </a:p>
        </p:txBody>
      </p:sp>
      <p:sp>
        <p:nvSpPr>
          <p:cNvPr id="33795" name="Rectangle 3">
            <a:extLst>
              <a:ext uri="{FF2B5EF4-FFF2-40B4-BE49-F238E27FC236}">
                <a16:creationId xmlns:a16="http://schemas.microsoft.com/office/drawing/2014/main" id="{ED5CAF25-FACB-4A91-A5AB-FAE8E5BE80A4}"/>
              </a:ext>
            </a:extLst>
          </p:cNvPr>
          <p:cNvSpPr>
            <a:spLocks noGrp="1" noChangeArrowheads="1"/>
          </p:cNvSpPr>
          <p:nvPr>
            <p:ph type="body" idx="1"/>
          </p:nvPr>
        </p:nvSpPr>
        <p:spPr>
          <a:xfrm>
            <a:off x="559677" y="1289957"/>
            <a:ext cx="11165598" cy="4887006"/>
          </a:xfrm>
        </p:spPr>
        <p:txBody>
          <a:bodyPr>
            <a:normAutofit fontScale="92500"/>
          </a:bodyPr>
          <a:lstStyle/>
          <a:p>
            <a:pPr eaLnBrk="1" hangingPunct="1">
              <a:lnSpc>
                <a:spcPts val="2500"/>
              </a:lnSpc>
              <a:defRPr/>
            </a:pPr>
            <a:r>
              <a:rPr lang="zh-CN" altLang="en-US" sz="2000" dirty="0">
                <a:latin typeface="宋体" panose="02010600030101010101" pitchFamily="2" charset="-122"/>
                <a:ea typeface="宋体" panose="02010600030101010101" pitchFamily="2" charset="-122"/>
              </a:rPr>
              <a:t>列维</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rPr>
              <a:t>斯特劳斯，</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忧郁的热带</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，中国人民大学出版社，</a:t>
            </a:r>
            <a:r>
              <a:rPr lang="en-US" altLang="zh-CN" sz="2000" dirty="0">
                <a:latin typeface="宋体" panose="02010600030101010101" pitchFamily="2" charset="-122"/>
                <a:ea typeface="宋体" panose="02010600030101010101" pitchFamily="2" charset="-122"/>
              </a:rPr>
              <a:t>2009</a:t>
            </a:r>
          </a:p>
          <a:p>
            <a:pPr eaLnBrk="1" hangingPunct="1">
              <a:lnSpc>
                <a:spcPts val="2500"/>
              </a:lnSpc>
              <a:defRPr/>
            </a:pPr>
            <a:r>
              <a:rPr lang="zh-CN" altLang="en-US" sz="2000" dirty="0">
                <a:latin typeface="宋体" panose="02010600030101010101" pitchFamily="2" charset="-122"/>
                <a:ea typeface="宋体" panose="02010600030101010101" pitchFamily="2" charset="-122"/>
              </a:rPr>
              <a:t>保罗</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∙拉比诺，</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摩洛哥田野作业反思</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，商务印书馆，</a:t>
            </a:r>
            <a:r>
              <a:rPr lang="en-US" altLang="zh-CN" sz="2000" dirty="0">
                <a:latin typeface="宋体" panose="02010600030101010101" pitchFamily="2" charset="-122"/>
                <a:ea typeface="宋体" panose="02010600030101010101" pitchFamily="2" charset="-122"/>
              </a:rPr>
              <a:t>2008</a:t>
            </a:r>
            <a:endParaRPr lang="zh-CN" altLang="en-US" sz="2000" dirty="0">
              <a:latin typeface="宋体" panose="02010600030101010101" pitchFamily="2" charset="-122"/>
              <a:ea typeface="宋体" panose="02010600030101010101" pitchFamily="2" charset="-122"/>
            </a:endParaRPr>
          </a:p>
          <a:p>
            <a:pPr eaLnBrk="1" hangingPunct="1">
              <a:lnSpc>
                <a:spcPts val="2500"/>
              </a:lnSpc>
              <a:defRPr/>
            </a:pPr>
            <a:r>
              <a:rPr lang="zh-CN" altLang="en-US" sz="2000" dirty="0">
                <a:latin typeface="宋体" panose="02010600030101010101" pitchFamily="2" charset="-122"/>
                <a:ea typeface="宋体" panose="02010600030101010101" pitchFamily="2" charset="-122"/>
              </a:rPr>
              <a:t>奈吉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巴利，</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天真的人类学家</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，广西师范大学出版社，</a:t>
            </a:r>
            <a:r>
              <a:rPr lang="en-US" altLang="zh-CN" sz="2000" dirty="0">
                <a:latin typeface="宋体" panose="02010600030101010101" pitchFamily="2" charset="-122"/>
                <a:ea typeface="宋体" panose="02010600030101010101" pitchFamily="2" charset="-122"/>
              </a:rPr>
              <a:t>2020</a:t>
            </a:r>
          </a:p>
          <a:p>
            <a:pPr>
              <a:lnSpc>
                <a:spcPts val="2500"/>
              </a:lnSpc>
              <a:defRPr/>
            </a:pPr>
            <a:r>
              <a:rPr lang="zh-CN" altLang="en-US" sz="2000" dirty="0">
                <a:latin typeface="宋体" panose="02010600030101010101" pitchFamily="2" charset="-122"/>
                <a:ea typeface="宋体" panose="02010600030101010101" pitchFamily="2" charset="-122"/>
              </a:rPr>
              <a:t>玛乔丽</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∙肖斯塔克，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妮萨：一名昆族女子的生活与心声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ts val="2500"/>
              </a:lnSpc>
              <a:buNone/>
              <a:defRP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重访妮萨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，中国人民大学出版社，</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2017</a:t>
            </a:r>
          </a:p>
          <a:p>
            <a:pPr>
              <a:lnSpc>
                <a:spcPts val="2500"/>
              </a:lnSpc>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黄树民，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林村的故事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，生活∙读书∙新知三联书店，</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2002</a:t>
            </a:r>
          </a:p>
          <a:p>
            <a:pPr>
              <a:lnSpc>
                <a:spcPts val="2500"/>
              </a:lnSpc>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玛格丽特∙米德，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萨摩亚人的成年：为西方文明所作的原始人类的青年心理研究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rPr>
              <a:t>商务印书馆，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2008</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2010</a:t>
            </a:r>
          </a:p>
          <a:p>
            <a:pPr>
              <a:lnSpc>
                <a:spcPts val="2500"/>
              </a:lnSpc>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德里克∙ 弗里曼，</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玛格丽特∙ 米德与萨摩亚：一个人类学神话的形成与破灭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rPr>
              <a:t>商务印书馆，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2008</a:t>
            </a:r>
          </a:p>
          <a:p>
            <a:pPr>
              <a:lnSpc>
                <a:spcPts val="2500"/>
              </a:lnSpc>
              <a:defRPr/>
            </a:pPr>
            <a:r>
              <a:rPr lang="zh-CN" altLang="en-US" sz="2000" dirty="0">
                <a:latin typeface="宋体" panose="02010600030101010101" pitchFamily="2" charset="-122"/>
                <a:ea typeface="宋体" panose="02010600030101010101" pitchFamily="2" charset="-122"/>
              </a:rPr>
              <a:t>威廉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rPr>
              <a:t>富特</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rPr>
              <a:t>怀特，</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街角社会：一个意大利人贫民区的社会结构</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，商务印书馆，</a:t>
            </a:r>
            <a:r>
              <a:rPr lang="en-US" altLang="zh-CN" sz="2000" dirty="0">
                <a:latin typeface="宋体" panose="02010600030101010101" pitchFamily="2" charset="-122"/>
                <a:ea typeface="宋体" panose="02010600030101010101" pitchFamily="2" charset="-122"/>
              </a:rPr>
              <a:t>2006</a:t>
            </a:r>
          </a:p>
          <a:p>
            <a:pPr marL="0" indent="0">
              <a:buNone/>
              <a:defRPr/>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pPr marL="0" indent="0">
              <a:buNone/>
              <a:defRP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994344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401FC7F4-D31E-48FB-9C95-BAE26232A979}"/>
              </a:ext>
            </a:extLst>
          </p:cNvPr>
          <p:cNvSpPr>
            <a:spLocks noGrp="1" noChangeArrowheads="1"/>
          </p:cNvSpPr>
          <p:nvPr>
            <p:ph type="title"/>
          </p:nvPr>
        </p:nvSpPr>
        <p:spPr>
          <a:xfrm>
            <a:off x="1400175" y="274639"/>
            <a:ext cx="8810625" cy="1138237"/>
          </a:xfrm>
        </p:spPr>
        <p:txBody>
          <a:bodyPr>
            <a:normAutofit/>
          </a:bodyPr>
          <a:lstStyle/>
          <a:p>
            <a:r>
              <a:rPr lang="zh-CN" altLang="en-US" sz="3200" dirty="0">
                <a:solidFill>
                  <a:srgbClr val="0070C0"/>
                </a:solidFill>
                <a:latin typeface="宋体" panose="02010600030101010101" pitchFamily="2" charset="-122"/>
                <a:ea typeface="宋体" panose="02010600030101010101" pitchFamily="2" charset="-122"/>
              </a:rPr>
              <a:t>撰写研究计划</a:t>
            </a:r>
          </a:p>
        </p:txBody>
      </p:sp>
      <p:sp>
        <p:nvSpPr>
          <p:cNvPr id="30723" name="内容占位符 2">
            <a:extLst>
              <a:ext uri="{FF2B5EF4-FFF2-40B4-BE49-F238E27FC236}">
                <a16:creationId xmlns:a16="http://schemas.microsoft.com/office/drawing/2014/main" id="{3B7A03FB-4FD2-451D-BC5B-76105F48CBDB}"/>
              </a:ext>
            </a:extLst>
          </p:cNvPr>
          <p:cNvSpPr>
            <a:spLocks noGrp="1" noChangeArrowheads="1"/>
          </p:cNvSpPr>
          <p:nvPr>
            <p:ph idx="1"/>
          </p:nvPr>
        </p:nvSpPr>
        <p:spPr>
          <a:xfrm>
            <a:off x="1400176" y="1700213"/>
            <a:ext cx="8943976" cy="4425950"/>
          </a:xfrm>
        </p:spPr>
        <p:txBody>
          <a:bodyPr/>
          <a:lstStyle/>
          <a:p>
            <a:r>
              <a:rPr lang="zh-CN" altLang="en-US" b="1" dirty="0">
                <a:latin typeface="宋体" panose="02010600030101010101" pitchFamily="2" charset="-122"/>
                <a:ea typeface="宋体" panose="02010600030101010101" pitchFamily="2" charset="-122"/>
              </a:rPr>
              <a:t>研究计划的作用</a:t>
            </a:r>
            <a:endParaRPr lang="en-US" altLang="zh-CN" b="1"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帮助你弄清楚你想要做什么</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说服别人，获取研究经费</a:t>
            </a:r>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一个研究计划要回答的问题</a:t>
            </a:r>
            <a:endParaRPr lang="en-US" altLang="zh-CN" b="1"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什么</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我的研究目的是什么？我想要发现什么？</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如何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所计划的研究将要如何回答这些问题？</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为什么</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为什么研究是值得做的？我们将从中了解到什么，为什么它是值得去了解的？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65BAE5CD-40B0-437D-B070-8E69F238AB38}"/>
              </a:ext>
            </a:extLst>
          </p:cNvPr>
          <p:cNvSpPr>
            <a:spLocks noGrp="1" noChangeArrowheads="1"/>
          </p:cNvSpPr>
          <p:nvPr>
            <p:ph type="title"/>
          </p:nvPr>
        </p:nvSpPr>
        <p:spPr>
          <a:xfrm>
            <a:off x="1162050" y="366713"/>
            <a:ext cx="8589963" cy="1079500"/>
          </a:xfrm>
        </p:spPr>
        <p:txBody>
          <a:bodyPr>
            <a:normAutofit/>
          </a:bodyPr>
          <a:lstStyle/>
          <a:p>
            <a:r>
              <a:rPr lang="zh-CN" altLang="en-US" sz="3200" dirty="0">
                <a:solidFill>
                  <a:srgbClr val="0070C0"/>
                </a:solidFill>
                <a:latin typeface="宋体" panose="02010600030101010101" pitchFamily="2" charset="-122"/>
                <a:ea typeface="宋体" panose="02010600030101010101" pitchFamily="2" charset="-122"/>
              </a:rPr>
              <a:t>研究计划的结构</a:t>
            </a:r>
          </a:p>
        </p:txBody>
      </p:sp>
      <p:sp>
        <p:nvSpPr>
          <p:cNvPr id="31747" name="内容占位符 2">
            <a:extLst>
              <a:ext uri="{FF2B5EF4-FFF2-40B4-BE49-F238E27FC236}">
                <a16:creationId xmlns:a16="http://schemas.microsoft.com/office/drawing/2014/main" id="{D092633E-8323-4F6C-BD94-29D886EB0762}"/>
              </a:ext>
            </a:extLst>
          </p:cNvPr>
          <p:cNvSpPr>
            <a:spLocks noGrp="1" noChangeArrowheads="1"/>
          </p:cNvSpPr>
          <p:nvPr>
            <p:ph idx="1"/>
          </p:nvPr>
        </p:nvSpPr>
        <p:spPr>
          <a:xfrm>
            <a:off x="1162051" y="1277007"/>
            <a:ext cx="9398000" cy="5306356"/>
          </a:xfrm>
        </p:spPr>
        <p:txBody>
          <a:bodyPr/>
          <a:lstStyle/>
          <a:p>
            <a:pPr lvl="1"/>
            <a:r>
              <a:rPr lang="zh-CN" altLang="en-US" dirty="0">
                <a:latin typeface="宋体" panose="02010600030101010101" pitchFamily="2" charset="-122"/>
                <a:ea typeface="宋体" panose="02010600030101010101" pitchFamily="2" charset="-122"/>
              </a:rPr>
              <a:t>标题</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摘要</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背景与问题提出（核心问题</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一组问题）</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研究目的或者意图的陈述</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个人的，实用的，科学的）</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相关文献回顾</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研究框架与内容</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方法（描述个案选取、资料收集和分析的步骤）</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伦理问题（或其他可能遇到的问题及解决办法）</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意义（展示出对研究的更为广泛意义的理解）</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时间表及其他（经费预算、人员分工）</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一组最初的参考文献</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2">
            <a:extLst>
              <a:ext uri="{FF2B5EF4-FFF2-40B4-BE49-F238E27FC236}">
                <a16:creationId xmlns:a16="http://schemas.microsoft.com/office/drawing/2014/main" id="{D092633E-8323-4F6C-BD94-29D886EB0762}"/>
              </a:ext>
            </a:extLst>
          </p:cNvPr>
          <p:cNvSpPr>
            <a:spLocks noGrp="1" noChangeArrowheads="1"/>
          </p:cNvSpPr>
          <p:nvPr>
            <p:ph idx="1"/>
          </p:nvPr>
        </p:nvSpPr>
        <p:spPr>
          <a:xfrm>
            <a:off x="819807" y="197074"/>
            <a:ext cx="10018986" cy="6566332"/>
          </a:xfrm>
        </p:spPr>
        <p:txBody>
          <a:bodyPr>
            <a:normAutofit/>
          </a:bodyPr>
          <a:lstStyle/>
          <a:p>
            <a:pPr marL="0" indent="0">
              <a:buNone/>
            </a:pPr>
            <a:r>
              <a:rPr lang="zh-CN" altLang="en-US" sz="2000" b="1" dirty="0">
                <a:latin typeface="楷体" panose="02010609060101010101" pitchFamily="49" charset="-122"/>
                <a:ea typeface="楷体" panose="02010609060101010101" pitchFamily="49" charset="-122"/>
              </a:rPr>
              <a:t>研究框架与内容示例：</a:t>
            </a:r>
            <a:endParaRPr lang="en-US" altLang="zh-CN" sz="2000" b="1" dirty="0">
              <a:latin typeface="楷体" panose="02010609060101010101" pitchFamily="49" charset="-122"/>
              <a:ea typeface="楷体" panose="02010609060101010101" pitchFamily="49" charset="-122"/>
            </a:endParaRPr>
          </a:p>
        </p:txBody>
      </p:sp>
      <p:sp>
        <p:nvSpPr>
          <p:cNvPr id="4" name="Rectangle 52">
            <a:extLst>
              <a:ext uri="{FF2B5EF4-FFF2-40B4-BE49-F238E27FC236}">
                <a16:creationId xmlns:a16="http://schemas.microsoft.com/office/drawing/2014/main" id="{FAFC06F7-160B-91AB-6ED4-BC6CF1006E12}"/>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画布 3">
            <a:extLst>
              <a:ext uri="{FF2B5EF4-FFF2-40B4-BE49-F238E27FC236}">
                <a16:creationId xmlns:a16="http://schemas.microsoft.com/office/drawing/2014/main" id="{378CDD17-F4D1-80B7-AE24-0E5AF1D7A28C}"/>
              </a:ext>
            </a:extLst>
          </p:cNvPr>
          <p:cNvGrpSpPr>
            <a:grpSpLocks/>
          </p:cNvGrpSpPr>
          <p:nvPr/>
        </p:nvGrpSpPr>
        <p:grpSpPr bwMode="auto">
          <a:xfrm>
            <a:off x="914400" y="274637"/>
            <a:ext cx="8954814" cy="6321861"/>
            <a:chOff x="0" y="-165"/>
            <a:chExt cx="53378" cy="47999"/>
          </a:xfrm>
        </p:grpSpPr>
        <p:sp>
          <p:nvSpPr>
            <p:cNvPr id="6" name="AutoShape 51">
              <a:extLst>
                <a:ext uri="{FF2B5EF4-FFF2-40B4-BE49-F238E27FC236}">
                  <a16:creationId xmlns:a16="http://schemas.microsoft.com/office/drawing/2014/main" id="{4AF29B18-D983-A531-056F-CE884D3A0EC5}"/>
                </a:ext>
              </a:extLst>
            </p:cNvPr>
            <p:cNvSpPr>
              <a:spLocks noChangeAspect="1" noChangeArrowheads="1"/>
            </p:cNvSpPr>
            <p:nvPr/>
          </p:nvSpPr>
          <p:spPr bwMode="auto">
            <a:xfrm>
              <a:off x="0" y="-165"/>
              <a:ext cx="53378" cy="479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 name="矩形: 圆角 4">
              <a:extLst>
                <a:ext uri="{FF2B5EF4-FFF2-40B4-BE49-F238E27FC236}">
                  <a16:creationId xmlns:a16="http://schemas.microsoft.com/office/drawing/2014/main" id="{34EF89F6-EE04-AE3B-8141-7CE176384426}"/>
                </a:ext>
              </a:extLst>
            </p:cNvPr>
            <p:cNvSpPr>
              <a:spLocks noChangeArrowheads="1"/>
            </p:cNvSpPr>
            <p:nvPr/>
          </p:nvSpPr>
          <p:spPr bwMode="auto">
            <a:xfrm>
              <a:off x="1227" y="9735"/>
              <a:ext cx="3260" cy="34545"/>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城市化进程中的乡村类型与乡村振兴路径研究</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8" name="矩形: 圆角 12">
              <a:extLst>
                <a:ext uri="{FF2B5EF4-FFF2-40B4-BE49-F238E27FC236}">
                  <a16:creationId xmlns:a16="http://schemas.microsoft.com/office/drawing/2014/main" id="{49938531-DF0F-34F5-FE17-7289E3314200}"/>
                </a:ext>
              </a:extLst>
            </p:cNvPr>
            <p:cNvSpPr>
              <a:spLocks noChangeArrowheads="1"/>
            </p:cNvSpPr>
            <p:nvPr/>
          </p:nvSpPr>
          <p:spPr bwMode="auto">
            <a:xfrm>
              <a:off x="9313" y="5969"/>
              <a:ext cx="5292" cy="8339"/>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多个案调查研究</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9" name="矩形: 圆角 114">
              <a:extLst>
                <a:ext uri="{FF2B5EF4-FFF2-40B4-BE49-F238E27FC236}">
                  <a16:creationId xmlns:a16="http://schemas.microsoft.com/office/drawing/2014/main" id="{F922E01E-285A-5848-19A2-0D793430BFD2}"/>
                </a:ext>
              </a:extLst>
            </p:cNvPr>
            <p:cNvSpPr>
              <a:spLocks noChangeArrowheads="1"/>
            </p:cNvSpPr>
            <p:nvPr/>
          </p:nvSpPr>
          <p:spPr bwMode="auto">
            <a:xfrm>
              <a:off x="9398" y="17779"/>
              <a:ext cx="5376" cy="9864"/>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乡村城市化分类</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0" name="矩形: 圆角 115">
              <a:extLst>
                <a:ext uri="{FF2B5EF4-FFF2-40B4-BE49-F238E27FC236}">
                  <a16:creationId xmlns:a16="http://schemas.microsoft.com/office/drawing/2014/main" id="{8BBECECA-AB25-EE86-E5E7-1FB962A58692}"/>
                </a:ext>
              </a:extLst>
            </p:cNvPr>
            <p:cNvSpPr>
              <a:spLocks noChangeArrowheads="1"/>
            </p:cNvSpPr>
            <p:nvPr/>
          </p:nvSpPr>
          <p:spPr bwMode="auto">
            <a:xfrm>
              <a:off x="9059" y="30635"/>
              <a:ext cx="5969" cy="8976"/>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不同类型乡村振兴路径探讨</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1" name="矩形: 圆角 116">
              <a:extLst>
                <a:ext uri="{FF2B5EF4-FFF2-40B4-BE49-F238E27FC236}">
                  <a16:creationId xmlns:a16="http://schemas.microsoft.com/office/drawing/2014/main" id="{DBF8FDCE-9475-EB3D-B4E6-32C58697C7F3}"/>
                </a:ext>
              </a:extLst>
            </p:cNvPr>
            <p:cNvSpPr>
              <a:spLocks noChangeArrowheads="1"/>
            </p:cNvSpPr>
            <p:nvPr/>
          </p:nvSpPr>
          <p:spPr bwMode="auto">
            <a:xfrm>
              <a:off x="9313" y="42121"/>
              <a:ext cx="5419" cy="5375"/>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建构理论</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2" name="矩形: 圆角 120">
              <a:extLst>
                <a:ext uri="{FF2B5EF4-FFF2-40B4-BE49-F238E27FC236}">
                  <a16:creationId xmlns:a16="http://schemas.microsoft.com/office/drawing/2014/main" id="{B730AF6C-35BA-AC19-D4BE-FA41EA7E8075}"/>
                </a:ext>
              </a:extLst>
            </p:cNvPr>
            <p:cNvSpPr>
              <a:spLocks noChangeArrowheads="1"/>
            </p:cNvSpPr>
            <p:nvPr/>
          </p:nvSpPr>
          <p:spPr bwMode="auto">
            <a:xfrm>
              <a:off x="17568" y="21251"/>
              <a:ext cx="6773" cy="5037"/>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空间城市化</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3" name="矩形: 圆角 122">
              <a:extLst>
                <a:ext uri="{FF2B5EF4-FFF2-40B4-BE49-F238E27FC236}">
                  <a16:creationId xmlns:a16="http://schemas.microsoft.com/office/drawing/2014/main" id="{6B8151F4-67D9-7051-FEDF-AACD89686168}"/>
                </a:ext>
              </a:extLst>
            </p:cNvPr>
            <p:cNvSpPr>
              <a:spLocks noChangeArrowheads="1"/>
            </p:cNvSpPr>
            <p:nvPr/>
          </p:nvSpPr>
          <p:spPr bwMode="auto">
            <a:xfrm>
              <a:off x="25823" y="21335"/>
              <a:ext cx="6773" cy="5080"/>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人口城市化</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4" name="矩形: 圆角 124">
              <a:extLst>
                <a:ext uri="{FF2B5EF4-FFF2-40B4-BE49-F238E27FC236}">
                  <a16:creationId xmlns:a16="http://schemas.microsoft.com/office/drawing/2014/main" id="{1DAF8FAA-D036-04AF-03DA-9E5420D27F67}"/>
                </a:ext>
              </a:extLst>
            </p:cNvPr>
            <p:cNvSpPr>
              <a:spLocks noChangeArrowheads="1"/>
            </p:cNvSpPr>
            <p:nvPr/>
          </p:nvSpPr>
          <p:spPr bwMode="auto">
            <a:xfrm>
              <a:off x="33951" y="21208"/>
              <a:ext cx="6731" cy="5164"/>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就地城市化</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5" name="矩形: 圆角 150">
              <a:extLst>
                <a:ext uri="{FF2B5EF4-FFF2-40B4-BE49-F238E27FC236}">
                  <a16:creationId xmlns:a16="http://schemas.microsoft.com/office/drawing/2014/main" id="{3A951F28-324D-8206-4CAA-9F9FBC4A4E6B}"/>
                </a:ext>
              </a:extLst>
            </p:cNvPr>
            <p:cNvSpPr>
              <a:spLocks noChangeArrowheads="1"/>
            </p:cNvSpPr>
            <p:nvPr/>
          </p:nvSpPr>
          <p:spPr bwMode="auto">
            <a:xfrm>
              <a:off x="41816" y="21252"/>
              <a:ext cx="6731" cy="5163"/>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乡土社会</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6" name="矩形: 圆角 151">
              <a:extLst>
                <a:ext uri="{FF2B5EF4-FFF2-40B4-BE49-F238E27FC236}">
                  <a16:creationId xmlns:a16="http://schemas.microsoft.com/office/drawing/2014/main" id="{21E8E3CE-FAA1-5351-BC1A-007CE9D21CE1}"/>
                </a:ext>
              </a:extLst>
            </p:cNvPr>
            <p:cNvSpPr>
              <a:spLocks noChangeArrowheads="1"/>
            </p:cNvSpPr>
            <p:nvPr/>
          </p:nvSpPr>
          <p:spPr bwMode="auto">
            <a:xfrm>
              <a:off x="19769" y="33822"/>
              <a:ext cx="11303" cy="2964"/>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如何市民化</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7" name="矩形: 圆角 153">
              <a:extLst>
                <a:ext uri="{FF2B5EF4-FFF2-40B4-BE49-F238E27FC236}">
                  <a16:creationId xmlns:a16="http://schemas.microsoft.com/office/drawing/2014/main" id="{A5487CBB-25E0-D681-A8FC-FACD19B85F35}"/>
                </a:ext>
              </a:extLst>
            </p:cNvPr>
            <p:cNvSpPr>
              <a:spLocks noChangeArrowheads="1"/>
            </p:cNvSpPr>
            <p:nvPr/>
          </p:nvSpPr>
          <p:spPr bwMode="auto">
            <a:xfrm>
              <a:off x="34967" y="33779"/>
              <a:ext cx="11938" cy="3007"/>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如何乡村振兴</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8" name="矩形: 圆角 154">
              <a:extLst>
                <a:ext uri="{FF2B5EF4-FFF2-40B4-BE49-F238E27FC236}">
                  <a16:creationId xmlns:a16="http://schemas.microsoft.com/office/drawing/2014/main" id="{093FDB02-DD70-D754-4D66-34FF6C7B8805}"/>
                </a:ext>
              </a:extLst>
            </p:cNvPr>
            <p:cNvSpPr>
              <a:spLocks noChangeArrowheads="1"/>
            </p:cNvSpPr>
            <p:nvPr/>
          </p:nvSpPr>
          <p:spPr bwMode="auto">
            <a:xfrm>
              <a:off x="20870" y="43052"/>
              <a:ext cx="23707" cy="3133"/>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城市化与乡村振兴互动理论</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9" name="矩形: 圆角 155">
              <a:extLst>
                <a:ext uri="{FF2B5EF4-FFF2-40B4-BE49-F238E27FC236}">
                  <a16:creationId xmlns:a16="http://schemas.microsoft.com/office/drawing/2014/main" id="{912E37EE-1EC1-DE89-2AF2-5E3DDDE73446}"/>
                </a:ext>
              </a:extLst>
            </p:cNvPr>
            <p:cNvSpPr>
              <a:spLocks noChangeArrowheads="1"/>
            </p:cNvSpPr>
            <p:nvPr/>
          </p:nvSpPr>
          <p:spPr bwMode="auto">
            <a:xfrm>
              <a:off x="17314" y="7831"/>
              <a:ext cx="7408" cy="9271"/>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城中村、城乡结合部、城郊、撤村并居村庄</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20" name="矩形: 圆角 156">
              <a:extLst>
                <a:ext uri="{FF2B5EF4-FFF2-40B4-BE49-F238E27FC236}">
                  <a16:creationId xmlns:a16="http://schemas.microsoft.com/office/drawing/2014/main" id="{45016946-D7A8-740D-4131-9585B1861FC4}"/>
                </a:ext>
              </a:extLst>
            </p:cNvPr>
            <p:cNvSpPr>
              <a:spLocks noChangeArrowheads="1"/>
            </p:cNvSpPr>
            <p:nvPr/>
          </p:nvSpPr>
          <p:spPr bwMode="auto">
            <a:xfrm>
              <a:off x="25569" y="8133"/>
              <a:ext cx="7366" cy="8968"/>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正在自然消失的村庄、年轻人定居城市的村庄</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21" name="矩形: 圆角 157">
              <a:extLst>
                <a:ext uri="{FF2B5EF4-FFF2-40B4-BE49-F238E27FC236}">
                  <a16:creationId xmlns:a16="http://schemas.microsoft.com/office/drawing/2014/main" id="{7F8989E8-0AED-84A4-8D29-35A4432D8BF8}"/>
                </a:ext>
              </a:extLst>
            </p:cNvPr>
            <p:cNvSpPr>
              <a:spLocks noChangeArrowheads="1"/>
            </p:cNvSpPr>
            <p:nvPr/>
          </p:nvSpPr>
          <p:spPr bwMode="auto">
            <a:xfrm>
              <a:off x="33697" y="8084"/>
              <a:ext cx="7408" cy="8967"/>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发展现代农业、工业、矿业、服务业的村庄</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22" name="矩形: 圆角 158">
              <a:extLst>
                <a:ext uri="{FF2B5EF4-FFF2-40B4-BE49-F238E27FC236}">
                  <a16:creationId xmlns:a16="http://schemas.microsoft.com/office/drawing/2014/main" id="{79EB9144-BF8E-5869-04BD-93557F97E407}"/>
                </a:ext>
              </a:extLst>
            </p:cNvPr>
            <p:cNvSpPr>
              <a:spLocks noChangeArrowheads="1"/>
            </p:cNvSpPr>
            <p:nvPr/>
          </p:nvSpPr>
          <p:spPr bwMode="auto">
            <a:xfrm>
              <a:off x="41954" y="8083"/>
              <a:ext cx="7277" cy="8884"/>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小农业、外出务工人员最终返乡的村庄</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23" name="矩形: 圆角 159">
              <a:extLst>
                <a:ext uri="{FF2B5EF4-FFF2-40B4-BE49-F238E27FC236}">
                  <a16:creationId xmlns:a16="http://schemas.microsoft.com/office/drawing/2014/main" id="{D78901CB-65F5-87EF-8A87-263DC88CCC75}"/>
                </a:ext>
              </a:extLst>
            </p:cNvPr>
            <p:cNvSpPr>
              <a:spLocks noChangeArrowheads="1"/>
            </p:cNvSpPr>
            <p:nvPr/>
          </p:nvSpPr>
          <p:spPr bwMode="auto">
            <a:xfrm>
              <a:off x="17060" y="930"/>
              <a:ext cx="8170" cy="4403"/>
            </a:xfrm>
            <a:prstGeom prst="roundRect">
              <a:avLst>
                <a:gd name="adj" fmla="val 16667"/>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村庄的整体性考察</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24" name="直接箭头连接符 38">
              <a:extLst>
                <a:ext uri="{FF2B5EF4-FFF2-40B4-BE49-F238E27FC236}">
                  <a16:creationId xmlns:a16="http://schemas.microsoft.com/office/drawing/2014/main" id="{B7FD66D6-1D06-F21A-9B7F-D10DB7435809}"/>
                </a:ext>
              </a:extLst>
            </p:cNvPr>
            <p:cNvSpPr>
              <a:spLocks noChangeShapeType="1"/>
            </p:cNvSpPr>
            <p:nvPr/>
          </p:nvSpPr>
          <p:spPr bwMode="auto">
            <a:xfrm>
              <a:off x="12026" y="14433"/>
              <a:ext cx="64" cy="3347"/>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直接箭头连接符 160">
              <a:extLst>
                <a:ext uri="{FF2B5EF4-FFF2-40B4-BE49-F238E27FC236}">
                  <a16:creationId xmlns:a16="http://schemas.microsoft.com/office/drawing/2014/main" id="{8D79E815-DD2A-04D8-E82B-D66EE28D0BA7}"/>
                </a:ext>
              </a:extLst>
            </p:cNvPr>
            <p:cNvSpPr>
              <a:spLocks noChangeShapeType="1"/>
            </p:cNvSpPr>
            <p:nvPr/>
          </p:nvSpPr>
          <p:spPr bwMode="auto">
            <a:xfrm>
              <a:off x="12065" y="27768"/>
              <a:ext cx="21" cy="2754"/>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直接箭头连接符 161">
              <a:extLst>
                <a:ext uri="{FF2B5EF4-FFF2-40B4-BE49-F238E27FC236}">
                  <a16:creationId xmlns:a16="http://schemas.microsoft.com/office/drawing/2014/main" id="{1B9EB673-DA99-C116-562A-39CBF6E5A92C}"/>
                </a:ext>
              </a:extLst>
            </p:cNvPr>
            <p:cNvSpPr>
              <a:spLocks noChangeShapeType="1"/>
            </p:cNvSpPr>
            <p:nvPr/>
          </p:nvSpPr>
          <p:spPr bwMode="auto">
            <a:xfrm>
              <a:off x="12128" y="39705"/>
              <a:ext cx="64" cy="2458"/>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矩形: 圆角 162">
              <a:extLst>
                <a:ext uri="{FF2B5EF4-FFF2-40B4-BE49-F238E27FC236}">
                  <a16:creationId xmlns:a16="http://schemas.microsoft.com/office/drawing/2014/main" id="{E5759457-B9C3-DFA9-82A9-43E68E09807B}"/>
                </a:ext>
              </a:extLst>
            </p:cNvPr>
            <p:cNvSpPr>
              <a:spLocks noChangeArrowheads="1"/>
            </p:cNvSpPr>
            <p:nvPr/>
          </p:nvSpPr>
          <p:spPr bwMode="auto">
            <a:xfrm>
              <a:off x="26712" y="930"/>
              <a:ext cx="6985" cy="4234"/>
            </a:xfrm>
            <a:prstGeom prst="roundRect">
              <a:avLst>
                <a:gd name="adj" fmla="val 16667"/>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乡村发展的困境</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28" name="矩形: 圆角 164">
              <a:extLst>
                <a:ext uri="{FF2B5EF4-FFF2-40B4-BE49-F238E27FC236}">
                  <a16:creationId xmlns:a16="http://schemas.microsoft.com/office/drawing/2014/main" id="{68EB5004-7F5B-FE7B-1B1B-167C388E35CD}"/>
                </a:ext>
              </a:extLst>
            </p:cNvPr>
            <p:cNvSpPr>
              <a:spLocks noChangeArrowheads="1"/>
            </p:cNvSpPr>
            <p:nvPr/>
          </p:nvSpPr>
          <p:spPr bwMode="auto">
            <a:xfrm>
              <a:off x="35263" y="930"/>
              <a:ext cx="5207" cy="4234"/>
            </a:xfrm>
            <a:prstGeom prst="roundRect">
              <a:avLst>
                <a:gd name="adj" fmla="val 16667"/>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问题分析</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29" name="矩形: 圆角 165">
              <a:extLst>
                <a:ext uri="{FF2B5EF4-FFF2-40B4-BE49-F238E27FC236}">
                  <a16:creationId xmlns:a16="http://schemas.microsoft.com/office/drawing/2014/main" id="{1B1A6682-4203-1803-5914-7DE2664F4FB7}"/>
                </a:ext>
              </a:extLst>
            </p:cNvPr>
            <p:cNvSpPr>
              <a:spLocks noChangeArrowheads="1"/>
            </p:cNvSpPr>
            <p:nvPr/>
          </p:nvSpPr>
          <p:spPr bwMode="auto">
            <a:xfrm>
              <a:off x="41952" y="930"/>
              <a:ext cx="7281" cy="4317"/>
            </a:xfrm>
            <a:prstGeom prst="roundRect">
              <a:avLst>
                <a:gd name="adj" fmla="val 16667"/>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乡村振兴路径探讨</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30" name="直接箭头连接符 44">
              <a:extLst>
                <a:ext uri="{FF2B5EF4-FFF2-40B4-BE49-F238E27FC236}">
                  <a16:creationId xmlns:a16="http://schemas.microsoft.com/office/drawing/2014/main" id="{9A88A1C6-D00F-CDDA-0C55-E141EDC671B1}"/>
                </a:ext>
              </a:extLst>
            </p:cNvPr>
            <p:cNvSpPr>
              <a:spLocks noChangeShapeType="1"/>
            </p:cNvSpPr>
            <p:nvPr/>
          </p:nvSpPr>
          <p:spPr bwMode="auto">
            <a:xfrm>
              <a:off x="25228" y="3136"/>
              <a:ext cx="1359"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直接箭头连接符 168">
              <a:extLst>
                <a:ext uri="{FF2B5EF4-FFF2-40B4-BE49-F238E27FC236}">
                  <a16:creationId xmlns:a16="http://schemas.microsoft.com/office/drawing/2014/main" id="{3AB477C8-BF9D-B703-7023-4B9DDCE74114}"/>
                </a:ext>
              </a:extLst>
            </p:cNvPr>
            <p:cNvSpPr>
              <a:spLocks noChangeShapeType="1"/>
            </p:cNvSpPr>
            <p:nvPr/>
          </p:nvSpPr>
          <p:spPr bwMode="auto">
            <a:xfrm>
              <a:off x="33782" y="3385"/>
              <a:ext cx="1354" cy="1"/>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44" name="直接箭头连接符 169">
              <a:extLst>
                <a:ext uri="{FF2B5EF4-FFF2-40B4-BE49-F238E27FC236}">
                  <a16:creationId xmlns:a16="http://schemas.microsoft.com/office/drawing/2014/main" id="{B9DB345B-EFE3-26CE-9299-A81C1FDF909F}"/>
                </a:ext>
              </a:extLst>
            </p:cNvPr>
            <p:cNvSpPr>
              <a:spLocks noChangeShapeType="1"/>
            </p:cNvSpPr>
            <p:nvPr/>
          </p:nvSpPr>
          <p:spPr bwMode="auto">
            <a:xfrm>
              <a:off x="40597" y="3386"/>
              <a:ext cx="1355"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45" name="矩形 45">
              <a:extLst>
                <a:ext uri="{FF2B5EF4-FFF2-40B4-BE49-F238E27FC236}">
                  <a16:creationId xmlns:a16="http://schemas.microsoft.com/office/drawing/2014/main" id="{4E1425B9-7FA1-CF4F-9BF3-FC162E832B9C}"/>
                </a:ext>
              </a:extLst>
            </p:cNvPr>
            <p:cNvSpPr>
              <a:spLocks noChangeArrowheads="1"/>
            </p:cNvSpPr>
            <p:nvPr/>
          </p:nvSpPr>
          <p:spPr bwMode="auto">
            <a:xfrm>
              <a:off x="16510" y="590"/>
              <a:ext cx="33616" cy="17190"/>
            </a:xfrm>
            <a:prstGeom prst="rect">
              <a:avLst/>
            </a:prstGeom>
            <a:noFill/>
            <a:ln w="1270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sp>
          <p:nvSpPr>
            <p:cNvPr id="31748" name="矩形 170">
              <a:extLst>
                <a:ext uri="{FF2B5EF4-FFF2-40B4-BE49-F238E27FC236}">
                  <a16:creationId xmlns:a16="http://schemas.microsoft.com/office/drawing/2014/main" id="{0C09C34A-DC22-BFE2-67D1-19A566AA46E1}"/>
                </a:ext>
              </a:extLst>
            </p:cNvPr>
            <p:cNvSpPr>
              <a:spLocks noChangeArrowheads="1"/>
            </p:cNvSpPr>
            <p:nvPr/>
          </p:nvSpPr>
          <p:spPr bwMode="auto">
            <a:xfrm>
              <a:off x="16427" y="20046"/>
              <a:ext cx="33312" cy="6922"/>
            </a:xfrm>
            <a:prstGeom prst="rect">
              <a:avLst/>
            </a:prstGeom>
            <a:noFill/>
            <a:ln w="1270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sp>
          <p:nvSpPr>
            <p:cNvPr id="31749" name="直接箭头连接符 47">
              <a:extLst>
                <a:ext uri="{FF2B5EF4-FFF2-40B4-BE49-F238E27FC236}">
                  <a16:creationId xmlns:a16="http://schemas.microsoft.com/office/drawing/2014/main" id="{DFCAD8C8-B0B5-D764-2839-5F449A4893ED}"/>
                </a:ext>
              </a:extLst>
            </p:cNvPr>
            <p:cNvSpPr>
              <a:spLocks noChangeShapeType="1"/>
            </p:cNvSpPr>
            <p:nvPr/>
          </p:nvSpPr>
          <p:spPr bwMode="auto">
            <a:xfrm>
              <a:off x="14647" y="10160"/>
              <a:ext cx="1778"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50" name="直接箭头连接符 177">
              <a:extLst>
                <a:ext uri="{FF2B5EF4-FFF2-40B4-BE49-F238E27FC236}">
                  <a16:creationId xmlns:a16="http://schemas.microsoft.com/office/drawing/2014/main" id="{5F91AE46-6878-4226-E103-7A0AE85D9FAC}"/>
                </a:ext>
              </a:extLst>
            </p:cNvPr>
            <p:cNvSpPr>
              <a:spLocks noChangeShapeType="1"/>
            </p:cNvSpPr>
            <p:nvPr/>
          </p:nvSpPr>
          <p:spPr bwMode="auto">
            <a:xfrm>
              <a:off x="14732" y="23198"/>
              <a:ext cx="1778"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51" name="矩形 178">
              <a:extLst>
                <a:ext uri="{FF2B5EF4-FFF2-40B4-BE49-F238E27FC236}">
                  <a16:creationId xmlns:a16="http://schemas.microsoft.com/office/drawing/2014/main" id="{8522BA47-0060-B13F-7C6A-88290DBA8A63}"/>
                </a:ext>
              </a:extLst>
            </p:cNvPr>
            <p:cNvSpPr>
              <a:spLocks noChangeArrowheads="1"/>
            </p:cNvSpPr>
            <p:nvPr/>
          </p:nvSpPr>
          <p:spPr bwMode="auto">
            <a:xfrm>
              <a:off x="17060" y="31739"/>
              <a:ext cx="32766" cy="6691"/>
            </a:xfrm>
            <a:prstGeom prst="rect">
              <a:avLst/>
            </a:prstGeom>
            <a:noFill/>
            <a:ln w="1270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sp>
          <p:nvSpPr>
            <p:cNvPr id="31752" name="直接箭头连接符 179">
              <a:extLst>
                <a:ext uri="{FF2B5EF4-FFF2-40B4-BE49-F238E27FC236}">
                  <a16:creationId xmlns:a16="http://schemas.microsoft.com/office/drawing/2014/main" id="{BD08589A-5AA8-2A37-E68B-5B512B0CA2E4}"/>
                </a:ext>
              </a:extLst>
            </p:cNvPr>
            <p:cNvSpPr>
              <a:spLocks noChangeShapeType="1"/>
            </p:cNvSpPr>
            <p:nvPr/>
          </p:nvSpPr>
          <p:spPr bwMode="auto">
            <a:xfrm>
              <a:off x="15155" y="35179"/>
              <a:ext cx="1778"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53" name="直接箭头连接符 48">
              <a:extLst>
                <a:ext uri="{FF2B5EF4-FFF2-40B4-BE49-F238E27FC236}">
                  <a16:creationId xmlns:a16="http://schemas.microsoft.com/office/drawing/2014/main" id="{23157E61-9573-A777-6808-2E27BED14EE5}"/>
                </a:ext>
              </a:extLst>
            </p:cNvPr>
            <p:cNvSpPr>
              <a:spLocks noChangeShapeType="1"/>
            </p:cNvSpPr>
            <p:nvPr/>
          </p:nvSpPr>
          <p:spPr bwMode="auto">
            <a:xfrm>
              <a:off x="14859" y="44746"/>
              <a:ext cx="5926"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54" name="直接箭头连接符 54">
              <a:extLst>
                <a:ext uri="{FF2B5EF4-FFF2-40B4-BE49-F238E27FC236}">
                  <a16:creationId xmlns:a16="http://schemas.microsoft.com/office/drawing/2014/main" id="{3E19BFA7-2146-FFDB-27C2-0D468A8B01B9}"/>
                </a:ext>
              </a:extLst>
            </p:cNvPr>
            <p:cNvSpPr>
              <a:spLocks noChangeShapeType="1"/>
            </p:cNvSpPr>
            <p:nvPr/>
          </p:nvSpPr>
          <p:spPr bwMode="auto">
            <a:xfrm flipH="1">
              <a:off x="20997" y="17101"/>
              <a:ext cx="21" cy="4023"/>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55" name="直接箭头连接符 183">
              <a:extLst>
                <a:ext uri="{FF2B5EF4-FFF2-40B4-BE49-F238E27FC236}">
                  <a16:creationId xmlns:a16="http://schemas.microsoft.com/office/drawing/2014/main" id="{525BA3CB-66F7-E531-E2A6-26C45F66B7F4}"/>
                </a:ext>
              </a:extLst>
            </p:cNvPr>
            <p:cNvSpPr>
              <a:spLocks noChangeShapeType="1"/>
            </p:cNvSpPr>
            <p:nvPr/>
          </p:nvSpPr>
          <p:spPr bwMode="auto">
            <a:xfrm flipH="1">
              <a:off x="29209" y="17186"/>
              <a:ext cx="22" cy="4022"/>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56" name="直接箭头连接符 184">
              <a:extLst>
                <a:ext uri="{FF2B5EF4-FFF2-40B4-BE49-F238E27FC236}">
                  <a16:creationId xmlns:a16="http://schemas.microsoft.com/office/drawing/2014/main" id="{7167E8B8-A383-E4E1-FEAA-5C7DA54D3360}"/>
                </a:ext>
              </a:extLst>
            </p:cNvPr>
            <p:cNvSpPr>
              <a:spLocks noChangeShapeType="1"/>
            </p:cNvSpPr>
            <p:nvPr/>
          </p:nvSpPr>
          <p:spPr bwMode="auto">
            <a:xfrm flipH="1">
              <a:off x="37549" y="17101"/>
              <a:ext cx="21" cy="4023"/>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57" name="直接箭头连接符 185">
              <a:extLst>
                <a:ext uri="{FF2B5EF4-FFF2-40B4-BE49-F238E27FC236}">
                  <a16:creationId xmlns:a16="http://schemas.microsoft.com/office/drawing/2014/main" id="{F4EC306A-9097-8112-B487-086949F18B6A}"/>
                </a:ext>
              </a:extLst>
            </p:cNvPr>
            <p:cNvSpPr>
              <a:spLocks noChangeShapeType="1"/>
            </p:cNvSpPr>
            <p:nvPr/>
          </p:nvSpPr>
          <p:spPr bwMode="auto">
            <a:xfrm flipH="1">
              <a:off x="45465" y="17101"/>
              <a:ext cx="22" cy="4023"/>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58" name="直接箭头连接符 56">
              <a:extLst>
                <a:ext uri="{FF2B5EF4-FFF2-40B4-BE49-F238E27FC236}">
                  <a16:creationId xmlns:a16="http://schemas.microsoft.com/office/drawing/2014/main" id="{76310CD4-9F74-37B0-799E-A6F13852D643}"/>
                </a:ext>
              </a:extLst>
            </p:cNvPr>
            <p:cNvSpPr>
              <a:spLocks noChangeShapeType="1"/>
            </p:cNvSpPr>
            <p:nvPr/>
          </p:nvSpPr>
          <p:spPr bwMode="auto">
            <a:xfrm>
              <a:off x="20955" y="26288"/>
              <a:ext cx="3598" cy="7411"/>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59" name="直接箭头连接符 57">
              <a:extLst>
                <a:ext uri="{FF2B5EF4-FFF2-40B4-BE49-F238E27FC236}">
                  <a16:creationId xmlns:a16="http://schemas.microsoft.com/office/drawing/2014/main" id="{BCA6D69B-4F22-26A8-5EA2-31C102512C7A}"/>
                </a:ext>
              </a:extLst>
            </p:cNvPr>
            <p:cNvSpPr>
              <a:spLocks noChangeShapeType="1"/>
            </p:cNvSpPr>
            <p:nvPr/>
          </p:nvSpPr>
          <p:spPr bwMode="auto">
            <a:xfrm flipH="1">
              <a:off x="25823" y="26415"/>
              <a:ext cx="3386" cy="7197"/>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60" name="直接箭头连接符 58">
              <a:extLst>
                <a:ext uri="{FF2B5EF4-FFF2-40B4-BE49-F238E27FC236}">
                  <a16:creationId xmlns:a16="http://schemas.microsoft.com/office/drawing/2014/main" id="{44E65B16-38BF-AEF8-A03B-7E1996A46780}"/>
                </a:ext>
              </a:extLst>
            </p:cNvPr>
            <p:cNvSpPr>
              <a:spLocks noChangeShapeType="1"/>
            </p:cNvSpPr>
            <p:nvPr/>
          </p:nvSpPr>
          <p:spPr bwMode="auto">
            <a:xfrm>
              <a:off x="36999" y="26500"/>
              <a:ext cx="3344" cy="7321"/>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61" name="直接箭头连接符 59">
              <a:extLst>
                <a:ext uri="{FF2B5EF4-FFF2-40B4-BE49-F238E27FC236}">
                  <a16:creationId xmlns:a16="http://schemas.microsoft.com/office/drawing/2014/main" id="{BF30D483-B208-4423-7C06-1063AFC4F6F6}"/>
                </a:ext>
              </a:extLst>
            </p:cNvPr>
            <p:cNvSpPr>
              <a:spLocks noChangeShapeType="1"/>
            </p:cNvSpPr>
            <p:nvPr/>
          </p:nvSpPr>
          <p:spPr bwMode="auto">
            <a:xfrm flipH="1">
              <a:off x="40936" y="26500"/>
              <a:ext cx="4106" cy="7279"/>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62" name="直接箭头连接符 60">
              <a:extLst>
                <a:ext uri="{FF2B5EF4-FFF2-40B4-BE49-F238E27FC236}">
                  <a16:creationId xmlns:a16="http://schemas.microsoft.com/office/drawing/2014/main" id="{578ADEB0-AB9A-F8FD-22EA-CB4767B882F1}"/>
                </a:ext>
              </a:extLst>
            </p:cNvPr>
            <p:cNvSpPr>
              <a:spLocks noChangeShapeType="1"/>
            </p:cNvSpPr>
            <p:nvPr/>
          </p:nvSpPr>
          <p:spPr bwMode="auto">
            <a:xfrm>
              <a:off x="25421" y="36786"/>
              <a:ext cx="5990" cy="614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63" name="直接箭头连接符 63">
              <a:extLst>
                <a:ext uri="{FF2B5EF4-FFF2-40B4-BE49-F238E27FC236}">
                  <a16:creationId xmlns:a16="http://schemas.microsoft.com/office/drawing/2014/main" id="{C6CFF985-BA8C-08D2-8C6B-BFFFD163915A}"/>
                </a:ext>
              </a:extLst>
            </p:cNvPr>
            <p:cNvSpPr>
              <a:spLocks noChangeShapeType="1"/>
            </p:cNvSpPr>
            <p:nvPr/>
          </p:nvSpPr>
          <p:spPr bwMode="auto">
            <a:xfrm flipH="1">
              <a:off x="33655" y="36786"/>
              <a:ext cx="7281" cy="6139"/>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64" name="矩形: 圆角 75">
              <a:extLst>
                <a:ext uri="{FF2B5EF4-FFF2-40B4-BE49-F238E27FC236}">
                  <a16:creationId xmlns:a16="http://schemas.microsoft.com/office/drawing/2014/main" id="{83A7B300-2BC4-43F1-3C59-9B1E18C60EA2}"/>
                </a:ext>
              </a:extLst>
            </p:cNvPr>
            <p:cNvSpPr>
              <a:spLocks noChangeArrowheads="1"/>
            </p:cNvSpPr>
            <p:nvPr/>
          </p:nvSpPr>
          <p:spPr bwMode="auto">
            <a:xfrm>
              <a:off x="17272" y="984"/>
              <a:ext cx="32175" cy="4985"/>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sp>
          <p:nvSpPr>
            <p:cNvPr id="31765" name="左大括号 76">
              <a:extLst>
                <a:ext uri="{FF2B5EF4-FFF2-40B4-BE49-F238E27FC236}">
                  <a16:creationId xmlns:a16="http://schemas.microsoft.com/office/drawing/2014/main" id="{BDCAF06A-4329-5271-AB6E-892FC6B83BAB}"/>
                </a:ext>
              </a:extLst>
            </p:cNvPr>
            <p:cNvSpPr>
              <a:spLocks/>
            </p:cNvSpPr>
            <p:nvPr/>
          </p:nvSpPr>
          <p:spPr bwMode="auto">
            <a:xfrm>
              <a:off x="4997" y="9353"/>
              <a:ext cx="4115" cy="34716"/>
            </a:xfrm>
            <a:prstGeom prst="leftBrace">
              <a:avLst>
                <a:gd name="adj1" fmla="val 7733"/>
                <a:gd name="adj2" fmla="val 50611"/>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sp>
          <p:nvSpPr>
            <p:cNvPr id="31766" name="直接箭头连接符 78">
              <a:extLst>
                <a:ext uri="{FF2B5EF4-FFF2-40B4-BE49-F238E27FC236}">
                  <a16:creationId xmlns:a16="http://schemas.microsoft.com/office/drawing/2014/main" id="{8847DED1-7D0B-AD71-FE70-496671CCAF4F}"/>
                </a:ext>
              </a:extLst>
            </p:cNvPr>
            <p:cNvSpPr>
              <a:spLocks noChangeShapeType="1"/>
            </p:cNvSpPr>
            <p:nvPr/>
          </p:nvSpPr>
          <p:spPr bwMode="auto">
            <a:xfrm flipH="1">
              <a:off x="24426" y="6053"/>
              <a:ext cx="7916" cy="208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67" name="直接箭头连接符 79">
              <a:extLst>
                <a:ext uri="{FF2B5EF4-FFF2-40B4-BE49-F238E27FC236}">
                  <a16:creationId xmlns:a16="http://schemas.microsoft.com/office/drawing/2014/main" id="{F596DD3A-C3E3-92DC-EBD9-23BA47564AF5}"/>
                </a:ext>
              </a:extLst>
            </p:cNvPr>
            <p:cNvSpPr>
              <a:spLocks noChangeShapeType="1"/>
            </p:cNvSpPr>
            <p:nvPr/>
          </p:nvSpPr>
          <p:spPr bwMode="auto">
            <a:xfrm>
              <a:off x="35687" y="6053"/>
              <a:ext cx="8001" cy="220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68" name="直接箭头连接符 80">
              <a:extLst>
                <a:ext uri="{FF2B5EF4-FFF2-40B4-BE49-F238E27FC236}">
                  <a16:creationId xmlns:a16="http://schemas.microsoft.com/office/drawing/2014/main" id="{2DAD9E33-891C-46E4-68F2-2D3C647428C8}"/>
                </a:ext>
              </a:extLst>
            </p:cNvPr>
            <p:cNvSpPr>
              <a:spLocks noChangeShapeType="1"/>
            </p:cNvSpPr>
            <p:nvPr/>
          </p:nvSpPr>
          <p:spPr bwMode="auto">
            <a:xfrm flipH="1">
              <a:off x="30607" y="6053"/>
              <a:ext cx="2667" cy="2031"/>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69" name="直接箭头连接符 86">
              <a:extLst>
                <a:ext uri="{FF2B5EF4-FFF2-40B4-BE49-F238E27FC236}">
                  <a16:creationId xmlns:a16="http://schemas.microsoft.com/office/drawing/2014/main" id="{57479C5F-9154-A51F-41A4-C3F127C40C43}"/>
                </a:ext>
              </a:extLst>
            </p:cNvPr>
            <p:cNvSpPr>
              <a:spLocks noChangeShapeType="1"/>
            </p:cNvSpPr>
            <p:nvPr/>
          </p:nvSpPr>
          <p:spPr bwMode="auto">
            <a:xfrm>
              <a:off x="34967" y="5884"/>
              <a:ext cx="2371" cy="2369"/>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3576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FDEBA96-2BA2-436E-9C11-9133F9EF5C10}"/>
              </a:ext>
            </a:extLst>
          </p:cNvPr>
          <p:cNvSpPr>
            <a:spLocks noGrp="1" noChangeArrowheads="1"/>
          </p:cNvSpPr>
          <p:nvPr>
            <p:ph type="title"/>
          </p:nvPr>
        </p:nvSpPr>
        <p:spPr>
          <a:xfrm>
            <a:off x="1381125" y="274639"/>
            <a:ext cx="8829675" cy="1138237"/>
          </a:xfrm>
        </p:spPr>
        <p:txBody>
          <a:bodyPr>
            <a:normAutofit/>
          </a:bodyPr>
          <a:lstStyle/>
          <a:p>
            <a:pPr eaLnBrk="1" hangingPunct="1"/>
            <a:r>
              <a:rPr lang="zh-CN" altLang="en-US" sz="3200" dirty="0">
                <a:solidFill>
                  <a:srgbClr val="0070C0"/>
                </a:solidFill>
                <a:latin typeface="宋体" panose="02010600030101010101" pitchFamily="2" charset="-122"/>
                <a:ea typeface="宋体" panose="02010600030101010101" pitchFamily="2" charset="-122"/>
              </a:rPr>
              <a:t>进入研究现场前的准备工作</a:t>
            </a:r>
          </a:p>
        </p:txBody>
      </p:sp>
      <p:sp>
        <p:nvSpPr>
          <p:cNvPr id="32771" name="Rectangle 3">
            <a:extLst>
              <a:ext uri="{FF2B5EF4-FFF2-40B4-BE49-F238E27FC236}">
                <a16:creationId xmlns:a16="http://schemas.microsoft.com/office/drawing/2014/main" id="{3EF5B2BF-0E1E-429E-A791-A4BEC9FF0965}"/>
              </a:ext>
            </a:extLst>
          </p:cNvPr>
          <p:cNvSpPr>
            <a:spLocks noGrp="1" noChangeArrowheads="1"/>
          </p:cNvSpPr>
          <p:nvPr>
            <p:ph type="body" idx="1"/>
          </p:nvPr>
        </p:nvSpPr>
        <p:spPr>
          <a:xfrm>
            <a:off x="1381125" y="1412876"/>
            <a:ext cx="9331544" cy="4895849"/>
          </a:xfrm>
        </p:spPr>
        <p:txBody>
          <a:bodyPr>
            <a:normAutofit/>
          </a:bodyPr>
          <a:lstStyle/>
          <a:p>
            <a:pPr eaLnBrk="1" hangingPunct="1"/>
            <a:r>
              <a:rPr lang="zh-CN" altLang="en-US" dirty="0">
                <a:latin typeface="宋体" panose="02010600030101010101" pitchFamily="2" charset="-122"/>
                <a:ea typeface="宋体" panose="02010600030101010101" pitchFamily="2" charset="-122"/>
              </a:rPr>
              <a:t>了解当地情况</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自然</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人文</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相关调查研究，如调查惯例、已有民族志</a:t>
            </a:r>
            <a:endParaRPr lang="en-US" altLang="zh-CN"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田野装备</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工作装备：有效证件；录音、拍摄设备，本子、笔、调查表等</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生活装备：药品、生活用品、个人消遣用品</a:t>
            </a:r>
          </a:p>
          <a:p>
            <a:pPr eaLnBrk="1" hangingPunct="1"/>
            <a:r>
              <a:rPr lang="zh-CN" altLang="en-US" dirty="0">
                <a:latin typeface="宋体" panose="02010600030101010101" pitchFamily="2" charset="-122"/>
                <a:ea typeface="宋体" panose="02010600030101010101" pitchFamily="2" charset="-122"/>
              </a:rPr>
              <a:t>进入田野点</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隐蔽地进入</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逐步暴露式</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直接进入：私人关系（政府官员带入；地方有威望的人等）</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6CA6F60-82C3-4A41-BA96-82C5C9617325}"/>
              </a:ext>
            </a:extLst>
          </p:cNvPr>
          <p:cNvSpPr>
            <a:spLocks noGrp="1" noChangeArrowheads="1"/>
          </p:cNvSpPr>
          <p:nvPr>
            <p:ph type="title"/>
          </p:nvPr>
        </p:nvSpPr>
        <p:spPr>
          <a:xfrm>
            <a:off x="1428750" y="365125"/>
            <a:ext cx="9925050" cy="1325563"/>
          </a:xfrm>
        </p:spPr>
        <p:txBody>
          <a:bodyPr/>
          <a:lstStyle/>
          <a:p>
            <a:pPr eaLnBrk="1" hangingPunct="1"/>
            <a:r>
              <a:rPr lang="zh-CN" altLang="en-US" sz="3600" b="1" dirty="0">
                <a:solidFill>
                  <a:srgbClr val="00B050"/>
                </a:solidFill>
                <a:latin typeface="宋体" panose="02010600030101010101" pitchFamily="2" charset="-122"/>
                <a:ea typeface="宋体" panose="02010600030101010101" pitchFamily="2" charset="-122"/>
              </a:rPr>
              <a:t>收集资料的具体方法</a:t>
            </a:r>
          </a:p>
        </p:txBody>
      </p:sp>
      <p:sp>
        <p:nvSpPr>
          <p:cNvPr id="33795" name="Rectangle 3">
            <a:extLst>
              <a:ext uri="{FF2B5EF4-FFF2-40B4-BE49-F238E27FC236}">
                <a16:creationId xmlns:a16="http://schemas.microsoft.com/office/drawing/2014/main" id="{1E004D94-6F8A-433A-A4C8-E611E1B41966}"/>
              </a:ext>
            </a:extLst>
          </p:cNvPr>
          <p:cNvSpPr>
            <a:spLocks noGrp="1" noChangeArrowheads="1"/>
          </p:cNvSpPr>
          <p:nvPr>
            <p:ph type="body" idx="1"/>
          </p:nvPr>
        </p:nvSpPr>
        <p:spPr>
          <a:xfrm>
            <a:off x="1428750" y="1825625"/>
            <a:ext cx="9925050" cy="4351338"/>
          </a:xfrm>
        </p:spPr>
        <p:txBody>
          <a:bodyPr/>
          <a:lstStyle/>
          <a:p>
            <a:pPr eaLnBrk="1" hangingPunct="1"/>
            <a:r>
              <a:rPr lang="zh-CN" altLang="en-US" dirty="0">
                <a:latin typeface="宋体" panose="02010600030101010101" pitchFamily="2" charset="-122"/>
                <a:ea typeface="宋体" panose="02010600030101010101" pitchFamily="2" charset="-122"/>
              </a:rPr>
              <a:t>观察</a:t>
            </a:r>
          </a:p>
          <a:p>
            <a:pPr eaLnBrk="1" hangingPunct="1"/>
            <a:r>
              <a:rPr lang="zh-CN" altLang="en-US" dirty="0">
                <a:latin typeface="宋体" panose="02010600030101010101" pitchFamily="2" charset="-122"/>
                <a:ea typeface="宋体" panose="02010600030101010101" pitchFamily="2" charset="-122"/>
              </a:rPr>
              <a:t>访谈</a:t>
            </a:r>
          </a:p>
          <a:p>
            <a:pPr eaLnBrk="1" hangingPunct="1"/>
            <a:r>
              <a:rPr lang="zh-CN" altLang="en-US" dirty="0">
                <a:latin typeface="宋体" panose="02010600030101010101" pitchFamily="2" charset="-122"/>
                <a:ea typeface="宋体" panose="02010600030101010101" pitchFamily="2" charset="-122"/>
              </a:rPr>
              <a:t>实物分析</a:t>
            </a:r>
          </a:p>
          <a:p>
            <a:pPr eaLnBrk="1" hangingPunct="1"/>
            <a:r>
              <a:rPr lang="zh-CN" altLang="en-US" dirty="0">
                <a:latin typeface="宋体" panose="02010600030101010101" pitchFamily="2" charset="-122"/>
                <a:ea typeface="宋体" panose="02010600030101010101" pitchFamily="2" charset="-122"/>
              </a:rPr>
              <a:t>调查问卷</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14174</TotalTime>
  <Words>3141</Words>
  <Application>Microsoft Office PowerPoint</Application>
  <PresentationFormat>宽屏</PresentationFormat>
  <Paragraphs>356</Paragraphs>
  <Slides>45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45</vt:i4>
      </vt:variant>
    </vt:vector>
  </HeadingPairs>
  <TitlesOfParts>
    <vt:vector size="57" baseType="lpstr">
      <vt:lpstr>等线</vt:lpstr>
      <vt:lpstr>等线 Light</vt:lpstr>
      <vt:lpstr>仿宋</vt:lpstr>
      <vt:lpstr>黑体</vt:lpstr>
      <vt:lpstr>华文楷体</vt:lpstr>
      <vt:lpstr>楷体</vt:lpstr>
      <vt:lpstr>宋体</vt:lpstr>
      <vt:lpstr>Arial</vt:lpstr>
      <vt:lpstr>Times New Roman</vt:lpstr>
      <vt:lpstr>Verdana</vt:lpstr>
      <vt:lpstr>Wingdings</vt:lpstr>
      <vt:lpstr>Office 主题​​</vt:lpstr>
      <vt:lpstr> 3.田野调查方法</vt:lpstr>
      <vt:lpstr>人类学田野调查（民族志）的形成与发展</vt:lpstr>
      <vt:lpstr>田野调查的过程</vt:lpstr>
      <vt:lpstr>田野调查的准备工作:选题</vt:lpstr>
      <vt:lpstr>撰写研究计划</vt:lpstr>
      <vt:lpstr>研究计划的结构</vt:lpstr>
      <vt:lpstr>PowerPoint 演示文稿</vt:lpstr>
      <vt:lpstr>进入研究现场前的准备工作</vt:lpstr>
      <vt:lpstr>收集资料的具体方法</vt:lpstr>
      <vt:lpstr>观察 </vt:lpstr>
      <vt:lpstr>观察的其他分类</vt:lpstr>
      <vt:lpstr>观察前的准备工作</vt:lpstr>
      <vt:lpstr>观察什么</vt:lpstr>
      <vt:lpstr> 记录观察</vt:lpstr>
      <vt:lpstr>做笔记的建议</vt:lpstr>
      <vt:lpstr>参与观察的使用与作用</vt:lpstr>
      <vt:lpstr>参与式观察者的角色</vt:lpstr>
      <vt:lpstr> 访谈：功能</vt:lpstr>
      <vt:lpstr> 访谈：分类</vt:lpstr>
      <vt:lpstr> 访谈：步骤</vt:lpstr>
      <vt:lpstr> 访谈：大纲</vt:lpstr>
      <vt:lpstr> 访谈：设计内容问题的方法</vt:lpstr>
      <vt:lpstr>访谈：倾听</vt:lpstr>
      <vt:lpstr>访谈：回应</vt:lpstr>
      <vt:lpstr>访谈：记录和转录</vt:lpstr>
      <vt:lpstr>访谈：典型的难题</vt:lpstr>
      <vt:lpstr>访谈：焦点小组访谈</vt:lpstr>
      <vt:lpstr> 收集实物</vt:lpstr>
      <vt:lpstr>实物资料的分类</vt:lpstr>
      <vt:lpstr>实物分析的理论基础</vt:lpstr>
      <vt:lpstr>实物分析的作用</vt:lpstr>
      <vt:lpstr>收集实物资料的方式</vt:lpstr>
      <vt:lpstr>田野调查中需要关注的问题—伦理问题</vt:lpstr>
      <vt:lpstr>知情同意</vt:lpstr>
      <vt:lpstr>不伤害</vt:lpstr>
      <vt:lpstr>平等互惠</vt:lpstr>
      <vt:lpstr>研究者的角色和伦理困境</vt:lpstr>
      <vt:lpstr>没有简单的解决方案</vt:lpstr>
      <vt:lpstr>田野调查中其他需要关注的问题</vt:lpstr>
      <vt:lpstr>田野调查中其他需要关注的问题</vt:lpstr>
      <vt:lpstr>邓启耀、德费尔：一个场景，几重观看 ——列维-斯特劳斯与卡斯特罗·法利亚的民族志摄影（民族艺术，2016第6期）</vt:lpstr>
      <vt:lpstr>PowerPoint 演示文稿</vt:lpstr>
      <vt:lpstr>PowerPoint 演示文稿</vt:lpstr>
      <vt:lpstr>问题讨论与作业</vt:lpstr>
      <vt:lpstr>推荐阅读书目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LHQ</dc:creator>
  <cp:lastModifiedBy>liu huaqin</cp:lastModifiedBy>
  <cp:revision>166</cp:revision>
  <dcterms:created xsi:type="dcterms:W3CDTF">2018-09-19T01:44:15Z</dcterms:created>
  <dcterms:modified xsi:type="dcterms:W3CDTF">2023-03-09T10:04:56Z</dcterms:modified>
</cp:coreProperties>
</file>