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659" r:id="rId4"/>
    <p:sldId id="287" r:id="rId5"/>
    <p:sldId id="281" r:id="rId6"/>
    <p:sldId id="566" r:id="rId7"/>
    <p:sldId id="569" r:id="rId8"/>
    <p:sldId id="568" r:id="rId9"/>
    <p:sldId id="572" r:id="rId10"/>
    <p:sldId id="450" r:id="rId11"/>
    <p:sldId id="296" r:id="rId12"/>
    <p:sldId id="606" r:id="rId13"/>
    <p:sldId id="607" r:id="rId14"/>
    <p:sldId id="288" r:id="rId15"/>
    <p:sldId id="290" r:id="rId16"/>
    <p:sldId id="605" r:id="rId17"/>
    <p:sldId id="604" r:id="rId18"/>
    <p:sldId id="293" r:id="rId19"/>
    <p:sldId id="292" r:id="rId20"/>
    <p:sldId id="576" r:id="rId21"/>
    <p:sldId id="298" r:id="rId22"/>
    <p:sldId id="299" r:id="rId23"/>
    <p:sldId id="663" r:id="rId24"/>
    <p:sldId id="300" r:id="rId25"/>
    <p:sldId id="560" r:id="rId26"/>
    <p:sldId id="660" r:id="rId27"/>
    <p:sldId id="302" r:id="rId28"/>
    <p:sldId id="609" r:id="rId29"/>
    <p:sldId id="303" r:id="rId30"/>
    <p:sldId id="456" r:id="rId31"/>
    <p:sldId id="612" r:id="rId32"/>
    <p:sldId id="613" r:id="rId33"/>
    <p:sldId id="617" r:id="rId34"/>
    <p:sldId id="614" r:id="rId35"/>
    <p:sldId id="615" r:id="rId36"/>
    <p:sldId id="662" r:id="rId37"/>
    <p:sldId id="661" r:id="rId38"/>
    <p:sldId id="67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HQ" initials="L" lastIdx="1" clrIdx="0">
    <p:extLst>
      <p:ext uri="{19B8F6BF-5375-455C-9EA6-DF929625EA0E}">
        <p15:presenceInfo xmlns:p15="http://schemas.microsoft.com/office/powerpoint/2012/main" userId="LH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38354-2865-4D0F-AD4A-45A995D11C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588D9B-B5A9-4D51-9D36-9D55BCB2B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0713D1-1669-458A-80A1-E0B780FEC853}"/>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5" name="页脚占位符 4">
            <a:extLst>
              <a:ext uri="{FF2B5EF4-FFF2-40B4-BE49-F238E27FC236}">
                <a16:creationId xmlns:a16="http://schemas.microsoft.com/office/drawing/2014/main" id="{BD501477-406B-4730-AA8D-697A59340D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C0BEC-E8F2-4159-8172-421C7B9E48C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68572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9260E-497F-4870-8C61-0168B6CE19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74D1BF-E010-4133-91EF-CC3BA375D2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6B0281-EA77-4692-8147-C26309A51842}"/>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5" name="页脚占位符 4">
            <a:extLst>
              <a:ext uri="{FF2B5EF4-FFF2-40B4-BE49-F238E27FC236}">
                <a16:creationId xmlns:a16="http://schemas.microsoft.com/office/drawing/2014/main" id="{CCF2911E-D7E2-4875-900B-28326F901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97720-A104-42A6-B3DF-7627CBE9DF5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78767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B7BA-941D-4454-9C63-C58496D623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8CC30C-54F3-4833-9CD3-82BC2E5CE96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4E4A4-5AA8-425A-A72D-CCE2B0392DB6}"/>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5" name="页脚占位符 4">
            <a:extLst>
              <a:ext uri="{FF2B5EF4-FFF2-40B4-BE49-F238E27FC236}">
                <a16:creationId xmlns:a16="http://schemas.microsoft.com/office/drawing/2014/main" id="{67DD649E-A2F0-46D0-A361-A12CBC6A6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1EAA4-606C-4773-9E06-270608F6AE7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88847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2E690-1BC2-4F6E-9020-449AA7F47E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B7AFDA-E536-43D9-9FDE-DA2031E757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0F7DFE-1F66-478C-BA05-C2A7637D01AF}"/>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5" name="页脚占位符 4">
            <a:extLst>
              <a:ext uri="{FF2B5EF4-FFF2-40B4-BE49-F238E27FC236}">
                <a16:creationId xmlns:a16="http://schemas.microsoft.com/office/drawing/2014/main" id="{EF3CE98E-1095-4951-9D7C-BF34EA251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1FCF4-4684-4B10-BBE2-0C0CFCE946C6}"/>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44436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403E1-D3C3-42FD-B05B-95C99E2198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9161E3-5DFA-4E9B-B707-C88795ACF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8AD07EC-8D5E-4EFC-9055-60666AA7D10E}"/>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5" name="页脚占位符 4">
            <a:extLst>
              <a:ext uri="{FF2B5EF4-FFF2-40B4-BE49-F238E27FC236}">
                <a16:creationId xmlns:a16="http://schemas.microsoft.com/office/drawing/2014/main" id="{532F44E3-2BDD-41BD-9181-A0E9AC754B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41A10-320A-4E5A-AB8B-223179AFF619}"/>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03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EBCE6-D1F7-454B-8CCA-32D742CCEC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2F559B-2285-4134-AC63-DF6AA28B6D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B70D38-3962-4D14-9398-C623EDAD23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70F465B-263D-404D-B846-1FD0DE7BF7C5}"/>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6" name="页脚占位符 5">
            <a:extLst>
              <a:ext uri="{FF2B5EF4-FFF2-40B4-BE49-F238E27FC236}">
                <a16:creationId xmlns:a16="http://schemas.microsoft.com/office/drawing/2014/main" id="{FB6499A7-0040-4581-AE61-1017F5489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D579D7-C00A-4A71-95D3-A559B06A4D0F}"/>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3222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B5BDC-900B-4158-BFB2-A0E2B6A5FB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EBF30-48BE-4B7D-9B44-755679C4A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FCBDDE-97B0-40FC-BD17-BB4BDF0CBB6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ABE802-8BE0-4DFA-85FA-5CD7344D4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CA9D0E-5B02-48ED-99FD-8B91CB8275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703B4A-0335-4C14-8A50-E450339C63B2}"/>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8" name="页脚占位符 7">
            <a:extLst>
              <a:ext uri="{FF2B5EF4-FFF2-40B4-BE49-F238E27FC236}">
                <a16:creationId xmlns:a16="http://schemas.microsoft.com/office/drawing/2014/main" id="{8D9BA891-006D-40B8-A197-5748B4C464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5CC4F1-6025-4B8D-B84C-4B92DF0B0F31}"/>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19229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B4EBB-6774-44D9-8A6A-93676DC6F5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5082E5-F3E6-4A13-9C67-EF96A3E2B93B}"/>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4" name="页脚占位符 3">
            <a:extLst>
              <a:ext uri="{FF2B5EF4-FFF2-40B4-BE49-F238E27FC236}">
                <a16:creationId xmlns:a16="http://schemas.microsoft.com/office/drawing/2014/main" id="{7241750A-B656-4077-BB01-99A9D446D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17007-24DD-4EF4-8557-1FA5CFDC94C8}"/>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23925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ABBE7-A1F7-45E7-8C08-EA49ACD6A17E}"/>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3" name="页脚占位符 2">
            <a:extLst>
              <a:ext uri="{FF2B5EF4-FFF2-40B4-BE49-F238E27FC236}">
                <a16:creationId xmlns:a16="http://schemas.microsoft.com/office/drawing/2014/main" id="{39C43546-BF73-45C3-B557-CF15EDAB67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654884-6156-4DF9-9770-6A0C5899082D}"/>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91285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EABE8-163F-47FF-8331-5B3620181F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B0083B-6295-4DC0-94A1-8220F1658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8253BB-9060-48E9-8EB2-740BE064F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5E14DC2-3F0D-4922-B3A9-8FDE1C06F0F9}"/>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6" name="页脚占位符 5">
            <a:extLst>
              <a:ext uri="{FF2B5EF4-FFF2-40B4-BE49-F238E27FC236}">
                <a16:creationId xmlns:a16="http://schemas.microsoft.com/office/drawing/2014/main" id="{897363E4-DF94-4BB8-BA89-8280C3CE7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A1090C-EE30-4151-91D5-8F2606AC805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80252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25EA2-6733-424F-9ACF-157905AEF7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ACE14-24FD-49FA-9999-232754DD4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651E05-E896-44DF-A2F5-C9D2C4F8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18DC33-A305-4665-B8EC-32076DE0B206}"/>
              </a:ext>
            </a:extLst>
          </p:cNvPr>
          <p:cNvSpPr>
            <a:spLocks noGrp="1"/>
          </p:cNvSpPr>
          <p:nvPr>
            <p:ph type="dt" sz="half" idx="10"/>
          </p:nvPr>
        </p:nvSpPr>
        <p:spPr/>
        <p:txBody>
          <a:bodyPr/>
          <a:lstStyle/>
          <a:p>
            <a:fld id="{AFE89BC1-FAEE-4A75-AB7C-2275C88C288B}" type="datetimeFigureOut">
              <a:rPr lang="zh-CN" altLang="en-US" smtClean="0"/>
              <a:t>2022/11/4</a:t>
            </a:fld>
            <a:endParaRPr lang="zh-CN" altLang="en-US"/>
          </a:p>
        </p:txBody>
      </p:sp>
      <p:sp>
        <p:nvSpPr>
          <p:cNvPr id="6" name="页脚占位符 5">
            <a:extLst>
              <a:ext uri="{FF2B5EF4-FFF2-40B4-BE49-F238E27FC236}">
                <a16:creationId xmlns:a16="http://schemas.microsoft.com/office/drawing/2014/main" id="{45909C31-3AF2-42C0-BD63-1C474320D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3903BF-6B09-4631-B5A5-02FF900E993B}"/>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421536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004818-E2E4-4015-B3E6-7DDA832DD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252077-5F5B-4539-A98E-06F3C0EC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5014C0-8698-40EC-933B-AD5BBEDE9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9BC1-FAEE-4A75-AB7C-2275C88C288B}" type="datetimeFigureOut">
              <a:rPr lang="zh-CN" altLang="en-US" smtClean="0"/>
              <a:t>2022/11/4</a:t>
            </a:fld>
            <a:endParaRPr lang="zh-CN" altLang="en-US"/>
          </a:p>
        </p:txBody>
      </p:sp>
      <p:sp>
        <p:nvSpPr>
          <p:cNvPr id="5" name="页脚占位符 4">
            <a:extLst>
              <a:ext uri="{FF2B5EF4-FFF2-40B4-BE49-F238E27FC236}">
                <a16:creationId xmlns:a16="http://schemas.microsoft.com/office/drawing/2014/main" id="{A09F4B62-98B9-4B43-8D30-9F026A1F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1B4D72-B612-4040-AA3F-2D768468D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90893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http:/content.answers.com/main/content/wp/en-commons/f/f2/Friedrich_Ratzel.jpeg"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38793A54-D1E0-4574-966B-763F9665671B}"/>
              </a:ext>
            </a:extLst>
          </p:cNvPr>
          <p:cNvSpPr>
            <a:spLocks noGrp="1" noChangeArrowheads="1"/>
          </p:cNvSpPr>
          <p:nvPr>
            <p:ph type="ctrTitle" idx="4294967295"/>
          </p:nvPr>
        </p:nvSpPr>
        <p:spPr>
          <a:xfrm>
            <a:off x="2711450" y="762000"/>
            <a:ext cx="6192838" cy="1181101"/>
          </a:xfrm>
        </p:spPr>
        <p:txBody>
          <a:bodyPr>
            <a:normAutofit/>
          </a:bodyPr>
          <a:lstStyle/>
          <a:p>
            <a:pPr eaLnBrk="1" hangingPunct="1"/>
            <a:r>
              <a:rPr lang="en-US" altLang="zh-CN" sz="6000" b="1" dirty="0">
                <a:solidFill>
                  <a:srgbClr val="29471F"/>
                </a:solidFill>
              </a:rPr>
              <a:t>3.</a:t>
            </a:r>
            <a:r>
              <a:rPr lang="zh-CN" altLang="en-US" sz="6000" b="1" dirty="0">
                <a:solidFill>
                  <a:srgbClr val="29471F"/>
                </a:solidFill>
              </a:rPr>
              <a:t>文化人类学学说</a:t>
            </a:r>
          </a:p>
        </p:txBody>
      </p:sp>
      <p:sp>
        <p:nvSpPr>
          <p:cNvPr id="4098" name="Rectangle 3">
            <a:extLst>
              <a:ext uri="{FF2B5EF4-FFF2-40B4-BE49-F238E27FC236}">
                <a16:creationId xmlns:a16="http://schemas.microsoft.com/office/drawing/2014/main" id="{3E49C1C5-4F08-42F7-91AB-29DC1BA170D9}"/>
              </a:ext>
            </a:extLst>
          </p:cNvPr>
          <p:cNvSpPr>
            <a:spLocks noGrp="1" noChangeArrowheads="1"/>
          </p:cNvSpPr>
          <p:nvPr>
            <p:ph type="subTitle" idx="4294967295"/>
          </p:nvPr>
        </p:nvSpPr>
        <p:spPr>
          <a:xfrm>
            <a:off x="1190625" y="2333297"/>
            <a:ext cx="9467849" cy="4264353"/>
          </a:xfrm>
        </p:spPr>
        <p:txBody>
          <a:bodyPr/>
          <a:lstStyle/>
          <a:p>
            <a:pPr marL="0" indent="0" algn="ctr">
              <a:lnSpc>
                <a:spcPts val="3900"/>
              </a:lnSpc>
              <a:buNone/>
            </a:pPr>
            <a:r>
              <a:rPr lang="zh-CN" altLang="en-US" sz="3200" dirty="0">
                <a:latin typeface="华文楷体" panose="02010600040101010101" pitchFamily="2" charset="-122"/>
                <a:ea typeface="华文楷体" panose="02010600040101010101" pitchFamily="2" charset="-122"/>
              </a:rPr>
              <a:t>古典进化论－传播论－历史特殊主义－文化与人格－功能论－新进化论－结构主义－民族科学－文化生态学－政治经济学派－文化结构论与实践论－女性主义视角－阐释学视角－后现代主义视角－实用主义的视角</a:t>
            </a:r>
            <a:endParaRPr lang="en-US" altLang="zh-CN" sz="3200" b="1" dirty="0">
              <a:solidFill>
                <a:srgbClr val="CC0000"/>
              </a:solidFill>
              <a:latin typeface="华文楷体" panose="02010600040101010101" pitchFamily="2" charset="-122"/>
              <a:ea typeface="华文楷体" panose="02010600040101010101" pitchFamily="2" charset="-122"/>
            </a:endParaRPr>
          </a:p>
          <a:p>
            <a:pPr marL="0" indent="0" algn="ctr">
              <a:buNone/>
            </a:pPr>
            <a:endParaRPr lang="zh-CN" altLang="en-US" sz="3200" b="1" dirty="0">
              <a:solidFill>
                <a:srgbClr val="C00000"/>
              </a:solidFill>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animBg="1"/>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E857300C-752B-4558-8BBE-97A4A72075D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567AF2F4-DD7D-436D-B9E0-6CB7D2E2388B}" type="datetime1">
              <a:rPr lang="zh-CN" altLang="en-US" sz="1200"/>
              <a:pPr eaLnBrk="1" hangingPunct="1">
                <a:buFont typeface="Wingdings" panose="05000000000000000000" pitchFamily="2" charset="2"/>
                <a:buNone/>
              </a:pPr>
              <a:t>2022/11/4</a:t>
            </a:fld>
            <a:endParaRPr lang="zh-CN" altLang="en-US" sz="1200"/>
          </a:p>
        </p:txBody>
      </p:sp>
      <p:sp>
        <p:nvSpPr>
          <p:cNvPr id="36867" name="灯片编号占位符 5">
            <a:extLst>
              <a:ext uri="{FF2B5EF4-FFF2-40B4-BE49-F238E27FC236}">
                <a16:creationId xmlns:a16="http://schemas.microsoft.com/office/drawing/2014/main" id="{23FC78E6-F4BE-4F70-98C1-6FADBFB5542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E1815F02-320C-4B40-9D1B-BD6C10176199}" type="slidenum">
              <a:rPr lang="zh-CN" altLang="en-US" sz="1200"/>
              <a:pPr algn="r" eaLnBrk="1" hangingPunct="1">
                <a:buFont typeface="Wingdings" panose="05000000000000000000" pitchFamily="2" charset="2"/>
                <a:buNone/>
              </a:pPr>
              <a:t>10</a:t>
            </a:fld>
            <a:endParaRPr lang="zh-CN" altLang="en-US" sz="1200"/>
          </a:p>
        </p:txBody>
      </p:sp>
      <p:sp>
        <p:nvSpPr>
          <p:cNvPr id="59395" name="Rectangle 1027">
            <a:extLst>
              <a:ext uri="{FF2B5EF4-FFF2-40B4-BE49-F238E27FC236}">
                <a16:creationId xmlns:a16="http://schemas.microsoft.com/office/drawing/2014/main" id="{C0716AF5-EA24-47B0-8263-D24E7B96897C}"/>
              </a:ext>
            </a:extLst>
          </p:cNvPr>
          <p:cNvSpPr>
            <a:spLocks noGrp="1" noChangeArrowheads="1"/>
          </p:cNvSpPr>
          <p:nvPr>
            <p:ph type="body" idx="4294967295"/>
          </p:nvPr>
        </p:nvSpPr>
        <p:spPr>
          <a:xfrm>
            <a:off x="5730767" y="762000"/>
            <a:ext cx="5975130" cy="5334000"/>
          </a:xfrm>
        </p:spPr>
        <p:txBody>
          <a:bodyPr>
            <a:normAutofit/>
          </a:bodyPr>
          <a:lstStyle/>
          <a:p>
            <a:pPr eaLnBrk="1" hangingPunct="1">
              <a:lnSpc>
                <a:spcPts val="3400"/>
              </a:lnSpc>
              <a:defRPr/>
            </a:pPr>
            <a:r>
              <a:rPr lang="zh-CN" altLang="en-US" sz="2400" b="1" dirty="0">
                <a:latin typeface="宋体" panose="02010600030101010101" pitchFamily="2" charset="-122"/>
                <a:ea typeface="宋体" panose="02010600030101010101" pitchFamily="2" charset="-122"/>
              </a:rPr>
              <a:t>美国文化人类学之父</a:t>
            </a:r>
            <a:r>
              <a:rPr lang="en-US" altLang="zh-CN" sz="2400" dirty="0">
                <a:latin typeface="宋体" panose="02010600030101010101" pitchFamily="2" charset="-122"/>
                <a:ea typeface="宋体" panose="02010600030101010101" pitchFamily="2" charset="-122"/>
              </a:rPr>
              <a:t>Franz Boas</a:t>
            </a:r>
            <a:r>
              <a:rPr lang="en-US" altLang="zh-CN" sz="2400" b="1" dirty="0">
                <a:latin typeface="宋体" panose="02010600030101010101" pitchFamily="2" charset="-122"/>
                <a:ea typeface="宋体" panose="02010600030101010101" pitchFamily="2" charset="-122"/>
              </a:rPr>
              <a:t> (1858-1942)</a:t>
            </a:r>
          </a:p>
          <a:p>
            <a:pPr eaLnBrk="1" hangingPunct="1">
              <a:lnSpc>
                <a:spcPts val="3400"/>
              </a:lnSpc>
              <a:defRPr/>
            </a:pPr>
            <a:r>
              <a:rPr lang="zh-CN" altLang="en-US" sz="2400" b="1" dirty="0">
                <a:latin typeface="宋体" panose="02010600030101010101" pitchFamily="2" charset="-122"/>
                <a:ea typeface="宋体" panose="02010600030101010101" pitchFamily="2" charset="-122"/>
              </a:rPr>
              <a:t>重视田野调查</a:t>
            </a:r>
            <a:endParaRPr lang="en-US" altLang="zh-CN" sz="2400" b="1" dirty="0">
              <a:latin typeface="宋体" panose="02010600030101010101" pitchFamily="2" charset="-122"/>
              <a:ea typeface="宋体" panose="02010600030101010101" pitchFamily="2" charset="-122"/>
            </a:endParaRPr>
          </a:p>
          <a:p>
            <a:pPr>
              <a:lnSpc>
                <a:spcPts val="3400"/>
              </a:lnSpc>
              <a:defRPr/>
            </a:pPr>
            <a:r>
              <a:rPr lang="zh-CN" altLang="en-US" sz="2400" dirty="0">
                <a:latin typeface="宋体" panose="02010600030101010101" pitchFamily="2" charset="-122"/>
                <a:ea typeface="宋体" panose="02010600030101010101" pitchFamily="2" charset="-122"/>
              </a:rPr>
              <a:t>发展了</a:t>
            </a:r>
            <a:r>
              <a:rPr lang="zh-CN" altLang="en-US" sz="2400" b="1" dirty="0">
                <a:latin typeface="宋体" panose="02010600030101010101" pitchFamily="2" charset="-122"/>
                <a:ea typeface="宋体" panose="02010600030101010101" pitchFamily="2" charset="-122"/>
              </a:rPr>
              <a:t>文化相对主义</a:t>
            </a:r>
            <a:r>
              <a:rPr lang="zh-CN" altLang="en-US" sz="2400" dirty="0">
                <a:latin typeface="宋体" panose="02010600030101010101" pitchFamily="2" charset="-122"/>
                <a:ea typeface="宋体" panose="02010600030101010101" pitchFamily="2" charset="-122"/>
              </a:rPr>
              <a:t>的思想：每一种文化都有自己的历史轨迹，也只有在其自身的</a:t>
            </a:r>
            <a:r>
              <a:rPr lang="zh-CN" altLang="en-US" sz="2400" b="1" dirty="0">
                <a:latin typeface="宋体" panose="02010600030101010101" pitchFamily="2" charset="-122"/>
                <a:ea typeface="宋体" panose="02010600030101010101" pitchFamily="2" charset="-122"/>
              </a:rPr>
              <a:t>历史</a:t>
            </a:r>
            <a:r>
              <a:rPr lang="zh-CN" altLang="en-US" sz="2400" dirty="0">
                <a:latin typeface="宋体" panose="02010600030101010101" pitchFamily="2" charset="-122"/>
                <a:ea typeface="宋体" panose="02010600030101010101" pitchFamily="2" charset="-122"/>
              </a:rPr>
              <a:t>轨迹中才能理解其意义。主张把每一种文化都作为一个有自己历史的、独特的</a:t>
            </a:r>
            <a:r>
              <a:rPr lang="zh-CN" altLang="en-US" sz="2400" b="1" dirty="0">
                <a:latin typeface="宋体" panose="02010600030101010101" pitchFamily="2" charset="-122"/>
                <a:ea typeface="宋体" panose="02010600030101010101" pitchFamily="2" charset="-122"/>
              </a:rPr>
              <a:t>整体</a:t>
            </a:r>
            <a:r>
              <a:rPr lang="zh-CN" altLang="en-US" sz="2400" dirty="0">
                <a:latin typeface="宋体" panose="02010600030101010101" pitchFamily="2" charset="-122"/>
                <a:ea typeface="宋体" panose="02010600030101010101" pitchFamily="2" charset="-122"/>
              </a:rPr>
              <a:t>进行研究，重视由于不同文化各自历史发展的不同而导致的</a:t>
            </a:r>
            <a:r>
              <a:rPr lang="zh-CN" altLang="en-US" sz="2400" b="1" dirty="0">
                <a:latin typeface="宋体" panose="02010600030101010101" pitchFamily="2" charset="-122"/>
                <a:ea typeface="宋体" panose="02010600030101010101" pitchFamily="2" charset="-122"/>
              </a:rPr>
              <a:t>差异性</a:t>
            </a:r>
            <a:r>
              <a:rPr lang="zh-CN" altLang="en-US" sz="2400" dirty="0">
                <a:latin typeface="宋体" panose="02010600030101010101" pitchFamily="2" charset="-122"/>
                <a:ea typeface="宋体" panose="02010600030101010101" pitchFamily="2" charset="-122"/>
              </a:rPr>
              <a:t>，而不应当以这种差异来衡量并评判其发展阶段的级序或文化本身之优劣</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批判进化论</a:t>
            </a:r>
            <a:r>
              <a:rPr lang="zh-CN" altLang="en-US" sz="2400" dirty="0">
                <a:latin typeface="宋体" panose="02010600030101010101" pitchFamily="2" charset="-122"/>
                <a:ea typeface="宋体" panose="02010600030101010101" pitchFamily="2" charset="-122"/>
              </a:rPr>
              <a:t>）。</a:t>
            </a:r>
          </a:p>
          <a:p>
            <a:pPr eaLnBrk="1" hangingPunct="1">
              <a:defRPr/>
            </a:pPr>
            <a:endParaRPr lang="en-US" altLang="zh-CN" dirty="0">
              <a:latin typeface="宋体" panose="02010600030101010101" pitchFamily="2" charset="-122"/>
              <a:ea typeface="宋体" panose="02010600030101010101" pitchFamily="2" charset="-122"/>
            </a:endParaRPr>
          </a:p>
        </p:txBody>
      </p:sp>
      <p:pic>
        <p:nvPicPr>
          <p:cNvPr id="36869" name="Picture 1029" descr="boas">
            <a:extLst>
              <a:ext uri="{FF2B5EF4-FFF2-40B4-BE49-F238E27FC236}">
                <a16:creationId xmlns:a16="http://schemas.microsoft.com/office/drawing/2014/main" id="{59A4A294-8631-445B-9A39-C2C575C01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1" y="762000"/>
            <a:ext cx="4210050" cy="517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59395">
                                            <p:txEl>
                                              <p:pRg st="0" end="0"/>
                                            </p:txEl>
                                          </p:spTgt>
                                        </p:tgtEl>
                                        <p:attrNameLst>
                                          <p:attrName>style.visibility</p:attrName>
                                        </p:attrNameLst>
                                      </p:cBhvr>
                                      <p:to>
                                        <p:strVal val="visible"/>
                                      </p:to>
                                    </p:set>
                                    <p:anim calcmode="lin" valueType="num">
                                      <p:cBhvr>
                                        <p:cTn id="7" dur="500" fill="hold"/>
                                        <p:tgtEl>
                                          <p:spTgt spid="593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939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9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97442426-B4CC-460F-B15A-20E985538E2B}"/>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42D3C2F-C3A6-44EB-BA57-EB59DE8CFDBE}" type="datetime1">
              <a:rPr lang="zh-CN" altLang="en-US" sz="1200"/>
              <a:pPr eaLnBrk="1" hangingPunct="1">
                <a:buFont typeface="Wingdings" panose="05000000000000000000" pitchFamily="2" charset="2"/>
                <a:buNone/>
              </a:pPr>
              <a:t>2022/11/4</a:t>
            </a:fld>
            <a:endParaRPr lang="zh-CN" altLang="en-US" sz="1200"/>
          </a:p>
        </p:txBody>
      </p:sp>
      <p:sp>
        <p:nvSpPr>
          <p:cNvPr id="48131" name="灯片编号占位符 5">
            <a:extLst>
              <a:ext uri="{FF2B5EF4-FFF2-40B4-BE49-F238E27FC236}">
                <a16:creationId xmlns:a16="http://schemas.microsoft.com/office/drawing/2014/main" id="{0125F499-6B3F-455A-BE7A-D108F01003E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372CE18D-5EC0-4723-992E-DCD6ED1412A6}" type="slidenum">
              <a:rPr lang="zh-CN" altLang="en-US" sz="1200"/>
              <a:pPr algn="r" eaLnBrk="1" hangingPunct="1">
                <a:buFont typeface="Wingdings" panose="05000000000000000000" pitchFamily="2" charset="2"/>
                <a:buNone/>
              </a:pPr>
              <a:t>11</a:t>
            </a:fld>
            <a:endParaRPr lang="zh-CN" altLang="en-US" sz="1200"/>
          </a:p>
        </p:txBody>
      </p:sp>
      <p:sp>
        <p:nvSpPr>
          <p:cNvPr id="73731" name="Rectangle 2">
            <a:extLst>
              <a:ext uri="{FF2B5EF4-FFF2-40B4-BE49-F238E27FC236}">
                <a16:creationId xmlns:a16="http://schemas.microsoft.com/office/drawing/2014/main" id="{B0D39406-A179-4B1A-BE6C-C4BA9FAD2F06}"/>
              </a:ext>
            </a:extLst>
          </p:cNvPr>
          <p:cNvSpPr>
            <a:spLocks noGrp="1" noChangeArrowheads="1"/>
          </p:cNvSpPr>
          <p:nvPr>
            <p:ph type="title" idx="4294967295"/>
          </p:nvPr>
        </p:nvSpPr>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四、文化与人格（</a:t>
            </a:r>
            <a:r>
              <a:rPr lang="en-US" altLang="zh-CN" sz="3600" b="1" dirty="0">
                <a:latin typeface="黑体" panose="02010609060101010101" pitchFamily="49" charset="-122"/>
                <a:ea typeface="黑体" panose="02010609060101010101" pitchFamily="49" charset="-122"/>
              </a:rPr>
              <a:t>Culture and personality </a:t>
            </a:r>
            <a:r>
              <a:rPr lang="zh-CN" altLang="en-US" sz="3600" b="1" dirty="0">
                <a:latin typeface="黑体" panose="02010609060101010101" pitchFamily="49" charset="-122"/>
                <a:ea typeface="黑体" panose="02010609060101010101" pitchFamily="49" charset="-122"/>
              </a:rPr>
              <a:t>）</a:t>
            </a:r>
            <a:endParaRPr lang="en-US" altLang="zh-CN" sz="3600" b="1" dirty="0">
              <a:latin typeface="黑体" panose="02010609060101010101" pitchFamily="49" charset="-122"/>
              <a:ea typeface="黑体" panose="02010609060101010101" pitchFamily="49" charset="-122"/>
            </a:endParaRPr>
          </a:p>
        </p:txBody>
      </p:sp>
      <p:sp>
        <p:nvSpPr>
          <p:cNvPr id="73732" name="Rectangle 3">
            <a:extLst>
              <a:ext uri="{FF2B5EF4-FFF2-40B4-BE49-F238E27FC236}">
                <a16:creationId xmlns:a16="http://schemas.microsoft.com/office/drawing/2014/main" id="{DC54C78B-DC57-443D-BEB3-426E68D01ADD}"/>
              </a:ext>
            </a:extLst>
          </p:cNvPr>
          <p:cNvSpPr>
            <a:spLocks noGrp="1" noChangeArrowheads="1"/>
          </p:cNvSpPr>
          <p:nvPr>
            <p:ph type="body" idx="4294967295"/>
          </p:nvPr>
        </p:nvSpPr>
        <p:spPr/>
        <p:txBody>
          <a:bodyPr/>
          <a:lstStyle/>
          <a:p>
            <a:pPr eaLnBrk="1" hangingPunct="1">
              <a:lnSpc>
                <a:spcPts val="3700"/>
              </a:lnSpc>
            </a:pP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世纪</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年代初期，美国的一些人类学家开始研究文化与人格之间的关系。人类学家开始关注婴儿或儿童教养影响成人人格形成方面的研究。</a:t>
            </a:r>
            <a:endParaRPr lang="en-US" altLang="zh-CN" dirty="0">
              <a:latin typeface="宋体" panose="02010600030101010101" pitchFamily="2" charset="-122"/>
              <a:ea typeface="宋体" panose="02010600030101010101" pitchFamily="2" charset="-122"/>
            </a:endParaRPr>
          </a:p>
          <a:p>
            <a:pPr eaLnBrk="1" hangingPunct="1">
              <a:lnSpc>
                <a:spcPts val="3700"/>
              </a:lnSpc>
            </a:pPr>
            <a:r>
              <a:rPr lang="zh-CN" altLang="en-US" dirty="0">
                <a:latin typeface="宋体" panose="02010600030101010101" pitchFamily="2" charset="-122"/>
                <a:ea typeface="宋体" panose="02010600030101010101" pitchFamily="2" charset="-122"/>
              </a:rPr>
              <a:t>人类学家在反思心理学家的理论时，发现文化尤其是早期的育儿方式对成年人人格的形成具有重要影响作用。这一学派试图通过文化来解释人类心理因素和过程。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73731"/>
                                        </p:tgtEl>
                                        <p:attrNameLst>
                                          <p:attrName>style.visibility</p:attrName>
                                        </p:attrNameLst>
                                      </p:cBhvr>
                                      <p:to>
                                        <p:strVal val="visible"/>
                                      </p:to>
                                    </p:set>
                                    <p:animEffect transition="in" filter="fade">
                                      <p:cBhvr>
                                        <p:cTn id="7" dur="767" decel="100000"/>
                                        <p:tgtEl>
                                          <p:spTgt spid="73731"/>
                                        </p:tgtEl>
                                      </p:cBhvr>
                                    </p:animEffect>
                                    <p:animScale>
                                      <p:cBhvr>
                                        <p:cTn id="8" dur="767" decel="100000"/>
                                        <p:tgtEl>
                                          <p:spTgt spid="73731"/>
                                        </p:tgtEl>
                                      </p:cBhvr>
                                      <p:from x="10000" y="10000"/>
                                      <p:to x="200000" y="450000"/>
                                    </p:animScale>
                                    <p:animScale>
                                      <p:cBhvr>
                                        <p:cTn id="9" dur="1228" accel="100000" fill="hold">
                                          <p:stCondLst>
                                            <p:cond delay="767"/>
                                          </p:stCondLst>
                                        </p:cTn>
                                        <p:tgtEl>
                                          <p:spTgt spid="73731"/>
                                        </p:tgtEl>
                                      </p:cBhvr>
                                      <p:from x="200000" y="450000"/>
                                      <p:to x="100000" y="100000"/>
                                    </p:animScale>
                                    <p:set>
                                      <p:cBhvr>
                                        <p:cTn id="10" dur="767" fill="hold"/>
                                        <p:tgtEl>
                                          <p:spTgt spid="73731"/>
                                        </p:tgtEl>
                                        <p:attrNameLst>
                                          <p:attrName>ppt_x</p:attrName>
                                        </p:attrNameLst>
                                      </p:cBhvr>
                                      <p:to>
                                        <p:strVal val="(0.5)"/>
                                      </p:to>
                                    </p:set>
                                    <p:anim from="(0.5)" to="(#ppt_x)" calcmode="lin" valueType="num">
                                      <p:cBhvr>
                                        <p:cTn id="11" dur="1228" accel="100000" fill="hold">
                                          <p:stCondLst>
                                            <p:cond delay="767"/>
                                          </p:stCondLst>
                                        </p:cTn>
                                        <p:tgtEl>
                                          <p:spTgt spid="73731"/>
                                        </p:tgtEl>
                                        <p:attrNameLst>
                                          <p:attrName>ppt_x</p:attrName>
                                        </p:attrNameLst>
                                      </p:cBhvr>
                                    </p:anim>
                                    <p:set>
                                      <p:cBhvr>
                                        <p:cTn id="12" dur="767" fill="hold"/>
                                        <p:tgtEl>
                                          <p:spTgt spid="73731"/>
                                        </p:tgtEl>
                                        <p:attrNameLst>
                                          <p:attrName>ppt_y</p:attrName>
                                        </p:attrNameLst>
                                      </p:cBhvr>
                                      <p:to>
                                        <p:strVal val="(#ppt_y+0.4)"/>
                                      </p:to>
                                    </p:set>
                                    <p:anim from="(#ppt_y+0.4)" to="(#ppt_y)" calcmode="lin" valueType="num">
                                      <p:cBhvr>
                                        <p:cTn id="13" dur="1228" accel="100000" fill="hold">
                                          <p:stCondLst>
                                            <p:cond delay="767"/>
                                          </p:stCondLst>
                                        </p:cTn>
                                        <p:tgtEl>
                                          <p:spTgt spid="7373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73732">
                                            <p:txEl>
                                              <p:pRg st="0" end="0"/>
                                            </p:txEl>
                                          </p:spTgt>
                                        </p:tgtEl>
                                        <p:attrNameLst>
                                          <p:attrName>style.visibility</p:attrName>
                                        </p:attrNameLst>
                                      </p:cBhvr>
                                      <p:to>
                                        <p:strVal val="visible"/>
                                      </p:to>
                                    </p:set>
                                    <p:anim calcmode="lin" valueType="num">
                                      <p:cBhvr>
                                        <p:cTn id="18" dur="500" fill="hold"/>
                                        <p:tgtEl>
                                          <p:spTgt spid="7373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7373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7373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73732">
                                            <p:txEl>
                                              <p:pRg st="1" end="1"/>
                                            </p:txEl>
                                          </p:spTgt>
                                        </p:tgtEl>
                                        <p:attrNameLst>
                                          <p:attrName>style.visibility</p:attrName>
                                        </p:attrNameLst>
                                      </p:cBhvr>
                                      <p:to>
                                        <p:strVal val="visible"/>
                                      </p:to>
                                    </p:set>
                                    <p:anim calcmode="lin" valueType="num">
                                      <p:cBhvr>
                                        <p:cTn id="25" dur="500" fill="hold"/>
                                        <p:tgtEl>
                                          <p:spTgt spid="7373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7373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737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064F1B69-4BD1-4B93-A9CA-5691EB4121F5}"/>
              </a:ext>
            </a:extLst>
          </p:cNvPr>
          <p:cNvSpPr>
            <a:spLocks noGrp="1" noChangeArrowheads="1"/>
          </p:cNvSpPr>
          <p:nvPr>
            <p:ph idx="4294967295"/>
          </p:nvPr>
        </p:nvSpPr>
        <p:spPr>
          <a:xfrm>
            <a:off x="838200" y="1064173"/>
            <a:ext cx="9505950" cy="4955628"/>
          </a:xfrm>
        </p:spPr>
        <p:txBody>
          <a:bodyPr/>
          <a:lstStyle/>
          <a:p>
            <a:pPr>
              <a:lnSpc>
                <a:spcPts val="3900"/>
              </a:lnSpc>
            </a:pP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世纪</a:t>
            </a:r>
            <a:r>
              <a:rPr lang="en-US" altLang="zh-CN" dirty="0">
                <a:latin typeface="宋体" panose="02010600030101010101" pitchFamily="2" charset="-122"/>
                <a:ea typeface="宋体" panose="02010600030101010101" pitchFamily="2" charset="-122"/>
              </a:rPr>
              <a:t>30-40</a:t>
            </a:r>
            <a:r>
              <a:rPr lang="zh-CN" altLang="en-US" dirty="0">
                <a:latin typeface="宋体" panose="02010600030101010101" pitchFamily="2" charset="-122"/>
                <a:ea typeface="宋体" panose="02010600030101010101" pitchFamily="2" charset="-122"/>
              </a:rPr>
              <a:t>年代，美国</a:t>
            </a:r>
            <a:r>
              <a:rPr lang="en-US" altLang="zh-CN" dirty="0">
                <a:latin typeface="宋体" panose="02010600030101010101" pitchFamily="2" charset="-122"/>
                <a:ea typeface="宋体" panose="02010600030101010101" pitchFamily="2" charset="-122"/>
              </a:rPr>
              <a:t>Columbia</a:t>
            </a:r>
            <a:r>
              <a:rPr lang="zh-CN" altLang="en-US" dirty="0">
                <a:latin typeface="宋体" panose="02010600030101010101" pitchFamily="2" charset="-122"/>
                <a:ea typeface="宋体" panose="02010600030101010101" pitchFamily="2" charset="-122"/>
              </a:rPr>
              <a:t>大学的人类学家</a:t>
            </a:r>
            <a:r>
              <a:rPr lang="en-US" altLang="zh-CN" dirty="0">
                <a:latin typeface="宋体" panose="02010600030101010101" pitchFamily="2" charset="-122"/>
                <a:ea typeface="宋体" panose="02010600030101010101" pitchFamily="2" charset="-122"/>
              </a:rPr>
              <a:t>Ralph Linton</a:t>
            </a:r>
            <a:r>
              <a:rPr lang="zh-CN" altLang="en-US" dirty="0">
                <a:latin typeface="宋体" panose="02010600030101010101" pitchFamily="2" charset="-122"/>
                <a:ea typeface="宋体" panose="02010600030101010101" pitchFamily="2" charset="-122"/>
              </a:rPr>
              <a:t>和心理分析理论家</a:t>
            </a:r>
            <a:r>
              <a:rPr lang="en-US" altLang="zh-CN" dirty="0">
                <a:latin typeface="宋体" panose="02010600030101010101" pitchFamily="2" charset="-122"/>
                <a:ea typeface="宋体" panose="02010600030101010101" pitchFamily="2" charset="-122"/>
              </a:rPr>
              <a:t>Abram </a:t>
            </a:r>
            <a:r>
              <a:rPr lang="en-US" altLang="zh-CN" dirty="0" err="1">
                <a:latin typeface="宋体" panose="02010600030101010101" pitchFamily="2" charset="-122"/>
                <a:ea typeface="宋体" panose="02010600030101010101" pitchFamily="2" charset="-122"/>
              </a:rPr>
              <a:t>Kardiner</a:t>
            </a:r>
            <a:r>
              <a:rPr lang="zh-CN" altLang="en-US" dirty="0">
                <a:latin typeface="宋体" panose="02010600030101010101" pitchFamily="2" charset="-122"/>
                <a:ea typeface="宋体" panose="02010600030101010101" pitchFamily="2" charset="-122"/>
              </a:rPr>
              <a:t>对文化与人格研究提出了一些重要概念。</a:t>
            </a:r>
            <a:endParaRPr lang="en-US" altLang="zh-CN" dirty="0">
              <a:latin typeface="宋体" panose="02010600030101010101" pitchFamily="2" charset="-122"/>
              <a:ea typeface="宋体" panose="02010600030101010101" pitchFamily="2" charset="-122"/>
            </a:endParaRPr>
          </a:p>
          <a:p>
            <a:pPr>
              <a:lnSpc>
                <a:spcPts val="3900"/>
              </a:lnSpc>
            </a:pPr>
            <a:r>
              <a:rPr lang="en-US" altLang="zh-CN" dirty="0" err="1">
                <a:latin typeface="宋体" panose="02010600030101010101" pitchFamily="2" charset="-122"/>
                <a:ea typeface="宋体" panose="02010600030101010101" pitchFamily="2" charset="-122"/>
              </a:rPr>
              <a:t>Kardiner</a:t>
            </a:r>
            <a:r>
              <a:rPr lang="zh-CN" altLang="en-US" dirty="0">
                <a:latin typeface="宋体" panose="02010600030101010101" pitchFamily="2" charset="-122"/>
                <a:ea typeface="宋体" panose="02010600030101010101" pitchFamily="2" charset="-122"/>
              </a:rPr>
              <a:t>认为在每一个文化中都有一种由某种</a:t>
            </a:r>
            <a:r>
              <a:rPr lang="zh-CN" altLang="en-US" b="1" dirty="0">
                <a:latin typeface="宋体" panose="02010600030101010101" pitchFamily="2" charset="-122"/>
                <a:ea typeface="宋体" panose="02010600030101010101" pitchFamily="2" charset="-122"/>
              </a:rPr>
              <a:t>共享文化经历</a:t>
            </a:r>
            <a:r>
              <a:rPr lang="zh-CN" altLang="en-US" dirty="0">
                <a:latin typeface="宋体" panose="02010600030101010101" pitchFamily="2" charset="-122"/>
                <a:ea typeface="宋体" panose="02010600030101010101" pitchFamily="2" charset="-122"/>
              </a:rPr>
              <a:t>为基础的</a:t>
            </a:r>
            <a:r>
              <a:rPr lang="zh-CN" altLang="en-US" b="1" dirty="0">
                <a:latin typeface="宋体" panose="02010600030101010101" pitchFamily="2" charset="-122"/>
                <a:ea typeface="宋体" panose="02010600030101010101" pitchFamily="2" charset="-122"/>
              </a:rPr>
              <a:t>“基本人格”</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basic personality</a:t>
            </a:r>
            <a:r>
              <a:rPr lang="zh-CN" altLang="en-US" dirty="0">
                <a:latin typeface="宋体" panose="02010600030101010101" pitchFamily="2" charset="-122"/>
                <a:ea typeface="宋体" panose="02010600030101010101" pitchFamily="2" charset="-122"/>
              </a:rPr>
              <a:t>）。也就是说，正如儿童早期经历会影响其人格一样，一个社会中的成人人格同样会受到共同文化经历的影响。</a:t>
            </a:r>
            <a:endParaRPr lang="en-US" altLang="zh-CN" dirty="0">
              <a:latin typeface="宋体" panose="02010600030101010101" pitchFamily="2" charset="-122"/>
              <a:ea typeface="宋体" panose="02010600030101010101" pitchFamily="2" charset="-122"/>
            </a:endParaRPr>
          </a:p>
        </p:txBody>
      </p:sp>
      <p:sp>
        <p:nvSpPr>
          <p:cNvPr id="49156" name="日期占位符 3">
            <a:extLst>
              <a:ext uri="{FF2B5EF4-FFF2-40B4-BE49-F238E27FC236}">
                <a16:creationId xmlns:a16="http://schemas.microsoft.com/office/drawing/2014/main" id="{5594B838-0B19-4965-9794-4995C5292DFE}"/>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F5D361D-2B53-43D5-984E-C06BE2EF3F3E}" type="datetime1">
              <a:rPr lang="zh-CN" altLang="en-US" sz="1200"/>
              <a:pPr eaLnBrk="1" hangingPunct="1">
                <a:buFont typeface="Wingdings" panose="05000000000000000000" pitchFamily="2" charset="2"/>
                <a:buNone/>
              </a:pPr>
              <a:t>2022/11/4</a:t>
            </a:fld>
            <a:endParaRPr lang="zh-CN" altLang="en-US" sz="1200"/>
          </a:p>
        </p:txBody>
      </p:sp>
      <p:sp>
        <p:nvSpPr>
          <p:cNvPr id="49157" name="灯片编号占位符 4">
            <a:extLst>
              <a:ext uri="{FF2B5EF4-FFF2-40B4-BE49-F238E27FC236}">
                <a16:creationId xmlns:a16="http://schemas.microsoft.com/office/drawing/2014/main" id="{B8B67BB4-F265-4E05-8F58-6D4D8F97896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4C48733C-DD44-4DC2-9D62-0716DDCB7C09}" type="slidenum">
              <a:rPr lang="zh-CN" altLang="en-US" sz="1200"/>
              <a:pPr algn="r" eaLnBrk="1" hangingPunct="1">
                <a:buFont typeface="Wingdings" panose="05000000000000000000" pitchFamily="2" charset="2"/>
                <a:buNone/>
              </a:pPr>
              <a:t>12</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74754">
                                            <p:txEl>
                                              <p:pRg st="0" end="0"/>
                                            </p:txEl>
                                          </p:spTgt>
                                        </p:tgtEl>
                                        <p:attrNameLst>
                                          <p:attrName>style.visibility</p:attrName>
                                        </p:attrNameLst>
                                      </p:cBhvr>
                                      <p:to>
                                        <p:strVal val="visible"/>
                                      </p:to>
                                    </p:set>
                                    <p:anim calcmode="lin" valueType="num">
                                      <p:cBhvr>
                                        <p:cTn id="7" dur="500" fill="hold"/>
                                        <p:tgtEl>
                                          <p:spTgt spid="7475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475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475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74754">
                                            <p:txEl>
                                              <p:pRg st="1" end="1"/>
                                            </p:txEl>
                                          </p:spTgt>
                                        </p:tgtEl>
                                        <p:attrNameLst>
                                          <p:attrName>style.visibility</p:attrName>
                                        </p:attrNameLst>
                                      </p:cBhvr>
                                      <p:to>
                                        <p:strVal val="visible"/>
                                      </p:to>
                                    </p:set>
                                    <p:anim calcmode="lin" valueType="num">
                                      <p:cBhvr>
                                        <p:cTn id="14" dur="500" fill="hold"/>
                                        <p:tgtEl>
                                          <p:spTgt spid="7475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475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47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内容占位符 2">
            <a:extLst>
              <a:ext uri="{FF2B5EF4-FFF2-40B4-BE49-F238E27FC236}">
                <a16:creationId xmlns:a16="http://schemas.microsoft.com/office/drawing/2014/main" id="{EDF06187-D338-4371-AD0F-D246C0C4FFCC}"/>
              </a:ext>
            </a:extLst>
          </p:cNvPr>
          <p:cNvSpPr>
            <a:spLocks noGrp="1" noChangeArrowheads="1"/>
          </p:cNvSpPr>
          <p:nvPr>
            <p:ph idx="4294967295"/>
          </p:nvPr>
        </p:nvSpPr>
        <p:spPr>
          <a:xfrm>
            <a:off x="838200" y="1206062"/>
            <a:ext cx="9511861" cy="5039163"/>
          </a:xfrm>
        </p:spPr>
        <p:txBody>
          <a:bodyPr>
            <a:normAutofit/>
          </a:bodyPr>
          <a:lstStyle/>
          <a:p>
            <a:pPr>
              <a:lnSpc>
                <a:spcPts val="3600"/>
              </a:lnSpc>
            </a:pPr>
            <a:r>
              <a:rPr lang="zh-CN" altLang="en-US" dirty="0">
                <a:latin typeface="宋体" panose="02010600030101010101" pitchFamily="2" charset="-122"/>
                <a:ea typeface="宋体" panose="02010600030101010101" pitchFamily="2" charset="-122"/>
              </a:rPr>
              <a:t>这些共享经历是由社会的</a:t>
            </a:r>
            <a:r>
              <a:rPr lang="zh-CN" altLang="en-US" b="1" dirty="0">
                <a:latin typeface="宋体" panose="02010600030101010101" pitchFamily="2" charset="-122"/>
                <a:ea typeface="宋体" panose="02010600030101010101" pitchFamily="2" charset="-122"/>
              </a:rPr>
              <a:t>“初级制度”</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primary institutions</a:t>
            </a:r>
            <a:r>
              <a:rPr lang="zh-CN" altLang="en-US" dirty="0">
                <a:latin typeface="宋体" panose="02010600030101010101" pitchFamily="2" charset="-122"/>
                <a:ea typeface="宋体" panose="02010600030101010101" pitchFamily="2" charset="-122"/>
              </a:rPr>
              <a:t>）衍生而来的，而这些初级制度与人们的生存方式、家庭的生活习惯以及育儿习俗等密切相关。</a:t>
            </a:r>
            <a:endParaRPr lang="en-US" altLang="zh-CN" dirty="0">
              <a:latin typeface="宋体" panose="02010600030101010101" pitchFamily="2" charset="-122"/>
              <a:ea typeface="宋体" panose="02010600030101010101" pitchFamily="2" charset="-122"/>
            </a:endParaRPr>
          </a:p>
          <a:p>
            <a:pPr>
              <a:lnSpc>
                <a:spcPts val="3600"/>
              </a:lnSpc>
            </a:pPr>
            <a:r>
              <a:rPr lang="zh-CN" altLang="en-US" dirty="0">
                <a:latin typeface="宋体" panose="02010600030101010101" pitchFamily="2" charset="-122"/>
                <a:ea typeface="宋体" panose="02010600030101010101" pitchFamily="2" charset="-122"/>
              </a:rPr>
              <a:t>这种基本人格结构反过来又会引发诸如仪式、宗教、艺术以及其它民俗事项等</a:t>
            </a:r>
            <a:r>
              <a:rPr lang="zh-CN" altLang="en-US" b="1" dirty="0">
                <a:latin typeface="宋体" panose="02010600030101010101" pitchFamily="2" charset="-122"/>
                <a:ea typeface="宋体" panose="02010600030101010101" pitchFamily="2" charset="-122"/>
              </a:rPr>
              <a:t>“次级制度”</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secondary institutions</a:t>
            </a:r>
            <a:r>
              <a:rPr lang="zh-CN" altLang="en-US" dirty="0">
                <a:latin typeface="宋体" panose="02010600030101010101" pitchFamily="2" charset="-122"/>
                <a:ea typeface="宋体" panose="02010600030101010101" pitchFamily="2" charset="-122"/>
              </a:rPr>
              <a:t>）的产生，以满足或调和构成基本人格结构的需求和冲突（被看作是基本人格的投射物）。</a:t>
            </a:r>
          </a:p>
          <a:p>
            <a:pPr>
              <a:lnSpc>
                <a:spcPts val="3600"/>
              </a:lnSpc>
            </a:pPr>
            <a:r>
              <a:rPr lang="zh-CN" altLang="en-US" dirty="0">
                <a:latin typeface="宋体" panose="02010600030101010101" pitchFamily="2" charset="-122"/>
                <a:ea typeface="宋体" panose="02010600030101010101" pitchFamily="2" charset="-122"/>
              </a:rPr>
              <a:t>二战期间关于</a:t>
            </a:r>
            <a:r>
              <a:rPr lang="zh-CN" altLang="en-US" b="1" dirty="0">
                <a:latin typeface="宋体" panose="02010600030101010101" pitchFamily="2" charset="-122"/>
                <a:ea typeface="宋体" panose="02010600030101010101" pitchFamily="2" charset="-122"/>
              </a:rPr>
              <a:t>国民性的研究</a:t>
            </a:r>
            <a:r>
              <a:rPr lang="zh-CN" altLang="en-US" dirty="0">
                <a:latin typeface="宋体" panose="02010600030101010101" pitchFamily="2" charset="-122"/>
                <a:ea typeface="宋体" panose="02010600030101010101" pitchFamily="2" charset="-122"/>
              </a:rPr>
              <a:t>，如对日本人、俄罗斯人的研究。</a:t>
            </a:r>
            <a:endParaRPr lang="en-US" altLang="zh-CN" dirty="0">
              <a:latin typeface="宋体" panose="02010600030101010101" pitchFamily="2" charset="-122"/>
              <a:ea typeface="宋体" panose="02010600030101010101" pitchFamily="2" charset="-122"/>
            </a:endParaRPr>
          </a:p>
          <a:p>
            <a:pPr marL="0" indent="0">
              <a:buNone/>
            </a:pPr>
            <a:endParaRPr lang="zh-CN" altLang="en-US" dirty="0"/>
          </a:p>
        </p:txBody>
      </p:sp>
      <p:sp>
        <p:nvSpPr>
          <p:cNvPr id="50180" name="日期占位符 3">
            <a:extLst>
              <a:ext uri="{FF2B5EF4-FFF2-40B4-BE49-F238E27FC236}">
                <a16:creationId xmlns:a16="http://schemas.microsoft.com/office/drawing/2014/main" id="{E99DDE5E-B588-41F3-9807-BCB5BE5CB7E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EBB23B8-1F96-49F9-8AF3-A22332E3A1D7}" type="datetime1">
              <a:rPr lang="zh-CN" altLang="en-US" sz="1200"/>
              <a:pPr eaLnBrk="1" hangingPunct="1">
                <a:buFont typeface="Wingdings" panose="05000000000000000000" pitchFamily="2" charset="2"/>
                <a:buNone/>
              </a:pPr>
              <a:t>2022/11/4</a:t>
            </a:fld>
            <a:endParaRPr lang="zh-CN" altLang="en-US" sz="1200"/>
          </a:p>
        </p:txBody>
      </p:sp>
      <p:sp>
        <p:nvSpPr>
          <p:cNvPr id="50181" name="灯片编号占位符 4">
            <a:extLst>
              <a:ext uri="{FF2B5EF4-FFF2-40B4-BE49-F238E27FC236}">
                <a16:creationId xmlns:a16="http://schemas.microsoft.com/office/drawing/2014/main" id="{E77CEE30-71B2-4948-A032-B1FE33F2B1CC}"/>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64BE973-23F3-4775-9E95-B52DE7C7B52B}" type="slidenum">
              <a:rPr lang="zh-CN" altLang="en-US" sz="1200"/>
              <a:pPr algn="r" eaLnBrk="1" hangingPunct="1">
                <a:buFont typeface="Wingdings" panose="05000000000000000000" pitchFamily="2" charset="2"/>
                <a:buNone/>
              </a:pPr>
              <a:t>13</a:t>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76802">
                                            <p:txEl>
                                              <p:pRg st="0" end="0"/>
                                            </p:txEl>
                                          </p:spTgt>
                                        </p:tgtEl>
                                        <p:attrNameLst>
                                          <p:attrName>style.visibility</p:attrName>
                                        </p:attrNameLst>
                                      </p:cBhvr>
                                      <p:to>
                                        <p:strVal val="visible"/>
                                      </p:to>
                                    </p:set>
                                    <p:anim calcmode="lin" valueType="num">
                                      <p:cBhvr>
                                        <p:cTn id="7" dur="500" fill="hold"/>
                                        <p:tgtEl>
                                          <p:spTgt spid="768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680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680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76802">
                                            <p:txEl>
                                              <p:pRg st="1" end="1"/>
                                            </p:txEl>
                                          </p:spTgt>
                                        </p:tgtEl>
                                        <p:attrNameLst>
                                          <p:attrName>style.visibility</p:attrName>
                                        </p:attrNameLst>
                                      </p:cBhvr>
                                      <p:to>
                                        <p:strVal val="visible"/>
                                      </p:to>
                                    </p:set>
                                    <p:anim calcmode="lin" valueType="num">
                                      <p:cBhvr>
                                        <p:cTn id="14" dur="500" fill="hold"/>
                                        <p:tgtEl>
                                          <p:spTgt spid="7680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680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680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76802">
                                            <p:txEl>
                                              <p:pRg st="2" end="2"/>
                                            </p:txEl>
                                          </p:spTgt>
                                        </p:tgtEl>
                                        <p:attrNameLst>
                                          <p:attrName>style.visibility</p:attrName>
                                        </p:attrNameLst>
                                      </p:cBhvr>
                                      <p:to>
                                        <p:strVal val="visible"/>
                                      </p:to>
                                    </p:set>
                                    <p:anim calcmode="lin" valueType="num">
                                      <p:cBhvr>
                                        <p:cTn id="21" dur="500" fill="hold"/>
                                        <p:tgtEl>
                                          <p:spTgt spid="7680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680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68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F71E8F35-0488-461C-B65E-A3EC7137154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2C1C826-58B5-4A4C-A89E-FF7E4E6F4F12}" type="datetime1">
              <a:rPr lang="zh-CN" altLang="en-US" sz="1200"/>
              <a:pPr eaLnBrk="1" hangingPunct="1">
                <a:buFont typeface="Wingdings" panose="05000000000000000000" pitchFamily="2" charset="2"/>
                <a:buNone/>
              </a:pPr>
              <a:t>2022/11/4</a:t>
            </a:fld>
            <a:endParaRPr lang="zh-CN" altLang="en-US" sz="1200"/>
          </a:p>
        </p:txBody>
      </p:sp>
      <p:sp>
        <p:nvSpPr>
          <p:cNvPr id="38915" name="灯片编号占位符 5">
            <a:extLst>
              <a:ext uri="{FF2B5EF4-FFF2-40B4-BE49-F238E27FC236}">
                <a16:creationId xmlns:a16="http://schemas.microsoft.com/office/drawing/2014/main" id="{0CFA9E47-0C45-401A-99CD-6AD25F3984EE}"/>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29D98D5-EBA9-4D94-9B4B-4D67CF067182}" type="slidenum">
              <a:rPr lang="zh-CN" altLang="en-US" sz="1200"/>
              <a:pPr algn="r" eaLnBrk="1" hangingPunct="1">
                <a:buFont typeface="Wingdings" panose="05000000000000000000" pitchFamily="2" charset="2"/>
                <a:buNone/>
              </a:pPr>
              <a:t>14</a:t>
            </a:fld>
            <a:endParaRPr lang="zh-CN" altLang="en-US" sz="1200"/>
          </a:p>
        </p:txBody>
      </p:sp>
      <p:sp>
        <p:nvSpPr>
          <p:cNvPr id="61443" name="Rectangle 2">
            <a:extLst>
              <a:ext uri="{FF2B5EF4-FFF2-40B4-BE49-F238E27FC236}">
                <a16:creationId xmlns:a16="http://schemas.microsoft.com/office/drawing/2014/main" id="{A23B6D8A-4CC6-45D1-B9CF-10BEDCC34C7A}"/>
              </a:ext>
            </a:extLst>
          </p:cNvPr>
          <p:cNvSpPr>
            <a:spLocks noGrp="1" noChangeArrowheads="1"/>
          </p:cNvSpPr>
          <p:nvPr>
            <p:ph type="title" idx="4294967295"/>
          </p:nvPr>
        </p:nvSpPr>
        <p:spPr>
          <a:xfrm>
            <a:off x="1133475" y="384175"/>
            <a:ext cx="8707438" cy="1219200"/>
          </a:xfrm>
        </p:spPr>
        <p:txBody>
          <a:bodyPr>
            <a:normAutofit/>
          </a:bodyPr>
          <a:lstStyle/>
          <a:p>
            <a:pPr eaLnBrk="1" hangingPunct="1"/>
            <a:r>
              <a:rPr lang="zh-CN" altLang="en-US" sz="3600" dirty="0">
                <a:latin typeface="黑体" panose="02010609060101010101" pitchFamily="49" charset="-122"/>
                <a:ea typeface="黑体" panose="02010609060101010101" pitchFamily="49" charset="-122"/>
              </a:rPr>
              <a:t>五、功能主义（</a:t>
            </a:r>
            <a:r>
              <a:rPr lang="en-US" altLang="zh-CN" sz="3600" dirty="0">
                <a:latin typeface="黑体" panose="02010609060101010101" pitchFamily="49" charset="-122"/>
                <a:ea typeface="黑体" panose="02010609060101010101" pitchFamily="49" charset="-122"/>
              </a:rPr>
              <a:t>Functionalism</a:t>
            </a:r>
            <a:r>
              <a:rPr lang="zh-CN" altLang="en-US"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p:txBody>
      </p:sp>
      <p:sp>
        <p:nvSpPr>
          <p:cNvPr id="61444" name="Rectangle 3">
            <a:extLst>
              <a:ext uri="{FF2B5EF4-FFF2-40B4-BE49-F238E27FC236}">
                <a16:creationId xmlns:a16="http://schemas.microsoft.com/office/drawing/2014/main" id="{140B3191-5D3A-4001-8774-20549766EE3C}"/>
              </a:ext>
            </a:extLst>
          </p:cNvPr>
          <p:cNvSpPr>
            <a:spLocks noGrp="1" noChangeArrowheads="1"/>
          </p:cNvSpPr>
          <p:nvPr>
            <p:ph type="body" idx="4294967295"/>
          </p:nvPr>
        </p:nvSpPr>
        <p:spPr>
          <a:xfrm>
            <a:off x="1040524" y="1773238"/>
            <a:ext cx="9222828" cy="4392612"/>
          </a:xfrm>
        </p:spPr>
        <p:txBody>
          <a:bodyPr/>
          <a:lstStyle/>
          <a:p>
            <a:pPr eaLnBrk="1" hangingPunct="1">
              <a:lnSpc>
                <a:spcPts val="3500"/>
              </a:lnSpc>
            </a:pPr>
            <a:r>
              <a:rPr lang="zh-CN" altLang="en-US" dirty="0">
                <a:latin typeface="宋体" panose="02010600030101010101" pitchFamily="2" charset="-122"/>
                <a:ea typeface="宋体" panose="02010600030101010101" pitchFamily="2" charset="-122"/>
              </a:rPr>
              <a:t>所有文化特质都是为满足社会个体服务的，也就是说，文化特质的功能在于其满足社会成员的基本需求（</a:t>
            </a:r>
            <a:r>
              <a:rPr lang="en-US" altLang="zh-CN" dirty="0">
                <a:latin typeface="宋体" panose="02010600030101010101" pitchFamily="2" charset="-122"/>
                <a:ea typeface="宋体" panose="02010600030101010101" pitchFamily="2" charset="-122"/>
              </a:rPr>
              <a:t>basic need）</a:t>
            </a:r>
            <a:r>
              <a:rPr lang="zh-CN" altLang="en-US" dirty="0">
                <a:latin typeface="宋体" panose="02010600030101010101" pitchFamily="2" charset="-122"/>
                <a:ea typeface="宋体" panose="02010600030101010101" pitchFamily="2" charset="-122"/>
              </a:rPr>
              <a:t>和派生需求（</a:t>
            </a:r>
            <a:r>
              <a:rPr lang="en-US" altLang="zh-CN" dirty="0">
                <a:latin typeface="宋体" panose="02010600030101010101" pitchFamily="2" charset="-122"/>
                <a:ea typeface="宋体" panose="02010600030101010101" pitchFamily="2" charset="-122"/>
              </a:rPr>
              <a:t>derived need）。 </a:t>
            </a:r>
            <a:endParaRPr lang="zh-CN" altLang="en-US" dirty="0">
              <a:latin typeface="宋体" panose="02010600030101010101" pitchFamily="2" charset="-122"/>
              <a:ea typeface="宋体" panose="02010600030101010101" pitchFamily="2" charset="-122"/>
            </a:endParaRPr>
          </a:p>
          <a:p>
            <a:pPr eaLnBrk="1" hangingPunct="1">
              <a:lnSpc>
                <a:spcPts val="3500"/>
              </a:lnSpc>
            </a:pPr>
            <a:r>
              <a:rPr lang="zh-CN" altLang="en-US" dirty="0">
                <a:latin typeface="宋体" panose="02010600030101010101" pitchFamily="2" charset="-122"/>
                <a:ea typeface="宋体" panose="02010600030101010101" pitchFamily="2" charset="-122"/>
              </a:rPr>
              <a:t>从功能的视角来解释现存的习俗和社会制度，即考察社会文化如何满足人类的需要。</a:t>
            </a:r>
            <a:r>
              <a:rPr lang="zh-CN" altLang="en-US" dirty="0">
                <a:latin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61443"/>
                                        </p:tgtEl>
                                        <p:attrNameLst>
                                          <p:attrName>style.visibility</p:attrName>
                                        </p:attrNameLst>
                                      </p:cBhvr>
                                      <p:to>
                                        <p:strVal val="visible"/>
                                      </p:to>
                                    </p:set>
                                    <p:animEffect transition="in" filter="fade">
                                      <p:cBhvr>
                                        <p:cTn id="7" dur="767" decel="100000"/>
                                        <p:tgtEl>
                                          <p:spTgt spid="61443"/>
                                        </p:tgtEl>
                                      </p:cBhvr>
                                    </p:animEffect>
                                    <p:animScale>
                                      <p:cBhvr>
                                        <p:cTn id="8" dur="767" decel="100000"/>
                                        <p:tgtEl>
                                          <p:spTgt spid="61443"/>
                                        </p:tgtEl>
                                      </p:cBhvr>
                                      <p:from x="10000" y="10000"/>
                                      <p:to x="200000" y="450000"/>
                                    </p:animScale>
                                    <p:animScale>
                                      <p:cBhvr>
                                        <p:cTn id="9" dur="1228" accel="100000" fill="hold">
                                          <p:stCondLst>
                                            <p:cond delay="767"/>
                                          </p:stCondLst>
                                        </p:cTn>
                                        <p:tgtEl>
                                          <p:spTgt spid="61443"/>
                                        </p:tgtEl>
                                      </p:cBhvr>
                                      <p:from x="200000" y="450000"/>
                                      <p:to x="100000" y="100000"/>
                                    </p:animScale>
                                    <p:set>
                                      <p:cBhvr>
                                        <p:cTn id="10" dur="767" fill="hold"/>
                                        <p:tgtEl>
                                          <p:spTgt spid="61443"/>
                                        </p:tgtEl>
                                        <p:attrNameLst>
                                          <p:attrName>ppt_x</p:attrName>
                                        </p:attrNameLst>
                                      </p:cBhvr>
                                      <p:to>
                                        <p:strVal val="(0.5)"/>
                                      </p:to>
                                    </p:set>
                                    <p:anim from="(0.5)" to="(#ppt_x)" calcmode="lin" valueType="num">
                                      <p:cBhvr>
                                        <p:cTn id="11" dur="1228" accel="100000" fill="hold">
                                          <p:stCondLst>
                                            <p:cond delay="767"/>
                                          </p:stCondLst>
                                        </p:cTn>
                                        <p:tgtEl>
                                          <p:spTgt spid="61443"/>
                                        </p:tgtEl>
                                        <p:attrNameLst>
                                          <p:attrName>ppt_x</p:attrName>
                                        </p:attrNameLst>
                                      </p:cBhvr>
                                    </p:anim>
                                    <p:set>
                                      <p:cBhvr>
                                        <p:cTn id="12" dur="767" fill="hold"/>
                                        <p:tgtEl>
                                          <p:spTgt spid="61443"/>
                                        </p:tgtEl>
                                        <p:attrNameLst>
                                          <p:attrName>ppt_y</p:attrName>
                                        </p:attrNameLst>
                                      </p:cBhvr>
                                      <p:to>
                                        <p:strVal val="(#ppt_y+0.4)"/>
                                      </p:to>
                                    </p:set>
                                    <p:anim from="(#ppt_y+0.4)" to="(#ppt_y)" calcmode="lin" valueType="num">
                                      <p:cBhvr>
                                        <p:cTn id="13" dur="1228" accel="100000" fill="hold">
                                          <p:stCondLst>
                                            <p:cond delay="767"/>
                                          </p:stCondLst>
                                        </p:cTn>
                                        <p:tgtEl>
                                          <p:spTgt spid="6144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61444">
                                            <p:txEl>
                                              <p:pRg st="0" end="0"/>
                                            </p:txEl>
                                          </p:spTgt>
                                        </p:tgtEl>
                                        <p:attrNameLst>
                                          <p:attrName>style.visibility</p:attrName>
                                        </p:attrNameLst>
                                      </p:cBhvr>
                                      <p:to>
                                        <p:strVal val="visible"/>
                                      </p:to>
                                    </p:set>
                                    <p:anim calcmode="lin" valueType="num">
                                      <p:cBhvr>
                                        <p:cTn id="18" dur="500" fill="hold"/>
                                        <p:tgtEl>
                                          <p:spTgt spid="6144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144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144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61444">
                                            <p:txEl>
                                              <p:pRg st="1" end="1"/>
                                            </p:txEl>
                                          </p:spTgt>
                                        </p:tgtEl>
                                        <p:attrNameLst>
                                          <p:attrName>style.visibility</p:attrName>
                                        </p:attrNameLst>
                                      </p:cBhvr>
                                      <p:to>
                                        <p:strVal val="visible"/>
                                      </p:to>
                                    </p:set>
                                    <p:anim calcmode="lin" valueType="num">
                                      <p:cBhvr>
                                        <p:cTn id="25" dur="500" fill="hold"/>
                                        <p:tgtEl>
                                          <p:spTgt spid="6144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6144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614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9D9F57B4-41DA-4121-B1C2-DA142D6EAD6D}"/>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2979C32-8660-45C4-96E1-2AB60A1ED238}" type="datetime1">
              <a:rPr lang="zh-CN" altLang="en-US" sz="1200"/>
              <a:pPr eaLnBrk="1" hangingPunct="1">
                <a:buFont typeface="Wingdings" panose="05000000000000000000" pitchFamily="2" charset="2"/>
                <a:buNone/>
              </a:pPr>
              <a:t>2022/11/4</a:t>
            </a:fld>
            <a:endParaRPr lang="zh-CN" altLang="en-US" sz="1200"/>
          </a:p>
        </p:txBody>
      </p:sp>
      <p:sp>
        <p:nvSpPr>
          <p:cNvPr id="39939" name="灯片编号占位符 5">
            <a:extLst>
              <a:ext uri="{FF2B5EF4-FFF2-40B4-BE49-F238E27FC236}">
                <a16:creationId xmlns:a16="http://schemas.microsoft.com/office/drawing/2014/main" id="{5FA6D818-C6E1-4DDC-BC17-B0CEB4E4B3C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6F8E06E-3FDB-4872-B4F7-AB88B99A25A6}" type="slidenum">
              <a:rPr lang="zh-CN" altLang="en-US" sz="1200"/>
              <a:pPr algn="r" eaLnBrk="1" hangingPunct="1">
                <a:buFont typeface="Wingdings" panose="05000000000000000000" pitchFamily="2" charset="2"/>
                <a:buNone/>
              </a:pPr>
              <a:t>15</a:t>
            </a:fld>
            <a:endParaRPr lang="zh-CN" altLang="en-US" sz="1200"/>
          </a:p>
        </p:txBody>
      </p:sp>
      <p:sp>
        <p:nvSpPr>
          <p:cNvPr id="64515" name="Rectangle 2">
            <a:extLst>
              <a:ext uri="{FF2B5EF4-FFF2-40B4-BE49-F238E27FC236}">
                <a16:creationId xmlns:a16="http://schemas.microsoft.com/office/drawing/2014/main" id="{D2A30FC9-F298-4C46-961E-56A0F91D93A1}"/>
              </a:ext>
            </a:extLst>
          </p:cNvPr>
          <p:cNvSpPr>
            <a:spLocks noGrp="1" noChangeArrowheads="1"/>
          </p:cNvSpPr>
          <p:nvPr>
            <p:ph type="title" idx="4294967295"/>
          </p:nvPr>
        </p:nvSpPr>
        <p:spPr>
          <a:xfrm>
            <a:off x="851338" y="136525"/>
            <a:ext cx="7260787" cy="1201464"/>
          </a:xfrm>
        </p:spPr>
        <p:txBody>
          <a:bodyPr>
            <a:normAutofit/>
          </a:bodyPr>
          <a:lstStyle/>
          <a:p>
            <a:pPr eaLnBrk="1" hangingPunct="1"/>
            <a:r>
              <a:rPr lang="en-US" altLang="zh-CN" dirty="0">
                <a:latin typeface="华文中宋" panose="02010600040101010101" pitchFamily="2" charset="-122"/>
                <a:ea typeface="华文中宋" panose="02010600040101010101" pitchFamily="2" charset="-122"/>
              </a:rPr>
              <a:t>Malinowski</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1884-1942</a:t>
            </a:r>
            <a:r>
              <a:rPr lang="zh-CN" altLang="en-US" dirty="0">
                <a:latin typeface="华文中宋" panose="02010600040101010101" pitchFamily="2" charset="-122"/>
                <a:ea typeface="华文中宋" panose="02010600040101010101" pitchFamily="2" charset="-122"/>
              </a:rPr>
              <a:t>）</a:t>
            </a:r>
          </a:p>
        </p:txBody>
      </p:sp>
      <p:sp>
        <p:nvSpPr>
          <p:cNvPr id="64516" name="Rectangle 3">
            <a:extLst>
              <a:ext uri="{FF2B5EF4-FFF2-40B4-BE49-F238E27FC236}">
                <a16:creationId xmlns:a16="http://schemas.microsoft.com/office/drawing/2014/main" id="{C97AC115-0936-429C-93DC-FBEB96945A11}"/>
              </a:ext>
            </a:extLst>
          </p:cNvPr>
          <p:cNvSpPr>
            <a:spLocks noGrp="1" noChangeArrowheads="1"/>
          </p:cNvSpPr>
          <p:nvPr>
            <p:ph type="body" idx="4294967295"/>
          </p:nvPr>
        </p:nvSpPr>
        <p:spPr>
          <a:xfrm>
            <a:off x="1048406" y="1206062"/>
            <a:ext cx="10176641" cy="4926724"/>
          </a:xfrm>
        </p:spPr>
        <p:txBody>
          <a:bodyPr/>
          <a:lstStyle/>
          <a:p>
            <a:pPr eaLnBrk="1" hangingPunct="1">
              <a:lnSpc>
                <a:spcPct val="80000"/>
              </a:lnSpc>
            </a:pPr>
            <a:r>
              <a:rPr lang="zh-CN" altLang="en-US" sz="2600" dirty="0">
                <a:latin typeface="宋体" panose="02010600030101010101" pitchFamily="2" charset="-122"/>
                <a:ea typeface="宋体" panose="02010600030101010101" pitchFamily="2" charset="-122"/>
                <a:cs typeface="楷体_GB2312"/>
              </a:rPr>
              <a:t> </a:t>
            </a:r>
            <a:r>
              <a:rPr lang="en-US" altLang="zh-CN" sz="2600" i="1" dirty="0">
                <a:latin typeface="宋体" panose="02010600030101010101" pitchFamily="2" charset="-122"/>
                <a:ea typeface="宋体" panose="02010600030101010101" pitchFamily="2" charset="-122"/>
                <a:cs typeface="楷体_GB2312"/>
              </a:rPr>
              <a:t>Argonauts of the Western Pacific</a:t>
            </a:r>
            <a:r>
              <a:rPr lang="en-US" altLang="zh-CN" sz="2600" dirty="0">
                <a:latin typeface="宋体" panose="02010600030101010101" pitchFamily="2" charset="-122"/>
                <a:ea typeface="宋体" panose="02010600030101010101" pitchFamily="2" charset="-122"/>
                <a:cs typeface="楷体_GB2312"/>
              </a:rPr>
              <a:t>（1922）</a:t>
            </a:r>
          </a:p>
          <a:p>
            <a:pPr eaLnBrk="1" hangingPunct="1">
              <a:lnSpc>
                <a:spcPct val="80000"/>
              </a:lnSpc>
            </a:pPr>
            <a:r>
              <a:rPr lang="en-US" altLang="zh-CN" sz="2600" i="1" dirty="0">
                <a:latin typeface="宋体" panose="02010600030101010101" pitchFamily="2" charset="-122"/>
                <a:ea typeface="宋体" panose="02010600030101010101" pitchFamily="2" charset="-122"/>
                <a:cs typeface="楷体_GB2312"/>
              </a:rPr>
              <a:t>The Crime and Custom in Savage Society</a:t>
            </a:r>
            <a:r>
              <a:rPr lang="en-US" altLang="zh-CN" sz="2600" dirty="0">
                <a:latin typeface="宋体" panose="02010600030101010101" pitchFamily="2" charset="-122"/>
                <a:ea typeface="宋体" panose="02010600030101010101" pitchFamily="2" charset="-122"/>
                <a:cs typeface="楷体_GB2312"/>
              </a:rPr>
              <a:t>（1926）</a:t>
            </a:r>
          </a:p>
          <a:p>
            <a:pPr eaLnBrk="1" hangingPunct="1">
              <a:lnSpc>
                <a:spcPct val="80000"/>
              </a:lnSpc>
            </a:pPr>
            <a:r>
              <a:rPr lang="en-US" altLang="zh-CN" sz="2600" i="1" dirty="0">
                <a:latin typeface="宋体" panose="02010600030101010101" pitchFamily="2" charset="-122"/>
                <a:ea typeface="宋体" panose="02010600030101010101" pitchFamily="2" charset="-122"/>
                <a:cs typeface="楷体_GB2312"/>
              </a:rPr>
              <a:t>The Sexual Life of Savages</a:t>
            </a:r>
            <a:r>
              <a:rPr lang="en-US" altLang="zh-CN" sz="2600" dirty="0">
                <a:latin typeface="宋体" panose="02010600030101010101" pitchFamily="2" charset="-122"/>
                <a:ea typeface="宋体" panose="02010600030101010101" pitchFamily="2" charset="-122"/>
                <a:cs typeface="楷体_GB2312"/>
              </a:rPr>
              <a:t>（1929）</a:t>
            </a:r>
          </a:p>
          <a:p>
            <a:pPr eaLnBrk="1" hangingPunct="1">
              <a:lnSpc>
                <a:spcPct val="80000"/>
              </a:lnSpc>
            </a:pPr>
            <a:r>
              <a:rPr lang="en-US" altLang="zh-CN" sz="2600" i="1" dirty="0">
                <a:latin typeface="宋体" panose="02010600030101010101" pitchFamily="2" charset="-122"/>
                <a:ea typeface="宋体" panose="02010600030101010101" pitchFamily="2" charset="-122"/>
                <a:cs typeface="楷体_GB2312"/>
              </a:rPr>
              <a:t>A Scientific Theory of Culture and Other Essays</a:t>
            </a:r>
            <a:r>
              <a:rPr lang="en-US" altLang="zh-CN" sz="2600" dirty="0">
                <a:latin typeface="宋体" panose="02010600030101010101" pitchFamily="2" charset="-122"/>
                <a:ea typeface="宋体" panose="02010600030101010101" pitchFamily="2" charset="-122"/>
                <a:cs typeface="楷体_GB2312"/>
              </a:rPr>
              <a:t>（1931）</a:t>
            </a:r>
          </a:p>
          <a:p>
            <a:pPr eaLnBrk="1" hangingPunct="1">
              <a:lnSpc>
                <a:spcPct val="80000"/>
              </a:lnSpc>
            </a:pPr>
            <a:r>
              <a:rPr lang="en-US" altLang="zh-CN" sz="2600" i="1" dirty="0">
                <a:latin typeface="宋体" panose="02010600030101010101" pitchFamily="2" charset="-122"/>
                <a:ea typeface="宋体" panose="02010600030101010101" pitchFamily="2" charset="-122"/>
                <a:cs typeface="楷体_GB2312"/>
              </a:rPr>
              <a:t>The Group and the Individual in the Functional Analysis</a:t>
            </a:r>
            <a:r>
              <a:rPr lang="en-US" altLang="zh-CN" sz="2600" dirty="0">
                <a:latin typeface="宋体" panose="02010600030101010101" pitchFamily="2" charset="-122"/>
                <a:ea typeface="宋体" panose="02010600030101010101" pitchFamily="2" charset="-122"/>
                <a:cs typeface="楷体_GB2312"/>
              </a:rPr>
              <a:t>（1939）</a:t>
            </a:r>
            <a:r>
              <a:rPr lang="en-US" altLang="zh-CN" sz="2600" dirty="0">
                <a:latin typeface="宋体" panose="02010600030101010101" pitchFamily="2" charset="-122"/>
                <a:ea typeface="宋体" panose="02010600030101010101" pitchFamily="2" charset="-122"/>
              </a:rPr>
              <a:t> </a:t>
            </a:r>
          </a:p>
          <a:p>
            <a:pPr>
              <a:lnSpc>
                <a:spcPts val="3700"/>
              </a:lnSpc>
            </a:pPr>
            <a:r>
              <a:rPr lang="zh-CN" altLang="en-US" sz="2400" dirty="0">
                <a:latin typeface="宋体" panose="02010600030101010101" pitchFamily="2" charset="-122"/>
                <a:ea typeface="宋体" panose="02010600030101010101" pitchFamily="2" charset="-122"/>
              </a:rPr>
              <a:t>“需要”与“功能”概念。主张文化的功能就在于通过文化来满足人的基本生理乃至心理需求。</a:t>
            </a:r>
            <a:endParaRPr lang="en-US" altLang="zh-CN" sz="2400" dirty="0">
              <a:latin typeface="宋体" panose="02010600030101010101" pitchFamily="2" charset="-122"/>
              <a:ea typeface="宋体" panose="02010600030101010101" pitchFamily="2" charset="-122"/>
            </a:endParaRPr>
          </a:p>
          <a:p>
            <a:pPr>
              <a:lnSpc>
                <a:spcPts val="3700"/>
              </a:lnSpc>
            </a:pPr>
            <a:r>
              <a:rPr lang="zh-CN" altLang="en-US" sz="2400" dirty="0">
                <a:latin typeface="宋体" panose="02010600030101010101" pitchFamily="2" charset="-122"/>
                <a:ea typeface="宋体" panose="02010600030101010101" pitchFamily="2" charset="-122"/>
              </a:rPr>
              <a:t>建立系统性的田野工作方法，参与观察是他提出来的重要的方法论概念。</a:t>
            </a:r>
            <a:endParaRPr lang="en-US" altLang="zh-CN" sz="2400" dirty="0">
              <a:latin typeface="宋体" panose="02010600030101010101" pitchFamily="2" charset="-122"/>
              <a:ea typeface="宋体" panose="02010600030101010101" pitchFamily="2" charset="-122"/>
            </a:endParaRPr>
          </a:p>
          <a:p>
            <a:pPr>
              <a:lnSpc>
                <a:spcPts val="3700"/>
              </a:lnSpc>
            </a:pPr>
            <a:r>
              <a:rPr lang="zh-CN" altLang="en-US" sz="2400" dirty="0">
                <a:latin typeface="宋体" panose="02010600030101010101" pitchFamily="2" charset="-122"/>
                <a:ea typeface="宋体" panose="02010600030101010101" pitchFamily="2" charset="-122"/>
              </a:rPr>
              <a:t>缺憾：无法有效地解释文化差异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64515"/>
                                        </p:tgtEl>
                                        <p:attrNameLst>
                                          <p:attrName>style.visibility</p:attrName>
                                        </p:attrNameLst>
                                      </p:cBhvr>
                                      <p:to>
                                        <p:strVal val="visible"/>
                                      </p:to>
                                    </p:set>
                                    <p:animEffect transition="in" filter="fade">
                                      <p:cBhvr>
                                        <p:cTn id="7" dur="767" decel="100000"/>
                                        <p:tgtEl>
                                          <p:spTgt spid="64515"/>
                                        </p:tgtEl>
                                      </p:cBhvr>
                                    </p:animEffect>
                                    <p:animScale>
                                      <p:cBhvr>
                                        <p:cTn id="8" dur="767" decel="100000"/>
                                        <p:tgtEl>
                                          <p:spTgt spid="64515"/>
                                        </p:tgtEl>
                                      </p:cBhvr>
                                      <p:from x="10000" y="10000"/>
                                      <p:to x="200000" y="450000"/>
                                    </p:animScale>
                                    <p:animScale>
                                      <p:cBhvr>
                                        <p:cTn id="9" dur="1228" accel="100000" fill="hold">
                                          <p:stCondLst>
                                            <p:cond delay="767"/>
                                          </p:stCondLst>
                                        </p:cTn>
                                        <p:tgtEl>
                                          <p:spTgt spid="64515"/>
                                        </p:tgtEl>
                                      </p:cBhvr>
                                      <p:from x="200000" y="450000"/>
                                      <p:to x="100000" y="100000"/>
                                    </p:animScale>
                                    <p:set>
                                      <p:cBhvr>
                                        <p:cTn id="10" dur="767" fill="hold"/>
                                        <p:tgtEl>
                                          <p:spTgt spid="64515"/>
                                        </p:tgtEl>
                                        <p:attrNameLst>
                                          <p:attrName>ppt_x</p:attrName>
                                        </p:attrNameLst>
                                      </p:cBhvr>
                                      <p:to>
                                        <p:strVal val="(0.5)"/>
                                      </p:to>
                                    </p:set>
                                    <p:anim from="(0.5)" to="(#ppt_x)" calcmode="lin" valueType="num">
                                      <p:cBhvr>
                                        <p:cTn id="11" dur="1228" accel="100000" fill="hold">
                                          <p:stCondLst>
                                            <p:cond delay="767"/>
                                          </p:stCondLst>
                                        </p:cTn>
                                        <p:tgtEl>
                                          <p:spTgt spid="64515"/>
                                        </p:tgtEl>
                                        <p:attrNameLst>
                                          <p:attrName>ppt_x</p:attrName>
                                        </p:attrNameLst>
                                      </p:cBhvr>
                                    </p:anim>
                                    <p:set>
                                      <p:cBhvr>
                                        <p:cTn id="12" dur="767" fill="hold"/>
                                        <p:tgtEl>
                                          <p:spTgt spid="64515"/>
                                        </p:tgtEl>
                                        <p:attrNameLst>
                                          <p:attrName>ppt_y</p:attrName>
                                        </p:attrNameLst>
                                      </p:cBhvr>
                                      <p:to>
                                        <p:strVal val="(#ppt_y+0.4)"/>
                                      </p:to>
                                    </p:set>
                                    <p:anim from="(#ppt_y+0.4)" to="(#ppt_y)" calcmode="lin" valueType="num">
                                      <p:cBhvr>
                                        <p:cTn id="13" dur="1228" accel="100000" fill="hold">
                                          <p:stCondLst>
                                            <p:cond delay="767"/>
                                          </p:stCondLst>
                                        </p:cTn>
                                        <p:tgtEl>
                                          <p:spTgt spid="6451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64516">
                                            <p:txEl>
                                              <p:pRg st="0" end="0"/>
                                            </p:txEl>
                                          </p:spTgt>
                                        </p:tgtEl>
                                        <p:attrNameLst>
                                          <p:attrName>style.visibility</p:attrName>
                                        </p:attrNameLst>
                                      </p:cBhvr>
                                      <p:to>
                                        <p:strVal val="visible"/>
                                      </p:to>
                                    </p:set>
                                    <p:anim calcmode="lin" valueType="num">
                                      <p:cBhvr>
                                        <p:cTn id="18" dur="500" fill="hold"/>
                                        <p:tgtEl>
                                          <p:spTgt spid="6451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451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451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64516">
                                            <p:txEl>
                                              <p:pRg st="1" end="1"/>
                                            </p:txEl>
                                          </p:spTgt>
                                        </p:tgtEl>
                                        <p:attrNameLst>
                                          <p:attrName>style.visibility</p:attrName>
                                        </p:attrNameLst>
                                      </p:cBhvr>
                                      <p:to>
                                        <p:strVal val="visible"/>
                                      </p:to>
                                    </p:set>
                                    <p:anim calcmode="lin" valueType="num">
                                      <p:cBhvr>
                                        <p:cTn id="25" dur="500" fill="hold"/>
                                        <p:tgtEl>
                                          <p:spTgt spid="6451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6451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6451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64516">
                                            <p:txEl>
                                              <p:pRg st="2" end="2"/>
                                            </p:txEl>
                                          </p:spTgt>
                                        </p:tgtEl>
                                        <p:attrNameLst>
                                          <p:attrName>style.visibility</p:attrName>
                                        </p:attrNameLst>
                                      </p:cBhvr>
                                      <p:to>
                                        <p:strVal val="visible"/>
                                      </p:to>
                                    </p:set>
                                    <p:anim calcmode="lin" valueType="num">
                                      <p:cBhvr>
                                        <p:cTn id="32" dur="500" fill="hold"/>
                                        <p:tgtEl>
                                          <p:spTgt spid="6451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6451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64516">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64516">
                                            <p:txEl>
                                              <p:pRg st="3" end="3"/>
                                            </p:txEl>
                                          </p:spTgt>
                                        </p:tgtEl>
                                        <p:attrNameLst>
                                          <p:attrName>style.visibility</p:attrName>
                                        </p:attrNameLst>
                                      </p:cBhvr>
                                      <p:to>
                                        <p:strVal val="visible"/>
                                      </p:to>
                                    </p:set>
                                    <p:anim calcmode="lin" valueType="num">
                                      <p:cBhvr>
                                        <p:cTn id="39" dur="500" fill="hold"/>
                                        <p:tgtEl>
                                          <p:spTgt spid="6451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6451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64516">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64516">
                                            <p:txEl>
                                              <p:pRg st="4" end="4"/>
                                            </p:txEl>
                                          </p:spTgt>
                                        </p:tgtEl>
                                        <p:attrNameLst>
                                          <p:attrName>style.visibility</p:attrName>
                                        </p:attrNameLst>
                                      </p:cBhvr>
                                      <p:to>
                                        <p:strVal val="visible"/>
                                      </p:to>
                                    </p:set>
                                    <p:anim calcmode="lin" valueType="num">
                                      <p:cBhvr>
                                        <p:cTn id="46" dur="500" fill="hold"/>
                                        <p:tgtEl>
                                          <p:spTgt spid="64516">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64516">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64516">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64516">
                                            <p:txEl>
                                              <p:pRg st="5" end="5"/>
                                            </p:txEl>
                                          </p:spTgt>
                                        </p:tgtEl>
                                        <p:attrNameLst>
                                          <p:attrName>style.visibility</p:attrName>
                                        </p:attrNameLst>
                                      </p:cBhvr>
                                      <p:to>
                                        <p:strVal val="visible"/>
                                      </p:to>
                                    </p:set>
                                    <p:anim calcmode="lin" valueType="num">
                                      <p:cBhvr>
                                        <p:cTn id="53" dur="500" fill="hold"/>
                                        <p:tgtEl>
                                          <p:spTgt spid="64516">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64516">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64516">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0" fill="hold">
                                          <p:stCondLst>
                                            <p:cond delay="0"/>
                                          </p:stCondLst>
                                        </p:cTn>
                                        <p:tgtEl>
                                          <p:spTgt spid="64516">
                                            <p:txEl>
                                              <p:pRg st="6" end="6"/>
                                            </p:txEl>
                                          </p:spTgt>
                                        </p:tgtEl>
                                        <p:attrNameLst>
                                          <p:attrName>style.visibility</p:attrName>
                                        </p:attrNameLst>
                                      </p:cBhvr>
                                      <p:to>
                                        <p:strVal val="visible"/>
                                      </p:to>
                                    </p:set>
                                    <p:anim calcmode="lin" valueType="num">
                                      <p:cBhvr>
                                        <p:cTn id="60" dur="500" fill="hold"/>
                                        <p:tgtEl>
                                          <p:spTgt spid="64516">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64516">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64516">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0" fill="hold">
                                          <p:stCondLst>
                                            <p:cond delay="0"/>
                                          </p:stCondLst>
                                        </p:cTn>
                                        <p:tgtEl>
                                          <p:spTgt spid="64516">
                                            <p:txEl>
                                              <p:pRg st="7" end="7"/>
                                            </p:txEl>
                                          </p:spTgt>
                                        </p:tgtEl>
                                        <p:attrNameLst>
                                          <p:attrName>style.visibility</p:attrName>
                                        </p:attrNameLst>
                                      </p:cBhvr>
                                      <p:to>
                                        <p:strVal val="visible"/>
                                      </p:to>
                                    </p:set>
                                    <p:anim calcmode="lin" valueType="num">
                                      <p:cBhvr>
                                        <p:cTn id="67" dur="500" fill="hold"/>
                                        <p:tgtEl>
                                          <p:spTgt spid="64516">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64516">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64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P spid="64516"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标题 1">
            <a:extLst>
              <a:ext uri="{FF2B5EF4-FFF2-40B4-BE49-F238E27FC236}">
                <a16:creationId xmlns:a16="http://schemas.microsoft.com/office/drawing/2014/main" id="{80590F62-FDDD-4E43-AB15-670C0156D6FB}"/>
              </a:ext>
            </a:extLst>
          </p:cNvPr>
          <p:cNvSpPr>
            <a:spLocks noGrp="1" noChangeArrowheads="1"/>
          </p:cNvSpPr>
          <p:nvPr>
            <p:ph type="title" idx="4294967295"/>
          </p:nvPr>
        </p:nvSpPr>
        <p:spPr/>
        <p:txBody>
          <a:bodyPr/>
          <a:lstStyle/>
          <a:p>
            <a:endParaRPr lang="en-US" altLang="en-US"/>
          </a:p>
        </p:txBody>
      </p:sp>
      <p:sp>
        <p:nvSpPr>
          <p:cNvPr id="67586" name="内容占位符 2">
            <a:extLst>
              <a:ext uri="{FF2B5EF4-FFF2-40B4-BE49-F238E27FC236}">
                <a16:creationId xmlns:a16="http://schemas.microsoft.com/office/drawing/2014/main" id="{4790EB47-CFF0-47B0-9F2B-040C577AC065}"/>
              </a:ext>
            </a:extLst>
          </p:cNvPr>
          <p:cNvSpPr>
            <a:spLocks noGrp="1" noChangeArrowheads="1"/>
          </p:cNvSpPr>
          <p:nvPr>
            <p:ph idx="4294967295"/>
          </p:nvPr>
        </p:nvSpPr>
        <p:spPr/>
        <p:txBody>
          <a:bodyPr/>
          <a:lstStyle/>
          <a:p>
            <a:endParaRPr lang="en-US" altLang="en-US"/>
          </a:p>
        </p:txBody>
      </p:sp>
      <p:sp>
        <p:nvSpPr>
          <p:cNvPr id="40964" name="日期占位符 3">
            <a:extLst>
              <a:ext uri="{FF2B5EF4-FFF2-40B4-BE49-F238E27FC236}">
                <a16:creationId xmlns:a16="http://schemas.microsoft.com/office/drawing/2014/main" id="{9AA97D7E-9CA8-4F5C-BCCB-D8DB45D2CDC0}"/>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AE8A958-72B9-49F3-B061-EB16AF066FC5}" type="datetime1">
              <a:rPr lang="zh-CN" altLang="en-US" sz="1200"/>
              <a:pPr eaLnBrk="1" hangingPunct="1">
                <a:buFont typeface="Wingdings" panose="05000000000000000000" pitchFamily="2" charset="2"/>
                <a:buNone/>
              </a:pPr>
              <a:t>2022/11/4</a:t>
            </a:fld>
            <a:endParaRPr lang="zh-CN" altLang="en-US" sz="1200"/>
          </a:p>
        </p:txBody>
      </p:sp>
      <p:sp>
        <p:nvSpPr>
          <p:cNvPr id="40965" name="灯片编号占位符 4">
            <a:extLst>
              <a:ext uri="{FF2B5EF4-FFF2-40B4-BE49-F238E27FC236}">
                <a16:creationId xmlns:a16="http://schemas.microsoft.com/office/drawing/2014/main" id="{A4956BDB-8529-4A09-8E16-2DA83274FF4A}"/>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6F250901-BBA6-4ABC-BAB1-71F174F16CF8}" type="slidenum">
              <a:rPr lang="zh-CN" altLang="en-US" sz="1200"/>
              <a:pPr algn="r" eaLnBrk="1" hangingPunct="1">
                <a:buFont typeface="Wingdings" panose="05000000000000000000" pitchFamily="2" charset="2"/>
                <a:buNone/>
              </a:pPr>
              <a:t>16</a:t>
            </a:fld>
            <a:endParaRPr lang="zh-CN" altLang="en-US" sz="1200"/>
          </a:p>
        </p:txBody>
      </p:sp>
      <p:pic>
        <p:nvPicPr>
          <p:cNvPr id="40966" name="内容占位符 5">
            <a:extLst>
              <a:ext uri="{FF2B5EF4-FFF2-40B4-BE49-F238E27FC236}">
                <a16:creationId xmlns:a16="http://schemas.microsoft.com/office/drawing/2014/main" id="{89A96E81-7E18-47F6-BAFD-AE3F2198E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6" y="359976"/>
            <a:ext cx="11175999" cy="6498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nodePh="1">
                                  <p:stCondLst>
                                    <p:cond delay="0"/>
                                  </p:stCondLst>
                                  <p:endCondLst>
                                    <p:cond evt="begin" delay="0">
                                      <p:tn val="5"/>
                                    </p:cond>
                                  </p:endCondLst>
                                  <p:childTnLst>
                                    <p:set>
                                      <p:cBhvr>
                                        <p:cTn id="6" dur="0" fill="hold">
                                          <p:stCondLst>
                                            <p:cond delay="0"/>
                                          </p:stCondLst>
                                        </p:cTn>
                                        <p:tgtEl>
                                          <p:spTgt spid="67585"/>
                                        </p:tgtEl>
                                        <p:attrNameLst>
                                          <p:attrName>style.visibility</p:attrName>
                                        </p:attrNameLst>
                                      </p:cBhvr>
                                      <p:to>
                                        <p:strVal val="visible"/>
                                      </p:to>
                                    </p:set>
                                    <p:animEffect transition="in" filter="fade">
                                      <p:cBhvr>
                                        <p:cTn id="7" dur="767" decel="100000"/>
                                        <p:tgtEl>
                                          <p:spTgt spid="67585"/>
                                        </p:tgtEl>
                                      </p:cBhvr>
                                    </p:animEffect>
                                    <p:animScale>
                                      <p:cBhvr>
                                        <p:cTn id="8" dur="767" decel="100000"/>
                                        <p:tgtEl>
                                          <p:spTgt spid="67585"/>
                                        </p:tgtEl>
                                      </p:cBhvr>
                                      <p:from x="10000" y="10000"/>
                                      <p:to x="200000" y="450000"/>
                                    </p:animScale>
                                    <p:animScale>
                                      <p:cBhvr>
                                        <p:cTn id="9" dur="1228" accel="100000" fill="hold">
                                          <p:stCondLst>
                                            <p:cond delay="767"/>
                                          </p:stCondLst>
                                        </p:cTn>
                                        <p:tgtEl>
                                          <p:spTgt spid="67585"/>
                                        </p:tgtEl>
                                      </p:cBhvr>
                                      <p:from x="200000" y="450000"/>
                                      <p:to x="100000" y="100000"/>
                                    </p:animScale>
                                    <p:set>
                                      <p:cBhvr>
                                        <p:cTn id="10" dur="767" fill="hold"/>
                                        <p:tgtEl>
                                          <p:spTgt spid="67585"/>
                                        </p:tgtEl>
                                        <p:attrNameLst>
                                          <p:attrName>ppt_x</p:attrName>
                                        </p:attrNameLst>
                                      </p:cBhvr>
                                      <p:to>
                                        <p:strVal val="(0.5)"/>
                                      </p:to>
                                    </p:set>
                                    <p:anim from="(0.5)" to="(#ppt_x)" calcmode="lin" valueType="num">
                                      <p:cBhvr>
                                        <p:cTn id="11" dur="1228" accel="100000" fill="hold">
                                          <p:stCondLst>
                                            <p:cond delay="767"/>
                                          </p:stCondLst>
                                        </p:cTn>
                                        <p:tgtEl>
                                          <p:spTgt spid="67585"/>
                                        </p:tgtEl>
                                        <p:attrNameLst>
                                          <p:attrName>ppt_x</p:attrName>
                                        </p:attrNameLst>
                                      </p:cBhvr>
                                    </p:anim>
                                    <p:set>
                                      <p:cBhvr>
                                        <p:cTn id="12" dur="767" fill="hold"/>
                                        <p:tgtEl>
                                          <p:spTgt spid="67585"/>
                                        </p:tgtEl>
                                        <p:attrNameLst>
                                          <p:attrName>ppt_y</p:attrName>
                                        </p:attrNameLst>
                                      </p:cBhvr>
                                      <p:to>
                                        <p:strVal val="(#ppt_y+0.4)"/>
                                      </p:to>
                                    </p:set>
                                    <p:anim from="(#ppt_y+0.4)" to="(#ppt_y)" calcmode="lin" valueType="num">
                                      <p:cBhvr>
                                        <p:cTn id="13" dur="1228" accel="100000" fill="hold">
                                          <p:stCondLst>
                                            <p:cond delay="767"/>
                                          </p:stCondLst>
                                        </p:cTn>
                                        <p:tgtEl>
                                          <p:spTgt spid="6758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nodePh="1">
                                  <p:stCondLst>
                                    <p:cond delay="0"/>
                                  </p:stCondLst>
                                  <p:endCondLst>
                                    <p:cond evt="begin" delay="0">
                                      <p:tn val="16"/>
                                    </p:cond>
                                  </p:endCondLst>
                                  <p:childTnLst>
                                    <p:set>
                                      <p:cBhvr>
                                        <p:cTn id="17" dur="0" fill="hold">
                                          <p:stCondLst>
                                            <p:cond delay="0"/>
                                          </p:stCondLst>
                                        </p:cTn>
                                        <p:tgtEl>
                                          <p:spTgt spid="67586">
                                            <p:txEl>
                                              <p:pRg st="0" end="0"/>
                                            </p:txEl>
                                          </p:spTgt>
                                        </p:tgtEl>
                                        <p:attrNameLst>
                                          <p:attrName>style.visibility</p:attrName>
                                        </p:attrNameLst>
                                      </p:cBhvr>
                                      <p:to>
                                        <p:strVal val="visible"/>
                                      </p:to>
                                    </p:set>
                                    <p:anim calcmode="lin" valueType="num">
                                      <p:cBhvr>
                                        <p:cTn id="18" dur="500" fill="hold"/>
                                        <p:tgtEl>
                                          <p:spTgt spid="6758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758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75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5" grpId="0"/>
      <p:bldP spid="67586"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标题 1">
            <a:extLst>
              <a:ext uri="{FF2B5EF4-FFF2-40B4-BE49-F238E27FC236}">
                <a16:creationId xmlns:a16="http://schemas.microsoft.com/office/drawing/2014/main" id="{0584AF0B-86D4-42D5-BBB8-C72BB33D2F83}"/>
              </a:ext>
            </a:extLst>
          </p:cNvPr>
          <p:cNvSpPr>
            <a:spLocks noGrp="1" noChangeArrowheads="1"/>
          </p:cNvSpPr>
          <p:nvPr>
            <p:ph type="title" idx="4294967295"/>
          </p:nvPr>
        </p:nvSpPr>
        <p:spPr/>
        <p:txBody>
          <a:bodyPr/>
          <a:lstStyle/>
          <a:p>
            <a:endParaRPr lang="en-US" altLang="en-US"/>
          </a:p>
        </p:txBody>
      </p:sp>
      <p:sp>
        <p:nvSpPr>
          <p:cNvPr id="68610" name="内容占位符 2">
            <a:extLst>
              <a:ext uri="{FF2B5EF4-FFF2-40B4-BE49-F238E27FC236}">
                <a16:creationId xmlns:a16="http://schemas.microsoft.com/office/drawing/2014/main" id="{3799E502-E994-400F-A3BD-BBDBFB0E3EAA}"/>
              </a:ext>
            </a:extLst>
          </p:cNvPr>
          <p:cNvSpPr>
            <a:spLocks noGrp="1" noChangeArrowheads="1"/>
          </p:cNvSpPr>
          <p:nvPr>
            <p:ph idx="4294967295"/>
          </p:nvPr>
        </p:nvSpPr>
        <p:spPr/>
        <p:txBody>
          <a:bodyPr/>
          <a:lstStyle/>
          <a:p>
            <a:endParaRPr lang="en-US" altLang="en-US"/>
          </a:p>
        </p:txBody>
      </p:sp>
      <p:sp>
        <p:nvSpPr>
          <p:cNvPr id="41988" name="日期占位符 3">
            <a:extLst>
              <a:ext uri="{FF2B5EF4-FFF2-40B4-BE49-F238E27FC236}">
                <a16:creationId xmlns:a16="http://schemas.microsoft.com/office/drawing/2014/main" id="{32545661-1834-4F16-8F37-CBA142BAB3A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2D995F6-3B93-4F3D-85DB-5DFC018F37DA}" type="datetime1">
              <a:rPr lang="zh-CN" altLang="en-US" sz="1200"/>
              <a:pPr eaLnBrk="1" hangingPunct="1">
                <a:buFont typeface="Wingdings" panose="05000000000000000000" pitchFamily="2" charset="2"/>
                <a:buNone/>
              </a:pPr>
              <a:t>2022/11/4</a:t>
            </a:fld>
            <a:endParaRPr lang="zh-CN" altLang="en-US" sz="1200"/>
          </a:p>
        </p:txBody>
      </p:sp>
      <p:sp>
        <p:nvSpPr>
          <p:cNvPr id="41989" name="灯片编号占位符 4">
            <a:extLst>
              <a:ext uri="{FF2B5EF4-FFF2-40B4-BE49-F238E27FC236}">
                <a16:creationId xmlns:a16="http://schemas.microsoft.com/office/drawing/2014/main" id="{ACE564E2-F795-41F9-89D6-2ED049BA931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E14B9B9-9452-49BC-8D81-A1833CDD9A8C}" type="slidenum">
              <a:rPr lang="zh-CN" altLang="en-US" sz="1200"/>
              <a:pPr algn="r" eaLnBrk="1" hangingPunct="1">
                <a:buFont typeface="Wingdings" panose="05000000000000000000" pitchFamily="2" charset="2"/>
                <a:buNone/>
              </a:pPr>
              <a:t>17</a:t>
            </a:fld>
            <a:endParaRPr lang="zh-CN" altLang="en-US" sz="1200"/>
          </a:p>
        </p:txBody>
      </p:sp>
      <p:pic>
        <p:nvPicPr>
          <p:cNvPr id="41990" name="内容占位符 5">
            <a:extLst>
              <a:ext uri="{FF2B5EF4-FFF2-40B4-BE49-F238E27FC236}">
                <a16:creationId xmlns:a16="http://schemas.microsoft.com/office/drawing/2014/main" id="{F55EC803-8558-4490-820F-566107117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419"/>
            <a:ext cx="10248900" cy="664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nodePh="1">
                                  <p:stCondLst>
                                    <p:cond delay="0"/>
                                  </p:stCondLst>
                                  <p:endCondLst>
                                    <p:cond evt="begin" delay="0">
                                      <p:tn val="5"/>
                                    </p:cond>
                                  </p:endCondLst>
                                  <p:childTnLst>
                                    <p:set>
                                      <p:cBhvr>
                                        <p:cTn id="6" dur="0" fill="hold">
                                          <p:stCondLst>
                                            <p:cond delay="0"/>
                                          </p:stCondLst>
                                        </p:cTn>
                                        <p:tgtEl>
                                          <p:spTgt spid="68609"/>
                                        </p:tgtEl>
                                        <p:attrNameLst>
                                          <p:attrName>style.visibility</p:attrName>
                                        </p:attrNameLst>
                                      </p:cBhvr>
                                      <p:to>
                                        <p:strVal val="visible"/>
                                      </p:to>
                                    </p:set>
                                    <p:animEffect transition="in" filter="fade">
                                      <p:cBhvr>
                                        <p:cTn id="7" dur="767" decel="100000"/>
                                        <p:tgtEl>
                                          <p:spTgt spid="68609"/>
                                        </p:tgtEl>
                                      </p:cBhvr>
                                    </p:animEffect>
                                    <p:animScale>
                                      <p:cBhvr>
                                        <p:cTn id="8" dur="767" decel="100000"/>
                                        <p:tgtEl>
                                          <p:spTgt spid="68609"/>
                                        </p:tgtEl>
                                      </p:cBhvr>
                                      <p:from x="10000" y="10000"/>
                                      <p:to x="200000" y="450000"/>
                                    </p:animScale>
                                    <p:animScale>
                                      <p:cBhvr>
                                        <p:cTn id="9" dur="1228" accel="100000" fill="hold">
                                          <p:stCondLst>
                                            <p:cond delay="767"/>
                                          </p:stCondLst>
                                        </p:cTn>
                                        <p:tgtEl>
                                          <p:spTgt spid="68609"/>
                                        </p:tgtEl>
                                      </p:cBhvr>
                                      <p:from x="200000" y="450000"/>
                                      <p:to x="100000" y="100000"/>
                                    </p:animScale>
                                    <p:set>
                                      <p:cBhvr>
                                        <p:cTn id="10" dur="767" fill="hold"/>
                                        <p:tgtEl>
                                          <p:spTgt spid="68609"/>
                                        </p:tgtEl>
                                        <p:attrNameLst>
                                          <p:attrName>ppt_x</p:attrName>
                                        </p:attrNameLst>
                                      </p:cBhvr>
                                      <p:to>
                                        <p:strVal val="(0.5)"/>
                                      </p:to>
                                    </p:set>
                                    <p:anim from="(0.5)" to="(#ppt_x)" calcmode="lin" valueType="num">
                                      <p:cBhvr>
                                        <p:cTn id="11" dur="1228" accel="100000" fill="hold">
                                          <p:stCondLst>
                                            <p:cond delay="767"/>
                                          </p:stCondLst>
                                        </p:cTn>
                                        <p:tgtEl>
                                          <p:spTgt spid="68609"/>
                                        </p:tgtEl>
                                        <p:attrNameLst>
                                          <p:attrName>ppt_x</p:attrName>
                                        </p:attrNameLst>
                                      </p:cBhvr>
                                    </p:anim>
                                    <p:set>
                                      <p:cBhvr>
                                        <p:cTn id="12" dur="767" fill="hold"/>
                                        <p:tgtEl>
                                          <p:spTgt spid="68609"/>
                                        </p:tgtEl>
                                        <p:attrNameLst>
                                          <p:attrName>ppt_y</p:attrName>
                                        </p:attrNameLst>
                                      </p:cBhvr>
                                      <p:to>
                                        <p:strVal val="(#ppt_y+0.4)"/>
                                      </p:to>
                                    </p:set>
                                    <p:anim from="(#ppt_y+0.4)" to="(#ppt_y)" calcmode="lin" valueType="num">
                                      <p:cBhvr>
                                        <p:cTn id="13" dur="1228" accel="100000" fill="hold">
                                          <p:stCondLst>
                                            <p:cond delay="767"/>
                                          </p:stCondLst>
                                        </p:cTn>
                                        <p:tgtEl>
                                          <p:spTgt spid="6860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nodePh="1">
                                  <p:stCondLst>
                                    <p:cond delay="0"/>
                                  </p:stCondLst>
                                  <p:endCondLst>
                                    <p:cond evt="begin" delay="0">
                                      <p:tn val="16"/>
                                    </p:cond>
                                  </p:endCondLst>
                                  <p:childTnLst>
                                    <p:set>
                                      <p:cBhvr>
                                        <p:cTn id="17" dur="0" fill="hold">
                                          <p:stCondLst>
                                            <p:cond delay="0"/>
                                          </p:stCondLst>
                                        </p:cTn>
                                        <p:tgtEl>
                                          <p:spTgt spid="68610">
                                            <p:txEl>
                                              <p:pRg st="0" end="0"/>
                                            </p:txEl>
                                          </p:spTgt>
                                        </p:tgtEl>
                                        <p:attrNameLst>
                                          <p:attrName>style.visibility</p:attrName>
                                        </p:attrNameLst>
                                      </p:cBhvr>
                                      <p:to>
                                        <p:strVal val="visible"/>
                                      </p:to>
                                    </p:set>
                                    <p:anim calcmode="lin" valueType="num">
                                      <p:cBhvr>
                                        <p:cTn id="18" dur="500" fill="hold"/>
                                        <p:tgtEl>
                                          <p:spTgt spid="6861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861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86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 grpId="0"/>
      <p:bldP spid="68610"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a:extLst>
              <a:ext uri="{FF2B5EF4-FFF2-40B4-BE49-F238E27FC236}">
                <a16:creationId xmlns:a16="http://schemas.microsoft.com/office/drawing/2014/main" id="{3ACBBD43-B9A5-448C-88C7-F0875932B5E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73D3A72-9C72-4ECB-9E9D-A7C2B885D6CE}" type="datetime1">
              <a:rPr lang="zh-CN" altLang="en-US" sz="1200"/>
              <a:pPr eaLnBrk="1" hangingPunct="1">
                <a:buFont typeface="Wingdings" panose="05000000000000000000" pitchFamily="2" charset="2"/>
                <a:buNone/>
              </a:pPr>
              <a:t>2022/11/4</a:t>
            </a:fld>
            <a:endParaRPr lang="zh-CN" altLang="en-US" sz="1200"/>
          </a:p>
        </p:txBody>
      </p:sp>
      <p:sp>
        <p:nvSpPr>
          <p:cNvPr id="44035" name="灯片编号占位符 5">
            <a:extLst>
              <a:ext uri="{FF2B5EF4-FFF2-40B4-BE49-F238E27FC236}">
                <a16:creationId xmlns:a16="http://schemas.microsoft.com/office/drawing/2014/main" id="{9AC75611-8414-48A5-AAAC-58E2ECBB695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3E610202-9FC8-4810-95EA-652C1514D98C}" type="slidenum">
              <a:rPr lang="zh-CN" altLang="en-US" sz="1200"/>
              <a:pPr algn="r" eaLnBrk="1" hangingPunct="1">
                <a:buFont typeface="Wingdings" panose="05000000000000000000" pitchFamily="2" charset="2"/>
                <a:buNone/>
              </a:pPr>
              <a:t>18</a:t>
            </a:fld>
            <a:endParaRPr lang="zh-CN" altLang="en-US" sz="1200"/>
          </a:p>
        </p:txBody>
      </p:sp>
      <p:sp>
        <p:nvSpPr>
          <p:cNvPr id="69635" name="Rectangle 2">
            <a:extLst>
              <a:ext uri="{FF2B5EF4-FFF2-40B4-BE49-F238E27FC236}">
                <a16:creationId xmlns:a16="http://schemas.microsoft.com/office/drawing/2014/main" id="{2D5477B8-A9BB-48F0-80F8-040CF810CF72}"/>
              </a:ext>
            </a:extLst>
          </p:cNvPr>
          <p:cNvSpPr>
            <a:spLocks noGrp="1" noChangeArrowheads="1"/>
          </p:cNvSpPr>
          <p:nvPr>
            <p:ph type="title" idx="4294967295"/>
          </p:nvPr>
        </p:nvSpPr>
        <p:spPr>
          <a:xfrm>
            <a:off x="1182414" y="188913"/>
            <a:ext cx="9952311" cy="1219200"/>
          </a:xfrm>
        </p:spPr>
        <p:txBody>
          <a:bodyPr>
            <a:normAutofit/>
          </a:bodyPr>
          <a:lstStyle/>
          <a:p>
            <a:pPr eaLnBrk="1" hangingPunct="1"/>
            <a:r>
              <a:rPr lang="zh-CN" altLang="en-US" sz="3600" b="1" dirty="0"/>
              <a:t>结构功能主义</a:t>
            </a:r>
            <a:r>
              <a:rPr lang="zh-CN" altLang="en-US" sz="3600" dirty="0"/>
              <a:t>（</a:t>
            </a:r>
            <a:r>
              <a:rPr lang="en-US" altLang="zh-CN" sz="3600" dirty="0"/>
              <a:t>Structural functionalism</a:t>
            </a:r>
            <a:r>
              <a:rPr lang="zh-CN" altLang="en-US" dirty="0"/>
              <a:t>）</a:t>
            </a:r>
          </a:p>
        </p:txBody>
      </p:sp>
      <p:sp>
        <p:nvSpPr>
          <p:cNvPr id="69636" name="Rectangle 3">
            <a:extLst>
              <a:ext uri="{FF2B5EF4-FFF2-40B4-BE49-F238E27FC236}">
                <a16:creationId xmlns:a16="http://schemas.microsoft.com/office/drawing/2014/main" id="{75A4FE17-EFAA-4564-84C0-633337441410}"/>
              </a:ext>
            </a:extLst>
          </p:cNvPr>
          <p:cNvSpPr>
            <a:spLocks noGrp="1" noChangeArrowheads="1"/>
          </p:cNvSpPr>
          <p:nvPr>
            <p:ph type="body" idx="4294967295"/>
          </p:nvPr>
        </p:nvSpPr>
        <p:spPr>
          <a:xfrm>
            <a:off x="1182414" y="1592317"/>
            <a:ext cx="8829951" cy="4429071"/>
          </a:xfrm>
        </p:spPr>
        <p:txBody>
          <a:bodyPr/>
          <a:lstStyle/>
          <a:p>
            <a:pPr eaLnBrk="1" hangingPunct="1">
              <a:lnSpc>
                <a:spcPts val="3700"/>
              </a:lnSpc>
            </a:pPr>
            <a:r>
              <a:rPr lang="zh-CN" altLang="en-US" dirty="0">
                <a:latin typeface="宋体" panose="02010600030101010101" pitchFamily="2" charset="-122"/>
                <a:ea typeface="宋体" panose="02010600030101010101" pitchFamily="2" charset="-122"/>
              </a:rPr>
              <a:t>认为社会行为的各个方面（即文化）维持着社会的社会结构而不是满足个体的各种需求。</a:t>
            </a:r>
          </a:p>
          <a:p>
            <a:pPr eaLnBrk="1" hangingPunct="1">
              <a:lnSpc>
                <a:spcPts val="3700"/>
              </a:lnSpc>
            </a:pPr>
            <a:r>
              <a:rPr lang="zh-CN" altLang="en-US" dirty="0">
                <a:latin typeface="宋体" panose="02010600030101010101" pitchFamily="2" charset="-122"/>
                <a:ea typeface="宋体" panose="02010600030101010101" pitchFamily="2" charset="-122"/>
              </a:rPr>
              <a:t>社会结构是指一个社会中既存的全部社会关系网络。 </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69635"/>
                                        </p:tgtEl>
                                        <p:attrNameLst>
                                          <p:attrName>style.visibility</p:attrName>
                                        </p:attrNameLst>
                                      </p:cBhvr>
                                      <p:to>
                                        <p:strVal val="visible"/>
                                      </p:to>
                                    </p:set>
                                    <p:animEffect transition="in" filter="fade">
                                      <p:cBhvr>
                                        <p:cTn id="7" dur="767" decel="100000"/>
                                        <p:tgtEl>
                                          <p:spTgt spid="69635"/>
                                        </p:tgtEl>
                                      </p:cBhvr>
                                    </p:animEffect>
                                    <p:animScale>
                                      <p:cBhvr>
                                        <p:cTn id="8" dur="767" decel="100000"/>
                                        <p:tgtEl>
                                          <p:spTgt spid="69635"/>
                                        </p:tgtEl>
                                      </p:cBhvr>
                                      <p:from x="10000" y="10000"/>
                                      <p:to x="200000" y="450000"/>
                                    </p:animScale>
                                    <p:animScale>
                                      <p:cBhvr>
                                        <p:cTn id="9" dur="1228" accel="100000" fill="hold">
                                          <p:stCondLst>
                                            <p:cond delay="767"/>
                                          </p:stCondLst>
                                        </p:cTn>
                                        <p:tgtEl>
                                          <p:spTgt spid="69635"/>
                                        </p:tgtEl>
                                      </p:cBhvr>
                                      <p:from x="200000" y="450000"/>
                                      <p:to x="100000" y="100000"/>
                                    </p:animScale>
                                    <p:set>
                                      <p:cBhvr>
                                        <p:cTn id="10" dur="767" fill="hold"/>
                                        <p:tgtEl>
                                          <p:spTgt spid="69635"/>
                                        </p:tgtEl>
                                        <p:attrNameLst>
                                          <p:attrName>ppt_x</p:attrName>
                                        </p:attrNameLst>
                                      </p:cBhvr>
                                      <p:to>
                                        <p:strVal val="(0.5)"/>
                                      </p:to>
                                    </p:set>
                                    <p:anim from="(0.5)" to="(#ppt_x)" calcmode="lin" valueType="num">
                                      <p:cBhvr>
                                        <p:cTn id="11" dur="1228" accel="100000" fill="hold">
                                          <p:stCondLst>
                                            <p:cond delay="767"/>
                                          </p:stCondLst>
                                        </p:cTn>
                                        <p:tgtEl>
                                          <p:spTgt spid="69635"/>
                                        </p:tgtEl>
                                        <p:attrNameLst>
                                          <p:attrName>ppt_x</p:attrName>
                                        </p:attrNameLst>
                                      </p:cBhvr>
                                    </p:anim>
                                    <p:set>
                                      <p:cBhvr>
                                        <p:cTn id="12" dur="767" fill="hold"/>
                                        <p:tgtEl>
                                          <p:spTgt spid="69635"/>
                                        </p:tgtEl>
                                        <p:attrNameLst>
                                          <p:attrName>ppt_y</p:attrName>
                                        </p:attrNameLst>
                                      </p:cBhvr>
                                      <p:to>
                                        <p:strVal val="(#ppt_y+0.4)"/>
                                      </p:to>
                                    </p:set>
                                    <p:anim from="(#ppt_y+0.4)" to="(#ppt_y)" calcmode="lin" valueType="num">
                                      <p:cBhvr>
                                        <p:cTn id="13" dur="1228" accel="100000" fill="hold">
                                          <p:stCondLst>
                                            <p:cond delay="767"/>
                                          </p:stCondLst>
                                        </p:cTn>
                                        <p:tgtEl>
                                          <p:spTgt spid="6963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69636">
                                            <p:txEl>
                                              <p:pRg st="0" end="0"/>
                                            </p:txEl>
                                          </p:spTgt>
                                        </p:tgtEl>
                                        <p:attrNameLst>
                                          <p:attrName>style.visibility</p:attrName>
                                        </p:attrNameLst>
                                      </p:cBhvr>
                                      <p:to>
                                        <p:strVal val="visible"/>
                                      </p:to>
                                    </p:set>
                                    <p:anim calcmode="lin" valueType="num">
                                      <p:cBhvr>
                                        <p:cTn id="18" dur="500" fill="hold"/>
                                        <p:tgtEl>
                                          <p:spTgt spid="6963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963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963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69636">
                                            <p:txEl>
                                              <p:pRg st="1" end="1"/>
                                            </p:txEl>
                                          </p:spTgt>
                                        </p:tgtEl>
                                        <p:attrNameLst>
                                          <p:attrName>style.visibility</p:attrName>
                                        </p:attrNameLst>
                                      </p:cBhvr>
                                      <p:to>
                                        <p:strVal val="visible"/>
                                      </p:to>
                                    </p:set>
                                    <p:anim calcmode="lin" valueType="num">
                                      <p:cBhvr>
                                        <p:cTn id="25" dur="500" fill="hold"/>
                                        <p:tgtEl>
                                          <p:spTgt spid="6963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6963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696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6"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4C24D451-863B-4146-AE19-A861AF1499B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BD4FB35F-B84F-4953-8518-C9AFDA12455B}" type="datetime1">
              <a:rPr lang="zh-CN" altLang="en-US" sz="1200"/>
              <a:pPr eaLnBrk="1" hangingPunct="1">
                <a:buFont typeface="Wingdings" panose="05000000000000000000" pitchFamily="2" charset="2"/>
                <a:buNone/>
              </a:pPr>
              <a:t>2022/11/4</a:t>
            </a:fld>
            <a:endParaRPr lang="zh-CN" altLang="en-US" sz="1200"/>
          </a:p>
        </p:txBody>
      </p:sp>
      <p:sp>
        <p:nvSpPr>
          <p:cNvPr id="45059" name="灯片编号占位符 5">
            <a:extLst>
              <a:ext uri="{FF2B5EF4-FFF2-40B4-BE49-F238E27FC236}">
                <a16:creationId xmlns:a16="http://schemas.microsoft.com/office/drawing/2014/main" id="{E6CF2B99-5AB0-42FA-AAEB-7992F64B430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D856AA45-0C0B-41C0-BEA1-9E856C16B7FD}" type="slidenum">
              <a:rPr lang="zh-CN" altLang="en-US" sz="1200"/>
              <a:pPr algn="r" eaLnBrk="1" hangingPunct="1">
                <a:buFont typeface="Wingdings" panose="05000000000000000000" pitchFamily="2" charset="2"/>
                <a:buNone/>
              </a:pPr>
              <a:t>19</a:t>
            </a:fld>
            <a:endParaRPr lang="zh-CN" altLang="en-US" sz="1200"/>
          </a:p>
        </p:txBody>
      </p:sp>
      <p:sp>
        <p:nvSpPr>
          <p:cNvPr id="70659" name="Rectangle 2">
            <a:extLst>
              <a:ext uri="{FF2B5EF4-FFF2-40B4-BE49-F238E27FC236}">
                <a16:creationId xmlns:a16="http://schemas.microsoft.com/office/drawing/2014/main" id="{CF6AB418-DF67-402D-8025-5AA6EF243BF6}"/>
              </a:ext>
            </a:extLst>
          </p:cNvPr>
          <p:cNvSpPr>
            <a:spLocks noGrp="1" noChangeArrowheads="1"/>
          </p:cNvSpPr>
          <p:nvPr>
            <p:ph type="title" idx="4294967295"/>
          </p:nvPr>
        </p:nvSpPr>
        <p:spPr/>
        <p:txBody>
          <a:bodyPr/>
          <a:lstStyle/>
          <a:p>
            <a:pPr eaLnBrk="1" hangingPunct="1"/>
            <a:r>
              <a:rPr lang="en-US" altLang="zh-CN" dirty="0"/>
              <a:t>Radcliffe-Brown</a:t>
            </a:r>
            <a:r>
              <a:rPr lang="zh-CN" altLang="en-US" dirty="0"/>
              <a:t>（</a:t>
            </a:r>
            <a:r>
              <a:rPr lang="en-US" altLang="zh-CN" dirty="0"/>
              <a:t>1881-1955</a:t>
            </a:r>
            <a:r>
              <a:rPr lang="zh-CN" altLang="en-US" dirty="0"/>
              <a:t>）</a:t>
            </a:r>
            <a:endParaRPr lang="en-US" altLang="zh-CN" dirty="0"/>
          </a:p>
        </p:txBody>
      </p:sp>
      <p:sp>
        <p:nvSpPr>
          <p:cNvPr id="70660" name="Rectangle 3">
            <a:extLst>
              <a:ext uri="{FF2B5EF4-FFF2-40B4-BE49-F238E27FC236}">
                <a16:creationId xmlns:a16="http://schemas.microsoft.com/office/drawing/2014/main" id="{24F9F20B-1AC1-4929-98FA-D30C4DC0511C}"/>
              </a:ext>
            </a:extLst>
          </p:cNvPr>
          <p:cNvSpPr>
            <a:spLocks noGrp="1" noChangeArrowheads="1"/>
          </p:cNvSpPr>
          <p:nvPr>
            <p:ph type="body" idx="4294967295"/>
          </p:nvPr>
        </p:nvSpPr>
        <p:spPr>
          <a:xfrm>
            <a:off x="5591176" y="1844675"/>
            <a:ext cx="4752975" cy="4184650"/>
          </a:xfrm>
        </p:spPr>
        <p:txBody>
          <a:bodyPr/>
          <a:lstStyle/>
          <a:p>
            <a:pPr marL="0" indent="0">
              <a:buNone/>
              <a:defRPr/>
            </a:pPr>
            <a:endParaRPr lang="en-US" altLang="zh-CN" sz="2600" dirty="0">
              <a:latin typeface="华文中宋" panose="02010600040101010101" pitchFamily="2" charset="-122"/>
              <a:ea typeface="华文中宋" panose="02010600040101010101" pitchFamily="2" charset="-122"/>
            </a:endParaRPr>
          </a:p>
          <a:p>
            <a:pPr eaLnBrk="1" hangingPunct="1">
              <a:lnSpc>
                <a:spcPct val="90000"/>
              </a:lnSpc>
              <a:defRPr/>
            </a:pPr>
            <a:r>
              <a:rPr lang="en-US" altLang="zh-CN" sz="2600" i="1" dirty="0">
                <a:latin typeface="宋体" panose="02010600030101010101" pitchFamily="2" charset="-122"/>
                <a:ea typeface="宋体" panose="02010600030101010101" pitchFamily="2" charset="-122"/>
                <a:cs typeface="楷体_GB2312"/>
              </a:rPr>
              <a:t>The Andaman Islanders</a:t>
            </a:r>
            <a:r>
              <a:rPr lang="en-US" altLang="zh-CN" sz="2600" dirty="0">
                <a:latin typeface="宋体" panose="02010600030101010101" pitchFamily="2" charset="-122"/>
                <a:ea typeface="宋体" panose="02010600030101010101" pitchFamily="2" charset="-122"/>
                <a:cs typeface="楷体_GB2312"/>
              </a:rPr>
              <a:t>（1922）</a:t>
            </a:r>
          </a:p>
          <a:p>
            <a:pPr eaLnBrk="1" hangingPunct="1">
              <a:lnSpc>
                <a:spcPct val="90000"/>
              </a:lnSpc>
              <a:defRPr/>
            </a:pPr>
            <a:r>
              <a:rPr lang="en-US" altLang="zh-CN" sz="2600" i="1" dirty="0">
                <a:latin typeface="宋体" panose="02010600030101010101" pitchFamily="2" charset="-122"/>
                <a:ea typeface="宋体" panose="02010600030101010101" pitchFamily="2" charset="-122"/>
                <a:cs typeface="楷体_GB2312"/>
              </a:rPr>
              <a:t>Structure and Function in Primitive Society</a:t>
            </a:r>
            <a:r>
              <a:rPr lang="en-US" altLang="zh-CN" sz="2600" dirty="0">
                <a:latin typeface="宋体" panose="02010600030101010101" pitchFamily="2" charset="-122"/>
                <a:ea typeface="宋体" panose="02010600030101010101" pitchFamily="2" charset="-122"/>
                <a:cs typeface="楷体_GB2312"/>
              </a:rPr>
              <a:t>（1952）</a:t>
            </a:r>
          </a:p>
          <a:p>
            <a:pPr eaLnBrk="1" hangingPunct="1">
              <a:lnSpc>
                <a:spcPct val="90000"/>
              </a:lnSpc>
              <a:defRPr/>
            </a:pPr>
            <a:r>
              <a:rPr lang="en-US" altLang="zh-CN" sz="2600" i="1" dirty="0">
                <a:latin typeface="宋体" panose="02010600030101010101" pitchFamily="2" charset="-122"/>
                <a:ea typeface="宋体" panose="02010600030101010101" pitchFamily="2" charset="-122"/>
                <a:cs typeface="楷体_GB2312"/>
              </a:rPr>
              <a:t>Method in Social Anthropology</a:t>
            </a:r>
            <a:r>
              <a:rPr lang="en-US" altLang="zh-CN" sz="2600" dirty="0">
                <a:latin typeface="宋体" panose="02010600030101010101" pitchFamily="2" charset="-122"/>
                <a:ea typeface="宋体" panose="02010600030101010101" pitchFamily="2" charset="-122"/>
                <a:cs typeface="楷体_GB2312"/>
              </a:rPr>
              <a:t>（1958）</a:t>
            </a:r>
            <a:r>
              <a:rPr lang="zh-CN" altLang="en-US" sz="2600" dirty="0">
                <a:latin typeface="宋体" panose="02010600030101010101" pitchFamily="2" charset="-122"/>
                <a:ea typeface="宋体" panose="02010600030101010101" pitchFamily="2" charset="-122"/>
              </a:rPr>
              <a:t> </a:t>
            </a:r>
            <a:endParaRPr lang="en-US" altLang="zh-CN" sz="2600" dirty="0">
              <a:latin typeface="宋体" panose="02010600030101010101" pitchFamily="2" charset="-122"/>
              <a:ea typeface="宋体" panose="02010600030101010101" pitchFamily="2" charset="-122"/>
            </a:endParaRPr>
          </a:p>
        </p:txBody>
      </p:sp>
      <p:pic>
        <p:nvPicPr>
          <p:cNvPr id="45062" name="Picture 4" descr="radcliffe-brown">
            <a:extLst>
              <a:ext uri="{FF2B5EF4-FFF2-40B4-BE49-F238E27FC236}">
                <a16:creationId xmlns:a16="http://schemas.microsoft.com/office/drawing/2014/main" id="{DDA600E9-93B7-45FB-8811-93346066D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313" b="14706"/>
          <a:stretch>
            <a:fillRect/>
          </a:stretch>
        </p:blipFill>
        <p:spPr bwMode="auto">
          <a:xfrm>
            <a:off x="1992314" y="1700214"/>
            <a:ext cx="33940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70659"/>
                                        </p:tgtEl>
                                        <p:attrNameLst>
                                          <p:attrName>style.visibility</p:attrName>
                                        </p:attrNameLst>
                                      </p:cBhvr>
                                      <p:to>
                                        <p:strVal val="visible"/>
                                      </p:to>
                                    </p:set>
                                    <p:animEffect transition="in" filter="fade">
                                      <p:cBhvr>
                                        <p:cTn id="7" dur="767" decel="100000"/>
                                        <p:tgtEl>
                                          <p:spTgt spid="70659"/>
                                        </p:tgtEl>
                                      </p:cBhvr>
                                    </p:animEffect>
                                    <p:animScale>
                                      <p:cBhvr>
                                        <p:cTn id="8" dur="767" decel="100000"/>
                                        <p:tgtEl>
                                          <p:spTgt spid="70659"/>
                                        </p:tgtEl>
                                      </p:cBhvr>
                                      <p:from x="10000" y="10000"/>
                                      <p:to x="200000" y="450000"/>
                                    </p:animScale>
                                    <p:animScale>
                                      <p:cBhvr>
                                        <p:cTn id="9" dur="1228" accel="100000" fill="hold">
                                          <p:stCondLst>
                                            <p:cond delay="767"/>
                                          </p:stCondLst>
                                        </p:cTn>
                                        <p:tgtEl>
                                          <p:spTgt spid="70659"/>
                                        </p:tgtEl>
                                      </p:cBhvr>
                                      <p:from x="200000" y="450000"/>
                                      <p:to x="100000" y="100000"/>
                                    </p:animScale>
                                    <p:set>
                                      <p:cBhvr>
                                        <p:cTn id="10" dur="767" fill="hold"/>
                                        <p:tgtEl>
                                          <p:spTgt spid="70659"/>
                                        </p:tgtEl>
                                        <p:attrNameLst>
                                          <p:attrName>ppt_x</p:attrName>
                                        </p:attrNameLst>
                                      </p:cBhvr>
                                      <p:to>
                                        <p:strVal val="(0.5)"/>
                                      </p:to>
                                    </p:set>
                                    <p:anim from="(0.5)" to="(#ppt_x)" calcmode="lin" valueType="num">
                                      <p:cBhvr>
                                        <p:cTn id="11" dur="1228" accel="100000" fill="hold">
                                          <p:stCondLst>
                                            <p:cond delay="767"/>
                                          </p:stCondLst>
                                        </p:cTn>
                                        <p:tgtEl>
                                          <p:spTgt spid="70659"/>
                                        </p:tgtEl>
                                        <p:attrNameLst>
                                          <p:attrName>ppt_x</p:attrName>
                                        </p:attrNameLst>
                                      </p:cBhvr>
                                    </p:anim>
                                    <p:set>
                                      <p:cBhvr>
                                        <p:cTn id="12" dur="767" fill="hold"/>
                                        <p:tgtEl>
                                          <p:spTgt spid="70659"/>
                                        </p:tgtEl>
                                        <p:attrNameLst>
                                          <p:attrName>ppt_y</p:attrName>
                                        </p:attrNameLst>
                                      </p:cBhvr>
                                      <p:to>
                                        <p:strVal val="(#ppt_y+0.4)"/>
                                      </p:to>
                                    </p:set>
                                    <p:anim from="(#ppt_y+0.4)" to="(#ppt_y)" calcmode="lin" valueType="num">
                                      <p:cBhvr>
                                        <p:cTn id="13" dur="1228" accel="100000" fill="hold">
                                          <p:stCondLst>
                                            <p:cond delay="767"/>
                                          </p:stCondLst>
                                        </p:cTn>
                                        <p:tgtEl>
                                          <p:spTgt spid="7065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70660">
                                            <p:txEl>
                                              <p:pRg st="1" end="1"/>
                                            </p:txEl>
                                          </p:spTgt>
                                        </p:tgtEl>
                                        <p:attrNameLst>
                                          <p:attrName>style.visibility</p:attrName>
                                        </p:attrNameLst>
                                      </p:cBhvr>
                                      <p:to>
                                        <p:strVal val="visible"/>
                                      </p:to>
                                    </p:set>
                                    <p:anim calcmode="lin" valueType="num">
                                      <p:cBhvr>
                                        <p:cTn id="18" dur="500" fill="hold"/>
                                        <p:tgtEl>
                                          <p:spTgt spid="70660">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70660">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70660">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70660">
                                            <p:txEl>
                                              <p:pRg st="2" end="2"/>
                                            </p:txEl>
                                          </p:spTgt>
                                        </p:tgtEl>
                                        <p:attrNameLst>
                                          <p:attrName>style.visibility</p:attrName>
                                        </p:attrNameLst>
                                      </p:cBhvr>
                                      <p:to>
                                        <p:strVal val="visible"/>
                                      </p:to>
                                    </p:set>
                                    <p:anim calcmode="lin" valueType="num">
                                      <p:cBhvr>
                                        <p:cTn id="25" dur="500" fill="hold"/>
                                        <p:tgtEl>
                                          <p:spTgt spid="70660">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70660">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7066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70660">
                                            <p:txEl>
                                              <p:pRg st="3" end="3"/>
                                            </p:txEl>
                                          </p:spTgt>
                                        </p:tgtEl>
                                        <p:attrNameLst>
                                          <p:attrName>style.visibility</p:attrName>
                                        </p:attrNameLst>
                                      </p:cBhvr>
                                      <p:to>
                                        <p:strVal val="visible"/>
                                      </p:to>
                                    </p:set>
                                    <p:anim calcmode="lin" valueType="num">
                                      <p:cBhvr>
                                        <p:cTn id="32" dur="500" fill="hold"/>
                                        <p:tgtEl>
                                          <p:spTgt spid="70660">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70660">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706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6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8ACA8A86-AB50-4EB2-B827-6EBA72B9A0A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BE4EB410-B3DF-4F42-A292-FA7637D73B96}" type="datetime1">
              <a:rPr lang="zh-CN" altLang="en-US" sz="1200"/>
              <a:pPr eaLnBrk="1" hangingPunct="1">
                <a:buFont typeface="Wingdings" panose="05000000000000000000" pitchFamily="2" charset="2"/>
                <a:buNone/>
              </a:pPr>
              <a:t>2022/11/4</a:t>
            </a:fld>
            <a:endParaRPr lang="zh-CN" altLang="en-US" sz="1200"/>
          </a:p>
        </p:txBody>
      </p:sp>
      <p:sp>
        <p:nvSpPr>
          <p:cNvPr id="28675" name="灯片编号占位符 5">
            <a:extLst>
              <a:ext uri="{FF2B5EF4-FFF2-40B4-BE49-F238E27FC236}">
                <a16:creationId xmlns:a16="http://schemas.microsoft.com/office/drawing/2014/main" id="{C119E9B7-06A8-4806-B9D0-FEFAE320CB9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722726F4-D95B-4433-A260-AAEF28050C9B}" type="slidenum">
              <a:rPr lang="zh-CN" altLang="en-US" sz="1200"/>
              <a:pPr algn="r" eaLnBrk="1" hangingPunct="1">
                <a:buFont typeface="Wingdings" panose="05000000000000000000" pitchFamily="2" charset="2"/>
                <a:buNone/>
              </a:pPr>
              <a:t>2</a:t>
            </a:fld>
            <a:endParaRPr lang="zh-CN" altLang="en-US" sz="1200"/>
          </a:p>
        </p:txBody>
      </p:sp>
      <p:sp>
        <p:nvSpPr>
          <p:cNvPr id="41987" name="Rectangle 2">
            <a:extLst>
              <a:ext uri="{FF2B5EF4-FFF2-40B4-BE49-F238E27FC236}">
                <a16:creationId xmlns:a16="http://schemas.microsoft.com/office/drawing/2014/main" id="{6F45DE4E-E270-48BA-B73E-78243DD321F7}"/>
              </a:ext>
            </a:extLst>
          </p:cNvPr>
          <p:cNvSpPr>
            <a:spLocks noGrp="1" noChangeArrowheads="1"/>
          </p:cNvSpPr>
          <p:nvPr>
            <p:ph type="title" idx="4294967295"/>
          </p:nvPr>
        </p:nvSpPr>
        <p:spPr>
          <a:xfrm>
            <a:off x="1219200" y="304800"/>
            <a:ext cx="9448800" cy="683063"/>
          </a:xfrm>
        </p:spPr>
        <p:txBody>
          <a:bodyPr>
            <a:noAutofit/>
          </a:bodyPr>
          <a:lstStyle/>
          <a:p>
            <a:r>
              <a:rPr lang="zh-CN" altLang="en-US" sz="3600" dirty="0">
                <a:latin typeface="黑体" panose="02010609060101010101" pitchFamily="49" charset="-122"/>
                <a:ea typeface="黑体" panose="02010609060101010101" pitchFamily="49" charset="-122"/>
              </a:rPr>
              <a:t>一、古典进化论（</a:t>
            </a:r>
            <a:r>
              <a:rPr lang="en-US" altLang="zh-CN" sz="3600" dirty="0">
                <a:latin typeface="黑体" panose="02010609060101010101" pitchFamily="49" charset="-122"/>
                <a:ea typeface="黑体" panose="02010609060101010101" pitchFamily="49" charset="-122"/>
              </a:rPr>
              <a:t>Classical evolutionism)</a:t>
            </a:r>
          </a:p>
        </p:txBody>
      </p:sp>
      <p:sp>
        <p:nvSpPr>
          <p:cNvPr id="41988" name="Rectangle 3">
            <a:extLst>
              <a:ext uri="{FF2B5EF4-FFF2-40B4-BE49-F238E27FC236}">
                <a16:creationId xmlns:a16="http://schemas.microsoft.com/office/drawing/2014/main" id="{03FEBC4D-9FE6-4A77-8494-781AF8D7339B}"/>
              </a:ext>
            </a:extLst>
          </p:cNvPr>
          <p:cNvSpPr>
            <a:spLocks noGrp="1" noChangeArrowheads="1"/>
          </p:cNvSpPr>
          <p:nvPr>
            <p:ph type="body" idx="4294967295"/>
          </p:nvPr>
        </p:nvSpPr>
        <p:spPr>
          <a:xfrm>
            <a:off x="1438275" y="1111469"/>
            <a:ext cx="9229725" cy="5194738"/>
          </a:xfrm>
        </p:spPr>
        <p:txBody>
          <a:bodyPr>
            <a:normAutofit fontScale="92500"/>
          </a:bodyPr>
          <a:lstStyle/>
          <a:p>
            <a:pPr eaLnBrk="1" hangingPunct="1">
              <a:lnSpc>
                <a:spcPts val="3300"/>
              </a:lnSpc>
            </a:pPr>
            <a:r>
              <a:rPr lang="zh-CN" altLang="en-US" sz="2400" dirty="0">
                <a:latin typeface="宋体" panose="02010600030101010101" pitchFamily="2" charset="-122"/>
                <a:ea typeface="宋体" panose="02010600030101010101" pitchFamily="2" charset="-122"/>
              </a:rPr>
              <a:t>文化通常是以统一的、进步的方式发展的。大多数社会会经历一系列相同的阶段，最终到达一个共同的终点。</a:t>
            </a:r>
            <a:endParaRPr lang="en-US" altLang="zh-CN" sz="2400" dirty="0">
              <a:latin typeface="宋体" panose="02010600030101010101" pitchFamily="2" charset="-122"/>
              <a:ea typeface="宋体" panose="02010600030101010101" pitchFamily="2" charset="-122"/>
            </a:endParaRPr>
          </a:p>
          <a:p>
            <a:pPr eaLnBrk="1" hangingPunct="1">
              <a:lnSpc>
                <a:spcPts val="3300"/>
              </a:lnSpc>
            </a:pPr>
            <a:r>
              <a:rPr lang="zh-CN" altLang="en-US" sz="2400" dirty="0">
                <a:latin typeface="宋体" panose="02010600030101010101" pitchFamily="2" charset="-122"/>
                <a:ea typeface="宋体" panose="02010600030101010101" pitchFamily="2" charset="-122"/>
              </a:rPr>
              <a:t>所关心的是全人类文化的总体发展，不关心某一社会－文化的内部运作。 </a:t>
            </a:r>
          </a:p>
          <a:p>
            <a:pPr eaLnBrk="1" hangingPunct="1">
              <a:lnSpc>
                <a:spcPts val="3300"/>
              </a:lnSpc>
            </a:pPr>
            <a:r>
              <a:rPr lang="zh-CN" altLang="en-US" sz="2400" dirty="0">
                <a:latin typeface="宋体" panose="02010600030101010101" pitchFamily="2" charset="-122"/>
                <a:ea typeface="宋体" panose="02010600030101010101" pitchFamily="2" charset="-122"/>
              </a:rPr>
              <a:t>单线的进化论。 </a:t>
            </a:r>
          </a:p>
          <a:p>
            <a:pPr eaLnBrk="1" hangingPunct="1">
              <a:lnSpc>
                <a:spcPts val="3300"/>
              </a:lnSpc>
            </a:pPr>
            <a:r>
              <a:rPr lang="zh-CN" altLang="en-US" sz="2400" dirty="0">
                <a:latin typeface="宋体" panose="02010600030101010101" pitchFamily="2" charset="-122"/>
                <a:ea typeface="宋体" panose="02010600030101010101" pitchFamily="2" charset="-122"/>
              </a:rPr>
              <a:t>强调人类心理能力的一致性及其对文化进化的决定性作用。</a:t>
            </a:r>
            <a:endParaRPr lang="en-US" altLang="zh-CN" sz="2400" dirty="0">
              <a:latin typeface="宋体" panose="02010600030101010101" pitchFamily="2" charset="-122"/>
              <a:ea typeface="宋体" panose="02010600030101010101" pitchFamily="2" charset="-122"/>
            </a:endParaRPr>
          </a:p>
          <a:p>
            <a:pPr eaLnBrk="1" hangingPunct="1">
              <a:lnSpc>
                <a:spcPts val="3300"/>
              </a:lnSpc>
            </a:pPr>
            <a:r>
              <a:rPr lang="zh-CN" altLang="en-US" sz="2400" dirty="0">
                <a:latin typeface="宋体" panose="02010600030101010101" pitchFamily="2" charset="-122"/>
                <a:ea typeface="宋体" panose="02010600030101010101" pitchFamily="2" charset="-122"/>
              </a:rPr>
              <a:t>在研究方法上，当时他们采用“文化残余”和“文化类比”的方法，把不同文化现象加以逻辑的排比，然后通过分析将不同的文化排列为高低不同的序列，用以代表全人类文化的进化过程。  </a:t>
            </a:r>
            <a:endParaRPr lang="en-US" altLang="zh-CN" sz="2400" dirty="0">
              <a:latin typeface="宋体" panose="02010600030101010101" pitchFamily="2" charset="-122"/>
              <a:ea typeface="宋体" panose="02010600030101010101" pitchFamily="2" charset="-122"/>
            </a:endParaRPr>
          </a:p>
          <a:p>
            <a:pPr eaLnBrk="1" hangingPunct="1">
              <a:lnSpc>
                <a:spcPts val="3300"/>
              </a:lnSpc>
            </a:pPr>
            <a:r>
              <a:rPr lang="zh-CN" altLang="en-US" sz="2400" dirty="0">
                <a:latin typeface="宋体" panose="02010600030101010101" pitchFamily="2" charset="-122"/>
                <a:ea typeface="宋体" panose="02010600030101010101" pitchFamily="2" charset="-122"/>
              </a:rPr>
              <a:t>缺憾：无法令人满意地解释文化差异；无法解释为什么有的社会出现倒退甚至灭亡的现象；有的社会并没有经历所有的阶段。</a:t>
            </a:r>
            <a:endParaRPr lang="en-US" altLang="zh-CN" sz="2400" dirty="0">
              <a:latin typeface="宋体" panose="02010600030101010101" pitchFamily="2" charset="-122"/>
              <a:ea typeface="宋体" panose="02010600030101010101" pitchFamily="2" charset="-122"/>
            </a:endParaRPr>
          </a:p>
          <a:p>
            <a:pPr eaLnBrk="1" hangingPunct="1"/>
            <a:endParaRPr lang="zh-CN" altLang="en-US"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41987"/>
                                        </p:tgtEl>
                                        <p:attrNameLst>
                                          <p:attrName>style.visibility</p:attrName>
                                        </p:attrNameLst>
                                      </p:cBhvr>
                                      <p:to>
                                        <p:strVal val="visible"/>
                                      </p:to>
                                    </p:set>
                                    <p:animEffect transition="in" filter="fade">
                                      <p:cBhvr>
                                        <p:cTn id="7" dur="767" decel="100000"/>
                                        <p:tgtEl>
                                          <p:spTgt spid="41987"/>
                                        </p:tgtEl>
                                      </p:cBhvr>
                                    </p:animEffect>
                                    <p:animScale>
                                      <p:cBhvr>
                                        <p:cTn id="8" dur="767" decel="100000"/>
                                        <p:tgtEl>
                                          <p:spTgt spid="41987"/>
                                        </p:tgtEl>
                                      </p:cBhvr>
                                      <p:from x="10000" y="10000"/>
                                      <p:to x="200000" y="450000"/>
                                    </p:animScale>
                                    <p:animScale>
                                      <p:cBhvr>
                                        <p:cTn id="9" dur="1228" accel="100000" fill="hold">
                                          <p:stCondLst>
                                            <p:cond delay="767"/>
                                          </p:stCondLst>
                                        </p:cTn>
                                        <p:tgtEl>
                                          <p:spTgt spid="41987"/>
                                        </p:tgtEl>
                                      </p:cBhvr>
                                      <p:from x="200000" y="450000"/>
                                      <p:to x="100000" y="100000"/>
                                    </p:animScale>
                                    <p:set>
                                      <p:cBhvr>
                                        <p:cTn id="10" dur="767" fill="hold"/>
                                        <p:tgtEl>
                                          <p:spTgt spid="41987"/>
                                        </p:tgtEl>
                                        <p:attrNameLst>
                                          <p:attrName>ppt_x</p:attrName>
                                        </p:attrNameLst>
                                      </p:cBhvr>
                                      <p:to>
                                        <p:strVal val="(0.5)"/>
                                      </p:to>
                                    </p:set>
                                    <p:anim from="(0.5)" to="(#ppt_x)" calcmode="lin" valueType="num">
                                      <p:cBhvr>
                                        <p:cTn id="11" dur="1228" accel="100000" fill="hold">
                                          <p:stCondLst>
                                            <p:cond delay="767"/>
                                          </p:stCondLst>
                                        </p:cTn>
                                        <p:tgtEl>
                                          <p:spTgt spid="41987"/>
                                        </p:tgtEl>
                                        <p:attrNameLst>
                                          <p:attrName>ppt_x</p:attrName>
                                        </p:attrNameLst>
                                      </p:cBhvr>
                                    </p:anim>
                                    <p:set>
                                      <p:cBhvr>
                                        <p:cTn id="12" dur="767" fill="hold"/>
                                        <p:tgtEl>
                                          <p:spTgt spid="41987"/>
                                        </p:tgtEl>
                                        <p:attrNameLst>
                                          <p:attrName>ppt_y</p:attrName>
                                        </p:attrNameLst>
                                      </p:cBhvr>
                                      <p:to>
                                        <p:strVal val="(#ppt_y+0.4)"/>
                                      </p:to>
                                    </p:set>
                                    <p:anim from="(#ppt_y+0.4)" to="(#ppt_y)" calcmode="lin" valueType="num">
                                      <p:cBhvr>
                                        <p:cTn id="13" dur="1228" accel="100000" fill="hold">
                                          <p:stCondLst>
                                            <p:cond delay="767"/>
                                          </p:stCondLst>
                                        </p:cTn>
                                        <p:tgtEl>
                                          <p:spTgt spid="41987"/>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41988">
                                            <p:txEl>
                                              <p:pRg st="0" end="0"/>
                                            </p:txEl>
                                          </p:spTgt>
                                        </p:tgtEl>
                                        <p:attrNameLst>
                                          <p:attrName>style.visibility</p:attrName>
                                        </p:attrNameLst>
                                      </p:cBhvr>
                                      <p:to>
                                        <p:strVal val="visible"/>
                                      </p:to>
                                    </p:set>
                                    <p:anim calcmode="lin" valueType="num">
                                      <p:cBhvr>
                                        <p:cTn id="18" dur="500" fill="hold"/>
                                        <p:tgtEl>
                                          <p:spTgt spid="4198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198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4198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41988">
                                            <p:txEl>
                                              <p:pRg st="1" end="1"/>
                                            </p:txEl>
                                          </p:spTgt>
                                        </p:tgtEl>
                                        <p:attrNameLst>
                                          <p:attrName>style.visibility</p:attrName>
                                        </p:attrNameLst>
                                      </p:cBhvr>
                                      <p:to>
                                        <p:strVal val="visible"/>
                                      </p:to>
                                    </p:set>
                                    <p:anim calcmode="lin" valueType="num">
                                      <p:cBhvr>
                                        <p:cTn id="25" dur="500" fill="hold"/>
                                        <p:tgtEl>
                                          <p:spTgt spid="4198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4198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4198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41988">
                                            <p:txEl>
                                              <p:pRg st="2" end="2"/>
                                            </p:txEl>
                                          </p:spTgt>
                                        </p:tgtEl>
                                        <p:attrNameLst>
                                          <p:attrName>style.visibility</p:attrName>
                                        </p:attrNameLst>
                                      </p:cBhvr>
                                      <p:to>
                                        <p:strVal val="visible"/>
                                      </p:to>
                                    </p:set>
                                    <p:anim calcmode="lin" valueType="num">
                                      <p:cBhvr>
                                        <p:cTn id="32" dur="500" fill="hold"/>
                                        <p:tgtEl>
                                          <p:spTgt spid="41988">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1988">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1988">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41988">
                                            <p:txEl>
                                              <p:pRg st="3" end="3"/>
                                            </p:txEl>
                                          </p:spTgt>
                                        </p:tgtEl>
                                        <p:attrNameLst>
                                          <p:attrName>style.visibility</p:attrName>
                                        </p:attrNameLst>
                                      </p:cBhvr>
                                      <p:to>
                                        <p:strVal val="visible"/>
                                      </p:to>
                                    </p:set>
                                    <p:anim calcmode="lin" valueType="num">
                                      <p:cBhvr>
                                        <p:cTn id="39" dur="500" fill="hold"/>
                                        <p:tgtEl>
                                          <p:spTgt spid="41988">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41988">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41988">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41988">
                                            <p:txEl>
                                              <p:pRg st="4" end="4"/>
                                            </p:txEl>
                                          </p:spTgt>
                                        </p:tgtEl>
                                        <p:attrNameLst>
                                          <p:attrName>style.visibility</p:attrName>
                                        </p:attrNameLst>
                                      </p:cBhvr>
                                      <p:to>
                                        <p:strVal val="visible"/>
                                      </p:to>
                                    </p:set>
                                    <p:anim calcmode="lin" valueType="num">
                                      <p:cBhvr>
                                        <p:cTn id="46" dur="500" fill="hold"/>
                                        <p:tgtEl>
                                          <p:spTgt spid="41988">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41988">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41988">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41988">
                                            <p:txEl>
                                              <p:pRg st="5" end="5"/>
                                            </p:txEl>
                                          </p:spTgt>
                                        </p:tgtEl>
                                        <p:attrNameLst>
                                          <p:attrName>style.visibility</p:attrName>
                                        </p:attrNameLst>
                                      </p:cBhvr>
                                      <p:to>
                                        <p:strVal val="visible"/>
                                      </p:to>
                                    </p:set>
                                    <p:anim calcmode="lin" valueType="num">
                                      <p:cBhvr>
                                        <p:cTn id="53" dur="500" fill="hold"/>
                                        <p:tgtEl>
                                          <p:spTgt spid="41988">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41988">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419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E5FC4340-7B74-46DB-8177-BBCF1B9A05E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7F1D0F3-F6F1-4BFB-8BF4-8FFC224DB920}" type="datetime1">
              <a:rPr lang="zh-CN" altLang="en-US" sz="1200"/>
              <a:pPr eaLnBrk="1" hangingPunct="1">
                <a:buFont typeface="Wingdings" panose="05000000000000000000" pitchFamily="2" charset="2"/>
                <a:buNone/>
              </a:pPr>
              <a:t>2022/11/4</a:t>
            </a:fld>
            <a:endParaRPr lang="zh-CN" altLang="en-US" sz="1200"/>
          </a:p>
        </p:txBody>
      </p:sp>
      <p:sp>
        <p:nvSpPr>
          <p:cNvPr id="46083" name="灯片编号占位符 5">
            <a:extLst>
              <a:ext uri="{FF2B5EF4-FFF2-40B4-BE49-F238E27FC236}">
                <a16:creationId xmlns:a16="http://schemas.microsoft.com/office/drawing/2014/main" id="{43838BBD-3D06-42EF-B4A1-9EE6D83BD63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75A80DA7-239E-4598-BDF8-99312CA05666}" type="slidenum">
              <a:rPr lang="zh-CN" altLang="en-US" sz="1200"/>
              <a:pPr algn="r" eaLnBrk="1" hangingPunct="1">
                <a:buFont typeface="Wingdings" panose="05000000000000000000" pitchFamily="2" charset="2"/>
                <a:buNone/>
              </a:pPr>
              <a:t>20</a:t>
            </a:fld>
            <a:endParaRPr lang="zh-CN" altLang="en-US" sz="1200"/>
          </a:p>
        </p:txBody>
      </p:sp>
      <p:sp>
        <p:nvSpPr>
          <p:cNvPr id="71683" name="Rectangle 2">
            <a:extLst>
              <a:ext uri="{FF2B5EF4-FFF2-40B4-BE49-F238E27FC236}">
                <a16:creationId xmlns:a16="http://schemas.microsoft.com/office/drawing/2014/main" id="{16485ED9-6D75-45AB-9205-B3CA84B25B32}"/>
              </a:ext>
            </a:extLst>
          </p:cNvPr>
          <p:cNvSpPr>
            <a:spLocks noGrp="1" noChangeArrowheads="1"/>
          </p:cNvSpPr>
          <p:nvPr>
            <p:ph type="title" idx="4294967295"/>
          </p:nvPr>
        </p:nvSpPr>
        <p:spPr>
          <a:xfrm>
            <a:off x="838200" y="365126"/>
            <a:ext cx="10515600" cy="501978"/>
          </a:xfrm>
        </p:spPr>
        <p:txBody>
          <a:bodyPr>
            <a:normAutofit fontScale="90000"/>
          </a:bodyPr>
          <a:lstStyle/>
          <a:p>
            <a:pPr eaLnBrk="1" hangingPunct="1"/>
            <a:endParaRPr lang="en-US" altLang="en-US" dirty="0"/>
          </a:p>
        </p:txBody>
      </p:sp>
      <p:sp>
        <p:nvSpPr>
          <p:cNvPr id="71684" name="Rectangle 3">
            <a:extLst>
              <a:ext uri="{FF2B5EF4-FFF2-40B4-BE49-F238E27FC236}">
                <a16:creationId xmlns:a16="http://schemas.microsoft.com/office/drawing/2014/main" id="{5DF5FA83-D95C-4D40-93E7-4E985BDB90BA}"/>
              </a:ext>
            </a:extLst>
          </p:cNvPr>
          <p:cNvSpPr>
            <a:spLocks noGrp="1" noChangeArrowheads="1"/>
          </p:cNvSpPr>
          <p:nvPr>
            <p:ph type="body" idx="4294967295"/>
          </p:nvPr>
        </p:nvSpPr>
        <p:spPr>
          <a:xfrm>
            <a:off x="583324" y="1008993"/>
            <a:ext cx="10770476" cy="5236231"/>
          </a:xfrm>
        </p:spPr>
        <p:txBody>
          <a:bodyPr>
            <a:normAutofit fontScale="92500"/>
          </a:bodyPr>
          <a:lstStyle/>
          <a:p>
            <a:pPr>
              <a:lnSpc>
                <a:spcPts val="3600"/>
              </a:lnSpc>
            </a:pPr>
            <a:r>
              <a:rPr lang="en-US" altLang="zh-CN" sz="2400" b="1" i="1" dirty="0">
                <a:latin typeface="宋体" panose="02010600030101010101" pitchFamily="2" charset="-122"/>
                <a:ea typeface="宋体" panose="02010600030101010101" pitchFamily="2" charset="-122"/>
                <a:cs typeface="楷体_GB2312"/>
              </a:rPr>
              <a:t>The Andaman Islanders</a:t>
            </a:r>
            <a:r>
              <a:rPr lang="zh-CN" altLang="en-US" sz="2400" dirty="0">
                <a:latin typeface="宋体" panose="02010600030101010101" pitchFamily="2" charset="-122"/>
                <a:ea typeface="宋体" panose="02010600030101010101" pitchFamily="2" charset="-122"/>
                <a:cs typeface="楷体_GB2312"/>
              </a:rPr>
              <a:t>（</a:t>
            </a:r>
            <a:r>
              <a:rPr lang="en-US" altLang="zh-CN" sz="2400" dirty="0">
                <a:latin typeface="宋体" panose="02010600030101010101" pitchFamily="2" charset="-122"/>
                <a:ea typeface="宋体" panose="02010600030101010101" pitchFamily="2" charset="-122"/>
                <a:cs typeface="楷体_GB2312"/>
              </a:rPr>
              <a:t>1922</a:t>
            </a:r>
            <a:r>
              <a:rPr lang="zh-CN" altLang="en-US" sz="2400" dirty="0">
                <a:latin typeface="宋体" panose="02010600030101010101" pitchFamily="2" charset="-122"/>
                <a:ea typeface="宋体" panose="02010600030101010101" pitchFamily="2" charset="-122"/>
                <a:cs typeface="楷体_GB2312"/>
              </a:rPr>
              <a:t>）</a:t>
            </a:r>
            <a:r>
              <a:rPr lang="zh-CN" altLang="en-US" sz="2400" dirty="0">
                <a:latin typeface="宋体" panose="02010600030101010101" pitchFamily="2" charset="-122"/>
                <a:ea typeface="宋体" panose="02010600030101010101" pitchFamily="2" charset="-122"/>
              </a:rPr>
              <a:t>：详细地叙述了安达曼人的社会组织、仪式习俗、宗教和巫术信仰、神话和传说，着重分析了</a:t>
            </a:r>
            <a:r>
              <a:rPr lang="zh-CN" altLang="en-US" sz="2400" b="1" dirty="0">
                <a:latin typeface="宋体" panose="02010600030101010101" pitchFamily="2" charset="-122"/>
                <a:ea typeface="宋体" panose="02010600030101010101" pitchFamily="2" charset="-122"/>
              </a:rPr>
              <a:t>习俗和信仰仪式</a:t>
            </a:r>
            <a:r>
              <a:rPr lang="zh-CN" altLang="en-US" sz="2400" dirty="0">
                <a:latin typeface="宋体" panose="02010600030101010101" pitchFamily="2" charset="-122"/>
                <a:ea typeface="宋体" panose="02010600030101010101" pitchFamily="2" charset="-122"/>
              </a:rPr>
              <a:t>，一再强调分析一个习俗不是找它的起源，而是找它的意义。只要知道一个习俗在整个社会的</a:t>
            </a:r>
            <a:r>
              <a:rPr lang="zh-CN" altLang="en-US" sz="2400" b="1" dirty="0">
                <a:latin typeface="宋体" panose="02010600030101010101" pitchFamily="2" charset="-122"/>
                <a:ea typeface="宋体" panose="02010600030101010101" pitchFamily="2" charset="-122"/>
              </a:rPr>
              <a:t>地位</a:t>
            </a:r>
            <a:r>
              <a:rPr lang="zh-CN" altLang="en-US" sz="2400" dirty="0">
                <a:latin typeface="宋体" panose="02010600030101010101" pitchFamily="2" charset="-122"/>
                <a:ea typeface="宋体" panose="02010600030101010101" pitchFamily="2" charset="-122"/>
              </a:rPr>
              <a:t>，它</a:t>
            </a:r>
            <a:r>
              <a:rPr lang="zh-CN" altLang="en-US" sz="2400" b="1" dirty="0">
                <a:latin typeface="宋体" panose="02010600030101010101" pitchFamily="2" charset="-122"/>
                <a:ea typeface="宋体" panose="02010600030101010101" pitchFamily="2" charset="-122"/>
              </a:rPr>
              <a:t>和其他习俗的关系</a:t>
            </a:r>
            <a:r>
              <a:rPr lang="zh-CN" altLang="en-US" sz="2400" dirty="0">
                <a:latin typeface="宋体" panose="02010600030101010101" pitchFamily="2" charset="-122"/>
                <a:ea typeface="宋体" panose="02010600030101010101" pitchFamily="2" charset="-122"/>
              </a:rPr>
              <a:t>，便能知道该习俗的</a:t>
            </a:r>
            <a:r>
              <a:rPr lang="zh-CN" altLang="en-US" sz="2400" b="1" dirty="0">
                <a:latin typeface="宋体" panose="02010600030101010101" pitchFamily="2" charset="-122"/>
                <a:ea typeface="宋体" panose="02010600030101010101" pitchFamily="2" charset="-122"/>
              </a:rPr>
              <a:t>意义和功能</a:t>
            </a:r>
            <a:r>
              <a:rPr lang="zh-CN" altLang="en-US" sz="2400" dirty="0">
                <a:latin typeface="宋体" panose="02010600030101010101" pitchFamily="2" charset="-122"/>
                <a:ea typeface="宋体" panose="02010600030101010101" pitchFamily="2" charset="-122"/>
              </a:rPr>
              <a:t>。</a:t>
            </a:r>
          </a:p>
          <a:p>
            <a:pPr>
              <a:lnSpc>
                <a:spcPts val="3600"/>
              </a:lnSpc>
            </a:pPr>
            <a:r>
              <a:rPr lang="en-US" altLang="zh-CN" sz="2400" b="1" i="1" dirty="0">
                <a:latin typeface="宋体" panose="02010600030101010101" pitchFamily="2" charset="-122"/>
                <a:ea typeface="宋体" panose="02010600030101010101" pitchFamily="2" charset="-122"/>
                <a:cs typeface="楷体_GB2312"/>
              </a:rPr>
              <a:t>Method in Social</a:t>
            </a:r>
            <a:r>
              <a:rPr lang="zh-CN" altLang="en-US" sz="2400" b="1" i="1" dirty="0">
                <a:latin typeface="宋体" panose="02010600030101010101" pitchFamily="2" charset="-122"/>
                <a:ea typeface="宋体" panose="02010600030101010101" pitchFamily="2" charset="-122"/>
                <a:cs typeface="楷体_GB2312"/>
              </a:rPr>
              <a:t>　</a:t>
            </a:r>
            <a:r>
              <a:rPr lang="en-US" altLang="zh-CN" sz="2400" b="1" i="1" dirty="0">
                <a:latin typeface="宋体" panose="02010600030101010101" pitchFamily="2" charset="-122"/>
                <a:ea typeface="宋体" panose="02010600030101010101" pitchFamily="2" charset="-122"/>
                <a:cs typeface="楷体_GB2312"/>
              </a:rPr>
              <a:t>Anthropology</a:t>
            </a:r>
            <a:r>
              <a:rPr lang="zh-CN" altLang="en-US" sz="2400" b="1" i="1" dirty="0">
                <a:latin typeface="宋体" panose="02010600030101010101" pitchFamily="2" charset="-122"/>
                <a:ea typeface="宋体" panose="02010600030101010101" pitchFamily="2" charset="-122"/>
                <a:cs typeface="楷体_GB2312"/>
              </a:rPr>
              <a:t>（</a:t>
            </a:r>
            <a:r>
              <a:rPr lang="en-US" altLang="zh-CN" sz="2400" b="1" i="1" dirty="0">
                <a:latin typeface="宋体" panose="02010600030101010101" pitchFamily="2" charset="-122"/>
                <a:ea typeface="宋体" panose="02010600030101010101" pitchFamily="2" charset="-122"/>
                <a:cs typeface="楷体_GB2312"/>
              </a:rPr>
              <a:t>1958</a:t>
            </a:r>
            <a:r>
              <a:rPr lang="zh-CN" altLang="en-US" sz="2400" b="1" i="1" dirty="0">
                <a:latin typeface="宋体" panose="02010600030101010101" pitchFamily="2" charset="-122"/>
                <a:ea typeface="宋体" panose="02010600030101010101" pitchFamily="2" charset="-122"/>
                <a:cs typeface="楷体_GB2312"/>
              </a:rPr>
              <a:t>）：</a:t>
            </a:r>
            <a:r>
              <a:rPr lang="zh-CN" altLang="en-US" sz="2400" dirty="0">
                <a:latin typeface="宋体" panose="02010600030101010101" pitchFamily="2" charset="-122"/>
                <a:ea typeface="宋体" panose="02010600030101010101" pitchFamily="2" charset="-122"/>
              </a:rPr>
              <a:t>功能方法认为文化是一个整合的系统，在一个特定共同体的生活中，文化的每一个因素都扮演一特定的角色，具有一特定的功能。即：社会是一个有机体，</a:t>
            </a:r>
            <a:r>
              <a:rPr lang="zh-CN" altLang="en-US" sz="2400" b="1" dirty="0">
                <a:latin typeface="宋体" panose="02010600030101010101" pitchFamily="2" charset="-122"/>
                <a:ea typeface="宋体" panose="02010600030101010101" pitchFamily="2" charset="-122"/>
              </a:rPr>
              <a:t>社会有机体</a:t>
            </a:r>
            <a:r>
              <a:rPr lang="zh-CN" altLang="en-US" sz="2400" dirty="0">
                <a:latin typeface="宋体" panose="02010600030101010101" pitchFamily="2" charset="-122"/>
                <a:ea typeface="宋体" panose="02010600030101010101" pitchFamily="2" charset="-122"/>
              </a:rPr>
              <a:t>的各个组成部分在维持社会结构及社会关系中发挥着功能作用。</a:t>
            </a:r>
            <a:endParaRPr lang="en-US" altLang="zh-CN" sz="2400" dirty="0">
              <a:latin typeface="宋体" panose="02010600030101010101" pitchFamily="2" charset="-122"/>
              <a:ea typeface="宋体" panose="02010600030101010101" pitchFamily="2" charset="-122"/>
            </a:endParaRPr>
          </a:p>
          <a:p>
            <a:pPr>
              <a:lnSpc>
                <a:spcPts val="3600"/>
              </a:lnSpc>
            </a:pPr>
            <a:r>
              <a:rPr lang="zh-CN" altLang="en-US" sz="2400" dirty="0">
                <a:latin typeface="宋体" panose="02010600030101010101" pitchFamily="2" charset="-122"/>
                <a:ea typeface="宋体" panose="02010600030101010101" pitchFamily="2" charset="-122"/>
              </a:rPr>
              <a:t>问题：</a:t>
            </a:r>
            <a:r>
              <a:rPr lang="zh-CN" altLang="en-US" sz="2400" b="1" dirty="0">
                <a:latin typeface="宋体" panose="02010600030101010101" pitchFamily="2" charset="-122"/>
                <a:ea typeface="宋体" panose="02010600030101010101" pitchFamily="2" charset="-122"/>
              </a:rPr>
              <a:t>很难确定</a:t>
            </a:r>
            <a:r>
              <a:rPr lang="zh-CN" altLang="en-US" sz="2400" dirty="0">
                <a:latin typeface="宋体" panose="02010600030101010101" pitchFamily="2" charset="-122"/>
                <a:ea typeface="宋体" panose="02010600030101010101" pitchFamily="2" charset="-122"/>
              </a:rPr>
              <a:t>特定的习俗实际上是否具有</a:t>
            </a:r>
            <a:r>
              <a:rPr lang="zh-CN" altLang="en-US" sz="2400" b="1" dirty="0">
                <a:latin typeface="宋体" panose="02010600030101010101" pitchFamily="2" charset="-122"/>
                <a:ea typeface="宋体" panose="02010600030101010101" pitchFamily="2" charset="-122"/>
              </a:rPr>
              <a:t>功能性</a:t>
            </a:r>
            <a:r>
              <a:rPr lang="zh-CN" altLang="en-US" sz="2400" dirty="0">
                <a:latin typeface="宋体" panose="02010600030101010101" pitchFamily="2" charset="-122"/>
                <a:ea typeface="宋体" panose="02010600030101010101" pitchFamily="2" charset="-122"/>
              </a:rPr>
              <a:t>（中性、有害的）；即使能够判断是否是功能性的，却也</a:t>
            </a:r>
            <a:r>
              <a:rPr lang="zh-CN" altLang="en-US" sz="2400" b="1" dirty="0">
                <a:latin typeface="宋体" panose="02010600030101010101" pitchFamily="2" charset="-122"/>
                <a:ea typeface="宋体" panose="02010600030101010101" pitchFamily="2" charset="-122"/>
              </a:rPr>
              <a:t>无法解释</a:t>
            </a:r>
            <a:r>
              <a:rPr lang="zh-CN" altLang="en-US" sz="2400" dirty="0">
                <a:latin typeface="宋体" panose="02010600030101010101" pitchFamily="2" charset="-122"/>
                <a:ea typeface="宋体" panose="02010600030101010101" pitchFamily="2" charset="-122"/>
              </a:rPr>
              <a:t>它为什么只选择了诸多可能性方案中的一种。</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nodePh="1">
                                  <p:stCondLst>
                                    <p:cond delay="0"/>
                                  </p:stCondLst>
                                  <p:endCondLst>
                                    <p:cond evt="begin" delay="0">
                                      <p:tn val="5"/>
                                    </p:cond>
                                  </p:endCondLst>
                                  <p:childTnLst>
                                    <p:set>
                                      <p:cBhvr>
                                        <p:cTn id="6" dur="0" fill="hold">
                                          <p:stCondLst>
                                            <p:cond delay="0"/>
                                          </p:stCondLst>
                                        </p:cTn>
                                        <p:tgtEl>
                                          <p:spTgt spid="71683"/>
                                        </p:tgtEl>
                                        <p:attrNameLst>
                                          <p:attrName>style.visibility</p:attrName>
                                        </p:attrNameLst>
                                      </p:cBhvr>
                                      <p:to>
                                        <p:strVal val="visible"/>
                                      </p:to>
                                    </p:set>
                                    <p:animEffect transition="in" filter="fade">
                                      <p:cBhvr>
                                        <p:cTn id="7" dur="767" decel="100000"/>
                                        <p:tgtEl>
                                          <p:spTgt spid="71683"/>
                                        </p:tgtEl>
                                      </p:cBhvr>
                                    </p:animEffect>
                                    <p:animScale>
                                      <p:cBhvr>
                                        <p:cTn id="8" dur="767" decel="100000"/>
                                        <p:tgtEl>
                                          <p:spTgt spid="71683"/>
                                        </p:tgtEl>
                                      </p:cBhvr>
                                      <p:from x="10000" y="10000"/>
                                      <p:to x="200000" y="450000"/>
                                    </p:animScale>
                                    <p:animScale>
                                      <p:cBhvr>
                                        <p:cTn id="9" dur="1228" accel="100000" fill="hold">
                                          <p:stCondLst>
                                            <p:cond delay="767"/>
                                          </p:stCondLst>
                                        </p:cTn>
                                        <p:tgtEl>
                                          <p:spTgt spid="71683"/>
                                        </p:tgtEl>
                                      </p:cBhvr>
                                      <p:from x="200000" y="450000"/>
                                      <p:to x="100000" y="100000"/>
                                    </p:animScale>
                                    <p:set>
                                      <p:cBhvr>
                                        <p:cTn id="10" dur="767" fill="hold"/>
                                        <p:tgtEl>
                                          <p:spTgt spid="71683"/>
                                        </p:tgtEl>
                                        <p:attrNameLst>
                                          <p:attrName>ppt_x</p:attrName>
                                        </p:attrNameLst>
                                      </p:cBhvr>
                                      <p:to>
                                        <p:strVal val="(0.5)"/>
                                      </p:to>
                                    </p:set>
                                    <p:anim from="(0.5)" to="(#ppt_x)" calcmode="lin" valueType="num">
                                      <p:cBhvr>
                                        <p:cTn id="11" dur="1228" accel="100000" fill="hold">
                                          <p:stCondLst>
                                            <p:cond delay="767"/>
                                          </p:stCondLst>
                                        </p:cTn>
                                        <p:tgtEl>
                                          <p:spTgt spid="71683"/>
                                        </p:tgtEl>
                                        <p:attrNameLst>
                                          <p:attrName>ppt_x</p:attrName>
                                        </p:attrNameLst>
                                      </p:cBhvr>
                                    </p:anim>
                                    <p:set>
                                      <p:cBhvr>
                                        <p:cTn id="12" dur="767" fill="hold"/>
                                        <p:tgtEl>
                                          <p:spTgt spid="71683"/>
                                        </p:tgtEl>
                                        <p:attrNameLst>
                                          <p:attrName>ppt_y</p:attrName>
                                        </p:attrNameLst>
                                      </p:cBhvr>
                                      <p:to>
                                        <p:strVal val="(#ppt_y+0.4)"/>
                                      </p:to>
                                    </p:set>
                                    <p:anim from="(#ppt_y+0.4)" to="(#ppt_y)" calcmode="lin" valueType="num">
                                      <p:cBhvr>
                                        <p:cTn id="13" dur="1228" accel="100000" fill="hold">
                                          <p:stCondLst>
                                            <p:cond delay="767"/>
                                          </p:stCondLst>
                                        </p:cTn>
                                        <p:tgtEl>
                                          <p:spTgt spid="7168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71684">
                                            <p:txEl>
                                              <p:pRg st="0" end="0"/>
                                            </p:txEl>
                                          </p:spTgt>
                                        </p:tgtEl>
                                        <p:attrNameLst>
                                          <p:attrName>style.visibility</p:attrName>
                                        </p:attrNameLst>
                                      </p:cBhvr>
                                      <p:to>
                                        <p:strVal val="visible"/>
                                      </p:to>
                                    </p:set>
                                    <p:anim calcmode="lin" valueType="num">
                                      <p:cBhvr>
                                        <p:cTn id="18" dur="500" fill="hold"/>
                                        <p:tgtEl>
                                          <p:spTgt spid="7168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7168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7168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71684">
                                            <p:txEl>
                                              <p:pRg st="1" end="1"/>
                                            </p:txEl>
                                          </p:spTgt>
                                        </p:tgtEl>
                                        <p:attrNameLst>
                                          <p:attrName>style.visibility</p:attrName>
                                        </p:attrNameLst>
                                      </p:cBhvr>
                                      <p:to>
                                        <p:strVal val="visible"/>
                                      </p:to>
                                    </p:set>
                                    <p:anim calcmode="lin" valueType="num">
                                      <p:cBhvr>
                                        <p:cTn id="25" dur="500" fill="hold"/>
                                        <p:tgtEl>
                                          <p:spTgt spid="7168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7168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7168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71684">
                                            <p:txEl>
                                              <p:pRg st="2" end="2"/>
                                            </p:txEl>
                                          </p:spTgt>
                                        </p:tgtEl>
                                        <p:attrNameLst>
                                          <p:attrName>style.visibility</p:attrName>
                                        </p:attrNameLst>
                                      </p:cBhvr>
                                      <p:to>
                                        <p:strVal val="visible"/>
                                      </p:to>
                                    </p:set>
                                    <p:anim calcmode="lin" valueType="num">
                                      <p:cBhvr>
                                        <p:cTn id="32" dur="500" fill="hold"/>
                                        <p:tgtEl>
                                          <p:spTgt spid="7168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7168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716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8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4B4B9B53-B3ED-440C-B6B4-859941292190}"/>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ACE172F-D931-4DE1-8259-BC4EEC1B399B}" type="datetime1">
              <a:rPr lang="zh-CN" altLang="en-US" sz="1200"/>
              <a:pPr eaLnBrk="1" hangingPunct="1">
                <a:buFont typeface="Wingdings" panose="05000000000000000000" pitchFamily="2" charset="2"/>
                <a:buNone/>
              </a:pPr>
              <a:t>2022/11/4</a:t>
            </a:fld>
            <a:endParaRPr lang="zh-CN" altLang="en-US" sz="1200"/>
          </a:p>
        </p:txBody>
      </p:sp>
      <p:sp>
        <p:nvSpPr>
          <p:cNvPr id="51203" name="灯片编号占位符 5">
            <a:extLst>
              <a:ext uri="{FF2B5EF4-FFF2-40B4-BE49-F238E27FC236}">
                <a16:creationId xmlns:a16="http://schemas.microsoft.com/office/drawing/2014/main" id="{0D15DED3-EF57-4E06-A298-37FA73AE042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69EFAA87-4DC6-45AE-BB42-29E177DCCA01}" type="slidenum">
              <a:rPr lang="zh-CN" altLang="en-US" sz="1200"/>
              <a:pPr algn="r" eaLnBrk="1" hangingPunct="1">
                <a:buFont typeface="Wingdings" panose="05000000000000000000" pitchFamily="2" charset="2"/>
                <a:buNone/>
              </a:pPr>
              <a:t>21</a:t>
            </a:fld>
            <a:endParaRPr lang="zh-CN" altLang="en-US" sz="1200"/>
          </a:p>
        </p:txBody>
      </p:sp>
      <p:sp>
        <p:nvSpPr>
          <p:cNvPr id="77827" name="Rectangle 2">
            <a:extLst>
              <a:ext uri="{FF2B5EF4-FFF2-40B4-BE49-F238E27FC236}">
                <a16:creationId xmlns:a16="http://schemas.microsoft.com/office/drawing/2014/main" id="{FD5521DF-8D19-48FA-AF70-939B18C01E38}"/>
              </a:ext>
            </a:extLst>
          </p:cNvPr>
          <p:cNvSpPr>
            <a:spLocks noGrp="1" noChangeArrowheads="1"/>
          </p:cNvSpPr>
          <p:nvPr>
            <p:ph type="title" idx="4294967295"/>
          </p:nvPr>
        </p:nvSpPr>
        <p:spPr>
          <a:xfrm>
            <a:off x="1847850" y="438150"/>
            <a:ext cx="8540750" cy="114300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六、新进化论（</a:t>
            </a:r>
            <a:r>
              <a:rPr lang="en-US" altLang="zh-CN" sz="3600" b="1" dirty="0">
                <a:latin typeface="黑体" panose="02010609060101010101" pitchFamily="49" charset="-122"/>
                <a:ea typeface="黑体" panose="02010609060101010101" pitchFamily="49" charset="-122"/>
              </a:rPr>
              <a:t>New evolutionism</a:t>
            </a:r>
            <a:r>
              <a:rPr lang="zh-CN" altLang="en-US" sz="3600" b="1" dirty="0">
                <a:latin typeface="黑体" panose="02010609060101010101" pitchFamily="49" charset="-122"/>
                <a:ea typeface="黑体" panose="02010609060101010101" pitchFamily="49" charset="-122"/>
              </a:rPr>
              <a:t>）</a:t>
            </a:r>
            <a:endParaRPr lang="en-US" altLang="zh-CN" sz="3600" b="1" dirty="0">
              <a:latin typeface="黑体" panose="02010609060101010101" pitchFamily="49" charset="-122"/>
              <a:ea typeface="黑体" panose="02010609060101010101" pitchFamily="49" charset="-122"/>
            </a:endParaRPr>
          </a:p>
        </p:txBody>
      </p:sp>
      <p:sp>
        <p:nvSpPr>
          <p:cNvPr id="77828" name="Rectangle 3">
            <a:extLst>
              <a:ext uri="{FF2B5EF4-FFF2-40B4-BE49-F238E27FC236}">
                <a16:creationId xmlns:a16="http://schemas.microsoft.com/office/drawing/2014/main" id="{534D583C-6442-4E08-B564-40F00B881B7F}"/>
              </a:ext>
            </a:extLst>
          </p:cNvPr>
          <p:cNvSpPr>
            <a:spLocks noGrp="1" noChangeArrowheads="1"/>
          </p:cNvSpPr>
          <p:nvPr>
            <p:ph type="body" idx="4294967295"/>
          </p:nvPr>
        </p:nvSpPr>
        <p:spPr>
          <a:xfrm>
            <a:off x="5159376" y="1581150"/>
            <a:ext cx="5844955" cy="3849687"/>
          </a:xfrm>
        </p:spPr>
        <p:txBody>
          <a:bodyPr>
            <a:normAutofit/>
          </a:bodyPr>
          <a:lstStyle/>
          <a:p>
            <a:pPr eaLnBrk="1" hangingPunct="1">
              <a:lnSpc>
                <a:spcPts val="3700"/>
              </a:lnSpc>
            </a:pPr>
            <a:r>
              <a:rPr lang="en-US" altLang="zh-CN" sz="2400" dirty="0">
                <a:latin typeface="宋体" panose="02010600030101010101" pitchFamily="2" charset="-122"/>
                <a:ea typeface="宋体" panose="02010600030101010101" pitchFamily="2" charset="-122"/>
                <a:cs typeface="楷体_GB2312"/>
              </a:rPr>
              <a:t>Leslie A. White </a:t>
            </a:r>
            <a:r>
              <a:rPr lang="zh-CN" altLang="en-US" sz="2400" dirty="0">
                <a:latin typeface="宋体" panose="02010600030101010101" pitchFamily="2" charset="-122"/>
                <a:ea typeface="宋体" panose="02010600030101010101" pitchFamily="2" charset="-122"/>
                <a:cs typeface="楷体_GB2312"/>
              </a:rPr>
              <a:t>（</a:t>
            </a:r>
            <a:r>
              <a:rPr lang="en-US" altLang="zh-CN" sz="2400" dirty="0">
                <a:latin typeface="宋体" panose="02010600030101010101" pitchFamily="2" charset="-122"/>
                <a:ea typeface="宋体" panose="02010600030101010101" pitchFamily="2" charset="-122"/>
                <a:cs typeface="楷体_GB2312"/>
              </a:rPr>
              <a:t>1900-1975</a:t>
            </a:r>
            <a:r>
              <a:rPr lang="zh-CN" altLang="en-US" sz="2400" dirty="0">
                <a:latin typeface="宋体" panose="02010600030101010101" pitchFamily="2" charset="-122"/>
                <a:ea typeface="宋体" panose="02010600030101010101" pitchFamily="2" charset="-122"/>
                <a:cs typeface="楷体_GB2312"/>
              </a:rPr>
              <a:t>）</a:t>
            </a:r>
            <a:r>
              <a:rPr lang="zh-CN" altLang="en-US" sz="2400" dirty="0">
                <a:latin typeface="宋体" panose="02010600030101010101" pitchFamily="2" charset="-122"/>
                <a:ea typeface="宋体" panose="02010600030101010101" pitchFamily="2" charset="-122"/>
              </a:rPr>
              <a:t>提出了</a:t>
            </a:r>
            <a:r>
              <a:rPr lang="zh-CN" altLang="en-US" sz="2400" b="1" dirty="0">
                <a:latin typeface="宋体" panose="02010600030101010101" pitchFamily="2" charset="-122"/>
                <a:ea typeface="宋体" panose="02010600030101010101" pitchFamily="2" charset="-122"/>
              </a:rPr>
              <a:t>作为能量获取系统</a:t>
            </a:r>
            <a:r>
              <a:rPr lang="zh-CN" altLang="en-US" sz="2400" dirty="0">
                <a:latin typeface="宋体" panose="02010600030101010101" pitchFamily="2" charset="-122"/>
                <a:ea typeface="宋体" panose="02010600030101010101" pitchFamily="2" charset="-122"/>
              </a:rPr>
              <a:t>的文化概念。根据他的文化进化理论，“在其他因素保持不变的情况下，文化进化是指每人每年利用能量总额的增长或利用能量的技术效率的提高”（</a:t>
            </a:r>
            <a:r>
              <a:rPr lang="en-US" altLang="zh-CN" sz="2400" dirty="0">
                <a:latin typeface="宋体" panose="02010600030101010101" pitchFamily="2" charset="-122"/>
                <a:ea typeface="宋体" panose="02010600030101010101" pitchFamily="2" charset="-122"/>
              </a:rPr>
              <a:t>C=E*T)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pic>
        <p:nvPicPr>
          <p:cNvPr id="51206" name="Picture 4" descr="照片 062">
            <a:extLst>
              <a:ext uri="{FF2B5EF4-FFF2-40B4-BE49-F238E27FC236}">
                <a16:creationId xmlns:a16="http://schemas.microsoft.com/office/drawing/2014/main" id="{ABFC1590-E70E-43F6-885E-00DA94D45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581150"/>
            <a:ext cx="2886075" cy="38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77827"/>
                                        </p:tgtEl>
                                        <p:attrNameLst>
                                          <p:attrName>style.visibility</p:attrName>
                                        </p:attrNameLst>
                                      </p:cBhvr>
                                      <p:to>
                                        <p:strVal val="visible"/>
                                      </p:to>
                                    </p:set>
                                    <p:animEffect transition="in" filter="fade">
                                      <p:cBhvr>
                                        <p:cTn id="7" dur="767" decel="100000"/>
                                        <p:tgtEl>
                                          <p:spTgt spid="77827"/>
                                        </p:tgtEl>
                                      </p:cBhvr>
                                    </p:animEffect>
                                    <p:animScale>
                                      <p:cBhvr>
                                        <p:cTn id="8" dur="767" decel="100000"/>
                                        <p:tgtEl>
                                          <p:spTgt spid="77827"/>
                                        </p:tgtEl>
                                      </p:cBhvr>
                                      <p:from x="10000" y="10000"/>
                                      <p:to x="200000" y="450000"/>
                                    </p:animScale>
                                    <p:animScale>
                                      <p:cBhvr>
                                        <p:cTn id="9" dur="1228" accel="100000" fill="hold">
                                          <p:stCondLst>
                                            <p:cond delay="767"/>
                                          </p:stCondLst>
                                        </p:cTn>
                                        <p:tgtEl>
                                          <p:spTgt spid="77827"/>
                                        </p:tgtEl>
                                      </p:cBhvr>
                                      <p:from x="200000" y="450000"/>
                                      <p:to x="100000" y="100000"/>
                                    </p:animScale>
                                    <p:set>
                                      <p:cBhvr>
                                        <p:cTn id="10" dur="767" fill="hold"/>
                                        <p:tgtEl>
                                          <p:spTgt spid="77827"/>
                                        </p:tgtEl>
                                        <p:attrNameLst>
                                          <p:attrName>ppt_x</p:attrName>
                                        </p:attrNameLst>
                                      </p:cBhvr>
                                      <p:to>
                                        <p:strVal val="(0.5)"/>
                                      </p:to>
                                    </p:set>
                                    <p:anim from="(0.5)" to="(#ppt_x)" calcmode="lin" valueType="num">
                                      <p:cBhvr>
                                        <p:cTn id="11" dur="1228" accel="100000" fill="hold">
                                          <p:stCondLst>
                                            <p:cond delay="767"/>
                                          </p:stCondLst>
                                        </p:cTn>
                                        <p:tgtEl>
                                          <p:spTgt spid="77827"/>
                                        </p:tgtEl>
                                        <p:attrNameLst>
                                          <p:attrName>ppt_x</p:attrName>
                                        </p:attrNameLst>
                                      </p:cBhvr>
                                    </p:anim>
                                    <p:set>
                                      <p:cBhvr>
                                        <p:cTn id="12" dur="767" fill="hold"/>
                                        <p:tgtEl>
                                          <p:spTgt spid="77827"/>
                                        </p:tgtEl>
                                        <p:attrNameLst>
                                          <p:attrName>ppt_y</p:attrName>
                                        </p:attrNameLst>
                                      </p:cBhvr>
                                      <p:to>
                                        <p:strVal val="(#ppt_y+0.4)"/>
                                      </p:to>
                                    </p:set>
                                    <p:anim from="(#ppt_y+0.4)" to="(#ppt_y)" calcmode="lin" valueType="num">
                                      <p:cBhvr>
                                        <p:cTn id="13" dur="1228" accel="100000" fill="hold">
                                          <p:stCondLst>
                                            <p:cond delay="767"/>
                                          </p:stCondLst>
                                        </p:cTn>
                                        <p:tgtEl>
                                          <p:spTgt spid="7782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77828">
                                            <p:txEl>
                                              <p:pRg st="0" end="0"/>
                                            </p:txEl>
                                          </p:spTgt>
                                        </p:tgtEl>
                                        <p:attrNameLst>
                                          <p:attrName>style.visibility</p:attrName>
                                        </p:attrNameLst>
                                      </p:cBhvr>
                                      <p:to>
                                        <p:strVal val="visible"/>
                                      </p:to>
                                    </p:set>
                                    <p:anim calcmode="lin" valueType="num">
                                      <p:cBhvr>
                                        <p:cTn id="18" dur="500" fill="hold"/>
                                        <p:tgtEl>
                                          <p:spTgt spid="7782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7782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778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71B3E9FD-B0D4-4472-9836-7346F082773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FD606336-7AC0-40FE-A19B-1D69399132F0}" type="datetime1">
              <a:rPr lang="zh-CN" altLang="en-US" sz="1200"/>
              <a:pPr eaLnBrk="1" hangingPunct="1">
                <a:buFont typeface="Wingdings" panose="05000000000000000000" pitchFamily="2" charset="2"/>
                <a:buNone/>
              </a:pPr>
              <a:t>2022/11/4</a:t>
            </a:fld>
            <a:endParaRPr lang="zh-CN" altLang="en-US" sz="1200"/>
          </a:p>
        </p:txBody>
      </p:sp>
      <p:sp>
        <p:nvSpPr>
          <p:cNvPr id="52227" name="灯片编号占位符 5">
            <a:extLst>
              <a:ext uri="{FF2B5EF4-FFF2-40B4-BE49-F238E27FC236}">
                <a16:creationId xmlns:a16="http://schemas.microsoft.com/office/drawing/2014/main" id="{B1A756A1-2DF4-4FE0-ADC4-712E592B3EC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44DD2FD-5100-423F-9842-91A4FC585784}" type="slidenum">
              <a:rPr lang="zh-CN" altLang="en-US" sz="1200"/>
              <a:pPr algn="r" eaLnBrk="1" hangingPunct="1">
                <a:buFont typeface="Wingdings" panose="05000000000000000000" pitchFamily="2" charset="2"/>
                <a:buNone/>
              </a:pPr>
              <a:t>22</a:t>
            </a:fld>
            <a:endParaRPr lang="zh-CN" altLang="en-US" sz="1200"/>
          </a:p>
        </p:txBody>
      </p:sp>
      <p:sp>
        <p:nvSpPr>
          <p:cNvPr id="78851" name="Rectangle 3">
            <a:extLst>
              <a:ext uri="{FF2B5EF4-FFF2-40B4-BE49-F238E27FC236}">
                <a16:creationId xmlns:a16="http://schemas.microsoft.com/office/drawing/2014/main" id="{1EB12D86-A494-411C-B2E9-B6DDAB15C9B0}"/>
              </a:ext>
            </a:extLst>
          </p:cNvPr>
          <p:cNvSpPr>
            <a:spLocks noGrp="1" noChangeArrowheads="1"/>
          </p:cNvSpPr>
          <p:nvPr>
            <p:ph type="body" idx="4294967295"/>
          </p:nvPr>
        </p:nvSpPr>
        <p:spPr>
          <a:xfrm>
            <a:off x="838200" y="1087821"/>
            <a:ext cx="10260724" cy="5089142"/>
          </a:xfrm>
        </p:spPr>
        <p:txBody>
          <a:bodyPr>
            <a:normAutofit/>
          </a:bodyPr>
          <a:lstStyle/>
          <a:p>
            <a:pPr>
              <a:lnSpc>
                <a:spcPts val="3500"/>
              </a:lnSpc>
              <a:spcBef>
                <a:spcPts val="600"/>
              </a:spcBef>
            </a:pPr>
            <a:r>
              <a:rPr lang="zh-CN" altLang="zh-CN" dirty="0">
                <a:latin typeface="宋体" panose="02010600030101010101" pitchFamily="2" charset="-122"/>
                <a:ea typeface="宋体" panose="02010600030101010101" pitchFamily="2" charset="-122"/>
              </a:rPr>
              <a:t>文化的进化分为四个主要阶段：</a:t>
            </a:r>
          </a:p>
          <a:p>
            <a:pPr lvl="1">
              <a:lnSpc>
                <a:spcPts val="3500"/>
              </a:lnSpc>
              <a:spcBef>
                <a:spcPts val="600"/>
              </a:spcBef>
            </a:pPr>
            <a:r>
              <a:rPr lang="zh-CN" altLang="zh-CN" dirty="0">
                <a:latin typeface="宋体" panose="02010600030101010101" pitchFamily="2" charset="-122"/>
                <a:ea typeface="宋体" panose="02010600030101010101" pitchFamily="2" charset="-122"/>
              </a:rPr>
              <a:t>依靠自能量即自身体力的阶段；</a:t>
            </a:r>
          </a:p>
          <a:p>
            <a:pPr lvl="1">
              <a:lnSpc>
                <a:spcPts val="3500"/>
              </a:lnSpc>
              <a:spcBef>
                <a:spcPts val="600"/>
              </a:spcBef>
            </a:pPr>
            <a:r>
              <a:rPr lang="zh-CN" altLang="zh-CN" dirty="0">
                <a:latin typeface="宋体" panose="02010600030101010101" pitchFamily="2" charset="-122"/>
                <a:ea typeface="宋体" panose="02010600030101010101" pitchFamily="2" charset="-122"/>
              </a:rPr>
              <a:t>通过栽培谷物和驯养家畜，即把太阳能转化为人类可以利用的能量资源的阶段；</a:t>
            </a:r>
          </a:p>
          <a:p>
            <a:pPr lvl="1">
              <a:lnSpc>
                <a:spcPts val="3500"/>
              </a:lnSpc>
              <a:spcBef>
                <a:spcPts val="600"/>
              </a:spcBef>
            </a:pPr>
            <a:r>
              <a:rPr lang="zh-CN" altLang="zh-CN" dirty="0">
                <a:latin typeface="宋体" panose="02010600030101010101" pitchFamily="2" charset="-122"/>
                <a:ea typeface="宋体" panose="02010600030101010101" pitchFamily="2" charset="-122"/>
              </a:rPr>
              <a:t>通过动力革命，人类把煤炭石油、天然气等地下资源作为能源的阶段；</a:t>
            </a:r>
          </a:p>
          <a:p>
            <a:pPr lvl="1">
              <a:lnSpc>
                <a:spcPts val="3500"/>
              </a:lnSpc>
              <a:spcBef>
                <a:spcPts val="600"/>
              </a:spcBef>
            </a:pPr>
            <a:r>
              <a:rPr lang="zh-CN" altLang="zh-CN" dirty="0">
                <a:latin typeface="宋体" panose="02010600030101010101" pitchFamily="2" charset="-122"/>
                <a:ea typeface="宋体" panose="02010600030101010101" pitchFamily="2" charset="-122"/>
              </a:rPr>
              <a:t>核能阶段。</a:t>
            </a:r>
            <a:endParaRPr lang="en-US" altLang="zh-CN" dirty="0">
              <a:latin typeface="宋体" panose="02010600030101010101" pitchFamily="2" charset="-122"/>
              <a:ea typeface="宋体" panose="02010600030101010101" pitchFamily="2" charset="-122"/>
            </a:endParaRPr>
          </a:p>
          <a:p>
            <a:pPr>
              <a:lnSpc>
                <a:spcPts val="3500"/>
              </a:lnSpc>
              <a:spcBef>
                <a:spcPts val="600"/>
              </a:spcBef>
            </a:pPr>
            <a:r>
              <a:rPr lang="zh-CN" altLang="en-US" dirty="0">
                <a:latin typeface="宋体" panose="02010600030101010101" pitchFamily="2" charset="-122"/>
                <a:ea typeface="宋体" panose="02010600030101010101" pitchFamily="2" charset="-122"/>
              </a:rPr>
              <a:t>批评：技术决定论；不能解释为什么有些文化能进化，而有些文化却没有进化或者灭绝了。</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78851">
                                            <p:txEl>
                                              <p:pRg st="0" end="0"/>
                                            </p:txEl>
                                          </p:spTgt>
                                        </p:tgtEl>
                                        <p:attrNameLst>
                                          <p:attrName>style.visibility</p:attrName>
                                        </p:attrNameLst>
                                      </p:cBhvr>
                                      <p:to>
                                        <p:strVal val="visible"/>
                                      </p:to>
                                    </p:set>
                                    <p:anim calcmode="lin" valueType="num">
                                      <p:cBhvr>
                                        <p:cTn id="7" dur="500" fill="hold"/>
                                        <p:tgtEl>
                                          <p:spTgt spid="7885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885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8851">
                                            <p:txEl>
                                              <p:pRg st="0" end="0"/>
                                            </p:txEl>
                                          </p:spTgt>
                                        </p:tgtEl>
                                      </p:cBhvr>
                                    </p:animEffect>
                                  </p:childTnLst>
                                </p:cTn>
                              </p:par>
                              <p:par>
                                <p:cTn id="10" presetID="53" presetClass="entr" presetSubtype="16" fill="hold" grpId="0" nodeType="withEffect">
                                  <p:stCondLst>
                                    <p:cond delay="0"/>
                                  </p:stCondLst>
                                  <p:childTnLst>
                                    <p:set>
                                      <p:cBhvr>
                                        <p:cTn id="11" dur="0" fill="hold">
                                          <p:stCondLst>
                                            <p:cond delay="0"/>
                                          </p:stCondLst>
                                        </p:cTn>
                                        <p:tgtEl>
                                          <p:spTgt spid="78851">
                                            <p:txEl>
                                              <p:pRg st="1" end="1"/>
                                            </p:txEl>
                                          </p:spTgt>
                                        </p:tgtEl>
                                        <p:attrNameLst>
                                          <p:attrName>style.visibility</p:attrName>
                                        </p:attrNameLst>
                                      </p:cBhvr>
                                      <p:to>
                                        <p:strVal val="visible"/>
                                      </p:to>
                                    </p:set>
                                    <p:anim calcmode="lin" valueType="num">
                                      <p:cBhvr>
                                        <p:cTn id="12" dur="5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885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8851">
                                            <p:txEl>
                                              <p:pRg st="1" end="1"/>
                                            </p:txEl>
                                          </p:spTgt>
                                        </p:tgtEl>
                                      </p:cBhvr>
                                    </p:animEffect>
                                  </p:childTnLst>
                                </p:cTn>
                              </p:par>
                              <p:par>
                                <p:cTn id="15" presetID="53" presetClass="entr" presetSubtype="16" fill="hold" grpId="0" nodeType="withEffect">
                                  <p:stCondLst>
                                    <p:cond delay="0"/>
                                  </p:stCondLst>
                                  <p:childTnLst>
                                    <p:set>
                                      <p:cBhvr>
                                        <p:cTn id="16" dur="0" fill="hold">
                                          <p:stCondLst>
                                            <p:cond delay="0"/>
                                          </p:stCondLst>
                                        </p:cTn>
                                        <p:tgtEl>
                                          <p:spTgt spid="78851">
                                            <p:txEl>
                                              <p:pRg st="2" end="2"/>
                                            </p:txEl>
                                          </p:spTgt>
                                        </p:tgtEl>
                                        <p:attrNameLst>
                                          <p:attrName>style.visibility</p:attrName>
                                        </p:attrNameLst>
                                      </p:cBhvr>
                                      <p:to>
                                        <p:strVal val="visible"/>
                                      </p:to>
                                    </p:set>
                                    <p:anim calcmode="lin" valueType="num">
                                      <p:cBhvr>
                                        <p:cTn id="17" dur="5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885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8851">
                                            <p:txEl>
                                              <p:pRg st="2" end="2"/>
                                            </p:txEl>
                                          </p:spTgt>
                                        </p:tgtEl>
                                      </p:cBhvr>
                                    </p:animEffect>
                                  </p:childTnLst>
                                </p:cTn>
                              </p:par>
                              <p:par>
                                <p:cTn id="20" presetID="53" presetClass="entr" presetSubtype="16" fill="hold" grpId="0" nodeType="withEffect">
                                  <p:stCondLst>
                                    <p:cond delay="0"/>
                                  </p:stCondLst>
                                  <p:childTnLst>
                                    <p:set>
                                      <p:cBhvr>
                                        <p:cTn id="21" dur="0" fill="hold">
                                          <p:stCondLst>
                                            <p:cond delay="0"/>
                                          </p:stCondLst>
                                        </p:cTn>
                                        <p:tgtEl>
                                          <p:spTgt spid="78851">
                                            <p:txEl>
                                              <p:pRg st="3" end="3"/>
                                            </p:txEl>
                                          </p:spTgt>
                                        </p:tgtEl>
                                        <p:attrNameLst>
                                          <p:attrName>style.visibility</p:attrName>
                                        </p:attrNameLst>
                                      </p:cBhvr>
                                      <p:to>
                                        <p:strVal val="visible"/>
                                      </p:to>
                                    </p:set>
                                    <p:anim calcmode="lin" valueType="num">
                                      <p:cBhvr>
                                        <p:cTn id="22" dur="500" fill="hold"/>
                                        <p:tgtEl>
                                          <p:spTgt spid="7885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885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78851">
                                            <p:txEl>
                                              <p:pRg st="3" end="3"/>
                                            </p:txEl>
                                          </p:spTgt>
                                        </p:tgtEl>
                                      </p:cBhvr>
                                    </p:animEffect>
                                  </p:childTnLst>
                                </p:cTn>
                              </p:par>
                              <p:par>
                                <p:cTn id="25" presetID="53" presetClass="entr" presetSubtype="16" fill="hold" grpId="0" nodeType="withEffect">
                                  <p:stCondLst>
                                    <p:cond delay="0"/>
                                  </p:stCondLst>
                                  <p:childTnLst>
                                    <p:set>
                                      <p:cBhvr>
                                        <p:cTn id="26" dur="0" fill="hold">
                                          <p:stCondLst>
                                            <p:cond delay="0"/>
                                          </p:stCondLst>
                                        </p:cTn>
                                        <p:tgtEl>
                                          <p:spTgt spid="78851">
                                            <p:txEl>
                                              <p:pRg st="4" end="4"/>
                                            </p:txEl>
                                          </p:spTgt>
                                        </p:tgtEl>
                                        <p:attrNameLst>
                                          <p:attrName>style.visibility</p:attrName>
                                        </p:attrNameLst>
                                      </p:cBhvr>
                                      <p:to>
                                        <p:strVal val="visible"/>
                                      </p:to>
                                    </p:set>
                                    <p:anim calcmode="lin" valueType="num">
                                      <p:cBhvr>
                                        <p:cTn id="27" dur="500" fill="hold"/>
                                        <p:tgtEl>
                                          <p:spTgt spid="7885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885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7885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0" fill="hold">
                                          <p:stCondLst>
                                            <p:cond delay="0"/>
                                          </p:stCondLst>
                                        </p:cTn>
                                        <p:tgtEl>
                                          <p:spTgt spid="78851">
                                            <p:txEl>
                                              <p:pRg st="5" end="5"/>
                                            </p:txEl>
                                          </p:spTgt>
                                        </p:tgtEl>
                                        <p:attrNameLst>
                                          <p:attrName>style.visibility</p:attrName>
                                        </p:attrNameLst>
                                      </p:cBhvr>
                                      <p:to>
                                        <p:strVal val="visible"/>
                                      </p:to>
                                    </p:set>
                                    <p:anim calcmode="lin" valueType="num">
                                      <p:cBhvr>
                                        <p:cTn id="34" dur="500" fill="hold"/>
                                        <p:tgtEl>
                                          <p:spTgt spid="78851">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78851">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78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71B3E9FD-B0D4-4472-9836-7346F082773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FD606336-7AC0-40FE-A19B-1D69399132F0}" type="datetime1">
              <a:rPr lang="zh-CN" altLang="en-US" sz="1200"/>
              <a:pPr eaLnBrk="1" hangingPunct="1">
                <a:buFont typeface="Wingdings" panose="05000000000000000000" pitchFamily="2" charset="2"/>
                <a:buNone/>
              </a:pPr>
              <a:t>2022/11/4</a:t>
            </a:fld>
            <a:endParaRPr lang="zh-CN" altLang="en-US" sz="1200"/>
          </a:p>
        </p:txBody>
      </p:sp>
      <p:sp>
        <p:nvSpPr>
          <p:cNvPr id="52227" name="灯片编号占位符 5">
            <a:extLst>
              <a:ext uri="{FF2B5EF4-FFF2-40B4-BE49-F238E27FC236}">
                <a16:creationId xmlns:a16="http://schemas.microsoft.com/office/drawing/2014/main" id="{B1A756A1-2DF4-4FE0-ADC4-712E592B3EC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44DD2FD-5100-423F-9842-91A4FC585784}" type="slidenum">
              <a:rPr lang="zh-CN" altLang="en-US" sz="1200"/>
              <a:pPr algn="r" eaLnBrk="1" hangingPunct="1">
                <a:buFont typeface="Wingdings" panose="05000000000000000000" pitchFamily="2" charset="2"/>
                <a:buNone/>
              </a:pPr>
              <a:t>23</a:t>
            </a:fld>
            <a:endParaRPr lang="zh-CN" altLang="en-US" sz="1200"/>
          </a:p>
        </p:txBody>
      </p:sp>
      <p:sp>
        <p:nvSpPr>
          <p:cNvPr id="78851" name="Rectangle 3">
            <a:extLst>
              <a:ext uri="{FF2B5EF4-FFF2-40B4-BE49-F238E27FC236}">
                <a16:creationId xmlns:a16="http://schemas.microsoft.com/office/drawing/2014/main" id="{1EB12D86-A494-411C-B2E9-B6DDAB15C9B0}"/>
              </a:ext>
            </a:extLst>
          </p:cNvPr>
          <p:cNvSpPr>
            <a:spLocks noGrp="1" noChangeArrowheads="1"/>
          </p:cNvSpPr>
          <p:nvPr>
            <p:ph type="body" idx="4294967295"/>
          </p:nvPr>
        </p:nvSpPr>
        <p:spPr>
          <a:xfrm>
            <a:off x="838200" y="1048407"/>
            <a:ext cx="10515600" cy="5128556"/>
          </a:xfrm>
        </p:spPr>
        <p:txBody>
          <a:bodyPr>
            <a:normAutofit/>
          </a:bodyPr>
          <a:lstStyle/>
          <a:p>
            <a:pPr eaLnBrk="1" hangingPunct="1">
              <a:lnSpc>
                <a:spcPts val="3700"/>
              </a:lnSpc>
            </a:pPr>
            <a:r>
              <a:rPr lang="en-US" altLang="zh-CN" sz="2400" b="1" dirty="0">
                <a:latin typeface="宋体" panose="02010600030101010101" pitchFamily="2" charset="-122"/>
                <a:ea typeface="宋体" panose="02010600030101010101" pitchFamily="2" charset="-122"/>
                <a:cs typeface="楷体_GB2312"/>
              </a:rPr>
              <a:t>Julian H. Steward </a:t>
            </a:r>
            <a:r>
              <a:rPr lang="zh-CN" altLang="en-US" sz="2400" dirty="0">
                <a:latin typeface="宋体" panose="02010600030101010101" pitchFamily="2" charset="-122"/>
                <a:ea typeface="宋体" panose="02010600030101010101" pitchFamily="2" charset="-122"/>
              </a:rPr>
              <a:t>把进化分为单线进化（</a:t>
            </a:r>
            <a:r>
              <a:rPr lang="en-US" altLang="zh-CN" sz="2400" dirty="0">
                <a:latin typeface="宋体" panose="02010600030101010101" pitchFamily="2" charset="-122"/>
                <a:ea typeface="宋体" panose="02010600030101010101" pitchFamily="2" charset="-122"/>
              </a:rPr>
              <a:t>Morgan）、</a:t>
            </a:r>
            <a:r>
              <a:rPr lang="zh-CN" altLang="en-US" sz="2400" dirty="0">
                <a:latin typeface="宋体" panose="02010600030101010101" pitchFamily="2" charset="-122"/>
                <a:ea typeface="宋体" panose="02010600030101010101" pitchFamily="2" charset="-122"/>
              </a:rPr>
              <a:t>一般进化(</a:t>
            </a:r>
            <a:r>
              <a:rPr lang="en-US" altLang="zh-CN" sz="2400" dirty="0">
                <a:latin typeface="宋体" panose="02010600030101010101" pitchFamily="2" charset="-122"/>
                <a:ea typeface="宋体" panose="02010600030101010101" pitchFamily="2" charset="-122"/>
              </a:rPr>
              <a:t>White)</a:t>
            </a:r>
            <a:r>
              <a:rPr lang="zh-CN" altLang="en-US" sz="2400" dirty="0">
                <a:latin typeface="宋体" panose="02010600030101010101" pitchFamily="2" charset="-122"/>
                <a:ea typeface="宋体" panose="02010600030101010101" pitchFamily="2" charset="-122"/>
              </a:rPr>
              <a:t>和多线进化。 </a:t>
            </a:r>
          </a:p>
          <a:p>
            <a:pPr eaLnBrk="1" hangingPunct="1">
              <a:lnSpc>
                <a:spcPts val="3700"/>
              </a:lnSpc>
            </a:pPr>
            <a:r>
              <a:rPr lang="zh-CN" altLang="en-US" sz="2400" b="1" dirty="0">
                <a:latin typeface="宋体" panose="02010600030101010101" pitchFamily="2" charset="-122"/>
                <a:ea typeface="宋体" panose="02010600030101010101" pitchFamily="2" charset="-122"/>
              </a:rPr>
              <a:t>多线进化</a:t>
            </a:r>
            <a:r>
              <a:rPr lang="zh-CN" altLang="en-US" sz="2400" dirty="0">
                <a:latin typeface="宋体" panose="02010600030101010101" pitchFamily="2" charset="-122"/>
                <a:ea typeface="宋体" panose="02010600030101010101" pitchFamily="2" charset="-122"/>
              </a:rPr>
              <a:t>：集单线进化（特定文化）与一般进化（广义文化）为一体，既关注特定文化的进化又顾及不同区域文化的变迁，通过论证不同地区类似的文化变迁序列，从而探讨各种特定文化的进化。多线进化论与生态学的理念密切相关。</a:t>
            </a:r>
            <a:endParaRPr lang="en-US" altLang="zh-CN" sz="2400" dirty="0">
              <a:latin typeface="宋体" panose="02010600030101010101" pitchFamily="2" charset="-122"/>
              <a:ea typeface="宋体" panose="02010600030101010101" pitchFamily="2" charset="-122"/>
            </a:endParaRPr>
          </a:p>
          <a:p>
            <a:pPr>
              <a:lnSpc>
                <a:spcPts val="3700"/>
              </a:lnSpc>
            </a:pPr>
            <a:r>
              <a:rPr lang="en-US" altLang="zh-CN" sz="2400" b="1" dirty="0">
                <a:latin typeface="宋体" panose="02010600030101010101" pitchFamily="2" charset="-122"/>
                <a:ea typeface="宋体" panose="02010600030101010101" pitchFamily="2" charset="-122"/>
                <a:cs typeface="楷体_GB2312"/>
              </a:rPr>
              <a:t>Steward</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文化变迁理论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1955</a:t>
            </a:r>
            <a:r>
              <a:rPr lang="zh-CN" altLang="en-US" sz="2400" dirty="0">
                <a:latin typeface="宋体" panose="02010600030101010101" pitchFamily="2" charset="-122"/>
                <a:ea typeface="宋体" panose="02010600030101010101" pitchFamily="2" charset="-122"/>
              </a:rPr>
              <a:t>）提出：狩猎－采集者不仅通过技术，而且通过季节性迁移、地域安排和使群体结构适应于自身的目的，来发展富有特点的给他们带来最大好处的利用资源途径。 </a:t>
            </a:r>
          </a:p>
        </p:txBody>
      </p:sp>
    </p:spTree>
    <p:extLst>
      <p:ext uri="{BB962C8B-B14F-4D97-AF65-F5344CB8AC3E}">
        <p14:creationId xmlns:p14="http://schemas.microsoft.com/office/powerpoint/2010/main" val="946379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78851">
                                            <p:txEl>
                                              <p:pRg st="0" end="0"/>
                                            </p:txEl>
                                          </p:spTgt>
                                        </p:tgtEl>
                                        <p:attrNameLst>
                                          <p:attrName>style.visibility</p:attrName>
                                        </p:attrNameLst>
                                      </p:cBhvr>
                                      <p:to>
                                        <p:strVal val="visible"/>
                                      </p:to>
                                    </p:set>
                                    <p:anim calcmode="lin" valueType="num">
                                      <p:cBhvr>
                                        <p:cTn id="7" dur="500" fill="hold"/>
                                        <p:tgtEl>
                                          <p:spTgt spid="7885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885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885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78851">
                                            <p:txEl>
                                              <p:pRg st="1" end="1"/>
                                            </p:txEl>
                                          </p:spTgt>
                                        </p:tgtEl>
                                        <p:attrNameLst>
                                          <p:attrName>style.visibility</p:attrName>
                                        </p:attrNameLst>
                                      </p:cBhvr>
                                      <p:to>
                                        <p:strVal val="visible"/>
                                      </p:to>
                                    </p:set>
                                    <p:anim calcmode="lin" valueType="num">
                                      <p:cBhvr>
                                        <p:cTn id="14" dur="5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885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885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78851">
                                            <p:txEl>
                                              <p:pRg st="2" end="2"/>
                                            </p:txEl>
                                          </p:spTgt>
                                        </p:tgtEl>
                                        <p:attrNameLst>
                                          <p:attrName>style.visibility</p:attrName>
                                        </p:attrNameLst>
                                      </p:cBhvr>
                                      <p:to>
                                        <p:strVal val="visible"/>
                                      </p:to>
                                    </p:set>
                                    <p:anim calcmode="lin" valueType="num">
                                      <p:cBhvr>
                                        <p:cTn id="21" dur="5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885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6C2ACB93-4F3B-499A-B2A4-5ACE2746CED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8A0729D-56D8-4DC5-AD5F-6AD3DFDB45EA}" type="datetime1">
              <a:rPr lang="zh-CN" altLang="en-US" sz="1200"/>
              <a:pPr eaLnBrk="1" hangingPunct="1">
                <a:buFont typeface="Wingdings" panose="05000000000000000000" pitchFamily="2" charset="2"/>
                <a:buNone/>
              </a:pPr>
              <a:t>2022/11/4</a:t>
            </a:fld>
            <a:endParaRPr lang="zh-CN" altLang="en-US" sz="1200"/>
          </a:p>
        </p:txBody>
      </p:sp>
      <p:sp>
        <p:nvSpPr>
          <p:cNvPr id="54275" name="灯片编号占位符 5">
            <a:extLst>
              <a:ext uri="{FF2B5EF4-FFF2-40B4-BE49-F238E27FC236}">
                <a16:creationId xmlns:a16="http://schemas.microsoft.com/office/drawing/2014/main" id="{4E831556-B182-42B0-A9F4-07EAB2133269}"/>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3E4FEE7-E6EE-4B0A-AF4C-CF858EF7426F}" type="slidenum">
              <a:rPr lang="zh-CN" altLang="en-US" sz="1200"/>
              <a:pPr algn="r" eaLnBrk="1" hangingPunct="1">
                <a:buFont typeface="Wingdings" panose="05000000000000000000" pitchFamily="2" charset="2"/>
                <a:buNone/>
              </a:pPr>
              <a:t>24</a:t>
            </a:fld>
            <a:endParaRPr lang="zh-CN" altLang="en-US" sz="1200"/>
          </a:p>
        </p:txBody>
      </p:sp>
      <p:sp>
        <p:nvSpPr>
          <p:cNvPr id="80899" name="Rectangle 3">
            <a:extLst>
              <a:ext uri="{FF2B5EF4-FFF2-40B4-BE49-F238E27FC236}">
                <a16:creationId xmlns:a16="http://schemas.microsoft.com/office/drawing/2014/main" id="{BB8B9C68-729F-452E-888B-24A41D392B6D}"/>
              </a:ext>
            </a:extLst>
          </p:cNvPr>
          <p:cNvSpPr>
            <a:spLocks noGrp="1" noChangeArrowheads="1"/>
          </p:cNvSpPr>
          <p:nvPr>
            <p:ph type="body" idx="4294967295"/>
          </p:nvPr>
        </p:nvSpPr>
        <p:spPr>
          <a:xfrm>
            <a:off x="1466193" y="1450428"/>
            <a:ext cx="8876371" cy="4555085"/>
          </a:xfrm>
        </p:spPr>
        <p:txBody>
          <a:bodyPr>
            <a:normAutofit/>
          </a:bodyPr>
          <a:lstStyle/>
          <a:p>
            <a:pPr eaLnBrk="1" hangingPunct="1">
              <a:lnSpc>
                <a:spcPts val="3700"/>
              </a:lnSpc>
            </a:pPr>
            <a:r>
              <a:rPr lang="en-US" altLang="zh-CN" sz="2400" b="1" dirty="0">
                <a:latin typeface="宋体" panose="02010600030101010101" pitchFamily="2" charset="-122"/>
                <a:ea typeface="宋体" panose="02010600030101010101" pitchFamily="2" charset="-122"/>
              </a:rPr>
              <a:t>Marshall </a:t>
            </a:r>
            <a:r>
              <a:rPr lang="en-US" altLang="zh-CN" sz="2400" b="1" dirty="0" err="1">
                <a:latin typeface="宋体" panose="02010600030101010101" pitchFamily="2" charset="-122"/>
                <a:ea typeface="宋体" panose="02010600030101010101" pitchFamily="2" charset="-122"/>
              </a:rPr>
              <a:t>Sahlins</a:t>
            </a:r>
            <a:r>
              <a:rPr lang="zh-CN" altLang="en-US" sz="2400"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Elman Service</a:t>
            </a:r>
            <a:r>
              <a:rPr lang="zh-CN" altLang="en-US" sz="2400" dirty="0">
                <a:latin typeface="宋体" panose="02010600030101010101" pitchFamily="2" charset="-122"/>
                <a:ea typeface="宋体" panose="02010600030101010101" pitchFamily="2" charset="-122"/>
              </a:rPr>
              <a:t>提出了“特殊进化”和“普遍进化”（</a:t>
            </a:r>
            <a:r>
              <a:rPr lang="en-US" altLang="zh-CN" sz="2400" dirty="0">
                <a:latin typeface="宋体" panose="02010600030101010101" pitchFamily="2" charset="-122"/>
                <a:ea typeface="宋体" panose="02010600030101010101" pitchFamily="2" charset="-122"/>
              </a:rPr>
              <a:t>specific evolution and general evolution）</a:t>
            </a:r>
            <a:r>
              <a:rPr lang="zh-CN" altLang="en-US" sz="2400" dirty="0">
                <a:latin typeface="宋体" panose="02010600030101010101" pitchFamily="2" charset="-122"/>
                <a:ea typeface="宋体" panose="02010600030101010101" pitchFamily="2" charset="-122"/>
              </a:rPr>
              <a:t>并存的观点,前者指特定环境中的特定社会变迁与调适的特殊进化序列，后者指人类社会的一般性进程，其中较高级的形式是从较低级的形式中演进而来的。</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问题：没有向我们解释为什么会发生一般性的进化过程 </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80899">
                                            <p:txEl>
                                              <p:pRg st="0" end="0"/>
                                            </p:txEl>
                                          </p:spTgt>
                                        </p:tgtEl>
                                        <p:attrNameLst>
                                          <p:attrName>style.visibility</p:attrName>
                                        </p:attrNameLst>
                                      </p:cBhvr>
                                      <p:to>
                                        <p:strVal val="visible"/>
                                      </p:to>
                                    </p:set>
                                    <p:anim calcmode="lin" valueType="num">
                                      <p:cBhvr>
                                        <p:cTn id="7" dur="500" fill="hold"/>
                                        <p:tgtEl>
                                          <p:spTgt spid="808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089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089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80899">
                                            <p:txEl>
                                              <p:pRg st="1" end="1"/>
                                            </p:txEl>
                                          </p:spTgt>
                                        </p:tgtEl>
                                        <p:attrNameLst>
                                          <p:attrName>style.visibility</p:attrName>
                                        </p:attrNameLst>
                                      </p:cBhvr>
                                      <p:to>
                                        <p:strVal val="visible"/>
                                      </p:to>
                                    </p:set>
                                    <p:anim calcmode="lin" valueType="num">
                                      <p:cBhvr>
                                        <p:cTn id="14" dur="500" fill="hold"/>
                                        <p:tgtEl>
                                          <p:spTgt spid="8089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089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08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9D93B3D2-3769-4755-9A2C-DD6A299E344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9D3B126-4FA0-4F90-A964-5C15780F6968}" type="datetime1">
              <a:rPr lang="zh-CN" altLang="en-US" sz="1200"/>
              <a:pPr eaLnBrk="1" hangingPunct="1">
                <a:buFont typeface="Wingdings" panose="05000000000000000000" pitchFamily="2" charset="2"/>
                <a:buNone/>
              </a:pPr>
              <a:t>2022/11/4</a:t>
            </a:fld>
            <a:endParaRPr lang="zh-CN" altLang="en-US" sz="1200"/>
          </a:p>
        </p:txBody>
      </p:sp>
      <p:sp>
        <p:nvSpPr>
          <p:cNvPr id="55299" name="灯片编号占位符 5">
            <a:extLst>
              <a:ext uri="{FF2B5EF4-FFF2-40B4-BE49-F238E27FC236}">
                <a16:creationId xmlns:a16="http://schemas.microsoft.com/office/drawing/2014/main" id="{05E32BA2-D17D-47C0-A9E6-7B8857FDD66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4229E1FB-7170-4A34-B14A-115CFCCB1A97}" type="slidenum">
              <a:rPr lang="zh-CN" altLang="en-US" sz="1200"/>
              <a:pPr algn="r" eaLnBrk="1" hangingPunct="1">
                <a:buFont typeface="Wingdings" panose="05000000000000000000" pitchFamily="2" charset="2"/>
                <a:buNone/>
              </a:pPr>
              <a:t>25</a:t>
            </a:fld>
            <a:endParaRPr lang="zh-CN" altLang="en-US" sz="1200"/>
          </a:p>
        </p:txBody>
      </p:sp>
      <p:sp>
        <p:nvSpPr>
          <p:cNvPr id="81923" name="Rectangle 2">
            <a:extLst>
              <a:ext uri="{FF2B5EF4-FFF2-40B4-BE49-F238E27FC236}">
                <a16:creationId xmlns:a16="http://schemas.microsoft.com/office/drawing/2014/main" id="{8F8021E7-A50E-42EF-AB30-9E0A07EDCD8A}"/>
              </a:ext>
            </a:extLst>
          </p:cNvPr>
          <p:cNvSpPr>
            <a:spLocks noGrp="1" noChangeArrowheads="1"/>
          </p:cNvSpPr>
          <p:nvPr>
            <p:ph type="title" idx="4294967295"/>
          </p:nvPr>
        </p:nvSpPr>
        <p:spPr>
          <a:xfrm>
            <a:off x="838200" y="365126"/>
            <a:ext cx="10515600" cy="825172"/>
          </a:xfrm>
        </p:spPr>
        <p:txBody>
          <a:bodyPr>
            <a:normAutofit/>
          </a:bodyPr>
          <a:lstStyle/>
          <a:p>
            <a:pPr eaLnBrk="1" hangingPunct="1"/>
            <a:r>
              <a:rPr lang="zh-CN" altLang="en-US" sz="3600" b="1" dirty="0"/>
              <a:t>不同进化论的比较</a:t>
            </a:r>
            <a:endParaRPr lang="en-US" altLang="en-US" sz="3600" b="1" dirty="0"/>
          </a:p>
        </p:txBody>
      </p:sp>
      <p:sp>
        <p:nvSpPr>
          <p:cNvPr id="81924" name="Rectangle 3">
            <a:extLst>
              <a:ext uri="{FF2B5EF4-FFF2-40B4-BE49-F238E27FC236}">
                <a16:creationId xmlns:a16="http://schemas.microsoft.com/office/drawing/2014/main" id="{30608643-99F2-4155-BFC5-0D70F79D0AAD}"/>
              </a:ext>
            </a:extLst>
          </p:cNvPr>
          <p:cNvSpPr>
            <a:spLocks noGrp="1" noChangeArrowheads="1"/>
          </p:cNvSpPr>
          <p:nvPr>
            <p:ph type="body" idx="4294967295"/>
          </p:nvPr>
        </p:nvSpPr>
        <p:spPr>
          <a:xfrm>
            <a:off x="838200" y="1537138"/>
            <a:ext cx="10515600" cy="4639825"/>
          </a:xfrm>
        </p:spPr>
        <p:txBody>
          <a:bodyPr>
            <a:normAutofit/>
          </a:bodyPr>
          <a:lstStyle/>
          <a:p>
            <a:pPr>
              <a:lnSpc>
                <a:spcPts val="3800"/>
              </a:lnSpc>
            </a:pPr>
            <a:r>
              <a:rPr lang="zh-CN" altLang="en-US" dirty="0">
                <a:latin typeface="宋体" panose="02010600030101010101" pitchFamily="2" charset="-122"/>
                <a:ea typeface="宋体" panose="02010600030101010101" pitchFamily="2" charset="-122"/>
              </a:rPr>
              <a:t>单线进化论：认为文化是彼此类似的，不同的文化将以相同顺序发明事物，并经历相同的发展阶段；</a:t>
            </a:r>
            <a:endParaRPr lang="en-US" altLang="zh-CN" dirty="0">
              <a:latin typeface="宋体" panose="02010600030101010101" pitchFamily="2" charset="-122"/>
              <a:ea typeface="宋体" panose="02010600030101010101" pitchFamily="2" charset="-122"/>
            </a:endParaRPr>
          </a:p>
          <a:p>
            <a:pPr>
              <a:lnSpc>
                <a:spcPts val="3800"/>
              </a:lnSpc>
            </a:pPr>
            <a:r>
              <a:rPr lang="zh-CN" altLang="en-US" dirty="0">
                <a:latin typeface="宋体" panose="02010600030101010101" pitchFamily="2" charset="-122"/>
                <a:ea typeface="宋体" panose="02010600030101010101" pitchFamily="2" charset="-122"/>
              </a:rPr>
              <a:t>普遍进化论：强调更加广义的、普遍阶段而有意忽略特定阶段的发展；</a:t>
            </a:r>
            <a:endParaRPr lang="en-US" altLang="zh-CN" dirty="0">
              <a:latin typeface="宋体" panose="02010600030101010101" pitchFamily="2" charset="-122"/>
              <a:ea typeface="宋体" panose="02010600030101010101" pitchFamily="2" charset="-122"/>
            </a:endParaRPr>
          </a:p>
          <a:p>
            <a:pPr>
              <a:lnSpc>
                <a:spcPts val="3800"/>
              </a:lnSpc>
            </a:pPr>
            <a:r>
              <a:rPr lang="zh-CN" altLang="en-US" dirty="0">
                <a:latin typeface="宋体" panose="02010600030101010101" pitchFamily="2" charset="-122"/>
                <a:ea typeface="宋体" panose="02010600030101010101" pitchFamily="2" charset="-122"/>
              </a:rPr>
              <a:t>多线进化论：关注历史发展的细节，特别是那些同生态因素有关联的东西。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1923"/>
                                        </p:tgtEl>
                                        <p:attrNameLst>
                                          <p:attrName>style.visibility</p:attrName>
                                        </p:attrNameLst>
                                      </p:cBhvr>
                                      <p:to>
                                        <p:strVal val="visible"/>
                                      </p:to>
                                    </p:set>
                                    <p:animEffect transition="in" filter="fade">
                                      <p:cBhvr>
                                        <p:cTn id="7" dur="767" decel="100000"/>
                                        <p:tgtEl>
                                          <p:spTgt spid="81923"/>
                                        </p:tgtEl>
                                      </p:cBhvr>
                                    </p:animEffect>
                                    <p:animScale>
                                      <p:cBhvr>
                                        <p:cTn id="8" dur="767" decel="100000"/>
                                        <p:tgtEl>
                                          <p:spTgt spid="81923"/>
                                        </p:tgtEl>
                                      </p:cBhvr>
                                      <p:from x="10000" y="10000"/>
                                      <p:to x="200000" y="450000"/>
                                    </p:animScale>
                                    <p:animScale>
                                      <p:cBhvr>
                                        <p:cTn id="9" dur="1228" accel="100000" fill="hold">
                                          <p:stCondLst>
                                            <p:cond delay="767"/>
                                          </p:stCondLst>
                                        </p:cTn>
                                        <p:tgtEl>
                                          <p:spTgt spid="81923"/>
                                        </p:tgtEl>
                                      </p:cBhvr>
                                      <p:from x="200000" y="450000"/>
                                      <p:to x="100000" y="100000"/>
                                    </p:animScale>
                                    <p:set>
                                      <p:cBhvr>
                                        <p:cTn id="10" dur="767" fill="hold"/>
                                        <p:tgtEl>
                                          <p:spTgt spid="81923"/>
                                        </p:tgtEl>
                                        <p:attrNameLst>
                                          <p:attrName>ppt_x</p:attrName>
                                        </p:attrNameLst>
                                      </p:cBhvr>
                                      <p:to>
                                        <p:strVal val="(0.5)"/>
                                      </p:to>
                                    </p:set>
                                    <p:anim from="(0.5)" to="(#ppt_x)" calcmode="lin" valueType="num">
                                      <p:cBhvr>
                                        <p:cTn id="11" dur="1228" accel="100000" fill="hold">
                                          <p:stCondLst>
                                            <p:cond delay="767"/>
                                          </p:stCondLst>
                                        </p:cTn>
                                        <p:tgtEl>
                                          <p:spTgt spid="81923"/>
                                        </p:tgtEl>
                                        <p:attrNameLst>
                                          <p:attrName>ppt_x</p:attrName>
                                        </p:attrNameLst>
                                      </p:cBhvr>
                                    </p:anim>
                                    <p:set>
                                      <p:cBhvr>
                                        <p:cTn id="12" dur="767" fill="hold"/>
                                        <p:tgtEl>
                                          <p:spTgt spid="81923"/>
                                        </p:tgtEl>
                                        <p:attrNameLst>
                                          <p:attrName>ppt_y</p:attrName>
                                        </p:attrNameLst>
                                      </p:cBhvr>
                                      <p:to>
                                        <p:strVal val="(#ppt_y+0.4)"/>
                                      </p:to>
                                    </p:set>
                                    <p:anim from="(#ppt_y+0.4)" to="(#ppt_y)" calcmode="lin" valueType="num">
                                      <p:cBhvr>
                                        <p:cTn id="13" dur="1228" accel="100000" fill="hold">
                                          <p:stCondLst>
                                            <p:cond delay="767"/>
                                          </p:stCondLst>
                                        </p:cTn>
                                        <p:tgtEl>
                                          <p:spTgt spid="8192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1924">
                                            <p:txEl>
                                              <p:pRg st="0" end="0"/>
                                            </p:txEl>
                                          </p:spTgt>
                                        </p:tgtEl>
                                        <p:attrNameLst>
                                          <p:attrName>style.visibility</p:attrName>
                                        </p:attrNameLst>
                                      </p:cBhvr>
                                      <p:to>
                                        <p:strVal val="visible"/>
                                      </p:to>
                                    </p:set>
                                    <p:anim calcmode="lin" valueType="num">
                                      <p:cBhvr>
                                        <p:cTn id="18" dur="500" fill="hold"/>
                                        <p:tgtEl>
                                          <p:spTgt spid="8192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192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19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1924">
                                            <p:txEl>
                                              <p:pRg st="1" end="1"/>
                                            </p:txEl>
                                          </p:spTgt>
                                        </p:tgtEl>
                                        <p:attrNameLst>
                                          <p:attrName>style.visibility</p:attrName>
                                        </p:attrNameLst>
                                      </p:cBhvr>
                                      <p:to>
                                        <p:strVal val="visible"/>
                                      </p:to>
                                    </p:set>
                                    <p:anim calcmode="lin" valueType="num">
                                      <p:cBhvr>
                                        <p:cTn id="25" dur="500" fill="hold"/>
                                        <p:tgtEl>
                                          <p:spTgt spid="8192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192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19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1924">
                                            <p:txEl>
                                              <p:pRg st="2" end="2"/>
                                            </p:txEl>
                                          </p:spTgt>
                                        </p:tgtEl>
                                        <p:attrNameLst>
                                          <p:attrName>style.visibility</p:attrName>
                                        </p:attrNameLst>
                                      </p:cBhvr>
                                      <p:to>
                                        <p:strVal val="visible"/>
                                      </p:to>
                                    </p:set>
                                    <p:anim calcmode="lin" valueType="num">
                                      <p:cBhvr>
                                        <p:cTn id="32" dur="500" fill="hold"/>
                                        <p:tgtEl>
                                          <p:spTgt spid="8192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192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846D4422-D7A8-4D8E-BCC0-B317E1750FB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2A07D53-DDCF-4C40-9E9E-6E6DB5F8F4F8}" type="datetime1">
              <a:rPr lang="zh-CN" altLang="en-US" sz="1200"/>
              <a:pPr eaLnBrk="1" hangingPunct="1">
                <a:buFont typeface="Wingdings" panose="05000000000000000000" pitchFamily="2" charset="2"/>
                <a:buNone/>
              </a:pPr>
              <a:t>2022/11/4</a:t>
            </a:fld>
            <a:endParaRPr lang="zh-CN" altLang="en-US" sz="1200"/>
          </a:p>
        </p:txBody>
      </p:sp>
      <p:sp>
        <p:nvSpPr>
          <p:cNvPr id="56323" name="灯片编号占位符 5">
            <a:extLst>
              <a:ext uri="{FF2B5EF4-FFF2-40B4-BE49-F238E27FC236}">
                <a16:creationId xmlns:a16="http://schemas.microsoft.com/office/drawing/2014/main" id="{4F0FD32A-831E-4D50-A92B-5598D1B2F7C9}"/>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5BC126F-49D9-4337-B028-2674324126FB}" type="slidenum">
              <a:rPr lang="zh-CN" altLang="en-US" sz="1200"/>
              <a:pPr algn="r" eaLnBrk="1" hangingPunct="1">
                <a:buFont typeface="Wingdings" panose="05000000000000000000" pitchFamily="2" charset="2"/>
                <a:buNone/>
              </a:pPr>
              <a:t>26</a:t>
            </a:fld>
            <a:endParaRPr lang="zh-CN" altLang="en-US" sz="1200"/>
          </a:p>
        </p:txBody>
      </p:sp>
      <p:sp>
        <p:nvSpPr>
          <p:cNvPr id="82947" name="Rectangle 2">
            <a:extLst>
              <a:ext uri="{FF2B5EF4-FFF2-40B4-BE49-F238E27FC236}">
                <a16:creationId xmlns:a16="http://schemas.microsoft.com/office/drawing/2014/main" id="{9A26CCB1-293C-417D-8037-261D6C87FB9C}"/>
              </a:ext>
            </a:extLst>
          </p:cNvPr>
          <p:cNvSpPr>
            <a:spLocks noGrp="1" noChangeArrowheads="1"/>
          </p:cNvSpPr>
          <p:nvPr>
            <p:ph type="title" idx="4294967295"/>
          </p:nvPr>
        </p:nvSpPr>
        <p:spPr>
          <a:xfrm>
            <a:off x="2063750" y="228600"/>
            <a:ext cx="7488238" cy="83820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七、结构主义（</a:t>
            </a:r>
            <a:r>
              <a:rPr lang="en-US" altLang="zh-CN" sz="3600" b="1" dirty="0">
                <a:latin typeface="黑体" panose="02010609060101010101" pitchFamily="49" charset="-122"/>
                <a:ea typeface="黑体" panose="02010609060101010101" pitchFamily="49" charset="-122"/>
              </a:rPr>
              <a:t>Structuralism</a:t>
            </a:r>
            <a:r>
              <a:rPr lang="zh-CN" altLang="en-US" sz="3600" b="1" dirty="0">
                <a:latin typeface="黑体" panose="02010609060101010101" pitchFamily="49" charset="-122"/>
                <a:ea typeface="黑体" panose="02010609060101010101" pitchFamily="49" charset="-122"/>
              </a:rPr>
              <a:t>）</a:t>
            </a:r>
            <a:endParaRPr lang="en-US" altLang="zh-CN" sz="3600" b="1" dirty="0">
              <a:latin typeface="黑体" panose="02010609060101010101" pitchFamily="49" charset="-122"/>
              <a:ea typeface="黑体" panose="02010609060101010101" pitchFamily="49" charset="-122"/>
            </a:endParaRPr>
          </a:p>
        </p:txBody>
      </p:sp>
      <p:sp>
        <p:nvSpPr>
          <p:cNvPr id="82948" name="Rectangle 3">
            <a:extLst>
              <a:ext uri="{FF2B5EF4-FFF2-40B4-BE49-F238E27FC236}">
                <a16:creationId xmlns:a16="http://schemas.microsoft.com/office/drawing/2014/main" id="{736FBC36-E40F-4471-B791-9371C5B2E62B}"/>
              </a:ext>
            </a:extLst>
          </p:cNvPr>
          <p:cNvSpPr>
            <a:spLocks noGrp="1" noChangeArrowheads="1"/>
          </p:cNvSpPr>
          <p:nvPr>
            <p:ph type="body" idx="4294967295"/>
          </p:nvPr>
        </p:nvSpPr>
        <p:spPr>
          <a:xfrm>
            <a:off x="952500" y="1300655"/>
            <a:ext cx="10280432" cy="5152533"/>
          </a:xfrm>
        </p:spPr>
        <p:txBody>
          <a:bodyPr>
            <a:noAutofit/>
          </a:bodyPr>
          <a:lstStyle/>
          <a:p>
            <a:r>
              <a:rPr lang="en-US" altLang="zh-CN" sz="2400" dirty="0">
                <a:latin typeface="宋体" panose="02010600030101010101" pitchFamily="2" charset="-122"/>
                <a:ea typeface="宋体" panose="02010600030101010101" pitchFamily="2" charset="-122"/>
              </a:rPr>
              <a:t>Lévi-Strauss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1908-2009</a:t>
            </a:r>
            <a:r>
              <a:rPr lang="zh-CN" altLang="en-US" sz="2400" dirty="0">
                <a:latin typeface="宋体" panose="02010600030101010101" pitchFamily="2" charset="-122"/>
                <a:ea typeface="宋体" panose="02010600030101010101" pitchFamily="2" charset="-122"/>
              </a:rPr>
              <a:t>）</a:t>
            </a:r>
          </a:p>
          <a:p>
            <a:r>
              <a:rPr lang="en-US" altLang="zh-CN" sz="2400" dirty="0">
                <a:latin typeface="宋体" panose="02010600030101010101" pitchFamily="2" charset="-122"/>
                <a:ea typeface="宋体" panose="02010600030101010101" pitchFamily="2" charset="-122"/>
              </a:rPr>
              <a:t>Lévi-Strauss </a:t>
            </a:r>
            <a:r>
              <a:rPr lang="zh-CN" altLang="en-US" sz="2400" dirty="0">
                <a:latin typeface="宋体" panose="02010600030101010101" pitchFamily="2" charset="-122"/>
                <a:ea typeface="宋体" panose="02010600030101010101" pitchFamily="2" charset="-122"/>
              </a:rPr>
              <a:t>对亲属关系、神话的研究</a:t>
            </a:r>
          </a:p>
          <a:p>
            <a:r>
              <a:rPr lang="en-US" altLang="zh-CN" sz="2400" i="1" dirty="0">
                <a:latin typeface="宋体" panose="02010600030101010101" pitchFamily="2" charset="-122"/>
                <a:ea typeface="宋体" panose="02010600030101010101" pitchFamily="2" charset="-122"/>
              </a:rPr>
              <a:t>Tristes Tropiques</a:t>
            </a:r>
            <a:r>
              <a:rPr lang="en-US" altLang="zh-CN" sz="2400" dirty="0">
                <a:latin typeface="宋体" panose="02010600030101010101" pitchFamily="2" charset="-122"/>
                <a:ea typeface="宋体" panose="02010600030101010101" pitchFamily="2" charset="-122"/>
              </a:rPr>
              <a:t>（1955）</a:t>
            </a:r>
          </a:p>
          <a:p>
            <a:r>
              <a:rPr lang="en-US" altLang="zh-CN" sz="2400" i="1" dirty="0">
                <a:latin typeface="宋体" panose="02010600030101010101" pitchFamily="2" charset="-122"/>
                <a:ea typeface="宋体" panose="02010600030101010101" pitchFamily="2" charset="-122"/>
                <a:cs typeface="楷体_GB2312"/>
              </a:rPr>
              <a:t>The Savage Mind</a:t>
            </a:r>
            <a:r>
              <a:rPr lang="en-US" altLang="zh-CN" sz="2400" dirty="0">
                <a:latin typeface="宋体" panose="02010600030101010101" pitchFamily="2" charset="-122"/>
                <a:ea typeface="宋体" panose="02010600030101010101" pitchFamily="2" charset="-122"/>
                <a:cs typeface="楷体_GB2312"/>
              </a:rPr>
              <a:t>（1966）</a:t>
            </a:r>
          </a:p>
          <a:p>
            <a:r>
              <a:rPr lang="en-US" altLang="zh-CN" sz="2400" i="1" dirty="0">
                <a:latin typeface="宋体" panose="02010600030101010101" pitchFamily="2" charset="-122"/>
                <a:ea typeface="宋体" panose="02010600030101010101" pitchFamily="2" charset="-122"/>
                <a:cs typeface="楷体_GB2312"/>
              </a:rPr>
              <a:t>The Raw and the Cooked</a:t>
            </a:r>
            <a:r>
              <a:rPr lang="en-US" altLang="zh-CN" sz="2400" dirty="0">
                <a:latin typeface="宋体" panose="02010600030101010101" pitchFamily="2" charset="-122"/>
                <a:ea typeface="宋体" panose="02010600030101010101" pitchFamily="2" charset="-122"/>
                <a:cs typeface="楷体_GB2312"/>
              </a:rPr>
              <a:t>（1969）</a:t>
            </a: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r>
              <a:rPr lang="en-US" altLang="zh-CN" sz="2400" i="1" dirty="0">
                <a:latin typeface="宋体" panose="02010600030101010101" pitchFamily="2" charset="-122"/>
                <a:ea typeface="宋体" panose="02010600030101010101" pitchFamily="2" charset="-122"/>
              </a:rPr>
              <a:t>Structural anthropology</a:t>
            </a:r>
            <a:r>
              <a:rPr lang="en-US" altLang="zh-CN" sz="2400" dirty="0">
                <a:latin typeface="宋体" panose="02010600030101010101" pitchFamily="2" charset="-122"/>
                <a:ea typeface="宋体" panose="02010600030101010101" pitchFamily="2" charset="-122"/>
              </a:rPr>
              <a:t>（1976）</a:t>
            </a:r>
          </a:p>
          <a:p>
            <a:pPr marL="0" indent="0" eaLnBrk="1" hangingPunct="1">
              <a:lnSpc>
                <a:spcPts val="3400"/>
              </a:lnSpc>
              <a:spcBef>
                <a:spcPts val="0"/>
              </a:spcBef>
              <a:buNone/>
              <a:defRPr/>
            </a:pPr>
            <a:endParaRPr lang="zh-CN" altLang="en-US" sz="2400" dirty="0">
              <a:latin typeface="宋体" panose="02010600030101010101" pitchFamily="2" charset="-122"/>
              <a:ea typeface="宋体" panose="02010600030101010101" pitchFamily="2" charset="-122"/>
            </a:endParaRPr>
          </a:p>
        </p:txBody>
      </p:sp>
      <p:pic>
        <p:nvPicPr>
          <p:cNvPr id="6" name="Picture 5" descr="照片 063">
            <a:extLst>
              <a:ext uri="{FF2B5EF4-FFF2-40B4-BE49-F238E27FC236}">
                <a16:creationId xmlns:a16="http://schemas.microsoft.com/office/drawing/2014/main" id="{08CEF3D2-D61A-4611-81AF-AEB02E933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668" y="1300655"/>
            <a:ext cx="36004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150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2947"/>
                                        </p:tgtEl>
                                        <p:attrNameLst>
                                          <p:attrName>style.visibility</p:attrName>
                                        </p:attrNameLst>
                                      </p:cBhvr>
                                      <p:to>
                                        <p:strVal val="visible"/>
                                      </p:to>
                                    </p:set>
                                    <p:animEffect transition="in" filter="fade">
                                      <p:cBhvr>
                                        <p:cTn id="7" dur="767" decel="100000"/>
                                        <p:tgtEl>
                                          <p:spTgt spid="82947"/>
                                        </p:tgtEl>
                                      </p:cBhvr>
                                    </p:animEffect>
                                    <p:animScale>
                                      <p:cBhvr>
                                        <p:cTn id="8" dur="767" decel="100000"/>
                                        <p:tgtEl>
                                          <p:spTgt spid="82947"/>
                                        </p:tgtEl>
                                      </p:cBhvr>
                                      <p:from x="10000" y="10000"/>
                                      <p:to x="200000" y="450000"/>
                                    </p:animScale>
                                    <p:animScale>
                                      <p:cBhvr>
                                        <p:cTn id="9" dur="1228" accel="100000" fill="hold">
                                          <p:stCondLst>
                                            <p:cond delay="767"/>
                                          </p:stCondLst>
                                        </p:cTn>
                                        <p:tgtEl>
                                          <p:spTgt spid="82947"/>
                                        </p:tgtEl>
                                      </p:cBhvr>
                                      <p:from x="200000" y="450000"/>
                                      <p:to x="100000" y="100000"/>
                                    </p:animScale>
                                    <p:set>
                                      <p:cBhvr>
                                        <p:cTn id="10" dur="767" fill="hold"/>
                                        <p:tgtEl>
                                          <p:spTgt spid="82947"/>
                                        </p:tgtEl>
                                        <p:attrNameLst>
                                          <p:attrName>ppt_x</p:attrName>
                                        </p:attrNameLst>
                                      </p:cBhvr>
                                      <p:to>
                                        <p:strVal val="(0.5)"/>
                                      </p:to>
                                    </p:set>
                                    <p:anim from="(0.5)" to="(#ppt_x)" calcmode="lin" valueType="num">
                                      <p:cBhvr>
                                        <p:cTn id="11" dur="1228" accel="100000" fill="hold">
                                          <p:stCondLst>
                                            <p:cond delay="767"/>
                                          </p:stCondLst>
                                        </p:cTn>
                                        <p:tgtEl>
                                          <p:spTgt spid="82947"/>
                                        </p:tgtEl>
                                        <p:attrNameLst>
                                          <p:attrName>ppt_x</p:attrName>
                                        </p:attrNameLst>
                                      </p:cBhvr>
                                    </p:anim>
                                    <p:set>
                                      <p:cBhvr>
                                        <p:cTn id="12" dur="767" fill="hold"/>
                                        <p:tgtEl>
                                          <p:spTgt spid="82947"/>
                                        </p:tgtEl>
                                        <p:attrNameLst>
                                          <p:attrName>ppt_y</p:attrName>
                                        </p:attrNameLst>
                                      </p:cBhvr>
                                      <p:to>
                                        <p:strVal val="(#ppt_y+0.4)"/>
                                      </p:to>
                                    </p:set>
                                    <p:anim from="(#ppt_y+0.4)" to="(#ppt_y)" calcmode="lin" valueType="num">
                                      <p:cBhvr>
                                        <p:cTn id="13" dur="1228" accel="100000" fill="hold">
                                          <p:stCondLst>
                                            <p:cond delay="767"/>
                                          </p:stCondLst>
                                        </p:cTn>
                                        <p:tgtEl>
                                          <p:spTgt spid="8294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2948">
                                            <p:txEl>
                                              <p:pRg st="0" end="0"/>
                                            </p:txEl>
                                          </p:spTgt>
                                        </p:tgtEl>
                                        <p:attrNameLst>
                                          <p:attrName>style.visibility</p:attrName>
                                        </p:attrNameLst>
                                      </p:cBhvr>
                                      <p:to>
                                        <p:strVal val="visible"/>
                                      </p:to>
                                    </p:set>
                                    <p:anim calcmode="lin" valueType="num">
                                      <p:cBhvr>
                                        <p:cTn id="18" dur="500" fill="hold"/>
                                        <p:tgtEl>
                                          <p:spTgt spid="8294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294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294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2948">
                                            <p:txEl>
                                              <p:pRg st="1" end="1"/>
                                            </p:txEl>
                                          </p:spTgt>
                                        </p:tgtEl>
                                        <p:attrNameLst>
                                          <p:attrName>style.visibility</p:attrName>
                                        </p:attrNameLst>
                                      </p:cBhvr>
                                      <p:to>
                                        <p:strVal val="visible"/>
                                      </p:to>
                                    </p:set>
                                    <p:anim calcmode="lin" valueType="num">
                                      <p:cBhvr>
                                        <p:cTn id="25" dur="500" fill="hold"/>
                                        <p:tgtEl>
                                          <p:spTgt spid="8294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294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294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2948">
                                            <p:txEl>
                                              <p:pRg st="2" end="2"/>
                                            </p:txEl>
                                          </p:spTgt>
                                        </p:tgtEl>
                                        <p:attrNameLst>
                                          <p:attrName>style.visibility</p:attrName>
                                        </p:attrNameLst>
                                      </p:cBhvr>
                                      <p:to>
                                        <p:strVal val="visible"/>
                                      </p:to>
                                    </p:set>
                                    <p:anim calcmode="lin" valueType="num">
                                      <p:cBhvr>
                                        <p:cTn id="32" dur="500" fill="hold"/>
                                        <p:tgtEl>
                                          <p:spTgt spid="82948">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2948">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294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82948">
                                            <p:txEl>
                                              <p:pRg st="3" end="3"/>
                                            </p:txEl>
                                          </p:spTgt>
                                        </p:tgtEl>
                                        <p:attrNameLst>
                                          <p:attrName>style.visibility</p:attrName>
                                        </p:attrNameLst>
                                      </p:cBhvr>
                                      <p:to>
                                        <p:strVal val="visible"/>
                                      </p:to>
                                    </p:set>
                                    <p:anim calcmode="lin" valueType="num">
                                      <p:cBhvr>
                                        <p:cTn id="39" dur="500" fill="hold"/>
                                        <p:tgtEl>
                                          <p:spTgt spid="82948">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82948">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82948">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82948">
                                            <p:txEl>
                                              <p:pRg st="4" end="4"/>
                                            </p:txEl>
                                          </p:spTgt>
                                        </p:tgtEl>
                                        <p:attrNameLst>
                                          <p:attrName>style.visibility</p:attrName>
                                        </p:attrNameLst>
                                      </p:cBhvr>
                                      <p:to>
                                        <p:strVal val="visible"/>
                                      </p:to>
                                    </p:set>
                                    <p:anim calcmode="lin" valueType="num">
                                      <p:cBhvr>
                                        <p:cTn id="46" dur="500" fill="hold"/>
                                        <p:tgtEl>
                                          <p:spTgt spid="82948">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82948">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82948">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82948">
                                            <p:txEl>
                                              <p:pRg st="5" end="5"/>
                                            </p:txEl>
                                          </p:spTgt>
                                        </p:tgtEl>
                                        <p:attrNameLst>
                                          <p:attrName>style.visibility</p:attrName>
                                        </p:attrNameLst>
                                      </p:cBhvr>
                                      <p:to>
                                        <p:strVal val="visible"/>
                                      </p:to>
                                    </p:set>
                                    <p:anim calcmode="lin" valueType="num">
                                      <p:cBhvr>
                                        <p:cTn id="53" dur="500" fill="hold"/>
                                        <p:tgtEl>
                                          <p:spTgt spid="82948">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82948">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829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846D4422-D7A8-4D8E-BCC0-B317E1750FB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2A07D53-DDCF-4C40-9E9E-6E6DB5F8F4F8}" type="datetime1">
              <a:rPr lang="zh-CN" altLang="en-US" sz="1200"/>
              <a:pPr eaLnBrk="1" hangingPunct="1">
                <a:buFont typeface="Wingdings" panose="05000000000000000000" pitchFamily="2" charset="2"/>
                <a:buNone/>
              </a:pPr>
              <a:t>2022/11/4</a:t>
            </a:fld>
            <a:endParaRPr lang="zh-CN" altLang="en-US" sz="1200"/>
          </a:p>
        </p:txBody>
      </p:sp>
      <p:sp>
        <p:nvSpPr>
          <p:cNvPr id="56323" name="灯片编号占位符 5">
            <a:extLst>
              <a:ext uri="{FF2B5EF4-FFF2-40B4-BE49-F238E27FC236}">
                <a16:creationId xmlns:a16="http://schemas.microsoft.com/office/drawing/2014/main" id="{4F0FD32A-831E-4D50-A92B-5598D1B2F7C9}"/>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5BC126F-49D9-4337-B028-2674324126FB}" type="slidenum">
              <a:rPr lang="zh-CN" altLang="en-US" sz="1200"/>
              <a:pPr algn="r" eaLnBrk="1" hangingPunct="1">
                <a:buFont typeface="Wingdings" panose="05000000000000000000" pitchFamily="2" charset="2"/>
                <a:buNone/>
              </a:pPr>
              <a:t>27</a:t>
            </a:fld>
            <a:endParaRPr lang="zh-CN" altLang="en-US" sz="1200"/>
          </a:p>
        </p:txBody>
      </p:sp>
      <p:sp>
        <p:nvSpPr>
          <p:cNvPr id="82947" name="Rectangle 2">
            <a:extLst>
              <a:ext uri="{FF2B5EF4-FFF2-40B4-BE49-F238E27FC236}">
                <a16:creationId xmlns:a16="http://schemas.microsoft.com/office/drawing/2014/main" id="{9A26CCB1-293C-417D-8037-261D6C87FB9C}"/>
              </a:ext>
            </a:extLst>
          </p:cNvPr>
          <p:cNvSpPr>
            <a:spLocks noGrp="1" noChangeArrowheads="1"/>
          </p:cNvSpPr>
          <p:nvPr>
            <p:ph type="title" idx="4294967295"/>
          </p:nvPr>
        </p:nvSpPr>
        <p:spPr>
          <a:xfrm>
            <a:off x="2063750" y="228600"/>
            <a:ext cx="7488238" cy="838200"/>
          </a:xfrm>
        </p:spPr>
        <p:txBody>
          <a:bodyPr>
            <a:normAutofit/>
          </a:bodyPr>
          <a:lstStyle/>
          <a:p>
            <a:pPr eaLnBrk="1" hangingPunct="1"/>
            <a:endParaRPr lang="en-US" altLang="zh-CN" sz="3600" b="1" dirty="0">
              <a:latin typeface="黑体" panose="02010609060101010101" pitchFamily="49" charset="-122"/>
              <a:ea typeface="黑体" panose="02010609060101010101" pitchFamily="49" charset="-122"/>
            </a:endParaRPr>
          </a:p>
        </p:txBody>
      </p:sp>
      <p:sp>
        <p:nvSpPr>
          <p:cNvPr id="82948" name="Rectangle 3">
            <a:extLst>
              <a:ext uri="{FF2B5EF4-FFF2-40B4-BE49-F238E27FC236}">
                <a16:creationId xmlns:a16="http://schemas.microsoft.com/office/drawing/2014/main" id="{736FBC36-E40F-4471-B791-9371C5B2E62B}"/>
              </a:ext>
            </a:extLst>
          </p:cNvPr>
          <p:cNvSpPr>
            <a:spLocks noGrp="1" noChangeArrowheads="1"/>
          </p:cNvSpPr>
          <p:nvPr>
            <p:ph type="body" idx="4294967295"/>
          </p:nvPr>
        </p:nvSpPr>
        <p:spPr>
          <a:xfrm>
            <a:off x="952500" y="1300656"/>
            <a:ext cx="10280432" cy="4944570"/>
          </a:xfrm>
        </p:spPr>
        <p:txBody>
          <a:bodyPr>
            <a:noAutofit/>
          </a:bodyPr>
          <a:lstStyle/>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文化是人类思维深层结构的外显表述。</a:t>
            </a:r>
          </a:p>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在人类所有的社会－文化现象和行为背后都存在一种深层结构。只有找出这些结构，我们才有可能真正理解由文化深层结构所决定的人类行为。</a:t>
            </a:r>
            <a:endParaRPr lang="en-US" altLang="zh-CN" sz="2400" dirty="0">
              <a:latin typeface="宋体" panose="02010600030101010101" pitchFamily="2" charset="-122"/>
              <a:ea typeface="宋体" panose="02010600030101010101" pitchFamily="2" charset="-122"/>
            </a:endParaRPr>
          </a:p>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人类皆有分类的天性。</a:t>
            </a:r>
            <a:endParaRPr lang="en-US" altLang="zh-CN" sz="2400" dirty="0">
              <a:latin typeface="宋体" panose="02010600030101010101" pitchFamily="2" charset="-122"/>
              <a:ea typeface="宋体" panose="02010600030101010101" pitchFamily="2" charset="-122"/>
            </a:endParaRPr>
          </a:p>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分类就是创造秩序，即按照</a:t>
            </a:r>
            <a:r>
              <a:rPr lang="zh-CN" altLang="en-US" sz="2400" b="1" dirty="0">
                <a:latin typeface="宋体" panose="02010600030101010101" pitchFamily="2" charset="-122"/>
                <a:ea typeface="宋体" panose="02010600030101010101" pitchFamily="2" charset="-122"/>
              </a:rPr>
              <a:t>二元对立</a:t>
            </a:r>
            <a:r>
              <a:rPr lang="zh-CN" altLang="en-US" sz="2400" dirty="0">
                <a:latin typeface="宋体" panose="02010600030101010101" pitchFamily="2" charset="-122"/>
                <a:ea typeface="宋体" panose="02010600030101010101" pitchFamily="2" charset="-122"/>
              </a:rPr>
              <a:t>规则来寻求事物之间的区别性特征。</a:t>
            </a:r>
            <a:endParaRPr lang="en-US" altLang="zh-CN" sz="2400" dirty="0">
              <a:latin typeface="宋体" panose="02010600030101010101" pitchFamily="2" charset="-122"/>
              <a:ea typeface="宋体" panose="02010600030101010101" pitchFamily="2" charset="-122"/>
            </a:endParaRPr>
          </a:p>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秩序需要用符号来表达，因此文化是符号体系。</a:t>
            </a:r>
            <a:endParaRPr lang="en-US" altLang="zh-CN" sz="2400" dirty="0">
              <a:latin typeface="宋体" panose="02010600030101010101" pitchFamily="2" charset="-122"/>
              <a:ea typeface="宋体" panose="02010600030101010101" pitchFamily="2" charset="-122"/>
            </a:endParaRPr>
          </a:p>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符号体系反映人类的意识结构，而意识结构可以抽象成结构模型。</a:t>
            </a:r>
            <a:endParaRPr lang="en-US" altLang="zh-CN" sz="2400" dirty="0">
              <a:latin typeface="宋体" panose="02010600030101010101" pitchFamily="2" charset="-122"/>
              <a:ea typeface="宋体" panose="02010600030101010101" pitchFamily="2" charset="-122"/>
            </a:endParaRPr>
          </a:p>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结构模型有深浅两个层次。与经验现象同构的是浅层结构；深层结构不为意识所及，反映人类的普同心智。</a:t>
            </a:r>
            <a:endParaRPr lang="en-US" altLang="zh-CN" sz="2400" dirty="0">
              <a:latin typeface="宋体" panose="02010600030101010101" pitchFamily="2" charset="-122"/>
              <a:ea typeface="宋体" panose="02010600030101010101" pitchFamily="2" charset="-122"/>
            </a:endParaRPr>
          </a:p>
          <a:p>
            <a:pPr eaLnBrk="1" hangingPunct="1">
              <a:lnSpc>
                <a:spcPts val="3400"/>
              </a:lnSpc>
              <a:spcBef>
                <a:spcPts val="0"/>
              </a:spcBef>
              <a:defRPr/>
            </a:pPr>
            <a:r>
              <a:rPr lang="zh-CN" altLang="en-US" sz="2400" dirty="0">
                <a:latin typeface="宋体" panose="02010600030101010101" pitchFamily="2" charset="-122"/>
                <a:ea typeface="宋体" panose="02010600030101010101" pitchFamily="2" charset="-122"/>
              </a:rPr>
              <a:t>批评：含糊不清和无法检验；无法解释差异性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nodePh="1">
                                  <p:stCondLst>
                                    <p:cond delay="0"/>
                                  </p:stCondLst>
                                  <p:endCondLst>
                                    <p:cond evt="begin" delay="0">
                                      <p:tn val="5"/>
                                    </p:cond>
                                  </p:endCondLst>
                                  <p:childTnLst>
                                    <p:set>
                                      <p:cBhvr>
                                        <p:cTn id="6" dur="0" fill="hold">
                                          <p:stCondLst>
                                            <p:cond delay="0"/>
                                          </p:stCondLst>
                                        </p:cTn>
                                        <p:tgtEl>
                                          <p:spTgt spid="82947"/>
                                        </p:tgtEl>
                                        <p:attrNameLst>
                                          <p:attrName>style.visibility</p:attrName>
                                        </p:attrNameLst>
                                      </p:cBhvr>
                                      <p:to>
                                        <p:strVal val="visible"/>
                                      </p:to>
                                    </p:set>
                                    <p:animEffect transition="in" filter="fade">
                                      <p:cBhvr>
                                        <p:cTn id="7" dur="767" decel="100000"/>
                                        <p:tgtEl>
                                          <p:spTgt spid="82947"/>
                                        </p:tgtEl>
                                      </p:cBhvr>
                                    </p:animEffect>
                                    <p:animScale>
                                      <p:cBhvr>
                                        <p:cTn id="8" dur="767" decel="100000"/>
                                        <p:tgtEl>
                                          <p:spTgt spid="82947"/>
                                        </p:tgtEl>
                                      </p:cBhvr>
                                      <p:from x="10000" y="10000"/>
                                      <p:to x="200000" y="450000"/>
                                    </p:animScale>
                                    <p:animScale>
                                      <p:cBhvr>
                                        <p:cTn id="9" dur="1228" accel="100000" fill="hold">
                                          <p:stCondLst>
                                            <p:cond delay="767"/>
                                          </p:stCondLst>
                                        </p:cTn>
                                        <p:tgtEl>
                                          <p:spTgt spid="82947"/>
                                        </p:tgtEl>
                                      </p:cBhvr>
                                      <p:from x="200000" y="450000"/>
                                      <p:to x="100000" y="100000"/>
                                    </p:animScale>
                                    <p:set>
                                      <p:cBhvr>
                                        <p:cTn id="10" dur="767" fill="hold"/>
                                        <p:tgtEl>
                                          <p:spTgt spid="82947"/>
                                        </p:tgtEl>
                                        <p:attrNameLst>
                                          <p:attrName>ppt_x</p:attrName>
                                        </p:attrNameLst>
                                      </p:cBhvr>
                                      <p:to>
                                        <p:strVal val="(0.5)"/>
                                      </p:to>
                                    </p:set>
                                    <p:anim from="(0.5)" to="(#ppt_x)" calcmode="lin" valueType="num">
                                      <p:cBhvr>
                                        <p:cTn id="11" dur="1228" accel="100000" fill="hold">
                                          <p:stCondLst>
                                            <p:cond delay="767"/>
                                          </p:stCondLst>
                                        </p:cTn>
                                        <p:tgtEl>
                                          <p:spTgt spid="82947"/>
                                        </p:tgtEl>
                                        <p:attrNameLst>
                                          <p:attrName>ppt_x</p:attrName>
                                        </p:attrNameLst>
                                      </p:cBhvr>
                                    </p:anim>
                                    <p:set>
                                      <p:cBhvr>
                                        <p:cTn id="12" dur="767" fill="hold"/>
                                        <p:tgtEl>
                                          <p:spTgt spid="82947"/>
                                        </p:tgtEl>
                                        <p:attrNameLst>
                                          <p:attrName>ppt_y</p:attrName>
                                        </p:attrNameLst>
                                      </p:cBhvr>
                                      <p:to>
                                        <p:strVal val="(#ppt_y+0.4)"/>
                                      </p:to>
                                    </p:set>
                                    <p:anim from="(#ppt_y+0.4)" to="(#ppt_y)" calcmode="lin" valueType="num">
                                      <p:cBhvr>
                                        <p:cTn id="13" dur="1228" accel="100000" fill="hold">
                                          <p:stCondLst>
                                            <p:cond delay="767"/>
                                          </p:stCondLst>
                                        </p:cTn>
                                        <p:tgtEl>
                                          <p:spTgt spid="8294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2948">
                                            <p:txEl>
                                              <p:pRg st="0" end="0"/>
                                            </p:txEl>
                                          </p:spTgt>
                                        </p:tgtEl>
                                        <p:attrNameLst>
                                          <p:attrName>style.visibility</p:attrName>
                                        </p:attrNameLst>
                                      </p:cBhvr>
                                      <p:to>
                                        <p:strVal val="visible"/>
                                      </p:to>
                                    </p:set>
                                    <p:anim calcmode="lin" valueType="num">
                                      <p:cBhvr>
                                        <p:cTn id="18" dur="500" fill="hold"/>
                                        <p:tgtEl>
                                          <p:spTgt spid="8294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294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294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2948">
                                            <p:txEl>
                                              <p:pRg st="1" end="1"/>
                                            </p:txEl>
                                          </p:spTgt>
                                        </p:tgtEl>
                                        <p:attrNameLst>
                                          <p:attrName>style.visibility</p:attrName>
                                        </p:attrNameLst>
                                      </p:cBhvr>
                                      <p:to>
                                        <p:strVal val="visible"/>
                                      </p:to>
                                    </p:set>
                                    <p:anim calcmode="lin" valueType="num">
                                      <p:cBhvr>
                                        <p:cTn id="25" dur="500" fill="hold"/>
                                        <p:tgtEl>
                                          <p:spTgt spid="8294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294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294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2948">
                                            <p:txEl>
                                              <p:pRg st="2" end="2"/>
                                            </p:txEl>
                                          </p:spTgt>
                                        </p:tgtEl>
                                        <p:attrNameLst>
                                          <p:attrName>style.visibility</p:attrName>
                                        </p:attrNameLst>
                                      </p:cBhvr>
                                      <p:to>
                                        <p:strVal val="visible"/>
                                      </p:to>
                                    </p:set>
                                    <p:anim calcmode="lin" valueType="num">
                                      <p:cBhvr>
                                        <p:cTn id="32" dur="500" fill="hold"/>
                                        <p:tgtEl>
                                          <p:spTgt spid="82948">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2948">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2948">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82948">
                                            <p:txEl>
                                              <p:pRg st="3" end="3"/>
                                            </p:txEl>
                                          </p:spTgt>
                                        </p:tgtEl>
                                        <p:attrNameLst>
                                          <p:attrName>style.visibility</p:attrName>
                                        </p:attrNameLst>
                                      </p:cBhvr>
                                      <p:to>
                                        <p:strVal val="visible"/>
                                      </p:to>
                                    </p:set>
                                    <p:anim calcmode="lin" valueType="num">
                                      <p:cBhvr>
                                        <p:cTn id="39" dur="500" fill="hold"/>
                                        <p:tgtEl>
                                          <p:spTgt spid="82948">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82948">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82948">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82948">
                                            <p:txEl>
                                              <p:pRg st="4" end="4"/>
                                            </p:txEl>
                                          </p:spTgt>
                                        </p:tgtEl>
                                        <p:attrNameLst>
                                          <p:attrName>style.visibility</p:attrName>
                                        </p:attrNameLst>
                                      </p:cBhvr>
                                      <p:to>
                                        <p:strVal val="visible"/>
                                      </p:to>
                                    </p:set>
                                    <p:anim calcmode="lin" valueType="num">
                                      <p:cBhvr>
                                        <p:cTn id="46" dur="500" fill="hold"/>
                                        <p:tgtEl>
                                          <p:spTgt spid="82948">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82948">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82948">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82948">
                                            <p:txEl>
                                              <p:pRg st="5" end="5"/>
                                            </p:txEl>
                                          </p:spTgt>
                                        </p:tgtEl>
                                        <p:attrNameLst>
                                          <p:attrName>style.visibility</p:attrName>
                                        </p:attrNameLst>
                                      </p:cBhvr>
                                      <p:to>
                                        <p:strVal val="visible"/>
                                      </p:to>
                                    </p:set>
                                    <p:anim calcmode="lin" valueType="num">
                                      <p:cBhvr>
                                        <p:cTn id="53" dur="500" fill="hold"/>
                                        <p:tgtEl>
                                          <p:spTgt spid="82948">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82948">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82948">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16" fill="hold" grpId="0" nodeType="clickEffect">
                                  <p:stCondLst>
                                    <p:cond delay="0"/>
                                  </p:stCondLst>
                                  <p:childTnLst>
                                    <p:set>
                                      <p:cBhvr>
                                        <p:cTn id="59" dur="0" fill="hold">
                                          <p:stCondLst>
                                            <p:cond delay="0"/>
                                          </p:stCondLst>
                                        </p:cTn>
                                        <p:tgtEl>
                                          <p:spTgt spid="82948">
                                            <p:txEl>
                                              <p:pRg st="6" end="6"/>
                                            </p:txEl>
                                          </p:spTgt>
                                        </p:tgtEl>
                                        <p:attrNameLst>
                                          <p:attrName>style.visibility</p:attrName>
                                        </p:attrNameLst>
                                      </p:cBhvr>
                                      <p:to>
                                        <p:strVal val="visible"/>
                                      </p:to>
                                    </p:set>
                                    <p:anim calcmode="lin" valueType="num">
                                      <p:cBhvr>
                                        <p:cTn id="60" dur="500" fill="hold"/>
                                        <p:tgtEl>
                                          <p:spTgt spid="82948">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82948">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82948">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0" fill="hold">
                                          <p:stCondLst>
                                            <p:cond delay="0"/>
                                          </p:stCondLst>
                                        </p:cTn>
                                        <p:tgtEl>
                                          <p:spTgt spid="82948">
                                            <p:txEl>
                                              <p:pRg st="7" end="7"/>
                                            </p:txEl>
                                          </p:spTgt>
                                        </p:tgtEl>
                                        <p:attrNameLst>
                                          <p:attrName>style.visibility</p:attrName>
                                        </p:attrNameLst>
                                      </p:cBhvr>
                                      <p:to>
                                        <p:strVal val="visible"/>
                                      </p:to>
                                    </p:set>
                                    <p:anim calcmode="lin" valueType="num">
                                      <p:cBhvr>
                                        <p:cTn id="67" dur="500" fill="hold"/>
                                        <p:tgtEl>
                                          <p:spTgt spid="82948">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82948">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829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F9577549-A554-46F7-B218-3E4F14E79DF4}"/>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4867410-591D-42F2-BC1D-7C9A34517FC3}" type="datetime1">
              <a:rPr lang="zh-CN" altLang="en-US" sz="1200"/>
              <a:pPr eaLnBrk="1" hangingPunct="1">
                <a:buFont typeface="Wingdings" panose="05000000000000000000" pitchFamily="2" charset="2"/>
                <a:buNone/>
              </a:pPr>
              <a:t>2022/11/4</a:t>
            </a:fld>
            <a:endParaRPr lang="zh-CN" altLang="en-US" sz="1200"/>
          </a:p>
        </p:txBody>
      </p:sp>
      <p:sp>
        <p:nvSpPr>
          <p:cNvPr id="60419" name="灯片编号占位符 5">
            <a:extLst>
              <a:ext uri="{FF2B5EF4-FFF2-40B4-BE49-F238E27FC236}">
                <a16:creationId xmlns:a16="http://schemas.microsoft.com/office/drawing/2014/main" id="{DA9DF912-8544-48FA-BFB6-20239D8D993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62C7EF4C-1F96-47CE-8551-9CACE9D16CFD}" type="slidenum">
              <a:rPr lang="zh-CN" altLang="en-US" sz="1200"/>
              <a:pPr algn="r" eaLnBrk="1" hangingPunct="1">
                <a:buFont typeface="Wingdings" panose="05000000000000000000" pitchFamily="2" charset="2"/>
                <a:buNone/>
              </a:pPr>
              <a:t>28</a:t>
            </a:fld>
            <a:endParaRPr lang="zh-CN" altLang="en-US" sz="1200"/>
          </a:p>
        </p:txBody>
      </p:sp>
      <p:sp>
        <p:nvSpPr>
          <p:cNvPr id="84995" name="Rectangle 2">
            <a:extLst>
              <a:ext uri="{FF2B5EF4-FFF2-40B4-BE49-F238E27FC236}">
                <a16:creationId xmlns:a16="http://schemas.microsoft.com/office/drawing/2014/main" id="{DFEFE8B0-C9AB-49CE-90AF-AE3AF1316BD8}"/>
              </a:ext>
            </a:extLst>
          </p:cNvPr>
          <p:cNvSpPr>
            <a:spLocks noGrp="1" noChangeArrowheads="1"/>
          </p:cNvSpPr>
          <p:nvPr>
            <p:ph type="title" idx="4294967295"/>
          </p:nvPr>
        </p:nvSpPr>
        <p:spPr>
          <a:xfrm>
            <a:off x="1123951" y="136525"/>
            <a:ext cx="10306049" cy="1408113"/>
          </a:xfrm>
        </p:spPr>
        <p:txBody>
          <a:bodyPr>
            <a:normAutofit/>
          </a:bodyPr>
          <a:lstStyle/>
          <a:p>
            <a:r>
              <a:rPr lang="zh-CN" altLang="en-US" sz="3200" b="1" dirty="0">
                <a:latin typeface="黑体" panose="02010609060101010101" pitchFamily="49" charset="-122"/>
                <a:ea typeface="黑体" panose="02010609060101010101" pitchFamily="49" charset="-122"/>
              </a:rPr>
              <a:t>八、</a:t>
            </a:r>
            <a:r>
              <a:rPr lang="zh-CN" altLang="en-US" sz="3200" b="1" dirty="0"/>
              <a:t>民族科学（</a:t>
            </a:r>
            <a:r>
              <a:rPr lang="en-US" altLang="zh-CN" sz="3200" b="1" dirty="0"/>
              <a:t>Ethnoscience</a:t>
            </a:r>
            <a:r>
              <a:rPr lang="zh-CN" altLang="en-US" sz="3200" b="1" dirty="0"/>
              <a:t>）</a:t>
            </a:r>
            <a:r>
              <a:rPr lang="en-US" altLang="zh-CN" sz="3200" b="1" dirty="0"/>
              <a:t>/</a:t>
            </a:r>
            <a:r>
              <a:rPr lang="zh-CN" altLang="en-US" sz="3200" b="1" dirty="0"/>
              <a:t>民间分类学（</a:t>
            </a:r>
            <a:r>
              <a:rPr lang="en-US" altLang="zh-CN" sz="3200" b="1" dirty="0"/>
              <a:t>folk taxonomy) /</a:t>
            </a:r>
            <a:r>
              <a:rPr lang="zh-CN" altLang="en-US" sz="3200" b="1" dirty="0"/>
              <a:t>认知人类学（</a:t>
            </a:r>
            <a:r>
              <a:rPr lang="en-US" altLang="zh-CN" sz="3200" b="1" dirty="0"/>
              <a:t>Cognitive anthropology</a:t>
            </a:r>
            <a:r>
              <a:rPr lang="zh-CN" altLang="en-US" sz="3200" b="1" dirty="0"/>
              <a:t>）</a:t>
            </a:r>
            <a:endParaRPr lang="en-US" altLang="zh-CN" sz="3200" b="1" dirty="0"/>
          </a:p>
        </p:txBody>
      </p:sp>
      <p:sp>
        <p:nvSpPr>
          <p:cNvPr id="84996" name="Rectangle 3">
            <a:extLst>
              <a:ext uri="{FF2B5EF4-FFF2-40B4-BE49-F238E27FC236}">
                <a16:creationId xmlns:a16="http://schemas.microsoft.com/office/drawing/2014/main" id="{E3183224-129E-4777-917E-7829FB4B86A3}"/>
              </a:ext>
            </a:extLst>
          </p:cNvPr>
          <p:cNvSpPr>
            <a:spLocks noGrp="1" noChangeArrowheads="1"/>
          </p:cNvSpPr>
          <p:nvPr>
            <p:ph type="body" idx="4294967295"/>
          </p:nvPr>
        </p:nvSpPr>
        <p:spPr>
          <a:xfrm>
            <a:off x="838200" y="1458310"/>
            <a:ext cx="10515600" cy="4718653"/>
          </a:xfrm>
        </p:spPr>
        <p:txBody>
          <a:bodyPr>
            <a:normAutofit fontScale="92500"/>
          </a:bodyPr>
          <a:lstStyle/>
          <a:p>
            <a:pPr eaLnBrk="1" hangingPunct="1">
              <a:lnSpc>
                <a:spcPts val="3700"/>
              </a:lnSpc>
            </a:pPr>
            <a:r>
              <a:rPr lang="zh-CN" altLang="en-US" sz="2400" dirty="0">
                <a:latin typeface="宋体" panose="02010600030101010101" pitchFamily="2" charset="-122"/>
                <a:ea typeface="宋体" panose="02010600030101010101" pitchFamily="2" charset="-122"/>
              </a:rPr>
              <a:t>关注给定文化中隐含的思维</a:t>
            </a:r>
            <a:r>
              <a:rPr lang="zh-CN" altLang="en-US" sz="2400" b="1" dirty="0">
                <a:latin typeface="宋体" panose="02010600030101010101" pitchFamily="2" charset="-122"/>
                <a:ea typeface="宋体" panose="02010600030101010101" pitchFamily="2" charset="-122"/>
              </a:rPr>
              <a:t>规则</a:t>
            </a:r>
            <a:r>
              <a:rPr lang="zh-CN" altLang="en-US" sz="2400" dirty="0">
                <a:latin typeface="宋体" panose="02010600030101010101" pitchFamily="2" charset="-122"/>
                <a:ea typeface="宋体" panose="02010600030101010101" pitchFamily="2" charset="-122"/>
              </a:rPr>
              <a:t>，通过对民族志材料进行逻辑性分析从而推导出这些规则，尽可能避免受到研究者自身文化偏见的影响。强调的是从本民族的角度看待各自的认知体系和文化（</a:t>
            </a:r>
            <a:r>
              <a:rPr lang="zh-CN" altLang="en-US" sz="2400" b="1" dirty="0">
                <a:latin typeface="宋体" panose="02010600030101010101" pitchFamily="2" charset="-122"/>
                <a:ea typeface="宋体" panose="02010600030101010101" pitchFamily="2" charset="-122"/>
              </a:rPr>
              <a:t>主位</a:t>
            </a:r>
            <a:r>
              <a:rPr lang="zh-CN" altLang="en-US" sz="2400" dirty="0">
                <a:latin typeface="宋体" panose="02010600030101010101" pitchFamily="2" charset="-122"/>
                <a:ea typeface="宋体" panose="02010600030101010101" pitchFamily="2" charset="-122"/>
              </a:rPr>
              <a:t>观）。</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古迪纳夫（</a:t>
            </a:r>
            <a:r>
              <a:rPr lang="en-US" altLang="zh-CN" sz="2400" dirty="0">
                <a:latin typeface="宋体" panose="02010600030101010101" pitchFamily="2" charset="-122"/>
                <a:ea typeface="宋体" panose="02010600030101010101" pitchFamily="2" charset="-122"/>
              </a:rPr>
              <a:t>Ward Goodenough)</a:t>
            </a:r>
            <a:r>
              <a:rPr lang="zh-CN" altLang="en-US" sz="2400" dirty="0">
                <a:latin typeface="宋体" panose="02010600030101010101" pitchFamily="2" charset="-122"/>
                <a:ea typeface="宋体" panose="02010600030101010101" pitchFamily="2" charset="-122"/>
              </a:rPr>
              <a:t>认为文化就是某个社会的分类体系。</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研究关注亲属称谓、动植物归类法和病患分析。</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民族科学是认知人类学的雏形，认知人类学涉及研究决策制定、文化目标和动机、话语分析等。</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问题：民族科学对某种文化规则的揭示其实并没有解释为什么会形成这些规则。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4996">
                                            <p:txEl>
                                              <p:pRg st="0" end="0"/>
                                            </p:txEl>
                                          </p:spTgt>
                                        </p:tgtEl>
                                        <p:attrNameLst>
                                          <p:attrName>style.visibility</p:attrName>
                                        </p:attrNameLst>
                                      </p:cBhvr>
                                      <p:to>
                                        <p:strVal val="visible"/>
                                      </p:to>
                                    </p:set>
                                    <p:anim calcmode="lin" valueType="num">
                                      <p:cBhvr>
                                        <p:cTn id="18" dur="500" fill="hold"/>
                                        <p:tgtEl>
                                          <p:spTgt spid="849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49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499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4996">
                                            <p:txEl>
                                              <p:pRg st="1" end="1"/>
                                            </p:txEl>
                                          </p:spTgt>
                                        </p:tgtEl>
                                        <p:attrNameLst>
                                          <p:attrName>style.visibility</p:attrName>
                                        </p:attrNameLst>
                                      </p:cBhvr>
                                      <p:to>
                                        <p:strVal val="visible"/>
                                      </p:to>
                                    </p:set>
                                    <p:anim calcmode="lin" valueType="num">
                                      <p:cBhvr>
                                        <p:cTn id="25" dur="500" fill="hold"/>
                                        <p:tgtEl>
                                          <p:spTgt spid="8499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499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499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4996">
                                            <p:txEl>
                                              <p:pRg st="2" end="2"/>
                                            </p:txEl>
                                          </p:spTgt>
                                        </p:tgtEl>
                                        <p:attrNameLst>
                                          <p:attrName>style.visibility</p:attrName>
                                        </p:attrNameLst>
                                      </p:cBhvr>
                                      <p:to>
                                        <p:strVal val="visible"/>
                                      </p:to>
                                    </p:set>
                                    <p:anim calcmode="lin" valueType="num">
                                      <p:cBhvr>
                                        <p:cTn id="32" dur="500" fill="hold"/>
                                        <p:tgtEl>
                                          <p:spTgt spid="8499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499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499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84996">
                                            <p:txEl>
                                              <p:pRg st="3" end="3"/>
                                            </p:txEl>
                                          </p:spTgt>
                                        </p:tgtEl>
                                        <p:attrNameLst>
                                          <p:attrName>style.visibility</p:attrName>
                                        </p:attrNameLst>
                                      </p:cBhvr>
                                      <p:to>
                                        <p:strVal val="visible"/>
                                      </p:to>
                                    </p:set>
                                    <p:anim calcmode="lin" valueType="num">
                                      <p:cBhvr>
                                        <p:cTn id="39" dur="500" fill="hold"/>
                                        <p:tgtEl>
                                          <p:spTgt spid="8499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8499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84996">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84996">
                                            <p:txEl>
                                              <p:pRg st="4" end="4"/>
                                            </p:txEl>
                                          </p:spTgt>
                                        </p:tgtEl>
                                        <p:attrNameLst>
                                          <p:attrName>style.visibility</p:attrName>
                                        </p:attrNameLst>
                                      </p:cBhvr>
                                      <p:to>
                                        <p:strVal val="visible"/>
                                      </p:to>
                                    </p:set>
                                    <p:anim calcmode="lin" valueType="num">
                                      <p:cBhvr>
                                        <p:cTn id="46" dur="500" fill="hold"/>
                                        <p:tgtEl>
                                          <p:spTgt spid="84996">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84996">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849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273FD08C-3D7A-4510-92D8-5CEFC43C8D1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8DDE81A-52F0-45FE-A78D-0E7F3C663C26}" type="datetime1">
              <a:rPr lang="zh-CN" altLang="en-US" sz="1200"/>
              <a:pPr eaLnBrk="1" hangingPunct="1">
                <a:buFont typeface="Wingdings" panose="05000000000000000000" pitchFamily="2" charset="2"/>
                <a:buNone/>
              </a:pPr>
              <a:t>2022/11/4</a:t>
            </a:fld>
            <a:endParaRPr lang="zh-CN" altLang="en-US" sz="1200"/>
          </a:p>
        </p:txBody>
      </p:sp>
      <p:sp>
        <p:nvSpPr>
          <p:cNvPr id="58371" name="灯片编号占位符 5">
            <a:extLst>
              <a:ext uri="{FF2B5EF4-FFF2-40B4-BE49-F238E27FC236}">
                <a16:creationId xmlns:a16="http://schemas.microsoft.com/office/drawing/2014/main" id="{B46B2002-038A-4893-8926-F7380495F36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1F7DE80C-0374-4F7F-8EB8-DBEB98E04912}" type="slidenum">
              <a:rPr lang="zh-CN" altLang="en-US" sz="1200"/>
              <a:pPr algn="r" eaLnBrk="1" hangingPunct="1">
                <a:buFont typeface="Wingdings" panose="05000000000000000000" pitchFamily="2" charset="2"/>
                <a:buNone/>
              </a:pPr>
              <a:t>29</a:t>
            </a:fld>
            <a:endParaRPr lang="zh-CN" altLang="en-US" sz="1200"/>
          </a:p>
        </p:txBody>
      </p:sp>
      <p:sp>
        <p:nvSpPr>
          <p:cNvPr id="84995" name="Rectangle 2">
            <a:extLst>
              <a:ext uri="{FF2B5EF4-FFF2-40B4-BE49-F238E27FC236}">
                <a16:creationId xmlns:a16="http://schemas.microsoft.com/office/drawing/2014/main" id="{78DD1860-181B-4F50-BBCB-02E4214350DD}"/>
              </a:ext>
            </a:extLst>
          </p:cNvPr>
          <p:cNvSpPr>
            <a:spLocks noGrp="1" noChangeArrowheads="1"/>
          </p:cNvSpPr>
          <p:nvPr>
            <p:ph type="title" idx="4294967295"/>
          </p:nvPr>
        </p:nvSpPr>
        <p:spPr>
          <a:xfrm>
            <a:off x="1181100" y="388938"/>
            <a:ext cx="8001000" cy="121920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九、文化生态学（</a:t>
            </a:r>
            <a:r>
              <a:rPr lang="en-US" altLang="zh-CN" sz="3600" b="1" dirty="0">
                <a:latin typeface="黑体" panose="02010609060101010101" pitchFamily="49" charset="-122"/>
                <a:ea typeface="黑体" panose="02010609060101010101" pitchFamily="49" charset="-122"/>
              </a:rPr>
              <a:t>Cultural ecology</a:t>
            </a:r>
            <a:r>
              <a:rPr lang="zh-CN" altLang="en-US" sz="3600" b="1" dirty="0">
                <a:latin typeface="黑体" panose="02010609060101010101" pitchFamily="49" charset="-122"/>
                <a:ea typeface="黑体" panose="02010609060101010101" pitchFamily="49" charset="-122"/>
              </a:rPr>
              <a:t>）</a:t>
            </a:r>
            <a:endParaRPr lang="en-US" altLang="zh-CN" sz="3600" b="1" dirty="0">
              <a:latin typeface="黑体" panose="02010609060101010101" pitchFamily="49" charset="-122"/>
              <a:ea typeface="黑体" panose="02010609060101010101" pitchFamily="49" charset="-122"/>
            </a:endParaRPr>
          </a:p>
        </p:txBody>
      </p:sp>
      <p:sp>
        <p:nvSpPr>
          <p:cNvPr id="84996" name="Rectangle 3">
            <a:extLst>
              <a:ext uri="{FF2B5EF4-FFF2-40B4-BE49-F238E27FC236}">
                <a16:creationId xmlns:a16="http://schemas.microsoft.com/office/drawing/2014/main" id="{7C8799E9-78F9-4E16-A818-89B1988EB53F}"/>
              </a:ext>
            </a:extLst>
          </p:cNvPr>
          <p:cNvSpPr>
            <a:spLocks noGrp="1" noChangeArrowheads="1"/>
          </p:cNvSpPr>
          <p:nvPr>
            <p:ph type="body" idx="4294967295"/>
          </p:nvPr>
        </p:nvSpPr>
        <p:spPr>
          <a:xfrm>
            <a:off x="838199" y="1497724"/>
            <a:ext cx="10662745" cy="4679239"/>
          </a:xfrm>
        </p:spPr>
        <p:txBody>
          <a:bodyPr/>
          <a:lstStyle/>
          <a:p>
            <a:pPr eaLnBrk="1" hangingPunct="1">
              <a:lnSpc>
                <a:spcPts val="3700"/>
              </a:lnSpc>
              <a:defRPr/>
            </a:pPr>
            <a:r>
              <a:rPr lang="zh-CN" altLang="en-US" sz="2400" dirty="0">
                <a:latin typeface="宋体" panose="02010600030101010101" pitchFamily="2" charset="-122"/>
                <a:ea typeface="宋体" panose="02010600030101010101" pitchFamily="2" charset="-122"/>
              </a:rPr>
              <a:t>把人类社会和文化视为适应特定环境的产物，强调人类群体与其周围环境之间的关系，即人类群体对环境的适应或个人与个人之间、群体与群体之间、群体与环境之间受社会文化制约的关系。 </a:t>
            </a:r>
            <a:endParaRPr lang="en-US" altLang="zh-CN" sz="2400" dirty="0">
              <a:latin typeface="宋体" panose="02010600030101010101" pitchFamily="2" charset="-122"/>
              <a:ea typeface="宋体" panose="02010600030101010101" pitchFamily="2" charset="-122"/>
            </a:endParaRPr>
          </a:p>
          <a:p>
            <a:pPr eaLnBrk="1" hangingPunct="1">
              <a:lnSpc>
                <a:spcPts val="3700"/>
              </a:lnSpc>
              <a:defRPr/>
            </a:pPr>
            <a:r>
              <a:rPr lang="en-US" altLang="zh-CN" sz="2400" dirty="0">
                <a:latin typeface="宋体" panose="02010600030101010101" pitchFamily="2" charset="-122"/>
                <a:ea typeface="宋体" panose="02010600030101010101" pitchFamily="2" charset="-122"/>
                <a:cs typeface="楷体_GB2312"/>
              </a:rPr>
              <a:t>Julian Steward</a:t>
            </a:r>
            <a:r>
              <a:rPr lang="zh-CN" altLang="en-US" sz="2400" dirty="0">
                <a:latin typeface="宋体" panose="02010600030101010101" pitchFamily="2" charset="-122"/>
                <a:ea typeface="宋体" panose="02010600030101010101" pitchFamily="2" charset="-122"/>
                <a:cs typeface="楷体_GB2312"/>
              </a:rPr>
              <a:t>：强调文化对环境的适应。认为从社会对它们所处环境的适应中，我们可以发现关于文化差异的某些维度的解释</a:t>
            </a:r>
            <a:r>
              <a:rPr lang="zh-CN" altLang="en-US" dirty="0">
                <a:latin typeface="宋体" panose="02010600030101010101" pitchFamily="2" charset="-122"/>
                <a:ea typeface="宋体" panose="02010600030101010101" pitchFamily="2" charset="-122"/>
                <a:cs typeface="楷体_GB2312"/>
              </a:rPr>
              <a:t>。</a:t>
            </a:r>
            <a:endParaRPr lang="en-US" altLang="zh-CN" dirty="0">
              <a:latin typeface="宋体" panose="02010600030101010101" pitchFamily="2" charset="-122"/>
              <a:ea typeface="宋体" panose="02010600030101010101" pitchFamily="2" charset="-122"/>
            </a:endParaRPr>
          </a:p>
          <a:p>
            <a:pPr>
              <a:lnSpc>
                <a:spcPts val="3700"/>
              </a:lnSpc>
              <a:defRPr/>
            </a:pPr>
            <a:r>
              <a:rPr lang="en-US" altLang="zh-CN" sz="2400" dirty="0">
                <a:latin typeface="宋体" panose="02010600030101010101" pitchFamily="2" charset="-122"/>
                <a:ea typeface="宋体" panose="02010600030101010101" pitchFamily="2" charset="-122"/>
              </a:rPr>
              <a:t>Marvin Harris</a:t>
            </a:r>
            <a:r>
              <a:rPr lang="zh-CN" altLang="en-US" sz="2400" dirty="0">
                <a:latin typeface="宋体" panose="02010600030101010101" pitchFamily="2" charset="-122"/>
                <a:ea typeface="宋体" panose="02010600030101010101" pitchFamily="2" charset="-122"/>
              </a:rPr>
              <a:t>的文化唯物论</a:t>
            </a:r>
            <a:r>
              <a:rPr lang="en-US" altLang="zh-CN" dirty="0">
                <a:latin typeface="宋体" panose="02010600030101010101" pitchFamily="2" charset="-122"/>
                <a:ea typeface="宋体" panose="02010600030101010101" pitchFamily="2" charset="-122"/>
              </a:rPr>
              <a:t>(</a:t>
            </a:r>
            <a:r>
              <a:rPr lang="zh-CN" altLang="zh-CN" sz="2000" dirty="0"/>
              <a:t>人口、技术、经济、生态环境决定论</a:t>
            </a:r>
            <a:r>
              <a:rPr lang="en-US" altLang="zh-CN" sz="2000" dirty="0"/>
              <a:t>)</a:t>
            </a:r>
            <a:endParaRPr lang="en-US" altLang="zh-CN" sz="2000" dirty="0">
              <a:latin typeface="宋体" panose="02010600030101010101" pitchFamily="2" charset="-122"/>
              <a:ea typeface="宋体" panose="02010600030101010101" pitchFamily="2" charset="-122"/>
            </a:endParaRPr>
          </a:p>
          <a:p>
            <a:pPr>
              <a:lnSpc>
                <a:spcPts val="3700"/>
              </a:lnSpc>
              <a:defRPr/>
            </a:pPr>
            <a:r>
              <a:rPr lang="en-US" altLang="zh-CN" sz="2400" dirty="0">
                <a:latin typeface="宋体" panose="02010600030101010101" pitchFamily="2" charset="-122"/>
                <a:ea typeface="宋体" panose="02010600030101010101" pitchFamily="2" charset="-122"/>
                <a:cs typeface="楷体_GB2312"/>
              </a:rPr>
              <a:t>Roy Rappaport</a:t>
            </a:r>
            <a:r>
              <a:rPr lang="zh-CN" altLang="en-US" sz="2400" dirty="0">
                <a:latin typeface="宋体" panose="02010600030101010101" pitchFamily="2" charset="-122"/>
                <a:ea typeface="宋体" panose="02010600030101010101" pitchFamily="2" charset="-122"/>
                <a:cs typeface="楷体_GB2312"/>
              </a:rPr>
              <a:t>的生态系统论</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4996">
                                            <p:txEl>
                                              <p:pRg st="0" end="0"/>
                                            </p:txEl>
                                          </p:spTgt>
                                        </p:tgtEl>
                                        <p:attrNameLst>
                                          <p:attrName>style.visibility</p:attrName>
                                        </p:attrNameLst>
                                      </p:cBhvr>
                                      <p:to>
                                        <p:strVal val="visible"/>
                                      </p:to>
                                    </p:set>
                                    <p:anim calcmode="lin" valueType="num">
                                      <p:cBhvr>
                                        <p:cTn id="18" dur="500" fill="hold"/>
                                        <p:tgtEl>
                                          <p:spTgt spid="849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49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499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4996">
                                            <p:txEl>
                                              <p:pRg st="1" end="1"/>
                                            </p:txEl>
                                          </p:spTgt>
                                        </p:tgtEl>
                                        <p:attrNameLst>
                                          <p:attrName>style.visibility</p:attrName>
                                        </p:attrNameLst>
                                      </p:cBhvr>
                                      <p:to>
                                        <p:strVal val="visible"/>
                                      </p:to>
                                    </p:set>
                                    <p:anim calcmode="lin" valueType="num">
                                      <p:cBhvr>
                                        <p:cTn id="25" dur="500" fill="hold"/>
                                        <p:tgtEl>
                                          <p:spTgt spid="8499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499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499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4996">
                                            <p:txEl>
                                              <p:pRg st="2" end="2"/>
                                            </p:txEl>
                                          </p:spTgt>
                                        </p:tgtEl>
                                        <p:attrNameLst>
                                          <p:attrName>style.visibility</p:attrName>
                                        </p:attrNameLst>
                                      </p:cBhvr>
                                      <p:to>
                                        <p:strVal val="visible"/>
                                      </p:to>
                                    </p:set>
                                    <p:anim calcmode="lin" valueType="num">
                                      <p:cBhvr>
                                        <p:cTn id="32" dur="500" fill="hold"/>
                                        <p:tgtEl>
                                          <p:spTgt spid="8499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499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499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84996">
                                            <p:txEl>
                                              <p:pRg st="3" end="3"/>
                                            </p:txEl>
                                          </p:spTgt>
                                        </p:tgtEl>
                                        <p:attrNameLst>
                                          <p:attrName>style.visibility</p:attrName>
                                        </p:attrNameLst>
                                      </p:cBhvr>
                                      <p:to>
                                        <p:strVal val="visible"/>
                                      </p:to>
                                    </p:set>
                                    <p:anim calcmode="lin" valueType="num">
                                      <p:cBhvr>
                                        <p:cTn id="39" dur="500" fill="hold"/>
                                        <p:tgtEl>
                                          <p:spTgt spid="8499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8499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849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6F1C9D49-379E-488C-B20D-CFB23C8B0261}"/>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F06B4A3-49F7-4FA4-AA72-AE3C2EE230E6}" type="datetime1">
              <a:rPr lang="zh-CN" altLang="en-US" sz="1200"/>
              <a:pPr eaLnBrk="1" hangingPunct="1">
                <a:buFont typeface="Wingdings" panose="05000000000000000000" pitchFamily="2" charset="2"/>
                <a:buNone/>
              </a:pPr>
              <a:t>2022/11/4</a:t>
            </a:fld>
            <a:endParaRPr lang="zh-CN" altLang="en-US" sz="1200"/>
          </a:p>
        </p:txBody>
      </p:sp>
      <p:sp>
        <p:nvSpPr>
          <p:cNvPr id="29699" name="灯片编号占位符 5">
            <a:extLst>
              <a:ext uri="{FF2B5EF4-FFF2-40B4-BE49-F238E27FC236}">
                <a16:creationId xmlns:a16="http://schemas.microsoft.com/office/drawing/2014/main" id="{8E61AB65-B333-46ED-87FC-C4126DCC329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F6CD2D9-795F-410B-B880-DA24FF5BD66F}" type="slidenum">
              <a:rPr lang="zh-CN" altLang="en-US" sz="1200"/>
              <a:pPr algn="r" eaLnBrk="1" hangingPunct="1">
                <a:buFont typeface="Wingdings" panose="05000000000000000000" pitchFamily="2" charset="2"/>
                <a:buNone/>
              </a:pPr>
              <a:t>3</a:t>
            </a:fld>
            <a:endParaRPr lang="zh-CN" altLang="en-US" sz="1200"/>
          </a:p>
        </p:txBody>
      </p:sp>
      <p:sp>
        <p:nvSpPr>
          <p:cNvPr id="44035" name="Rectangle 2">
            <a:extLst>
              <a:ext uri="{FF2B5EF4-FFF2-40B4-BE49-F238E27FC236}">
                <a16:creationId xmlns:a16="http://schemas.microsoft.com/office/drawing/2014/main" id="{CC4CD15E-F470-461C-89FD-33815CD493E6}"/>
              </a:ext>
            </a:extLst>
          </p:cNvPr>
          <p:cNvSpPr>
            <a:spLocks noGrp="1" noChangeArrowheads="1"/>
          </p:cNvSpPr>
          <p:nvPr>
            <p:ph type="title" idx="4294967295"/>
          </p:nvPr>
        </p:nvSpPr>
        <p:spPr>
          <a:xfrm>
            <a:off x="2351089" y="381000"/>
            <a:ext cx="7964487" cy="814388"/>
          </a:xfrm>
        </p:spPr>
        <p:txBody>
          <a:bodyPr/>
          <a:lstStyle/>
          <a:p>
            <a:pPr eaLnBrk="1" hangingPunct="1"/>
            <a:r>
              <a:rPr lang="zh-CN" altLang="en-US">
                <a:latin typeface="华文中宋" panose="02010600040101010101" pitchFamily="2" charset="-122"/>
                <a:ea typeface="华文中宋" panose="02010600040101010101" pitchFamily="2" charset="-122"/>
              </a:rPr>
              <a:t>古典进化论的代表人物</a:t>
            </a:r>
          </a:p>
        </p:txBody>
      </p:sp>
      <p:sp>
        <p:nvSpPr>
          <p:cNvPr id="44036" name="Rectangle 3">
            <a:extLst>
              <a:ext uri="{FF2B5EF4-FFF2-40B4-BE49-F238E27FC236}">
                <a16:creationId xmlns:a16="http://schemas.microsoft.com/office/drawing/2014/main" id="{A3211DAE-65E0-4F03-9E6E-835D5A6A23BC}"/>
              </a:ext>
            </a:extLst>
          </p:cNvPr>
          <p:cNvSpPr>
            <a:spLocks noGrp="1" noChangeArrowheads="1"/>
          </p:cNvSpPr>
          <p:nvPr>
            <p:ph type="body" idx="4294967295"/>
          </p:nvPr>
        </p:nvSpPr>
        <p:spPr>
          <a:xfrm>
            <a:off x="5303839" y="1844675"/>
            <a:ext cx="6070982" cy="4400550"/>
          </a:xfrm>
        </p:spPr>
        <p:txBody>
          <a:bodyPr/>
          <a:lstStyle/>
          <a:p>
            <a:pPr eaLnBrk="1" hangingPunct="1">
              <a:defRPr/>
            </a:pPr>
            <a:r>
              <a:rPr lang="en-US" altLang="zh-CN" dirty="0">
                <a:latin typeface="宋体" panose="02010600030101010101" pitchFamily="2" charset="-122"/>
                <a:ea typeface="宋体" panose="02010600030101010101" pitchFamily="2" charset="-122"/>
              </a:rPr>
              <a:t>Edward Tylor</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1832-1917</a:t>
            </a:r>
            <a:r>
              <a:rPr lang="zh-CN" altLang="en-US" sz="1600"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eaLnBrk="1" hangingPunct="1">
              <a:defRPr/>
            </a:pPr>
            <a:r>
              <a:rPr lang="en-US" altLang="zh-CN" dirty="0">
                <a:latin typeface="宋体" panose="02010600030101010101" pitchFamily="2" charset="-122"/>
                <a:ea typeface="宋体" panose="02010600030101010101" pitchFamily="2" charset="-122"/>
              </a:rPr>
              <a:t> </a:t>
            </a:r>
            <a:r>
              <a:rPr lang="en-US" altLang="zh-CN" sz="2400" b="1" i="1" dirty="0">
                <a:latin typeface="宋体" panose="02010600030101010101" pitchFamily="2" charset="-122"/>
                <a:ea typeface="宋体" panose="02010600030101010101" pitchFamily="2" charset="-122"/>
              </a:rPr>
              <a:t>Primitive Culture</a:t>
            </a:r>
            <a:r>
              <a:rPr lang="en-US" altLang="zh-CN" dirty="0">
                <a:latin typeface="宋体" panose="02010600030101010101" pitchFamily="2" charset="-122"/>
                <a:ea typeface="宋体" panose="02010600030101010101" pitchFamily="2" charset="-122"/>
              </a:rPr>
              <a:t>(1871)  </a:t>
            </a:r>
          </a:p>
          <a:p>
            <a:pPr eaLnBrk="1" hangingPunct="1">
              <a:defRPr/>
            </a:pPr>
            <a:r>
              <a:rPr lang="zh-CN" altLang="en-US" sz="2400" b="1" dirty="0">
                <a:latin typeface="宋体" panose="02010600030101010101" pitchFamily="2" charset="-122"/>
                <a:ea typeface="宋体" panose="02010600030101010101" pitchFamily="2" charset="-122"/>
              </a:rPr>
              <a:t>宗教起源及发展的研究</a:t>
            </a:r>
            <a:r>
              <a:rPr lang="zh-CN" altLang="en-US" dirty="0">
                <a:latin typeface="宋体" panose="02010600030101010101" pitchFamily="2" charset="-122"/>
                <a:ea typeface="宋体" panose="02010600030101010101" pitchFamily="2" charset="-122"/>
              </a:rPr>
              <a:t>：万物有灵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多神教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一神教</a:t>
            </a:r>
            <a:endParaRPr lang="en-US" altLang="zh-CN" dirty="0">
              <a:latin typeface="宋体" panose="02010600030101010101" pitchFamily="2" charset="-122"/>
              <a:ea typeface="宋体" panose="02010600030101010101" pitchFamily="2" charset="-122"/>
            </a:endParaRPr>
          </a:p>
          <a:p>
            <a:pPr eaLnBrk="1" hangingPunct="1">
              <a:defRPr/>
            </a:pPr>
            <a:r>
              <a:rPr lang="zh-CN" altLang="en-US" sz="2400" b="1" dirty="0">
                <a:latin typeface="宋体" panose="02010600030101010101" pitchFamily="2" charset="-122"/>
                <a:ea typeface="宋体" panose="02010600030101010101" pitchFamily="2" charset="-122"/>
              </a:rPr>
              <a:t>方法论的贡献</a:t>
            </a:r>
            <a:r>
              <a:rPr lang="zh-CN" altLang="en-US" dirty="0">
                <a:latin typeface="宋体" panose="02010600030101010101" pitchFamily="2" charset="-122"/>
                <a:ea typeface="宋体" panose="02010600030101010101" pitchFamily="2" charset="-122"/>
              </a:rPr>
              <a:t>：残存法</a:t>
            </a:r>
            <a:endParaRPr lang="en-US" altLang="zh-CN" dirty="0">
              <a:latin typeface="宋体" panose="02010600030101010101" pitchFamily="2" charset="-122"/>
              <a:ea typeface="宋体" panose="02010600030101010101" pitchFamily="2" charset="-122"/>
            </a:endParaRPr>
          </a:p>
          <a:p>
            <a:pPr eaLnBrk="1" hangingPunct="1">
              <a:defRPr/>
            </a:pPr>
            <a:r>
              <a:rPr lang="zh-CN" altLang="en-US" sz="2400" b="1" dirty="0">
                <a:latin typeface="宋体" panose="02010600030101010101" pitchFamily="2" charset="-122"/>
                <a:ea typeface="宋体" panose="02010600030101010101" pitchFamily="2" charset="-122"/>
              </a:rPr>
              <a:t>文化的概念</a:t>
            </a:r>
          </a:p>
        </p:txBody>
      </p:sp>
      <p:pic>
        <p:nvPicPr>
          <p:cNvPr id="29702" name="Picture 5" descr="tylor">
            <a:extLst>
              <a:ext uri="{FF2B5EF4-FFF2-40B4-BE49-F238E27FC236}">
                <a16:creationId xmlns:a16="http://schemas.microsoft.com/office/drawing/2014/main" id="{2BC942B6-4CA7-461A-9063-294A53A9C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752600"/>
            <a:ext cx="3584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44035"/>
                                        </p:tgtEl>
                                        <p:attrNameLst>
                                          <p:attrName>style.visibility</p:attrName>
                                        </p:attrNameLst>
                                      </p:cBhvr>
                                      <p:to>
                                        <p:strVal val="visible"/>
                                      </p:to>
                                    </p:set>
                                    <p:animEffect transition="in" filter="fade">
                                      <p:cBhvr>
                                        <p:cTn id="7" dur="767" decel="100000"/>
                                        <p:tgtEl>
                                          <p:spTgt spid="44035"/>
                                        </p:tgtEl>
                                      </p:cBhvr>
                                    </p:animEffect>
                                    <p:animScale>
                                      <p:cBhvr>
                                        <p:cTn id="8" dur="767" decel="100000"/>
                                        <p:tgtEl>
                                          <p:spTgt spid="44035"/>
                                        </p:tgtEl>
                                      </p:cBhvr>
                                      <p:from x="10000" y="10000"/>
                                      <p:to x="200000" y="450000"/>
                                    </p:animScale>
                                    <p:animScale>
                                      <p:cBhvr>
                                        <p:cTn id="9" dur="1228" accel="100000" fill="hold">
                                          <p:stCondLst>
                                            <p:cond delay="767"/>
                                          </p:stCondLst>
                                        </p:cTn>
                                        <p:tgtEl>
                                          <p:spTgt spid="44035"/>
                                        </p:tgtEl>
                                      </p:cBhvr>
                                      <p:from x="200000" y="450000"/>
                                      <p:to x="100000" y="100000"/>
                                    </p:animScale>
                                    <p:set>
                                      <p:cBhvr>
                                        <p:cTn id="10" dur="767" fill="hold"/>
                                        <p:tgtEl>
                                          <p:spTgt spid="44035"/>
                                        </p:tgtEl>
                                        <p:attrNameLst>
                                          <p:attrName>ppt_x</p:attrName>
                                        </p:attrNameLst>
                                      </p:cBhvr>
                                      <p:to>
                                        <p:strVal val="(0.5)"/>
                                      </p:to>
                                    </p:set>
                                    <p:anim from="(0.5)" to="(#ppt_x)" calcmode="lin" valueType="num">
                                      <p:cBhvr>
                                        <p:cTn id="11" dur="1228" accel="100000" fill="hold">
                                          <p:stCondLst>
                                            <p:cond delay="767"/>
                                          </p:stCondLst>
                                        </p:cTn>
                                        <p:tgtEl>
                                          <p:spTgt spid="44035"/>
                                        </p:tgtEl>
                                        <p:attrNameLst>
                                          <p:attrName>ppt_x</p:attrName>
                                        </p:attrNameLst>
                                      </p:cBhvr>
                                    </p:anim>
                                    <p:set>
                                      <p:cBhvr>
                                        <p:cTn id="12" dur="767" fill="hold"/>
                                        <p:tgtEl>
                                          <p:spTgt spid="44035"/>
                                        </p:tgtEl>
                                        <p:attrNameLst>
                                          <p:attrName>ppt_y</p:attrName>
                                        </p:attrNameLst>
                                      </p:cBhvr>
                                      <p:to>
                                        <p:strVal val="(#ppt_y+0.4)"/>
                                      </p:to>
                                    </p:set>
                                    <p:anim from="(#ppt_y+0.4)" to="(#ppt_y)" calcmode="lin" valueType="num">
                                      <p:cBhvr>
                                        <p:cTn id="13" dur="1228" accel="100000" fill="hold">
                                          <p:stCondLst>
                                            <p:cond delay="767"/>
                                          </p:stCondLst>
                                        </p:cTn>
                                        <p:tgtEl>
                                          <p:spTgt spid="4403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44036">
                                            <p:txEl>
                                              <p:pRg st="0" end="0"/>
                                            </p:txEl>
                                          </p:spTgt>
                                        </p:tgtEl>
                                        <p:attrNameLst>
                                          <p:attrName>style.visibility</p:attrName>
                                        </p:attrNameLst>
                                      </p:cBhvr>
                                      <p:to>
                                        <p:strVal val="visible"/>
                                      </p:to>
                                    </p:set>
                                    <p:anim calcmode="lin" valueType="num">
                                      <p:cBhvr>
                                        <p:cTn id="18" dur="500" fill="hold"/>
                                        <p:tgtEl>
                                          <p:spTgt spid="4403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403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4403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44036">
                                            <p:txEl>
                                              <p:pRg st="1" end="1"/>
                                            </p:txEl>
                                          </p:spTgt>
                                        </p:tgtEl>
                                        <p:attrNameLst>
                                          <p:attrName>style.visibility</p:attrName>
                                        </p:attrNameLst>
                                      </p:cBhvr>
                                      <p:to>
                                        <p:strVal val="visible"/>
                                      </p:to>
                                    </p:set>
                                    <p:anim calcmode="lin" valueType="num">
                                      <p:cBhvr>
                                        <p:cTn id="25" dur="500" fill="hold"/>
                                        <p:tgtEl>
                                          <p:spTgt spid="4403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4403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4403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44036">
                                            <p:txEl>
                                              <p:pRg st="2" end="2"/>
                                            </p:txEl>
                                          </p:spTgt>
                                        </p:tgtEl>
                                        <p:attrNameLst>
                                          <p:attrName>style.visibility</p:attrName>
                                        </p:attrNameLst>
                                      </p:cBhvr>
                                      <p:to>
                                        <p:strVal val="visible"/>
                                      </p:to>
                                    </p:set>
                                    <p:anim calcmode="lin" valueType="num">
                                      <p:cBhvr>
                                        <p:cTn id="32" dur="500" fill="hold"/>
                                        <p:tgtEl>
                                          <p:spTgt spid="4403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403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4036">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44036">
                                            <p:txEl>
                                              <p:pRg st="3" end="3"/>
                                            </p:txEl>
                                          </p:spTgt>
                                        </p:tgtEl>
                                        <p:attrNameLst>
                                          <p:attrName>style.visibility</p:attrName>
                                        </p:attrNameLst>
                                      </p:cBhvr>
                                      <p:to>
                                        <p:strVal val="visible"/>
                                      </p:to>
                                    </p:set>
                                    <p:anim calcmode="lin" valueType="num">
                                      <p:cBhvr>
                                        <p:cTn id="39" dur="500" fill="hold"/>
                                        <p:tgtEl>
                                          <p:spTgt spid="4403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4403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44036">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44036">
                                            <p:txEl>
                                              <p:pRg st="4" end="4"/>
                                            </p:txEl>
                                          </p:spTgt>
                                        </p:tgtEl>
                                        <p:attrNameLst>
                                          <p:attrName>style.visibility</p:attrName>
                                        </p:attrNameLst>
                                      </p:cBhvr>
                                      <p:to>
                                        <p:strVal val="visible"/>
                                      </p:to>
                                    </p:set>
                                    <p:anim calcmode="lin" valueType="num">
                                      <p:cBhvr>
                                        <p:cTn id="46" dur="500" fill="hold"/>
                                        <p:tgtEl>
                                          <p:spTgt spid="44036">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44036">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440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C5FB6CC2-40D3-4C06-A534-0CE24F831B9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1D9F6DE6-5BD7-46DF-82B8-6D5C3F440D9F}" type="datetime1">
              <a:rPr lang="zh-CN" altLang="en-US" sz="1200"/>
              <a:pPr eaLnBrk="1" hangingPunct="1">
                <a:buFont typeface="Wingdings" panose="05000000000000000000" pitchFamily="2" charset="2"/>
                <a:buNone/>
              </a:pPr>
              <a:t>2022/11/4</a:t>
            </a:fld>
            <a:endParaRPr lang="zh-CN" altLang="en-US" sz="1200"/>
          </a:p>
        </p:txBody>
      </p:sp>
      <p:sp>
        <p:nvSpPr>
          <p:cNvPr id="59395" name="灯片编号占位符 5">
            <a:extLst>
              <a:ext uri="{FF2B5EF4-FFF2-40B4-BE49-F238E27FC236}">
                <a16:creationId xmlns:a16="http://schemas.microsoft.com/office/drawing/2014/main" id="{D1F6DB1B-1599-4F06-8181-639B5367B01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714701EE-A47F-43D9-934F-AD4582683C43}" type="slidenum">
              <a:rPr lang="zh-CN" altLang="en-US" sz="1200"/>
              <a:pPr algn="r" eaLnBrk="1" hangingPunct="1">
                <a:buFont typeface="Wingdings" panose="05000000000000000000" pitchFamily="2" charset="2"/>
                <a:buNone/>
              </a:pPr>
              <a:t>30</a:t>
            </a:fld>
            <a:endParaRPr lang="zh-CN" altLang="en-US" sz="1200"/>
          </a:p>
        </p:txBody>
      </p:sp>
      <p:sp>
        <p:nvSpPr>
          <p:cNvPr id="86019" name="Rectangle 2">
            <a:extLst>
              <a:ext uri="{FF2B5EF4-FFF2-40B4-BE49-F238E27FC236}">
                <a16:creationId xmlns:a16="http://schemas.microsoft.com/office/drawing/2014/main" id="{34901F6D-68DB-4220-B5C1-C1121A2BD63C}"/>
              </a:ext>
            </a:extLst>
          </p:cNvPr>
          <p:cNvSpPr>
            <a:spLocks noGrp="1" noChangeArrowheads="1"/>
          </p:cNvSpPr>
          <p:nvPr>
            <p:ph type="title" idx="4294967295"/>
          </p:nvPr>
        </p:nvSpPr>
        <p:spPr>
          <a:xfrm>
            <a:off x="6167437" y="1052513"/>
            <a:ext cx="5475397" cy="4607307"/>
          </a:xfrm>
        </p:spPr>
        <p:txBody>
          <a:bodyPr>
            <a:normAutofit fontScale="90000"/>
          </a:bodyPr>
          <a:lstStyle/>
          <a:p>
            <a:pPr>
              <a:lnSpc>
                <a:spcPts val="3700"/>
              </a:lnSpc>
            </a:pPr>
            <a:r>
              <a:rPr lang="en-US" altLang="zh-CN" sz="2800" dirty="0">
                <a:latin typeface="宋体" panose="02010600030101010101" pitchFamily="2" charset="-122"/>
                <a:ea typeface="宋体" panose="02010600030101010101" pitchFamily="2" charset="-122"/>
                <a:cs typeface="楷体_GB2312"/>
              </a:rPr>
              <a:t>Julian Steward</a:t>
            </a:r>
            <a:r>
              <a:rPr lang="zh-CN" altLang="en-US" sz="2800" dirty="0">
                <a:latin typeface="宋体" panose="02010600030101010101" pitchFamily="2" charset="-122"/>
                <a:ea typeface="宋体" panose="02010600030101010101" pitchFamily="2" charset="-122"/>
                <a:cs typeface="楷体_GB2312"/>
              </a:rPr>
              <a:t>（</a:t>
            </a:r>
            <a:r>
              <a:rPr lang="en-US" altLang="zh-CN" sz="2800" dirty="0">
                <a:latin typeface="宋体" panose="02010600030101010101" pitchFamily="2" charset="-122"/>
                <a:ea typeface="宋体" panose="02010600030101010101" pitchFamily="2" charset="-122"/>
                <a:cs typeface="楷体_GB2312"/>
              </a:rPr>
              <a:t>1902-1972</a:t>
            </a:r>
            <a:r>
              <a:rPr lang="zh-CN" altLang="en-US" sz="2800" dirty="0">
                <a:latin typeface="宋体" panose="02010600030101010101" pitchFamily="2" charset="-122"/>
                <a:ea typeface="宋体" panose="02010600030101010101" pitchFamily="2" charset="-122"/>
                <a:cs typeface="楷体_GB2312"/>
              </a:rPr>
              <a:t>）</a:t>
            </a:r>
            <a:br>
              <a:rPr lang="en-US" altLang="zh-CN" sz="2800" dirty="0">
                <a:latin typeface="宋体" panose="02010600030101010101" pitchFamily="2" charset="-122"/>
                <a:ea typeface="宋体" panose="02010600030101010101" pitchFamily="2" charset="-122"/>
              </a:rPr>
            </a:br>
            <a:r>
              <a:rPr lang="zh-CN" altLang="en-US" sz="2800" b="1" dirty="0">
                <a:latin typeface="宋体" panose="02010600030101010101" pitchFamily="2" charset="-122"/>
                <a:ea typeface="宋体" panose="02010600030101010101" pitchFamily="2" charset="-122"/>
              </a:rPr>
              <a:t>文化生态学方法</a:t>
            </a:r>
            <a:r>
              <a:rPr lang="zh-CN" altLang="en-US" sz="2800" dirty="0">
                <a:latin typeface="宋体" panose="02010600030101010101" pitchFamily="2" charset="-122"/>
                <a:ea typeface="宋体" panose="02010600030101010101" pitchFamily="2" charset="-122"/>
              </a:rPr>
              <a:t>：</a:t>
            </a:r>
            <a:br>
              <a:rPr lang="en-US" altLang="zh-CN" sz="2800" dirty="0">
                <a:latin typeface="宋体" panose="02010600030101010101" pitchFamily="2" charset="-122"/>
                <a:ea typeface="宋体" panose="02010600030101010101" pitchFamily="2" charset="-122"/>
              </a:rPr>
            </a:br>
            <a:r>
              <a:rPr lang="en-US" altLang="zh-CN" sz="28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第一</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必须</a:t>
            </a:r>
            <a:r>
              <a:rPr lang="zh-CN" altLang="zh-CN" sz="2400" dirty="0">
                <a:latin typeface="宋体" panose="02010600030101010101" pitchFamily="2" charset="-122"/>
                <a:ea typeface="宋体" panose="02010600030101010101" pitchFamily="2" charset="-122"/>
              </a:rPr>
              <a:t>分析生产技术或开发技术、工艺技术与环境的相互关系</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第二</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必须分析用具体的技术手段在开发具体地区时所涉及到的行模式</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第三</a:t>
            </a: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必须弄清开发环境所涉及的行为模式影响文化的其他方面所具有的作用到底到什么程度。这就涉及到经济基础和上层建筑以及文化意识形态等的关系和问题。</a:t>
            </a:r>
            <a:endParaRPr lang="zh-CN" altLang="en-US" sz="2400" dirty="0">
              <a:latin typeface="宋体" panose="02010600030101010101" pitchFamily="2" charset="-122"/>
              <a:ea typeface="宋体" panose="02010600030101010101" pitchFamily="2" charset="-122"/>
            </a:endParaRPr>
          </a:p>
        </p:txBody>
      </p:sp>
      <p:pic>
        <p:nvPicPr>
          <p:cNvPr id="86020" name="Picture 4" descr="steward">
            <a:extLst>
              <a:ext uri="{FF2B5EF4-FFF2-40B4-BE49-F238E27FC236}">
                <a16:creationId xmlns:a16="http://schemas.microsoft.com/office/drawing/2014/main" id="{A08E8CF6-BF80-42C2-B9A9-67A43B259498}"/>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l="28423" t="22958" r="20125" b="20705"/>
          <a:stretch>
            <a:fillRect/>
          </a:stretch>
        </p:blipFill>
        <p:spPr>
          <a:xfrm>
            <a:off x="2351089" y="1052513"/>
            <a:ext cx="3419475" cy="5516562"/>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6019"/>
                                        </p:tgtEl>
                                        <p:attrNameLst>
                                          <p:attrName>style.visibility</p:attrName>
                                        </p:attrNameLst>
                                      </p:cBhvr>
                                      <p:to>
                                        <p:strVal val="visible"/>
                                      </p:to>
                                    </p:set>
                                    <p:animEffect transition="in" filter="fade">
                                      <p:cBhvr>
                                        <p:cTn id="7" dur="767" decel="100000"/>
                                        <p:tgtEl>
                                          <p:spTgt spid="86019"/>
                                        </p:tgtEl>
                                      </p:cBhvr>
                                    </p:animEffect>
                                    <p:animScale>
                                      <p:cBhvr>
                                        <p:cTn id="8" dur="767" decel="100000"/>
                                        <p:tgtEl>
                                          <p:spTgt spid="86019"/>
                                        </p:tgtEl>
                                      </p:cBhvr>
                                      <p:from x="10000" y="10000"/>
                                      <p:to x="200000" y="450000"/>
                                    </p:animScale>
                                    <p:animScale>
                                      <p:cBhvr>
                                        <p:cTn id="9" dur="1228" accel="100000" fill="hold">
                                          <p:stCondLst>
                                            <p:cond delay="767"/>
                                          </p:stCondLst>
                                        </p:cTn>
                                        <p:tgtEl>
                                          <p:spTgt spid="86019"/>
                                        </p:tgtEl>
                                      </p:cBhvr>
                                      <p:from x="200000" y="450000"/>
                                      <p:to x="100000" y="100000"/>
                                    </p:animScale>
                                    <p:set>
                                      <p:cBhvr>
                                        <p:cTn id="10" dur="767" fill="hold"/>
                                        <p:tgtEl>
                                          <p:spTgt spid="86019"/>
                                        </p:tgtEl>
                                        <p:attrNameLst>
                                          <p:attrName>ppt_x</p:attrName>
                                        </p:attrNameLst>
                                      </p:cBhvr>
                                      <p:to>
                                        <p:strVal val="(0.5)"/>
                                      </p:to>
                                    </p:set>
                                    <p:anim from="(0.5)" to="(#ppt_x)" calcmode="lin" valueType="num">
                                      <p:cBhvr>
                                        <p:cTn id="11" dur="1228" accel="100000" fill="hold">
                                          <p:stCondLst>
                                            <p:cond delay="767"/>
                                          </p:stCondLst>
                                        </p:cTn>
                                        <p:tgtEl>
                                          <p:spTgt spid="86019"/>
                                        </p:tgtEl>
                                        <p:attrNameLst>
                                          <p:attrName>ppt_x</p:attrName>
                                        </p:attrNameLst>
                                      </p:cBhvr>
                                    </p:anim>
                                    <p:set>
                                      <p:cBhvr>
                                        <p:cTn id="12" dur="767" fill="hold"/>
                                        <p:tgtEl>
                                          <p:spTgt spid="86019"/>
                                        </p:tgtEl>
                                        <p:attrNameLst>
                                          <p:attrName>ppt_y</p:attrName>
                                        </p:attrNameLst>
                                      </p:cBhvr>
                                      <p:to>
                                        <p:strVal val="(#ppt_y+0.4)"/>
                                      </p:to>
                                    </p:set>
                                    <p:anim from="(#ppt_y+0.4)" to="(#ppt_y)" calcmode="lin" valueType="num">
                                      <p:cBhvr>
                                        <p:cTn id="13" dur="1228" accel="100000" fill="hold">
                                          <p:stCondLst>
                                            <p:cond delay="767"/>
                                          </p:stCondLst>
                                        </p:cTn>
                                        <p:tgtEl>
                                          <p:spTgt spid="8601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nodeType="clickEffect">
                                  <p:stCondLst>
                                    <p:cond delay="0"/>
                                  </p:stCondLst>
                                  <p:childTnLst>
                                    <p:set>
                                      <p:cBhvr>
                                        <p:cTn id="17" dur="0" fill="hold">
                                          <p:stCondLst>
                                            <p:cond delay="0"/>
                                          </p:stCondLst>
                                        </p:cTn>
                                        <p:tgtEl>
                                          <p:spTgt spid="86020"/>
                                        </p:tgtEl>
                                        <p:attrNameLst>
                                          <p:attrName>style.visibility</p:attrName>
                                        </p:attrNameLst>
                                      </p:cBhvr>
                                      <p:to>
                                        <p:strVal val="visible"/>
                                      </p:to>
                                    </p:set>
                                    <p:anim calcmode="lin" valueType="num">
                                      <p:cBhvr>
                                        <p:cTn id="18" dur="500" fill="hold"/>
                                        <p:tgtEl>
                                          <p:spTgt spid="86020"/>
                                        </p:tgtEl>
                                        <p:attrNameLst>
                                          <p:attrName>ppt_w</p:attrName>
                                        </p:attrNameLst>
                                      </p:cBhvr>
                                      <p:tavLst>
                                        <p:tav tm="0">
                                          <p:val>
                                            <p:fltVal val="0"/>
                                          </p:val>
                                        </p:tav>
                                        <p:tav tm="100000">
                                          <p:val>
                                            <p:strVal val="#ppt_w"/>
                                          </p:val>
                                        </p:tav>
                                      </p:tavLst>
                                    </p:anim>
                                    <p:anim calcmode="lin" valueType="num">
                                      <p:cBhvr>
                                        <p:cTn id="19" dur="500" fill="hold"/>
                                        <p:tgtEl>
                                          <p:spTgt spid="86020"/>
                                        </p:tgtEl>
                                        <p:attrNameLst>
                                          <p:attrName>ppt_h</p:attrName>
                                        </p:attrNameLst>
                                      </p:cBhvr>
                                      <p:tavLst>
                                        <p:tav tm="0">
                                          <p:val>
                                            <p:fltVal val="0"/>
                                          </p:val>
                                        </p:tav>
                                        <p:tav tm="100000">
                                          <p:val>
                                            <p:strVal val="#ppt_h"/>
                                          </p:val>
                                        </p:tav>
                                      </p:tavLst>
                                    </p:anim>
                                    <p:animEffect transition="in" filter="fade">
                                      <p:cBhvr>
                                        <p:cTn id="20"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4CE0E7F6-CB7C-4874-9BE7-1E9AE7589EC8}"/>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4400812-6D46-4D80-9A45-9071C130689E}" type="datetime1">
              <a:rPr lang="zh-CN" altLang="en-US" sz="1200"/>
              <a:pPr eaLnBrk="1" hangingPunct="1">
                <a:buFont typeface="Wingdings" panose="05000000000000000000" pitchFamily="2" charset="2"/>
                <a:buNone/>
              </a:pPr>
              <a:t>2022/11/4</a:t>
            </a:fld>
            <a:endParaRPr lang="zh-CN" altLang="en-US" sz="1200"/>
          </a:p>
        </p:txBody>
      </p:sp>
      <p:sp>
        <p:nvSpPr>
          <p:cNvPr id="64515" name="灯片编号占位符 5">
            <a:extLst>
              <a:ext uri="{FF2B5EF4-FFF2-40B4-BE49-F238E27FC236}">
                <a16:creationId xmlns:a16="http://schemas.microsoft.com/office/drawing/2014/main" id="{B24CEF25-4232-41D1-B871-CD0811C52BF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FA2BA2F-691C-4210-ACE8-E205A73ABBB6}" type="slidenum">
              <a:rPr lang="zh-CN" altLang="en-US" sz="1200"/>
              <a:pPr algn="r" eaLnBrk="1" hangingPunct="1">
                <a:buFont typeface="Wingdings" panose="05000000000000000000" pitchFamily="2" charset="2"/>
                <a:buNone/>
              </a:pPr>
              <a:t>31</a:t>
            </a:fld>
            <a:endParaRPr lang="zh-CN" altLang="en-US" sz="1200"/>
          </a:p>
        </p:txBody>
      </p:sp>
      <p:sp>
        <p:nvSpPr>
          <p:cNvPr id="84995" name="Rectangle 2">
            <a:extLst>
              <a:ext uri="{FF2B5EF4-FFF2-40B4-BE49-F238E27FC236}">
                <a16:creationId xmlns:a16="http://schemas.microsoft.com/office/drawing/2014/main" id="{3EC9623F-15AB-4750-AE51-B540818682F8}"/>
              </a:ext>
            </a:extLst>
          </p:cNvPr>
          <p:cNvSpPr>
            <a:spLocks noGrp="1" noChangeArrowheads="1"/>
          </p:cNvSpPr>
          <p:nvPr>
            <p:ph type="title" idx="4294967295"/>
          </p:nvPr>
        </p:nvSpPr>
        <p:spPr>
          <a:xfrm>
            <a:off x="1279526" y="161925"/>
            <a:ext cx="8893175" cy="971550"/>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十、政治经济学派</a:t>
            </a:r>
            <a:endParaRPr lang="en-US" altLang="zh-CN" sz="3600" b="1" dirty="0">
              <a:latin typeface="黑体" panose="02010609060101010101" pitchFamily="49" charset="-122"/>
              <a:ea typeface="黑体" panose="02010609060101010101" pitchFamily="49" charset="-122"/>
            </a:endParaRPr>
          </a:p>
        </p:txBody>
      </p:sp>
      <p:sp>
        <p:nvSpPr>
          <p:cNvPr id="84996" name="Rectangle 3">
            <a:extLst>
              <a:ext uri="{FF2B5EF4-FFF2-40B4-BE49-F238E27FC236}">
                <a16:creationId xmlns:a16="http://schemas.microsoft.com/office/drawing/2014/main" id="{2FC86DB9-3438-4261-B1D9-51551AC4D036}"/>
              </a:ext>
            </a:extLst>
          </p:cNvPr>
          <p:cNvSpPr>
            <a:spLocks noGrp="1" noChangeArrowheads="1"/>
          </p:cNvSpPr>
          <p:nvPr>
            <p:ph type="body" idx="4294967295"/>
          </p:nvPr>
        </p:nvSpPr>
        <p:spPr>
          <a:xfrm>
            <a:off x="1257300" y="1133475"/>
            <a:ext cx="9920452" cy="5111749"/>
          </a:xfrm>
        </p:spPr>
        <p:txBody>
          <a:bodyPr>
            <a:normAutofit/>
          </a:bodyPr>
          <a:lstStyle/>
          <a:p>
            <a:pPr eaLnBrk="1" hangingPunct="1">
              <a:lnSpc>
                <a:spcPts val="3700"/>
              </a:lnSpc>
            </a:pPr>
            <a:r>
              <a:rPr lang="zh-CN" altLang="en-US" sz="2400" dirty="0">
                <a:latin typeface="宋体" panose="02010600030101010101" pitchFamily="2" charset="-122"/>
                <a:ea typeface="宋体" panose="02010600030101010101" pitchFamily="2" charset="-122"/>
              </a:rPr>
              <a:t>背景：文化生态学；依赖理论（法兰克）；世界体系理论（华勒斯坦）</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注意力转移到大规模的区域性政治经济体系，关注资本主义进程对这些地区的影响。</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认为自</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世纪以来，人类学所研究的社会就再也不是独立于外部世界的村落和部族，而受到国家力量和资本主义制度等外来因素的充分渗透，而且这种渗透不仅是经济性的，也是文化性的，人类学所强调的文化特殊性是世界经济体系发展的结果。</a:t>
            </a:r>
            <a:endParaRPr lang="en-US" altLang="zh-CN" sz="2400" dirty="0">
              <a:latin typeface="宋体" panose="02010600030101010101" pitchFamily="2" charset="-122"/>
              <a:ea typeface="宋体" panose="02010600030101010101" pitchFamily="2" charset="-122"/>
            </a:endParaRPr>
          </a:p>
          <a:p>
            <a:pPr eaLnBrk="1" hangingPunct="1">
              <a:lnSpc>
                <a:spcPts val="3700"/>
              </a:lnSpc>
            </a:pPr>
            <a:r>
              <a:rPr lang="zh-CN" altLang="en-US" sz="2400" dirty="0">
                <a:latin typeface="宋体" panose="02010600030101010101" pitchFamily="2" charset="-122"/>
                <a:ea typeface="宋体" panose="02010600030101010101" pitchFamily="2" charset="-122"/>
              </a:rPr>
              <a:t>对非西方社会和文化的研究不能局限于对其传统社会文化模式的探讨，还必须考察这些模式被冲击、渗透、改造，甚至消灭的过程。</a:t>
            </a:r>
            <a:endParaRPr lang="en-US" altLang="zh-CN" sz="2400" dirty="0">
              <a:latin typeface="宋体" panose="02010600030101010101" pitchFamily="2" charset="-122"/>
              <a:ea typeface="宋体" panose="02010600030101010101" pitchFamily="2" charset="-122"/>
            </a:endParaRPr>
          </a:p>
          <a:p>
            <a:pPr eaLnBrk="1" hangingPunct="1"/>
            <a:endParaRPr lang="en-US" altLang="zh-CN" dirty="0"/>
          </a:p>
          <a:p>
            <a:pPr eaLnBrk="1" hangingPunct="1"/>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4996">
                                            <p:txEl>
                                              <p:pRg st="0" end="0"/>
                                            </p:txEl>
                                          </p:spTgt>
                                        </p:tgtEl>
                                        <p:attrNameLst>
                                          <p:attrName>style.visibility</p:attrName>
                                        </p:attrNameLst>
                                      </p:cBhvr>
                                      <p:to>
                                        <p:strVal val="visible"/>
                                      </p:to>
                                    </p:set>
                                    <p:anim calcmode="lin" valueType="num">
                                      <p:cBhvr>
                                        <p:cTn id="18" dur="500" fill="hold"/>
                                        <p:tgtEl>
                                          <p:spTgt spid="849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49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499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4996">
                                            <p:txEl>
                                              <p:pRg st="1" end="1"/>
                                            </p:txEl>
                                          </p:spTgt>
                                        </p:tgtEl>
                                        <p:attrNameLst>
                                          <p:attrName>style.visibility</p:attrName>
                                        </p:attrNameLst>
                                      </p:cBhvr>
                                      <p:to>
                                        <p:strVal val="visible"/>
                                      </p:to>
                                    </p:set>
                                    <p:anim calcmode="lin" valueType="num">
                                      <p:cBhvr>
                                        <p:cTn id="25" dur="500" fill="hold"/>
                                        <p:tgtEl>
                                          <p:spTgt spid="8499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499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499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4996">
                                            <p:txEl>
                                              <p:pRg st="2" end="2"/>
                                            </p:txEl>
                                          </p:spTgt>
                                        </p:tgtEl>
                                        <p:attrNameLst>
                                          <p:attrName>style.visibility</p:attrName>
                                        </p:attrNameLst>
                                      </p:cBhvr>
                                      <p:to>
                                        <p:strVal val="visible"/>
                                      </p:to>
                                    </p:set>
                                    <p:anim calcmode="lin" valueType="num">
                                      <p:cBhvr>
                                        <p:cTn id="32" dur="500" fill="hold"/>
                                        <p:tgtEl>
                                          <p:spTgt spid="8499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499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4996">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84996">
                                            <p:txEl>
                                              <p:pRg st="3" end="3"/>
                                            </p:txEl>
                                          </p:spTgt>
                                        </p:tgtEl>
                                        <p:attrNameLst>
                                          <p:attrName>style.visibility</p:attrName>
                                        </p:attrNameLst>
                                      </p:cBhvr>
                                      <p:to>
                                        <p:strVal val="visible"/>
                                      </p:to>
                                    </p:set>
                                    <p:anim calcmode="lin" valueType="num">
                                      <p:cBhvr>
                                        <p:cTn id="39" dur="500" fill="hold"/>
                                        <p:tgtEl>
                                          <p:spTgt spid="8499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8499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849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69C48A01-1F48-4906-8435-3B0DBF6F254E}"/>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6AC6D3DB-B408-4686-A169-4737988C0AC8}" type="datetime1">
              <a:rPr lang="zh-CN" altLang="en-US" sz="1200"/>
              <a:pPr eaLnBrk="1" hangingPunct="1">
                <a:buFont typeface="Wingdings" panose="05000000000000000000" pitchFamily="2" charset="2"/>
                <a:buNone/>
              </a:pPr>
              <a:t>2022/11/4</a:t>
            </a:fld>
            <a:endParaRPr lang="zh-CN" altLang="en-US" sz="1200"/>
          </a:p>
        </p:txBody>
      </p:sp>
      <p:sp>
        <p:nvSpPr>
          <p:cNvPr id="65539" name="灯片编号占位符 5">
            <a:extLst>
              <a:ext uri="{FF2B5EF4-FFF2-40B4-BE49-F238E27FC236}">
                <a16:creationId xmlns:a16="http://schemas.microsoft.com/office/drawing/2014/main" id="{B259FF7C-F841-4570-8FA5-4AB4551CF4B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14785612-A376-4BDF-A954-CB021A1516C0}" type="slidenum">
              <a:rPr lang="zh-CN" altLang="en-US" sz="1200"/>
              <a:pPr algn="r" eaLnBrk="1" hangingPunct="1">
                <a:buFont typeface="Wingdings" panose="05000000000000000000" pitchFamily="2" charset="2"/>
                <a:buNone/>
              </a:pPr>
              <a:t>32</a:t>
            </a:fld>
            <a:endParaRPr lang="zh-CN" altLang="en-US" sz="1200"/>
          </a:p>
        </p:txBody>
      </p:sp>
      <p:sp>
        <p:nvSpPr>
          <p:cNvPr id="84995" name="Rectangle 2">
            <a:extLst>
              <a:ext uri="{FF2B5EF4-FFF2-40B4-BE49-F238E27FC236}">
                <a16:creationId xmlns:a16="http://schemas.microsoft.com/office/drawing/2014/main" id="{FD2C0FF7-A9D9-422C-BAAA-27120DEF3DFB}"/>
              </a:ext>
            </a:extLst>
          </p:cNvPr>
          <p:cNvSpPr>
            <a:spLocks noGrp="1" noChangeArrowheads="1"/>
          </p:cNvSpPr>
          <p:nvPr>
            <p:ph type="title" idx="4294967295"/>
          </p:nvPr>
        </p:nvSpPr>
        <p:spPr>
          <a:xfrm>
            <a:off x="1103586" y="354724"/>
            <a:ext cx="9564415" cy="519988"/>
          </a:xfrm>
        </p:spPr>
        <p:txBody>
          <a:bodyPr>
            <a:normAutofit fontScale="90000"/>
          </a:bodyPr>
          <a:lstStyle/>
          <a:p>
            <a:pPr eaLnBrk="1" hangingPunct="1"/>
            <a:endParaRPr lang="en-US" altLang="zh-CN" sz="3600" b="1" dirty="0"/>
          </a:p>
        </p:txBody>
      </p:sp>
      <p:sp>
        <p:nvSpPr>
          <p:cNvPr id="84996" name="Rectangle 3">
            <a:extLst>
              <a:ext uri="{FF2B5EF4-FFF2-40B4-BE49-F238E27FC236}">
                <a16:creationId xmlns:a16="http://schemas.microsoft.com/office/drawing/2014/main" id="{6798ACA9-6114-4A0F-8702-D8871F9F1B86}"/>
              </a:ext>
            </a:extLst>
          </p:cNvPr>
          <p:cNvSpPr>
            <a:spLocks noGrp="1" noChangeArrowheads="1"/>
          </p:cNvSpPr>
          <p:nvPr>
            <p:ph type="body" idx="4294967295"/>
          </p:nvPr>
        </p:nvSpPr>
        <p:spPr>
          <a:xfrm>
            <a:off x="876300" y="1237593"/>
            <a:ext cx="9791701" cy="4745695"/>
          </a:xfrm>
        </p:spPr>
        <p:txBody>
          <a:bodyPr>
            <a:normAutofit/>
          </a:bodyPr>
          <a:lstStyle/>
          <a:p>
            <a:pPr eaLnBrk="1" hangingPunct="1">
              <a:lnSpc>
                <a:spcPts val="3700"/>
              </a:lnSpc>
            </a:pPr>
            <a:r>
              <a:rPr lang="zh-CN" altLang="en-US" sz="3000" dirty="0">
                <a:latin typeface="宋体" panose="02010600030101010101" pitchFamily="2" charset="-122"/>
                <a:ea typeface="宋体" panose="02010600030101010101" pitchFamily="2" charset="-122"/>
              </a:rPr>
              <a:t>政治经济学派的缺陷</a:t>
            </a:r>
            <a:endParaRPr lang="en-US" altLang="zh-CN" sz="3000"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过于强调经济因素，</a:t>
            </a:r>
            <a:r>
              <a:rPr lang="zh-CN" altLang="en-US" b="1" dirty="0">
                <a:latin typeface="宋体" panose="02010600030101010101" pitchFamily="2" charset="-122"/>
                <a:ea typeface="宋体" panose="02010600030101010101" pitchFamily="2" charset="-122"/>
              </a:rPr>
              <a:t>不够政治</a:t>
            </a:r>
            <a:r>
              <a:rPr lang="zh-CN" altLang="en-US" dirty="0">
                <a:latin typeface="宋体" panose="02010600030101010101" pitchFamily="2" charset="-122"/>
                <a:ea typeface="宋体" panose="02010600030101010101" pitchFamily="2" charset="-122"/>
              </a:rPr>
              <a:t>，如对权力、管制、操纵、控制较少论及。</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假定研究的每个事物都已经被资本主义的世界体系所触及，因此民族志描述在很大程度上都是对这个体系作出的</a:t>
            </a:r>
            <a:r>
              <a:rPr lang="zh-CN" altLang="en-US" b="1" dirty="0">
                <a:latin typeface="宋体" panose="02010600030101010101" pitchFamily="2" charset="-122"/>
                <a:ea typeface="宋体" panose="02010600030101010101" pitchFamily="2" charset="-122"/>
              </a:rPr>
              <a:t>回应</a:t>
            </a:r>
            <a:r>
              <a:rPr lang="zh-CN" altLang="en-US" dirty="0">
                <a:latin typeface="宋体" panose="02010600030101010101" pitchFamily="2" charset="-122"/>
                <a:ea typeface="宋体" panose="02010600030101010101" pitchFamily="2" charset="-122"/>
              </a:rPr>
              <a:t>，问题是一个社会都有其自己的结构和历史，这必须成为分析的重要部分。</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b="1" dirty="0">
                <a:latin typeface="宋体" panose="02010600030101010101" pitchFamily="2" charset="-122"/>
                <a:ea typeface="宋体" panose="02010600030101010101" pitchFamily="2" charset="-122"/>
              </a:rPr>
              <a:t>对历史的看法</a:t>
            </a:r>
            <a:r>
              <a:rPr lang="zh-CN" altLang="en-US" dirty="0">
                <a:latin typeface="宋体" panose="02010600030101010101" pitchFamily="2" charset="-122"/>
                <a:ea typeface="宋体" panose="02010600030101010101" pitchFamily="2" charset="-122"/>
              </a:rPr>
              <a:t>：历史通常被视为舶来品，来自被研究的社会之外，即西方历史对那个社会的影响。</a:t>
            </a:r>
            <a:endParaRPr lang="en-US" altLang="zh-CN" dirty="0">
              <a:latin typeface="宋体" panose="02010600030101010101" pitchFamily="2" charset="-122"/>
              <a:ea typeface="宋体" panose="02010600030101010101" pitchFamily="2" charset="-122"/>
            </a:endParaRPr>
          </a:p>
          <a:p>
            <a:pPr eaLnBrk="1" hangingPunct="1"/>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nodePh="1">
                                  <p:stCondLst>
                                    <p:cond delay="0"/>
                                  </p:stCondLst>
                                  <p:endCondLst>
                                    <p:cond evt="begin" delay="0">
                                      <p:tn val="5"/>
                                    </p:cond>
                                  </p:end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4996">
                                            <p:txEl>
                                              <p:pRg st="0" end="0"/>
                                            </p:txEl>
                                          </p:spTgt>
                                        </p:tgtEl>
                                        <p:attrNameLst>
                                          <p:attrName>style.visibility</p:attrName>
                                        </p:attrNameLst>
                                      </p:cBhvr>
                                      <p:to>
                                        <p:strVal val="visible"/>
                                      </p:to>
                                    </p:set>
                                    <p:anim calcmode="lin" valueType="num">
                                      <p:cBhvr>
                                        <p:cTn id="18" dur="500" fill="hold"/>
                                        <p:tgtEl>
                                          <p:spTgt spid="849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49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4996">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84996">
                                            <p:txEl>
                                              <p:pRg st="1" end="1"/>
                                            </p:txEl>
                                          </p:spTgt>
                                        </p:tgtEl>
                                        <p:attrNameLst>
                                          <p:attrName>style.visibility</p:attrName>
                                        </p:attrNameLst>
                                      </p:cBhvr>
                                      <p:to>
                                        <p:strVal val="visible"/>
                                      </p:to>
                                    </p:set>
                                    <p:anim calcmode="lin" valueType="num">
                                      <p:cBhvr>
                                        <p:cTn id="23" dur="500" fill="hold"/>
                                        <p:tgtEl>
                                          <p:spTgt spid="84996">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84996">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84996">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84996">
                                            <p:txEl>
                                              <p:pRg st="2" end="2"/>
                                            </p:txEl>
                                          </p:spTgt>
                                        </p:tgtEl>
                                        <p:attrNameLst>
                                          <p:attrName>style.visibility</p:attrName>
                                        </p:attrNameLst>
                                      </p:cBhvr>
                                      <p:to>
                                        <p:strVal val="visible"/>
                                      </p:to>
                                    </p:set>
                                    <p:anim calcmode="lin" valueType="num">
                                      <p:cBhvr>
                                        <p:cTn id="28" dur="500" fill="hold"/>
                                        <p:tgtEl>
                                          <p:spTgt spid="8499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8499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84996">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84996">
                                            <p:txEl>
                                              <p:pRg st="3" end="3"/>
                                            </p:txEl>
                                          </p:spTgt>
                                        </p:tgtEl>
                                        <p:attrNameLst>
                                          <p:attrName>style.visibility</p:attrName>
                                        </p:attrNameLst>
                                      </p:cBhvr>
                                      <p:to>
                                        <p:strVal val="visible"/>
                                      </p:to>
                                    </p:set>
                                    <p:anim calcmode="lin" valueType="num">
                                      <p:cBhvr>
                                        <p:cTn id="33" dur="500" fill="hold"/>
                                        <p:tgtEl>
                                          <p:spTgt spid="8499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84996">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849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9EF6D2B5-8802-42E2-BB6A-7E3606CB2B36}"/>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94C0C89-EFFD-4AA6-8033-E4708877CAF1}" type="datetime1">
              <a:rPr lang="zh-CN" altLang="en-US" sz="1200"/>
              <a:pPr eaLnBrk="1" hangingPunct="1">
                <a:buFont typeface="Wingdings" panose="05000000000000000000" pitchFamily="2" charset="2"/>
                <a:buNone/>
              </a:pPr>
              <a:t>2022/11/4</a:t>
            </a:fld>
            <a:endParaRPr lang="zh-CN" altLang="en-US" sz="1200"/>
          </a:p>
        </p:txBody>
      </p:sp>
      <p:sp>
        <p:nvSpPr>
          <p:cNvPr id="66563" name="灯片编号占位符 5">
            <a:extLst>
              <a:ext uri="{FF2B5EF4-FFF2-40B4-BE49-F238E27FC236}">
                <a16:creationId xmlns:a16="http://schemas.microsoft.com/office/drawing/2014/main" id="{C841E62E-5633-4623-A914-39C933DE82D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8E93E68-9278-44DA-A971-2B33E1B1ADE8}" type="slidenum">
              <a:rPr lang="zh-CN" altLang="en-US" sz="1200"/>
              <a:pPr algn="r" eaLnBrk="1" hangingPunct="1">
                <a:buFont typeface="Wingdings" panose="05000000000000000000" pitchFamily="2" charset="2"/>
                <a:buNone/>
              </a:pPr>
              <a:t>33</a:t>
            </a:fld>
            <a:endParaRPr lang="zh-CN" altLang="en-US" sz="1200"/>
          </a:p>
        </p:txBody>
      </p:sp>
      <p:sp>
        <p:nvSpPr>
          <p:cNvPr id="84995" name="Rectangle 2">
            <a:extLst>
              <a:ext uri="{FF2B5EF4-FFF2-40B4-BE49-F238E27FC236}">
                <a16:creationId xmlns:a16="http://schemas.microsoft.com/office/drawing/2014/main" id="{F5EA5AE0-C28D-42E7-A2F8-68F42D323D40}"/>
              </a:ext>
            </a:extLst>
          </p:cNvPr>
          <p:cNvSpPr>
            <a:spLocks noGrp="1" noChangeArrowheads="1"/>
          </p:cNvSpPr>
          <p:nvPr>
            <p:ph type="title" idx="4294967295"/>
          </p:nvPr>
        </p:nvSpPr>
        <p:spPr>
          <a:xfrm>
            <a:off x="1992314" y="307428"/>
            <a:ext cx="8675687" cy="780393"/>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十一、文化结构论与实践理论</a:t>
            </a:r>
            <a:endParaRPr lang="en-US" altLang="zh-CN" sz="3600" b="1" dirty="0">
              <a:latin typeface="黑体" panose="02010609060101010101" pitchFamily="49" charset="-122"/>
              <a:ea typeface="黑体" panose="02010609060101010101" pitchFamily="49" charset="-122"/>
            </a:endParaRPr>
          </a:p>
        </p:txBody>
      </p:sp>
      <p:sp>
        <p:nvSpPr>
          <p:cNvPr id="71685" name="Rectangle 3">
            <a:extLst>
              <a:ext uri="{FF2B5EF4-FFF2-40B4-BE49-F238E27FC236}">
                <a16:creationId xmlns:a16="http://schemas.microsoft.com/office/drawing/2014/main" id="{CBFFB81F-3C63-4F9A-9DAB-107D976A2EC1}"/>
              </a:ext>
            </a:extLst>
          </p:cNvPr>
          <p:cNvSpPr>
            <a:spLocks noGrp="1" noChangeArrowheads="1"/>
          </p:cNvSpPr>
          <p:nvPr>
            <p:ph type="body" idx="4294967295"/>
          </p:nvPr>
        </p:nvSpPr>
        <p:spPr>
          <a:xfrm>
            <a:off x="1352550" y="1371600"/>
            <a:ext cx="9315451" cy="4611688"/>
          </a:xfrm>
        </p:spPr>
        <p:txBody>
          <a:bodyPr/>
          <a:lstStyle/>
          <a:p>
            <a:pPr>
              <a:lnSpc>
                <a:spcPts val="3700"/>
              </a:lnSpc>
              <a:defRPr/>
            </a:pPr>
            <a:r>
              <a:rPr lang="zh-CN" altLang="zh-CN" b="1" dirty="0">
                <a:latin typeface="宋体" panose="02010600030101010101" pitchFamily="2" charset="-122"/>
                <a:ea typeface="宋体" panose="02010600030101010101" pitchFamily="2" charset="-122"/>
              </a:rPr>
              <a:t>萨林斯的文化结构论</a:t>
            </a:r>
          </a:p>
          <a:p>
            <a:pPr marL="0" indent="0">
              <a:lnSpc>
                <a:spcPts val="3700"/>
              </a:lnSpc>
              <a:buNone/>
              <a:defRPr/>
            </a:pPr>
            <a:r>
              <a:rPr lang="en-US" altLang="zh-CN"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资本主义</a:t>
            </a:r>
            <a:r>
              <a:rPr lang="zh-CN" altLang="en-US" sz="2400" dirty="0">
                <a:latin typeface="宋体" panose="02010600030101010101" pitchFamily="2" charset="-122"/>
                <a:ea typeface="宋体" panose="02010600030101010101" pitchFamily="2" charset="-122"/>
              </a:rPr>
              <a:t>确</a:t>
            </a:r>
            <a:r>
              <a:rPr lang="zh-CN" altLang="zh-CN" sz="2400" dirty="0">
                <a:latin typeface="宋体" panose="02010600030101010101" pitchFamily="2" charset="-122"/>
                <a:ea typeface="宋体" panose="02010600030101010101" pitchFamily="2" charset="-122"/>
              </a:rPr>
              <a:t>实能产生动力，并非其本身直接产生作用，而是涉及当地人</a:t>
            </a:r>
            <a:r>
              <a:rPr lang="zh-CN" altLang="en-US" sz="2400" dirty="0">
                <a:latin typeface="宋体" panose="02010600030101010101" pitchFamily="2" charset="-122"/>
                <a:ea typeface="宋体" panose="02010600030101010101" pitchFamily="2" charset="-122"/>
              </a:rPr>
              <a:t>（原有世界观）</a:t>
            </a:r>
            <a:r>
              <a:rPr lang="zh-CN" altLang="zh-CN" sz="2400" dirty="0">
                <a:latin typeface="宋体" panose="02010600030101010101" pitchFamily="2" charset="-122"/>
                <a:ea typeface="宋体" panose="02010600030101010101" pitchFamily="2" charset="-122"/>
              </a:rPr>
              <a:t>如何去理解这个资本主义经济市场本身。他们的理解才能产生他们的实践，因而有不同反应方式的产生。</a:t>
            </a:r>
            <a:endParaRPr lang="en-US" altLang="zh-CN" sz="2400" dirty="0">
              <a:latin typeface="宋体" panose="02010600030101010101" pitchFamily="2" charset="-122"/>
              <a:ea typeface="宋体" panose="02010600030101010101" pitchFamily="2" charset="-122"/>
            </a:endParaRPr>
          </a:p>
          <a:p>
            <a:pPr marL="0" indent="0">
              <a:buNone/>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日期占位符 3">
            <a:extLst>
              <a:ext uri="{FF2B5EF4-FFF2-40B4-BE49-F238E27FC236}">
                <a16:creationId xmlns:a16="http://schemas.microsoft.com/office/drawing/2014/main" id="{99249DE0-501B-40FC-A547-939F6047324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7273C41-47C9-476C-8BA4-CA4537A749E5}" type="datetime1">
              <a:rPr lang="zh-CN" altLang="en-US" sz="1200"/>
              <a:pPr eaLnBrk="1" hangingPunct="1">
                <a:buFont typeface="Wingdings" panose="05000000000000000000" pitchFamily="2" charset="2"/>
                <a:buNone/>
              </a:pPr>
              <a:t>2022/11/4</a:t>
            </a:fld>
            <a:endParaRPr lang="zh-CN" altLang="en-US" sz="1200"/>
          </a:p>
        </p:txBody>
      </p:sp>
      <p:sp>
        <p:nvSpPr>
          <p:cNvPr id="67587" name="灯片编号占位符 5">
            <a:extLst>
              <a:ext uri="{FF2B5EF4-FFF2-40B4-BE49-F238E27FC236}">
                <a16:creationId xmlns:a16="http://schemas.microsoft.com/office/drawing/2014/main" id="{E3D6C9E0-D5AA-4AC8-870C-865FB20BBEF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E20FCE67-C393-44BC-B701-8545F575EB62}" type="slidenum">
              <a:rPr lang="zh-CN" altLang="en-US" sz="1200"/>
              <a:pPr algn="r" eaLnBrk="1" hangingPunct="1">
                <a:buFont typeface="Wingdings" panose="05000000000000000000" pitchFamily="2" charset="2"/>
                <a:buNone/>
              </a:pPr>
              <a:t>34</a:t>
            </a:fld>
            <a:endParaRPr lang="zh-CN" altLang="en-US" sz="1200"/>
          </a:p>
        </p:txBody>
      </p:sp>
      <p:sp>
        <p:nvSpPr>
          <p:cNvPr id="84995" name="Rectangle 2">
            <a:extLst>
              <a:ext uri="{FF2B5EF4-FFF2-40B4-BE49-F238E27FC236}">
                <a16:creationId xmlns:a16="http://schemas.microsoft.com/office/drawing/2014/main" id="{3523A9CF-5991-4ED7-9043-596B06CF5A1E}"/>
              </a:ext>
            </a:extLst>
          </p:cNvPr>
          <p:cNvSpPr>
            <a:spLocks noGrp="1" noChangeArrowheads="1"/>
          </p:cNvSpPr>
          <p:nvPr>
            <p:ph type="title" idx="4294967295"/>
          </p:nvPr>
        </p:nvSpPr>
        <p:spPr>
          <a:xfrm>
            <a:off x="1992314" y="136526"/>
            <a:ext cx="8675687" cy="977900"/>
          </a:xfrm>
        </p:spPr>
        <p:txBody>
          <a:bodyPr>
            <a:normAutofit/>
          </a:bodyPr>
          <a:lstStyle/>
          <a:p>
            <a:pPr eaLnBrk="1" hangingPunct="1"/>
            <a:endParaRPr lang="en-US" altLang="zh-CN" sz="3600" b="1" dirty="0">
              <a:latin typeface="黑体" panose="02010609060101010101" pitchFamily="49" charset="-122"/>
              <a:ea typeface="黑体" panose="02010609060101010101" pitchFamily="49" charset="-122"/>
            </a:endParaRPr>
          </a:p>
        </p:txBody>
      </p:sp>
      <p:sp>
        <p:nvSpPr>
          <p:cNvPr id="71685" name="Rectangle 3">
            <a:extLst>
              <a:ext uri="{FF2B5EF4-FFF2-40B4-BE49-F238E27FC236}">
                <a16:creationId xmlns:a16="http://schemas.microsoft.com/office/drawing/2014/main" id="{56DF2CBA-FA34-4808-BADA-5B446EF34F8D}"/>
              </a:ext>
            </a:extLst>
          </p:cNvPr>
          <p:cNvSpPr>
            <a:spLocks noGrp="1" noChangeArrowheads="1"/>
          </p:cNvSpPr>
          <p:nvPr>
            <p:ph type="body" idx="4294967295"/>
          </p:nvPr>
        </p:nvSpPr>
        <p:spPr>
          <a:xfrm>
            <a:off x="1381126" y="1114427"/>
            <a:ext cx="9286876" cy="5267324"/>
          </a:xfrm>
        </p:spPr>
        <p:txBody>
          <a:bodyPr>
            <a:normAutofit fontScale="85000" lnSpcReduction="10000"/>
          </a:bodyPr>
          <a:lstStyle/>
          <a:p>
            <a:pPr>
              <a:lnSpc>
                <a:spcPts val="3400"/>
              </a:lnSpc>
              <a:defRPr/>
            </a:pPr>
            <a:r>
              <a:rPr lang="zh-CN" altLang="zh-CN" b="1" dirty="0">
                <a:latin typeface="宋体" panose="02010600030101010101" pitchFamily="2" charset="-122"/>
                <a:ea typeface="宋体" panose="02010600030101010101" pitchFamily="2" charset="-122"/>
              </a:rPr>
              <a:t>布尔迪厄的实践论</a:t>
            </a:r>
            <a:endParaRPr lang="en-US" altLang="zh-CN" b="1" dirty="0">
              <a:latin typeface="宋体" panose="02010600030101010101" pitchFamily="2" charset="-122"/>
              <a:ea typeface="宋体" panose="02010600030101010101" pitchFamily="2" charset="-122"/>
            </a:endParaRPr>
          </a:p>
          <a:p>
            <a:pPr lvl="1">
              <a:lnSpc>
                <a:spcPts val="3400"/>
              </a:lnSpc>
              <a:defRPr/>
            </a:pPr>
            <a:r>
              <a:rPr lang="zh-CN" altLang="en-US" dirty="0">
                <a:latin typeface="宋体" panose="02010600030101010101" pitchFamily="2" charset="-122"/>
                <a:ea typeface="宋体" panose="02010600030101010101" pitchFamily="2" charset="-122"/>
              </a:rPr>
              <a:t>用心理学的基模（</a:t>
            </a:r>
            <a:r>
              <a:rPr lang="en-US" altLang="zh-CN" dirty="0">
                <a:latin typeface="宋体" panose="02010600030101010101" pitchFamily="2" charset="-122"/>
                <a:ea typeface="宋体" panose="02010600030101010101" pitchFamily="2" charset="-122"/>
              </a:rPr>
              <a:t>scheme</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schema</a:t>
            </a:r>
            <a:r>
              <a:rPr lang="zh-CN" altLang="en-US" dirty="0">
                <a:latin typeface="宋体" panose="02010600030101010101" pitchFamily="2" charset="-122"/>
                <a:ea typeface="宋体" panose="02010600030101010101" pitchFamily="2" charset="-122"/>
              </a:rPr>
              <a:t>）概念，说明文化的熏陶过程是不知不觉地使个人行为有一定的模式，而且表现在日常生活里最明显。因此，不同的文化往往塑出不同的</a:t>
            </a:r>
            <a:r>
              <a:rPr lang="zh-CN" altLang="en-US" b="1" dirty="0">
                <a:latin typeface="宋体" panose="02010600030101010101" pitchFamily="2" charset="-122"/>
                <a:ea typeface="宋体" panose="02010600030101010101" pitchFamily="2" charset="-122"/>
              </a:rPr>
              <a:t>“惯习”</a:t>
            </a:r>
            <a:r>
              <a:rPr lang="zh-CN" altLang="en-US" dirty="0">
                <a:latin typeface="宋体" panose="02010600030101010101" pitchFamily="2" charset="-122"/>
                <a:ea typeface="宋体" panose="02010600030101010101" pitchFamily="2" charset="-122"/>
              </a:rPr>
              <a:t>，使其成员的行为有其特有的趋势和方式。</a:t>
            </a:r>
            <a:r>
              <a:rPr lang="en-US" altLang="zh-CN" dirty="0">
                <a:latin typeface="宋体" panose="02010600030101010101" pitchFamily="2" charset="-122"/>
                <a:ea typeface="宋体" panose="02010600030101010101" pitchFamily="2" charset="-122"/>
              </a:rPr>
              <a:t> </a:t>
            </a:r>
          </a:p>
          <a:p>
            <a:pPr lvl="1">
              <a:lnSpc>
                <a:spcPts val="3400"/>
              </a:lnSpc>
              <a:defRPr/>
            </a:pPr>
            <a:r>
              <a:rPr lang="zh-CN" altLang="en-US" dirty="0">
                <a:latin typeface="宋体" panose="02010600030101010101" pitchFamily="2" charset="-122"/>
                <a:ea typeface="宋体" panose="02010600030101010101" pitchFamily="2" charset="-122"/>
              </a:rPr>
              <a:t>重视日常生活里所习得的惯习来实践；但</a:t>
            </a:r>
            <a:r>
              <a:rPr lang="zh-CN" altLang="zh-CN" dirty="0">
                <a:latin typeface="宋体" panose="02010600030101010101" pitchFamily="2" charset="-122"/>
                <a:ea typeface="宋体" panose="02010600030101010101" pitchFamily="2" charset="-122"/>
              </a:rPr>
              <a:t>每</a:t>
            </a:r>
            <a:r>
              <a:rPr lang="zh-CN" altLang="zh-CN" b="1" dirty="0">
                <a:latin typeface="宋体" panose="02010600030101010101" pitchFamily="2" charset="-122"/>
                <a:ea typeface="宋体" panose="02010600030101010101" pitchFamily="2" charset="-122"/>
              </a:rPr>
              <a:t>个人</a:t>
            </a:r>
            <a:r>
              <a:rPr lang="zh-CN" altLang="zh-CN" dirty="0">
                <a:latin typeface="宋体" panose="02010600030101010101" pitchFamily="2" charset="-122"/>
                <a:ea typeface="宋体" panose="02010600030101010101" pitchFamily="2" charset="-122"/>
              </a:rPr>
              <a:t>在日常生活中由于扮演不同角色而拥有不同</a:t>
            </a:r>
            <a:r>
              <a:rPr lang="zh-CN" altLang="zh-CN" b="1" dirty="0">
                <a:latin typeface="宋体" panose="02010600030101010101" pitchFamily="2" charset="-122"/>
                <a:ea typeface="宋体" panose="02010600030101010101" pitchFamily="2" charset="-122"/>
              </a:rPr>
              <a:t>选择</a:t>
            </a:r>
            <a:r>
              <a:rPr lang="zh-CN" altLang="zh-CN" dirty="0">
                <a:latin typeface="宋体" panose="02010600030101010101" pitchFamily="2" charset="-122"/>
                <a:ea typeface="宋体" panose="02010600030101010101" pitchFamily="2" charset="-122"/>
              </a:rPr>
              <a:t>机会，因而也产生很多操纵策略，使得人并非只是结构下的产物，而有其</a:t>
            </a:r>
            <a:r>
              <a:rPr lang="zh-CN" altLang="zh-CN" b="1" dirty="0">
                <a:latin typeface="宋体" panose="02010600030101010101" pitchFamily="2" charset="-122"/>
                <a:ea typeface="宋体" panose="02010600030101010101" pitchFamily="2" charset="-122"/>
              </a:rPr>
              <a:t>主动性</a:t>
            </a:r>
            <a:r>
              <a:rPr lang="zh-CN" altLang="zh-CN" dirty="0">
                <a:latin typeface="宋体" panose="02010600030101010101" pitchFamily="2" charset="-122"/>
                <a:ea typeface="宋体" panose="02010600030101010101" pitchFamily="2" charset="-122"/>
              </a:rPr>
              <a:t>，甚至可以改变</a:t>
            </a:r>
            <a:r>
              <a:rPr lang="zh-CN" altLang="en-US" dirty="0">
                <a:latin typeface="宋体" panose="02010600030101010101" pitchFamily="2" charset="-122"/>
                <a:ea typeface="宋体" panose="02010600030101010101" pitchFamily="2" charset="-122"/>
              </a:rPr>
              <a:t>基模</a:t>
            </a:r>
            <a:r>
              <a:rPr lang="zh-CN" altLang="zh-CN" dirty="0">
                <a:latin typeface="宋体" panose="02010600030101010101" pitchFamily="2" charset="-122"/>
                <a:ea typeface="宋体" panose="02010600030101010101" pitchFamily="2" charset="-122"/>
              </a:rPr>
              <a:t>、行为倾向乃至结构本身。</a:t>
            </a:r>
            <a:endParaRPr lang="en-US" altLang="zh-CN" dirty="0">
              <a:latin typeface="宋体" panose="02010600030101010101" pitchFamily="2" charset="-122"/>
              <a:ea typeface="宋体" panose="02010600030101010101" pitchFamily="2" charset="-122"/>
            </a:endParaRPr>
          </a:p>
          <a:p>
            <a:pPr lvl="1">
              <a:lnSpc>
                <a:spcPts val="3400"/>
              </a:lnSpc>
              <a:defRPr/>
            </a:pPr>
            <a:r>
              <a:rPr lang="zh-CN" altLang="en-US" dirty="0">
                <a:latin typeface="宋体" panose="02010600030101010101" pitchFamily="2" charset="-122"/>
                <a:ea typeface="宋体" panose="02010600030101010101" pitchFamily="2" charset="-122"/>
              </a:rPr>
              <a:t>不同于萨林斯的着重点：强调人如何认识外力而</a:t>
            </a:r>
            <a:r>
              <a:rPr lang="zh-CN" altLang="en-US" b="1" dirty="0">
                <a:latin typeface="宋体" panose="02010600030101010101" pitchFamily="2" charset="-122"/>
                <a:ea typeface="宋体" panose="02010600030101010101" pitchFamily="2" charset="-122"/>
              </a:rPr>
              <a:t>再创造</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lnSpc>
                <a:spcPts val="3400"/>
              </a:lnSpc>
              <a:buNone/>
              <a:defRPr/>
            </a:pPr>
            <a:r>
              <a:rPr lang="zh-CN" altLang="en-US" sz="2400" b="1" dirty="0">
                <a:latin typeface="宋体" panose="02010600030101010101" pitchFamily="2" charset="-122"/>
                <a:ea typeface="宋体" panose="02010600030101010101" pitchFamily="2" charset="-122"/>
              </a:rPr>
              <a:t>综合：客观</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主观、文化延续</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变迁、结构</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行动者、社会</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个人、内在因素</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外在因素、全球化</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地方化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乡下人的悲歌</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nodePh="1">
                                  <p:stCondLst>
                                    <p:cond delay="0"/>
                                  </p:stCondLst>
                                  <p:endCondLst>
                                    <p:cond evt="begin" delay="0">
                                      <p:tn val="5"/>
                                    </p:cond>
                                  </p:end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EFB976FB-4327-42E2-80F6-0B5C019C30B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240E891-54F1-4485-943C-D9FC8AF7E8D2}" type="datetime1">
              <a:rPr lang="zh-CN" altLang="en-US" sz="1200"/>
              <a:pPr eaLnBrk="1" hangingPunct="1">
                <a:buFont typeface="Wingdings" panose="05000000000000000000" pitchFamily="2" charset="2"/>
                <a:buNone/>
              </a:pPr>
              <a:t>2022/11/4</a:t>
            </a:fld>
            <a:endParaRPr lang="zh-CN" altLang="en-US" sz="1200"/>
          </a:p>
        </p:txBody>
      </p:sp>
      <p:sp>
        <p:nvSpPr>
          <p:cNvPr id="68611" name="灯片编号占位符 5">
            <a:extLst>
              <a:ext uri="{FF2B5EF4-FFF2-40B4-BE49-F238E27FC236}">
                <a16:creationId xmlns:a16="http://schemas.microsoft.com/office/drawing/2014/main" id="{F95C18DF-3579-4947-AD4E-14ABDB949DB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E9F6AD9-428F-40B3-8FC8-58547BDA5C82}" type="slidenum">
              <a:rPr lang="zh-CN" altLang="en-US" sz="1200"/>
              <a:pPr algn="r" eaLnBrk="1" hangingPunct="1">
                <a:buFont typeface="Wingdings" panose="05000000000000000000" pitchFamily="2" charset="2"/>
                <a:buNone/>
              </a:pPr>
              <a:t>35</a:t>
            </a:fld>
            <a:endParaRPr lang="zh-CN" altLang="en-US" sz="1200"/>
          </a:p>
        </p:txBody>
      </p:sp>
      <p:sp>
        <p:nvSpPr>
          <p:cNvPr id="84995" name="Rectangle 2">
            <a:extLst>
              <a:ext uri="{FF2B5EF4-FFF2-40B4-BE49-F238E27FC236}">
                <a16:creationId xmlns:a16="http://schemas.microsoft.com/office/drawing/2014/main" id="{A8490B98-396B-42AC-9FDE-7ADE7749F878}"/>
              </a:ext>
            </a:extLst>
          </p:cNvPr>
          <p:cNvSpPr>
            <a:spLocks noGrp="1" noChangeArrowheads="1"/>
          </p:cNvSpPr>
          <p:nvPr>
            <p:ph type="title" idx="4294967295"/>
          </p:nvPr>
        </p:nvSpPr>
        <p:spPr>
          <a:xfrm>
            <a:off x="1882775" y="323850"/>
            <a:ext cx="8675688" cy="981075"/>
          </a:xfrm>
        </p:spPr>
        <p:txBody>
          <a:bodyPr/>
          <a:lstStyle/>
          <a:p>
            <a:pPr eaLnBrk="1" hangingPunct="1"/>
            <a:r>
              <a:rPr lang="zh-CN" altLang="en-US" sz="3600" b="1" dirty="0">
                <a:latin typeface="黑体" panose="02010609060101010101" pitchFamily="49" charset="-122"/>
                <a:ea typeface="黑体" panose="02010609060101010101" pitchFamily="49" charset="-122"/>
              </a:rPr>
              <a:t>十二、女性主义视角</a:t>
            </a:r>
            <a:endParaRPr lang="en-US" altLang="zh-CN" sz="3600" b="1" dirty="0">
              <a:latin typeface="黑体" panose="02010609060101010101" pitchFamily="49" charset="-122"/>
              <a:ea typeface="黑体" panose="02010609060101010101" pitchFamily="49" charset="-122"/>
            </a:endParaRPr>
          </a:p>
        </p:txBody>
      </p:sp>
      <p:sp>
        <p:nvSpPr>
          <p:cNvPr id="68613" name="Rectangle 3">
            <a:extLst>
              <a:ext uri="{FF2B5EF4-FFF2-40B4-BE49-F238E27FC236}">
                <a16:creationId xmlns:a16="http://schemas.microsoft.com/office/drawing/2014/main" id="{96AAB5EE-C74F-42A8-9A80-26F02A04ADAE}"/>
              </a:ext>
            </a:extLst>
          </p:cNvPr>
          <p:cNvSpPr>
            <a:spLocks noGrp="1" noChangeArrowheads="1"/>
          </p:cNvSpPr>
          <p:nvPr>
            <p:ph type="body" idx="4294967295"/>
          </p:nvPr>
        </p:nvSpPr>
        <p:spPr>
          <a:xfrm>
            <a:off x="764627" y="1190297"/>
            <a:ext cx="10255469" cy="4958255"/>
          </a:xfrm>
        </p:spPr>
        <p:txBody>
          <a:bodyPr>
            <a:normAutofit/>
          </a:bodyPr>
          <a:lstStyle/>
          <a:p>
            <a:pPr eaLnBrk="1" hangingPunct="1">
              <a:lnSpc>
                <a:spcPts val="3400"/>
              </a:lnSpc>
            </a:pP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世纪</a:t>
            </a:r>
            <a:r>
              <a:rPr lang="en-US" altLang="zh-CN" sz="2400" dirty="0">
                <a:latin typeface="宋体" panose="02010600030101010101" pitchFamily="2" charset="-122"/>
                <a:ea typeface="宋体" panose="02010600030101010101" pitchFamily="2" charset="-122"/>
              </a:rPr>
              <a:t>60</a:t>
            </a:r>
            <a:r>
              <a:rPr lang="zh-CN" altLang="en-US" sz="2400" dirty="0">
                <a:latin typeface="宋体" panose="02010600030101010101" pitchFamily="2" charset="-122"/>
                <a:ea typeface="宋体" panose="02010600030101010101" pitchFamily="2" charset="-122"/>
              </a:rPr>
              <a:t>年代，女人类学家开始质疑为何女性不能成为更重要的研究关注点。她们认为专注于研究女性的地位无疑是必要的，由此诞生了女性主义人类学；</a:t>
            </a:r>
            <a:endParaRPr lang="en-US" altLang="zh-CN" sz="2400" dirty="0">
              <a:latin typeface="宋体" panose="02010600030101010101" pitchFamily="2" charset="-122"/>
              <a:ea typeface="宋体" panose="02010600030101010101" pitchFamily="2" charset="-122"/>
            </a:endParaRPr>
          </a:p>
          <a:p>
            <a:pPr eaLnBrk="1" hangingPunct="1">
              <a:lnSpc>
                <a:spcPts val="3400"/>
              </a:lnSpc>
            </a:pPr>
            <a:r>
              <a:rPr lang="zh-CN" altLang="en-US" sz="2400" dirty="0">
                <a:latin typeface="宋体" panose="02010600030101010101" pitchFamily="2" charset="-122"/>
                <a:ea typeface="宋体" panose="02010600030101010101" pitchFamily="2" charset="-122"/>
              </a:rPr>
              <a:t>女性主义人类学的多样性：一些持鲜明的</a:t>
            </a:r>
            <a:r>
              <a:rPr lang="zh-CN" altLang="en-US" sz="2400" b="1" dirty="0">
                <a:latin typeface="宋体" panose="02010600030101010101" pitchFamily="2" charset="-122"/>
                <a:ea typeface="宋体" panose="02010600030101010101" pitchFamily="2" charset="-122"/>
              </a:rPr>
              <a:t>政治</a:t>
            </a:r>
            <a:r>
              <a:rPr lang="zh-CN" altLang="en-US" sz="2400" dirty="0">
                <a:latin typeface="宋体" panose="02010600030101010101" pitchFamily="2" charset="-122"/>
                <a:ea typeface="宋体" panose="02010600030101010101" pitchFamily="2" charset="-122"/>
              </a:rPr>
              <a:t>力场，将揭示剥削妇女的各种手段并努力消除它为己任，其他则是设法</a:t>
            </a:r>
            <a:r>
              <a:rPr lang="zh-CN" altLang="en-US" sz="2400" b="1" dirty="0">
                <a:latin typeface="宋体" panose="02010600030101010101" pitchFamily="2" charset="-122"/>
                <a:ea typeface="宋体" panose="02010600030101010101" pitchFamily="2" charset="-122"/>
              </a:rPr>
              <a:t>理解</a:t>
            </a:r>
            <a:r>
              <a:rPr lang="zh-CN" altLang="en-US" sz="2400" dirty="0">
                <a:latin typeface="宋体" panose="02010600030101010101" pitchFamily="2" charset="-122"/>
                <a:ea typeface="宋体" panose="02010600030101010101" pitchFamily="2" charset="-122"/>
              </a:rPr>
              <a:t>女性的生活；</a:t>
            </a:r>
            <a:endParaRPr lang="en-US" altLang="zh-CN" sz="2400" dirty="0">
              <a:latin typeface="宋体" panose="02010600030101010101" pitchFamily="2" charset="-122"/>
              <a:ea typeface="宋体" panose="02010600030101010101" pitchFamily="2" charset="-122"/>
            </a:endParaRPr>
          </a:p>
          <a:p>
            <a:pPr eaLnBrk="1" hangingPunct="1">
              <a:lnSpc>
                <a:spcPts val="3400"/>
              </a:lnSpc>
            </a:pPr>
            <a:r>
              <a:rPr lang="zh-CN" altLang="en-US" sz="2400" dirty="0">
                <a:latin typeface="宋体" panose="02010600030101010101" pitchFamily="2" charset="-122"/>
                <a:ea typeface="宋体" panose="02010600030101010101" pitchFamily="2" charset="-122"/>
              </a:rPr>
              <a:t>女性主义人类学产生的影响：形成两种强有力的理论观念，一种是</a:t>
            </a:r>
            <a:r>
              <a:rPr lang="zh-CN" altLang="en-US" sz="2400" b="1" dirty="0">
                <a:latin typeface="宋体" panose="02010600030101010101" pitchFamily="2" charset="-122"/>
                <a:ea typeface="宋体" panose="02010600030101010101" pitchFamily="2" charset="-122"/>
              </a:rPr>
              <a:t>科学</a:t>
            </a:r>
            <a:r>
              <a:rPr lang="zh-CN" altLang="en-US" sz="2400" dirty="0">
                <a:latin typeface="宋体" panose="02010600030101010101" pitchFamily="2" charset="-122"/>
                <a:ea typeface="宋体" panose="02010600030101010101" pitchFamily="2" charset="-122"/>
              </a:rPr>
              <a:t>本质上是男性取向的，它对这个世界产生的影响进一步加剧了对女性的压制；另一种观念试图以替代性的</a:t>
            </a:r>
            <a:r>
              <a:rPr lang="zh-CN" altLang="en-US" sz="2400" b="1" dirty="0">
                <a:latin typeface="宋体" panose="02010600030101010101" pitchFamily="2" charset="-122"/>
                <a:ea typeface="宋体" panose="02010600030101010101" pitchFamily="2" charset="-122"/>
              </a:rPr>
              <a:t>方法</a:t>
            </a:r>
            <a:r>
              <a:rPr lang="zh-CN" altLang="en-US" sz="2400" dirty="0">
                <a:latin typeface="宋体" panose="02010600030101010101" pitchFamily="2" charset="-122"/>
                <a:ea typeface="宋体" panose="02010600030101010101" pitchFamily="2" charset="-122"/>
              </a:rPr>
              <a:t>来研究和描述他者文化，这种方法赋予被研究者更多的声音，允许观察者在著述中公开表达他们的感受、观点和看法（个体叙述、讲故事、诗歌写作等）。</a:t>
            </a:r>
            <a:endParaRPr lang="en-US" altLang="zh-CN" sz="2400" dirty="0">
              <a:latin typeface="宋体" panose="02010600030101010101" pitchFamily="2" charset="-122"/>
              <a:ea typeface="宋体" panose="02010600030101010101" pitchFamily="2" charset="-122"/>
            </a:endParaRPr>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EFB976FB-4327-42E2-80F6-0B5C019C30B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240E891-54F1-4485-943C-D9FC8AF7E8D2}" type="datetime1">
              <a:rPr lang="zh-CN" altLang="en-US" sz="1200"/>
              <a:pPr eaLnBrk="1" hangingPunct="1">
                <a:buFont typeface="Wingdings" panose="05000000000000000000" pitchFamily="2" charset="2"/>
                <a:buNone/>
              </a:pPr>
              <a:t>2022/11/4</a:t>
            </a:fld>
            <a:endParaRPr lang="zh-CN" altLang="en-US" sz="1200"/>
          </a:p>
        </p:txBody>
      </p:sp>
      <p:sp>
        <p:nvSpPr>
          <p:cNvPr id="68611" name="灯片编号占位符 5">
            <a:extLst>
              <a:ext uri="{FF2B5EF4-FFF2-40B4-BE49-F238E27FC236}">
                <a16:creationId xmlns:a16="http://schemas.microsoft.com/office/drawing/2014/main" id="{F95C18DF-3579-4947-AD4E-14ABDB949DB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E9F6AD9-428F-40B3-8FC8-58547BDA5C82}" type="slidenum">
              <a:rPr lang="zh-CN" altLang="en-US" sz="1200"/>
              <a:pPr algn="r" eaLnBrk="1" hangingPunct="1">
                <a:buFont typeface="Wingdings" panose="05000000000000000000" pitchFamily="2" charset="2"/>
                <a:buNone/>
              </a:pPr>
              <a:t>36</a:t>
            </a:fld>
            <a:endParaRPr lang="zh-CN" altLang="en-US" sz="1200"/>
          </a:p>
        </p:txBody>
      </p:sp>
      <p:sp>
        <p:nvSpPr>
          <p:cNvPr id="84995" name="Rectangle 2">
            <a:extLst>
              <a:ext uri="{FF2B5EF4-FFF2-40B4-BE49-F238E27FC236}">
                <a16:creationId xmlns:a16="http://schemas.microsoft.com/office/drawing/2014/main" id="{A8490B98-396B-42AC-9FDE-7ADE7749F878}"/>
              </a:ext>
            </a:extLst>
          </p:cNvPr>
          <p:cNvSpPr>
            <a:spLocks noGrp="1" noChangeArrowheads="1"/>
          </p:cNvSpPr>
          <p:nvPr>
            <p:ph type="title" idx="4294967295"/>
          </p:nvPr>
        </p:nvSpPr>
        <p:spPr>
          <a:xfrm>
            <a:off x="1450428" y="323850"/>
            <a:ext cx="9108035" cy="637847"/>
          </a:xfrm>
        </p:spPr>
        <p:txBody>
          <a:bodyPr>
            <a:normAutofit/>
          </a:bodyPr>
          <a:lstStyle/>
          <a:p>
            <a:pPr eaLnBrk="1" hangingPunct="1"/>
            <a:r>
              <a:rPr lang="zh-CN" altLang="en-US" sz="3200" b="1" dirty="0">
                <a:latin typeface="黑体" panose="02010609060101010101" pitchFamily="49" charset="-122"/>
                <a:ea typeface="黑体" panose="02010609060101010101" pitchFamily="49" charset="-122"/>
              </a:rPr>
              <a:t>十三、阐释学视角</a:t>
            </a:r>
            <a:endParaRPr lang="en-US" altLang="zh-CN" sz="3200" b="1" dirty="0">
              <a:latin typeface="黑体" panose="02010609060101010101" pitchFamily="49" charset="-122"/>
              <a:ea typeface="黑体" panose="02010609060101010101" pitchFamily="49" charset="-122"/>
            </a:endParaRPr>
          </a:p>
        </p:txBody>
      </p:sp>
      <p:sp>
        <p:nvSpPr>
          <p:cNvPr id="68613" name="Rectangle 3">
            <a:extLst>
              <a:ext uri="{FF2B5EF4-FFF2-40B4-BE49-F238E27FC236}">
                <a16:creationId xmlns:a16="http://schemas.microsoft.com/office/drawing/2014/main" id="{96AAB5EE-C74F-42A8-9A80-26F02A04ADAE}"/>
              </a:ext>
            </a:extLst>
          </p:cNvPr>
          <p:cNvSpPr>
            <a:spLocks noGrp="1" noChangeArrowheads="1"/>
          </p:cNvSpPr>
          <p:nvPr>
            <p:ph type="body" idx="4294967295"/>
          </p:nvPr>
        </p:nvSpPr>
        <p:spPr>
          <a:xfrm>
            <a:off x="915219" y="1056290"/>
            <a:ext cx="10254650" cy="5188934"/>
          </a:xfrm>
        </p:spPr>
        <p:txBody>
          <a:bodyPr>
            <a:normAutofit fontScale="85000" lnSpcReduction="10000"/>
          </a:bodyPr>
          <a:lstStyle/>
          <a:p>
            <a:pPr eaLnBrk="1" hangingPunct="1">
              <a:lnSpc>
                <a:spcPts val="3200"/>
              </a:lnSpc>
            </a:pP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世纪</a:t>
            </a:r>
            <a:r>
              <a:rPr lang="en-US" altLang="zh-CN" sz="2400" dirty="0">
                <a:latin typeface="宋体" panose="02010600030101010101" pitchFamily="2" charset="-122"/>
                <a:ea typeface="宋体" panose="02010600030101010101" pitchFamily="2" charset="-122"/>
              </a:rPr>
              <a:t>60</a:t>
            </a:r>
            <a:r>
              <a:rPr lang="zh-CN" altLang="en-US" sz="2400" dirty="0">
                <a:latin typeface="宋体" panose="02010600030101010101" pitchFamily="2" charset="-122"/>
                <a:ea typeface="宋体" panose="02010600030101010101" pitchFamily="2" charset="-122"/>
              </a:rPr>
              <a:t>年代以来，女性主义和文学批评领域的影响，导致人类学的“文学转向”；</a:t>
            </a:r>
            <a:endParaRPr lang="en-US" altLang="zh-CN" sz="2400" dirty="0">
              <a:latin typeface="宋体" panose="02010600030101010101" pitchFamily="2" charset="-122"/>
              <a:ea typeface="宋体" panose="02010600030101010101" pitchFamily="2" charset="-122"/>
            </a:endParaRPr>
          </a:p>
          <a:p>
            <a:pPr eaLnBrk="1" hangingPunct="1">
              <a:lnSpc>
                <a:spcPts val="3200"/>
              </a:lnSpc>
            </a:pPr>
            <a:r>
              <a:rPr lang="zh-CN" altLang="en-US" sz="2400" b="1" dirty="0">
                <a:latin typeface="宋体" panose="02010600030101010101" pitchFamily="2" charset="-122"/>
                <a:ea typeface="宋体" panose="02010600030101010101" pitchFamily="2" charset="-122"/>
              </a:rPr>
              <a:t>克利福德</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∙格尔茨</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1926-2006</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），文化犹如文学文本一样可以分析它的</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意义</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，民族志学者的阐释亦是如此，民族志学者是某种选择性的跨文化翻译者；</a:t>
            </a:r>
            <a:endParaRPr lang="en-US" altLang="zh-CN" sz="2400" dirty="0">
              <a:latin typeface="宋体" panose="02010600030101010101" pitchFamily="2" charset="-122"/>
              <a:ea typeface="宋体" panose="02010600030101010101" pitchFamily="2" charset="-122"/>
            </a:endParaRPr>
          </a:p>
          <a:p>
            <a:pPr eaLnBrk="1" hangingPunct="1">
              <a:lnSpc>
                <a:spcPts val="3200"/>
              </a:lnSpc>
            </a:pPr>
            <a:r>
              <a:rPr lang="zh-CN" altLang="en-US" sz="2400" dirty="0">
                <a:latin typeface="宋体" panose="02010600030101010101" pitchFamily="2" charset="-122"/>
                <a:ea typeface="宋体" panose="02010600030101010101" pitchFamily="2" charset="-122"/>
              </a:rPr>
              <a:t>人类学的目标是理解生活在特定</a:t>
            </a:r>
            <a:r>
              <a:rPr lang="zh-CN" altLang="en-US" sz="2400" b="1" dirty="0">
                <a:latin typeface="宋体" panose="02010600030101010101" pitchFamily="2" charset="-122"/>
                <a:ea typeface="宋体" panose="02010600030101010101" pitchFamily="2" charset="-122"/>
              </a:rPr>
              <a:t>文化中对个体而言意味着什么</a:t>
            </a:r>
            <a:r>
              <a:rPr lang="zh-CN" altLang="en-US" sz="2400" dirty="0">
                <a:latin typeface="宋体" panose="02010600030101010101" pitchFamily="2" charset="-122"/>
                <a:ea typeface="宋体" panose="02010600030101010101" pitchFamily="2" charset="-122"/>
              </a:rPr>
              <a:t>，而不是解释文化为什么会发生变化；</a:t>
            </a:r>
            <a:endParaRPr lang="en-US" altLang="zh-CN" sz="2400" dirty="0">
              <a:latin typeface="宋体" panose="02010600030101010101" pitchFamily="2" charset="-122"/>
              <a:ea typeface="宋体" panose="02010600030101010101" pitchFamily="2" charset="-122"/>
            </a:endParaRPr>
          </a:p>
          <a:p>
            <a:pPr eaLnBrk="1" hangingPunct="1">
              <a:lnSpc>
                <a:spcPts val="3200"/>
              </a:lnSpc>
            </a:pPr>
            <a:r>
              <a:rPr lang="zh-CN" altLang="en-US" sz="2400" dirty="0">
                <a:latin typeface="宋体" panose="02010600030101010101" pitchFamily="2" charset="-122"/>
                <a:ea typeface="宋体" panose="02010600030101010101" pitchFamily="2" charset="-122"/>
              </a:rPr>
              <a:t>阐释性分析的一个关键方面是它们公开的主观性和个人性，这种</a:t>
            </a:r>
            <a:r>
              <a:rPr lang="zh-CN" altLang="en-US" sz="2400" b="1" dirty="0">
                <a:latin typeface="宋体" panose="02010600030101010101" pitchFamily="2" charset="-122"/>
                <a:ea typeface="宋体" panose="02010600030101010101" pitchFamily="2" charset="-122"/>
              </a:rPr>
              <a:t>以个人为中心的研究方法</a:t>
            </a:r>
            <a:r>
              <a:rPr lang="zh-CN" altLang="en-US" sz="2400" dirty="0">
                <a:latin typeface="宋体" panose="02010600030101010101" pitchFamily="2" charset="-122"/>
                <a:ea typeface="宋体" panose="02010600030101010101" pitchFamily="2" charset="-122"/>
              </a:rPr>
              <a:t>使人类学变得索然无味（科学人类学家），但对于另一些人类学家来说，它是唯一真正的研究方法；</a:t>
            </a:r>
            <a:endParaRPr lang="en-US" altLang="zh-CN" sz="2400" dirty="0">
              <a:latin typeface="宋体" panose="02010600030101010101" pitchFamily="2" charset="-122"/>
              <a:ea typeface="宋体" panose="02010600030101010101" pitchFamily="2" charset="-122"/>
            </a:endParaRPr>
          </a:p>
          <a:p>
            <a:pPr eaLnBrk="1" hangingPunct="1">
              <a:lnSpc>
                <a:spcPts val="3200"/>
              </a:lnSpc>
            </a:pPr>
            <a:r>
              <a:rPr lang="zh-CN" altLang="en-US" sz="2400" b="1" dirty="0">
                <a:latin typeface="宋体" panose="02010600030101010101" pitchFamily="2" charset="-122"/>
                <a:ea typeface="宋体" panose="02010600030101010101" pitchFamily="2" charset="-122"/>
              </a:rPr>
              <a:t>阐释与解释的区别</a:t>
            </a:r>
            <a:r>
              <a:rPr lang="zh-CN" altLang="en-US" sz="2400" dirty="0">
                <a:latin typeface="宋体" panose="02010600030101010101" pitchFamily="2" charset="-122"/>
                <a:ea typeface="宋体" panose="02010600030101010101" pitchFamily="2" charset="-122"/>
              </a:rPr>
              <a:t>：前者的目标是表达特定文化中人类经验的</a:t>
            </a:r>
            <a:r>
              <a:rPr lang="zh-CN" altLang="en-US" sz="2400" b="1" dirty="0">
                <a:latin typeface="宋体" panose="02010600030101010101" pitchFamily="2" charset="-122"/>
                <a:ea typeface="宋体" panose="02010600030101010101" pitchFamily="2" charset="-122"/>
              </a:rPr>
              <a:t>直觉性理解</a:t>
            </a:r>
            <a:r>
              <a:rPr lang="zh-CN" altLang="en-US" sz="2400" dirty="0">
                <a:latin typeface="宋体" panose="02010600030101010101" pitchFamily="2" charset="-122"/>
                <a:ea typeface="宋体" panose="02010600030101010101" pitchFamily="2" charset="-122"/>
              </a:rPr>
              <a:t>，后者的目标是对文化现象作出</a:t>
            </a:r>
            <a:r>
              <a:rPr lang="zh-CN" altLang="en-US" sz="2400" b="1" dirty="0">
                <a:latin typeface="宋体" panose="02010600030101010101" pitchFamily="2" charset="-122"/>
                <a:ea typeface="宋体" panose="02010600030101010101" pitchFamily="2" charset="-122"/>
              </a:rPr>
              <a:t>因果性的和普遍性的理解</a:t>
            </a:r>
            <a:r>
              <a:rPr lang="zh-CN" altLang="en-US" sz="2400" dirty="0">
                <a:latin typeface="宋体" panose="02010600030101010101" pitchFamily="2" charset="-122"/>
                <a:ea typeface="宋体" panose="02010600030101010101" pitchFamily="2" charset="-122"/>
              </a:rPr>
              <a:t>。二者的目标并不对立，只是不同的理解类型。直觉性阐释在经过科学的验证之后，很可能发现它是一种强有力的解释。</a:t>
            </a:r>
            <a:endParaRPr lang="zh-CN" altLang="en-US" sz="2400" dirty="0"/>
          </a:p>
        </p:txBody>
      </p:sp>
    </p:spTree>
    <p:extLst>
      <p:ext uri="{BB962C8B-B14F-4D97-AF65-F5344CB8AC3E}">
        <p14:creationId xmlns:p14="http://schemas.microsoft.com/office/powerpoint/2010/main" val="2771595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EFB976FB-4327-42E2-80F6-0B5C019C30B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240E891-54F1-4485-943C-D9FC8AF7E8D2}" type="datetime1">
              <a:rPr lang="zh-CN" altLang="en-US" sz="1200"/>
              <a:pPr eaLnBrk="1" hangingPunct="1">
                <a:buFont typeface="Wingdings" panose="05000000000000000000" pitchFamily="2" charset="2"/>
                <a:buNone/>
              </a:pPr>
              <a:t>2022/11/4</a:t>
            </a:fld>
            <a:endParaRPr lang="zh-CN" altLang="en-US" sz="1200"/>
          </a:p>
        </p:txBody>
      </p:sp>
      <p:sp>
        <p:nvSpPr>
          <p:cNvPr id="68611" name="灯片编号占位符 5">
            <a:extLst>
              <a:ext uri="{FF2B5EF4-FFF2-40B4-BE49-F238E27FC236}">
                <a16:creationId xmlns:a16="http://schemas.microsoft.com/office/drawing/2014/main" id="{F95C18DF-3579-4947-AD4E-14ABDB949DB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E9F6AD9-428F-40B3-8FC8-58547BDA5C82}" type="slidenum">
              <a:rPr lang="zh-CN" altLang="en-US" sz="1200"/>
              <a:pPr algn="r" eaLnBrk="1" hangingPunct="1">
                <a:buFont typeface="Wingdings" panose="05000000000000000000" pitchFamily="2" charset="2"/>
                <a:buNone/>
              </a:pPr>
              <a:t>37</a:t>
            </a:fld>
            <a:endParaRPr lang="zh-CN" altLang="en-US" sz="1200"/>
          </a:p>
        </p:txBody>
      </p:sp>
      <p:sp>
        <p:nvSpPr>
          <p:cNvPr id="84995" name="Rectangle 2">
            <a:extLst>
              <a:ext uri="{FF2B5EF4-FFF2-40B4-BE49-F238E27FC236}">
                <a16:creationId xmlns:a16="http://schemas.microsoft.com/office/drawing/2014/main" id="{A8490B98-396B-42AC-9FDE-7ADE7749F878}"/>
              </a:ext>
            </a:extLst>
          </p:cNvPr>
          <p:cNvSpPr>
            <a:spLocks noGrp="1" noChangeArrowheads="1"/>
          </p:cNvSpPr>
          <p:nvPr>
            <p:ph type="title" idx="4294967295"/>
          </p:nvPr>
        </p:nvSpPr>
        <p:spPr>
          <a:xfrm>
            <a:off x="1882775" y="323850"/>
            <a:ext cx="8675688" cy="981075"/>
          </a:xfrm>
        </p:spPr>
        <p:txBody>
          <a:bodyPr/>
          <a:lstStyle/>
          <a:p>
            <a:pPr eaLnBrk="1" hangingPunct="1"/>
            <a:r>
              <a:rPr lang="zh-CN" altLang="en-US" sz="3600" b="1" dirty="0">
                <a:latin typeface="黑体" panose="02010609060101010101" pitchFamily="49" charset="-122"/>
                <a:ea typeface="黑体" panose="02010609060101010101" pitchFamily="49" charset="-122"/>
              </a:rPr>
              <a:t>十四、后现代主义视角</a:t>
            </a:r>
            <a:endParaRPr lang="en-US" altLang="zh-CN" sz="3600" b="1" dirty="0">
              <a:latin typeface="黑体" panose="02010609060101010101" pitchFamily="49" charset="-122"/>
              <a:ea typeface="黑体" panose="02010609060101010101" pitchFamily="49" charset="-122"/>
            </a:endParaRPr>
          </a:p>
        </p:txBody>
      </p:sp>
      <p:sp>
        <p:nvSpPr>
          <p:cNvPr id="68613" name="Rectangle 3">
            <a:extLst>
              <a:ext uri="{FF2B5EF4-FFF2-40B4-BE49-F238E27FC236}">
                <a16:creationId xmlns:a16="http://schemas.microsoft.com/office/drawing/2014/main" id="{96AAB5EE-C74F-42A8-9A80-26F02A04ADAE}"/>
              </a:ext>
            </a:extLst>
          </p:cNvPr>
          <p:cNvSpPr>
            <a:spLocks noGrp="1" noChangeArrowheads="1"/>
          </p:cNvSpPr>
          <p:nvPr>
            <p:ph type="body" idx="4294967295"/>
          </p:nvPr>
        </p:nvSpPr>
        <p:spPr>
          <a:xfrm>
            <a:off x="930166" y="1304926"/>
            <a:ext cx="9853448" cy="4678362"/>
          </a:xfrm>
        </p:spPr>
        <p:txBody>
          <a:bodyPr/>
          <a:lstStyle/>
          <a:p>
            <a:pPr eaLnBrk="1" hangingPunct="1">
              <a:lnSpc>
                <a:spcPts val="3700"/>
              </a:lnSpc>
              <a:spcBef>
                <a:spcPts val="0"/>
              </a:spcBef>
            </a:pPr>
            <a:r>
              <a:rPr lang="zh-CN" altLang="en-US" sz="2400" dirty="0">
                <a:latin typeface="宋体" panose="02010600030101010101" pitchFamily="2" charset="-122"/>
                <a:ea typeface="宋体" panose="02010600030101010101" pitchFamily="2" charset="-122"/>
              </a:rPr>
              <a:t>后现代人类学的先驱：格尔茨“文化即文本”；</a:t>
            </a:r>
            <a:endParaRPr lang="en-US" altLang="zh-CN" sz="2400" dirty="0">
              <a:latin typeface="宋体" panose="02010600030101010101" pitchFamily="2" charset="-122"/>
              <a:ea typeface="宋体" panose="02010600030101010101" pitchFamily="2" charset="-122"/>
            </a:endParaRPr>
          </a:p>
          <a:p>
            <a:pPr eaLnBrk="1" hangingPunct="1">
              <a:lnSpc>
                <a:spcPts val="3700"/>
              </a:lnSpc>
              <a:spcBef>
                <a:spcPts val="0"/>
              </a:spcBef>
            </a:pPr>
            <a:r>
              <a:rPr lang="zh-CN" altLang="zh-CN" sz="2400" b="1" dirty="0">
                <a:latin typeface="宋体" panose="02010600030101010101" pitchFamily="2" charset="-122"/>
                <a:ea typeface="宋体" panose="02010600030101010101" pitchFamily="2" charset="-122"/>
              </a:rPr>
              <a:t>人类学家的差异</a:t>
            </a:r>
            <a:r>
              <a:rPr lang="zh-CN" altLang="en-US" sz="2400" dirty="0">
                <a:latin typeface="宋体" panose="02010600030101010101" pitchFamily="2" charset="-122"/>
                <a:ea typeface="宋体" panose="02010600030101010101" pitchFamily="2" charset="-122"/>
              </a:rPr>
              <a:t>，视“人类学家有如作家”；（</a:t>
            </a:r>
            <a:r>
              <a:rPr lang="zh-CN" altLang="en-US" sz="2400" b="1" dirty="0">
                <a:latin typeface="宋体" panose="02010600030101010101" pitchFamily="2" charset="-122"/>
                <a:ea typeface="宋体" panose="02010600030101010101" pitchFamily="2" charset="-122"/>
              </a:rPr>
              <a:t>主观性</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lnSpc>
                <a:spcPts val="3700"/>
              </a:lnSpc>
              <a:spcBef>
                <a:spcPts val="0"/>
              </a:spcBef>
            </a:pPr>
            <a:r>
              <a:rPr lang="zh-CN" altLang="en-US" sz="2400" dirty="0">
                <a:latin typeface="宋体" panose="02010600030101010101" pitchFamily="2" charset="-122"/>
                <a:ea typeface="宋体" panose="02010600030101010101" pitchFamily="2" charset="-122"/>
              </a:rPr>
              <a:t>强调民族志书写本身，以及</a:t>
            </a:r>
            <a:r>
              <a:rPr lang="zh-CN" altLang="zh-CN" sz="2400" dirty="0">
                <a:latin typeface="宋体" panose="02010600030101010101" pitchFamily="2" charset="-122"/>
                <a:ea typeface="宋体" panose="02010600030101010101" pitchFamily="2" charset="-122"/>
              </a:rPr>
              <a:t>知识生产过程中</a:t>
            </a:r>
            <a:r>
              <a:rPr lang="zh-CN" altLang="zh-CN" sz="2400" b="1" dirty="0">
                <a:latin typeface="宋体" panose="02010600030101010101" pitchFamily="2" charset="-122"/>
                <a:ea typeface="宋体" panose="02010600030101010101" pitchFamily="2" charset="-122"/>
              </a:rPr>
              <a:t>多声</a:t>
            </a:r>
            <a:r>
              <a:rPr lang="zh-CN" altLang="zh-CN" sz="2400" dirty="0">
                <a:latin typeface="宋体" panose="02010600030101010101" pitchFamily="2" charset="-122"/>
                <a:ea typeface="宋体" panose="02010600030101010101" pitchFamily="2" charset="-122"/>
              </a:rPr>
              <a:t>的及不平等</a:t>
            </a:r>
            <a:r>
              <a:rPr lang="zh-CN" altLang="zh-CN" sz="2400" b="1" dirty="0">
                <a:latin typeface="宋体" panose="02010600030101010101" pitchFamily="2" charset="-122"/>
                <a:ea typeface="宋体" panose="02010600030101010101" pitchFamily="2" charset="-122"/>
              </a:rPr>
              <a:t>权力</a:t>
            </a:r>
            <a:r>
              <a:rPr lang="zh-CN" altLang="zh-CN" sz="2400" dirty="0">
                <a:latin typeface="宋体" panose="02010600030101010101" pitchFamily="2" charset="-122"/>
                <a:ea typeface="宋体" panose="02010600030101010101" pitchFamily="2" charset="-122"/>
              </a:rPr>
              <a:t>关系；</a:t>
            </a:r>
            <a:r>
              <a:rPr lang="zh-CN" altLang="en-US"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科学的政治性</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lnSpc>
                <a:spcPts val="3700"/>
              </a:lnSpc>
              <a:spcBef>
                <a:spcPts val="0"/>
              </a:spcBef>
            </a:pPr>
            <a:r>
              <a:rPr lang="zh-CN" altLang="zh-CN" sz="2400" dirty="0">
                <a:latin typeface="宋体" panose="02010600030101010101" pitchFamily="2" charset="-122"/>
                <a:ea typeface="宋体" panose="02010600030101010101" pitchFamily="2" charset="-122"/>
              </a:rPr>
              <a:t>知识由研究者与被研究者共同创造出来而</a:t>
            </a:r>
            <a:r>
              <a:rPr lang="zh-CN" altLang="zh-CN" sz="2400" b="1" dirty="0">
                <a:latin typeface="宋体" panose="02010600030101010101" pitchFamily="2" charset="-122"/>
                <a:ea typeface="宋体" panose="02010600030101010101" pitchFamily="2" charset="-122"/>
              </a:rPr>
              <a:t>互为主体</a:t>
            </a:r>
            <a:r>
              <a:rPr lang="zh-CN" altLang="zh-CN" sz="2400" dirty="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建构性</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eaLnBrk="1" hangingPunct="1">
              <a:lnSpc>
                <a:spcPts val="3700"/>
              </a:lnSpc>
              <a:spcBef>
                <a:spcPts val="0"/>
              </a:spcBef>
            </a:pPr>
            <a:r>
              <a:rPr lang="zh-CN" altLang="zh-CN" sz="2400" b="1" dirty="0">
                <a:latin typeface="宋体" panose="02010600030101010101" pitchFamily="2" charset="-122"/>
                <a:ea typeface="宋体" panose="02010600030101010101" pitchFamily="2" charset="-122"/>
              </a:rPr>
              <a:t>危机</a:t>
            </a:r>
            <a:r>
              <a:rPr lang="zh-CN" altLang="zh-CN" sz="2400" dirty="0">
                <a:latin typeface="宋体" panose="02010600030101010101" pitchFamily="2" charset="-122"/>
                <a:ea typeface="宋体" panose="02010600030101010101" pitchFamily="2" charset="-122"/>
              </a:rPr>
              <a:t>：一是民族志的“再现”问题，再现的几乎只是权力，而不再是文化差异；二是民族志不再有客观的标准，造成比较的不可能；三是对民族志知识积累的伤害。</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7898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EFB976FB-4327-42E2-80F6-0B5C019C30B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240E891-54F1-4485-943C-D9FC8AF7E8D2}" type="datetime1">
              <a:rPr lang="zh-CN" altLang="en-US" sz="1200"/>
              <a:pPr eaLnBrk="1" hangingPunct="1">
                <a:buFont typeface="Wingdings" panose="05000000000000000000" pitchFamily="2" charset="2"/>
                <a:buNone/>
              </a:pPr>
              <a:t>2022/11/4</a:t>
            </a:fld>
            <a:endParaRPr lang="zh-CN" altLang="en-US" sz="1200"/>
          </a:p>
        </p:txBody>
      </p:sp>
      <p:sp>
        <p:nvSpPr>
          <p:cNvPr id="68611" name="灯片编号占位符 5">
            <a:extLst>
              <a:ext uri="{FF2B5EF4-FFF2-40B4-BE49-F238E27FC236}">
                <a16:creationId xmlns:a16="http://schemas.microsoft.com/office/drawing/2014/main" id="{F95C18DF-3579-4947-AD4E-14ABDB949DB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E9F6AD9-428F-40B3-8FC8-58547BDA5C82}" type="slidenum">
              <a:rPr lang="zh-CN" altLang="en-US" sz="1200"/>
              <a:pPr algn="r" eaLnBrk="1" hangingPunct="1">
                <a:buFont typeface="Wingdings" panose="05000000000000000000" pitchFamily="2" charset="2"/>
                <a:buNone/>
              </a:pPr>
              <a:t>38</a:t>
            </a:fld>
            <a:endParaRPr lang="zh-CN" altLang="en-US" sz="1200"/>
          </a:p>
        </p:txBody>
      </p:sp>
      <p:sp>
        <p:nvSpPr>
          <p:cNvPr id="84995" name="Rectangle 2">
            <a:extLst>
              <a:ext uri="{FF2B5EF4-FFF2-40B4-BE49-F238E27FC236}">
                <a16:creationId xmlns:a16="http://schemas.microsoft.com/office/drawing/2014/main" id="{A8490B98-396B-42AC-9FDE-7ADE7749F878}"/>
              </a:ext>
            </a:extLst>
          </p:cNvPr>
          <p:cNvSpPr>
            <a:spLocks noGrp="1" noChangeArrowheads="1"/>
          </p:cNvSpPr>
          <p:nvPr>
            <p:ph type="title" idx="4294967295"/>
          </p:nvPr>
        </p:nvSpPr>
        <p:spPr>
          <a:xfrm>
            <a:off x="1882775" y="0"/>
            <a:ext cx="8675688" cy="1198179"/>
          </a:xfrm>
        </p:spPr>
        <p:txBody>
          <a:bodyPr/>
          <a:lstStyle/>
          <a:p>
            <a:pPr eaLnBrk="1" hangingPunct="1"/>
            <a:r>
              <a:rPr lang="zh-CN" altLang="en-US" sz="3600" b="1" dirty="0">
                <a:latin typeface="黑体" panose="02010609060101010101" pitchFamily="49" charset="-122"/>
                <a:ea typeface="黑体" panose="02010609060101010101" pitchFamily="49" charset="-122"/>
              </a:rPr>
              <a:t>十五、实用主义的视角</a:t>
            </a:r>
            <a:endParaRPr lang="en-US" altLang="zh-CN" sz="3600" b="1" dirty="0">
              <a:latin typeface="黑体" panose="02010609060101010101" pitchFamily="49" charset="-122"/>
              <a:ea typeface="黑体" panose="02010609060101010101" pitchFamily="49" charset="-122"/>
            </a:endParaRPr>
          </a:p>
        </p:txBody>
      </p:sp>
      <p:sp>
        <p:nvSpPr>
          <p:cNvPr id="68613" name="Rectangle 3">
            <a:extLst>
              <a:ext uri="{FF2B5EF4-FFF2-40B4-BE49-F238E27FC236}">
                <a16:creationId xmlns:a16="http://schemas.microsoft.com/office/drawing/2014/main" id="{96AAB5EE-C74F-42A8-9A80-26F02A04ADAE}"/>
              </a:ext>
            </a:extLst>
          </p:cNvPr>
          <p:cNvSpPr>
            <a:spLocks noGrp="1" noChangeArrowheads="1"/>
          </p:cNvSpPr>
          <p:nvPr>
            <p:ph type="body" idx="4294967295"/>
          </p:nvPr>
        </p:nvSpPr>
        <p:spPr>
          <a:xfrm>
            <a:off x="930166" y="1304926"/>
            <a:ext cx="9128234" cy="4678362"/>
          </a:xfrm>
        </p:spPr>
        <p:txBody>
          <a:bodyPr/>
          <a:lstStyle/>
          <a:p>
            <a:pPr eaLnBrk="1" hangingPunct="1">
              <a:lnSpc>
                <a:spcPts val="3800"/>
              </a:lnSpc>
              <a:spcBef>
                <a:spcPts val="0"/>
              </a:spcBef>
            </a:pPr>
            <a:r>
              <a:rPr lang="zh-CN" altLang="en-US" sz="2400" dirty="0">
                <a:latin typeface="宋体" panose="02010600030101010101" pitchFamily="2" charset="-122"/>
                <a:ea typeface="宋体" panose="02010600030101010101" pitchFamily="2" charset="-122"/>
              </a:rPr>
              <a:t>开展一项研究不只有一种正确的方法，不同的策略各有其优劣之处，从不同的立场来检视各种理论观念，这最有可能产生进步。</a:t>
            </a:r>
            <a:endParaRPr lang="en-US" altLang="zh-CN" sz="2400" dirty="0">
              <a:latin typeface="宋体" panose="02010600030101010101" pitchFamily="2" charset="-122"/>
              <a:ea typeface="宋体" panose="02010600030101010101" pitchFamily="2" charset="-122"/>
            </a:endParaRPr>
          </a:p>
          <a:p>
            <a:pPr eaLnBrk="1" hangingPunct="1">
              <a:lnSpc>
                <a:spcPts val="3800"/>
              </a:lnSpc>
              <a:spcBef>
                <a:spcPts val="0"/>
              </a:spcBef>
            </a:pPr>
            <a:r>
              <a:rPr lang="zh-CN" altLang="en-US" sz="2400" dirty="0">
                <a:latin typeface="宋体" panose="02010600030101010101" pitchFamily="2" charset="-122"/>
                <a:ea typeface="宋体" panose="02010600030101010101" pitchFamily="2" charset="-122"/>
              </a:rPr>
              <a:t>具有不同视角的不同研究者来处理同样的研究问题尤为重要。</a:t>
            </a:r>
            <a:endParaRPr lang="en-US" altLang="zh-CN" sz="2400" dirty="0">
              <a:latin typeface="宋体" panose="02010600030101010101" pitchFamily="2" charset="-122"/>
              <a:ea typeface="宋体" panose="02010600030101010101" pitchFamily="2" charset="-122"/>
            </a:endParaRPr>
          </a:p>
          <a:p>
            <a:pPr>
              <a:lnSpc>
                <a:spcPts val="3800"/>
              </a:lnSpc>
              <a:spcBef>
                <a:spcPts val="0"/>
              </a:spcBef>
            </a:pPr>
            <a:r>
              <a:rPr lang="zh-CN" altLang="en-US" sz="2400" dirty="0">
                <a:latin typeface="宋体" panose="02010600030101010101" pitchFamily="2" charset="-122"/>
                <a:ea typeface="宋体" panose="02010600030101010101" pitchFamily="2" charset="-122"/>
              </a:rPr>
              <a:t>人类学家意识到他们关于他者的知识可能是主观的和不完美的，但是这并不意味着不可能科学地研究人类和他们的文化。</a:t>
            </a:r>
            <a:endParaRPr lang="en-US" altLang="zh-CN" sz="2400" dirty="0">
              <a:latin typeface="宋体" panose="02010600030101010101" pitchFamily="2" charset="-122"/>
              <a:ea typeface="宋体" panose="02010600030101010101" pitchFamily="2" charset="-122"/>
            </a:endParaRPr>
          </a:p>
          <a:p>
            <a:pPr>
              <a:lnSpc>
                <a:spcPts val="3800"/>
              </a:lnSpc>
              <a:spcBef>
                <a:spcPts val="0"/>
              </a:spcBef>
            </a:pPr>
            <a:r>
              <a:rPr lang="zh-CN" altLang="en-US" sz="2400" dirty="0">
                <a:latin typeface="宋体" panose="02010600030101010101" pitchFamily="2" charset="-122"/>
                <a:ea typeface="宋体" panose="02010600030101010101" pitchFamily="2" charset="-122"/>
              </a:rPr>
              <a:t>我们相信人类学能够同时寻求</a:t>
            </a:r>
            <a:r>
              <a:rPr lang="zh-CN" altLang="en-US" sz="2400" b="1" dirty="0">
                <a:latin typeface="宋体" panose="02010600030101010101" pitchFamily="2" charset="-122"/>
                <a:ea typeface="宋体" panose="02010600030101010101" pitchFamily="2" charset="-122"/>
              </a:rPr>
              <a:t>人文主义</a:t>
            </a:r>
            <a:r>
              <a:rPr lang="zh-CN" altLang="en-US" sz="2400" dirty="0">
                <a:latin typeface="宋体" panose="02010600030101010101" pitchFamily="2" charset="-122"/>
                <a:ea typeface="宋体" panose="02010600030101010101" pitchFamily="2" charset="-122"/>
              </a:rPr>
              <a:t>的和</a:t>
            </a:r>
            <a:r>
              <a:rPr lang="zh-CN" altLang="en-US" sz="2400" b="1" dirty="0">
                <a:latin typeface="宋体" panose="02010600030101010101" pitchFamily="2" charset="-122"/>
                <a:ea typeface="宋体" panose="02010600030101010101" pitchFamily="2" charset="-122"/>
              </a:rPr>
              <a:t>科学</a:t>
            </a:r>
            <a:r>
              <a:rPr lang="zh-CN" altLang="en-US" sz="2400" dirty="0">
                <a:latin typeface="宋体" panose="02010600030101010101" pitchFamily="2" charset="-122"/>
                <a:ea typeface="宋体" panose="02010600030101010101" pitchFamily="2" charset="-122"/>
              </a:rPr>
              <a:t>的理解。</a:t>
            </a:r>
            <a:endParaRPr lang="en-US" altLang="zh-CN" sz="2400" dirty="0">
              <a:latin typeface="宋体" panose="02010600030101010101" pitchFamily="2" charset="-122"/>
              <a:ea typeface="宋体" panose="02010600030101010101" pitchFamily="2" charset="-122"/>
            </a:endParaRPr>
          </a:p>
          <a:p>
            <a:pPr eaLnBrk="1" hangingPunct="1">
              <a:lnSpc>
                <a:spcPts val="3800"/>
              </a:lnSpc>
              <a:spcBef>
                <a:spcPts val="0"/>
              </a:spcBef>
            </a:pP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5614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4995"/>
                                        </p:tgtEl>
                                        <p:attrNameLst>
                                          <p:attrName>style.visibility</p:attrName>
                                        </p:attrNameLst>
                                      </p:cBhvr>
                                      <p:to>
                                        <p:strVal val="visible"/>
                                      </p:to>
                                    </p:set>
                                    <p:animEffect transition="in" filter="fade">
                                      <p:cBhvr>
                                        <p:cTn id="7" dur="767" decel="100000"/>
                                        <p:tgtEl>
                                          <p:spTgt spid="84995"/>
                                        </p:tgtEl>
                                      </p:cBhvr>
                                    </p:animEffect>
                                    <p:animScale>
                                      <p:cBhvr>
                                        <p:cTn id="8" dur="767" decel="100000"/>
                                        <p:tgtEl>
                                          <p:spTgt spid="84995"/>
                                        </p:tgtEl>
                                      </p:cBhvr>
                                      <p:from x="10000" y="10000"/>
                                      <p:to x="200000" y="450000"/>
                                    </p:animScale>
                                    <p:animScale>
                                      <p:cBhvr>
                                        <p:cTn id="9" dur="1228" accel="100000" fill="hold">
                                          <p:stCondLst>
                                            <p:cond delay="767"/>
                                          </p:stCondLst>
                                        </p:cTn>
                                        <p:tgtEl>
                                          <p:spTgt spid="84995"/>
                                        </p:tgtEl>
                                      </p:cBhvr>
                                      <p:from x="200000" y="450000"/>
                                      <p:to x="100000" y="100000"/>
                                    </p:animScale>
                                    <p:set>
                                      <p:cBhvr>
                                        <p:cTn id="10" dur="767" fill="hold"/>
                                        <p:tgtEl>
                                          <p:spTgt spid="84995"/>
                                        </p:tgtEl>
                                        <p:attrNameLst>
                                          <p:attrName>ppt_x</p:attrName>
                                        </p:attrNameLst>
                                      </p:cBhvr>
                                      <p:to>
                                        <p:strVal val="(0.5)"/>
                                      </p:to>
                                    </p:set>
                                    <p:anim from="(0.5)" to="(#ppt_x)" calcmode="lin" valueType="num">
                                      <p:cBhvr>
                                        <p:cTn id="11" dur="1228" accel="100000" fill="hold">
                                          <p:stCondLst>
                                            <p:cond delay="767"/>
                                          </p:stCondLst>
                                        </p:cTn>
                                        <p:tgtEl>
                                          <p:spTgt spid="84995"/>
                                        </p:tgtEl>
                                        <p:attrNameLst>
                                          <p:attrName>ppt_x</p:attrName>
                                        </p:attrNameLst>
                                      </p:cBhvr>
                                    </p:anim>
                                    <p:set>
                                      <p:cBhvr>
                                        <p:cTn id="12" dur="767" fill="hold"/>
                                        <p:tgtEl>
                                          <p:spTgt spid="84995"/>
                                        </p:tgtEl>
                                        <p:attrNameLst>
                                          <p:attrName>ppt_y</p:attrName>
                                        </p:attrNameLst>
                                      </p:cBhvr>
                                      <p:to>
                                        <p:strVal val="(#ppt_y+0.4)"/>
                                      </p:to>
                                    </p:set>
                                    <p:anim from="(#ppt_y+0.4)" to="(#ppt_y)" calcmode="lin" valueType="num">
                                      <p:cBhvr>
                                        <p:cTn id="13" dur="1228" accel="100000" fill="hold">
                                          <p:stCondLst>
                                            <p:cond delay="767"/>
                                          </p:stCondLst>
                                        </p:cTn>
                                        <p:tgtEl>
                                          <p:spTgt spid="8499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F57681A3-F7F7-413F-ACCE-A7D38B0A4207}"/>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0DEFEAE-A923-44E5-A320-42F8A7EF0860}" type="datetime1">
              <a:rPr lang="zh-CN" altLang="en-US" sz="1200"/>
              <a:pPr eaLnBrk="1" hangingPunct="1">
                <a:buFont typeface="Wingdings" panose="05000000000000000000" pitchFamily="2" charset="2"/>
                <a:buNone/>
              </a:pPr>
              <a:t>2022/11/4</a:t>
            </a:fld>
            <a:endParaRPr lang="zh-CN" altLang="en-US" sz="1200"/>
          </a:p>
        </p:txBody>
      </p:sp>
      <p:sp>
        <p:nvSpPr>
          <p:cNvPr id="30723" name="灯片编号占位符 5">
            <a:extLst>
              <a:ext uri="{FF2B5EF4-FFF2-40B4-BE49-F238E27FC236}">
                <a16:creationId xmlns:a16="http://schemas.microsoft.com/office/drawing/2014/main" id="{7134EC4C-3FAF-4FF1-A858-B5F0B6C8D8AF}"/>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D4A501F-8EF5-4937-9BDB-38F0E680A1E6}" type="slidenum">
              <a:rPr lang="zh-CN" altLang="en-US" sz="1200"/>
              <a:pPr algn="r" eaLnBrk="1" hangingPunct="1">
                <a:buFont typeface="Wingdings" panose="05000000000000000000" pitchFamily="2" charset="2"/>
                <a:buNone/>
              </a:pPr>
              <a:t>4</a:t>
            </a:fld>
            <a:endParaRPr lang="zh-CN" altLang="en-US" sz="1200"/>
          </a:p>
        </p:txBody>
      </p:sp>
      <p:sp>
        <p:nvSpPr>
          <p:cNvPr id="45059" name="Rectangle 3">
            <a:extLst>
              <a:ext uri="{FF2B5EF4-FFF2-40B4-BE49-F238E27FC236}">
                <a16:creationId xmlns:a16="http://schemas.microsoft.com/office/drawing/2014/main" id="{2B438ADD-11D2-4992-9F20-9B8E2C6934BC}"/>
              </a:ext>
            </a:extLst>
          </p:cNvPr>
          <p:cNvSpPr>
            <a:spLocks noGrp="1" noChangeArrowheads="1"/>
          </p:cNvSpPr>
          <p:nvPr>
            <p:ph type="body" idx="4294967295"/>
          </p:nvPr>
        </p:nvSpPr>
        <p:spPr>
          <a:xfrm>
            <a:off x="4745421" y="599090"/>
            <a:ext cx="6731875" cy="5646137"/>
          </a:xfrm>
        </p:spPr>
        <p:txBody>
          <a:bodyPr>
            <a:normAutofit/>
          </a:bodyPr>
          <a:lstStyle/>
          <a:p>
            <a:pPr eaLnBrk="1" hangingPunct="1">
              <a:lnSpc>
                <a:spcPts val="3300"/>
              </a:lnSpc>
              <a:spcBef>
                <a:spcPts val="0"/>
              </a:spcBef>
              <a:defRPr/>
            </a:pPr>
            <a:r>
              <a:rPr lang="en-US" altLang="zh-CN" sz="2400" dirty="0" err="1">
                <a:latin typeface="宋体" panose="02010600030101010101" pitchFamily="2" charset="-122"/>
                <a:ea typeface="宋体" panose="02010600030101010101" pitchFamily="2" charset="-122"/>
              </a:rPr>
              <a:t>Lowis</a:t>
            </a:r>
            <a:r>
              <a:rPr lang="en-US" altLang="zh-CN" sz="2400" dirty="0">
                <a:latin typeface="宋体" panose="02010600030101010101" pitchFamily="2" charset="-122"/>
                <a:ea typeface="宋体" panose="02010600030101010101" pitchFamily="2" charset="-122"/>
              </a:rPr>
              <a:t> H. Morgan (1818-1881)</a:t>
            </a:r>
          </a:p>
          <a:p>
            <a:pPr eaLnBrk="1" hangingPunct="1">
              <a:lnSpc>
                <a:spcPts val="3300"/>
              </a:lnSpc>
              <a:spcBef>
                <a:spcPts val="0"/>
              </a:spcBef>
              <a:defRPr/>
            </a:pPr>
            <a:r>
              <a:rPr lang="en-US" altLang="zh-CN" sz="2400" dirty="0">
                <a:latin typeface="宋体" panose="02010600030101010101" pitchFamily="2" charset="-122"/>
                <a:ea typeface="宋体" panose="02010600030101010101" pitchFamily="2" charset="-122"/>
              </a:rPr>
              <a:t> </a:t>
            </a:r>
            <a:r>
              <a:rPr lang="en-US" altLang="zh-CN" sz="2400" b="1" i="1" dirty="0">
                <a:latin typeface="宋体" panose="02010600030101010101" pitchFamily="2" charset="-122"/>
                <a:ea typeface="宋体" panose="02010600030101010101" pitchFamily="2" charset="-122"/>
              </a:rPr>
              <a:t>Ancient Society</a:t>
            </a:r>
            <a:r>
              <a:rPr lang="en-US" altLang="zh-CN" sz="2400" dirty="0">
                <a:latin typeface="宋体" panose="02010600030101010101" pitchFamily="2" charset="-122"/>
                <a:ea typeface="宋体" panose="02010600030101010101" pitchFamily="2" charset="-122"/>
              </a:rPr>
              <a:t>(1877) </a:t>
            </a:r>
          </a:p>
          <a:p>
            <a:pPr eaLnBrk="1" hangingPunct="1">
              <a:lnSpc>
                <a:spcPts val="3300"/>
              </a:lnSpc>
              <a:spcBef>
                <a:spcPts val="0"/>
              </a:spcBef>
              <a:defRPr/>
            </a:pPr>
            <a:r>
              <a:rPr lang="zh-CN" altLang="en-US" sz="2400" b="1" dirty="0">
                <a:latin typeface="宋体" panose="02010600030101010101" pitchFamily="2" charset="-122"/>
                <a:ea typeface="宋体" panose="02010600030101010101" pitchFamily="2" charset="-122"/>
              </a:rPr>
              <a:t>对社会组织的研究</a:t>
            </a:r>
            <a:r>
              <a:rPr lang="zh-CN" altLang="en-US"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League of the Iroquois,</a:t>
            </a:r>
            <a:r>
              <a:rPr lang="en-US" altLang="zh-CN" sz="2400" dirty="0">
                <a:latin typeface="宋体" panose="02010600030101010101" pitchFamily="2" charset="-122"/>
                <a:ea typeface="宋体" panose="02010600030101010101" pitchFamily="2" charset="-122"/>
              </a:rPr>
              <a:t>1851)</a:t>
            </a:r>
            <a:endParaRPr lang="zh-CN" altLang="en-US" sz="2400" dirty="0">
              <a:latin typeface="宋体" panose="02010600030101010101" pitchFamily="2" charset="-122"/>
              <a:ea typeface="宋体" panose="02010600030101010101" pitchFamily="2" charset="-122"/>
            </a:endParaRPr>
          </a:p>
          <a:p>
            <a:pPr eaLnBrk="1" hangingPunct="1">
              <a:lnSpc>
                <a:spcPts val="3300"/>
              </a:lnSpc>
              <a:spcBef>
                <a:spcPts val="0"/>
              </a:spcBef>
              <a:defRPr/>
            </a:pPr>
            <a:r>
              <a:rPr lang="zh-CN" altLang="en-US" sz="2400" b="1" dirty="0">
                <a:latin typeface="宋体" panose="02010600030101010101" pitchFamily="2" charset="-122"/>
                <a:ea typeface="宋体" panose="02010600030101010101" pitchFamily="2" charset="-122"/>
              </a:rPr>
              <a:t>对亲属制度和婚姻的研究</a:t>
            </a:r>
            <a:r>
              <a:rPr lang="zh-CN" altLang="en-US" sz="2400" dirty="0">
                <a:latin typeface="宋体" panose="02010600030101010101" pitchFamily="2" charset="-122"/>
                <a:ea typeface="宋体" panose="02010600030101010101" pitchFamily="2" charset="-122"/>
              </a:rPr>
              <a:t>：杂交的群居生活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血缘群婚</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普那路亚婚</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对偶婚</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父权制婚</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一夫一妻制婚</a:t>
            </a:r>
            <a:endParaRPr lang="en-US" altLang="zh-CN" sz="2400" dirty="0">
              <a:latin typeface="宋体" panose="02010600030101010101" pitchFamily="2" charset="-122"/>
              <a:ea typeface="宋体" panose="02010600030101010101" pitchFamily="2" charset="-122"/>
            </a:endParaRPr>
          </a:p>
          <a:p>
            <a:pPr eaLnBrk="1" hangingPunct="1">
              <a:lnSpc>
                <a:spcPts val="3300"/>
              </a:lnSpc>
              <a:spcBef>
                <a:spcPts val="0"/>
              </a:spcBef>
              <a:defRPr/>
            </a:pPr>
            <a:r>
              <a:rPr lang="zh-CN" altLang="en-US" sz="2400" b="1" dirty="0">
                <a:latin typeface="宋体" panose="02010600030101010101" pitchFamily="2" charset="-122"/>
                <a:ea typeface="宋体" panose="02010600030101010101" pitchFamily="2" charset="-122"/>
              </a:rPr>
              <a:t>对人类社会进化的研究</a:t>
            </a:r>
            <a:r>
              <a:rPr lang="zh-CN" altLang="en-US" sz="2400" dirty="0">
                <a:latin typeface="宋体" panose="02010600030101010101" pitchFamily="2" charset="-122"/>
                <a:ea typeface="宋体" panose="02010600030101010101" pitchFamily="2" charset="-122"/>
              </a:rPr>
              <a:t>：蒙昧</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野蛮</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文明三阶段，又将蒙昧时代与野蛮时代分别细分出低级</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中级</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高级三个阶段（</a:t>
            </a:r>
            <a:r>
              <a:rPr lang="zh-CN" altLang="en-US" sz="2000" dirty="0">
                <a:latin typeface="宋体" panose="02010600030101010101" pitchFamily="2" charset="-122"/>
                <a:ea typeface="宋体" panose="02010600030101010101" pitchFamily="2" charset="-122"/>
              </a:rPr>
              <a:t>食用野果</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食用鱼类和使用火</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使用弓箭</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制陶技术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饲养动物和灌溉农业</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使用铁器</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文字的使用）</a:t>
            </a:r>
          </a:p>
        </p:txBody>
      </p:sp>
      <p:pic>
        <p:nvPicPr>
          <p:cNvPr id="30725" name="Picture 4" descr="morgan_louishenry">
            <a:extLst>
              <a:ext uri="{FF2B5EF4-FFF2-40B4-BE49-F238E27FC236}">
                <a16:creationId xmlns:a16="http://schemas.microsoft.com/office/drawing/2014/main" id="{DD25C3DE-74E7-46E8-94E6-587F17E11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55" y="909145"/>
            <a:ext cx="367506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45059">
                                            <p:txEl>
                                              <p:pRg st="0" end="0"/>
                                            </p:txEl>
                                          </p:spTgt>
                                        </p:tgtEl>
                                        <p:attrNameLst>
                                          <p:attrName>style.visibility</p:attrName>
                                        </p:attrNameLst>
                                      </p:cBhvr>
                                      <p:to>
                                        <p:strVal val="visible"/>
                                      </p:to>
                                    </p:set>
                                    <p:anim calcmode="lin" valueType="num">
                                      <p:cBhvr>
                                        <p:cTn id="7" dur="500" fill="hold"/>
                                        <p:tgtEl>
                                          <p:spTgt spid="450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50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50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45059">
                                            <p:txEl>
                                              <p:pRg st="1" end="1"/>
                                            </p:txEl>
                                          </p:spTgt>
                                        </p:tgtEl>
                                        <p:attrNameLst>
                                          <p:attrName>style.visibility</p:attrName>
                                        </p:attrNameLst>
                                      </p:cBhvr>
                                      <p:to>
                                        <p:strVal val="visible"/>
                                      </p:to>
                                    </p:set>
                                    <p:anim calcmode="lin" valueType="num">
                                      <p:cBhvr>
                                        <p:cTn id="14" dur="5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505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50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45059">
                                            <p:txEl>
                                              <p:pRg st="2" end="2"/>
                                            </p:txEl>
                                          </p:spTgt>
                                        </p:tgtEl>
                                        <p:attrNameLst>
                                          <p:attrName>style.visibility</p:attrName>
                                        </p:attrNameLst>
                                      </p:cBhvr>
                                      <p:to>
                                        <p:strVal val="visible"/>
                                      </p:to>
                                    </p:set>
                                    <p:anim calcmode="lin" valueType="num">
                                      <p:cBhvr>
                                        <p:cTn id="21" dur="5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505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505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0" fill="hold">
                                          <p:stCondLst>
                                            <p:cond delay="0"/>
                                          </p:stCondLst>
                                        </p:cTn>
                                        <p:tgtEl>
                                          <p:spTgt spid="45059">
                                            <p:txEl>
                                              <p:pRg st="3" end="3"/>
                                            </p:txEl>
                                          </p:spTgt>
                                        </p:tgtEl>
                                        <p:attrNameLst>
                                          <p:attrName>style.visibility</p:attrName>
                                        </p:attrNameLst>
                                      </p:cBhvr>
                                      <p:to>
                                        <p:strVal val="visible"/>
                                      </p:to>
                                    </p:set>
                                    <p:anim calcmode="lin" valueType="num">
                                      <p:cBhvr>
                                        <p:cTn id="28" dur="5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4505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4505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0" fill="hold">
                                          <p:stCondLst>
                                            <p:cond delay="0"/>
                                          </p:stCondLst>
                                        </p:cTn>
                                        <p:tgtEl>
                                          <p:spTgt spid="45059">
                                            <p:txEl>
                                              <p:pRg st="4" end="4"/>
                                            </p:txEl>
                                          </p:spTgt>
                                        </p:tgtEl>
                                        <p:attrNameLst>
                                          <p:attrName>style.visibility</p:attrName>
                                        </p:attrNameLst>
                                      </p:cBhvr>
                                      <p:to>
                                        <p:strVal val="visible"/>
                                      </p:to>
                                    </p:set>
                                    <p:anim calcmode="lin" valueType="num">
                                      <p:cBhvr>
                                        <p:cTn id="35" dur="500" fill="hold"/>
                                        <p:tgtEl>
                                          <p:spTgt spid="4505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4505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1BC33DD2-0AC8-433A-A44D-C8FFFE151E7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613B100-AB1F-4F12-9C9B-83F3C1E51FED}" type="datetime1">
              <a:rPr lang="zh-CN" altLang="en-US" sz="1200"/>
              <a:pPr eaLnBrk="1" hangingPunct="1">
                <a:buFont typeface="Wingdings" panose="05000000000000000000" pitchFamily="2" charset="2"/>
                <a:buNone/>
              </a:pPr>
              <a:t>2022/11/4</a:t>
            </a:fld>
            <a:endParaRPr lang="zh-CN" altLang="en-US" sz="1200"/>
          </a:p>
        </p:txBody>
      </p:sp>
      <p:sp>
        <p:nvSpPr>
          <p:cNvPr id="31747" name="灯片编号占位符 5">
            <a:extLst>
              <a:ext uri="{FF2B5EF4-FFF2-40B4-BE49-F238E27FC236}">
                <a16:creationId xmlns:a16="http://schemas.microsoft.com/office/drawing/2014/main" id="{885E906B-A9C2-45B4-8F1A-9EA82CC5E39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DE38C410-51BC-4F7E-822A-EDCBAFD55687}" type="slidenum">
              <a:rPr lang="zh-CN" altLang="en-US" sz="1200"/>
              <a:pPr algn="r" eaLnBrk="1" hangingPunct="1">
                <a:buFont typeface="Wingdings" panose="05000000000000000000" pitchFamily="2" charset="2"/>
                <a:buNone/>
              </a:pPr>
              <a:t>5</a:t>
            </a:fld>
            <a:endParaRPr lang="zh-CN" altLang="en-US" sz="1200"/>
          </a:p>
        </p:txBody>
      </p:sp>
      <p:sp>
        <p:nvSpPr>
          <p:cNvPr id="53251" name="Rectangle 2">
            <a:extLst>
              <a:ext uri="{FF2B5EF4-FFF2-40B4-BE49-F238E27FC236}">
                <a16:creationId xmlns:a16="http://schemas.microsoft.com/office/drawing/2014/main" id="{352F57DB-0943-4D54-8F9A-C9043BA0CBC2}"/>
              </a:ext>
            </a:extLst>
          </p:cNvPr>
          <p:cNvSpPr>
            <a:spLocks noGrp="1" noChangeArrowheads="1"/>
          </p:cNvSpPr>
          <p:nvPr>
            <p:ph type="title" idx="4294967295"/>
          </p:nvPr>
        </p:nvSpPr>
        <p:spPr>
          <a:xfrm>
            <a:off x="2189163" y="271463"/>
            <a:ext cx="7459662" cy="1219200"/>
          </a:xfrm>
        </p:spPr>
        <p:txBody>
          <a:bodyPr>
            <a:normAutofit/>
          </a:bodyPr>
          <a:lstStyle/>
          <a:p>
            <a:pPr eaLnBrk="1" hangingPunct="1"/>
            <a:r>
              <a:rPr lang="zh-CN" altLang="en-US" sz="3600" dirty="0">
                <a:latin typeface="黑体" panose="02010609060101010101" pitchFamily="49" charset="-122"/>
                <a:ea typeface="黑体" panose="02010609060101010101" pitchFamily="49" charset="-122"/>
              </a:rPr>
              <a:t>二、 传播论（</a:t>
            </a:r>
            <a:r>
              <a:rPr lang="en-US" altLang="zh-CN" sz="3600" dirty="0">
                <a:latin typeface="黑体" panose="02010609060101010101" pitchFamily="49" charset="-122"/>
                <a:ea typeface="黑体" panose="02010609060101010101" pitchFamily="49" charset="-122"/>
              </a:rPr>
              <a:t>Diffusionism</a:t>
            </a:r>
            <a:r>
              <a:rPr lang="zh-CN" altLang="en-US" sz="3600" dirty="0">
                <a:latin typeface="黑体" panose="02010609060101010101" pitchFamily="49" charset="-122"/>
                <a:ea typeface="黑体" panose="02010609060101010101" pitchFamily="49" charset="-122"/>
              </a:rPr>
              <a:t>）</a:t>
            </a:r>
          </a:p>
        </p:txBody>
      </p:sp>
      <p:sp>
        <p:nvSpPr>
          <p:cNvPr id="53252" name="Rectangle 3">
            <a:extLst>
              <a:ext uri="{FF2B5EF4-FFF2-40B4-BE49-F238E27FC236}">
                <a16:creationId xmlns:a16="http://schemas.microsoft.com/office/drawing/2014/main" id="{27B23331-F450-4E36-8D2B-A5E8288BA4A2}"/>
              </a:ext>
            </a:extLst>
          </p:cNvPr>
          <p:cNvSpPr>
            <a:spLocks noGrp="1" noChangeArrowheads="1"/>
          </p:cNvSpPr>
          <p:nvPr>
            <p:ph type="body" idx="4294967295"/>
          </p:nvPr>
        </p:nvSpPr>
        <p:spPr>
          <a:xfrm>
            <a:off x="1505607" y="1844676"/>
            <a:ext cx="8803619" cy="4741863"/>
          </a:xfrm>
        </p:spPr>
        <p:txBody>
          <a:bodyPr/>
          <a:lstStyle/>
          <a:p>
            <a:pPr eaLnBrk="1" hangingPunct="1"/>
            <a:r>
              <a:rPr lang="en-US" altLang="zh-CN" dirty="0">
                <a:latin typeface="宋体" panose="02010600030101010101" pitchFamily="2" charset="-122"/>
                <a:ea typeface="宋体" panose="02010600030101010101" pitchFamily="2" charset="-122"/>
              </a:rPr>
              <a:t>19</a:t>
            </a:r>
            <a:r>
              <a:rPr lang="zh-CN" altLang="en-US" dirty="0">
                <a:latin typeface="宋体" panose="02010600030101010101" pitchFamily="2" charset="-122"/>
                <a:ea typeface="宋体" panose="02010600030101010101" pitchFamily="2" charset="-122"/>
              </a:rPr>
              <a:t>世纪末至</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世纪初，传播论开始在德国、奥地利、英国的地理－人类学家的著作中占据突出地位。</a:t>
            </a:r>
          </a:p>
          <a:p>
            <a:pPr eaLnBrk="1" hangingPunct="1"/>
            <a:r>
              <a:rPr lang="zh-CN" altLang="en-US" dirty="0">
                <a:latin typeface="宋体" panose="02010600030101010101" pitchFamily="2" charset="-122"/>
                <a:ea typeface="宋体" panose="02010600030101010101" pitchFamily="2" charset="-122"/>
              </a:rPr>
              <a:t>认为全世界各地的文化都是由一个或几个地区开始，然后经由文化扩散、接触、冲突和借用等途径传播开的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53251"/>
                                        </p:tgtEl>
                                        <p:attrNameLst>
                                          <p:attrName>style.visibility</p:attrName>
                                        </p:attrNameLst>
                                      </p:cBhvr>
                                      <p:to>
                                        <p:strVal val="visible"/>
                                      </p:to>
                                    </p:set>
                                    <p:animEffect transition="in" filter="fade">
                                      <p:cBhvr>
                                        <p:cTn id="7" dur="767" decel="100000"/>
                                        <p:tgtEl>
                                          <p:spTgt spid="53251"/>
                                        </p:tgtEl>
                                      </p:cBhvr>
                                    </p:animEffect>
                                    <p:animScale>
                                      <p:cBhvr>
                                        <p:cTn id="8" dur="767" decel="100000"/>
                                        <p:tgtEl>
                                          <p:spTgt spid="53251"/>
                                        </p:tgtEl>
                                      </p:cBhvr>
                                      <p:from x="10000" y="10000"/>
                                      <p:to x="200000" y="450000"/>
                                    </p:animScale>
                                    <p:animScale>
                                      <p:cBhvr>
                                        <p:cTn id="9" dur="1228" accel="100000" fill="hold">
                                          <p:stCondLst>
                                            <p:cond delay="767"/>
                                          </p:stCondLst>
                                        </p:cTn>
                                        <p:tgtEl>
                                          <p:spTgt spid="53251"/>
                                        </p:tgtEl>
                                      </p:cBhvr>
                                      <p:from x="200000" y="450000"/>
                                      <p:to x="100000" y="100000"/>
                                    </p:animScale>
                                    <p:set>
                                      <p:cBhvr>
                                        <p:cTn id="10" dur="767" fill="hold"/>
                                        <p:tgtEl>
                                          <p:spTgt spid="53251"/>
                                        </p:tgtEl>
                                        <p:attrNameLst>
                                          <p:attrName>ppt_x</p:attrName>
                                        </p:attrNameLst>
                                      </p:cBhvr>
                                      <p:to>
                                        <p:strVal val="(0.5)"/>
                                      </p:to>
                                    </p:set>
                                    <p:anim from="(0.5)" to="(#ppt_x)" calcmode="lin" valueType="num">
                                      <p:cBhvr>
                                        <p:cTn id="11" dur="1228" accel="100000" fill="hold">
                                          <p:stCondLst>
                                            <p:cond delay="767"/>
                                          </p:stCondLst>
                                        </p:cTn>
                                        <p:tgtEl>
                                          <p:spTgt spid="53251"/>
                                        </p:tgtEl>
                                        <p:attrNameLst>
                                          <p:attrName>ppt_x</p:attrName>
                                        </p:attrNameLst>
                                      </p:cBhvr>
                                    </p:anim>
                                    <p:set>
                                      <p:cBhvr>
                                        <p:cTn id="12" dur="767" fill="hold"/>
                                        <p:tgtEl>
                                          <p:spTgt spid="53251"/>
                                        </p:tgtEl>
                                        <p:attrNameLst>
                                          <p:attrName>ppt_y</p:attrName>
                                        </p:attrNameLst>
                                      </p:cBhvr>
                                      <p:to>
                                        <p:strVal val="(#ppt_y+0.4)"/>
                                      </p:to>
                                    </p:set>
                                    <p:anim from="(#ppt_y+0.4)" to="(#ppt_y)" calcmode="lin" valueType="num">
                                      <p:cBhvr>
                                        <p:cTn id="13" dur="1228" accel="100000" fill="hold">
                                          <p:stCondLst>
                                            <p:cond delay="767"/>
                                          </p:stCondLst>
                                        </p:cTn>
                                        <p:tgtEl>
                                          <p:spTgt spid="5325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53252">
                                            <p:txEl>
                                              <p:pRg st="0" end="0"/>
                                            </p:txEl>
                                          </p:spTgt>
                                        </p:tgtEl>
                                        <p:attrNameLst>
                                          <p:attrName>style.visibility</p:attrName>
                                        </p:attrNameLst>
                                      </p:cBhvr>
                                      <p:to>
                                        <p:strVal val="visible"/>
                                      </p:to>
                                    </p:set>
                                    <p:anim calcmode="lin" valueType="num">
                                      <p:cBhvr>
                                        <p:cTn id="18" dur="500" fill="hold"/>
                                        <p:tgtEl>
                                          <p:spTgt spid="5325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325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325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53252">
                                            <p:txEl>
                                              <p:pRg st="1" end="1"/>
                                            </p:txEl>
                                          </p:spTgt>
                                        </p:tgtEl>
                                        <p:attrNameLst>
                                          <p:attrName>style.visibility</p:attrName>
                                        </p:attrNameLst>
                                      </p:cBhvr>
                                      <p:to>
                                        <p:strVal val="visible"/>
                                      </p:to>
                                    </p:set>
                                    <p:anim calcmode="lin" valueType="num">
                                      <p:cBhvr>
                                        <p:cTn id="25" dur="500" fill="hold"/>
                                        <p:tgtEl>
                                          <p:spTgt spid="5325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325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532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0C460605-7312-4529-96C8-E4E1E03A03A6}"/>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2EDEDBF-B4BA-446D-8084-7DAB390EA09B}" type="datetime1">
              <a:rPr lang="zh-CN" altLang="en-US" sz="1200"/>
              <a:pPr eaLnBrk="1" hangingPunct="1">
                <a:buFont typeface="Wingdings" panose="05000000000000000000" pitchFamily="2" charset="2"/>
                <a:buNone/>
              </a:pPr>
              <a:t>2022/11/4</a:t>
            </a:fld>
            <a:endParaRPr lang="zh-CN" altLang="en-US" sz="1200"/>
          </a:p>
        </p:txBody>
      </p:sp>
      <p:sp>
        <p:nvSpPr>
          <p:cNvPr id="32771" name="灯片编号占位符 5">
            <a:extLst>
              <a:ext uri="{FF2B5EF4-FFF2-40B4-BE49-F238E27FC236}">
                <a16:creationId xmlns:a16="http://schemas.microsoft.com/office/drawing/2014/main" id="{654FEBEC-6CFD-46EF-9001-29D8BEBE875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0ED6F05-ABCE-43CA-95CF-3CA572CEBD8D}" type="slidenum">
              <a:rPr lang="zh-CN" altLang="en-US" sz="1200"/>
              <a:pPr algn="r" eaLnBrk="1" hangingPunct="1">
                <a:buFont typeface="Wingdings" panose="05000000000000000000" pitchFamily="2" charset="2"/>
                <a:buNone/>
              </a:pPr>
              <a:t>6</a:t>
            </a:fld>
            <a:endParaRPr lang="zh-CN" altLang="en-US" sz="1200"/>
          </a:p>
        </p:txBody>
      </p:sp>
      <p:sp>
        <p:nvSpPr>
          <p:cNvPr id="54275" name="Rectangle 2">
            <a:extLst>
              <a:ext uri="{FF2B5EF4-FFF2-40B4-BE49-F238E27FC236}">
                <a16:creationId xmlns:a16="http://schemas.microsoft.com/office/drawing/2014/main" id="{34EA6DFC-A7F3-4F15-9981-76820B3B8197}"/>
              </a:ext>
            </a:extLst>
          </p:cNvPr>
          <p:cNvSpPr>
            <a:spLocks noGrp="1" noChangeArrowheads="1"/>
          </p:cNvSpPr>
          <p:nvPr>
            <p:ph type="title" idx="4294967295"/>
          </p:nvPr>
        </p:nvSpPr>
        <p:spPr>
          <a:xfrm>
            <a:off x="4727575" y="333375"/>
            <a:ext cx="4078288" cy="1219200"/>
          </a:xfrm>
        </p:spPr>
        <p:txBody>
          <a:bodyPr/>
          <a:lstStyle/>
          <a:p>
            <a:pPr eaLnBrk="1" hangingPunct="1"/>
            <a:r>
              <a:rPr lang="zh-CN" altLang="en-US" b="1">
                <a:latin typeface="宋体" panose="02010600030101010101" pitchFamily="2" charset="-122"/>
              </a:rPr>
              <a:t>德－奥学派</a:t>
            </a:r>
          </a:p>
        </p:txBody>
      </p:sp>
      <p:sp>
        <p:nvSpPr>
          <p:cNvPr id="54276" name="Rectangle 3">
            <a:extLst>
              <a:ext uri="{FF2B5EF4-FFF2-40B4-BE49-F238E27FC236}">
                <a16:creationId xmlns:a16="http://schemas.microsoft.com/office/drawing/2014/main" id="{8385EDEE-1B64-44B9-AD53-76FFB2F6B14E}"/>
              </a:ext>
            </a:extLst>
          </p:cNvPr>
          <p:cNvSpPr>
            <a:spLocks noGrp="1" noChangeArrowheads="1"/>
          </p:cNvSpPr>
          <p:nvPr>
            <p:ph type="body" idx="4294967295"/>
          </p:nvPr>
        </p:nvSpPr>
        <p:spPr>
          <a:xfrm>
            <a:off x="4349750" y="1844676"/>
            <a:ext cx="7056602" cy="3889375"/>
          </a:xfrm>
        </p:spPr>
        <p:txBody>
          <a:bodyPr/>
          <a:lstStyle/>
          <a:p>
            <a:pPr eaLnBrk="1" hangingPunct="1">
              <a:lnSpc>
                <a:spcPts val="3700"/>
              </a:lnSpc>
              <a:spcBef>
                <a:spcPts val="0"/>
              </a:spcBef>
              <a:defRPr/>
            </a:pPr>
            <a:r>
              <a:rPr lang="en-US" altLang="zh-CN" sz="2400" b="1" dirty="0">
                <a:latin typeface="宋体" panose="02010600030101010101" pitchFamily="2" charset="-122"/>
                <a:ea typeface="宋体" panose="02010600030101010101" pitchFamily="2" charset="-122"/>
                <a:cs typeface="楷体_GB2312"/>
              </a:rPr>
              <a:t>Friedrich </a:t>
            </a:r>
            <a:r>
              <a:rPr lang="en-US" altLang="zh-CN" sz="2400" b="1" dirty="0" err="1">
                <a:latin typeface="宋体" panose="02010600030101010101" pitchFamily="2" charset="-122"/>
                <a:ea typeface="宋体" panose="02010600030101010101" pitchFamily="2" charset="-122"/>
                <a:cs typeface="楷体_GB2312"/>
              </a:rPr>
              <a:t>Ratzel</a:t>
            </a:r>
            <a:r>
              <a:rPr lang="zh-CN" altLang="en-US" sz="2400" dirty="0">
                <a:latin typeface="宋体" panose="02010600030101010101" pitchFamily="2" charset="-122"/>
                <a:ea typeface="宋体" panose="02010600030101010101" pitchFamily="2" charset="-122"/>
              </a:rPr>
              <a:t>提出“人类地理学”理论。认为人类不具备发明创造才能，各地文化之所以相似，主要是文化接触的结果。</a:t>
            </a:r>
            <a:endParaRPr lang="en-US" altLang="zh-CN" sz="2400" dirty="0">
              <a:latin typeface="宋体" panose="02010600030101010101" pitchFamily="2" charset="-122"/>
              <a:ea typeface="宋体" panose="02010600030101010101" pitchFamily="2" charset="-122"/>
            </a:endParaRPr>
          </a:p>
          <a:p>
            <a:pPr eaLnBrk="1" hangingPunct="1">
              <a:lnSpc>
                <a:spcPts val="3700"/>
              </a:lnSpc>
              <a:spcBef>
                <a:spcPts val="0"/>
              </a:spcBef>
              <a:defRPr/>
            </a:pPr>
            <a:r>
              <a:rPr lang="zh-CN" altLang="en-US" sz="2400" dirty="0">
                <a:latin typeface="宋体" panose="02010600030101010101" pitchFamily="2" charset="-122"/>
                <a:ea typeface="宋体" panose="02010600030101010101" pitchFamily="2" charset="-122"/>
              </a:rPr>
              <a:t>单一文化要素趋向于传播到其他地方，而整体“文化复合体”则通过迁移扩散开来。文化主要通过大规模迁移和更强大、文化更高级的民族征服弱小民族而发展。</a:t>
            </a:r>
            <a:endParaRPr lang="en-US" altLang="zh-CN" sz="2400" dirty="0">
              <a:latin typeface="宋体" panose="02010600030101010101" pitchFamily="2" charset="-122"/>
              <a:ea typeface="宋体" panose="02010600030101010101" pitchFamily="2" charset="-122"/>
            </a:endParaRPr>
          </a:p>
          <a:p>
            <a:pPr eaLnBrk="1" hangingPunct="1">
              <a:defRPr/>
            </a:pPr>
            <a:endParaRPr lang="zh-CN" altLang="en-US" dirty="0"/>
          </a:p>
          <a:p>
            <a:pPr eaLnBrk="1" hangingPunct="1">
              <a:defRPr/>
            </a:pPr>
            <a:endParaRPr lang="zh-CN" altLang="en-US" dirty="0">
              <a:latin typeface="华文中宋" panose="02010600040101010101" pitchFamily="2" charset="-122"/>
              <a:ea typeface="华文中宋" panose="02010600040101010101" pitchFamily="2" charset="-122"/>
            </a:endParaRPr>
          </a:p>
          <a:p>
            <a:pPr eaLnBrk="1" hangingPunct="1">
              <a:defRPr/>
            </a:pPr>
            <a:endParaRPr lang="zh-CN" altLang="en-US" dirty="0"/>
          </a:p>
        </p:txBody>
      </p:sp>
      <p:pic>
        <p:nvPicPr>
          <p:cNvPr id="32774" name="Picture 4" descr="Friedrich Ratzel's photograph from the University of Leipzig">
            <a:extLst>
              <a:ext uri="{FF2B5EF4-FFF2-40B4-BE49-F238E27FC236}">
                <a16:creationId xmlns:a16="http://schemas.microsoft.com/office/drawing/2014/main" id="{9AD1369A-32A7-41AA-BF07-6A20B377E1E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1844676"/>
            <a:ext cx="282575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54275"/>
                                        </p:tgtEl>
                                        <p:attrNameLst>
                                          <p:attrName>style.visibility</p:attrName>
                                        </p:attrNameLst>
                                      </p:cBhvr>
                                      <p:to>
                                        <p:strVal val="visible"/>
                                      </p:to>
                                    </p:set>
                                    <p:animEffect transition="in" filter="fade">
                                      <p:cBhvr>
                                        <p:cTn id="7" dur="767" decel="100000"/>
                                        <p:tgtEl>
                                          <p:spTgt spid="54275"/>
                                        </p:tgtEl>
                                      </p:cBhvr>
                                    </p:animEffect>
                                    <p:animScale>
                                      <p:cBhvr>
                                        <p:cTn id="8" dur="767" decel="100000"/>
                                        <p:tgtEl>
                                          <p:spTgt spid="54275"/>
                                        </p:tgtEl>
                                      </p:cBhvr>
                                      <p:from x="10000" y="10000"/>
                                      <p:to x="200000" y="450000"/>
                                    </p:animScale>
                                    <p:animScale>
                                      <p:cBhvr>
                                        <p:cTn id="9" dur="1228" accel="100000" fill="hold">
                                          <p:stCondLst>
                                            <p:cond delay="767"/>
                                          </p:stCondLst>
                                        </p:cTn>
                                        <p:tgtEl>
                                          <p:spTgt spid="54275"/>
                                        </p:tgtEl>
                                      </p:cBhvr>
                                      <p:from x="200000" y="450000"/>
                                      <p:to x="100000" y="100000"/>
                                    </p:animScale>
                                    <p:set>
                                      <p:cBhvr>
                                        <p:cTn id="10" dur="767" fill="hold"/>
                                        <p:tgtEl>
                                          <p:spTgt spid="54275"/>
                                        </p:tgtEl>
                                        <p:attrNameLst>
                                          <p:attrName>ppt_x</p:attrName>
                                        </p:attrNameLst>
                                      </p:cBhvr>
                                      <p:to>
                                        <p:strVal val="(0.5)"/>
                                      </p:to>
                                    </p:set>
                                    <p:anim from="(0.5)" to="(#ppt_x)" calcmode="lin" valueType="num">
                                      <p:cBhvr>
                                        <p:cTn id="11" dur="1228" accel="100000" fill="hold">
                                          <p:stCondLst>
                                            <p:cond delay="767"/>
                                          </p:stCondLst>
                                        </p:cTn>
                                        <p:tgtEl>
                                          <p:spTgt spid="54275"/>
                                        </p:tgtEl>
                                        <p:attrNameLst>
                                          <p:attrName>ppt_x</p:attrName>
                                        </p:attrNameLst>
                                      </p:cBhvr>
                                    </p:anim>
                                    <p:set>
                                      <p:cBhvr>
                                        <p:cTn id="12" dur="767" fill="hold"/>
                                        <p:tgtEl>
                                          <p:spTgt spid="54275"/>
                                        </p:tgtEl>
                                        <p:attrNameLst>
                                          <p:attrName>ppt_y</p:attrName>
                                        </p:attrNameLst>
                                      </p:cBhvr>
                                      <p:to>
                                        <p:strVal val="(#ppt_y+0.4)"/>
                                      </p:to>
                                    </p:set>
                                    <p:anim from="(#ppt_y+0.4)" to="(#ppt_y)" calcmode="lin" valueType="num">
                                      <p:cBhvr>
                                        <p:cTn id="13" dur="1228" accel="100000" fill="hold">
                                          <p:stCondLst>
                                            <p:cond delay="767"/>
                                          </p:stCondLst>
                                        </p:cTn>
                                        <p:tgtEl>
                                          <p:spTgt spid="5427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54276">
                                            <p:txEl>
                                              <p:pRg st="0" end="0"/>
                                            </p:txEl>
                                          </p:spTgt>
                                        </p:tgtEl>
                                        <p:attrNameLst>
                                          <p:attrName>style.visibility</p:attrName>
                                        </p:attrNameLst>
                                      </p:cBhvr>
                                      <p:to>
                                        <p:strVal val="visible"/>
                                      </p:to>
                                    </p:set>
                                    <p:anim calcmode="lin" valueType="num">
                                      <p:cBhvr>
                                        <p:cTn id="18" dur="500" fill="hold"/>
                                        <p:tgtEl>
                                          <p:spTgt spid="5427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427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427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54276">
                                            <p:txEl>
                                              <p:pRg st="1" end="1"/>
                                            </p:txEl>
                                          </p:spTgt>
                                        </p:tgtEl>
                                        <p:attrNameLst>
                                          <p:attrName>style.visibility</p:attrName>
                                        </p:attrNameLst>
                                      </p:cBhvr>
                                      <p:to>
                                        <p:strVal val="visible"/>
                                      </p:to>
                                    </p:set>
                                    <p:anim calcmode="lin" valueType="num">
                                      <p:cBhvr>
                                        <p:cTn id="25" dur="500" fill="hold"/>
                                        <p:tgtEl>
                                          <p:spTgt spid="5427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427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542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a:extLst>
              <a:ext uri="{FF2B5EF4-FFF2-40B4-BE49-F238E27FC236}">
                <a16:creationId xmlns:a16="http://schemas.microsoft.com/office/drawing/2014/main" id="{C95B8EA2-6849-420A-8A90-297E25F0526B}"/>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999F7CC-BF9B-47BF-8CF8-9F81414C865F}" type="datetime1">
              <a:rPr lang="zh-CN" altLang="en-US" sz="1200"/>
              <a:pPr eaLnBrk="1" hangingPunct="1">
                <a:buFont typeface="Wingdings" panose="05000000000000000000" pitchFamily="2" charset="2"/>
                <a:buNone/>
              </a:pPr>
              <a:t>2022/11/4</a:t>
            </a:fld>
            <a:endParaRPr lang="zh-CN" altLang="en-US" sz="1200"/>
          </a:p>
        </p:txBody>
      </p:sp>
      <p:sp>
        <p:nvSpPr>
          <p:cNvPr id="33795" name="灯片编号占位符 5">
            <a:extLst>
              <a:ext uri="{FF2B5EF4-FFF2-40B4-BE49-F238E27FC236}">
                <a16:creationId xmlns:a16="http://schemas.microsoft.com/office/drawing/2014/main" id="{BAA11AB8-6EB2-4D77-B8C7-C71F3ABBE2C7}"/>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6F889F92-6A9A-427D-8700-D36BF7F19762}" type="slidenum">
              <a:rPr lang="zh-CN" altLang="en-US" sz="1200"/>
              <a:pPr algn="r" eaLnBrk="1" hangingPunct="1">
                <a:buFont typeface="Wingdings" panose="05000000000000000000" pitchFamily="2" charset="2"/>
                <a:buNone/>
              </a:pPr>
              <a:t>7</a:t>
            </a:fld>
            <a:endParaRPr lang="zh-CN" altLang="en-US" sz="1200"/>
          </a:p>
        </p:txBody>
      </p:sp>
      <p:sp>
        <p:nvSpPr>
          <p:cNvPr id="56324" name="Rectangle 3">
            <a:extLst>
              <a:ext uri="{FF2B5EF4-FFF2-40B4-BE49-F238E27FC236}">
                <a16:creationId xmlns:a16="http://schemas.microsoft.com/office/drawing/2014/main" id="{5429EA1F-8F54-4064-A6C4-294F4130DD93}"/>
              </a:ext>
            </a:extLst>
          </p:cNvPr>
          <p:cNvSpPr>
            <a:spLocks noGrp="1" noChangeArrowheads="1"/>
          </p:cNvSpPr>
          <p:nvPr>
            <p:ph type="body" idx="4294967295"/>
          </p:nvPr>
        </p:nvSpPr>
        <p:spPr>
          <a:xfrm>
            <a:off x="838200" y="1237593"/>
            <a:ext cx="9842938" cy="4939370"/>
          </a:xfrm>
        </p:spPr>
        <p:txBody>
          <a:bodyPr/>
          <a:lstStyle/>
          <a:p>
            <a:pPr eaLnBrk="1" hangingPunct="1">
              <a:lnSpc>
                <a:spcPts val="3900"/>
              </a:lnSpc>
              <a:defRPr/>
            </a:pPr>
            <a:r>
              <a:rPr lang="zh-CN" altLang="en-US" b="1" dirty="0">
                <a:latin typeface="宋体" panose="02010600030101010101" pitchFamily="2" charset="-122"/>
                <a:ea typeface="宋体" panose="02010600030101010101" pitchFamily="2" charset="-122"/>
              </a:rPr>
              <a:t>格雷布纳</a:t>
            </a:r>
            <a:r>
              <a:rPr lang="en-US" altLang="zh-CN" b="1" dirty="0">
                <a:latin typeface="宋体" panose="02010600030101010101" pitchFamily="2" charset="-122"/>
                <a:ea typeface="宋体" panose="02010600030101010101" pitchFamily="2" charset="-122"/>
              </a:rPr>
              <a:t>(Fritz </a:t>
            </a:r>
            <a:r>
              <a:rPr lang="en-US" altLang="zh-CN" b="1" dirty="0" err="1">
                <a:latin typeface="宋体" panose="02010600030101010101" pitchFamily="2" charset="-122"/>
                <a:ea typeface="宋体" panose="02010600030101010101" pitchFamily="2" charset="-122"/>
              </a:rPr>
              <a:t>Graebner</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和施密特</a:t>
            </a:r>
            <a:r>
              <a:rPr lang="en-US" altLang="zh-CN" b="1" dirty="0">
                <a:latin typeface="宋体" panose="02010600030101010101" pitchFamily="2" charset="-122"/>
                <a:ea typeface="宋体" panose="02010600030101010101" pitchFamily="2" charset="-122"/>
              </a:rPr>
              <a:t>(Wilhelm Schmidt)</a:t>
            </a:r>
            <a:r>
              <a:rPr lang="zh-CN" altLang="en-US" dirty="0">
                <a:latin typeface="宋体" panose="02010600030101010101" pitchFamily="2" charset="-122"/>
                <a:ea typeface="宋体" panose="02010600030101010101" pitchFamily="2" charset="-122"/>
              </a:rPr>
              <a:t>也认为人们借用他人的文化是因为人类缺乏独立的创造能力。文化特质可以以单一的形式也可以以群体的形式远距离地传播。</a:t>
            </a:r>
          </a:p>
          <a:p>
            <a:pPr eaLnBrk="1" hangingPunct="1">
              <a:lnSpc>
                <a:spcPts val="3900"/>
              </a:lnSpc>
              <a:defRPr/>
            </a:pPr>
            <a:r>
              <a:rPr lang="zh-CN" altLang="en-US" dirty="0">
                <a:latin typeface="宋体" panose="02010600030101010101" pitchFamily="2" charset="-122"/>
                <a:ea typeface="宋体" panose="02010600030101010101" pitchFamily="2" charset="-122"/>
              </a:rPr>
              <a:t>人类文化最早起源于几个不同的“文化丛”，然后通过接触、扩散、借鉴和移植等途径传播到世界各地，即世界上大部分文化是由</a:t>
            </a:r>
            <a:r>
              <a:rPr lang="zh-CN" altLang="en-US" b="1" dirty="0">
                <a:latin typeface="宋体" panose="02010600030101010101" pitchFamily="2" charset="-122"/>
                <a:ea typeface="宋体" panose="02010600030101010101" pitchFamily="2" charset="-122"/>
              </a:rPr>
              <a:t>几个文化区</a:t>
            </a:r>
            <a:r>
              <a:rPr lang="zh-CN" altLang="en-US" dirty="0">
                <a:latin typeface="宋体" panose="02010600030101010101" pitchFamily="2" charset="-122"/>
                <a:ea typeface="宋体" panose="02010600030101010101" pitchFamily="2" charset="-122"/>
              </a:rPr>
              <a:t>散播出去的</a:t>
            </a:r>
            <a:r>
              <a:rPr lang="zh-CN" altLang="en-US" dirty="0"/>
              <a:t>。（多源论）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56324">
                                            <p:txEl>
                                              <p:pRg st="0" end="0"/>
                                            </p:txEl>
                                          </p:spTgt>
                                        </p:tgtEl>
                                        <p:attrNameLst>
                                          <p:attrName>style.visibility</p:attrName>
                                        </p:attrNameLst>
                                      </p:cBhvr>
                                      <p:to>
                                        <p:strVal val="visible"/>
                                      </p:to>
                                    </p:set>
                                    <p:anim calcmode="lin" valueType="num">
                                      <p:cBhvr>
                                        <p:cTn id="7" dur="500" fill="hold"/>
                                        <p:tgtEl>
                                          <p:spTgt spid="5632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632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632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56324">
                                            <p:txEl>
                                              <p:pRg st="1" end="1"/>
                                            </p:txEl>
                                          </p:spTgt>
                                        </p:tgtEl>
                                        <p:attrNameLst>
                                          <p:attrName>style.visibility</p:attrName>
                                        </p:attrNameLst>
                                      </p:cBhvr>
                                      <p:to>
                                        <p:strVal val="visible"/>
                                      </p:to>
                                    </p:set>
                                    <p:anim calcmode="lin" valueType="num">
                                      <p:cBhvr>
                                        <p:cTn id="14" dur="500" fill="hold"/>
                                        <p:tgtEl>
                                          <p:spTgt spid="5632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632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63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19C2DE3F-E7FD-4F01-B379-7311C4E4A2BD}"/>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108299FB-8992-4131-8728-9246E511556F}" type="datetime1">
              <a:rPr lang="zh-CN" altLang="en-US" sz="1200"/>
              <a:pPr eaLnBrk="1" hangingPunct="1">
                <a:buFont typeface="Wingdings" panose="05000000000000000000" pitchFamily="2" charset="2"/>
                <a:buNone/>
              </a:pPr>
              <a:t>2022/11/4</a:t>
            </a:fld>
            <a:endParaRPr lang="zh-CN" altLang="en-US" sz="1200"/>
          </a:p>
        </p:txBody>
      </p:sp>
      <p:sp>
        <p:nvSpPr>
          <p:cNvPr id="34819" name="灯片编号占位符 5">
            <a:extLst>
              <a:ext uri="{FF2B5EF4-FFF2-40B4-BE49-F238E27FC236}">
                <a16:creationId xmlns:a16="http://schemas.microsoft.com/office/drawing/2014/main" id="{36D4CEFC-3FCC-4367-8068-685CD206CED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0DE7A842-7302-4070-A64C-6BC25BCDA9C0}" type="slidenum">
              <a:rPr lang="zh-CN" altLang="en-US" sz="1200"/>
              <a:pPr algn="r" eaLnBrk="1" hangingPunct="1">
                <a:buFont typeface="Wingdings" panose="05000000000000000000" pitchFamily="2" charset="2"/>
                <a:buNone/>
              </a:pPr>
              <a:t>8</a:t>
            </a:fld>
            <a:endParaRPr lang="zh-CN" altLang="en-US" sz="1200"/>
          </a:p>
        </p:txBody>
      </p:sp>
      <p:sp>
        <p:nvSpPr>
          <p:cNvPr id="57347" name="Rectangle 2">
            <a:extLst>
              <a:ext uri="{FF2B5EF4-FFF2-40B4-BE49-F238E27FC236}">
                <a16:creationId xmlns:a16="http://schemas.microsoft.com/office/drawing/2014/main" id="{9B97D6F1-B464-484B-9813-1587F7BEE490}"/>
              </a:ext>
            </a:extLst>
          </p:cNvPr>
          <p:cNvSpPr>
            <a:spLocks noGrp="1" noChangeArrowheads="1"/>
          </p:cNvSpPr>
          <p:nvPr>
            <p:ph type="title" idx="4294967295"/>
          </p:nvPr>
        </p:nvSpPr>
        <p:spPr>
          <a:xfrm>
            <a:off x="1524000" y="188913"/>
            <a:ext cx="8612188" cy="725487"/>
          </a:xfrm>
        </p:spPr>
        <p:txBody>
          <a:bodyPr/>
          <a:lstStyle/>
          <a:p>
            <a:pPr eaLnBrk="1" hangingPunct="1"/>
            <a:r>
              <a:rPr lang="zh-CN" altLang="en-US" b="1" dirty="0">
                <a:solidFill>
                  <a:schemeClr val="tx1"/>
                </a:solidFill>
                <a:latin typeface="宋体" panose="02010600030101010101" pitchFamily="2" charset="-122"/>
              </a:rPr>
              <a:t>英国传播学派“单源论”</a:t>
            </a:r>
          </a:p>
        </p:txBody>
      </p:sp>
      <p:sp>
        <p:nvSpPr>
          <p:cNvPr id="57348" name="Rectangle 3">
            <a:extLst>
              <a:ext uri="{FF2B5EF4-FFF2-40B4-BE49-F238E27FC236}">
                <a16:creationId xmlns:a16="http://schemas.microsoft.com/office/drawing/2014/main" id="{BA276789-D56B-4BCC-B41C-96DCC3AEBAB8}"/>
              </a:ext>
            </a:extLst>
          </p:cNvPr>
          <p:cNvSpPr>
            <a:spLocks noGrp="1" noChangeArrowheads="1"/>
          </p:cNvSpPr>
          <p:nvPr>
            <p:ph type="body" idx="4294967295"/>
          </p:nvPr>
        </p:nvSpPr>
        <p:spPr>
          <a:xfrm>
            <a:off x="4611413" y="1125539"/>
            <a:ext cx="6621517" cy="5143500"/>
          </a:xfrm>
        </p:spPr>
        <p:txBody>
          <a:bodyPr/>
          <a:lstStyle/>
          <a:p>
            <a:pPr eaLnBrk="1" hangingPunct="1">
              <a:lnSpc>
                <a:spcPts val="3700"/>
              </a:lnSpc>
            </a:pPr>
            <a:r>
              <a:rPr lang="zh-CN" altLang="en-US" sz="2400" dirty="0">
                <a:latin typeface="宋体" panose="02010600030101010101" pitchFamily="2" charset="-122"/>
                <a:ea typeface="宋体" panose="02010600030101010101" pitchFamily="2" charset="-122"/>
              </a:rPr>
              <a:t>史密斯（ </a:t>
            </a:r>
            <a:r>
              <a:rPr lang="en-US" altLang="zh-CN" sz="2400" dirty="0">
                <a:latin typeface="宋体" panose="02010600030101010101" pitchFamily="2" charset="-122"/>
                <a:ea typeface="宋体" panose="02010600030101010101" pitchFamily="2" charset="-122"/>
              </a:rPr>
              <a:t>Grafton E. Smith</a:t>
            </a:r>
            <a:r>
              <a:rPr lang="zh-CN" altLang="en-US" sz="2400" dirty="0">
                <a:latin typeface="宋体" panose="02010600030101010101" pitchFamily="2" charset="-122"/>
                <a:ea typeface="宋体" panose="02010600030101010101" pitchFamily="2" charset="-122"/>
              </a:rPr>
              <a:t>）和佩里（ </a:t>
            </a:r>
            <a:r>
              <a:rPr lang="en-US" altLang="zh-CN" sz="2400" dirty="0">
                <a:latin typeface="宋体" panose="02010600030101010101" pitchFamily="2" charset="-122"/>
                <a:ea typeface="宋体" panose="02010600030101010101" pitchFamily="2" charset="-122"/>
              </a:rPr>
              <a:t>William J. Perry</a:t>
            </a:r>
            <a:r>
              <a:rPr lang="zh-CN" altLang="en-US" sz="2400" dirty="0">
                <a:latin typeface="宋体" panose="02010600030101010101" pitchFamily="2" charset="-122"/>
                <a:ea typeface="宋体" panose="02010600030101010101" pitchFamily="2" charset="-122"/>
              </a:rPr>
              <a:t>）等英国传播论者认为，所有伟大事物都源自</a:t>
            </a:r>
            <a:r>
              <a:rPr lang="zh-CN" altLang="en-US" sz="2400" b="1" dirty="0">
                <a:latin typeface="宋体" panose="02010600030101010101" pitchFamily="2" charset="-122"/>
                <a:ea typeface="宋体" panose="02010600030101010101" pitchFamily="2" charset="-122"/>
              </a:rPr>
              <a:t>埃及</a:t>
            </a:r>
            <a:r>
              <a:rPr lang="zh-CN" altLang="en-US" sz="2400" dirty="0">
                <a:latin typeface="宋体" panose="02010600030101010101" pitchFamily="2" charset="-122"/>
                <a:ea typeface="宋体" panose="02010600030101010101" pitchFamily="2" charset="-122"/>
              </a:rPr>
              <a:t>法老、木乃伊、金字塔和太阳崇拜。埃及是人类农业、家畜驯养、历法、制陶、编织、定居和城镇的唯一源头。</a:t>
            </a:r>
            <a:r>
              <a:rPr lang="zh-CN" altLang="en-US" sz="2400" b="1"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a:p>
            <a:pPr eaLnBrk="1" hangingPunct="1">
              <a:lnSpc>
                <a:spcPts val="3700"/>
              </a:lnSpc>
            </a:pPr>
            <a:r>
              <a:rPr lang="zh-CN" altLang="en-US" sz="2400" b="1" dirty="0">
                <a:latin typeface="宋体" panose="02010600030101010101" pitchFamily="2" charset="-122"/>
                <a:ea typeface="宋体" panose="02010600030101010101" pitchFamily="2" charset="-122"/>
              </a:rPr>
              <a:t>传播学派的缺憾：</a:t>
            </a:r>
            <a:r>
              <a:rPr lang="zh-CN" altLang="en-US" sz="2400" dirty="0">
                <a:latin typeface="宋体" panose="02010600030101010101" pitchFamily="2" charset="-122"/>
                <a:ea typeface="宋体" panose="02010600030101010101" pitchFamily="2" charset="-122"/>
              </a:rPr>
              <a:t>无法解释该特质最初如何会在该中心形成、为什么会形成；无法解释为什么某种文化会接受、反对或改造与它相邻的另一种文化特质。 </a:t>
            </a:r>
          </a:p>
        </p:txBody>
      </p:sp>
      <p:pic>
        <p:nvPicPr>
          <p:cNvPr id="34822" name="Picture 4" descr="smith">
            <a:extLst>
              <a:ext uri="{FF2B5EF4-FFF2-40B4-BE49-F238E27FC236}">
                <a16:creationId xmlns:a16="http://schemas.microsoft.com/office/drawing/2014/main" id="{DF271434-DD3F-4F0C-9595-FFE5C2509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4400"/>
            <a:ext cx="2619374"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WordArt 5">
            <a:extLst>
              <a:ext uri="{FF2B5EF4-FFF2-40B4-BE49-F238E27FC236}">
                <a16:creationId xmlns:a16="http://schemas.microsoft.com/office/drawing/2014/main" id="{77450EC1-4371-436C-BA75-7CCBEEFE7432}"/>
              </a:ext>
            </a:extLst>
          </p:cNvPr>
          <p:cNvSpPr>
            <a:spLocks noChangeArrowheads="1" noChangeShapeType="1" noTextEdit="1"/>
          </p:cNvSpPr>
          <p:nvPr/>
        </p:nvSpPr>
        <p:spPr bwMode="auto">
          <a:xfrm>
            <a:off x="2351089" y="2205038"/>
            <a:ext cx="1190625"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kern="10" dirty="0">
                <a:solidFill>
                  <a:srgbClr val="336699"/>
                </a:solidFill>
                <a:effectLst>
                  <a:outerShdw dist="45791" dir="2021404" algn="ctr" rotWithShape="0">
                    <a:srgbClr val="B2B2B2">
                      <a:alpha val="78000"/>
                    </a:srgbClr>
                  </a:outerShdw>
                </a:effectLst>
                <a:latin typeface="宋体" panose="02010600030101010101" pitchFamily="2" charset="-122"/>
              </a:rPr>
              <a:t>Smith</a:t>
            </a:r>
            <a:endParaRPr lang="zh-CN" altLang="en-US" sz="3600" b="1" kern="10" dirty="0">
              <a:solidFill>
                <a:srgbClr val="336699"/>
              </a:solidFill>
              <a:effectLst>
                <a:outerShdw dist="45791" dir="2021404" algn="ctr" rotWithShape="0">
                  <a:srgbClr val="B2B2B2">
                    <a:alpha val="78000"/>
                  </a:srgbClr>
                </a:outerShdw>
              </a:effectLst>
              <a:latin typeface="宋体" panose="02010600030101010101" pitchFamily="2" charset="-122"/>
            </a:endParaRPr>
          </a:p>
        </p:txBody>
      </p:sp>
      <p:pic>
        <p:nvPicPr>
          <p:cNvPr id="34824" name="Picture 6" descr="James2">
            <a:extLst>
              <a:ext uri="{FF2B5EF4-FFF2-40B4-BE49-F238E27FC236}">
                <a16:creationId xmlns:a16="http://schemas.microsoft.com/office/drawing/2014/main" id="{D1EBA508-71B2-47E5-93C9-9F1EB0D3E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213100"/>
            <a:ext cx="2619373" cy="364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WordArt 7">
            <a:extLst>
              <a:ext uri="{FF2B5EF4-FFF2-40B4-BE49-F238E27FC236}">
                <a16:creationId xmlns:a16="http://schemas.microsoft.com/office/drawing/2014/main" id="{6FC20F0E-3912-4437-9008-536518FC6F04}"/>
              </a:ext>
            </a:extLst>
          </p:cNvPr>
          <p:cNvSpPr>
            <a:spLocks noChangeArrowheads="1" noChangeShapeType="1" noTextEdit="1"/>
          </p:cNvSpPr>
          <p:nvPr/>
        </p:nvSpPr>
        <p:spPr bwMode="auto">
          <a:xfrm>
            <a:off x="2135189" y="5805488"/>
            <a:ext cx="1190625"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kern="10">
                <a:solidFill>
                  <a:srgbClr val="336699"/>
                </a:solidFill>
                <a:effectLst>
                  <a:outerShdw dist="45791" dir="2021404" algn="ctr" rotWithShape="0">
                    <a:srgbClr val="B2B2B2">
                      <a:alpha val="78000"/>
                    </a:srgbClr>
                  </a:outerShdw>
                </a:effectLst>
                <a:latin typeface="宋体" panose="02010600030101010101" pitchFamily="2" charset="-122"/>
              </a:rPr>
              <a:t>Perry</a:t>
            </a:r>
            <a:endParaRPr lang="zh-CN" altLang="en-US" sz="3600" b="1" kern="10">
              <a:solidFill>
                <a:srgbClr val="336699"/>
              </a:solidFill>
              <a:effectLst>
                <a:outerShdw dist="45791" dir="2021404" algn="ctr" rotWithShape="0">
                  <a:srgbClr val="B2B2B2">
                    <a:alpha val="78000"/>
                  </a:srgbClr>
                </a:outerShdw>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57347"/>
                                        </p:tgtEl>
                                        <p:attrNameLst>
                                          <p:attrName>style.visibility</p:attrName>
                                        </p:attrNameLst>
                                      </p:cBhvr>
                                      <p:to>
                                        <p:strVal val="visible"/>
                                      </p:to>
                                    </p:set>
                                    <p:animEffect transition="in" filter="fade">
                                      <p:cBhvr>
                                        <p:cTn id="7" dur="767" decel="100000"/>
                                        <p:tgtEl>
                                          <p:spTgt spid="57347"/>
                                        </p:tgtEl>
                                      </p:cBhvr>
                                    </p:animEffect>
                                    <p:animScale>
                                      <p:cBhvr>
                                        <p:cTn id="8" dur="767" decel="100000"/>
                                        <p:tgtEl>
                                          <p:spTgt spid="57347"/>
                                        </p:tgtEl>
                                      </p:cBhvr>
                                      <p:from x="10000" y="10000"/>
                                      <p:to x="200000" y="450000"/>
                                    </p:animScale>
                                    <p:animScale>
                                      <p:cBhvr>
                                        <p:cTn id="9" dur="1228" accel="100000" fill="hold">
                                          <p:stCondLst>
                                            <p:cond delay="767"/>
                                          </p:stCondLst>
                                        </p:cTn>
                                        <p:tgtEl>
                                          <p:spTgt spid="57347"/>
                                        </p:tgtEl>
                                      </p:cBhvr>
                                      <p:from x="200000" y="450000"/>
                                      <p:to x="100000" y="100000"/>
                                    </p:animScale>
                                    <p:set>
                                      <p:cBhvr>
                                        <p:cTn id="10" dur="767" fill="hold"/>
                                        <p:tgtEl>
                                          <p:spTgt spid="57347"/>
                                        </p:tgtEl>
                                        <p:attrNameLst>
                                          <p:attrName>ppt_x</p:attrName>
                                        </p:attrNameLst>
                                      </p:cBhvr>
                                      <p:to>
                                        <p:strVal val="(0.5)"/>
                                      </p:to>
                                    </p:set>
                                    <p:anim from="(0.5)" to="(#ppt_x)" calcmode="lin" valueType="num">
                                      <p:cBhvr>
                                        <p:cTn id="11" dur="1228" accel="100000" fill="hold">
                                          <p:stCondLst>
                                            <p:cond delay="767"/>
                                          </p:stCondLst>
                                        </p:cTn>
                                        <p:tgtEl>
                                          <p:spTgt spid="57347"/>
                                        </p:tgtEl>
                                        <p:attrNameLst>
                                          <p:attrName>ppt_x</p:attrName>
                                        </p:attrNameLst>
                                      </p:cBhvr>
                                    </p:anim>
                                    <p:set>
                                      <p:cBhvr>
                                        <p:cTn id="12" dur="767" fill="hold"/>
                                        <p:tgtEl>
                                          <p:spTgt spid="57347"/>
                                        </p:tgtEl>
                                        <p:attrNameLst>
                                          <p:attrName>ppt_y</p:attrName>
                                        </p:attrNameLst>
                                      </p:cBhvr>
                                      <p:to>
                                        <p:strVal val="(#ppt_y+0.4)"/>
                                      </p:to>
                                    </p:set>
                                    <p:anim from="(#ppt_y+0.4)" to="(#ppt_y)" calcmode="lin" valueType="num">
                                      <p:cBhvr>
                                        <p:cTn id="13" dur="1228" accel="100000" fill="hold">
                                          <p:stCondLst>
                                            <p:cond delay="767"/>
                                          </p:stCondLst>
                                        </p:cTn>
                                        <p:tgtEl>
                                          <p:spTgt spid="5734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57348">
                                            <p:txEl>
                                              <p:pRg st="0" end="0"/>
                                            </p:txEl>
                                          </p:spTgt>
                                        </p:tgtEl>
                                        <p:attrNameLst>
                                          <p:attrName>style.visibility</p:attrName>
                                        </p:attrNameLst>
                                      </p:cBhvr>
                                      <p:to>
                                        <p:strVal val="visible"/>
                                      </p:to>
                                    </p:set>
                                    <p:anim calcmode="lin" valueType="num">
                                      <p:cBhvr>
                                        <p:cTn id="18" dur="500" fill="hold"/>
                                        <p:tgtEl>
                                          <p:spTgt spid="5734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734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734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57348">
                                            <p:txEl>
                                              <p:pRg st="1" end="1"/>
                                            </p:txEl>
                                          </p:spTgt>
                                        </p:tgtEl>
                                        <p:attrNameLst>
                                          <p:attrName>style.visibility</p:attrName>
                                        </p:attrNameLst>
                                      </p:cBhvr>
                                      <p:to>
                                        <p:strVal val="visible"/>
                                      </p:to>
                                    </p:set>
                                    <p:anim calcmode="lin" valueType="num">
                                      <p:cBhvr>
                                        <p:cTn id="25" dur="500" fill="hold"/>
                                        <p:tgtEl>
                                          <p:spTgt spid="5734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7348">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573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a:extLst>
              <a:ext uri="{FF2B5EF4-FFF2-40B4-BE49-F238E27FC236}">
                <a16:creationId xmlns:a16="http://schemas.microsoft.com/office/drawing/2014/main" id="{764FED57-9E04-4C6C-A111-46ABD1BE490B}"/>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985059FA-564D-41C1-B22E-1E42DB951D4B}" type="datetime1">
              <a:rPr lang="zh-CN" altLang="en-US" sz="1200"/>
              <a:pPr eaLnBrk="1" hangingPunct="1">
                <a:buFont typeface="Wingdings" panose="05000000000000000000" pitchFamily="2" charset="2"/>
                <a:buNone/>
              </a:pPr>
              <a:t>2022/11/4</a:t>
            </a:fld>
            <a:endParaRPr lang="zh-CN" altLang="en-US" sz="1200"/>
          </a:p>
        </p:txBody>
      </p:sp>
      <p:sp>
        <p:nvSpPr>
          <p:cNvPr id="35843" name="灯片编号占位符 5">
            <a:extLst>
              <a:ext uri="{FF2B5EF4-FFF2-40B4-BE49-F238E27FC236}">
                <a16:creationId xmlns:a16="http://schemas.microsoft.com/office/drawing/2014/main" id="{91E1A182-1724-443D-B9AE-4A3C9171F9E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6B4D3475-DA49-4666-B8DA-7998BB6446C4}" type="slidenum">
              <a:rPr lang="zh-CN" altLang="en-US" sz="1200"/>
              <a:pPr algn="r" eaLnBrk="1" hangingPunct="1">
                <a:buFont typeface="Wingdings" panose="05000000000000000000" pitchFamily="2" charset="2"/>
                <a:buNone/>
              </a:pPr>
              <a:t>9</a:t>
            </a:fld>
            <a:endParaRPr lang="zh-CN" altLang="en-US" sz="1200"/>
          </a:p>
        </p:txBody>
      </p:sp>
      <p:sp>
        <p:nvSpPr>
          <p:cNvPr id="58371" name="Rectangle 2">
            <a:extLst>
              <a:ext uri="{FF2B5EF4-FFF2-40B4-BE49-F238E27FC236}">
                <a16:creationId xmlns:a16="http://schemas.microsoft.com/office/drawing/2014/main" id="{8367E400-F9CB-4D99-BDA4-2F663D41DEF5}"/>
              </a:ext>
            </a:extLst>
          </p:cNvPr>
          <p:cNvSpPr>
            <a:spLocks noGrp="1" noChangeArrowheads="1"/>
          </p:cNvSpPr>
          <p:nvPr>
            <p:ph type="title" idx="4294967295"/>
          </p:nvPr>
        </p:nvSpPr>
        <p:spPr>
          <a:xfrm>
            <a:off x="447675" y="78828"/>
            <a:ext cx="11410950" cy="1158766"/>
          </a:xfrm>
        </p:spPr>
        <p:txBody>
          <a:bodyPr>
            <a:normAutofit/>
          </a:bodyPr>
          <a:lstStyle/>
          <a:p>
            <a:r>
              <a:rPr lang="zh-CN" altLang="en-US" sz="3600" dirty="0">
                <a:latin typeface="黑体" panose="02010609060101010101" pitchFamily="49" charset="-122"/>
                <a:ea typeface="黑体" panose="02010609060101010101" pitchFamily="49" charset="-122"/>
              </a:rPr>
              <a:t>三、历史特殊主义（</a:t>
            </a:r>
            <a:r>
              <a:rPr lang="en-US" altLang="zh-CN" sz="3600" dirty="0">
                <a:latin typeface="黑体" panose="02010609060101010101" pitchFamily="49" charset="-122"/>
                <a:ea typeface="黑体" panose="02010609060101010101" pitchFamily="49" charset="-122"/>
              </a:rPr>
              <a:t>Historical Particularism</a:t>
            </a:r>
            <a:r>
              <a:rPr lang="zh-CN" altLang="en-US" sz="3600" dirty="0">
                <a:latin typeface="黑体" panose="02010609060101010101" pitchFamily="49" charset="-122"/>
                <a:ea typeface="黑体" panose="02010609060101010101" pitchFamily="49" charset="-122"/>
              </a:rPr>
              <a:t>）</a:t>
            </a:r>
          </a:p>
        </p:txBody>
      </p:sp>
      <p:sp>
        <p:nvSpPr>
          <p:cNvPr id="58372" name="Rectangle 3">
            <a:extLst>
              <a:ext uri="{FF2B5EF4-FFF2-40B4-BE49-F238E27FC236}">
                <a16:creationId xmlns:a16="http://schemas.microsoft.com/office/drawing/2014/main" id="{63AE1BD7-90A3-4ADA-95A9-305602FDE291}"/>
              </a:ext>
            </a:extLst>
          </p:cNvPr>
          <p:cNvSpPr>
            <a:spLocks noGrp="1" noChangeArrowheads="1"/>
          </p:cNvSpPr>
          <p:nvPr>
            <p:ph type="body" idx="4294967295"/>
          </p:nvPr>
        </p:nvSpPr>
        <p:spPr>
          <a:xfrm>
            <a:off x="851337" y="1383425"/>
            <a:ext cx="9979573" cy="4861800"/>
          </a:xfrm>
        </p:spPr>
        <p:txBody>
          <a:bodyPr>
            <a:normAutofit/>
          </a:bodyPr>
          <a:lstStyle/>
          <a:p>
            <a:pPr>
              <a:lnSpc>
                <a:spcPts val="3600"/>
              </a:lnSpc>
            </a:pPr>
            <a:r>
              <a:rPr lang="zh-CN" altLang="en-US" dirty="0">
                <a:latin typeface="宋体" panose="02010600030101010101" pitchFamily="2" charset="-122"/>
                <a:ea typeface="宋体" panose="02010600030101010101" pitchFamily="2" charset="-122"/>
              </a:rPr>
              <a:t>强调民族志资料的收集和田野经历，反对单线文化进化论者的比较（客位）方法。</a:t>
            </a:r>
          </a:p>
          <a:p>
            <a:pPr>
              <a:lnSpc>
                <a:spcPts val="3600"/>
              </a:lnSpc>
            </a:pPr>
            <a:r>
              <a:rPr lang="zh-CN" altLang="en-US" dirty="0">
                <a:latin typeface="宋体" panose="02010600030101010101" pitchFamily="2" charset="-122"/>
                <a:ea typeface="宋体" panose="02010600030101010101" pitchFamily="2" charset="-122"/>
              </a:rPr>
              <a:t>从人文或政治的角度批判进化论者的民族中心主义假说，强调搜集和整理诸如北美印第安社会之类濒临灭绝的文化。（</a:t>
            </a:r>
            <a:r>
              <a:rPr lang="zh-CN" altLang="en-US" sz="2600" dirty="0">
                <a:latin typeface="宋体" panose="02010600030101010101" pitchFamily="2" charset="-122"/>
                <a:ea typeface="宋体" panose="02010600030101010101" pitchFamily="2" charset="-122"/>
              </a:rPr>
              <a:t>抢救人类学</a:t>
            </a:r>
            <a:r>
              <a:rPr lang="zh-CN" altLang="en-US" dirty="0">
                <a:latin typeface="宋体" panose="02010600030101010101" pitchFamily="2" charset="-122"/>
                <a:ea typeface="宋体" panose="02010600030101010101" pitchFamily="2" charset="-122"/>
              </a:rPr>
              <a:t>）</a:t>
            </a:r>
          </a:p>
          <a:p>
            <a:pPr>
              <a:lnSpc>
                <a:spcPts val="3600"/>
              </a:lnSpc>
            </a:pPr>
            <a:r>
              <a:rPr lang="zh-CN" altLang="en-US" dirty="0">
                <a:latin typeface="宋体" panose="02010600030101010101" pitchFamily="2" charset="-122"/>
                <a:ea typeface="宋体" panose="02010600030101010101" pitchFamily="2" charset="-122"/>
              </a:rPr>
              <a:t>强调文化的特殊性，注重对个体文化的研究。</a:t>
            </a:r>
          </a:p>
          <a:p>
            <a:pPr>
              <a:lnSpc>
                <a:spcPts val="3600"/>
              </a:lnSpc>
            </a:pPr>
            <a:r>
              <a:rPr lang="zh-CN" altLang="en-US" dirty="0">
                <a:latin typeface="宋体" panose="02010600030101010101" pitchFamily="2" charset="-122"/>
                <a:ea typeface="宋体" panose="02010600030101010101" pitchFamily="2" charset="-122"/>
              </a:rPr>
              <a:t>相信通过大量搜集资料便可归纳出普同性理论。</a:t>
            </a:r>
            <a:endParaRPr lang="en-US" altLang="zh-CN" dirty="0">
              <a:latin typeface="宋体" panose="02010600030101010101" pitchFamily="2" charset="-122"/>
              <a:ea typeface="宋体" panose="02010600030101010101" pitchFamily="2" charset="-122"/>
            </a:endParaRPr>
          </a:p>
          <a:p>
            <a:pPr>
              <a:lnSpc>
                <a:spcPts val="3600"/>
              </a:lnSpc>
            </a:pPr>
            <a:r>
              <a:rPr lang="zh-CN" altLang="en-US" dirty="0">
                <a:latin typeface="宋体" panose="02010600030101010101" pitchFamily="2" charset="-122"/>
                <a:ea typeface="宋体" panose="02010600030101010101" pitchFamily="2" charset="-122"/>
              </a:rPr>
              <a:t>对无数地方性细节材料的强调，并没有让人相信这样做就能够解释人类学家观察到的文化差异。</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58371"/>
                                        </p:tgtEl>
                                        <p:attrNameLst>
                                          <p:attrName>style.visibility</p:attrName>
                                        </p:attrNameLst>
                                      </p:cBhvr>
                                      <p:to>
                                        <p:strVal val="visible"/>
                                      </p:to>
                                    </p:set>
                                    <p:animEffect transition="in" filter="fade">
                                      <p:cBhvr>
                                        <p:cTn id="7" dur="767" decel="100000"/>
                                        <p:tgtEl>
                                          <p:spTgt spid="58371"/>
                                        </p:tgtEl>
                                      </p:cBhvr>
                                    </p:animEffect>
                                    <p:animScale>
                                      <p:cBhvr>
                                        <p:cTn id="8" dur="767" decel="100000"/>
                                        <p:tgtEl>
                                          <p:spTgt spid="58371"/>
                                        </p:tgtEl>
                                      </p:cBhvr>
                                      <p:from x="10000" y="10000"/>
                                      <p:to x="200000" y="450000"/>
                                    </p:animScale>
                                    <p:animScale>
                                      <p:cBhvr>
                                        <p:cTn id="9" dur="1228" accel="100000" fill="hold">
                                          <p:stCondLst>
                                            <p:cond delay="767"/>
                                          </p:stCondLst>
                                        </p:cTn>
                                        <p:tgtEl>
                                          <p:spTgt spid="58371"/>
                                        </p:tgtEl>
                                      </p:cBhvr>
                                      <p:from x="200000" y="450000"/>
                                      <p:to x="100000" y="100000"/>
                                    </p:animScale>
                                    <p:set>
                                      <p:cBhvr>
                                        <p:cTn id="10" dur="767" fill="hold"/>
                                        <p:tgtEl>
                                          <p:spTgt spid="58371"/>
                                        </p:tgtEl>
                                        <p:attrNameLst>
                                          <p:attrName>ppt_x</p:attrName>
                                        </p:attrNameLst>
                                      </p:cBhvr>
                                      <p:to>
                                        <p:strVal val="(0.5)"/>
                                      </p:to>
                                    </p:set>
                                    <p:anim from="(0.5)" to="(#ppt_x)" calcmode="lin" valueType="num">
                                      <p:cBhvr>
                                        <p:cTn id="11" dur="1228" accel="100000" fill="hold">
                                          <p:stCondLst>
                                            <p:cond delay="767"/>
                                          </p:stCondLst>
                                        </p:cTn>
                                        <p:tgtEl>
                                          <p:spTgt spid="58371"/>
                                        </p:tgtEl>
                                        <p:attrNameLst>
                                          <p:attrName>ppt_x</p:attrName>
                                        </p:attrNameLst>
                                      </p:cBhvr>
                                    </p:anim>
                                    <p:set>
                                      <p:cBhvr>
                                        <p:cTn id="12" dur="767" fill="hold"/>
                                        <p:tgtEl>
                                          <p:spTgt spid="58371"/>
                                        </p:tgtEl>
                                        <p:attrNameLst>
                                          <p:attrName>ppt_y</p:attrName>
                                        </p:attrNameLst>
                                      </p:cBhvr>
                                      <p:to>
                                        <p:strVal val="(#ppt_y+0.4)"/>
                                      </p:to>
                                    </p:set>
                                    <p:anim from="(#ppt_y+0.4)" to="(#ppt_y)" calcmode="lin" valueType="num">
                                      <p:cBhvr>
                                        <p:cTn id="13" dur="1228" accel="100000" fill="hold">
                                          <p:stCondLst>
                                            <p:cond delay="767"/>
                                          </p:stCondLst>
                                        </p:cTn>
                                        <p:tgtEl>
                                          <p:spTgt spid="5837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58372">
                                            <p:txEl>
                                              <p:pRg st="0" end="0"/>
                                            </p:txEl>
                                          </p:spTgt>
                                        </p:tgtEl>
                                        <p:attrNameLst>
                                          <p:attrName>style.visibility</p:attrName>
                                        </p:attrNameLst>
                                      </p:cBhvr>
                                      <p:to>
                                        <p:strVal val="visible"/>
                                      </p:to>
                                    </p:set>
                                    <p:anim calcmode="lin" valueType="num">
                                      <p:cBhvr>
                                        <p:cTn id="18" dur="500" fill="hold"/>
                                        <p:tgtEl>
                                          <p:spTgt spid="5837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837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837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58372">
                                            <p:txEl>
                                              <p:pRg st="1" end="1"/>
                                            </p:txEl>
                                          </p:spTgt>
                                        </p:tgtEl>
                                        <p:attrNameLst>
                                          <p:attrName>style.visibility</p:attrName>
                                        </p:attrNameLst>
                                      </p:cBhvr>
                                      <p:to>
                                        <p:strVal val="visible"/>
                                      </p:to>
                                    </p:set>
                                    <p:anim calcmode="lin" valueType="num">
                                      <p:cBhvr>
                                        <p:cTn id="25" dur="500" fill="hold"/>
                                        <p:tgtEl>
                                          <p:spTgt spid="5837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837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5837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58372">
                                            <p:txEl>
                                              <p:pRg st="2" end="2"/>
                                            </p:txEl>
                                          </p:spTgt>
                                        </p:tgtEl>
                                        <p:attrNameLst>
                                          <p:attrName>style.visibility</p:attrName>
                                        </p:attrNameLst>
                                      </p:cBhvr>
                                      <p:to>
                                        <p:strVal val="visible"/>
                                      </p:to>
                                    </p:set>
                                    <p:anim calcmode="lin" valueType="num">
                                      <p:cBhvr>
                                        <p:cTn id="32" dur="500" fill="hold"/>
                                        <p:tgtEl>
                                          <p:spTgt spid="5837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5837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58372">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58372">
                                            <p:txEl>
                                              <p:pRg st="3" end="3"/>
                                            </p:txEl>
                                          </p:spTgt>
                                        </p:tgtEl>
                                        <p:attrNameLst>
                                          <p:attrName>style.visibility</p:attrName>
                                        </p:attrNameLst>
                                      </p:cBhvr>
                                      <p:to>
                                        <p:strVal val="visible"/>
                                      </p:to>
                                    </p:set>
                                    <p:anim calcmode="lin" valueType="num">
                                      <p:cBhvr>
                                        <p:cTn id="39" dur="500" fill="hold"/>
                                        <p:tgtEl>
                                          <p:spTgt spid="58372">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58372">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5837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58372">
                                            <p:txEl>
                                              <p:pRg st="4" end="4"/>
                                            </p:txEl>
                                          </p:spTgt>
                                        </p:tgtEl>
                                        <p:attrNameLst>
                                          <p:attrName>style.visibility</p:attrName>
                                        </p:attrNameLst>
                                      </p:cBhvr>
                                      <p:to>
                                        <p:strVal val="visible"/>
                                      </p:to>
                                    </p:set>
                                    <p:anim calcmode="lin" valueType="num">
                                      <p:cBhvr>
                                        <p:cTn id="46" dur="500" fill="hold"/>
                                        <p:tgtEl>
                                          <p:spTgt spid="58372">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58372">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583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12830</TotalTime>
  <Words>3726</Words>
  <Application>Microsoft Office PowerPoint</Application>
  <PresentationFormat>宽屏</PresentationFormat>
  <Paragraphs>231</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等线</vt:lpstr>
      <vt:lpstr>等线 Light</vt:lpstr>
      <vt:lpstr>黑体</vt:lpstr>
      <vt:lpstr>华文楷体</vt:lpstr>
      <vt:lpstr>华文中宋</vt:lpstr>
      <vt:lpstr>宋体</vt:lpstr>
      <vt:lpstr>Arial</vt:lpstr>
      <vt:lpstr>Times New Roman</vt:lpstr>
      <vt:lpstr>Verdana</vt:lpstr>
      <vt:lpstr>Wingdings</vt:lpstr>
      <vt:lpstr>Office 主题​​</vt:lpstr>
      <vt:lpstr>3.文化人类学学说</vt:lpstr>
      <vt:lpstr>一、古典进化论（Classical evolutionism)</vt:lpstr>
      <vt:lpstr>古典进化论的代表人物</vt:lpstr>
      <vt:lpstr>PowerPoint 演示文稿</vt:lpstr>
      <vt:lpstr>二、 传播论（Diffusionism）</vt:lpstr>
      <vt:lpstr>德－奥学派</vt:lpstr>
      <vt:lpstr>PowerPoint 演示文稿</vt:lpstr>
      <vt:lpstr>英国传播学派“单源论”</vt:lpstr>
      <vt:lpstr>三、历史特殊主义（Historical Particularism）</vt:lpstr>
      <vt:lpstr>PowerPoint 演示文稿</vt:lpstr>
      <vt:lpstr>四、文化与人格（Culture and personality ）</vt:lpstr>
      <vt:lpstr>PowerPoint 演示文稿</vt:lpstr>
      <vt:lpstr>PowerPoint 演示文稿</vt:lpstr>
      <vt:lpstr>五、功能主义（Functionalism）</vt:lpstr>
      <vt:lpstr>Malinowski（1884-1942）</vt:lpstr>
      <vt:lpstr>PowerPoint 演示文稿</vt:lpstr>
      <vt:lpstr>PowerPoint 演示文稿</vt:lpstr>
      <vt:lpstr>结构功能主义（Structural functionalism）</vt:lpstr>
      <vt:lpstr>Radcliffe-Brown（1881-1955）</vt:lpstr>
      <vt:lpstr>PowerPoint 演示文稿</vt:lpstr>
      <vt:lpstr>六、新进化论（New evolutionism）</vt:lpstr>
      <vt:lpstr>PowerPoint 演示文稿</vt:lpstr>
      <vt:lpstr>PowerPoint 演示文稿</vt:lpstr>
      <vt:lpstr>PowerPoint 演示文稿</vt:lpstr>
      <vt:lpstr>不同进化论的比较</vt:lpstr>
      <vt:lpstr>七、结构主义（Structuralism）</vt:lpstr>
      <vt:lpstr>PowerPoint 演示文稿</vt:lpstr>
      <vt:lpstr>八、民族科学（Ethnoscience）/民间分类学（folk taxonomy) /认知人类学（Cognitive anthropology）</vt:lpstr>
      <vt:lpstr>九、文化生态学（Cultural ecology）</vt:lpstr>
      <vt:lpstr>Julian Steward（1902-1972） 文化生态学方法：   第一,必须分析生产技术或开发技术、工艺技术与环境的相互关系；第二,必须分析用具体的技术手段在开发具体地区时所涉及到的行模式；第三, 必须弄清开发环境所涉及的行为模式影响文化的其他方面所具有的作用到底到什么程度。这就涉及到经济基础和上层建筑以及文化意识形态等的关系和问题。</vt:lpstr>
      <vt:lpstr>十、政治经济学派</vt:lpstr>
      <vt:lpstr>PowerPoint 演示文稿</vt:lpstr>
      <vt:lpstr>十一、文化结构论与实践理论</vt:lpstr>
      <vt:lpstr>PowerPoint 演示文稿</vt:lpstr>
      <vt:lpstr>十二、女性主义视角</vt:lpstr>
      <vt:lpstr>十三、阐释学视角</vt:lpstr>
      <vt:lpstr>十四、后现代主义视角</vt:lpstr>
      <vt:lpstr>十五、实用主义的视角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LHQ</dc:creator>
  <cp:lastModifiedBy>liu huaqin</cp:lastModifiedBy>
  <cp:revision>164</cp:revision>
  <dcterms:created xsi:type="dcterms:W3CDTF">2018-09-19T01:44:15Z</dcterms:created>
  <dcterms:modified xsi:type="dcterms:W3CDTF">2022-11-04T12:56:23Z</dcterms:modified>
</cp:coreProperties>
</file>