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47" r:id="rId4"/>
    <p:sldId id="369" r:id="rId5"/>
    <p:sldId id="596" r:id="rId6"/>
    <p:sldId id="593" r:id="rId7"/>
    <p:sldId id="353" r:id="rId8"/>
    <p:sldId id="354" r:id="rId9"/>
    <p:sldId id="350" r:id="rId10"/>
    <p:sldId id="597" r:id="rId11"/>
    <p:sldId id="466" r:id="rId12"/>
    <p:sldId id="358" r:id="rId13"/>
    <p:sldId id="359" r:id="rId14"/>
    <p:sldId id="360" r:id="rId15"/>
    <p:sldId id="361" r:id="rId16"/>
    <p:sldId id="363" r:id="rId17"/>
    <p:sldId id="370" r:id="rId18"/>
    <p:sldId id="589" r:id="rId19"/>
    <p:sldId id="598" r:id="rId20"/>
    <p:sldId id="590" r:id="rId21"/>
    <p:sldId id="591" r:id="rId22"/>
    <p:sldId id="595" r:id="rId23"/>
    <p:sldId id="373" r:id="rId24"/>
    <p:sldId id="371" r:id="rId25"/>
    <p:sldId id="599" r:id="rId26"/>
    <p:sldId id="602" r:id="rId27"/>
    <p:sldId id="600" r:id="rId28"/>
    <p:sldId id="603" r:id="rId29"/>
    <p:sldId id="604" r:id="rId30"/>
    <p:sldId id="375" r:id="rId31"/>
    <p:sldId id="379" r:id="rId32"/>
    <p:sldId id="381" r:id="rId33"/>
    <p:sldId id="376" r:id="rId34"/>
    <p:sldId id="377" r:id="rId35"/>
    <p:sldId id="378" r:id="rId36"/>
    <p:sldId id="380" r:id="rId37"/>
    <p:sldId id="38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HQ" initials="L" lastIdx="1" clrIdx="0">
    <p:extLst>
      <p:ext uri="{19B8F6BF-5375-455C-9EA6-DF929625EA0E}">
        <p15:presenceInfo xmlns:p15="http://schemas.microsoft.com/office/powerpoint/2012/main" userId="LH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8354-2865-4D0F-AD4A-45A995D11C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588D9B-B5A9-4D51-9D36-9D55BCB2B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0713D1-1669-458A-80A1-E0B780FEC853}"/>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BD501477-406B-4730-AA8D-697A59340D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C0BEC-E8F2-4159-8172-421C7B9E48C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68572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9260E-497F-4870-8C61-0168B6CE1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74D1BF-E010-4133-91EF-CC3BA375D2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6B0281-EA77-4692-8147-C26309A51842}"/>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CCF2911E-D7E2-4875-900B-28326F901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97720-A104-42A6-B3DF-7627CBE9DF5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78767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B7BA-941D-4454-9C63-C58496D623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CC30C-54F3-4833-9CD3-82BC2E5CE9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4E4A4-5AA8-425A-A72D-CCE2B0392DB6}"/>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67DD649E-A2F0-46D0-A361-A12CBC6A6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1EAA4-606C-4773-9E06-270608F6AE7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88847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2E690-1BC2-4F6E-9020-449AA7F47E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B7AFDA-E536-43D9-9FDE-DA2031E757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0F7DFE-1F66-478C-BA05-C2A7637D01AF}"/>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EF3CE98E-1095-4951-9D7C-BF34EA251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1FCF4-4684-4B10-BBE2-0C0CFCE946C6}"/>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4443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403E1-D3C3-42FD-B05B-95C99E2198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161E3-5DFA-4E9B-B707-C88795ACF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8AD07EC-8D5E-4EFC-9055-60666AA7D10E}"/>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532F44E3-2BDD-41BD-9181-A0E9AC754B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41A10-320A-4E5A-AB8B-223179AFF619}"/>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03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EBCE6-D1F7-454B-8CCA-32D742CCEC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2F559B-2285-4134-AC63-DF6AA28B6D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B70D38-3962-4D14-9398-C623EDAD23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70F465B-263D-404D-B846-1FD0DE7BF7C5}"/>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FB6499A7-0040-4581-AE61-1017F5489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D579D7-C00A-4A71-95D3-A559B06A4D0F}"/>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3222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B5BDC-900B-4158-BFB2-A0E2B6A5FB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BF30-48BE-4B7D-9B44-755679C4A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FCBDDE-97B0-40FC-BD17-BB4BDF0CBB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ABE802-8BE0-4DFA-85FA-5CD7344D4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CA9D0E-5B02-48ED-99FD-8B91CB8275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703B4A-0335-4C14-8A50-E450339C63B2}"/>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8" name="页脚占位符 7">
            <a:extLst>
              <a:ext uri="{FF2B5EF4-FFF2-40B4-BE49-F238E27FC236}">
                <a16:creationId xmlns:a16="http://schemas.microsoft.com/office/drawing/2014/main" id="{8D9BA891-006D-40B8-A197-5748B4C464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5CC4F1-6025-4B8D-B84C-4B92DF0B0F31}"/>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19229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B4EBB-6774-44D9-8A6A-93676DC6F5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5082E5-F3E6-4A13-9C67-EF96A3E2B93B}"/>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4" name="页脚占位符 3">
            <a:extLst>
              <a:ext uri="{FF2B5EF4-FFF2-40B4-BE49-F238E27FC236}">
                <a16:creationId xmlns:a16="http://schemas.microsoft.com/office/drawing/2014/main" id="{7241750A-B656-4077-BB01-99A9D446D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17007-24DD-4EF4-8557-1FA5CFDC94C8}"/>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23925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ABBE7-A1F7-45E7-8C08-EA49ACD6A17E}"/>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3" name="页脚占位符 2">
            <a:extLst>
              <a:ext uri="{FF2B5EF4-FFF2-40B4-BE49-F238E27FC236}">
                <a16:creationId xmlns:a16="http://schemas.microsoft.com/office/drawing/2014/main" id="{39C43546-BF73-45C3-B557-CF15EDAB67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654884-6156-4DF9-9770-6A0C5899082D}"/>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9128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ABE8-163F-47FF-8331-5B3620181F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B0083B-6295-4DC0-94A1-8220F1658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8253BB-9060-48E9-8EB2-740BE064F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E14DC2-3F0D-4922-B3A9-8FDE1C06F0F9}"/>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897363E4-DF94-4BB8-BA89-8280C3CE7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1090C-EE30-4151-91D5-8F2606AC805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80252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25EA2-6733-424F-9ACF-157905AEF7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CE14-24FD-49FA-9999-232754DD4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651E05-E896-44DF-A2F5-C9D2C4F8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18DC33-A305-4665-B8EC-32076DE0B206}"/>
              </a:ext>
            </a:extLst>
          </p:cNvPr>
          <p:cNvSpPr>
            <a:spLocks noGrp="1"/>
          </p:cNvSpPr>
          <p:nvPr>
            <p:ph type="dt" sz="half" idx="10"/>
          </p:nvPr>
        </p:nvSpPr>
        <p:spPr/>
        <p:txBody>
          <a:bodyPr/>
          <a:lstStyle/>
          <a:p>
            <a:fld id="{AFE89BC1-FAEE-4A75-AB7C-2275C88C288B}"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45909C31-3AF2-42C0-BD63-1C474320D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3903BF-6B09-4631-B5A5-02FF900E993B}"/>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421536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004818-E2E4-4015-B3E6-7DDA832DD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252077-5F5B-4539-A98E-06F3C0EC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5014C0-8698-40EC-933B-AD5BBEDE9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9BC1-FAEE-4A75-AB7C-2275C88C288B}"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A09F4B62-98B9-4B43-8D30-9F026A1F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B4D72-B612-4040-AA3F-2D768468D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90893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38793A54-D1E0-4574-966B-763F9665671B}"/>
              </a:ext>
            </a:extLst>
          </p:cNvPr>
          <p:cNvSpPr>
            <a:spLocks noGrp="1" noChangeArrowheads="1"/>
          </p:cNvSpPr>
          <p:nvPr>
            <p:ph type="ctrTitle" idx="4294967295"/>
          </p:nvPr>
        </p:nvSpPr>
        <p:spPr>
          <a:xfrm>
            <a:off x="2011680" y="762000"/>
            <a:ext cx="7792720" cy="1181101"/>
          </a:xfrm>
        </p:spPr>
        <p:txBody>
          <a:bodyPr>
            <a:normAutofit fontScale="90000"/>
          </a:bodyPr>
          <a:lstStyle/>
          <a:p>
            <a:r>
              <a:rPr lang="zh-CN" altLang="en-US" sz="6000" b="1" dirty="0">
                <a:solidFill>
                  <a:srgbClr val="29471F"/>
                </a:solidFill>
              </a:rPr>
              <a:t> </a:t>
            </a:r>
            <a:r>
              <a:rPr lang="en-US" altLang="zh-CN" sz="6000" b="1" dirty="0">
                <a:solidFill>
                  <a:srgbClr val="29471F"/>
                </a:solidFill>
              </a:rPr>
              <a:t>5.</a:t>
            </a:r>
            <a:r>
              <a:rPr lang="zh-CN" altLang="en-US" sz="6000" b="1" dirty="0">
                <a:solidFill>
                  <a:srgbClr val="29471F"/>
                </a:solidFill>
              </a:rPr>
              <a:t>婚姻、家庭与亲属制度</a:t>
            </a:r>
          </a:p>
        </p:txBody>
      </p:sp>
      <p:sp>
        <p:nvSpPr>
          <p:cNvPr id="4098" name="Rectangle 3">
            <a:extLst>
              <a:ext uri="{FF2B5EF4-FFF2-40B4-BE49-F238E27FC236}">
                <a16:creationId xmlns:a16="http://schemas.microsoft.com/office/drawing/2014/main" id="{3E49C1C5-4F08-42F7-91AB-29DC1BA170D9}"/>
              </a:ext>
            </a:extLst>
          </p:cNvPr>
          <p:cNvSpPr>
            <a:spLocks noGrp="1" noChangeArrowheads="1"/>
          </p:cNvSpPr>
          <p:nvPr>
            <p:ph type="subTitle" idx="4294967295"/>
          </p:nvPr>
        </p:nvSpPr>
        <p:spPr>
          <a:xfrm>
            <a:off x="1615440" y="2390775"/>
            <a:ext cx="8107680" cy="3705225"/>
          </a:xfrm>
        </p:spPr>
        <p:txBody>
          <a:bodyPr/>
          <a:lstStyle/>
          <a:p>
            <a:pPr marL="0" indent="0" algn="ctr">
              <a:buNone/>
            </a:pPr>
            <a:r>
              <a:rPr lang="zh-CN" altLang="en-US" sz="3600" b="1" dirty="0">
                <a:ea typeface="华文行楷" panose="02010800040101010101" pitchFamily="2" charset="-122"/>
              </a:rPr>
              <a:t>人类婚姻</a:t>
            </a:r>
            <a:endParaRPr lang="en-US" altLang="zh-CN" sz="3600" b="1" dirty="0">
              <a:ea typeface="华文行楷" panose="02010800040101010101" pitchFamily="2" charset="-122"/>
            </a:endParaRPr>
          </a:p>
          <a:p>
            <a:pPr marL="0" indent="0" algn="ctr">
              <a:buNone/>
            </a:pPr>
            <a:r>
              <a:rPr lang="zh-CN" altLang="en-US" sz="3600" b="1" dirty="0">
                <a:solidFill>
                  <a:srgbClr val="00B050"/>
                </a:solidFill>
                <a:ea typeface="华文行楷" panose="02010800040101010101" pitchFamily="2" charset="-122"/>
              </a:rPr>
              <a:t>家庭</a:t>
            </a:r>
            <a:endParaRPr lang="en-US" altLang="zh-CN" sz="3600" b="1" dirty="0">
              <a:solidFill>
                <a:srgbClr val="00B050"/>
              </a:solidFill>
              <a:ea typeface="华文行楷" panose="02010800040101010101" pitchFamily="2" charset="-122"/>
            </a:endParaRPr>
          </a:p>
          <a:p>
            <a:pPr marL="0" indent="0" algn="ctr">
              <a:buNone/>
            </a:pPr>
            <a:r>
              <a:rPr lang="zh-CN" altLang="en-US" sz="3600" b="1" dirty="0">
                <a:solidFill>
                  <a:srgbClr val="0070C0"/>
                </a:solidFill>
                <a:ea typeface="华文行楷" panose="02010800040101010101" pitchFamily="2" charset="-122"/>
              </a:rPr>
              <a:t>婚姻居住与亲属制度</a:t>
            </a:r>
            <a:endParaRPr lang="zh-CN" altLang="en-US" sz="3600" b="1" dirty="0">
              <a:solidFill>
                <a:srgbClr val="C00000"/>
              </a:solidFill>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822ABBD7-3C60-478F-8FE2-0C9011630DB9}"/>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31E45923-053E-4A48-91C5-A3B74DCBA709}" type="datetime1">
              <a:rPr lang="zh-CN" altLang="en-US" sz="1200"/>
              <a:pPr eaLnBrk="1" hangingPunct="1">
                <a:buFont typeface="Wingdings" panose="05000000000000000000" pitchFamily="2" charset="2"/>
                <a:buNone/>
              </a:pPr>
              <a:t>2023/4/27</a:t>
            </a:fld>
            <a:endParaRPr lang="zh-CN" altLang="en-US" sz="1200"/>
          </a:p>
        </p:txBody>
      </p:sp>
      <p:sp>
        <p:nvSpPr>
          <p:cNvPr id="34819" name="灯片编号占位符 5">
            <a:extLst>
              <a:ext uri="{FF2B5EF4-FFF2-40B4-BE49-F238E27FC236}">
                <a16:creationId xmlns:a16="http://schemas.microsoft.com/office/drawing/2014/main" id="{8BC77798-FCF8-4CD4-98EC-09BBE714D0BF}"/>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869D445-B334-4ADC-9495-A48A98D14A9A}" type="slidenum">
              <a:rPr lang="zh-CN" altLang="en-US" sz="1200"/>
              <a:pPr algn="r" eaLnBrk="1" hangingPunct="1">
                <a:buFont typeface="Wingdings" panose="05000000000000000000" pitchFamily="2" charset="2"/>
                <a:buNone/>
              </a:pPr>
              <a:t>10</a:t>
            </a:fld>
            <a:endParaRPr lang="zh-CN" altLang="en-US" sz="1200"/>
          </a:p>
        </p:txBody>
      </p:sp>
      <p:sp>
        <p:nvSpPr>
          <p:cNvPr id="180227" name="Rectangle 2">
            <a:extLst>
              <a:ext uri="{FF2B5EF4-FFF2-40B4-BE49-F238E27FC236}">
                <a16:creationId xmlns:a16="http://schemas.microsoft.com/office/drawing/2014/main" id="{A6541857-DD14-42CC-A2C9-EF9BB7E56C23}"/>
              </a:ext>
            </a:extLst>
          </p:cNvPr>
          <p:cNvSpPr>
            <a:spLocks noGrp="1" noChangeArrowheads="1"/>
          </p:cNvSpPr>
          <p:nvPr>
            <p:ph type="title" idx="4294967295"/>
          </p:nvPr>
        </p:nvSpPr>
        <p:spPr>
          <a:xfrm>
            <a:off x="1552903" y="188913"/>
            <a:ext cx="7198985" cy="875259"/>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应该与谁结婚？</a:t>
            </a:r>
            <a:endParaRPr lang="en-US" altLang="zh-CN" sz="3600" b="1" dirty="0">
              <a:latin typeface="黑体" panose="02010609060101010101" pitchFamily="49" charset="-122"/>
              <a:ea typeface="黑体" panose="02010609060101010101" pitchFamily="49" charset="-122"/>
            </a:endParaRPr>
          </a:p>
        </p:txBody>
      </p:sp>
      <p:sp>
        <p:nvSpPr>
          <p:cNvPr id="180228" name="Rectangle 3">
            <a:extLst>
              <a:ext uri="{FF2B5EF4-FFF2-40B4-BE49-F238E27FC236}">
                <a16:creationId xmlns:a16="http://schemas.microsoft.com/office/drawing/2014/main" id="{B32DF37B-720C-4466-9B28-EBF6A5626C15}"/>
              </a:ext>
            </a:extLst>
          </p:cNvPr>
          <p:cNvSpPr>
            <a:spLocks noGrp="1" noChangeArrowheads="1"/>
          </p:cNvSpPr>
          <p:nvPr>
            <p:ph type="body" idx="4294967295"/>
          </p:nvPr>
        </p:nvSpPr>
        <p:spPr>
          <a:xfrm>
            <a:off x="693683" y="1308538"/>
            <a:ext cx="10854558" cy="4857314"/>
          </a:xfrm>
        </p:spPr>
        <p:txBody>
          <a:bodyPr>
            <a:normAutofit/>
          </a:bodyPr>
          <a:lstStyle/>
          <a:p>
            <a:pPr eaLnBrk="1" hangingPunct="1">
              <a:lnSpc>
                <a:spcPts val="3600"/>
              </a:lnSpc>
              <a:defRPr/>
            </a:pPr>
            <a:r>
              <a:rPr lang="zh-CN" altLang="en-US" b="1" dirty="0">
                <a:latin typeface="宋体" panose="02010600030101010101" pitchFamily="2" charset="-122"/>
                <a:ea typeface="宋体" panose="02010600030101010101" pitchFamily="2" charset="-122"/>
              </a:rPr>
              <a:t>包办婚姻</a:t>
            </a:r>
            <a:r>
              <a:rPr lang="zh-CN" altLang="en-US" dirty="0">
                <a:latin typeface="宋体" panose="02010600030101010101" pitchFamily="2" charset="-122"/>
                <a:ea typeface="宋体" panose="02010600030101010101" pitchFamily="2" charset="-122"/>
              </a:rPr>
              <a:t>：婚姻是被安排的，由直系亲属或媒人负责协商。</a:t>
            </a:r>
            <a:endParaRPr lang="en-US" altLang="zh-CN" dirty="0">
              <a:latin typeface="宋体" panose="02010600030101010101" pitchFamily="2" charset="-122"/>
              <a:ea typeface="宋体" panose="02010600030101010101" pitchFamily="2" charset="-122"/>
            </a:endParaRPr>
          </a:p>
          <a:p>
            <a:pPr eaLnBrk="1" hangingPunct="1">
              <a:lnSpc>
                <a:spcPts val="3600"/>
              </a:lnSpc>
              <a:defRPr/>
            </a:pPr>
            <a:r>
              <a:rPr lang="zh-CN" altLang="en-US" b="1" dirty="0">
                <a:latin typeface="宋体" panose="02010600030101010101" pitchFamily="2" charset="-122"/>
                <a:ea typeface="宋体" panose="02010600030101010101" pitchFamily="2" charset="-122"/>
              </a:rPr>
              <a:t>外婚制</a:t>
            </a:r>
            <a:r>
              <a:rPr lang="zh-CN" altLang="en-US" dirty="0">
                <a:latin typeface="宋体" panose="02010600030101010101" pitchFamily="2" charset="-122"/>
                <a:ea typeface="宋体" panose="02010600030101010101" pitchFamily="2" charset="-122"/>
              </a:rPr>
              <a:t>：婚姻伴侣通常必须从一个人自身的亲属群体或共同体之外的成员中选择。</a:t>
            </a:r>
            <a:endParaRPr lang="en-US" altLang="zh-CN" dirty="0">
              <a:latin typeface="宋体" panose="02010600030101010101" pitchFamily="2" charset="-122"/>
              <a:ea typeface="宋体" panose="02010600030101010101" pitchFamily="2" charset="-122"/>
            </a:endParaRPr>
          </a:p>
          <a:p>
            <a:pPr eaLnBrk="1" hangingPunct="1">
              <a:lnSpc>
                <a:spcPts val="3600"/>
              </a:lnSpc>
              <a:defRPr/>
            </a:pPr>
            <a:r>
              <a:rPr lang="zh-CN" altLang="en-US" b="1" dirty="0">
                <a:latin typeface="宋体" panose="02010600030101010101" pitchFamily="2" charset="-122"/>
                <a:ea typeface="宋体" panose="02010600030101010101" pitchFamily="2" charset="-122"/>
              </a:rPr>
              <a:t>内婚制</a:t>
            </a:r>
            <a:r>
              <a:rPr lang="zh-CN" altLang="en-US" dirty="0">
                <a:latin typeface="宋体" panose="02010600030101010101" pitchFamily="2" charset="-122"/>
                <a:ea typeface="宋体" panose="02010600030101010101" pitchFamily="2" charset="-122"/>
              </a:rPr>
              <a:t>：要求一个人在特定群体的内部结婚。如印度的种姓群体。</a:t>
            </a:r>
            <a:endParaRPr lang="en-US" altLang="zh-CN" dirty="0">
              <a:latin typeface="宋体" panose="02010600030101010101" pitchFamily="2" charset="-122"/>
              <a:ea typeface="宋体" panose="02010600030101010101" pitchFamily="2" charset="-122"/>
            </a:endParaRPr>
          </a:p>
          <a:p>
            <a:pPr>
              <a:lnSpc>
                <a:spcPts val="3600"/>
              </a:lnSpc>
              <a:defRPr/>
            </a:pPr>
            <a:r>
              <a:rPr lang="zh-CN" altLang="en-US" b="1" dirty="0">
                <a:latin typeface="宋体" panose="02010600030101010101" pitchFamily="2" charset="-122"/>
                <a:ea typeface="宋体" panose="02010600030101010101" pitchFamily="2" charset="-122"/>
              </a:rPr>
              <a:t>转房婚</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夫兄弟婚</a:t>
            </a:r>
            <a:r>
              <a:rPr lang="zh-CN" altLang="en-US" dirty="0">
                <a:latin typeface="宋体" panose="02010600030101010101" pitchFamily="2" charset="-122"/>
                <a:ea typeface="宋体" panose="02010600030101010101" pitchFamily="2" charset="-122"/>
              </a:rPr>
              <a:t>：如果丈夫死亡，其世系群仍可能拥有对妻子性关系和未来子女的权利。在这种情况下，亡夫的兄弟或其他近亲会继娶其兄嫂。</a:t>
            </a:r>
            <a:endParaRPr lang="en-US" altLang="zh-CN" dirty="0">
              <a:latin typeface="宋体" panose="02010600030101010101" pitchFamily="2" charset="-122"/>
              <a:ea typeface="宋体" panose="02010600030101010101" pitchFamily="2" charset="-122"/>
            </a:endParaRPr>
          </a:p>
          <a:p>
            <a:pPr>
              <a:lnSpc>
                <a:spcPts val="3600"/>
              </a:lnSpc>
              <a:defRPr/>
            </a:pPr>
            <a:r>
              <a:rPr lang="zh-CN" altLang="en-US" b="1" dirty="0">
                <a:latin typeface="宋体" panose="02010600030101010101" pitchFamily="2" charset="-122"/>
                <a:ea typeface="宋体" panose="02010600030101010101" pitchFamily="2" charset="-122"/>
              </a:rPr>
              <a:t>填房婚</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妻姐妹婚</a:t>
            </a:r>
            <a:r>
              <a:rPr lang="zh-CN" altLang="en-US" dirty="0">
                <a:latin typeface="宋体" panose="02010600030101010101" pitchFamily="2" charset="-122"/>
                <a:ea typeface="宋体" panose="02010600030101010101" pitchFamily="2" charset="-122"/>
              </a:rPr>
              <a:t>：如果妻子死亡，为维持两个世系群之间的契约关系，亡妻的姊妹、其兄弟之女或其他近亲会替代亡妻。</a:t>
            </a:r>
          </a:p>
        </p:txBody>
      </p:sp>
    </p:spTree>
    <p:extLst>
      <p:ext uri="{BB962C8B-B14F-4D97-AF65-F5344CB8AC3E}">
        <p14:creationId xmlns:p14="http://schemas.microsoft.com/office/powerpoint/2010/main" val="348792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80227"/>
                                        </p:tgtEl>
                                        <p:attrNameLst>
                                          <p:attrName>style.visibility</p:attrName>
                                        </p:attrNameLst>
                                      </p:cBhvr>
                                      <p:to>
                                        <p:strVal val="visible"/>
                                      </p:to>
                                    </p:set>
                                    <p:animEffect transition="in" filter="fade">
                                      <p:cBhvr>
                                        <p:cTn id="7" dur="767" decel="100000"/>
                                        <p:tgtEl>
                                          <p:spTgt spid="180227"/>
                                        </p:tgtEl>
                                      </p:cBhvr>
                                    </p:animEffect>
                                    <p:animScale>
                                      <p:cBhvr>
                                        <p:cTn id="8" dur="767" decel="100000"/>
                                        <p:tgtEl>
                                          <p:spTgt spid="180227"/>
                                        </p:tgtEl>
                                      </p:cBhvr>
                                      <p:from x="10000" y="10000"/>
                                      <p:to x="200000" y="450000"/>
                                    </p:animScale>
                                    <p:animScale>
                                      <p:cBhvr>
                                        <p:cTn id="9" dur="1228" accel="100000" fill="hold">
                                          <p:stCondLst>
                                            <p:cond delay="767"/>
                                          </p:stCondLst>
                                        </p:cTn>
                                        <p:tgtEl>
                                          <p:spTgt spid="180227"/>
                                        </p:tgtEl>
                                      </p:cBhvr>
                                      <p:from x="200000" y="450000"/>
                                      <p:to x="100000" y="100000"/>
                                    </p:animScale>
                                    <p:set>
                                      <p:cBhvr>
                                        <p:cTn id="10" dur="767" fill="hold"/>
                                        <p:tgtEl>
                                          <p:spTgt spid="180227"/>
                                        </p:tgtEl>
                                        <p:attrNameLst>
                                          <p:attrName>ppt_x</p:attrName>
                                        </p:attrNameLst>
                                      </p:cBhvr>
                                      <p:to>
                                        <p:strVal val="(0.5)"/>
                                      </p:to>
                                    </p:set>
                                    <p:anim from="(0.5)" to="(#ppt_x)" calcmode="lin" valueType="num">
                                      <p:cBhvr>
                                        <p:cTn id="11" dur="1228" accel="100000" fill="hold">
                                          <p:stCondLst>
                                            <p:cond delay="767"/>
                                          </p:stCondLst>
                                        </p:cTn>
                                        <p:tgtEl>
                                          <p:spTgt spid="180227"/>
                                        </p:tgtEl>
                                        <p:attrNameLst>
                                          <p:attrName>ppt_x</p:attrName>
                                        </p:attrNameLst>
                                      </p:cBhvr>
                                    </p:anim>
                                    <p:set>
                                      <p:cBhvr>
                                        <p:cTn id="12" dur="767" fill="hold"/>
                                        <p:tgtEl>
                                          <p:spTgt spid="180227"/>
                                        </p:tgtEl>
                                        <p:attrNameLst>
                                          <p:attrName>ppt_y</p:attrName>
                                        </p:attrNameLst>
                                      </p:cBhvr>
                                      <p:to>
                                        <p:strVal val="(#ppt_y+0.4)"/>
                                      </p:to>
                                    </p:set>
                                    <p:anim from="(#ppt_y+0.4)" to="(#ppt_y)" calcmode="lin" valueType="num">
                                      <p:cBhvr>
                                        <p:cTn id="13" dur="1228" accel="100000" fill="hold">
                                          <p:stCondLst>
                                            <p:cond delay="767"/>
                                          </p:stCondLst>
                                        </p:cTn>
                                        <p:tgtEl>
                                          <p:spTgt spid="18022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80228">
                                            <p:txEl>
                                              <p:pRg st="0" end="0"/>
                                            </p:txEl>
                                          </p:spTgt>
                                        </p:tgtEl>
                                        <p:attrNameLst>
                                          <p:attrName>style.visibility</p:attrName>
                                        </p:attrNameLst>
                                      </p:cBhvr>
                                      <p:to>
                                        <p:strVal val="visible"/>
                                      </p:to>
                                    </p:set>
                                    <p:anim calcmode="lin" valueType="num">
                                      <p:cBhvr>
                                        <p:cTn id="18" dur="500" fill="hold"/>
                                        <p:tgtEl>
                                          <p:spTgt spid="18022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8022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80228">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180228">
                                            <p:txEl>
                                              <p:pRg st="1" end="1"/>
                                            </p:txEl>
                                          </p:spTgt>
                                        </p:tgtEl>
                                        <p:attrNameLst>
                                          <p:attrName>style.visibility</p:attrName>
                                        </p:attrNameLst>
                                      </p:cBhvr>
                                      <p:to>
                                        <p:strVal val="visible"/>
                                      </p:to>
                                    </p:set>
                                    <p:anim calcmode="lin" valueType="num">
                                      <p:cBhvr>
                                        <p:cTn id="23" dur="500" fill="hold"/>
                                        <p:tgtEl>
                                          <p:spTgt spid="180228">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80228">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180228">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180228">
                                            <p:txEl>
                                              <p:pRg st="2" end="2"/>
                                            </p:txEl>
                                          </p:spTgt>
                                        </p:tgtEl>
                                        <p:attrNameLst>
                                          <p:attrName>style.visibility</p:attrName>
                                        </p:attrNameLst>
                                      </p:cBhvr>
                                      <p:to>
                                        <p:strVal val="visible"/>
                                      </p:to>
                                    </p:set>
                                    <p:anim calcmode="lin" valueType="num">
                                      <p:cBhvr>
                                        <p:cTn id="28" dur="500" fill="hold"/>
                                        <p:tgtEl>
                                          <p:spTgt spid="180228">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80228">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8022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0" fill="hold">
                                          <p:stCondLst>
                                            <p:cond delay="0"/>
                                          </p:stCondLst>
                                        </p:cTn>
                                        <p:tgtEl>
                                          <p:spTgt spid="180228">
                                            <p:txEl>
                                              <p:pRg st="3" end="3"/>
                                            </p:txEl>
                                          </p:spTgt>
                                        </p:tgtEl>
                                        <p:attrNameLst>
                                          <p:attrName>style.visibility</p:attrName>
                                        </p:attrNameLst>
                                      </p:cBhvr>
                                      <p:to>
                                        <p:strVal val="visible"/>
                                      </p:to>
                                    </p:set>
                                    <p:anim calcmode="lin" valueType="num">
                                      <p:cBhvr>
                                        <p:cTn id="35" dur="500" fill="hold"/>
                                        <p:tgtEl>
                                          <p:spTgt spid="180228">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180228">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18022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0" fill="hold">
                                          <p:stCondLst>
                                            <p:cond delay="0"/>
                                          </p:stCondLst>
                                        </p:cTn>
                                        <p:tgtEl>
                                          <p:spTgt spid="180228">
                                            <p:txEl>
                                              <p:pRg st="4" end="4"/>
                                            </p:txEl>
                                          </p:spTgt>
                                        </p:tgtEl>
                                        <p:attrNameLst>
                                          <p:attrName>style.visibility</p:attrName>
                                        </p:attrNameLst>
                                      </p:cBhvr>
                                      <p:to>
                                        <p:strVal val="visible"/>
                                      </p:to>
                                    </p:set>
                                    <p:anim calcmode="lin" valueType="num">
                                      <p:cBhvr>
                                        <p:cTn id="42" dur="500" fill="hold"/>
                                        <p:tgtEl>
                                          <p:spTgt spid="180228">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180228">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1802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2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3CB501C7-7CD4-4214-8269-7EDE7E3268E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F87E716A-359C-45D4-B197-F18EEDED3424}" type="datetime1">
              <a:rPr lang="zh-CN" altLang="en-US" sz="1200"/>
              <a:pPr eaLnBrk="1" hangingPunct="1">
                <a:buFont typeface="Wingdings" panose="05000000000000000000" pitchFamily="2" charset="2"/>
                <a:buNone/>
              </a:pPr>
              <a:t>2023/4/27</a:t>
            </a:fld>
            <a:endParaRPr lang="zh-CN" altLang="en-US" sz="1200"/>
          </a:p>
        </p:txBody>
      </p:sp>
      <p:sp>
        <p:nvSpPr>
          <p:cNvPr id="35843" name="灯片编号占位符 5">
            <a:extLst>
              <a:ext uri="{FF2B5EF4-FFF2-40B4-BE49-F238E27FC236}">
                <a16:creationId xmlns:a16="http://schemas.microsoft.com/office/drawing/2014/main" id="{0A95217A-E634-4F8E-A455-143DDA708CBD}"/>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705902D-CBFF-4D4D-A4D5-F6151621A434}" type="slidenum">
              <a:rPr lang="zh-CN" altLang="en-US" sz="1200"/>
              <a:pPr algn="r" eaLnBrk="1" hangingPunct="1">
                <a:buFont typeface="Wingdings" panose="05000000000000000000" pitchFamily="2" charset="2"/>
                <a:buNone/>
              </a:pPr>
              <a:t>11</a:t>
            </a:fld>
            <a:endParaRPr lang="zh-CN" altLang="en-US" sz="1200"/>
          </a:p>
        </p:txBody>
      </p:sp>
      <p:sp>
        <p:nvSpPr>
          <p:cNvPr id="183299" name="Rectangle 1026">
            <a:extLst>
              <a:ext uri="{FF2B5EF4-FFF2-40B4-BE49-F238E27FC236}">
                <a16:creationId xmlns:a16="http://schemas.microsoft.com/office/drawing/2014/main" id="{C935E2C0-7E9A-4B8F-B9FF-6A5ADE3E7AAF}"/>
              </a:ext>
            </a:extLst>
          </p:cNvPr>
          <p:cNvSpPr>
            <a:spLocks noGrp="1" noChangeArrowheads="1"/>
          </p:cNvSpPr>
          <p:nvPr>
            <p:ph type="title" idx="4294967295"/>
          </p:nvPr>
        </p:nvSpPr>
        <p:spPr/>
        <p:txBody>
          <a:bodyPr/>
          <a:lstStyle/>
          <a:p>
            <a:pPr algn="ctr" eaLnBrk="1" hangingPunct="1"/>
            <a:r>
              <a:rPr lang="zh-CN" altLang="en-US" sz="2400" b="1">
                <a:ea typeface="楷体_GB2312"/>
                <a:cs typeface="楷体_GB2312"/>
              </a:rPr>
              <a:t>东南亚的</a:t>
            </a:r>
            <a:r>
              <a:rPr lang="en-US" altLang="zh-CN" sz="2400" b="1">
                <a:ea typeface="楷体_GB2312"/>
                <a:cs typeface="楷体_GB2312"/>
              </a:rPr>
              <a:t>Lakher</a:t>
            </a:r>
            <a:r>
              <a:rPr lang="zh-CN" altLang="en-US" sz="2400" b="1">
                <a:ea typeface="楷体_GB2312"/>
                <a:cs typeface="楷体_GB2312"/>
              </a:rPr>
              <a:t>人</a:t>
            </a:r>
            <a:r>
              <a:rPr lang="zh-CN" altLang="en-US" sz="2400"/>
              <a:t> </a:t>
            </a:r>
          </a:p>
        </p:txBody>
      </p:sp>
      <p:pic>
        <p:nvPicPr>
          <p:cNvPr id="35845" name="Picture 1028" descr="照片 483">
            <a:extLst>
              <a:ext uri="{FF2B5EF4-FFF2-40B4-BE49-F238E27FC236}">
                <a16:creationId xmlns:a16="http://schemas.microsoft.com/office/drawing/2014/main" id="{A36E0D78-B018-4E33-BBC2-EB19F3FFE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457326"/>
            <a:ext cx="7200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83299"/>
                                        </p:tgtEl>
                                        <p:attrNameLst>
                                          <p:attrName>style.visibility</p:attrName>
                                        </p:attrNameLst>
                                      </p:cBhvr>
                                      <p:to>
                                        <p:strVal val="visible"/>
                                      </p:to>
                                    </p:set>
                                    <p:animEffect transition="in" filter="fade">
                                      <p:cBhvr>
                                        <p:cTn id="7" dur="767" decel="100000"/>
                                        <p:tgtEl>
                                          <p:spTgt spid="183299"/>
                                        </p:tgtEl>
                                      </p:cBhvr>
                                    </p:animEffect>
                                    <p:animScale>
                                      <p:cBhvr>
                                        <p:cTn id="8" dur="767" decel="100000"/>
                                        <p:tgtEl>
                                          <p:spTgt spid="183299"/>
                                        </p:tgtEl>
                                      </p:cBhvr>
                                      <p:from x="10000" y="10000"/>
                                      <p:to x="200000" y="450000"/>
                                    </p:animScale>
                                    <p:animScale>
                                      <p:cBhvr>
                                        <p:cTn id="9" dur="1228" accel="100000" fill="hold">
                                          <p:stCondLst>
                                            <p:cond delay="767"/>
                                          </p:stCondLst>
                                        </p:cTn>
                                        <p:tgtEl>
                                          <p:spTgt spid="183299"/>
                                        </p:tgtEl>
                                      </p:cBhvr>
                                      <p:from x="200000" y="450000"/>
                                      <p:to x="100000" y="100000"/>
                                    </p:animScale>
                                    <p:set>
                                      <p:cBhvr>
                                        <p:cTn id="10" dur="767" fill="hold"/>
                                        <p:tgtEl>
                                          <p:spTgt spid="183299"/>
                                        </p:tgtEl>
                                        <p:attrNameLst>
                                          <p:attrName>ppt_x</p:attrName>
                                        </p:attrNameLst>
                                      </p:cBhvr>
                                      <p:to>
                                        <p:strVal val="(0.5)"/>
                                      </p:to>
                                    </p:set>
                                    <p:anim from="(0.5)" to="(#ppt_x)" calcmode="lin" valueType="num">
                                      <p:cBhvr>
                                        <p:cTn id="11" dur="1228" accel="100000" fill="hold">
                                          <p:stCondLst>
                                            <p:cond delay="767"/>
                                          </p:stCondLst>
                                        </p:cTn>
                                        <p:tgtEl>
                                          <p:spTgt spid="183299"/>
                                        </p:tgtEl>
                                        <p:attrNameLst>
                                          <p:attrName>ppt_x</p:attrName>
                                        </p:attrNameLst>
                                      </p:cBhvr>
                                    </p:anim>
                                    <p:set>
                                      <p:cBhvr>
                                        <p:cTn id="12" dur="767" fill="hold"/>
                                        <p:tgtEl>
                                          <p:spTgt spid="183299"/>
                                        </p:tgtEl>
                                        <p:attrNameLst>
                                          <p:attrName>ppt_y</p:attrName>
                                        </p:attrNameLst>
                                      </p:cBhvr>
                                      <p:to>
                                        <p:strVal val="(#ppt_y+0.4)"/>
                                      </p:to>
                                    </p:set>
                                    <p:anim from="(#ppt_y+0.4)" to="(#ppt_y)" calcmode="lin" valueType="num">
                                      <p:cBhvr>
                                        <p:cTn id="13" dur="1228" accel="100000" fill="hold">
                                          <p:stCondLst>
                                            <p:cond delay="767"/>
                                          </p:stCondLst>
                                        </p:cTn>
                                        <p:tgtEl>
                                          <p:spTgt spid="18329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2D969538-EA2C-4AF8-B9C2-77786AB8C92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9693952-82E9-4F62-A7DF-FBCA30733400}" type="datetime1">
              <a:rPr lang="zh-CN" altLang="en-US" sz="1200"/>
              <a:pPr eaLnBrk="1" hangingPunct="1">
                <a:buFont typeface="Wingdings" panose="05000000000000000000" pitchFamily="2" charset="2"/>
                <a:buNone/>
              </a:pPr>
              <a:t>2023/4/27</a:t>
            </a:fld>
            <a:endParaRPr lang="zh-CN" altLang="en-US" sz="1200"/>
          </a:p>
        </p:txBody>
      </p:sp>
      <p:sp>
        <p:nvSpPr>
          <p:cNvPr id="39939" name="灯片编号占位符 5">
            <a:extLst>
              <a:ext uri="{FF2B5EF4-FFF2-40B4-BE49-F238E27FC236}">
                <a16:creationId xmlns:a16="http://schemas.microsoft.com/office/drawing/2014/main" id="{A53E1C96-1B58-4A44-9CF5-1B86F16B05E7}"/>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312A9CC2-564F-4797-9C58-9F01BDB36880}" type="slidenum">
              <a:rPr lang="zh-CN" altLang="en-US" sz="1200"/>
              <a:pPr algn="r" eaLnBrk="1" hangingPunct="1">
                <a:buFont typeface="Wingdings" panose="05000000000000000000" pitchFamily="2" charset="2"/>
                <a:buNone/>
              </a:pPr>
              <a:t>12</a:t>
            </a:fld>
            <a:endParaRPr lang="zh-CN" altLang="en-US" sz="1200"/>
          </a:p>
        </p:txBody>
      </p:sp>
      <p:sp>
        <p:nvSpPr>
          <p:cNvPr id="189443" name="Rectangle 2">
            <a:extLst>
              <a:ext uri="{FF2B5EF4-FFF2-40B4-BE49-F238E27FC236}">
                <a16:creationId xmlns:a16="http://schemas.microsoft.com/office/drawing/2014/main" id="{DFEBB487-93C1-474F-97BD-6959AF03E2D3}"/>
              </a:ext>
            </a:extLst>
          </p:cNvPr>
          <p:cNvSpPr>
            <a:spLocks noGrp="1" noChangeArrowheads="1"/>
          </p:cNvSpPr>
          <p:nvPr>
            <p:ph type="title" idx="4294967295"/>
          </p:nvPr>
        </p:nvSpPr>
        <p:spPr/>
        <p:txBody>
          <a:bodyPr/>
          <a:lstStyle/>
          <a:p>
            <a:pPr eaLnBrk="1" hangingPunct="1"/>
            <a:endParaRPr lang="en-US" altLang="zh-CN"/>
          </a:p>
        </p:txBody>
      </p:sp>
      <p:pic>
        <p:nvPicPr>
          <p:cNvPr id="189444" name="Picture 4" descr="照片 486">
            <a:extLst>
              <a:ext uri="{FF2B5EF4-FFF2-40B4-BE49-F238E27FC236}">
                <a16:creationId xmlns:a16="http://schemas.microsoft.com/office/drawing/2014/main" id="{1D214BAB-9F45-43F8-A2B1-53CA89A295B5}"/>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893379" y="403335"/>
            <a:ext cx="7485993" cy="5614494"/>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189443"/>
                                        </p:tgtEl>
                                        <p:attrNameLst>
                                          <p:attrName>style.visibility</p:attrName>
                                        </p:attrNameLst>
                                      </p:cBhvr>
                                      <p:to>
                                        <p:strVal val="visible"/>
                                      </p:to>
                                    </p:set>
                                    <p:animEffect transition="in" filter="fade">
                                      <p:cBhvr>
                                        <p:cTn id="7" dur="767" decel="100000"/>
                                        <p:tgtEl>
                                          <p:spTgt spid="189443"/>
                                        </p:tgtEl>
                                      </p:cBhvr>
                                    </p:animEffect>
                                    <p:animScale>
                                      <p:cBhvr>
                                        <p:cTn id="8" dur="767" decel="100000"/>
                                        <p:tgtEl>
                                          <p:spTgt spid="189443"/>
                                        </p:tgtEl>
                                      </p:cBhvr>
                                      <p:from x="10000" y="10000"/>
                                      <p:to x="200000" y="450000"/>
                                    </p:animScale>
                                    <p:animScale>
                                      <p:cBhvr>
                                        <p:cTn id="9" dur="1228" accel="100000" fill="hold">
                                          <p:stCondLst>
                                            <p:cond delay="767"/>
                                          </p:stCondLst>
                                        </p:cTn>
                                        <p:tgtEl>
                                          <p:spTgt spid="189443"/>
                                        </p:tgtEl>
                                      </p:cBhvr>
                                      <p:from x="200000" y="450000"/>
                                      <p:to x="100000" y="100000"/>
                                    </p:animScale>
                                    <p:set>
                                      <p:cBhvr>
                                        <p:cTn id="10" dur="767" fill="hold"/>
                                        <p:tgtEl>
                                          <p:spTgt spid="189443"/>
                                        </p:tgtEl>
                                        <p:attrNameLst>
                                          <p:attrName>ppt_x</p:attrName>
                                        </p:attrNameLst>
                                      </p:cBhvr>
                                      <p:to>
                                        <p:strVal val="(0.5)"/>
                                      </p:to>
                                    </p:set>
                                    <p:anim from="(0.5)" to="(#ppt_x)" calcmode="lin" valueType="num">
                                      <p:cBhvr>
                                        <p:cTn id="11" dur="1228" accel="100000" fill="hold">
                                          <p:stCondLst>
                                            <p:cond delay="767"/>
                                          </p:stCondLst>
                                        </p:cTn>
                                        <p:tgtEl>
                                          <p:spTgt spid="189443"/>
                                        </p:tgtEl>
                                        <p:attrNameLst>
                                          <p:attrName>ppt_x</p:attrName>
                                        </p:attrNameLst>
                                      </p:cBhvr>
                                    </p:anim>
                                    <p:set>
                                      <p:cBhvr>
                                        <p:cTn id="12" dur="767" fill="hold"/>
                                        <p:tgtEl>
                                          <p:spTgt spid="189443"/>
                                        </p:tgtEl>
                                        <p:attrNameLst>
                                          <p:attrName>ppt_y</p:attrName>
                                        </p:attrNameLst>
                                      </p:cBhvr>
                                      <p:to>
                                        <p:strVal val="(#ppt_y+0.4)"/>
                                      </p:to>
                                    </p:set>
                                    <p:anim from="(#ppt_y+0.4)" to="(#ppt_y)" calcmode="lin" valueType="num">
                                      <p:cBhvr>
                                        <p:cTn id="13" dur="1228" accel="100000" fill="hold">
                                          <p:stCondLst>
                                            <p:cond delay="767"/>
                                          </p:stCondLst>
                                        </p:cTn>
                                        <p:tgtEl>
                                          <p:spTgt spid="18944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nodeType="clickEffect">
                                  <p:stCondLst>
                                    <p:cond delay="0"/>
                                  </p:stCondLst>
                                  <p:childTnLst>
                                    <p:set>
                                      <p:cBhvr>
                                        <p:cTn id="17" dur="0" fill="hold">
                                          <p:stCondLst>
                                            <p:cond delay="0"/>
                                          </p:stCondLst>
                                        </p:cTn>
                                        <p:tgtEl>
                                          <p:spTgt spid="189444"/>
                                        </p:tgtEl>
                                        <p:attrNameLst>
                                          <p:attrName>style.visibility</p:attrName>
                                        </p:attrNameLst>
                                      </p:cBhvr>
                                      <p:to>
                                        <p:strVal val="visible"/>
                                      </p:to>
                                    </p:set>
                                    <p:anim calcmode="lin" valueType="num">
                                      <p:cBhvr>
                                        <p:cTn id="18" dur="500" fill="hold"/>
                                        <p:tgtEl>
                                          <p:spTgt spid="189444"/>
                                        </p:tgtEl>
                                        <p:attrNameLst>
                                          <p:attrName>ppt_w</p:attrName>
                                        </p:attrNameLst>
                                      </p:cBhvr>
                                      <p:tavLst>
                                        <p:tav tm="0">
                                          <p:val>
                                            <p:fltVal val="0"/>
                                          </p:val>
                                        </p:tav>
                                        <p:tav tm="100000">
                                          <p:val>
                                            <p:strVal val="#ppt_w"/>
                                          </p:val>
                                        </p:tav>
                                      </p:tavLst>
                                    </p:anim>
                                    <p:anim calcmode="lin" valueType="num">
                                      <p:cBhvr>
                                        <p:cTn id="19" dur="500" fill="hold"/>
                                        <p:tgtEl>
                                          <p:spTgt spid="189444"/>
                                        </p:tgtEl>
                                        <p:attrNameLst>
                                          <p:attrName>ppt_h</p:attrName>
                                        </p:attrNameLst>
                                      </p:cBhvr>
                                      <p:tavLst>
                                        <p:tav tm="0">
                                          <p:val>
                                            <p:fltVal val="0"/>
                                          </p:val>
                                        </p:tav>
                                        <p:tav tm="100000">
                                          <p:val>
                                            <p:strVal val="#ppt_h"/>
                                          </p:val>
                                        </p:tav>
                                      </p:tavLst>
                                    </p:anim>
                                    <p:animEffect transition="in" filter="fade">
                                      <p:cBhvr>
                                        <p:cTn id="20"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7944236A-FE0D-400B-B3E6-550777FF1F0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2E7B8D21-EBC3-449A-A489-5BFC8F9C5C64}" type="datetime1">
              <a:rPr lang="zh-CN" altLang="en-US" sz="1200"/>
              <a:pPr eaLnBrk="1" hangingPunct="1">
                <a:buFont typeface="Wingdings" panose="05000000000000000000" pitchFamily="2" charset="2"/>
                <a:buNone/>
              </a:pPr>
              <a:t>2023/4/27</a:t>
            </a:fld>
            <a:endParaRPr lang="zh-CN" altLang="en-US" sz="1200"/>
          </a:p>
        </p:txBody>
      </p:sp>
      <p:sp>
        <p:nvSpPr>
          <p:cNvPr id="40963" name="灯片编号占位符 5">
            <a:extLst>
              <a:ext uri="{FF2B5EF4-FFF2-40B4-BE49-F238E27FC236}">
                <a16:creationId xmlns:a16="http://schemas.microsoft.com/office/drawing/2014/main" id="{6B8D9256-72B1-48E9-BBED-DF8C00AC8819}"/>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5C745BF-4941-43C7-90D6-5AED691A2E49}" type="slidenum">
              <a:rPr lang="zh-CN" altLang="en-US" sz="1200"/>
              <a:pPr algn="r" eaLnBrk="1" hangingPunct="1">
                <a:buFont typeface="Wingdings" panose="05000000000000000000" pitchFamily="2" charset="2"/>
                <a:buNone/>
              </a:pPr>
              <a:t>13</a:t>
            </a:fld>
            <a:endParaRPr lang="zh-CN" altLang="en-US" sz="1200"/>
          </a:p>
        </p:txBody>
      </p:sp>
      <p:sp>
        <p:nvSpPr>
          <p:cNvPr id="190468" name="Rectangle 3">
            <a:extLst>
              <a:ext uri="{FF2B5EF4-FFF2-40B4-BE49-F238E27FC236}">
                <a16:creationId xmlns:a16="http://schemas.microsoft.com/office/drawing/2014/main" id="{3952CE0F-3B77-4405-841B-689F55287442}"/>
              </a:ext>
            </a:extLst>
          </p:cNvPr>
          <p:cNvSpPr>
            <a:spLocks noGrp="1" noChangeArrowheads="1"/>
          </p:cNvSpPr>
          <p:nvPr>
            <p:ph type="body" idx="4294967295"/>
          </p:nvPr>
        </p:nvSpPr>
        <p:spPr>
          <a:xfrm>
            <a:off x="1409700" y="1411289"/>
            <a:ext cx="8877300" cy="4760912"/>
          </a:xfrm>
        </p:spPr>
        <p:txBody>
          <a:bodyPr/>
          <a:lstStyle/>
          <a:p>
            <a:pPr>
              <a:lnSpc>
                <a:spcPts val="3700"/>
              </a:lnSpc>
            </a:pPr>
            <a:r>
              <a:rPr lang="zh-CN" altLang="en-US" b="1" dirty="0">
                <a:latin typeface="宋体" panose="02010600030101010101" pitchFamily="2" charset="-122"/>
                <a:ea typeface="宋体" panose="02010600030101010101" pitchFamily="2" charset="-122"/>
              </a:rPr>
              <a:t>近亲婚姻</a:t>
            </a:r>
            <a:r>
              <a:rPr lang="zh-CN" altLang="en-US" dirty="0">
                <a:latin typeface="宋体" panose="02010600030101010101" pitchFamily="2" charset="-122"/>
                <a:ea typeface="宋体" panose="02010600030101010101" pitchFamily="2" charset="-122"/>
              </a:rPr>
              <a:t>：亲上加亲的观念在许多社会都很盛行，这与人们巩固财产的欲望不无关系，因此娶表姐妹或其他亲戚可能是理想的安排。</a:t>
            </a:r>
          </a:p>
          <a:p>
            <a:pPr lvl="1"/>
            <a:r>
              <a:rPr lang="zh-CN" altLang="en-US" dirty="0">
                <a:latin typeface="宋体" panose="02010600030101010101" pitchFamily="2" charset="-122"/>
                <a:ea typeface="宋体" panose="02010600030101010101" pitchFamily="2" charset="-122"/>
              </a:rPr>
              <a:t>交表（</a:t>
            </a:r>
            <a:r>
              <a:rPr lang="en-US" altLang="zh-CN" dirty="0">
                <a:latin typeface="宋体" panose="02010600030101010101" pitchFamily="2" charset="-122"/>
                <a:ea typeface="宋体" panose="02010600030101010101" pitchFamily="2" charset="-122"/>
              </a:rPr>
              <a:t>cross cousins)</a:t>
            </a:r>
            <a:r>
              <a:rPr lang="zh-CN" altLang="en-US" dirty="0">
                <a:latin typeface="宋体" panose="02010600030101010101" pitchFamily="2" charset="-122"/>
                <a:ea typeface="宋体" panose="02010600030101010101" pitchFamily="2" charset="-122"/>
              </a:rPr>
              <a:t>婚</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平表</a:t>
            </a:r>
            <a:r>
              <a:rPr lang="en-US" altLang="zh-CN" dirty="0">
                <a:latin typeface="宋体" panose="02010600030101010101" pitchFamily="2" charset="-122"/>
                <a:ea typeface="宋体" panose="02010600030101010101" pitchFamily="2" charset="-122"/>
              </a:rPr>
              <a:t>(parallel cousins)</a:t>
            </a:r>
            <a:r>
              <a:rPr lang="zh-CN" altLang="en-US" dirty="0">
                <a:latin typeface="宋体" panose="02010600030101010101" pitchFamily="2" charset="-122"/>
                <a:ea typeface="宋体" panose="02010600030101010101" pitchFamily="2" charset="-122"/>
              </a:rPr>
              <a:t>婚</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190468">
                                            <p:txEl>
                                              <p:pRg st="0" end="0"/>
                                            </p:txEl>
                                          </p:spTgt>
                                        </p:tgtEl>
                                        <p:attrNameLst>
                                          <p:attrName>style.visibility</p:attrName>
                                        </p:attrNameLst>
                                      </p:cBhvr>
                                      <p:to>
                                        <p:strVal val="visible"/>
                                      </p:to>
                                    </p:set>
                                    <p:anim calcmode="lin" valueType="num">
                                      <p:cBhvr>
                                        <p:cTn id="7" dur="500" fill="hold"/>
                                        <p:tgtEl>
                                          <p:spTgt spid="19046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046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0468">
                                            <p:txEl>
                                              <p:pRg st="0" end="0"/>
                                            </p:txEl>
                                          </p:spTgt>
                                        </p:tgtEl>
                                      </p:cBhvr>
                                    </p:animEffect>
                                  </p:childTnLst>
                                </p:cTn>
                              </p:par>
                              <p:par>
                                <p:cTn id="10" presetID="53" presetClass="entr" presetSubtype="16" fill="hold" grpId="0" nodeType="withEffect">
                                  <p:stCondLst>
                                    <p:cond delay="0"/>
                                  </p:stCondLst>
                                  <p:childTnLst>
                                    <p:set>
                                      <p:cBhvr>
                                        <p:cTn id="11" dur="0" fill="hold">
                                          <p:stCondLst>
                                            <p:cond delay="0"/>
                                          </p:stCondLst>
                                        </p:cTn>
                                        <p:tgtEl>
                                          <p:spTgt spid="190468">
                                            <p:txEl>
                                              <p:pRg st="1" end="1"/>
                                            </p:txEl>
                                          </p:spTgt>
                                        </p:tgtEl>
                                        <p:attrNameLst>
                                          <p:attrName>style.visibility</p:attrName>
                                        </p:attrNameLst>
                                      </p:cBhvr>
                                      <p:to>
                                        <p:strVal val="visible"/>
                                      </p:to>
                                    </p:set>
                                    <p:anim calcmode="lin" valueType="num">
                                      <p:cBhvr>
                                        <p:cTn id="12" dur="500" fill="hold"/>
                                        <p:tgtEl>
                                          <p:spTgt spid="19046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9046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90468">
                                            <p:txEl>
                                              <p:pRg st="1" end="1"/>
                                            </p:txEl>
                                          </p:spTgt>
                                        </p:tgtEl>
                                      </p:cBhvr>
                                    </p:animEffect>
                                  </p:childTnLst>
                                </p:cTn>
                              </p:par>
                              <p:par>
                                <p:cTn id="15" presetID="53" presetClass="entr" presetSubtype="16" fill="hold" grpId="0" nodeType="withEffect">
                                  <p:stCondLst>
                                    <p:cond delay="0"/>
                                  </p:stCondLst>
                                  <p:childTnLst>
                                    <p:set>
                                      <p:cBhvr>
                                        <p:cTn id="16" dur="0" fill="hold">
                                          <p:stCondLst>
                                            <p:cond delay="0"/>
                                          </p:stCondLst>
                                        </p:cTn>
                                        <p:tgtEl>
                                          <p:spTgt spid="190468">
                                            <p:txEl>
                                              <p:pRg st="2" end="2"/>
                                            </p:txEl>
                                          </p:spTgt>
                                        </p:tgtEl>
                                        <p:attrNameLst>
                                          <p:attrName>style.visibility</p:attrName>
                                        </p:attrNameLst>
                                      </p:cBhvr>
                                      <p:to>
                                        <p:strVal val="visible"/>
                                      </p:to>
                                    </p:set>
                                    <p:anim calcmode="lin" valueType="num">
                                      <p:cBhvr>
                                        <p:cTn id="17" dur="500" fill="hold"/>
                                        <p:tgtEl>
                                          <p:spTgt spid="19046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0468">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90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AA73BAE4-9316-4D8F-AB9E-EC4EDC39ABD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23191D9-8CB1-49A5-BAB6-0992C8F57D62}" type="datetime1">
              <a:rPr lang="zh-CN" altLang="en-US" sz="1200"/>
              <a:pPr eaLnBrk="1" hangingPunct="1">
                <a:buFont typeface="Wingdings" panose="05000000000000000000" pitchFamily="2" charset="2"/>
                <a:buNone/>
              </a:pPr>
              <a:t>2023/4/27</a:t>
            </a:fld>
            <a:endParaRPr lang="zh-CN" altLang="en-US" sz="1200"/>
          </a:p>
        </p:txBody>
      </p:sp>
      <p:sp>
        <p:nvSpPr>
          <p:cNvPr id="41987" name="灯片编号占位符 5">
            <a:extLst>
              <a:ext uri="{FF2B5EF4-FFF2-40B4-BE49-F238E27FC236}">
                <a16:creationId xmlns:a16="http://schemas.microsoft.com/office/drawing/2014/main" id="{F4F87FA3-A001-44B1-A630-26C80E4E353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85C351B-0CD7-4A25-B7D7-0673A2DC26EE}" type="slidenum">
              <a:rPr lang="zh-CN" altLang="en-US" sz="1200"/>
              <a:pPr algn="r" eaLnBrk="1" hangingPunct="1">
                <a:buFont typeface="Wingdings" panose="05000000000000000000" pitchFamily="2" charset="2"/>
                <a:buNone/>
              </a:pPr>
              <a:t>14</a:t>
            </a:fld>
            <a:endParaRPr lang="zh-CN" altLang="en-US" sz="1200"/>
          </a:p>
        </p:txBody>
      </p:sp>
      <p:sp>
        <p:nvSpPr>
          <p:cNvPr id="41988" name="AutoShape 7">
            <a:extLst>
              <a:ext uri="{FF2B5EF4-FFF2-40B4-BE49-F238E27FC236}">
                <a16:creationId xmlns:a16="http://schemas.microsoft.com/office/drawing/2014/main" id="{EA01BA48-18A9-4E2F-936B-9E7B5597AC37}"/>
              </a:ext>
            </a:extLst>
          </p:cNvPr>
          <p:cNvSpPr>
            <a:spLocks noChangeArrowheads="1"/>
          </p:cNvSpPr>
          <p:nvPr/>
        </p:nvSpPr>
        <p:spPr bwMode="auto">
          <a:xfrm>
            <a:off x="5715000" y="17526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1989" name="AutoShape 8">
            <a:extLst>
              <a:ext uri="{FF2B5EF4-FFF2-40B4-BE49-F238E27FC236}">
                <a16:creationId xmlns:a16="http://schemas.microsoft.com/office/drawing/2014/main" id="{BD582487-F3CB-416C-AC2A-976E3B7A7EFF}"/>
              </a:ext>
            </a:extLst>
          </p:cNvPr>
          <p:cNvSpPr>
            <a:spLocks noChangeArrowheads="1"/>
          </p:cNvSpPr>
          <p:nvPr/>
        </p:nvSpPr>
        <p:spPr bwMode="auto">
          <a:xfrm>
            <a:off x="7010400" y="17526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1990" name="Line 9">
            <a:extLst>
              <a:ext uri="{FF2B5EF4-FFF2-40B4-BE49-F238E27FC236}">
                <a16:creationId xmlns:a16="http://schemas.microsoft.com/office/drawing/2014/main" id="{514E27CB-2CB3-4FD9-A9C6-8E9C7B136A6B}"/>
              </a:ext>
            </a:extLst>
          </p:cNvPr>
          <p:cNvSpPr>
            <a:spLocks noChangeShapeType="1"/>
          </p:cNvSpPr>
          <p:nvPr/>
        </p:nvSpPr>
        <p:spPr bwMode="auto">
          <a:xfrm>
            <a:off x="5943600" y="1905000"/>
            <a:ext cx="1066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10">
            <a:extLst>
              <a:ext uri="{FF2B5EF4-FFF2-40B4-BE49-F238E27FC236}">
                <a16:creationId xmlns:a16="http://schemas.microsoft.com/office/drawing/2014/main" id="{41D32C29-BDCD-4B4D-8C49-A5B0A785BF8C}"/>
              </a:ext>
            </a:extLst>
          </p:cNvPr>
          <p:cNvSpPr>
            <a:spLocks noChangeShapeType="1"/>
          </p:cNvSpPr>
          <p:nvPr/>
        </p:nvSpPr>
        <p:spPr bwMode="auto">
          <a:xfrm>
            <a:off x="5943600" y="1981200"/>
            <a:ext cx="1066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AutoShape 12">
            <a:extLst>
              <a:ext uri="{FF2B5EF4-FFF2-40B4-BE49-F238E27FC236}">
                <a16:creationId xmlns:a16="http://schemas.microsoft.com/office/drawing/2014/main" id="{222590D6-6E42-4145-A7F1-914C7969E217}"/>
              </a:ext>
            </a:extLst>
          </p:cNvPr>
          <p:cNvSpPr>
            <a:spLocks noChangeArrowheads="1"/>
          </p:cNvSpPr>
          <p:nvPr/>
        </p:nvSpPr>
        <p:spPr bwMode="auto">
          <a:xfrm>
            <a:off x="4191000" y="17526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1993" name="Line 13">
            <a:extLst>
              <a:ext uri="{FF2B5EF4-FFF2-40B4-BE49-F238E27FC236}">
                <a16:creationId xmlns:a16="http://schemas.microsoft.com/office/drawing/2014/main" id="{2377A8D6-D660-49B9-96BE-A76B828CCC91}"/>
              </a:ext>
            </a:extLst>
          </p:cNvPr>
          <p:cNvSpPr>
            <a:spLocks noChangeShapeType="1"/>
          </p:cNvSpPr>
          <p:nvPr/>
        </p:nvSpPr>
        <p:spPr bwMode="auto">
          <a:xfrm>
            <a:off x="4343400" y="1524000"/>
            <a:ext cx="1524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14">
            <a:extLst>
              <a:ext uri="{FF2B5EF4-FFF2-40B4-BE49-F238E27FC236}">
                <a16:creationId xmlns:a16="http://schemas.microsoft.com/office/drawing/2014/main" id="{10E43818-3936-4E42-96B5-F143139DFE9A}"/>
              </a:ext>
            </a:extLst>
          </p:cNvPr>
          <p:cNvSpPr>
            <a:spLocks noChangeShapeType="1"/>
          </p:cNvSpPr>
          <p:nvPr/>
        </p:nvSpPr>
        <p:spPr bwMode="auto">
          <a:xfrm>
            <a:off x="4343400" y="15240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5">
            <a:extLst>
              <a:ext uri="{FF2B5EF4-FFF2-40B4-BE49-F238E27FC236}">
                <a16:creationId xmlns:a16="http://schemas.microsoft.com/office/drawing/2014/main" id="{8EBE3200-2C8D-4830-B083-F1A0FBE7D5AE}"/>
              </a:ext>
            </a:extLst>
          </p:cNvPr>
          <p:cNvSpPr>
            <a:spLocks noChangeShapeType="1"/>
          </p:cNvSpPr>
          <p:nvPr/>
        </p:nvSpPr>
        <p:spPr bwMode="auto">
          <a:xfrm>
            <a:off x="5867400" y="15240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AutoShape 16">
            <a:extLst>
              <a:ext uri="{FF2B5EF4-FFF2-40B4-BE49-F238E27FC236}">
                <a16:creationId xmlns:a16="http://schemas.microsoft.com/office/drawing/2014/main" id="{80063ABA-C439-4E22-96AF-A23DF80D04C2}"/>
              </a:ext>
            </a:extLst>
          </p:cNvPr>
          <p:cNvSpPr>
            <a:spLocks noChangeArrowheads="1"/>
          </p:cNvSpPr>
          <p:nvPr/>
        </p:nvSpPr>
        <p:spPr bwMode="auto">
          <a:xfrm>
            <a:off x="6400800" y="26670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1997" name="Line 17">
            <a:extLst>
              <a:ext uri="{FF2B5EF4-FFF2-40B4-BE49-F238E27FC236}">
                <a16:creationId xmlns:a16="http://schemas.microsoft.com/office/drawing/2014/main" id="{A66253F0-C06B-4AFE-8C4D-909C5DBA8671}"/>
              </a:ext>
            </a:extLst>
          </p:cNvPr>
          <p:cNvSpPr>
            <a:spLocks noChangeShapeType="1"/>
          </p:cNvSpPr>
          <p:nvPr/>
        </p:nvSpPr>
        <p:spPr bwMode="auto">
          <a:xfrm>
            <a:off x="6553200" y="2000250"/>
            <a:ext cx="0" cy="685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AutoShape 18">
            <a:extLst>
              <a:ext uri="{FF2B5EF4-FFF2-40B4-BE49-F238E27FC236}">
                <a16:creationId xmlns:a16="http://schemas.microsoft.com/office/drawing/2014/main" id="{8C68124D-9668-495A-B3A2-7BCBD577AA66}"/>
              </a:ext>
            </a:extLst>
          </p:cNvPr>
          <p:cNvSpPr>
            <a:spLocks noChangeArrowheads="1"/>
          </p:cNvSpPr>
          <p:nvPr/>
        </p:nvSpPr>
        <p:spPr bwMode="auto">
          <a:xfrm>
            <a:off x="8077200" y="17526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1999" name="AutoShape 19">
            <a:extLst>
              <a:ext uri="{FF2B5EF4-FFF2-40B4-BE49-F238E27FC236}">
                <a16:creationId xmlns:a16="http://schemas.microsoft.com/office/drawing/2014/main" id="{0999CF27-48AC-4D0D-B92F-A0E2C783F386}"/>
              </a:ext>
            </a:extLst>
          </p:cNvPr>
          <p:cNvSpPr>
            <a:spLocks noChangeArrowheads="1"/>
          </p:cNvSpPr>
          <p:nvPr/>
        </p:nvSpPr>
        <p:spPr bwMode="auto">
          <a:xfrm>
            <a:off x="2971800" y="17526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00" name="Line 20">
            <a:extLst>
              <a:ext uri="{FF2B5EF4-FFF2-40B4-BE49-F238E27FC236}">
                <a16:creationId xmlns:a16="http://schemas.microsoft.com/office/drawing/2014/main" id="{8597E71E-7567-489C-9297-E6C0DBE1FF56}"/>
              </a:ext>
            </a:extLst>
          </p:cNvPr>
          <p:cNvSpPr>
            <a:spLocks noChangeShapeType="1"/>
          </p:cNvSpPr>
          <p:nvPr/>
        </p:nvSpPr>
        <p:spPr bwMode="auto">
          <a:xfrm>
            <a:off x="3276600" y="1905000"/>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21">
            <a:extLst>
              <a:ext uri="{FF2B5EF4-FFF2-40B4-BE49-F238E27FC236}">
                <a16:creationId xmlns:a16="http://schemas.microsoft.com/office/drawing/2014/main" id="{5F81ADC0-13EE-43E8-A7A0-CAB5EB634ED5}"/>
              </a:ext>
            </a:extLst>
          </p:cNvPr>
          <p:cNvSpPr>
            <a:spLocks noChangeShapeType="1"/>
          </p:cNvSpPr>
          <p:nvPr/>
        </p:nvSpPr>
        <p:spPr bwMode="auto">
          <a:xfrm>
            <a:off x="3276600" y="1981200"/>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AutoShape 22">
            <a:extLst>
              <a:ext uri="{FF2B5EF4-FFF2-40B4-BE49-F238E27FC236}">
                <a16:creationId xmlns:a16="http://schemas.microsoft.com/office/drawing/2014/main" id="{0F794BD8-50C7-4FC3-9319-F05B010783AC}"/>
              </a:ext>
            </a:extLst>
          </p:cNvPr>
          <p:cNvSpPr>
            <a:spLocks noChangeArrowheads="1"/>
          </p:cNvSpPr>
          <p:nvPr/>
        </p:nvSpPr>
        <p:spPr bwMode="auto">
          <a:xfrm>
            <a:off x="3505200" y="27432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03" name="Line 23">
            <a:extLst>
              <a:ext uri="{FF2B5EF4-FFF2-40B4-BE49-F238E27FC236}">
                <a16:creationId xmlns:a16="http://schemas.microsoft.com/office/drawing/2014/main" id="{857F812B-B62F-4AAB-B935-13FD264A3788}"/>
              </a:ext>
            </a:extLst>
          </p:cNvPr>
          <p:cNvSpPr>
            <a:spLocks noChangeShapeType="1"/>
          </p:cNvSpPr>
          <p:nvPr/>
        </p:nvSpPr>
        <p:spPr bwMode="auto">
          <a:xfrm>
            <a:off x="3657600" y="1981200"/>
            <a:ext cx="0" cy="762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24">
            <a:extLst>
              <a:ext uri="{FF2B5EF4-FFF2-40B4-BE49-F238E27FC236}">
                <a16:creationId xmlns:a16="http://schemas.microsoft.com/office/drawing/2014/main" id="{949228E3-EBC2-4D7E-B373-CFA0579DA583}"/>
              </a:ext>
            </a:extLst>
          </p:cNvPr>
          <p:cNvSpPr>
            <a:spLocks noChangeShapeType="1"/>
          </p:cNvSpPr>
          <p:nvPr/>
        </p:nvSpPr>
        <p:spPr bwMode="auto">
          <a:xfrm>
            <a:off x="7181850" y="1524000"/>
            <a:ext cx="990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5">
            <a:extLst>
              <a:ext uri="{FF2B5EF4-FFF2-40B4-BE49-F238E27FC236}">
                <a16:creationId xmlns:a16="http://schemas.microsoft.com/office/drawing/2014/main" id="{102CC1C7-CCE8-405F-87E0-BF91E504C32F}"/>
              </a:ext>
            </a:extLst>
          </p:cNvPr>
          <p:cNvSpPr>
            <a:spLocks noChangeShapeType="1"/>
          </p:cNvSpPr>
          <p:nvPr/>
        </p:nvSpPr>
        <p:spPr bwMode="auto">
          <a:xfrm>
            <a:off x="7162800" y="15240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6">
            <a:extLst>
              <a:ext uri="{FF2B5EF4-FFF2-40B4-BE49-F238E27FC236}">
                <a16:creationId xmlns:a16="http://schemas.microsoft.com/office/drawing/2014/main" id="{3F88A634-F7B5-4111-837D-641F1501FE40}"/>
              </a:ext>
            </a:extLst>
          </p:cNvPr>
          <p:cNvSpPr>
            <a:spLocks noChangeShapeType="1"/>
          </p:cNvSpPr>
          <p:nvPr/>
        </p:nvSpPr>
        <p:spPr bwMode="auto">
          <a:xfrm>
            <a:off x="8191500" y="15240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AutoShape 27">
            <a:extLst>
              <a:ext uri="{FF2B5EF4-FFF2-40B4-BE49-F238E27FC236}">
                <a16:creationId xmlns:a16="http://schemas.microsoft.com/office/drawing/2014/main" id="{1ED5A312-78C7-4614-8F4B-BDDFBE81EF4D}"/>
              </a:ext>
            </a:extLst>
          </p:cNvPr>
          <p:cNvSpPr>
            <a:spLocks noChangeArrowheads="1"/>
          </p:cNvSpPr>
          <p:nvPr/>
        </p:nvSpPr>
        <p:spPr bwMode="auto">
          <a:xfrm>
            <a:off x="9144000" y="17526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2008" name="Line 28">
            <a:extLst>
              <a:ext uri="{FF2B5EF4-FFF2-40B4-BE49-F238E27FC236}">
                <a16:creationId xmlns:a16="http://schemas.microsoft.com/office/drawing/2014/main" id="{24AC6625-14B1-4FF0-8BE8-812B7CC1E5B1}"/>
              </a:ext>
            </a:extLst>
          </p:cNvPr>
          <p:cNvSpPr>
            <a:spLocks noChangeShapeType="1"/>
          </p:cNvSpPr>
          <p:nvPr/>
        </p:nvSpPr>
        <p:spPr bwMode="auto">
          <a:xfrm>
            <a:off x="8382000" y="1905000"/>
            <a:ext cx="838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29">
            <a:extLst>
              <a:ext uri="{FF2B5EF4-FFF2-40B4-BE49-F238E27FC236}">
                <a16:creationId xmlns:a16="http://schemas.microsoft.com/office/drawing/2014/main" id="{50992B95-D3AF-4EC6-BB2B-88162EE32CCF}"/>
              </a:ext>
            </a:extLst>
          </p:cNvPr>
          <p:cNvSpPr>
            <a:spLocks noChangeShapeType="1"/>
          </p:cNvSpPr>
          <p:nvPr/>
        </p:nvSpPr>
        <p:spPr bwMode="auto">
          <a:xfrm>
            <a:off x="8382000" y="1981200"/>
            <a:ext cx="838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AutoShape 30">
            <a:extLst>
              <a:ext uri="{FF2B5EF4-FFF2-40B4-BE49-F238E27FC236}">
                <a16:creationId xmlns:a16="http://schemas.microsoft.com/office/drawing/2014/main" id="{48064D02-2654-4D80-9CAC-CDFBE1644455}"/>
              </a:ext>
            </a:extLst>
          </p:cNvPr>
          <p:cNvSpPr>
            <a:spLocks noChangeArrowheads="1"/>
          </p:cNvSpPr>
          <p:nvPr/>
        </p:nvSpPr>
        <p:spPr bwMode="auto">
          <a:xfrm>
            <a:off x="8610600" y="27432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11" name="Line 31">
            <a:extLst>
              <a:ext uri="{FF2B5EF4-FFF2-40B4-BE49-F238E27FC236}">
                <a16:creationId xmlns:a16="http://schemas.microsoft.com/office/drawing/2014/main" id="{6C821E60-828B-4AC9-8863-3BB3AAB4E0AE}"/>
              </a:ext>
            </a:extLst>
          </p:cNvPr>
          <p:cNvSpPr>
            <a:spLocks noChangeShapeType="1"/>
          </p:cNvSpPr>
          <p:nvPr/>
        </p:nvSpPr>
        <p:spPr bwMode="auto">
          <a:xfrm>
            <a:off x="8763000" y="1981200"/>
            <a:ext cx="0" cy="762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AutoShape 36">
            <a:extLst>
              <a:ext uri="{FF2B5EF4-FFF2-40B4-BE49-F238E27FC236}">
                <a16:creationId xmlns:a16="http://schemas.microsoft.com/office/drawing/2014/main" id="{70D2775E-FD4A-49F2-BFF8-61CF46327CD8}"/>
              </a:ext>
            </a:extLst>
          </p:cNvPr>
          <p:cNvSpPr>
            <a:spLocks noChangeArrowheads="1"/>
          </p:cNvSpPr>
          <p:nvPr/>
        </p:nvSpPr>
        <p:spPr bwMode="auto">
          <a:xfrm>
            <a:off x="6934200" y="39624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13" name="AutoShape 37">
            <a:extLst>
              <a:ext uri="{FF2B5EF4-FFF2-40B4-BE49-F238E27FC236}">
                <a16:creationId xmlns:a16="http://schemas.microsoft.com/office/drawing/2014/main" id="{5E989FD4-DB4A-4559-9A1C-DD8C978B753B}"/>
              </a:ext>
            </a:extLst>
          </p:cNvPr>
          <p:cNvSpPr>
            <a:spLocks noChangeArrowheads="1"/>
          </p:cNvSpPr>
          <p:nvPr/>
        </p:nvSpPr>
        <p:spPr bwMode="auto">
          <a:xfrm>
            <a:off x="9220200" y="39624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14" name="AutoShape 38">
            <a:extLst>
              <a:ext uri="{FF2B5EF4-FFF2-40B4-BE49-F238E27FC236}">
                <a16:creationId xmlns:a16="http://schemas.microsoft.com/office/drawing/2014/main" id="{39C609BD-A186-44D7-9F86-D98D612EF1D1}"/>
              </a:ext>
            </a:extLst>
          </p:cNvPr>
          <p:cNvSpPr>
            <a:spLocks noChangeArrowheads="1"/>
          </p:cNvSpPr>
          <p:nvPr/>
        </p:nvSpPr>
        <p:spPr bwMode="auto">
          <a:xfrm>
            <a:off x="4572000" y="39624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15" name="AutoShape 39">
            <a:extLst>
              <a:ext uri="{FF2B5EF4-FFF2-40B4-BE49-F238E27FC236}">
                <a16:creationId xmlns:a16="http://schemas.microsoft.com/office/drawing/2014/main" id="{F04A2909-A6E5-46D9-A9C0-AB26F545E2B7}"/>
              </a:ext>
            </a:extLst>
          </p:cNvPr>
          <p:cNvSpPr>
            <a:spLocks noChangeArrowheads="1"/>
          </p:cNvSpPr>
          <p:nvPr/>
        </p:nvSpPr>
        <p:spPr bwMode="auto">
          <a:xfrm>
            <a:off x="8705850" y="50292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16" name="AutoShape 40">
            <a:extLst>
              <a:ext uri="{FF2B5EF4-FFF2-40B4-BE49-F238E27FC236}">
                <a16:creationId xmlns:a16="http://schemas.microsoft.com/office/drawing/2014/main" id="{B0DBA109-463A-4E14-ABDF-DE551C6B4F93}"/>
              </a:ext>
            </a:extLst>
          </p:cNvPr>
          <p:cNvSpPr>
            <a:spLocks noChangeArrowheads="1"/>
          </p:cNvSpPr>
          <p:nvPr/>
        </p:nvSpPr>
        <p:spPr bwMode="auto">
          <a:xfrm>
            <a:off x="8229600" y="39624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2017" name="AutoShape 41">
            <a:extLst>
              <a:ext uri="{FF2B5EF4-FFF2-40B4-BE49-F238E27FC236}">
                <a16:creationId xmlns:a16="http://schemas.microsoft.com/office/drawing/2014/main" id="{D9126036-FD19-480E-9E11-398EC785B82F}"/>
              </a:ext>
            </a:extLst>
          </p:cNvPr>
          <p:cNvSpPr>
            <a:spLocks noChangeArrowheads="1"/>
          </p:cNvSpPr>
          <p:nvPr/>
        </p:nvSpPr>
        <p:spPr bwMode="auto">
          <a:xfrm>
            <a:off x="6324600" y="50292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2018" name="AutoShape 42">
            <a:extLst>
              <a:ext uri="{FF2B5EF4-FFF2-40B4-BE49-F238E27FC236}">
                <a16:creationId xmlns:a16="http://schemas.microsoft.com/office/drawing/2014/main" id="{135F2940-2585-4067-833F-290A013DF3CA}"/>
              </a:ext>
            </a:extLst>
          </p:cNvPr>
          <p:cNvSpPr>
            <a:spLocks noChangeArrowheads="1"/>
          </p:cNvSpPr>
          <p:nvPr/>
        </p:nvSpPr>
        <p:spPr bwMode="auto">
          <a:xfrm>
            <a:off x="5791200" y="39624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2019" name="AutoShape 43">
            <a:extLst>
              <a:ext uri="{FF2B5EF4-FFF2-40B4-BE49-F238E27FC236}">
                <a16:creationId xmlns:a16="http://schemas.microsoft.com/office/drawing/2014/main" id="{21C7F37D-B757-4BA5-A969-82F8BC4080A6}"/>
              </a:ext>
            </a:extLst>
          </p:cNvPr>
          <p:cNvSpPr>
            <a:spLocks noChangeArrowheads="1"/>
          </p:cNvSpPr>
          <p:nvPr/>
        </p:nvSpPr>
        <p:spPr bwMode="auto">
          <a:xfrm>
            <a:off x="3429000" y="3962400"/>
            <a:ext cx="304800" cy="381000"/>
          </a:xfrm>
          <a:prstGeom prst="flowChartExtract">
            <a:avLst/>
          </a:prstGeom>
          <a:solidFill>
            <a:schemeClr val="accent1"/>
          </a:solidFill>
          <a:ln w="12700" cap="sq">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sp>
        <p:nvSpPr>
          <p:cNvPr id="42020" name="AutoShape 44">
            <a:extLst>
              <a:ext uri="{FF2B5EF4-FFF2-40B4-BE49-F238E27FC236}">
                <a16:creationId xmlns:a16="http://schemas.microsoft.com/office/drawing/2014/main" id="{83F99B65-1351-433E-8C91-EA16090F5776}"/>
              </a:ext>
            </a:extLst>
          </p:cNvPr>
          <p:cNvSpPr>
            <a:spLocks noChangeArrowheads="1"/>
          </p:cNvSpPr>
          <p:nvPr/>
        </p:nvSpPr>
        <p:spPr bwMode="auto">
          <a:xfrm>
            <a:off x="4038600" y="5029200"/>
            <a:ext cx="304800" cy="381000"/>
          </a:xfrm>
          <a:prstGeom prst="flowChartConnector">
            <a:avLst/>
          </a:prstGeom>
          <a:solidFill>
            <a:schemeClr val="accent1"/>
          </a:solidFill>
          <a:ln w="12700" cap="sq">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Font typeface="Wingdings" panose="05000000000000000000" pitchFamily="2" charset="2"/>
              <a:buNone/>
            </a:pPr>
            <a:endParaRPr lang="en-US" altLang="en-US" sz="4400" b="1">
              <a:solidFill>
                <a:schemeClr val="tx2"/>
              </a:solidFill>
              <a:latin typeface="Times New Roman" panose="02020603050405020304" pitchFamily="18" charset="0"/>
              <a:ea typeface="楷体_GB2312"/>
              <a:cs typeface="楷体_GB2312"/>
            </a:endParaRPr>
          </a:p>
        </p:txBody>
      </p:sp>
      <p:sp>
        <p:nvSpPr>
          <p:cNvPr id="42021" name="Line 45">
            <a:extLst>
              <a:ext uri="{FF2B5EF4-FFF2-40B4-BE49-F238E27FC236}">
                <a16:creationId xmlns:a16="http://schemas.microsoft.com/office/drawing/2014/main" id="{136CB831-51B2-4AE7-B5EF-4BCE932757D4}"/>
              </a:ext>
            </a:extLst>
          </p:cNvPr>
          <p:cNvSpPr>
            <a:spLocks noChangeShapeType="1"/>
          </p:cNvSpPr>
          <p:nvPr/>
        </p:nvSpPr>
        <p:spPr bwMode="auto">
          <a:xfrm>
            <a:off x="6019800" y="4114800"/>
            <a:ext cx="9144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46">
            <a:extLst>
              <a:ext uri="{FF2B5EF4-FFF2-40B4-BE49-F238E27FC236}">
                <a16:creationId xmlns:a16="http://schemas.microsoft.com/office/drawing/2014/main" id="{6A3755C2-AC92-41BF-955B-7A0B5EF83C0F}"/>
              </a:ext>
            </a:extLst>
          </p:cNvPr>
          <p:cNvSpPr>
            <a:spLocks noChangeShapeType="1"/>
          </p:cNvSpPr>
          <p:nvPr/>
        </p:nvSpPr>
        <p:spPr bwMode="auto">
          <a:xfrm>
            <a:off x="6019800" y="4191000"/>
            <a:ext cx="9144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47">
            <a:extLst>
              <a:ext uri="{FF2B5EF4-FFF2-40B4-BE49-F238E27FC236}">
                <a16:creationId xmlns:a16="http://schemas.microsoft.com/office/drawing/2014/main" id="{A8F04AC5-3922-46D3-94D9-84C77ECC4211}"/>
              </a:ext>
            </a:extLst>
          </p:cNvPr>
          <p:cNvSpPr>
            <a:spLocks noChangeShapeType="1"/>
          </p:cNvSpPr>
          <p:nvPr/>
        </p:nvSpPr>
        <p:spPr bwMode="auto">
          <a:xfrm>
            <a:off x="6477000" y="4191000"/>
            <a:ext cx="0" cy="838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48">
            <a:extLst>
              <a:ext uri="{FF2B5EF4-FFF2-40B4-BE49-F238E27FC236}">
                <a16:creationId xmlns:a16="http://schemas.microsoft.com/office/drawing/2014/main" id="{463B7C80-3D9C-4842-B9F4-D41ADBAD092A}"/>
              </a:ext>
            </a:extLst>
          </p:cNvPr>
          <p:cNvSpPr>
            <a:spLocks noChangeShapeType="1"/>
          </p:cNvSpPr>
          <p:nvPr/>
        </p:nvSpPr>
        <p:spPr bwMode="auto">
          <a:xfrm>
            <a:off x="8458200" y="4191000"/>
            <a:ext cx="762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49">
            <a:extLst>
              <a:ext uri="{FF2B5EF4-FFF2-40B4-BE49-F238E27FC236}">
                <a16:creationId xmlns:a16="http://schemas.microsoft.com/office/drawing/2014/main" id="{8A279CF0-695C-4050-AAF9-2095378AC0B0}"/>
              </a:ext>
            </a:extLst>
          </p:cNvPr>
          <p:cNvSpPr>
            <a:spLocks noChangeShapeType="1"/>
          </p:cNvSpPr>
          <p:nvPr/>
        </p:nvSpPr>
        <p:spPr bwMode="auto">
          <a:xfrm>
            <a:off x="8458200" y="4114800"/>
            <a:ext cx="762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50">
            <a:extLst>
              <a:ext uri="{FF2B5EF4-FFF2-40B4-BE49-F238E27FC236}">
                <a16:creationId xmlns:a16="http://schemas.microsoft.com/office/drawing/2014/main" id="{ABB1311F-1F2B-4DCC-B28C-EA0F3F844834}"/>
              </a:ext>
            </a:extLst>
          </p:cNvPr>
          <p:cNvSpPr>
            <a:spLocks noChangeShapeType="1"/>
          </p:cNvSpPr>
          <p:nvPr/>
        </p:nvSpPr>
        <p:spPr bwMode="auto">
          <a:xfrm>
            <a:off x="8839200" y="4191000"/>
            <a:ext cx="0" cy="838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Line 51">
            <a:extLst>
              <a:ext uri="{FF2B5EF4-FFF2-40B4-BE49-F238E27FC236}">
                <a16:creationId xmlns:a16="http://schemas.microsoft.com/office/drawing/2014/main" id="{60D50A40-163E-4280-8E0E-39E77C803568}"/>
              </a:ext>
            </a:extLst>
          </p:cNvPr>
          <p:cNvSpPr>
            <a:spLocks noChangeShapeType="1"/>
          </p:cNvSpPr>
          <p:nvPr/>
        </p:nvSpPr>
        <p:spPr bwMode="auto">
          <a:xfrm>
            <a:off x="3657600" y="4191000"/>
            <a:ext cx="9144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Line 52">
            <a:extLst>
              <a:ext uri="{FF2B5EF4-FFF2-40B4-BE49-F238E27FC236}">
                <a16:creationId xmlns:a16="http://schemas.microsoft.com/office/drawing/2014/main" id="{CDB396BA-F8CB-422D-BE0E-472E45BDE014}"/>
              </a:ext>
            </a:extLst>
          </p:cNvPr>
          <p:cNvSpPr>
            <a:spLocks noChangeShapeType="1"/>
          </p:cNvSpPr>
          <p:nvPr/>
        </p:nvSpPr>
        <p:spPr bwMode="auto">
          <a:xfrm>
            <a:off x="3657600" y="4114800"/>
            <a:ext cx="9144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53">
            <a:extLst>
              <a:ext uri="{FF2B5EF4-FFF2-40B4-BE49-F238E27FC236}">
                <a16:creationId xmlns:a16="http://schemas.microsoft.com/office/drawing/2014/main" id="{9A9B5FA2-6776-4891-AC6A-08EE2C3EB5D4}"/>
              </a:ext>
            </a:extLst>
          </p:cNvPr>
          <p:cNvSpPr>
            <a:spLocks noChangeShapeType="1"/>
          </p:cNvSpPr>
          <p:nvPr/>
        </p:nvSpPr>
        <p:spPr bwMode="auto">
          <a:xfrm>
            <a:off x="4191000" y="4210050"/>
            <a:ext cx="0" cy="838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54">
            <a:extLst>
              <a:ext uri="{FF2B5EF4-FFF2-40B4-BE49-F238E27FC236}">
                <a16:creationId xmlns:a16="http://schemas.microsoft.com/office/drawing/2014/main" id="{82EE6CC9-331A-4A1A-9117-E1B5798A5801}"/>
              </a:ext>
            </a:extLst>
          </p:cNvPr>
          <p:cNvSpPr>
            <a:spLocks noChangeShapeType="1"/>
          </p:cNvSpPr>
          <p:nvPr/>
        </p:nvSpPr>
        <p:spPr bwMode="auto">
          <a:xfrm>
            <a:off x="4724400" y="3733800"/>
            <a:ext cx="12192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Line 55">
            <a:extLst>
              <a:ext uri="{FF2B5EF4-FFF2-40B4-BE49-F238E27FC236}">
                <a16:creationId xmlns:a16="http://schemas.microsoft.com/office/drawing/2014/main" id="{6CCBE1DE-1C8C-45C9-818C-CF0680DD3A84}"/>
              </a:ext>
            </a:extLst>
          </p:cNvPr>
          <p:cNvSpPr>
            <a:spLocks noChangeShapeType="1"/>
          </p:cNvSpPr>
          <p:nvPr/>
        </p:nvSpPr>
        <p:spPr bwMode="auto">
          <a:xfrm>
            <a:off x="4724400" y="37338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2" name="Line 56">
            <a:extLst>
              <a:ext uri="{FF2B5EF4-FFF2-40B4-BE49-F238E27FC236}">
                <a16:creationId xmlns:a16="http://schemas.microsoft.com/office/drawing/2014/main" id="{6F959E52-210B-4E91-8A22-ABFB343AA542}"/>
              </a:ext>
            </a:extLst>
          </p:cNvPr>
          <p:cNvSpPr>
            <a:spLocks noChangeShapeType="1"/>
          </p:cNvSpPr>
          <p:nvPr/>
        </p:nvSpPr>
        <p:spPr bwMode="auto">
          <a:xfrm>
            <a:off x="5943600" y="37338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57">
            <a:extLst>
              <a:ext uri="{FF2B5EF4-FFF2-40B4-BE49-F238E27FC236}">
                <a16:creationId xmlns:a16="http://schemas.microsoft.com/office/drawing/2014/main" id="{48C083C3-4D69-4885-A1ED-48CE23679B86}"/>
              </a:ext>
            </a:extLst>
          </p:cNvPr>
          <p:cNvSpPr>
            <a:spLocks noChangeShapeType="1"/>
          </p:cNvSpPr>
          <p:nvPr/>
        </p:nvSpPr>
        <p:spPr bwMode="auto">
          <a:xfrm>
            <a:off x="7010400" y="3733800"/>
            <a:ext cx="1371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4" name="Line 58">
            <a:extLst>
              <a:ext uri="{FF2B5EF4-FFF2-40B4-BE49-F238E27FC236}">
                <a16:creationId xmlns:a16="http://schemas.microsoft.com/office/drawing/2014/main" id="{1C719BEE-DEB6-4B45-BEDA-EFB0F3065F07}"/>
              </a:ext>
            </a:extLst>
          </p:cNvPr>
          <p:cNvSpPr>
            <a:spLocks noChangeShapeType="1"/>
          </p:cNvSpPr>
          <p:nvPr/>
        </p:nvSpPr>
        <p:spPr bwMode="auto">
          <a:xfrm>
            <a:off x="7010400" y="3733800"/>
            <a:ext cx="0" cy="304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5" name="Line 59">
            <a:extLst>
              <a:ext uri="{FF2B5EF4-FFF2-40B4-BE49-F238E27FC236}">
                <a16:creationId xmlns:a16="http://schemas.microsoft.com/office/drawing/2014/main" id="{D7958837-8732-4EEC-9816-0B4FBD40FF65}"/>
              </a:ext>
            </a:extLst>
          </p:cNvPr>
          <p:cNvSpPr>
            <a:spLocks noChangeShapeType="1"/>
          </p:cNvSpPr>
          <p:nvPr/>
        </p:nvSpPr>
        <p:spPr bwMode="auto">
          <a:xfrm>
            <a:off x="8382000" y="3733800"/>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Text Box 61">
            <a:extLst>
              <a:ext uri="{FF2B5EF4-FFF2-40B4-BE49-F238E27FC236}">
                <a16:creationId xmlns:a16="http://schemas.microsoft.com/office/drawing/2014/main" id="{532FD997-BC72-40EC-B4CE-63830F401652}"/>
              </a:ext>
            </a:extLst>
          </p:cNvPr>
          <p:cNvSpPr txBox="1">
            <a:spLocks noChangeArrowheads="1"/>
          </p:cNvSpPr>
          <p:nvPr/>
        </p:nvSpPr>
        <p:spPr bwMode="auto">
          <a:xfrm>
            <a:off x="4572000" y="5562601"/>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chemeClr val="tx2"/>
                </a:solidFill>
                <a:latin typeface="Times New Roman" panose="02020603050405020304" pitchFamily="18" charset="0"/>
                <a:ea typeface="楷体_GB2312"/>
                <a:cs typeface="楷体_GB2312"/>
              </a:rPr>
              <a:t>Cross cousin </a:t>
            </a:r>
          </a:p>
        </p:txBody>
      </p:sp>
      <p:sp>
        <p:nvSpPr>
          <p:cNvPr id="42037" name="Text Box 62">
            <a:extLst>
              <a:ext uri="{FF2B5EF4-FFF2-40B4-BE49-F238E27FC236}">
                <a16:creationId xmlns:a16="http://schemas.microsoft.com/office/drawing/2014/main" id="{8E62C6CB-56A3-4F7B-9EA9-CD5F1D2D2B30}"/>
              </a:ext>
            </a:extLst>
          </p:cNvPr>
          <p:cNvSpPr txBox="1">
            <a:spLocks noChangeArrowheads="1"/>
          </p:cNvSpPr>
          <p:nvPr/>
        </p:nvSpPr>
        <p:spPr bwMode="auto">
          <a:xfrm>
            <a:off x="4343400" y="609601"/>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800" b="1">
                <a:solidFill>
                  <a:schemeClr val="tx2"/>
                </a:solidFill>
                <a:latin typeface="Times New Roman" panose="02020603050405020304" pitchFamily="18" charset="0"/>
                <a:ea typeface="楷体_GB2312"/>
                <a:cs typeface="楷体_GB2312"/>
              </a:rPr>
              <a:t>parallel cousin </a:t>
            </a:r>
            <a:endParaRPr lang="zh-CN" altLang="en-US" sz="2800" b="1">
              <a:solidFill>
                <a:schemeClr val="tx2"/>
              </a:solidFill>
              <a:latin typeface="Times New Roman" panose="02020603050405020304" pitchFamily="18" charset="0"/>
              <a:ea typeface="楷体_GB2312"/>
              <a:cs typeface="楷体_GB231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4F8ED4F2-6C94-4B6E-A1C9-E80134224D1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429CAE2-ECCD-4402-8FED-397A55BECF22}" type="datetime1">
              <a:rPr lang="zh-CN" altLang="en-US" sz="1200"/>
              <a:pPr eaLnBrk="1" hangingPunct="1">
                <a:buFont typeface="Wingdings" panose="05000000000000000000" pitchFamily="2" charset="2"/>
                <a:buNone/>
              </a:pPr>
              <a:t>2023/4/27</a:t>
            </a:fld>
            <a:endParaRPr lang="zh-CN" altLang="en-US" sz="1200"/>
          </a:p>
        </p:txBody>
      </p:sp>
      <p:sp>
        <p:nvSpPr>
          <p:cNvPr id="43011" name="灯片编号占位符 5">
            <a:extLst>
              <a:ext uri="{FF2B5EF4-FFF2-40B4-BE49-F238E27FC236}">
                <a16:creationId xmlns:a16="http://schemas.microsoft.com/office/drawing/2014/main" id="{63632935-09F8-4A50-8381-A0A7A9E87A4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5BCB6E2-6A56-4A7B-B3D4-0498F96B1227}" type="slidenum">
              <a:rPr lang="zh-CN" altLang="en-US" sz="1200"/>
              <a:pPr algn="r" eaLnBrk="1" hangingPunct="1">
                <a:buFont typeface="Wingdings" panose="05000000000000000000" pitchFamily="2" charset="2"/>
                <a:buNone/>
              </a:pPr>
              <a:t>15</a:t>
            </a:fld>
            <a:endParaRPr lang="zh-CN" altLang="en-US" sz="1200"/>
          </a:p>
        </p:txBody>
      </p:sp>
      <p:sp>
        <p:nvSpPr>
          <p:cNvPr id="192515" name="Rectangle 2">
            <a:extLst>
              <a:ext uri="{FF2B5EF4-FFF2-40B4-BE49-F238E27FC236}">
                <a16:creationId xmlns:a16="http://schemas.microsoft.com/office/drawing/2014/main" id="{3E2FA02F-3062-4AC5-A016-59AEDD3BC303}"/>
              </a:ext>
            </a:extLst>
          </p:cNvPr>
          <p:cNvSpPr>
            <a:spLocks noGrp="1" noChangeArrowheads="1"/>
          </p:cNvSpPr>
          <p:nvPr>
            <p:ph type="title" idx="4294967295"/>
          </p:nvPr>
        </p:nvSpPr>
        <p:spPr>
          <a:xfrm>
            <a:off x="1568669" y="188913"/>
            <a:ext cx="7688045" cy="121920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可以与多少人结婚？</a:t>
            </a:r>
            <a:endParaRPr lang="en-US" altLang="zh-CN" sz="3600" b="1" dirty="0">
              <a:latin typeface="黑体" panose="02010609060101010101" pitchFamily="49" charset="-122"/>
              <a:ea typeface="黑体" panose="02010609060101010101" pitchFamily="49" charset="-122"/>
            </a:endParaRPr>
          </a:p>
        </p:txBody>
      </p:sp>
      <p:sp>
        <p:nvSpPr>
          <p:cNvPr id="192516" name="Rectangle 3">
            <a:extLst>
              <a:ext uri="{FF2B5EF4-FFF2-40B4-BE49-F238E27FC236}">
                <a16:creationId xmlns:a16="http://schemas.microsoft.com/office/drawing/2014/main" id="{C9198CE3-C994-4ABE-BAC4-6C8DBD472985}"/>
              </a:ext>
            </a:extLst>
          </p:cNvPr>
          <p:cNvSpPr>
            <a:spLocks noGrp="1" noChangeArrowheads="1"/>
          </p:cNvSpPr>
          <p:nvPr>
            <p:ph type="body" idx="4294967295"/>
          </p:nvPr>
        </p:nvSpPr>
        <p:spPr>
          <a:xfrm>
            <a:off x="1495425" y="1408114"/>
            <a:ext cx="8809039" cy="4684712"/>
          </a:xfrm>
        </p:spPr>
        <p:txBody>
          <a:bodyPr/>
          <a:lstStyle/>
          <a:p>
            <a:pPr eaLnBrk="1" hangingPunct="1">
              <a:lnSpc>
                <a:spcPts val="3700"/>
              </a:lnSpc>
              <a:defRPr/>
            </a:pPr>
            <a:r>
              <a:rPr lang="zh-CN" altLang="en-US" dirty="0">
                <a:latin typeface="宋体" panose="02010600030101010101" pitchFamily="2" charset="-122"/>
                <a:ea typeface="宋体" panose="02010600030101010101" pitchFamily="2" charset="-122"/>
              </a:rPr>
              <a:t>一夫一妻制</a:t>
            </a:r>
            <a:endParaRPr lang="en-US" altLang="zh-CN" dirty="0">
              <a:latin typeface="宋体" panose="02010600030101010101" pitchFamily="2" charset="-122"/>
              <a:ea typeface="宋体" panose="02010600030101010101" pitchFamily="2" charset="-122"/>
            </a:endParaRPr>
          </a:p>
          <a:p>
            <a:pPr eaLnBrk="1" hangingPunct="1">
              <a:lnSpc>
                <a:spcPts val="3700"/>
              </a:lnSpc>
              <a:defRPr/>
            </a:pPr>
            <a:r>
              <a:rPr lang="zh-CN" altLang="en-US" dirty="0">
                <a:latin typeface="宋体" panose="02010600030101010101" pitchFamily="2" charset="-122"/>
                <a:ea typeface="宋体" panose="02010600030101010101" pitchFamily="2" charset="-122"/>
              </a:rPr>
              <a:t>一夫多妻制（</a:t>
            </a:r>
            <a:r>
              <a:rPr lang="en-US" altLang="zh-CN" dirty="0">
                <a:latin typeface="宋体" panose="02010600030101010101" pitchFamily="2" charset="-122"/>
                <a:ea typeface="宋体" panose="02010600030101010101" pitchFamily="2" charset="-122"/>
              </a:rPr>
              <a:t>polygyny）</a:t>
            </a:r>
          </a:p>
          <a:p>
            <a:pPr eaLnBrk="1" hangingPunct="1">
              <a:lnSpc>
                <a:spcPts val="3700"/>
              </a:lnSpc>
              <a:defRPr/>
            </a:pPr>
            <a:r>
              <a:rPr lang="zh-CN" altLang="en-US" dirty="0">
                <a:latin typeface="宋体" panose="02010600030101010101" pitchFamily="2" charset="-122"/>
                <a:ea typeface="宋体" panose="02010600030101010101" pitchFamily="2" charset="-122"/>
              </a:rPr>
              <a:t>一妻多夫制（</a:t>
            </a:r>
            <a:r>
              <a:rPr lang="en-US" altLang="zh-CN" dirty="0">
                <a:latin typeface="宋体" panose="02010600030101010101" pitchFamily="2" charset="-122"/>
                <a:ea typeface="宋体" panose="02010600030101010101" pitchFamily="2" charset="-122"/>
              </a:rPr>
              <a:t>polyandry)</a:t>
            </a:r>
          </a:p>
          <a:p>
            <a:pPr eaLnBrk="1" hangingPunct="1">
              <a:lnSpc>
                <a:spcPts val="3700"/>
              </a:lnSpc>
              <a:defRPr/>
            </a:pPr>
            <a:r>
              <a:rPr lang="zh-CN" altLang="en-US" dirty="0">
                <a:latin typeface="宋体" panose="02010600030101010101" pitchFamily="2" charset="-122"/>
                <a:ea typeface="宋体" panose="02010600030101010101" pitchFamily="2" charset="-122"/>
              </a:rPr>
              <a:t>群婚：多个男人与多个女人同时结婚</a:t>
            </a:r>
            <a:endParaRPr lang="en-US" altLang="zh-CN" dirty="0">
              <a:latin typeface="宋体" panose="02010600030101010101" pitchFamily="2" charset="-122"/>
              <a:ea typeface="宋体" panose="02010600030101010101" pitchFamily="2" charset="-122"/>
            </a:endParaRPr>
          </a:p>
          <a:p>
            <a:pPr eaLnBrk="1" hangingPunct="1">
              <a:lnSpc>
                <a:spcPts val="3700"/>
              </a:lnSpc>
              <a:defRPr/>
            </a:pPr>
            <a:r>
              <a:rPr lang="zh-CN" altLang="en-US" dirty="0">
                <a:latin typeface="宋体" panose="02010600030101010101" pitchFamily="2" charset="-122"/>
                <a:ea typeface="宋体" panose="02010600030101010101" pitchFamily="2" charset="-122"/>
              </a:rPr>
              <a:t>造成多偶婚婚姻模式的原因：社会生产方式、因战争而引起的男女性别比率差异、男女结婚年龄结构、产后性禁忌、寻求声誉或增加家庭收入、政治目的等。</a:t>
            </a:r>
            <a:endParaRPr lang="zh-CN" altLang="en-US" sz="2400" dirty="0">
              <a:solidFill>
                <a:srgbClr val="CC0000"/>
              </a:solidFill>
              <a:latin typeface="宋体" panose="02010600030101010101" pitchFamily="2" charset="-122"/>
              <a:ea typeface="宋体" panose="02010600030101010101" pitchFamily="2" charset="-122"/>
            </a:endParaRPr>
          </a:p>
          <a:p>
            <a:pPr marL="471487" lvl="1" indent="0">
              <a:buNone/>
              <a:defRPr/>
            </a:pPr>
            <a:endParaRPr lang="en-US" altLang="zh-CN" dirty="0">
              <a:solidFill>
                <a:srgbClr val="CC0000"/>
              </a:solidFill>
              <a:latin typeface="华文中宋" panose="02010600040101010101" pitchFamily="2" charset="-122"/>
              <a:ea typeface="华文中宋" panose="02010600040101010101" pitchFamily="2" charset="-122"/>
            </a:endParaRPr>
          </a:p>
          <a:p>
            <a:pPr lvl="1" eaLnBrk="1" hangingPunct="1">
              <a:lnSpc>
                <a:spcPct val="90000"/>
              </a:lnSpc>
              <a:defRPr/>
            </a:pPr>
            <a:endParaRPr lang="zh-CN" altLang="en-US" dirty="0">
              <a:solidFill>
                <a:srgbClr val="CC0000"/>
              </a:solidFill>
              <a:latin typeface="华文中宋" panose="02010600040101010101" pitchFamily="2" charset="-122"/>
              <a:ea typeface="华文中宋" panose="02010600040101010101" pitchFamily="2" charset="-122"/>
            </a:endParaRPr>
          </a:p>
          <a:p>
            <a:pPr eaLnBrk="1" hangingPunct="1">
              <a:defRPr/>
            </a:pP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92515"/>
                                        </p:tgtEl>
                                        <p:attrNameLst>
                                          <p:attrName>style.visibility</p:attrName>
                                        </p:attrNameLst>
                                      </p:cBhvr>
                                      <p:to>
                                        <p:strVal val="visible"/>
                                      </p:to>
                                    </p:set>
                                    <p:animEffect transition="in" filter="fade">
                                      <p:cBhvr>
                                        <p:cTn id="7" dur="767" decel="100000"/>
                                        <p:tgtEl>
                                          <p:spTgt spid="192515"/>
                                        </p:tgtEl>
                                      </p:cBhvr>
                                    </p:animEffect>
                                    <p:animScale>
                                      <p:cBhvr>
                                        <p:cTn id="8" dur="767" decel="100000"/>
                                        <p:tgtEl>
                                          <p:spTgt spid="192515"/>
                                        </p:tgtEl>
                                      </p:cBhvr>
                                      <p:from x="10000" y="10000"/>
                                      <p:to x="200000" y="450000"/>
                                    </p:animScale>
                                    <p:animScale>
                                      <p:cBhvr>
                                        <p:cTn id="9" dur="1228" accel="100000" fill="hold">
                                          <p:stCondLst>
                                            <p:cond delay="767"/>
                                          </p:stCondLst>
                                        </p:cTn>
                                        <p:tgtEl>
                                          <p:spTgt spid="192515"/>
                                        </p:tgtEl>
                                      </p:cBhvr>
                                      <p:from x="200000" y="450000"/>
                                      <p:to x="100000" y="100000"/>
                                    </p:animScale>
                                    <p:set>
                                      <p:cBhvr>
                                        <p:cTn id="10" dur="767" fill="hold"/>
                                        <p:tgtEl>
                                          <p:spTgt spid="192515"/>
                                        </p:tgtEl>
                                        <p:attrNameLst>
                                          <p:attrName>ppt_x</p:attrName>
                                        </p:attrNameLst>
                                      </p:cBhvr>
                                      <p:to>
                                        <p:strVal val="(0.5)"/>
                                      </p:to>
                                    </p:set>
                                    <p:anim from="(0.5)" to="(#ppt_x)" calcmode="lin" valueType="num">
                                      <p:cBhvr>
                                        <p:cTn id="11" dur="1228" accel="100000" fill="hold">
                                          <p:stCondLst>
                                            <p:cond delay="767"/>
                                          </p:stCondLst>
                                        </p:cTn>
                                        <p:tgtEl>
                                          <p:spTgt spid="192515"/>
                                        </p:tgtEl>
                                        <p:attrNameLst>
                                          <p:attrName>ppt_x</p:attrName>
                                        </p:attrNameLst>
                                      </p:cBhvr>
                                    </p:anim>
                                    <p:set>
                                      <p:cBhvr>
                                        <p:cTn id="12" dur="767" fill="hold"/>
                                        <p:tgtEl>
                                          <p:spTgt spid="192515"/>
                                        </p:tgtEl>
                                        <p:attrNameLst>
                                          <p:attrName>ppt_y</p:attrName>
                                        </p:attrNameLst>
                                      </p:cBhvr>
                                      <p:to>
                                        <p:strVal val="(#ppt_y+0.4)"/>
                                      </p:to>
                                    </p:set>
                                    <p:anim from="(#ppt_y+0.4)" to="(#ppt_y)" calcmode="lin" valueType="num">
                                      <p:cBhvr>
                                        <p:cTn id="13" dur="1228" accel="100000" fill="hold">
                                          <p:stCondLst>
                                            <p:cond delay="767"/>
                                          </p:stCondLst>
                                        </p:cTn>
                                        <p:tgtEl>
                                          <p:spTgt spid="192515"/>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92516">
                                            <p:txEl>
                                              <p:pRg st="0" end="0"/>
                                            </p:txEl>
                                          </p:spTgt>
                                        </p:tgtEl>
                                        <p:attrNameLst>
                                          <p:attrName>style.visibility</p:attrName>
                                        </p:attrNameLst>
                                      </p:cBhvr>
                                      <p:to>
                                        <p:strVal val="visible"/>
                                      </p:to>
                                    </p:set>
                                    <p:anim calcmode="lin" valueType="num">
                                      <p:cBhvr>
                                        <p:cTn id="18" dur="500" fill="hold"/>
                                        <p:tgtEl>
                                          <p:spTgt spid="1925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9251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925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192516">
                                            <p:txEl>
                                              <p:pRg st="1" end="1"/>
                                            </p:txEl>
                                          </p:spTgt>
                                        </p:tgtEl>
                                        <p:attrNameLst>
                                          <p:attrName>style.visibility</p:attrName>
                                        </p:attrNameLst>
                                      </p:cBhvr>
                                      <p:to>
                                        <p:strVal val="visible"/>
                                      </p:to>
                                    </p:set>
                                    <p:anim calcmode="lin" valueType="num">
                                      <p:cBhvr>
                                        <p:cTn id="25" dur="500" fill="hold"/>
                                        <p:tgtEl>
                                          <p:spTgt spid="19251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9251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9251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192516">
                                            <p:txEl>
                                              <p:pRg st="2" end="2"/>
                                            </p:txEl>
                                          </p:spTgt>
                                        </p:tgtEl>
                                        <p:attrNameLst>
                                          <p:attrName>style.visibility</p:attrName>
                                        </p:attrNameLst>
                                      </p:cBhvr>
                                      <p:to>
                                        <p:strVal val="visible"/>
                                      </p:to>
                                    </p:set>
                                    <p:anim calcmode="lin" valueType="num">
                                      <p:cBhvr>
                                        <p:cTn id="32" dur="500" fill="hold"/>
                                        <p:tgtEl>
                                          <p:spTgt spid="19251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9251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9251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192516">
                                            <p:txEl>
                                              <p:pRg st="3" end="3"/>
                                            </p:txEl>
                                          </p:spTgt>
                                        </p:tgtEl>
                                        <p:attrNameLst>
                                          <p:attrName>style.visibility</p:attrName>
                                        </p:attrNameLst>
                                      </p:cBhvr>
                                      <p:to>
                                        <p:strVal val="visible"/>
                                      </p:to>
                                    </p:set>
                                    <p:anim calcmode="lin" valueType="num">
                                      <p:cBhvr>
                                        <p:cTn id="39" dur="500" fill="hold"/>
                                        <p:tgtEl>
                                          <p:spTgt spid="19251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9251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92516">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192516">
                                            <p:txEl>
                                              <p:pRg st="4" end="4"/>
                                            </p:txEl>
                                          </p:spTgt>
                                        </p:tgtEl>
                                        <p:attrNameLst>
                                          <p:attrName>style.visibility</p:attrName>
                                        </p:attrNameLst>
                                      </p:cBhvr>
                                      <p:to>
                                        <p:strVal val="visible"/>
                                      </p:to>
                                    </p:set>
                                    <p:anim calcmode="lin" valueType="num">
                                      <p:cBhvr>
                                        <p:cTn id="46" dur="500" fill="hold"/>
                                        <p:tgtEl>
                                          <p:spTgt spid="192516">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92516">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925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p:bldP spid="192516"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7E74BC6C-1043-4B5C-B7A4-E99EA7A509ED}"/>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B51D86F5-4E22-4476-8AA4-1FF4D902CFA5}" type="datetime1">
              <a:rPr lang="zh-CN" altLang="en-US" sz="1200"/>
              <a:pPr eaLnBrk="1" hangingPunct="1">
                <a:buFont typeface="Wingdings" panose="05000000000000000000" pitchFamily="2" charset="2"/>
                <a:buNone/>
              </a:pPr>
              <a:t>2023/4/27</a:t>
            </a:fld>
            <a:endParaRPr lang="zh-CN" altLang="en-US" sz="1200"/>
          </a:p>
        </p:txBody>
      </p:sp>
      <p:sp>
        <p:nvSpPr>
          <p:cNvPr id="44035" name="灯片编号占位符 5">
            <a:extLst>
              <a:ext uri="{FF2B5EF4-FFF2-40B4-BE49-F238E27FC236}">
                <a16:creationId xmlns:a16="http://schemas.microsoft.com/office/drawing/2014/main" id="{0A974721-B4EE-46AD-BD01-DB3F3808DDCA}"/>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CF8C23A-03AD-40E8-A591-A5A34CD6FE9D}" type="slidenum">
              <a:rPr lang="zh-CN" altLang="en-US" sz="1200"/>
              <a:pPr algn="r" eaLnBrk="1" hangingPunct="1">
                <a:buFont typeface="Wingdings" panose="05000000000000000000" pitchFamily="2" charset="2"/>
                <a:buNone/>
              </a:pPr>
              <a:t>16</a:t>
            </a:fld>
            <a:endParaRPr lang="zh-CN" altLang="en-US" sz="1200"/>
          </a:p>
        </p:txBody>
      </p:sp>
      <p:sp>
        <p:nvSpPr>
          <p:cNvPr id="194563" name="Rectangle 3">
            <a:extLst>
              <a:ext uri="{FF2B5EF4-FFF2-40B4-BE49-F238E27FC236}">
                <a16:creationId xmlns:a16="http://schemas.microsoft.com/office/drawing/2014/main" id="{1068DF9E-1562-4C2C-AE13-4FAD1C144C7C}"/>
              </a:ext>
            </a:extLst>
          </p:cNvPr>
          <p:cNvSpPr>
            <a:spLocks noGrp="1" noChangeArrowheads="1"/>
          </p:cNvSpPr>
          <p:nvPr>
            <p:ph type="body" idx="4294967295"/>
          </p:nvPr>
        </p:nvSpPr>
        <p:spPr>
          <a:xfrm>
            <a:off x="1047750" y="1438276"/>
            <a:ext cx="9010651" cy="4727576"/>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cs typeface="楷体_GB2312"/>
              </a:rPr>
              <a:t>人类学家对一夫多妻制婚姻的研究发现如下三个特征</a:t>
            </a:r>
            <a:r>
              <a:rPr lang="zh-CN" altLang="en-US" dirty="0">
                <a:latin typeface="宋体" panose="02010600030101010101" pitchFamily="2" charset="-122"/>
                <a:ea typeface="宋体" panose="02010600030101010101" pitchFamily="2" charset="-122"/>
              </a:rPr>
              <a:t> ：</a:t>
            </a:r>
          </a:p>
          <a:p>
            <a:pPr lvl="1" eaLnBrk="1" hangingPunct="1">
              <a:lnSpc>
                <a:spcPts val="3700"/>
              </a:lnSpc>
            </a:pPr>
            <a:r>
              <a:rPr lang="zh-CN" altLang="en-US" dirty="0">
                <a:latin typeface="宋体" panose="02010600030101010101" pitchFamily="2" charset="-122"/>
                <a:ea typeface="宋体" panose="02010600030101010101" pitchFamily="2" charset="-122"/>
                <a:cs typeface="楷体_GB2312"/>
              </a:rPr>
              <a:t>第一，如果妻子之间不是姊妹关系，那么她们往往住在不同的寓所；如果她们是姊妹，则常常住在一起，如</a:t>
            </a:r>
            <a:r>
              <a:rPr lang="en-US" altLang="zh-CN" dirty="0">
                <a:latin typeface="宋体" panose="02010600030101010101" pitchFamily="2" charset="-122"/>
                <a:ea typeface="宋体" panose="02010600030101010101" pitchFamily="2" charset="-122"/>
                <a:cs typeface="楷体_GB2312"/>
              </a:rPr>
              <a:t>Crow </a:t>
            </a:r>
            <a:r>
              <a:rPr lang="zh-CN" altLang="en-US" dirty="0">
                <a:latin typeface="宋体" panose="02010600030101010101" pitchFamily="2" charset="-122"/>
                <a:ea typeface="宋体" panose="02010600030101010101" pitchFamily="2" charset="-122"/>
                <a:cs typeface="楷体_GB2312"/>
              </a:rPr>
              <a:t>印第安人。</a:t>
            </a:r>
          </a:p>
          <a:p>
            <a:pPr lvl="1" eaLnBrk="1" hangingPunct="1">
              <a:lnSpc>
                <a:spcPts val="3700"/>
              </a:lnSpc>
            </a:pPr>
            <a:r>
              <a:rPr lang="zh-CN" altLang="en-US" dirty="0">
                <a:latin typeface="宋体" panose="02010600030101010101" pitchFamily="2" charset="-122"/>
                <a:ea typeface="宋体" panose="02010600030101010101" pitchFamily="2" charset="-122"/>
                <a:cs typeface="楷体_GB2312"/>
              </a:rPr>
              <a:t>第二，妻子间对丈夫的性要求和财产享有平等的权利。如马达加斯加的</a:t>
            </a:r>
            <a:r>
              <a:rPr lang="en-US" altLang="zh-CN" dirty="0" err="1">
                <a:latin typeface="宋体" panose="02010600030101010101" pitchFamily="2" charset="-122"/>
                <a:ea typeface="宋体" panose="02010600030101010101" pitchFamily="2" charset="-122"/>
                <a:cs typeface="楷体_GB2312"/>
              </a:rPr>
              <a:t>Tanala</a:t>
            </a:r>
            <a:r>
              <a:rPr lang="zh-CN" altLang="en-US" dirty="0">
                <a:latin typeface="宋体" panose="02010600030101010101" pitchFamily="2" charset="-122"/>
                <a:ea typeface="宋体" panose="02010600030101010101" pitchFamily="2" charset="-122"/>
                <a:cs typeface="楷体_GB2312"/>
              </a:rPr>
              <a:t>人。</a:t>
            </a:r>
          </a:p>
          <a:p>
            <a:pPr lvl="1" eaLnBrk="1" hangingPunct="1">
              <a:lnSpc>
                <a:spcPts val="3700"/>
              </a:lnSpc>
            </a:pPr>
            <a:r>
              <a:rPr lang="zh-CN" altLang="en-US" dirty="0">
                <a:latin typeface="宋体" panose="02010600030101010101" pitchFamily="2" charset="-122"/>
                <a:ea typeface="宋体" panose="02010600030101010101" pitchFamily="2" charset="-122"/>
                <a:cs typeface="楷体_GB2312"/>
              </a:rPr>
              <a:t>第三，大老婆享有一些特权。如波利尼西亚的</a:t>
            </a:r>
            <a:r>
              <a:rPr lang="en-US" altLang="zh-CN" dirty="0">
                <a:latin typeface="宋体" panose="02010600030101010101" pitchFamily="2" charset="-122"/>
                <a:ea typeface="宋体" panose="02010600030101010101" pitchFamily="2" charset="-122"/>
                <a:cs typeface="楷体_GB2312"/>
              </a:rPr>
              <a:t>Tonga</a:t>
            </a:r>
            <a:r>
              <a:rPr lang="zh-CN" altLang="en-US" dirty="0">
                <a:latin typeface="宋体" panose="02010600030101010101" pitchFamily="2" charset="-122"/>
                <a:ea typeface="宋体" panose="02010600030101010101" pitchFamily="2" charset="-122"/>
                <a:cs typeface="楷体_GB2312"/>
              </a:rPr>
              <a:t>人的</a:t>
            </a:r>
            <a:r>
              <a:rPr lang="en-US" altLang="zh-CN" dirty="0">
                <a:latin typeface="宋体" panose="02010600030101010101" pitchFamily="2" charset="-122"/>
                <a:ea typeface="宋体" panose="02010600030101010101" pitchFamily="2" charset="-122"/>
                <a:cs typeface="楷体_GB2312"/>
              </a:rPr>
              <a:t>chief wife </a:t>
            </a:r>
            <a:r>
              <a:rPr lang="zh-CN" altLang="en-US" dirty="0">
                <a:latin typeface="宋体" panose="02010600030101010101" pitchFamily="2" charset="-122"/>
                <a:ea typeface="宋体" panose="02010600030101010101" pitchFamily="2" charset="-122"/>
                <a:cs typeface="楷体_GB2312"/>
              </a:rPr>
              <a:t>的住所称作</a:t>
            </a:r>
            <a:r>
              <a:rPr lang="en-US" altLang="zh-CN" dirty="0">
                <a:latin typeface="宋体" panose="02010600030101010101" pitchFamily="2" charset="-122"/>
                <a:ea typeface="宋体" panose="02010600030101010101" pitchFamily="2" charset="-122"/>
                <a:cs typeface="楷体_GB2312"/>
              </a:rPr>
              <a:t>the house of the father，</a:t>
            </a:r>
            <a:r>
              <a:rPr lang="zh-CN" altLang="en-US" dirty="0">
                <a:latin typeface="宋体" panose="02010600030101010101" pitchFamily="2" charset="-122"/>
                <a:ea typeface="宋体" panose="02010600030101010101" pitchFamily="2" charset="-122"/>
                <a:cs typeface="楷体_GB2312"/>
              </a:rPr>
              <a:t>在丈夫房子的右侧；其他的</a:t>
            </a:r>
            <a:r>
              <a:rPr lang="en-US" altLang="zh-CN" dirty="0">
                <a:latin typeface="宋体" panose="02010600030101010101" pitchFamily="2" charset="-122"/>
                <a:ea typeface="宋体" panose="02010600030101010101" pitchFamily="2" charset="-122"/>
                <a:cs typeface="楷体_GB2312"/>
              </a:rPr>
              <a:t>small wives</a:t>
            </a:r>
            <a:r>
              <a:rPr lang="zh-CN" altLang="en-US" dirty="0">
                <a:latin typeface="宋体" panose="02010600030101010101" pitchFamily="2" charset="-122"/>
                <a:ea typeface="宋体" panose="02010600030101010101" pitchFamily="2" charset="-122"/>
                <a:cs typeface="楷体_GB2312"/>
              </a:rPr>
              <a:t>的居所在丈夫居所的左侧。</a:t>
            </a:r>
            <a:r>
              <a:rPr lang="zh-CN" altLang="en-US" dirty="0">
                <a:latin typeface="宋体" panose="02010600030101010101" pitchFamily="2" charset="-122"/>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194563">
                                            <p:txEl>
                                              <p:pRg st="0" end="0"/>
                                            </p:txEl>
                                          </p:spTgt>
                                        </p:tgtEl>
                                        <p:attrNameLst>
                                          <p:attrName>style.visibility</p:attrName>
                                        </p:attrNameLst>
                                      </p:cBhvr>
                                      <p:to>
                                        <p:strVal val="visible"/>
                                      </p:to>
                                    </p:set>
                                    <p:anim calcmode="lin" valueType="num">
                                      <p:cBhvr>
                                        <p:cTn id="7" dur="500" fill="hold"/>
                                        <p:tgtEl>
                                          <p:spTgt spid="1945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4563">
                                            <p:txEl>
                                              <p:pRg st="0" end="0"/>
                                            </p:txEl>
                                          </p:spTgt>
                                        </p:tgtEl>
                                      </p:cBhvr>
                                    </p:animEffect>
                                  </p:childTnLst>
                                </p:cTn>
                              </p:par>
                              <p:par>
                                <p:cTn id="10" presetID="53" presetClass="entr" presetSubtype="16" fill="hold" grpId="0" nodeType="withEffect">
                                  <p:stCondLst>
                                    <p:cond delay="0"/>
                                  </p:stCondLst>
                                  <p:childTnLst>
                                    <p:set>
                                      <p:cBhvr>
                                        <p:cTn id="11" dur="0" fill="hold">
                                          <p:stCondLst>
                                            <p:cond delay="0"/>
                                          </p:stCondLst>
                                        </p:cTn>
                                        <p:tgtEl>
                                          <p:spTgt spid="194563">
                                            <p:txEl>
                                              <p:pRg st="1" end="1"/>
                                            </p:txEl>
                                          </p:spTgt>
                                        </p:tgtEl>
                                        <p:attrNameLst>
                                          <p:attrName>style.visibility</p:attrName>
                                        </p:attrNameLst>
                                      </p:cBhvr>
                                      <p:to>
                                        <p:strVal val="visible"/>
                                      </p:to>
                                    </p:set>
                                    <p:anim calcmode="lin" valueType="num">
                                      <p:cBhvr>
                                        <p:cTn id="12" dur="500" fill="hold"/>
                                        <p:tgtEl>
                                          <p:spTgt spid="19456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9456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94563">
                                            <p:txEl>
                                              <p:pRg st="1" end="1"/>
                                            </p:txEl>
                                          </p:spTgt>
                                        </p:tgtEl>
                                      </p:cBhvr>
                                    </p:animEffect>
                                  </p:childTnLst>
                                </p:cTn>
                              </p:par>
                              <p:par>
                                <p:cTn id="15" presetID="53" presetClass="entr" presetSubtype="16" fill="hold" grpId="0" nodeType="withEffect">
                                  <p:stCondLst>
                                    <p:cond delay="0"/>
                                  </p:stCondLst>
                                  <p:childTnLst>
                                    <p:set>
                                      <p:cBhvr>
                                        <p:cTn id="16" dur="0" fill="hold">
                                          <p:stCondLst>
                                            <p:cond delay="0"/>
                                          </p:stCondLst>
                                        </p:cTn>
                                        <p:tgtEl>
                                          <p:spTgt spid="194563">
                                            <p:txEl>
                                              <p:pRg st="2" end="2"/>
                                            </p:txEl>
                                          </p:spTgt>
                                        </p:tgtEl>
                                        <p:attrNameLst>
                                          <p:attrName>style.visibility</p:attrName>
                                        </p:attrNameLst>
                                      </p:cBhvr>
                                      <p:to>
                                        <p:strVal val="visible"/>
                                      </p:to>
                                    </p:set>
                                    <p:anim calcmode="lin" valueType="num">
                                      <p:cBhvr>
                                        <p:cTn id="17" dur="500" fill="hold"/>
                                        <p:tgtEl>
                                          <p:spTgt spid="19456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456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94563">
                                            <p:txEl>
                                              <p:pRg st="2" end="2"/>
                                            </p:txEl>
                                          </p:spTgt>
                                        </p:tgtEl>
                                      </p:cBhvr>
                                    </p:animEffect>
                                  </p:childTnLst>
                                </p:cTn>
                              </p:par>
                              <p:par>
                                <p:cTn id="20" presetID="53" presetClass="entr" presetSubtype="16" fill="hold" grpId="0" nodeType="withEffect">
                                  <p:stCondLst>
                                    <p:cond delay="0"/>
                                  </p:stCondLst>
                                  <p:childTnLst>
                                    <p:set>
                                      <p:cBhvr>
                                        <p:cTn id="21" dur="0" fill="hold">
                                          <p:stCondLst>
                                            <p:cond delay="0"/>
                                          </p:stCondLst>
                                        </p:cTn>
                                        <p:tgtEl>
                                          <p:spTgt spid="194563">
                                            <p:txEl>
                                              <p:pRg st="3" end="3"/>
                                            </p:txEl>
                                          </p:spTgt>
                                        </p:tgtEl>
                                        <p:attrNameLst>
                                          <p:attrName>style.visibility</p:attrName>
                                        </p:attrNameLst>
                                      </p:cBhvr>
                                      <p:to>
                                        <p:strVal val="visible"/>
                                      </p:to>
                                    </p:set>
                                    <p:anim calcmode="lin" valueType="num">
                                      <p:cBhvr>
                                        <p:cTn id="22" dur="500" fill="hold"/>
                                        <p:tgtEl>
                                          <p:spTgt spid="19456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9456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94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72AE1A60-C00E-4AB9-AF51-926EDD9CC3D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4582923-049C-4819-B04C-7C91577E3356}" type="datetime1">
              <a:rPr lang="zh-CN" altLang="en-US" sz="1200"/>
              <a:pPr eaLnBrk="1" hangingPunct="1">
                <a:buFont typeface="Wingdings" panose="05000000000000000000" pitchFamily="2" charset="2"/>
                <a:buNone/>
              </a:pPr>
              <a:t>2023/4/27</a:t>
            </a:fld>
            <a:endParaRPr lang="zh-CN" altLang="en-US" sz="1200"/>
          </a:p>
        </p:txBody>
      </p:sp>
      <p:sp>
        <p:nvSpPr>
          <p:cNvPr id="46083" name="灯片编号占位符 5">
            <a:extLst>
              <a:ext uri="{FF2B5EF4-FFF2-40B4-BE49-F238E27FC236}">
                <a16:creationId xmlns:a16="http://schemas.microsoft.com/office/drawing/2014/main" id="{F63423E2-B49F-465D-BC16-43F026E22AE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2D62779-97D4-4246-87FA-9B98DCEA7EFF}" type="slidenum">
              <a:rPr lang="zh-CN" altLang="en-US" sz="1200"/>
              <a:pPr algn="r" eaLnBrk="1" hangingPunct="1">
                <a:buFont typeface="Wingdings" panose="05000000000000000000" pitchFamily="2" charset="2"/>
                <a:buNone/>
              </a:pPr>
              <a:t>17</a:t>
            </a:fld>
            <a:endParaRPr lang="zh-CN" altLang="en-US" sz="1200"/>
          </a:p>
        </p:txBody>
      </p:sp>
      <p:sp>
        <p:nvSpPr>
          <p:cNvPr id="202755" name="Rectangle 2">
            <a:extLst>
              <a:ext uri="{FF2B5EF4-FFF2-40B4-BE49-F238E27FC236}">
                <a16:creationId xmlns:a16="http://schemas.microsoft.com/office/drawing/2014/main" id="{FE4DE83B-3308-42C3-ABF7-AE665A417852}"/>
              </a:ext>
            </a:extLst>
          </p:cNvPr>
          <p:cNvSpPr>
            <a:spLocks noGrp="1" noChangeArrowheads="1"/>
          </p:cNvSpPr>
          <p:nvPr>
            <p:ph type="title" idx="4294967295"/>
          </p:nvPr>
        </p:nvSpPr>
        <p:spPr>
          <a:xfrm>
            <a:off x="1422400" y="333376"/>
            <a:ext cx="6400800" cy="1219200"/>
          </a:xfrm>
        </p:spPr>
        <p:txBody>
          <a:bodyPr>
            <a:normAutofit/>
          </a:bodyPr>
          <a:lstStyle/>
          <a:p>
            <a:pPr eaLnBrk="1" hangingPunct="1"/>
            <a:r>
              <a:rPr lang="zh-CN" altLang="en-US" sz="3600" b="1" dirty="0">
                <a:solidFill>
                  <a:srgbClr val="00B050"/>
                </a:solidFill>
                <a:latin typeface="黑体" panose="02010609060101010101" pitchFamily="49" charset="-122"/>
                <a:ea typeface="黑体" panose="02010609060101010101" pitchFamily="49" charset="-122"/>
              </a:rPr>
              <a:t>家庭</a:t>
            </a:r>
            <a:endParaRPr lang="en-US" altLang="zh-CN" sz="3600" b="1" dirty="0">
              <a:solidFill>
                <a:srgbClr val="00B050"/>
              </a:solidFill>
              <a:latin typeface="黑体" panose="02010609060101010101" pitchFamily="49" charset="-122"/>
              <a:ea typeface="黑体" panose="02010609060101010101" pitchFamily="49" charset="-122"/>
            </a:endParaRPr>
          </a:p>
        </p:txBody>
      </p:sp>
      <p:sp>
        <p:nvSpPr>
          <p:cNvPr id="202756" name="Rectangle 3">
            <a:extLst>
              <a:ext uri="{FF2B5EF4-FFF2-40B4-BE49-F238E27FC236}">
                <a16:creationId xmlns:a16="http://schemas.microsoft.com/office/drawing/2014/main" id="{65708882-A34C-4E72-B9F2-7A2112967148}"/>
              </a:ext>
            </a:extLst>
          </p:cNvPr>
          <p:cNvSpPr>
            <a:spLocks noGrp="1" noChangeArrowheads="1"/>
          </p:cNvSpPr>
          <p:nvPr>
            <p:ph type="body" idx="4294967295"/>
          </p:nvPr>
        </p:nvSpPr>
        <p:spPr>
          <a:xfrm>
            <a:off x="1704975" y="1781175"/>
            <a:ext cx="8313738" cy="4235451"/>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家庭通常是一个包括父母及其子女的社会和经济单位。家庭成员之间往往存在权利和义务关系，尤其是经济上的。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2755"/>
                                        </p:tgtEl>
                                        <p:attrNameLst>
                                          <p:attrName>style.visibility</p:attrName>
                                        </p:attrNameLst>
                                      </p:cBhvr>
                                      <p:to>
                                        <p:strVal val="visible"/>
                                      </p:to>
                                    </p:set>
                                    <p:animEffect transition="in" filter="fade">
                                      <p:cBhvr>
                                        <p:cTn id="7" dur="767" decel="100000"/>
                                        <p:tgtEl>
                                          <p:spTgt spid="202755"/>
                                        </p:tgtEl>
                                      </p:cBhvr>
                                    </p:animEffect>
                                    <p:animScale>
                                      <p:cBhvr>
                                        <p:cTn id="8" dur="767" decel="100000"/>
                                        <p:tgtEl>
                                          <p:spTgt spid="202755"/>
                                        </p:tgtEl>
                                      </p:cBhvr>
                                      <p:from x="10000" y="10000"/>
                                      <p:to x="200000" y="450000"/>
                                    </p:animScale>
                                    <p:animScale>
                                      <p:cBhvr>
                                        <p:cTn id="9" dur="1228" accel="100000" fill="hold">
                                          <p:stCondLst>
                                            <p:cond delay="767"/>
                                          </p:stCondLst>
                                        </p:cTn>
                                        <p:tgtEl>
                                          <p:spTgt spid="202755"/>
                                        </p:tgtEl>
                                      </p:cBhvr>
                                      <p:from x="200000" y="450000"/>
                                      <p:to x="100000" y="100000"/>
                                    </p:animScale>
                                    <p:set>
                                      <p:cBhvr>
                                        <p:cTn id="10" dur="767" fill="hold"/>
                                        <p:tgtEl>
                                          <p:spTgt spid="202755"/>
                                        </p:tgtEl>
                                        <p:attrNameLst>
                                          <p:attrName>ppt_x</p:attrName>
                                        </p:attrNameLst>
                                      </p:cBhvr>
                                      <p:to>
                                        <p:strVal val="(0.5)"/>
                                      </p:to>
                                    </p:set>
                                    <p:anim from="(0.5)" to="(#ppt_x)" calcmode="lin" valueType="num">
                                      <p:cBhvr>
                                        <p:cTn id="11" dur="1228" accel="100000" fill="hold">
                                          <p:stCondLst>
                                            <p:cond delay="767"/>
                                          </p:stCondLst>
                                        </p:cTn>
                                        <p:tgtEl>
                                          <p:spTgt spid="202755"/>
                                        </p:tgtEl>
                                        <p:attrNameLst>
                                          <p:attrName>ppt_x</p:attrName>
                                        </p:attrNameLst>
                                      </p:cBhvr>
                                    </p:anim>
                                    <p:set>
                                      <p:cBhvr>
                                        <p:cTn id="12" dur="767" fill="hold"/>
                                        <p:tgtEl>
                                          <p:spTgt spid="202755"/>
                                        </p:tgtEl>
                                        <p:attrNameLst>
                                          <p:attrName>ppt_y</p:attrName>
                                        </p:attrNameLst>
                                      </p:cBhvr>
                                      <p:to>
                                        <p:strVal val="(#ppt_y+0.4)"/>
                                      </p:to>
                                    </p:set>
                                    <p:anim from="(#ppt_y+0.4)" to="(#ppt_y)" calcmode="lin" valueType="num">
                                      <p:cBhvr>
                                        <p:cTn id="13" dur="1228" accel="100000" fill="hold">
                                          <p:stCondLst>
                                            <p:cond delay="767"/>
                                          </p:stCondLst>
                                        </p:cTn>
                                        <p:tgtEl>
                                          <p:spTgt spid="20275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2756">
                                            <p:txEl>
                                              <p:pRg st="0" end="0"/>
                                            </p:txEl>
                                          </p:spTgt>
                                        </p:tgtEl>
                                        <p:attrNameLst>
                                          <p:attrName>style.visibility</p:attrName>
                                        </p:attrNameLst>
                                      </p:cBhvr>
                                      <p:to>
                                        <p:strVal val="visible"/>
                                      </p:to>
                                    </p:set>
                                    <p:anim calcmode="lin" valueType="num">
                                      <p:cBhvr>
                                        <p:cTn id="18" dur="500" fill="hold"/>
                                        <p:tgtEl>
                                          <p:spTgt spid="20275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275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27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p:bldP spid="20275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82C83994-5D31-415A-9996-595B516D42F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201D031-888C-4D61-97D0-CEACB969782B}" type="datetime1">
              <a:rPr lang="zh-CN" altLang="en-US" sz="1200"/>
              <a:pPr eaLnBrk="1" hangingPunct="1">
                <a:buFont typeface="Wingdings" panose="05000000000000000000" pitchFamily="2" charset="2"/>
                <a:buNone/>
              </a:pPr>
              <a:t>2023/4/27</a:t>
            </a:fld>
            <a:endParaRPr lang="zh-CN" altLang="en-US" sz="1200"/>
          </a:p>
        </p:txBody>
      </p:sp>
      <p:sp>
        <p:nvSpPr>
          <p:cNvPr id="47107" name="灯片编号占位符 5">
            <a:extLst>
              <a:ext uri="{FF2B5EF4-FFF2-40B4-BE49-F238E27FC236}">
                <a16:creationId xmlns:a16="http://schemas.microsoft.com/office/drawing/2014/main" id="{56C0F4EF-1AFE-4C45-B6B2-E0060A5F2AC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94434D6-6BDA-4FD6-B806-862EFB08A724}" type="slidenum">
              <a:rPr lang="zh-CN" altLang="en-US" sz="1200"/>
              <a:pPr algn="r" eaLnBrk="1" hangingPunct="1">
                <a:buFont typeface="Wingdings" panose="05000000000000000000" pitchFamily="2" charset="2"/>
                <a:buNone/>
              </a:pPr>
              <a:t>18</a:t>
            </a:fld>
            <a:endParaRPr lang="zh-CN" altLang="en-US" sz="1200"/>
          </a:p>
        </p:txBody>
      </p:sp>
      <p:sp>
        <p:nvSpPr>
          <p:cNvPr id="203779" name="Rectangle 2">
            <a:extLst>
              <a:ext uri="{FF2B5EF4-FFF2-40B4-BE49-F238E27FC236}">
                <a16:creationId xmlns:a16="http://schemas.microsoft.com/office/drawing/2014/main" id="{15B743A9-20D6-4E2D-9F9F-4BD8EBA09DD3}"/>
              </a:ext>
            </a:extLst>
          </p:cNvPr>
          <p:cNvSpPr>
            <a:spLocks noGrp="1" noChangeArrowheads="1"/>
          </p:cNvSpPr>
          <p:nvPr>
            <p:ph type="title" idx="4294967295"/>
          </p:nvPr>
        </p:nvSpPr>
        <p:spPr>
          <a:xfrm>
            <a:off x="838200" y="296864"/>
            <a:ext cx="10515600" cy="727896"/>
          </a:xfrm>
        </p:spPr>
        <p:txBody>
          <a:bodyPr>
            <a:normAutofit/>
          </a:bodyPr>
          <a:lstStyle/>
          <a:p>
            <a:r>
              <a:rPr lang="zh-CN" altLang="en-US" sz="3600" b="1" dirty="0">
                <a:solidFill>
                  <a:srgbClr val="00B050"/>
                </a:solidFill>
                <a:latin typeface="黑体" panose="02010609060101010101" pitchFamily="49" charset="-122"/>
                <a:ea typeface="黑体" panose="02010609060101010101" pitchFamily="49" charset="-122"/>
              </a:rPr>
              <a:t>家庭的功能</a:t>
            </a:r>
          </a:p>
        </p:txBody>
      </p:sp>
      <p:sp>
        <p:nvSpPr>
          <p:cNvPr id="203780" name="Rectangle 3">
            <a:extLst>
              <a:ext uri="{FF2B5EF4-FFF2-40B4-BE49-F238E27FC236}">
                <a16:creationId xmlns:a16="http://schemas.microsoft.com/office/drawing/2014/main" id="{721A7780-E533-4E26-BD20-25714E96CBC0}"/>
              </a:ext>
            </a:extLst>
          </p:cNvPr>
          <p:cNvSpPr>
            <a:spLocks noGrp="1" noChangeArrowheads="1"/>
          </p:cNvSpPr>
          <p:nvPr>
            <p:ph type="body" idx="4294967295"/>
          </p:nvPr>
        </p:nvSpPr>
        <p:spPr>
          <a:xfrm>
            <a:off x="838200" y="1261242"/>
            <a:ext cx="10515600" cy="4915722"/>
          </a:xfrm>
        </p:spPr>
        <p:txBody>
          <a:bodyPr/>
          <a:lstStyle/>
          <a:p>
            <a:pPr eaLnBrk="1" hangingPunct="1">
              <a:lnSpc>
                <a:spcPct val="90000"/>
              </a:lnSpc>
            </a:pPr>
            <a:r>
              <a:rPr lang="zh-CN" altLang="en-US" sz="2400" dirty="0">
                <a:latin typeface="宋体" panose="02010600030101010101" pitchFamily="2" charset="-122"/>
                <a:ea typeface="宋体" panose="02010600030101010101" pitchFamily="2" charset="-122"/>
              </a:rPr>
              <a:t>第一，生物性功能。例如性需要的满足、生育后代等一般都是在家庭中完成的。这是家庭的最基本功能，这种功能对于人类社会有着特殊的意义，无论是种系绵延还是个体的成长，都要依赖家庭的生物性功能。</a:t>
            </a:r>
          </a:p>
          <a:p>
            <a:pPr eaLnBrk="1" hangingPunct="1">
              <a:lnSpc>
                <a:spcPct val="90000"/>
              </a:lnSpc>
            </a:pPr>
            <a:r>
              <a:rPr lang="zh-CN" altLang="en-US" sz="2400" dirty="0">
                <a:latin typeface="宋体" panose="02010600030101010101" pitchFamily="2" charset="-122"/>
                <a:ea typeface="宋体" panose="02010600030101010101" pitchFamily="2" charset="-122"/>
              </a:rPr>
              <a:t>第二，心理方面的功能。如行为的养成、人格的塑造、精神的安慰、身心愉悦等都属于家庭的心理功能，家庭在这方面的功能也是其他社会组织所不能完全代替的。</a:t>
            </a:r>
          </a:p>
          <a:p>
            <a:pPr eaLnBrk="1" hangingPunct="1">
              <a:lnSpc>
                <a:spcPct val="90000"/>
              </a:lnSpc>
            </a:pPr>
            <a:r>
              <a:rPr lang="zh-CN" altLang="en-US" sz="2400" dirty="0">
                <a:latin typeface="宋体" panose="02010600030101010101" pitchFamily="2" charset="-122"/>
                <a:ea typeface="宋体" panose="02010600030101010101" pitchFamily="2" charset="-122"/>
              </a:rPr>
              <a:t>第三，教育功能。</a:t>
            </a:r>
          </a:p>
          <a:p>
            <a:pPr eaLnBrk="1" hangingPunct="1">
              <a:lnSpc>
                <a:spcPct val="90000"/>
              </a:lnSpc>
            </a:pPr>
            <a:r>
              <a:rPr lang="zh-CN" altLang="en-US" sz="2400" dirty="0">
                <a:latin typeface="宋体" panose="02010600030101010101" pitchFamily="2" charset="-122"/>
                <a:ea typeface="宋体" panose="02010600030101010101" pitchFamily="2" charset="-122"/>
              </a:rPr>
              <a:t>第四，经济功能。在传统社会中家庭常常就是一个生产单位，担负着重要的经济功能。</a:t>
            </a:r>
          </a:p>
          <a:p>
            <a:pPr eaLnBrk="1" hangingPunct="1">
              <a:lnSpc>
                <a:spcPct val="90000"/>
              </a:lnSpc>
            </a:pPr>
            <a:r>
              <a:rPr lang="zh-CN" altLang="en-US" sz="2400" dirty="0">
                <a:latin typeface="宋体" panose="02010600030101010101" pitchFamily="2" charset="-122"/>
                <a:ea typeface="宋体" panose="02010600030101010101" pitchFamily="2" charset="-122"/>
              </a:rPr>
              <a:t>第五，宗教功能。</a:t>
            </a:r>
            <a:endParaRPr lang="en-US" altLang="zh-CN" sz="2400" dirty="0">
              <a:latin typeface="宋体" panose="02010600030101010101" pitchFamily="2" charset="-122"/>
              <a:ea typeface="宋体" panose="02010600030101010101" pitchFamily="2" charset="-122"/>
            </a:endParaRPr>
          </a:p>
          <a:p>
            <a:pPr eaLnBrk="1" hangingPunct="1">
              <a:lnSpc>
                <a:spcPct val="90000"/>
              </a:lnSpc>
            </a:pPr>
            <a:r>
              <a:rPr lang="zh-CN" altLang="en-US" sz="2400" dirty="0">
                <a:latin typeface="宋体" panose="02010600030101010101" pitchFamily="2" charset="-122"/>
                <a:ea typeface="宋体" panose="02010600030101010101" pitchFamily="2" charset="-122"/>
              </a:rPr>
              <a:t>第六，政治功能。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3779"/>
                                        </p:tgtEl>
                                        <p:attrNameLst>
                                          <p:attrName>style.visibility</p:attrName>
                                        </p:attrNameLst>
                                      </p:cBhvr>
                                      <p:to>
                                        <p:strVal val="visible"/>
                                      </p:to>
                                    </p:set>
                                    <p:animEffect transition="in" filter="fade">
                                      <p:cBhvr>
                                        <p:cTn id="7" dur="767" decel="100000"/>
                                        <p:tgtEl>
                                          <p:spTgt spid="203779"/>
                                        </p:tgtEl>
                                      </p:cBhvr>
                                    </p:animEffect>
                                    <p:animScale>
                                      <p:cBhvr>
                                        <p:cTn id="8" dur="767" decel="100000"/>
                                        <p:tgtEl>
                                          <p:spTgt spid="203779"/>
                                        </p:tgtEl>
                                      </p:cBhvr>
                                      <p:from x="10000" y="10000"/>
                                      <p:to x="200000" y="450000"/>
                                    </p:animScale>
                                    <p:animScale>
                                      <p:cBhvr>
                                        <p:cTn id="9" dur="1228" accel="100000" fill="hold">
                                          <p:stCondLst>
                                            <p:cond delay="767"/>
                                          </p:stCondLst>
                                        </p:cTn>
                                        <p:tgtEl>
                                          <p:spTgt spid="203779"/>
                                        </p:tgtEl>
                                      </p:cBhvr>
                                      <p:from x="200000" y="450000"/>
                                      <p:to x="100000" y="100000"/>
                                    </p:animScale>
                                    <p:set>
                                      <p:cBhvr>
                                        <p:cTn id="10" dur="767" fill="hold"/>
                                        <p:tgtEl>
                                          <p:spTgt spid="203779"/>
                                        </p:tgtEl>
                                        <p:attrNameLst>
                                          <p:attrName>ppt_x</p:attrName>
                                        </p:attrNameLst>
                                      </p:cBhvr>
                                      <p:to>
                                        <p:strVal val="(0.5)"/>
                                      </p:to>
                                    </p:set>
                                    <p:anim from="(0.5)" to="(#ppt_x)" calcmode="lin" valueType="num">
                                      <p:cBhvr>
                                        <p:cTn id="11" dur="1228" accel="100000" fill="hold">
                                          <p:stCondLst>
                                            <p:cond delay="767"/>
                                          </p:stCondLst>
                                        </p:cTn>
                                        <p:tgtEl>
                                          <p:spTgt spid="203779"/>
                                        </p:tgtEl>
                                        <p:attrNameLst>
                                          <p:attrName>ppt_x</p:attrName>
                                        </p:attrNameLst>
                                      </p:cBhvr>
                                    </p:anim>
                                    <p:set>
                                      <p:cBhvr>
                                        <p:cTn id="12" dur="767" fill="hold"/>
                                        <p:tgtEl>
                                          <p:spTgt spid="203779"/>
                                        </p:tgtEl>
                                        <p:attrNameLst>
                                          <p:attrName>ppt_y</p:attrName>
                                        </p:attrNameLst>
                                      </p:cBhvr>
                                      <p:to>
                                        <p:strVal val="(#ppt_y+0.4)"/>
                                      </p:to>
                                    </p:set>
                                    <p:anim from="(#ppt_y+0.4)" to="(#ppt_y)" calcmode="lin" valueType="num">
                                      <p:cBhvr>
                                        <p:cTn id="13" dur="1228" accel="100000" fill="hold">
                                          <p:stCondLst>
                                            <p:cond delay="767"/>
                                          </p:stCondLst>
                                        </p:cTn>
                                        <p:tgtEl>
                                          <p:spTgt spid="20377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3780">
                                            <p:txEl>
                                              <p:pRg st="0" end="0"/>
                                            </p:txEl>
                                          </p:spTgt>
                                        </p:tgtEl>
                                        <p:attrNameLst>
                                          <p:attrName>style.visibility</p:attrName>
                                        </p:attrNameLst>
                                      </p:cBhvr>
                                      <p:to>
                                        <p:strVal val="visible"/>
                                      </p:to>
                                    </p:set>
                                    <p:anim calcmode="lin" valueType="num">
                                      <p:cBhvr>
                                        <p:cTn id="18" dur="500" fill="hold"/>
                                        <p:tgtEl>
                                          <p:spTgt spid="20378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378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378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03780">
                                            <p:txEl>
                                              <p:pRg st="1" end="1"/>
                                            </p:txEl>
                                          </p:spTgt>
                                        </p:tgtEl>
                                        <p:attrNameLst>
                                          <p:attrName>style.visibility</p:attrName>
                                        </p:attrNameLst>
                                      </p:cBhvr>
                                      <p:to>
                                        <p:strVal val="visible"/>
                                      </p:to>
                                    </p:set>
                                    <p:anim calcmode="lin" valueType="num">
                                      <p:cBhvr>
                                        <p:cTn id="25" dur="500" fill="hold"/>
                                        <p:tgtEl>
                                          <p:spTgt spid="20378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378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378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203780">
                                            <p:txEl>
                                              <p:pRg st="2" end="2"/>
                                            </p:txEl>
                                          </p:spTgt>
                                        </p:tgtEl>
                                        <p:attrNameLst>
                                          <p:attrName>style.visibility</p:attrName>
                                        </p:attrNameLst>
                                      </p:cBhvr>
                                      <p:to>
                                        <p:strVal val="visible"/>
                                      </p:to>
                                    </p:set>
                                    <p:anim calcmode="lin" valueType="num">
                                      <p:cBhvr>
                                        <p:cTn id="32" dur="500" fill="hold"/>
                                        <p:tgtEl>
                                          <p:spTgt spid="20378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0378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03780">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203780">
                                            <p:txEl>
                                              <p:pRg st="3" end="3"/>
                                            </p:txEl>
                                          </p:spTgt>
                                        </p:tgtEl>
                                        <p:attrNameLst>
                                          <p:attrName>style.visibility</p:attrName>
                                        </p:attrNameLst>
                                      </p:cBhvr>
                                      <p:to>
                                        <p:strVal val="visible"/>
                                      </p:to>
                                    </p:set>
                                    <p:anim calcmode="lin" valueType="num">
                                      <p:cBhvr>
                                        <p:cTn id="39" dur="500" fill="hold"/>
                                        <p:tgtEl>
                                          <p:spTgt spid="20378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20378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203780">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203780">
                                            <p:txEl>
                                              <p:pRg st="4" end="4"/>
                                            </p:txEl>
                                          </p:spTgt>
                                        </p:tgtEl>
                                        <p:attrNameLst>
                                          <p:attrName>style.visibility</p:attrName>
                                        </p:attrNameLst>
                                      </p:cBhvr>
                                      <p:to>
                                        <p:strVal val="visible"/>
                                      </p:to>
                                    </p:set>
                                    <p:anim calcmode="lin" valueType="num">
                                      <p:cBhvr>
                                        <p:cTn id="46" dur="500" fill="hold"/>
                                        <p:tgtEl>
                                          <p:spTgt spid="203780">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203780">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20378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203780">
                                            <p:txEl>
                                              <p:pRg st="5" end="5"/>
                                            </p:txEl>
                                          </p:spTgt>
                                        </p:tgtEl>
                                        <p:attrNameLst>
                                          <p:attrName>style.visibility</p:attrName>
                                        </p:attrNameLst>
                                      </p:cBhvr>
                                      <p:to>
                                        <p:strVal val="visible"/>
                                      </p:to>
                                    </p:set>
                                    <p:anim calcmode="lin" valueType="num">
                                      <p:cBhvr>
                                        <p:cTn id="53" dur="500" fill="hold"/>
                                        <p:tgtEl>
                                          <p:spTgt spid="203780">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203780">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2037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780"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82C83994-5D31-415A-9996-595B516D42F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201D031-888C-4D61-97D0-CEACB969782B}" type="datetime1">
              <a:rPr lang="zh-CN" altLang="en-US" sz="1200"/>
              <a:pPr eaLnBrk="1" hangingPunct="1">
                <a:buFont typeface="Wingdings" panose="05000000000000000000" pitchFamily="2" charset="2"/>
                <a:buNone/>
              </a:pPr>
              <a:t>2023/4/27</a:t>
            </a:fld>
            <a:endParaRPr lang="zh-CN" altLang="en-US" sz="1200"/>
          </a:p>
        </p:txBody>
      </p:sp>
      <p:sp>
        <p:nvSpPr>
          <p:cNvPr id="47107" name="灯片编号占位符 5">
            <a:extLst>
              <a:ext uri="{FF2B5EF4-FFF2-40B4-BE49-F238E27FC236}">
                <a16:creationId xmlns:a16="http://schemas.microsoft.com/office/drawing/2014/main" id="{56C0F4EF-1AFE-4C45-B6B2-E0060A5F2AC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94434D6-6BDA-4FD6-B806-862EFB08A724}" type="slidenum">
              <a:rPr lang="zh-CN" altLang="en-US" sz="1200"/>
              <a:pPr algn="r" eaLnBrk="1" hangingPunct="1">
                <a:buFont typeface="Wingdings" panose="05000000000000000000" pitchFamily="2" charset="2"/>
                <a:buNone/>
              </a:pPr>
              <a:t>19</a:t>
            </a:fld>
            <a:endParaRPr lang="zh-CN" altLang="en-US" sz="1200"/>
          </a:p>
        </p:txBody>
      </p:sp>
      <p:sp>
        <p:nvSpPr>
          <p:cNvPr id="203779" name="Rectangle 2">
            <a:extLst>
              <a:ext uri="{FF2B5EF4-FFF2-40B4-BE49-F238E27FC236}">
                <a16:creationId xmlns:a16="http://schemas.microsoft.com/office/drawing/2014/main" id="{15B743A9-20D6-4E2D-9F9F-4BD8EBA09DD3}"/>
              </a:ext>
            </a:extLst>
          </p:cNvPr>
          <p:cNvSpPr>
            <a:spLocks noGrp="1" noChangeArrowheads="1"/>
          </p:cNvSpPr>
          <p:nvPr>
            <p:ph type="title" idx="4294967295"/>
          </p:nvPr>
        </p:nvSpPr>
        <p:spPr>
          <a:xfrm>
            <a:off x="838200" y="365125"/>
            <a:ext cx="10515600" cy="714813"/>
          </a:xfrm>
        </p:spPr>
        <p:txBody>
          <a:bodyPr>
            <a:normAutofit/>
          </a:bodyPr>
          <a:lstStyle/>
          <a:p>
            <a:pPr eaLnBrk="1" hangingPunct="1"/>
            <a:r>
              <a:rPr lang="zh-CN" altLang="en-US" sz="3600" b="1" dirty="0">
                <a:solidFill>
                  <a:srgbClr val="00B050"/>
                </a:solidFill>
                <a:latin typeface="黑体" panose="02010609060101010101" pitchFamily="49" charset="-122"/>
                <a:ea typeface="黑体" panose="02010609060101010101" pitchFamily="49" charset="-122"/>
              </a:rPr>
              <a:t>家庭形式</a:t>
            </a:r>
          </a:p>
        </p:txBody>
      </p:sp>
      <p:sp>
        <p:nvSpPr>
          <p:cNvPr id="203780" name="Rectangle 3">
            <a:extLst>
              <a:ext uri="{FF2B5EF4-FFF2-40B4-BE49-F238E27FC236}">
                <a16:creationId xmlns:a16="http://schemas.microsoft.com/office/drawing/2014/main" id="{721A7780-E533-4E26-BD20-25714E96CBC0}"/>
              </a:ext>
            </a:extLst>
          </p:cNvPr>
          <p:cNvSpPr>
            <a:spLocks noGrp="1" noChangeArrowheads="1"/>
          </p:cNvSpPr>
          <p:nvPr>
            <p:ph type="body" idx="4294967295"/>
          </p:nvPr>
        </p:nvSpPr>
        <p:spPr>
          <a:xfrm>
            <a:off x="838200" y="1143000"/>
            <a:ext cx="10515600" cy="5033963"/>
          </a:xfrm>
        </p:spPr>
        <p:txBody>
          <a:bodyPr>
            <a:normAutofit/>
          </a:bodyPr>
          <a:lstStyle/>
          <a:p>
            <a:pPr eaLnBrk="1" hangingPunct="1">
              <a:lnSpc>
                <a:spcPct val="90000"/>
              </a:lnSpc>
            </a:pPr>
            <a:r>
              <a:rPr lang="zh-CN" altLang="en-US" sz="2400" dirty="0">
                <a:latin typeface="宋体" panose="02010600030101010101" pitchFamily="2" charset="-122"/>
                <a:ea typeface="宋体" panose="02010600030101010101" pitchFamily="2" charset="-122"/>
              </a:rPr>
              <a:t>单身家庭</a:t>
            </a:r>
            <a:endParaRPr lang="en-US" altLang="zh-CN" sz="2400" dirty="0">
              <a:latin typeface="宋体" panose="02010600030101010101" pitchFamily="2" charset="-122"/>
              <a:ea typeface="宋体" panose="02010600030101010101" pitchFamily="2" charset="-122"/>
            </a:endParaRPr>
          </a:p>
          <a:p>
            <a:pPr eaLnBrk="1" hangingPunct="1">
              <a:lnSpc>
                <a:spcPct val="90000"/>
              </a:lnSpc>
            </a:pPr>
            <a:r>
              <a:rPr lang="zh-CN" altLang="en-US" sz="2400" dirty="0">
                <a:latin typeface="宋体" panose="02010600030101010101" pitchFamily="2" charset="-122"/>
                <a:ea typeface="宋体" panose="02010600030101010101" pitchFamily="2" charset="-122"/>
              </a:rPr>
              <a:t>丁克家庭</a:t>
            </a:r>
            <a:endParaRPr lang="en-US" altLang="zh-CN" sz="2400" dirty="0">
              <a:latin typeface="宋体" panose="02010600030101010101" pitchFamily="2" charset="-122"/>
              <a:ea typeface="宋体" panose="02010600030101010101" pitchFamily="2" charset="-122"/>
            </a:endParaRPr>
          </a:p>
          <a:p>
            <a:pPr eaLnBrk="1" hangingPunct="1">
              <a:lnSpc>
                <a:spcPct val="90000"/>
              </a:lnSpc>
            </a:pPr>
            <a:r>
              <a:rPr lang="zh-CN" altLang="en-US" sz="2400" dirty="0">
                <a:latin typeface="宋体" panose="02010600030101010101" pitchFamily="2" charset="-122"/>
                <a:ea typeface="宋体" panose="02010600030101010101" pitchFamily="2" charset="-122"/>
              </a:rPr>
              <a:t>核心家庭（一对已婚夫妇和他们的孩子）</a:t>
            </a:r>
            <a:endParaRPr lang="en-US" altLang="zh-CN" sz="2400" dirty="0">
              <a:latin typeface="宋体" panose="02010600030101010101" pitchFamily="2" charset="-122"/>
              <a:ea typeface="宋体" panose="02010600030101010101" pitchFamily="2" charset="-122"/>
            </a:endParaRPr>
          </a:p>
          <a:p>
            <a:pPr eaLnBrk="1" hangingPunct="1">
              <a:lnSpc>
                <a:spcPct val="90000"/>
              </a:lnSpc>
            </a:pPr>
            <a:r>
              <a:rPr lang="zh-CN" altLang="en-US" sz="2400" dirty="0">
                <a:latin typeface="宋体" panose="02010600030101010101" pitchFamily="2" charset="-122"/>
                <a:ea typeface="宋体" panose="02010600030101010101" pitchFamily="2" charset="-122"/>
              </a:rPr>
              <a:t>单亲家庭（通常由母亲当家）</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空巢家庭</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独立家庭（如果上述家庭以及一夫多妻或一妻多夫家庭都是独自生活的，那么这样的每个家庭都是独立家庭）</a:t>
            </a:r>
          </a:p>
          <a:p>
            <a:pPr eaLnBrk="1" hangingPunct="1">
              <a:lnSpc>
                <a:spcPct val="90000"/>
              </a:lnSpc>
            </a:pPr>
            <a:r>
              <a:rPr lang="zh-CN" altLang="en-US" sz="2400" dirty="0">
                <a:latin typeface="宋体" panose="02010600030101010101" pitchFamily="2" charset="-122"/>
                <a:ea typeface="宋体" panose="02010600030101010101" pitchFamily="2" charset="-122"/>
              </a:rPr>
              <a:t>扩展型家庭（由两个或以上的家庭通过血缘纽带相联系而构成）</a:t>
            </a:r>
            <a:endParaRPr lang="en-US" altLang="zh-CN" sz="24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扩展型家庭存在的可能原因：避免家庭财产分割；在具有各种不相容活动需求的社会里容易盛行扩展型家庭；货币经济社会里，穷人可能需要生活在扩展家庭里；经济萧条时，扩展型家庭的生活在中产阶级中也会变得更加普遍。</a:t>
            </a:r>
            <a:endParaRPr lang="en-US" altLang="zh-CN"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扩展型家庭与社会安全：如我国农村外出务工者的家庭策略、经济危机中的美国</a:t>
            </a:r>
          </a:p>
        </p:txBody>
      </p:sp>
    </p:spTree>
    <p:extLst>
      <p:ext uri="{BB962C8B-B14F-4D97-AF65-F5344CB8AC3E}">
        <p14:creationId xmlns:p14="http://schemas.microsoft.com/office/powerpoint/2010/main" val="1999643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3779"/>
                                        </p:tgtEl>
                                        <p:attrNameLst>
                                          <p:attrName>style.visibility</p:attrName>
                                        </p:attrNameLst>
                                      </p:cBhvr>
                                      <p:to>
                                        <p:strVal val="visible"/>
                                      </p:to>
                                    </p:set>
                                    <p:animEffect transition="in" filter="fade">
                                      <p:cBhvr>
                                        <p:cTn id="7" dur="767" decel="100000"/>
                                        <p:tgtEl>
                                          <p:spTgt spid="203779"/>
                                        </p:tgtEl>
                                      </p:cBhvr>
                                    </p:animEffect>
                                    <p:animScale>
                                      <p:cBhvr>
                                        <p:cTn id="8" dur="767" decel="100000"/>
                                        <p:tgtEl>
                                          <p:spTgt spid="203779"/>
                                        </p:tgtEl>
                                      </p:cBhvr>
                                      <p:from x="10000" y="10000"/>
                                      <p:to x="200000" y="450000"/>
                                    </p:animScale>
                                    <p:animScale>
                                      <p:cBhvr>
                                        <p:cTn id="9" dur="1228" accel="100000" fill="hold">
                                          <p:stCondLst>
                                            <p:cond delay="767"/>
                                          </p:stCondLst>
                                        </p:cTn>
                                        <p:tgtEl>
                                          <p:spTgt spid="203779"/>
                                        </p:tgtEl>
                                      </p:cBhvr>
                                      <p:from x="200000" y="450000"/>
                                      <p:to x="100000" y="100000"/>
                                    </p:animScale>
                                    <p:set>
                                      <p:cBhvr>
                                        <p:cTn id="10" dur="767" fill="hold"/>
                                        <p:tgtEl>
                                          <p:spTgt spid="203779"/>
                                        </p:tgtEl>
                                        <p:attrNameLst>
                                          <p:attrName>ppt_x</p:attrName>
                                        </p:attrNameLst>
                                      </p:cBhvr>
                                      <p:to>
                                        <p:strVal val="(0.5)"/>
                                      </p:to>
                                    </p:set>
                                    <p:anim from="(0.5)" to="(#ppt_x)" calcmode="lin" valueType="num">
                                      <p:cBhvr>
                                        <p:cTn id="11" dur="1228" accel="100000" fill="hold">
                                          <p:stCondLst>
                                            <p:cond delay="767"/>
                                          </p:stCondLst>
                                        </p:cTn>
                                        <p:tgtEl>
                                          <p:spTgt spid="203779"/>
                                        </p:tgtEl>
                                        <p:attrNameLst>
                                          <p:attrName>ppt_x</p:attrName>
                                        </p:attrNameLst>
                                      </p:cBhvr>
                                    </p:anim>
                                    <p:set>
                                      <p:cBhvr>
                                        <p:cTn id="12" dur="767" fill="hold"/>
                                        <p:tgtEl>
                                          <p:spTgt spid="203779"/>
                                        </p:tgtEl>
                                        <p:attrNameLst>
                                          <p:attrName>ppt_y</p:attrName>
                                        </p:attrNameLst>
                                      </p:cBhvr>
                                      <p:to>
                                        <p:strVal val="(#ppt_y+0.4)"/>
                                      </p:to>
                                    </p:set>
                                    <p:anim from="(#ppt_y+0.4)" to="(#ppt_y)" calcmode="lin" valueType="num">
                                      <p:cBhvr>
                                        <p:cTn id="13" dur="1228" accel="100000" fill="hold">
                                          <p:stCondLst>
                                            <p:cond delay="767"/>
                                          </p:stCondLst>
                                        </p:cTn>
                                        <p:tgtEl>
                                          <p:spTgt spid="203779"/>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3780">
                                            <p:txEl>
                                              <p:pRg st="0" end="0"/>
                                            </p:txEl>
                                          </p:spTgt>
                                        </p:tgtEl>
                                        <p:attrNameLst>
                                          <p:attrName>style.visibility</p:attrName>
                                        </p:attrNameLst>
                                      </p:cBhvr>
                                      <p:to>
                                        <p:strVal val="visible"/>
                                      </p:to>
                                    </p:set>
                                    <p:anim calcmode="lin" valueType="num">
                                      <p:cBhvr>
                                        <p:cTn id="18" dur="500" fill="hold"/>
                                        <p:tgtEl>
                                          <p:spTgt spid="20378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378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378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03780">
                                            <p:txEl>
                                              <p:pRg st="1" end="1"/>
                                            </p:txEl>
                                          </p:spTgt>
                                        </p:tgtEl>
                                        <p:attrNameLst>
                                          <p:attrName>style.visibility</p:attrName>
                                        </p:attrNameLst>
                                      </p:cBhvr>
                                      <p:to>
                                        <p:strVal val="visible"/>
                                      </p:to>
                                    </p:set>
                                    <p:anim calcmode="lin" valueType="num">
                                      <p:cBhvr>
                                        <p:cTn id="25" dur="500" fill="hold"/>
                                        <p:tgtEl>
                                          <p:spTgt spid="20378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378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37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203780">
                                            <p:txEl>
                                              <p:pRg st="2" end="2"/>
                                            </p:txEl>
                                          </p:spTgt>
                                        </p:tgtEl>
                                        <p:attrNameLst>
                                          <p:attrName>style.visibility</p:attrName>
                                        </p:attrNameLst>
                                      </p:cBhvr>
                                      <p:to>
                                        <p:strVal val="visible"/>
                                      </p:to>
                                    </p:set>
                                    <p:anim calcmode="lin" valueType="num">
                                      <p:cBhvr>
                                        <p:cTn id="32" dur="500" fill="hold"/>
                                        <p:tgtEl>
                                          <p:spTgt spid="20378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0378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0378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203780">
                                            <p:txEl>
                                              <p:pRg st="3" end="3"/>
                                            </p:txEl>
                                          </p:spTgt>
                                        </p:tgtEl>
                                        <p:attrNameLst>
                                          <p:attrName>style.visibility</p:attrName>
                                        </p:attrNameLst>
                                      </p:cBhvr>
                                      <p:to>
                                        <p:strVal val="visible"/>
                                      </p:to>
                                    </p:set>
                                    <p:anim calcmode="lin" valueType="num">
                                      <p:cBhvr>
                                        <p:cTn id="39" dur="500" fill="hold"/>
                                        <p:tgtEl>
                                          <p:spTgt spid="20378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20378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203780">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203780">
                                            <p:txEl>
                                              <p:pRg st="4" end="4"/>
                                            </p:txEl>
                                          </p:spTgt>
                                        </p:tgtEl>
                                        <p:attrNameLst>
                                          <p:attrName>style.visibility</p:attrName>
                                        </p:attrNameLst>
                                      </p:cBhvr>
                                      <p:to>
                                        <p:strVal val="visible"/>
                                      </p:to>
                                    </p:set>
                                    <p:anim calcmode="lin" valueType="num">
                                      <p:cBhvr>
                                        <p:cTn id="46" dur="500" fill="hold"/>
                                        <p:tgtEl>
                                          <p:spTgt spid="203780">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203780">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20378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203780">
                                            <p:txEl>
                                              <p:pRg st="5" end="5"/>
                                            </p:txEl>
                                          </p:spTgt>
                                        </p:tgtEl>
                                        <p:attrNameLst>
                                          <p:attrName>style.visibility</p:attrName>
                                        </p:attrNameLst>
                                      </p:cBhvr>
                                      <p:to>
                                        <p:strVal val="visible"/>
                                      </p:to>
                                    </p:set>
                                    <p:anim calcmode="lin" valueType="num">
                                      <p:cBhvr>
                                        <p:cTn id="53" dur="500" fill="hold"/>
                                        <p:tgtEl>
                                          <p:spTgt spid="203780">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203780">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203780">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16" fill="hold" grpId="0" nodeType="clickEffect">
                                  <p:stCondLst>
                                    <p:cond delay="0"/>
                                  </p:stCondLst>
                                  <p:childTnLst>
                                    <p:set>
                                      <p:cBhvr>
                                        <p:cTn id="59" dur="0" fill="hold">
                                          <p:stCondLst>
                                            <p:cond delay="0"/>
                                          </p:stCondLst>
                                        </p:cTn>
                                        <p:tgtEl>
                                          <p:spTgt spid="203780">
                                            <p:txEl>
                                              <p:pRg st="6" end="6"/>
                                            </p:txEl>
                                          </p:spTgt>
                                        </p:tgtEl>
                                        <p:attrNameLst>
                                          <p:attrName>style.visibility</p:attrName>
                                        </p:attrNameLst>
                                      </p:cBhvr>
                                      <p:to>
                                        <p:strVal val="visible"/>
                                      </p:to>
                                    </p:set>
                                    <p:anim calcmode="lin" valueType="num">
                                      <p:cBhvr>
                                        <p:cTn id="60" dur="500" fill="hold"/>
                                        <p:tgtEl>
                                          <p:spTgt spid="203780">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203780">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203780">
                                            <p:txEl>
                                              <p:pRg st="6" end="6"/>
                                            </p:txEl>
                                          </p:spTgt>
                                        </p:tgtEl>
                                      </p:cBhvr>
                                    </p:animEffect>
                                  </p:childTnLst>
                                </p:cTn>
                              </p:par>
                              <p:par>
                                <p:cTn id="63" presetID="53" presetClass="entr" presetSubtype="16" fill="hold" grpId="0" nodeType="withEffect">
                                  <p:stCondLst>
                                    <p:cond delay="0"/>
                                  </p:stCondLst>
                                  <p:childTnLst>
                                    <p:set>
                                      <p:cBhvr>
                                        <p:cTn id="64" dur="0" fill="hold">
                                          <p:stCondLst>
                                            <p:cond delay="0"/>
                                          </p:stCondLst>
                                        </p:cTn>
                                        <p:tgtEl>
                                          <p:spTgt spid="203780">
                                            <p:txEl>
                                              <p:pRg st="7" end="7"/>
                                            </p:txEl>
                                          </p:spTgt>
                                        </p:tgtEl>
                                        <p:attrNameLst>
                                          <p:attrName>style.visibility</p:attrName>
                                        </p:attrNameLst>
                                      </p:cBhvr>
                                      <p:to>
                                        <p:strVal val="visible"/>
                                      </p:to>
                                    </p:set>
                                    <p:anim calcmode="lin" valueType="num">
                                      <p:cBhvr>
                                        <p:cTn id="65" dur="500" fill="hold"/>
                                        <p:tgtEl>
                                          <p:spTgt spid="203780">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203780">
                                            <p:txEl>
                                              <p:pRg st="7" end="7"/>
                                            </p:txEl>
                                          </p:spTgt>
                                        </p:tgtEl>
                                        <p:attrNameLst>
                                          <p:attrName>ppt_h</p:attrName>
                                        </p:attrNameLst>
                                      </p:cBhvr>
                                      <p:tavLst>
                                        <p:tav tm="0">
                                          <p:val>
                                            <p:fltVal val="0"/>
                                          </p:val>
                                        </p:tav>
                                        <p:tav tm="100000">
                                          <p:val>
                                            <p:strVal val="#ppt_h"/>
                                          </p:val>
                                        </p:tav>
                                      </p:tavLst>
                                    </p:anim>
                                    <p:animEffect transition="in" filter="fade">
                                      <p:cBhvr>
                                        <p:cTn id="67" dur="500"/>
                                        <p:tgtEl>
                                          <p:spTgt spid="203780">
                                            <p:txEl>
                                              <p:pRg st="7" end="7"/>
                                            </p:txEl>
                                          </p:spTgt>
                                        </p:tgtEl>
                                      </p:cBhvr>
                                    </p:animEffect>
                                  </p:childTnLst>
                                </p:cTn>
                              </p:par>
                              <p:par>
                                <p:cTn id="68" presetID="53" presetClass="entr" presetSubtype="16" fill="hold" grpId="0" nodeType="withEffect">
                                  <p:stCondLst>
                                    <p:cond delay="0"/>
                                  </p:stCondLst>
                                  <p:childTnLst>
                                    <p:set>
                                      <p:cBhvr>
                                        <p:cTn id="69" dur="0" fill="hold">
                                          <p:stCondLst>
                                            <p:cond delay="0"/>
                                          </p:stCondLst>
                                        </p:cTn>
                                        <p:tgtEl>
                                          <p:spTgt spid="203780">
                                            <p:txEl>
                                              <p:pRg st="8" end="8"/>
                                            </p:txEl>
                                          </p:spTgt>
                                        </p:tgtEl>
                                        <p:attrNameLst>
                                          <p:attrName>style.visibility</p:attrName>
                                        </p:attrNameLst>
                                      </p:cBhvr>
                                      <p:to>
                                        <p:strVal val="visible"/>
                                      </p:to>
                                    </p:set>
                                    <p:anim calcmode="lin" valueType="num">
                                      <p:cBhvr>
                                        <p:cTn id="70" dur="500" fill="hold"/>
                                        <p:tgtEl>
                                          <p:spTgt spid="203780">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203780">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20378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78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1C83A634-42ED-4E56-9232-D0A327994D54}"/>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52034DFF-5CA1-47A3-AF68-CAB8C090532F}" type="datetime1">
              <a:rPr lang="zh-CN" altLang="en-US" sz="1200"/>
              <a:pPr eaLnBrk="1" hangingPunct="1">
                <a:buFont typeface="Wingdings" panose="05000000000000000000" pitchFamily="2" charset="2"/>
                <a:buNone/>
              </a:pPr>
              <a:t>2023/4/27</a:t>
            </a:fld>
            <a:endParaRPr lang="zh-CN" altLang="en-US" sz="1200"/>
          </a:p>
        </p:txBody>
      </p:sp>
      <p:sp>
        <p:nvSpPr>
          <p:cNvPr id="29699" name="灯片编号占位符 5">
            <a:extLst>
              <a:ext uri="{FF2B5EF4-FFF2-40B4-BE49-F238E27FC236}">
                <a16:creationId xmlns:a16="http://schemas.microsoft.com/office/drawing/2014/main" id="{84F16C5D-5053-4830-8940-A9014E4F0A2F}"/>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E34C69B-3F88-4EA6-B7D0-C731A92CA428}" type="slidenum">
              <a:rPr lang="zh-CN" altLang="en-US" sz="1200"/>
              <a:pPr algn="r" eaLnBrk="1" hangingPunct="1">
                <a:buFont typeface="Wingdings" panose="05000000000000000000" pitchFamily="2" charset="2"/>
                <a:buNone/>
              </a:pPr>
              <a:t>2</a:t>
            </a:fld>
            <a:endParaRPr lang="zh-CN" altLang="en-US" sz="1200"/>
          </a:p>
        </p:txBody>
      </p:sp>
      <p:sp>
        <p:nvSpPr>
          <p:cNvPr id="174083" name="Rectangle 2">
            <a:extLst>
              <a:ext uri="{FF2B5EF4-FFF2-40B4-BE49-F238E27FC236}">
                <a16:creationId xmlns:a16="http://schemas.microsoft.com/office/drawing/2014/main" id="{1F8087B8-8D23-4FB7-AC53-4F1A6CFA5D51}"/>
              </a:ext>
            </a:extLst>
          </p:cNvPr>
          <p:cNvSpPr>
            <a:spLocks noGrp="1" noChangeArrowheads="1"/>
          </p:cNvSpPr>
          <p:nvPr>
            <p:ph type="title" idx="4294967295"/>
          </p:nvPr>
        </p:nvSpPr>
        <p:spPr>
          <a:xfrm>
            <a:off x="1584434" y="260350"/>
            <a:ext cx="7240479" cy="121920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婚姻</a:t>
            </a:r>
            <a:r>
              <a:rPr lang="zh-CN" altLang="en-US" sz="3600" dirty="0">
                <a:latin typeface="黑体" panose="02010609060101010101" pitchFamily="49" charset="-122"/>
                <a:ea typeface="黑体" panose="02010609060101010101" pitchFamily="49" charset="-122"/>
              </a:rPr>
              <a:t> </a:t>
            </a:r>
            <a:endParaRPr lang="en-US" altLang="zh-CN" sz="3600" dirty="0">
              <a:latin typeface="黑体" panose="02010609060101010101" pitchFamily="49" charset="-122"/>
              <a:ea typeface="黑体" panose="02010609060101010101" pitchFamily="49" charset="-122"/>
            </a:endParaRPr>
          </a:p>
        </p:txBody>
      </p:sp>
      <p:sp>
        <p:nvSpPr>
          <p:cNvPr id="174084" name="Rectangle 3">
            <a:extLst>
              <a:ext uri="{FF2B5EF4-FFF2-40B4-BE49-F238E27FC236}">
                <a16:creationId xmlns:a16="http://schemas.microsoft.com/office/drawing/2014/main" id="{4A7312FB-481C-4A7F-AA12-6A2AC5437443}"/>
              </a:ext>
            </a:extLst>
          </p:cNvPr>
          <p:cNvSpPr>
            <a:spLocks noGrp="1" noChangeArrowheads="1"/>
          </p:cNvSpPr>
          <p:nvPr>
            <p:ph type="body" idx="4294967295"/>
          </p:nvPr>
        </p:nvSpPr>
        <p:spPr>
          <a:xfrm>
            <a:off x="1314450" y="1773238"/>
            <a:ext cx="8743951" cy="4114800"/>
          </a:xfrm>
        </p:spPr>
        <p:txBody>
          <a:bodyPr/>
          <a:lstStyle/>
          <a:p>
            <a:pPr eaLnBrk="1" hangingPunct="1">
              <a:lnSpc>
                <a:spcPts val="3700"/>
              </a:lnSpc>
              <a:defRPr/>
            </a:pPr>
            <a:r>
              <a:rPr lang="zh-CN" altLang="en-US" dirty="0">
                <a:latin typeface="宋体" panose="02010600030101010101" pitchFamily="2" charset="-122"/>
                <a:ea typeface="宋体" panose="02010600030101010101" pitchFamily="2" charset="-122"/>
              </a:rPr>
              <a:t>《人类学笔记和问询》</a:t>
            </a:r>
            <a:r>
              <a:rPr lang="en-US" altLang="zh-CN" dirty="0">
                <a:latin typeface="宋体" panose="02010600030101010101" pitchFamily="2" charset="-122"/>
                <a:ea typeface="宋体" panose="02010600030101010101" pitchFamily="2" charset="-122"/>
              </a:rPr>
              <a:t>(1951)</a:t>
            </a:r>
            <a:r>
              <a:rPr lang="zh-CN" altLang="en-US" dirty="0">
                <a:latin typeface="宋体" panose="02010600030101010101" pitchFamily="2" charset="-122"/>
                <a:ea typeface="宋体" panose="02010600030101010101" pitchFamily="2" charset="-122"/>
              </a:rPr>
              <a:t>：“婚姻是一个男人和一个女人之间的结合单位，该女人所生的孩子被承认是他们合法的子女”</a:t>
            </a:r>
            <a:r>
              <a:rPr lang="en-US" altLang="zh-CN" dirty="0">
                <a:latin typeface="宋体" panose="02010600030101010101" pitchFamily="2" charset="-122"/>
                <a:ea typeface="宋体" panose="02010600030101010101" pitchFamily="2" charset="-122"/>
              </a:rPr>
              <a:t>。</a:t>
            </a:r>
          </a:p>
          <a:p>
            <a:pPr eaLnBrk="1" hangingPunct="1">
              <a:lnSpc>
                <a:spcPts val="3700"/>
              </a:lnSpc>
              <a:defRPr/>
            </a:pPr>
            <a:r>
              <a:rPr lang="en-US" altLang="zh-CN" dirty="0">
                <a:latin typeface="宋体" panose="02010600030101010101" pitchFamily="2" charset="-122"/>
                <a:ea typeface="宋体" panose="02010600030101010101" pitchFamily="2" charset="-122"/>
              </a:rPr>
              <a:t>Stephens(1963)</a:t>
            </a:r>
            <a:r>
              <a:rPr lang="zh-CN" altLang="en-US" dirty="0">
                <a:latin typeface="宋体" panose="02010600030101010101" pitchFamily="2" charset="-122"/>
                <a:ea typeface="宋体" panose="02010600030101010101" pitchFamily="2" charset="-122"/>
              </a:rPr>
              <a:t>：婚姻仅仅是指社会对一个男人和一个女人之间性关系和经济关系的认可，具有一定的稳定性，包含夫妻之间、夫妻双方与其未来子女之间的相互权利和义务。</a:t>
            </a:r>
            <a:r>
              <a:rPr lang="en-US"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74083"/>
                                        </p:tgtEl>
                                        <p:attrNameLst>
                                          <p:attrName>style.visibility</p:attrName>
                                        </p:attrNameLst>
                                      </p:cBhvr>
                                      <p:to>
                                        <p:strVal val="visible"/>
                                      </p:to>
                                    </p:set>
                                    <p:animEffect transition="in" filter="fade">
                                      <p:cBhvr>
                                        <p:cTn id="7" dur="767" decel="100000"/>
                                        <p:tgtEl>
                                          <p:spTgt spid="174083"/>
                                        </p:tgtEl>
                                      </p:cBhvr>
                                    </p:animEffect>
                                    <p:animScale>
                                      <p:cBhvr>
                                        <p:cTn id="8" dur="767" decel="100000"/>
                                        <p:tgtEl>
                                          <p:spTgt spid="174083"/>
                                        </p:tgtEl>
                                      </p:cBhvr>
                                      <p:from x="10000" y="10000"/>
                                      <p:to x="200000" y="450000"/>
                                    </p:animScale>
                                    <p:animScale>
                                      <p:cBhvr>
                                        <p:cTn id="9" dur="1228" accel="100000" fill="hold">
                                          <p:stCondLst>
                                            <p:cond delay="767"/>
                                          </p:stCondLst>
                                        </p:cTn>
                                        <p:tgtEl>
                                          <p:spTgt spid="174083"/>
                                        </p:tgtEl>
                                      </p:cBhvr>
                                      <p:from x="200000" y="450000"/>
                                      <p:to x="100000" y="100000"/>
                                    </p:animScale>
                                    <p:set>
                                      <p:cBhvr>
                                        <p:cTn id="10" dur="767" fill="hold"/>
                                        <p:tgtEl>
                                          <p:spTgt spid="174083"/>
                                        </p:tgtEl>
                                        <p:attrNameLst>
                                          <p:attrName>ppt_x</p:attrName>
                                        </p:attrNameLst>
                                      </p:cBhvr>
                                      <p:to>
                                        <p:strVal val="(0.5)"/>
                                      </p:to>
                                    </p:set>
                                    <p:anim from="(0.5)" to="(#ppt_x)" calcmode="lin" valueType="num">
                                      <p:cBhvr>
                                        <p:cTn id="11" dur="1228" accel="100000" fill="hold">
                                          <p:stCondLst>
                                            <p:cond delay="767"/>
                                          </p:stCondLst>
                                        </p:cTn>
                                        <p:tgtEl>
                                          <p:spTgt spid="174083"/>
                                        </p:tgtEl>
                                        <p:attrNameLst>
                                          <p:attrName>ppt_x</p:attrName>
                                        </p:attrNameLst>
                                      </p:cBhvr>
                                    </p:anim>
                                    <p:set>
                                      <p:cBhvr>
                                        <p:cTn id="12" dur="767" fill="hold"/>
                                        <p:tgtEl>
                                          <p:spTgt spid="174083"/>
                                        </p:tgtEl>
                                        <p:attrNameLst>
                                          <p:attrName>ppt_y</p:attrName>
                                        </p:attrNameLst>
                                      </p:cBhvr>
                                      <p:to>
                                        <p:strVal val="(#ppt_y+0.4)"/>
                                      </p:to>
                                    </p:set>
                                    <p:anim from="(#ppt_y+0.4)" to="(#ppt_y)" calcmode="lin" valueType="num">
                                      <p:cBhvr>
                                        <p:cTn id="13" dur="1228" accel="100000" fill="hold">
                                          <p:stCondLst>
                                            <p:cond delay="767"/>
                                          </p:stCondLst>
                                        </p:cTn>
                                        <p:tgtEl>
                                          <p:spTgt spid="17408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74084">
                                            <p:txEl>
                                              <p:pRg st="0" end="0"/>
                                            </p:txEl>
                                          </p:spTgt>
                                        </p:tgtEl>
                                        <p:attrNameLst>
                                          <p:attrName>style.visibility</p:attrName>
                                        </p:attrNameLst>
                                      </p:cBhvr>
                                      <p:to>
                                        <p:strVal val="visible"/>
                                      </p:to>
                                    </p:set>
                                    <p:anim calcmode="lin" valueType="num">
                                      <p:cBhvr>
                                        <p:cTn id="18" dur="500" fill="hold"/>
                                        <p:tgtEl>
                                          <p:spTgt spid="17408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7408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7408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174084">
                                            <p:txEl>
                                              <p:pRg st="1" end="1"/>
                                            </p:txEl>
                                          </p:spTgt>
                                        </p:tgtEl>
                                        <p:attrNameLst>
                                          <p:attrName>style.visibility</p:attrName>
                                        </p:attrNameLst>
                                      </p:cBhvr>
                                      <p:to>
                                        <p:strVal val="visible"/>
                                      </p:to>
                                    </p:set>
                                    <p:anim calcmode="lin" valueType="num">
                                      <p:cBhvr>
                                        <p:cTn id="25" dur="500" fill="hold"/>
                                        <p:tgtEl>
                                          <p:spTgt spid="17408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7408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740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p:bldP spid="174084"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EC9C5D43-FB29-4B8F-8C99-0D132C3A8E8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4CA22C2-2DCC-451B-8654-D673E099D4EB}" type="datetime1">
              <a:rPr lang="zh-CN" altLang="en-US" sz="1200"/>
              <a:pPr eaLnBrk="1" hangingPunct="1">
                <a:buFont typeface="Wingdings" panose="05000000000000000000" pitchFamily="2" charset="2"/>
                <a:buNone/>
              </a:pPr>
              <a:t>2023/4/27</a:t>
            </a:fld>
            <a:endParaRPr lang="zh-CN" altLang="en-US" sz="1200"/>
          </a:p>
        </p:txBody>
      </p:sp>
      <p:sp>
        <p:nvSpPr>
          <p:cNvPr id="48131" name="灯片编号占位符 5">
            <a:extLst>
              <a:ext uri="{FF2B5EF4-FFF2-40B4-BE49-F238E27FC236}">
                <a16:creationId xmlns:a16="http://schemas.microsoft.com/office/drawing/2014/main" id="{E6D02117-69E7-4623-AF96-A1BA69F73AD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3AD4397-63D8-4711-8B30-7BF884DD4986}" type="slidenum">
              <a:rPr lang="zh-CN" altLang="en-US" sz="1200"/>
              <a:pPr algn="r" eaLnBrk="1" hangingPunct="1">
                <a:buFont typeface="Wingdings" panose="05000000000000000000" pitchFamily="2" charset="2"/>
                <a:buNone/>
              </a:pPr>
              <a:t>20</a:t>
            </a:fld>
            <a:endParaRPr lang="zh-CN" altLang="en-US" sz="1200"/>
          </a:p>
        </p:txBody>
      </p:sp>
      <p:sp>
        <p:nvSpPr>
          <p:cNvPr id="204803" name="Rectangle 2">
            <a:extLst>
              <a:ext uri="{FF2B5EF4-FFF2-40B4-BE49-F238E27FC236}">
                <a16:creationId xmlns:a16="http://schemas.microsoft.com/office/drawing/2014/main" id="{2BB1BC5F-6B62-47EA-8337-123E643D347C}"/>
              </a:ext>
            </a:extLst>
          </p:cNvPr>
          <p:cNvSpPr>
            <a:spLocks noGrp="1" noChangeArrowheads="1"/>
          </p:cNvSpPr>
          <p:nvPr>
            <p:ph type="title" idx="4294967295"/>
          </p:nvPr>
        </p:nvSpPr>
        <p:spPr/>
        <p:txBody>
          <a:bodyPr>
            <a:normAutofit/>
          </a:bodyPr>
          <a:lstStyle/>
          <a:p>
            <a:pPr eaLnBrk="1" hangingPunct="1"/>
            <a:r>
              <a:rPr lang="zh-CN" altLang="en-US" sz="3600" b="1" dirty="0">
                <a:solidFill>
                  <a:srgbClr val="00B050"/>
                </a:solidFill>
                <a:latin typeface="黑体" panose="02010609060101010101" pitchFamily="49" charset="-122"/>
                <a:ea typeface="黑体" panose="02010609060101010101" pitchFamily="49" charset="-122"/>
              </a:rPr>
              <a:t>变迁中的美国家庭</a:t>
            </a:r>
          </a:p>
        </p:txBody>
      </p:sp>
      <p:sp>
        <p:nvSpPr>
          <p:cNvPr id="204804" name="Rectangle 3">
            <a:extLst>
              <a:ext uri="{FF2B5EF4-FFF2-40B4-BE49-F238E27FC236}">
                <a16:creationId xmlns:a16="http://schemas.microsoft.com/office/drawing/2014/main" id="{2814B710-99E9-4871-A064-462829B20859}"/>
              </a:ext>
            </a:extLst>
          </p:cNvPr>
          <p:cNvSpPr>
            <a:spLocks noGrp="1" noChangeArrowheads="1"/>
          </p:cNvSpPr>
          <p:nvPr>
            <p:ph type="body" idx="4294967295"/>
          </p:nvPr>
        </p:nvSpPr>
        <p:spPr/>
        <p:txBody>
          <a:bodyPr/>
          <a:lstStyle/>
          <a:p>
            <a:pPr eaLnBrk="1" hangingPunct="1">
              <a:defRPr/>
            </a:pPr>
            <a:r>
              <a:rPr lang="en-US" altLang="zh-CN" dirty="0">
                <a:latin typeface="宋体" panose="02010600030101010101" pitchFamily="2" charset="-122"/>
                <a:ea typeface="宋体" panose="02010600030101010101" pitchFamily="2" charset="-122"/>
              </a:rPr>
              <a:t>1970-2000</a:t>
            </a:r>
            <a:r>
              <a:rPr lang="zh-CN" altLang="en-US" dirty="0">
                <a:latin typeface="宋体" panose="02010600030101010101" pitchFamily="2" charset="-122"/>
                <a:ea typeface="宋体" panose="02010600030101010101" pitchFamily="2" charset="-122"/>
              </a:rPr>
              <a:t>年女性单身数量增加了</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，男性单身数量增加了</a:t>
            </a:r>
            <a:r>
              <a:rPr lang="en-US" altLang="zh-CN" dirty="0">
                <a:latin typeface="宋体" panose="02010600030101010101" pitchFamily="2" charset="-122"/>
                <a:ea typeface="宋体" panose="02010600030101010101" pitchFamily="2" charset="-122"/>
              </a:rPr>
              <a:t>5.1%</a:t>
            </a:r>
          </a:p>
          <a:p>
            <a:pPr eaLnBrk="1" hangingPunct="1">
              <a:defRPr/>
            </a:pPr>
            <a:r>
              <a:rPr lang="en-US" altLang="zh-CN" dirty="0">
                <a:latin typeface="宋体" panose="02010600030101010101" pitchFamily="2" charset="-122"/>
                <a:ea typeface="宋体" panose="02010600030101010101" pitchFamily="2" charset="-122"/>
              </a:rPr>
              <a:t>2000</a:t>
            </a:r>
            <a:r>
              <a:rPr lang="zh-CN" altLang="en-US" dirty="0">
                <a:latin typeface="宋体" panose="02010600030101010101" pitchFamily="2" charset="-122"/>
                <a:ea typeface="宋体" panose="02010600030101010101" pitchFamily="2" charset="-122"/>
              </a:rPr>
              <a:t>年美国的单身妈妈为</a:t>
            </a:r>
            <a:r>
              <a:rPr lang="en-US" altLang="zh-CN" dirty="0">
                <a:latin typeface="宋体" panose="02010600030101010101" pitchFamily="2" charset="-122"/>
                <a:ea typeface="宋体" panose="02010600030101010101" pitchFamily="2" charset="-122"/>
              </a:rPr>
              <a:t>1200</a:t>
            </a:r>
            <a:r>
              <a:rPr lang="zh-CN" altLang="en-US" dirty="0">
                <a:latin typeface="宋体" panose="02010600030101010101" pitchFamily="2" charset="-122"/>
                <a:ea typeface="宋体" panose="02010600030101010101" pitchFamily="2" charset="-122"/>
              </a:rPr>
              <a:t>万，单身父亲为</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万</a:t>
            </a:r>
          </a:p>
          <a:p>
            <a:pPr eaLnBrk="1" hangingPunct="1">
              <a:defRPr/>
            </a:pPr>
            <a:r>
              <a:rPr lang="en-US" altLang="zh-CN" dirty="0">
                <a:latin typeface="宋体" panose="02010600030101010101" pitchFamily="2" charset="-122"/>
                <a:ea typeface="宋体" panose="02010600030101010101" pitchFamily="2" charset="-122"/>
              </a:rPr>
              <a:t>1970-2000</a:t>
            </a:r>
            <a:r>
              <a:rPr lang="zh-CN" altLang="en-US" dirty="0">
                <a:latin typeface="宋体" panose="02010600030101010101" pitchFamily="2" charset="-122"/>
                <a:ea typeface="宋体" panose="02010600030101010101" pitchFamily="2" charset="-122"/>
              </a:rPr>
              <a:t>年拥有五口人以上的家庭从</a:t>
            </a:r>
            <a:r>
              <a:rPr lang="en-US" altLang="zh-CN"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降至</a:t>
            </a:r>
            <a:r>
              <a:rPr lang="en-US" altLang="zh-CN" dirty="0">
                <a:latin typeface="宋体" panose="02010600030101010101" pitchFamily="2" charset="-122"/>
                <a:ea typeface="宋体" panose="02010600030101010101" pitchFamily="2" charset="-122"/>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4803"/>
                                        </p:tgtEl>
                                        <p:attrNameLst>
                                          <p:attrName>style.visibility</p:attrName>
                                        </p:attrNameLst>
                                      </p:cBhvr>
                                      <p:to>
                                        <p:strVal val="visible"/>
                                      </p:to>
                                    </p:set>
                                    <p:animEffect transition="in" filter="fade">
                                      <p:cBhvr>
                                        <p:cTn id="7" dur="767" decel="100000"/>
                                        <p:tgtEl>
                                          <p:spTgt spid="204803"/>
                                        </p:tgtEl>
                                      </p:cBhvr>
                                    </p:animEffect>
                                    <p:animScale>
                                      <p:cBhvr>
                                        <p:cTn id="8" dur="767" decel="100000"/>
                                        <p:tgtEl>
                                          <p:spTgt spid="204803"/>
                                        </p:tgtEl>
                                      </p:cBhvr>
                                      <p:from x="10000" y="10000"/>
                                      <p:to x="200000" y="450000"/>
                                    </p:animScale>
                                    <p:animScale>
                                      <p:cBhvr>
                                        <p:cTn id="9" dur="1228" accel="100000" fill="hold">
                                          <p:stCondLst>
                                            <p:cond delay="767"/>
                                          </p:stCondLst>
                                        </p:cTn>
                                        <p:tgtEl>
                                          <p:spTgt spid="204803"/>
                                        </p:tgtEl>
                                      </p:cBhvr>
                                      <p:from x="200000" y="450000"/>
                                      <p:to x="100000" y="100000"/>
                                    </p:animScale>
                                    <p:set>
                                      <p:cBhvr>
                                        <p:cTn id="10" dur="767" fill="hold"/>
                                        <p:tgtEl>
                                          <p:spTgt spid="204803"/>
                                        </p:tgtEl>
                                        <p:attrNameLst>
                                          <p:attrName>ppt_x</p:attrName>
                                        </p:attrNameLst>
                                      </p:cBhvr>
                                      <p:to>
                                        <p:strVal val="(0.5)"/>
                                      </p:to>
                                    </p:set>
                                    <p:anim from="(0.5)" to="(#ppt_x)" calcmode="lin" valueType="num">
                                      <p:cBhvr>
                                        <p:cTn id="11" dur="1228" accel="100000" fill="hold">
                                          <p:stCondLst>
                                            <p:cond delay="767"/>
                                          </p:stCondLst>
                                        </p:cTn>
                                        <p:tgtEl>
                                          <p:spTgt spid="204803"/>
                                        </p:tgtEl>
                                        <p:attrNameLst>
                                          <p:attrName>ppt_x</p:attrName>
                                        </p:attrNameLst>
                                      </p:cBhvr>
                                    </p:anim>
                                    <p:set>
                                      <p:cBhvr>
                                        <p:cTn id="12" dur="767" fill="hold"/>
                                        <p:tgtEl>
                                          <p:spTgt spid="204803"/>
                                        </p:tgtEl>
                                        <p:attrNameLst>
                                          <p:attrName>ppt_y</p:attrName>
                                        </p:attrNameLst>
                                      </p:cBhvr>
                                      <p:to>
                                        <p:strVal val="(#ppt_y+0.4)"/>
                                      </p:to>
                                    </p:set>
                                    <p:anim from="(#ppt_y+0.4)" to="(#ppt_y)" calcmode="lin" valueType="num">
                                      <p:cBhvr>
                                        <p:cTn id="13" dur="1228" accel="100000" fill="hold">
                                          <p:stCondLst>
                                            <p:cond delay="767"/>
                                          </p:stCondLst>
                                        </p:cTn>
                                        <p:tgtEl>
                                          <p:spTgt spid="20480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4804">
                                            <p:txEl>
                                              <p:pRg st="0" end="0"/>
                                            </p:txEl>
                                          </p:spTgt>
                                        </p:tgtEl>
                                        <p:attrNameLst>
                                          <p:attrName>style.visibility</p:attrName>
                                        </p:attrNameLst>
                                      </p:cBhvr>
                                      <p:to>
                                        <p:strVal val="visible"/>
                                      </p:to>
                                    </p:set>
                                    <p:anim calcmode="lin" valueType="num">
                                      <p:cBhvr>
                                        <p:cTn id="18" dur="500" fill="hold"/>
                                        <p:tgtEl>
                                          <p:spTgt spid="20480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480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480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04804">
                                            <p:txEl>
                                              <p:pRg st="1" end="1"/>
                                            </p:txEl>
                                          </p:spTgt>
                                        </p:tgtEl>
                                        <p:attrNameLst>
                                          <p:attrName>style.visibility</p:attrName>
                                        </p:attrNameLst>
                                      </p:cBhvr>
                                      <p:to>
                                        <p:strVal val="visible"/>
                                      </p:to>
                                    </p:set>
                                    <p:anim calcmode="lin" valueType="num">
                                      <p:cBhvr>
                                        <p:cTn id="25" dur="500" fill="hold"/>
                                        <p:tgtEl>
                                          <p:spTgt spid="20480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480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480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204804">
                                            <p:txEl>
                                              <p:pRg st="2" end="2"/>
                                            </p:txEl>
                                          </p:spTgt>
                                        </p:tgtEl>
                                        <p:attrNameLst>
                                          <p:attrName>style.visibility</p:attrName>
                                        </p:attrNameLst>
                                      </p:cBhvr>
                                      <p:to>
                                        <p:strVal val="visible"/>
                                      </p:to>
                                    </p:set>
                                    <p:anim calcmode="lin" valueType="num">
                                      <p:cBhvr>
                                        <p:cTn id="32" dur="500" fill="hold"/>
                                        <p:tgtEl>
                                          <p:spTgt spid="20480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0480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048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P spid="20480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D9FCDF07-FA5B-4901-A81A-E48FAB81D69D}"/>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33E8CF7D-D442-4294-9EE2-4A08621A6F9A}" type="datetime1">
              <a:rPr lang="zh-CN" altLang="en-US" sz="1200"/>
              <a:pPr eaLnBrk="1" hangingPunct="1">
                <a:buFont typeface="Wingdings" panose="05000000000000000000" pitchFamily="2" charset="2"/>
                <a:buNone/>
              </a:pPr>
              <a:t>2023/4/27</a:t>
            </a:fld>
            <a:endParaRPr lang="zh-CN" altLang="en-US" sz="1200"/>
          </a:p>
        </p:txBody>
      </p:sp>
      <p:sp>
        <p:nvSpPr>
          <p:cNvPr id="49155" name="灯片编号占位符 5">
            <a:extLst>
              <a:ext uri="{FF2B5EF4-FFF2-40B4-BE49-F238E27FC236}">
                <a16:creationId xmlns:a16="http://schemas.microsoft.com/office/drawing/2014/main" id="{363AFBA1-02DF-41C7-9314-44A664450AD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191F1D6-2150-4093-AEC3-D203D20528B9}" type="slidenum">
              <a:rPr lang="zh-CN" altLang="en-US" sz="1200"/>
              <a:pPr algn="r" eaLnBrk="1" hangingPunct="1">
                <a:buFont typeface="Wingdings" panose="05000000000000000000" pitchFamily="2" charset="2"/>
                <a:buNone/>
              </a:pPr>
              <a:t>21</a:t>
            </a:fld>
            <a:endParaRPr lang="zh-CN" altLang="en-US" sz="1200"/>
          </a:p>
        </p:txBody>
      </p:sp>
      <p:sp>
        <p:nvSpPr>
          <p:cNvPr id="205827" name="Rectangle 2">
            <a:extLst>
              <a:ext uri="{FF2B5EF4-FFF2-40B4-BE49-F238E27FC236}">
                <a16:creationId xmlns:a16="http://schemas.microsoft.com/office/drawing/2014/main" id="{5BD9E521-D462-4A30-BFA9-D61EAF17834A}"/>
              </a:ext>
            </a:extLst>
          </p:cNvPr>
          <p:cNvSpPr>
            <a:spLocks noGrp="1" noChangeArrowheads="1"/>
          </p:cNvSpPr>
          <p:nvPr>
            <p:ph type="title" idx="4294967295"/>
          </p:nvPr>
        </p:nvSpPr>
        <p:spPr/>
        <p:txBody>
          <a:bodyPr>
            <a:normAutofit/>
          </a:bodyPr>
          <a:lstStyle/>
          <a:p>
            <a:r>
              <a:rPr lang="zh-CN" altLang="en-US" sz="3600" b="1" dirty="0">
                <a:solidFill>
                  <a:srgbClr val="00B050"/>
                </a:solidFill>
                <a:latin typeface="黑体" panose="02010609060101010101" pitchFamily="49" charset="-122"/>
                <a:ea typeface="黑体" panose="02010609060101010101" pitchFamily="49" charset="-122"/>
              </a:rPr>
              <a:t>变迁中的中国家庭</a:t>
            </a:r>
          </a:p>
        </p:txBody>
      </p:sp>
      <p:sp>
        <p:nvSpPr>
          <p:cNvPr id="205828" name="Rectangle 3">
            <a:extLst>
              <a:ext uri="{FF2B5EF4-FFF2-40B4-BE49-F238E27FC236}">
                <a16:creationId xmlns:a16="http://schemas.microsoft.com/office/drawing/2014/main" id="{8B19086A-74B2-4642-ACF0-748C98E4F3B4}"/>
              </a:ext>
            </a:extLst>
          </p:cNvPr>
          <p:cNvSpPr>
            <a:spLocks noGrp="1" noChangeArrowheads="1"/>
          </p:cNvSpPr>
          <p:nvPr>
            <p:ph type="body" idx="4294967295"/>
          </p:nvPr>
        </p:nvSpPr>
        <p:spPr>
          <a:xfrm>
            <a:off x="838201" y="1752600"/>
            <a:ext cx="9650414" cy="4267200"/>
          </a:xfrm>
        </p:spPr>
        <p:txBody>
          <a:bodyPr/>
          <a:lstStyle/>
          <a:p>
            <a:pPr eaLnBrk="1" hangingPunct="1">
              <a:defRPr/>
            </a:pPr>
            <a:r>
              <a:rPr lang="zh-CN" altLang="en-US" dirty="0">
                <a:latin typeface="宋体" panose="02010600030101010101" pitchFamily="2" charset="-122"/>
                <a:ea typeface="宋体" panose="02010600030101010101" pitchFamily="2" charset="-122"/>
              </a:rPr>
              <a:t>七次人口普查显示的户平均人数分别是</a:t>
            </a:r>
            <a:r>
              <a:rPr lang="en-US" altLang="zh-CN" dirty="0">
                <a:latin typeface="宋体" panose="02010600030101010101" pitchFamily="2" charset="-122"/>
                <a:ea typeface="宋体" panose="02010600030101010101" pitchFamily="2" charset="-122"/>
              </a:rPr>
              <a:t>4.33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4.43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4.41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3.96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3.44</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3.10</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2.62</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defRPr/>
            </a:pPr>
            <a:r>
              <a:rPr lang="zh-CN" altLang="en-US" dirty="0">
                <a:latin typeface="宋体" panose="02010600030101010101" pitchFamily="2" charset="-122"/>
                <a:ea typeface="宋体" panose="02010600030101010101" pitchFamily="2" charset="-122"/>
              </a:rPr>
              <a:t>我国</a:t>
            </a:r>
            <a:r>
              <a:rPr lang="en-US" altLang="zh-CN" dirty="0">
                <a:latin typeface="宋体" panose="02010600030101010101" pitchFamily="2" charset="-122"/>
                <a:ea typeface="宋体" panose="02010600030101010101" pitchFamily="2" charset="-122"/>
              </a:rPr>
              <a:t>65</a:t>
            </a:r>
            <a:r>
              <a:rPr lang="zh-CN" altLang="en-US" dirty="0">
                <a:latin typeface="宋体" panose="02010600030101010101" pitchFamily="2" charset="-122"/>
                <a:ea typeface="宋体" panose="02010600030101010101" pitchFamily="2" charset="-122"/>
              </a:rPr>
              <a:t>岁以上人口占总人口的比例为</a:t>
            </a:r>
            <a:r>
              <a:rPr lang="en-US" altLang="zh-CN" dirty="0">
                <a:latin typeface="宋体" panose="02010600030101010101" pitchFamily="2" charset="-122"/>
                <a:ea typeface="宋体" panose="02010600030101010101" pitchFamily="2" charset="-122"/>
              </a:rPr>
              <a:t>14.9%</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2022</a:t>
            </a:r>
            <a:r>
              <a:rPr lang="zh-CN" altLang="en-US" dirty="0">
                <a:latin typeface="宋体" panose="02010600030101010101" pitchFamily="2" charset="-122"/>
                <a:ea typeface="宋体" panose="02010600030101010101" pitchFamily="2" charset="-122"/>
              </a:rPr>
              <a:t>），人口老龄化也带来了老年人口的孤独问题；</a:t>
            </a:r>
          </a:p>
          <a:p>
            <a:pPr eaLnBrk="1" hangingPunct="1">
              <a:defRPr/>
            </a:pPr>
            <a:r>
              <a:rPr lang="en-US" altLang="zh-CN" dirty="0">
                <a:latin typeface="宋体" panose="02010600030101010101" pitchFamily="2" charset="-122"/>
                <a:ea typeface="宋体" panose="02010600030101010101" pitchFamily="2" charset="-122"/>
              </a:rPr>
              <a:t>1994</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-2022</a:t>
            </a:r>
            <a:r>
              <a:rPr lang="zh-CN" altLang="en-US" dirty="0">
                <a:latin typeface="宋体" panose="02010600030101010101" pitchFamily="2" charset="-122"/>
                <a:ea typeface="宋体" panose="02010600030101010101" pitchFamily="2" charset="-122"/>
              </a:rPr>
              <a:t>年结婚率由</a:t>
            </a:r>
            <a:r>
              <a:rPr lang="en-US" altLang="zh-CN" dirty="0">
                <a:latin typeface="宋体" panose="02010600030101010101" pitchFamily="2" charset="-122"/>
                <a:ea typeface="宋体" panose="02010600030101010101" pitchFamily="2" charset="-122"/>
              </a:rPr>
              <a:t>15.6‰</a:t>
            </a:r>
            <a:r>
              <a:rPr lang="zh-CN" altLang="en-US" dirty="0">
                <a:latin typeface="宋体" panose="02010600030101010101" pitchFamily="2" charset="-122"/>
                <a:ea typeface="宋体" panose="02010600030101010101" pitchFamily="2" charset="-122"/>
              </a:rPr>
              <a:t>，下降至</a:t>
            </a:r>
            <a:r>
              <a:rPr lang="en-US" altLang="zh-CN" dirty="0">
                <a:latin typeface="宋体" panose="02010600030101010101" pitchFamily="2" charset="-122"/>
                <a:ea typeface="宋体" panose="02010600030101010101" pitchFamily="2" charset="-122"/>
              </a:rPr>
              <a:t>5.22‰</a:t>
            </a:r>
            <a:r>
              <a:rPr lang="zh-CN" altLang="en-US"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5827"/>
                                        </p:tgtEl>
                                        <p:attrNameLst>
                                          <p:attrName>style.visibility</p:attrName>
                                        </p:attrNameLst>
                                      </p:cBhvr>
                                      <p:to>
                                        <p:strVal val="visible"/>
                                      </p:to>
                                    </p:set>
                                    <p:animEffect transition="in" filter="fade">
                                      <p:cBhvr>
                                        <p:cTn id="7" dur="767" decel="100000"/>
                                        <p:tgtEl>
                                          <p:spTgt spid="205827"/>
                                        </p:tgtEl>
                                      </p:cBhvr>
                                    </p:animEffect>
                                    <p:animScale>
                                      <p:cBhvr>
                                        <p:cTn id="8" dur="767" decel="100000"/>
                                        <p:tgtEl>
                                          <p:spTgt spid="205827"/>
                                        </p:tgtEl>
                                      </p:cBhvr>
                                      <p:from x="10000" y="10000"/>
                                      <p:to x="200000" y="450000"/>
                                    </p:animScale>
                                    <p:animScale>
                                      <p:cBhvr>
                                        <p:cTn id="9" dur="1228" accel="100000" fill="hold">
                                          <p:stCondLst>
                                            <p:cond delay="767"/>
                                          </p:stCondLst>
                                        </p:cTn>
                                        <p:tgtEl>
                                          <p:spTgt spid="205827"/>
                                        </p:tgtEl>
                                      </p:cBhvr>
                                      <p:from x="200000" y="450000"/>
                                      <p:to x="100000" y="100000"/>
                                    </p:animScale>
                                    <p:set>
                                      <p:cBhvr>
                                        <p:cTn id="10" dur="767" fill="hold"/>
                                        <p:tgtEl>
                                          <p:spTgt spid="205827"/>
                                        </p:tgtEl>
                                        <p:attrNameLst>
                                          <p:attrName>ppt_x</p:attrName>
                                        </p:attrNameLst>
                                      </p:cBhvr>
                                      <p:to>
                                        <p:strVal val="(0.5)"/>
                                      </p:to>
                                    </p:set>
                                    <p:anim from="(0.5)" to="(#ppt_x)" calcmode="lin" valueType="num">
                                      <p:cBhvr>
                                        <p:cTn id="11" dur="1228" accel="100000" fill="hold">
                                          <p:stCondLst>
                                            <p:cond delay="767"/>
                                          </p:stCondLst>
                                        </p:cTn>
                                        <p:tgtEl>
                                          <p:spTgt spid="205827"/>
                                        </p:tgtEl>
                                        <p:attrNameLst>
                                          <p:attrName>ppt_x</p:attrName>
                                        </p:attrNameLst>
                                      </p:cBhvr>
                                    </p:anim>
                                    <p:set>
                                      <p:cBhvr>
                                        <p:cTn id="12" dur="767" fill="hold"/>
                                        <p:tgtEl>
                                          <p:spTgt spid="205827"/>
                                        </p:tgtEl>
                                        <p:attrNameLst>
                                          <p:attrName>ppt_y</p:attrName>
                                        </p:attrNameLst>
                                      </p:cBhvr>
                                      <p:to>
                                        <p:strVal val="(#ppt_y+0.4)"/>
                                      </p:to>
                                    </p:set>
                                    <p:anim from="(#ppt_y+0.4)" to="(#ppt_y)" calcmode="lin" valueType="num">
                                      <p:cBhvr>
                                        <p:cTn id="13" dur="1228" accel="100000" fill="hold">
                                          <p:stCondLst>
                                            <p:cond delay="767"/>
                                          </p:stCondLst>
                                        </p:cTn>
                                        <p:tgtEl>
                                          <p:spTgt spid="20582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5828">
                                            <p:txEl>
                                              <p:pRg st="0" end="0"/>
                                            </p:txEl>
                                          </p:spTgt>
                                        </p:tgtEl>
                                        <p:attrNameLst>
                                          <p:attrName>style.visibility</p:attrName>
                                        </p:attrNameLst>
                                      </p:cBhvr>
                                      <p:to>
                                        <p:strVal val="visible"/>
                                      </p:to>
                                    </p:set>
                                    <p:anim calcmode="lin" valueType="num">
                                      <p:cBhvr>
                                        <p:cTn id="18" dur="500" fill="hold"/>
                                        <p:tgtEl>
                                          <p:spTgt spid="20582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582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582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05828">
                                            <p:txEl>
                                              <p:pRg st="1" end="1"/>
                                            </p:txEl>
                                          </p:spTgt>
                                        </p:tgtEl>
                                        <p:attrNameLst>
                                          <p:attrName>style.visibility</p:attrName>
                                        </p:attrNameLst>
                                      </p:cBhvr>
                                      <p:to>
                                        <p:strVal val="visible"/>
                                      </p:to>
                                    </p:set>
                                    <p:anim calcmode="lin" valueType="num">
                                      <p:cBhvr>
                                        <p:cTn id="25" dur="500" fill="hold"/>
                                        <p:tgtEl>
                                          <p:spTgt spid="20582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582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582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205828">
                                            <p:txEl>
                                              <p:pRg st="2" end="2"/>
                                            </p:txEl>
                                          </p:spTgt>
                                        </p:tgtEl>
                                        <p:attrNameLst>
                                          <p:attrName>style.visibility</p:attrName>
                                        </p:attrNameLst>
                                      </p:cBhvr>
                                      <p:to>
                                        <p:strVal val="visible"/>
                                      </p:to>
                                    </p:set>
                                    <p:anim calcmode="lin" valueType="num">
                                      <p:cBhvr>
                                        <p:cTn id="32" dur="500" fill="hold"/>
                                        <p:tgtEl>
                                          <p:spTgt spid="205828">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05828">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058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p:bldP spid="20582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11E30A5E-C2EE-4ED4-A051-CC32524FE4D1}"/>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1517E6A-068A-4355-91AE-EBCEEE893190}" type="datetime1">
              <a:rPr lang="zh-CN" altLang="en-US" sz="1200"/>
              <a:pPr eaLnBrk="1" hangingPunct="1">
                <a:buFont typeface="Wingdings" panose="05000000000000000000" pitchFamily="2" charset="2"/>
                <a:buNone/>
              </a:pPr>
              <a:t>2023/4/27</a:t>
            </a:fld>
            <a:endParaRPr lang="zh-CN" altLang="en-US" sz="1200"/>
          </a:p>
        </p:txBody>
      </p:sp>
      <p:sp>
        <p:nvSpPr>
          <p:cNvPr id="50179" name="灯片编号占位符 5">
            <a:extLst>
              <a:ext uri="{FF2B5EF4-FFF2-40B4-BE49-F238E27FC236}">
                <a16:creationId xmlns:a16="http://schemas.microsoft.com/office/drawing/2014/main" id="{99B89C7F-5F06-4E06-B2E8-0F68BE1D0F1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169F4BB3-83C0-469F-BC9C-38CAFAD4B086}" type="slidenum">
              <a:rPr lang="zh-CN" altLang="en-US" sz="1200"/>
              <a:pPr algn="r" eaLnBrk="1" hangingPunct="1">
                <a:buFont typeface="Wingdings" panose="05000000000000000000" pitchFamily="2" charset="2"/>
                <a:buNone/>
              </a:pPr>
              <a:t>22</a:t>
            </a:fld>
            <a:endParaRPr lang="zh-CN" altLang="en-US" sz="1200"/>
          </a:p>
        </p:txBody>
      </p:sp>
      <p:sp>
        <p:nvSpPr>
          <p:cNvPr id="206851" name="Rectangle 2">
            <a:extLst>
              <a:ext uri="{FF2B5EF4-FFF2-40B4-BE49-F238E27FC236}">
                <a16:creationId xmlns:a16="http://schemas.microsoft.com/office/drawing/2014/main" id="{37576BDB-76F0-45E2-9C4B-505784D484FF}"/>
              </a:ext>
            </a:extLst>
          </p:cNvPr>
          <p:cNvSpPr>
            <a:spLocks noGrp="1" noChangeArrowheads="1"/>
          </p:cNvSpPr>
          <p:nvPr>
            <p:ph type="title" idx="4294967295"/>
          </p:nvPr>
        </p:nvSpPr>
        <p:spPr>
          <a:xfrm>
            <a:off x="1016876" y="235938"/>
            <a:ext cx="8837175" cy="764629"/>
          </a:xfrm>
        </p:spPr>
        <p:txBody>
          <a:bodyPr>
            <a:normAutofit fontScale="90000"/>
          </a:bodyPr>
          <a:lstStyle/>
          <a:p>
            <a:r>
              <a:rPr lang="zh-CN" altLang="en-US" sz="3600" b="1" dirty="0">
                <a:solidFill>
                  <a:srgbClr val="00B050"/>
                </a:solidFill>
                <a:latin typeface="黑体" panose="02010609060101010101" pitchFamily="49" charset="-122"/>
                <a:ea typeface="黑体" panose="02010609060101010101" pitchFamily="49" charset="-122"/>
              </a:rPr>
              <a:t>当前研究的议题：</a:t>
            </a:r>
            <a:r>
              <a:rPr lang="zh-CN" altLang="en-US" sz="3200" dirty="0">
                <a:latin typeface="宋体" panose="02010600030101010101" pitchFamily="2" charset="-122"/>
                <a:ea typeface="宋体" panose="02010600030101010101" pitchFamily="2" charset="-122"/>
              </a:rPr>
              <a:t>单亲家庭为何越来越多？</a:t>
            </a:r>
            <a:br>
              <a:rPr lang="en-US" altLang="zh-CN" sz="3200" dirty="0">
                <a:latin typeface="宋体" panose="02010600030101010101" pitchFamily="2" charset="-122"/>
                <a:ea typeface="宋体" panose="02010600030101010101" pitchFamily="2" charset="-122"/>
              </a:rPr>
            </a:br>
            <a:endParaRPr lang="zh-CN" altLang="en-US" sz="3200" b="1" dirty="0">
              <a:solidFill>
                <a:srgbClr val="00B050"/>
              </a:solidFill>
              <a:latin typeface="黑体" panose="02010609060101010101" pitchFamily="49" charset="-122"/>
              <a:ea typeface="黑体" panose="02010609060101010101" pitchFamily="49" charset="-122"/>
            </a:endParaRPr>
          </a:p>
        </p:txBody>
      </p:sp>
      <p:sp>
        <p:nvSpPr>
          <p:cNvPr id="206852" name="Rectangle 3">
            <a:extLst>
              <a:ext uri="{FF2B5EF4-FFF2-40B4-BE49-F238E27FC236}">
                <a16:creationId xmlns:a16="http://schemas.microsoft.com/office/drawing/2014/main" id="{87917D3D-F351-4F7D-9643-5B52C9A510AA}"/>
              </a:ext>
            </a:extLst>
          </p:cNvPr>
          <p:cNvSpPr>
            <a:spLocks noGrp="1" noChangeArrowheads="1"/>
          </p:cNvSpPr>
          <p:nvPr>
            <p:ph type="body" idx="4294967295"/>
          </p:nvPr>
        </p:nvSpPr>
        <p:spPr>
          <a:xfrm>
            <a:off x="828675" y="1079939"/>
            <a:ext cx="10593442" cy="5085914"/>
          </a:xfrm>
        </p:spPr>
        <p:txBody>
          <a:bodyPr>
            <a:normAutofit fontScale="92500"/>
          </a:bodyPr>
          <a:lstStyle/>
          <a:p>
            <a:pPr eaLnBrk="1" hangingPunct="1">
              <a:lnSpc>
                <a:spcPts val="2800"/>
              </a:lnSpc>
            </a:pPr>
            <a:r>
              <a:rPr lang="zh-CN" altLang="en-US" sz="2400" dirty="0">
                <a:latin typeface="宋体" panose="02010600030101010101" pitchFamily="2" charset="-122"/>
                <a:ea typeface="宋体" panose="02010600030101010101" pitchFamily="2" charset="-122"/>
              </a:rPr>
              <a:t>近年来许多国家，单亲家庭的比例急剧增加，其中大多数是单亲妈妈的家庭。如</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世纪</a:t>
            </a:r>
            <a:r>
              <a:rPr lang="en-US" altLang="zh-CN" sz="2400" dirty="0">
                <a:latin typeface="宋体" panose="02010600030101010101" pitchFamily="2" charset="-122"/>
                <a:ea typeface="宋体" panose="02010600030101010101" pitchFamily="2" charset="-122"/>
              </a:rPr>
              <a:t>60</a:t>
            </a:r>
            <a:r>
              <a:rPr lang="zh-CN" altLang="en-US" sz="2400" dirty="0">
                <a:latin typeface="宋体" panose="02010600030101010101" pitchFamily="2" charset="-122"/>
                <a:ea typeface="宋体" panose="02010600030101010101" pitchFamily="2" charset="-122"/>
              </a:rPr>
              <a:t>年代，美国的数据是</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80</a:t>
            </a:r>
            <a:r>
              <a:rPr lang="zh-CN" altLang="en-US" sz="2400" dirty="0">
                <a:latin typeface="宋体" panose="02010600030101010101" pitchFamily="2" charset="-122"/>
                <a:ea typeface="宋体" panose="02010600030101010101" pitchFamily="2" charset="-122"/>
              </a:rPr>
              <a:t>年代中期，这个数字升到</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2004</a:t>
            </a:r>
            <a:r>
              <a:rPr lang="zh-CN" altLang="en-US" sz="2400" dirty="0">
                <a:latin typeface="宋体" panose="02010600030101010101" pitchFamily="2" charset="-122"/>
                <a:ea typeface="宋体" panose="02010600030101010101" pitchFamily="2" charset="-122"/>
              </a:rPr>
              <a:t>年该数字是</a:t>
            </a:r>
            <a:r>
              <a:rPr lang="en-US" altLang="zh-CN" sz="2400" dirty="0">
                <a:latin typeface="宋体" panose="02010600030101010101" pitchFamily="2" charset="-122"/>
                <a:ea typeface="宋体" panose="02010600030101010101" pitchFamily="2" charset="-122"/>
              </a:rPr>
              <a:t>28%</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ts val="2800"/>
              </a:lnSpc>
            </a:pPr>
            <a:r>
              <a:rPr lang="zh-CN" altLang="en-US" sz="2400" dirty="0">
                <a:latin typeface="宋体" panose="02010600030101010101" pitchFamily="2" charset="-122"/>
                <a:ea typeface="宋体" panose="02010600030101010101" pitchFamily="2" charset="-122"/>
              </a:rPr>
              <a:t>成为单亲家庭的方式：离婚或分居；未婚生育；配偶的死亡；单身人士希望拥有孩子。</a:t>
            </a:r>
            <a:endParaRPr lang="en-US" altLang="zh-CN" sz="2400" dirty="0">
              <a:latin typeface="宋体" panose="02010600030101010101" pitchFamily="2" charset="-122"/>
              <a:ea typeface="宋体" panose="02010600030101010101" pitchFamily="2" charset="-122"/>
            </a:endParaRPr>
          </a:p>
          <a:p>
            <a:pPr eaLnBrk="1" hangingPunct="1">
              <a:lnSpc>
                <a:spcPts val="2800"/>
              </a:lnSpc>
            </a:pPr>
            <a:r>
              <a:rPr lang="zh-CN" altLang="en-US" sz="2400" dirty="0">
                <a:latin typeface="宋体" panose="02010600030101010101" pitchFamily="2" charset="-122"/>
                <a:ea typeface="宋体" panose="02010600030101010101" pitchFamily="2" charset="-122"/>
              </a:rPr>
              <a:t>单亲家庭比例增加的原因</a:t>
            </a:r>
            <a:endParaRPr lang="en-US" altLang="zh-CN" sz="2400" dirty="0">
              <a:latin typeface="宋体" panose="02010600030101010101" pitchFamily="2" charset="-122"/>
              <a:ea typeface="宋体" panose="02010600030101010101" pitchFamily="2" charset="-122"/>
            </a:endParaRPr>
          </a:p>
          <a:p>
            <a:pPr lvl="1">
              <a:lnSpc>
                <a:spcPts val="2800"/>
              </a:lnSpc>
            </a:pPr>
            <a:r>
              <a:rPr lang="zh-CN" altLang="en-US" sz="2200" dirty="0">
                <a:latin typeface="宋体" panose="02010600030101010101" pitchFamily="2" charset="-122"/>
                <a:ea typeface="宋体" panose="02010600030101010101" pitchFamily="2" charset="-122"/>
              </a:rPr>
              <a:t>离婚的简便（</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再婚率）</a:t>
            </a:r>
            <a:endParaRPr lang="en-US" altLang="zh-CN" sz="2200" dirty="0">
              <a:latin typeface="宋体" panose="02010600030101010101" pitchFamily="2" charset="-122"/>
              <a:ea typeface="宋体" panose="02010600030101010101" pitchFamily="2" charset="-122"/>
            </a:endParaRPr>
          </a:p>
          <a:p>
            <a:pPr lvl="1">
              <a:lnSpc>
                <a:spcPts val="2800"/>
              </a:lnSpc>
            </a:pPr>
            <a:r>
              <a:rPr lang="zh-CN" altLang="en-US" sz="2200" dirty="0">
                <a:latin typeface="宋体" panose="02010600030101010101" pitchFamily="2" charset="-122"/>
                <a:ea typeface="宋体" panose="02010600030101010101" pitchFamily="2" charset="-122"/>
              </a:rPr>
              <a:t>有些国家和有些国家的一些族群中，男性的人数少于女性，并且有时候相当大比例的男性经济前景惨淡。（如美国非裔男性）</a:t>
            </a:r>
            <a:endParaRPr lang="en-US" altLang="zh-CN" sz="2200" dirty="0">
              <a:latin typeface="宋体" panose="02010600030101010101" pitchFamily="2" charset="-122"/>
              <a:ea typeface="宋体" panose="02010600030101010101" pitchFamily="2" charset="-122"/>
            </a:endParaRPr>
          </a:p>
          <a:p>
            <a:pPr lvl="1">
              <a:lnSpc>
                <a:spcPts val="2800"/>
              </a:lnSpc>
            </a:pPr>
            <a:r>
              <a:rPr lang="zh-CN" altLang="en-US" sz="2200" dirty="0">
                <a:latin typeface="宋体" panose="02010600030101010101" pitchFamily="2" charset="-122"/>
                <a:ea typeface="宋体" panose="02010600030101010101" pitchFamily="2" charset="-122"/>
              </a:rPr>
              <a:t>女性可以从国家那里得到扶持，没有丈夫也能够应付生活（如瑞典）</a:t>
            </a:r>
            <a:endParaRPr lang="en-US" altLang="zh-CN" sz="2200" dirty="0">
              <a:latin typeface="宋体" panose="02010600030101010101" pitchFamily="2" charset="-122"/>
              <a:ea typeface="宋体" panose="02010600030101010101" pitchFamily="2" charset="-122"/>
            </a:endParaRPr>
          </a:p>
          <a:p>
            <a:pPr lvl="1">
              <a:lnSpc>
                <a:spcPts val="2800"/>
              </a:lnSpc>
            </a:pPr>
            <a:r>
              <a:rPr lang="zh-CN" altLang="en-US" sz="2200" dirty="0">
                <a:latin typeface="宋体" panose="02010600030101010101" pitchFamily="2" charset="-122"/>
                <a:ea typeface="宋体" panose="02010600030101010101" pitchFamily="2" charset="-122"/>
              </a:rPr>
              <a:t>女性拥有高薪工作</a:t>
            </a:r>
            <a:endParaRPr lang="en-US" altLang="zh-CN" sz="2200" dirty="0">
              <a:latin typeface="宋体" panose="02010600030101010101" pitchFamily="2" charset="-122"/>
              <a:ea typeface="宋体" panose="02010600030101010101" pitchFamily="2" charset="-122"/>
            </a:endParaRPr>
          </a:p>
          <a:p>
            <a:pPr lvl="1">
              <a:lnSpc>
                <a:spcPts val="2800"/>
              </a:lnSpc>
            </a:pPr>
            <a:r>
              <a:rPr lang="zh-CN" altLang="en-US" sz="2200" dirty="0">
                <a:latin typeface="宋体" panose="02010600030101010101" pitchFamily="2" charset="-122"/>
                <a:ea typeface="宋体" panose="02010600030101010101" pitchFamily="2" charset="-122"/>
              </a:rPr>
              <a:t>商业经济（相对生存型经济）与单亲家庭的可能性之间存在着一种普遍的关联性。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6851"/>
                                        </p:tgtEl>
                                        <p:attrNameLst>
                                          <p:attrName>style.visibility</p:attrName>
                                        </p:attrNameLst>
                                      </p:cBhvr>
                                      <p:to>
                                        <p:strVal val="visible"/>
                                      </p:to>
                                    </p:set>
                                    <p:animEffect transition="in" filter="fade">
                                      <p:cBhvr>
                                        <p:cTn id="7" dur="767" decel="100000"/>
                                        <p:tgtEl>
                                          <p:spTgt spid="206851"/>
                                        </p:tgtEl>
                                      </p:cBhvr>
                                    </p:animEffect>
                                    <p:animScale>
                                      <p:cBhvr>
                                        <p:cTn id="8" dur="767" decel="100000"/>
                                        <p:tgtEl>
                                          <p:spTgt spid="206851"/>
                                        </p:tgtEl>
                                      </p:cBhvr>
                                      <p:from x="10000" y="10000"/>
                                      <p:to x="200000" y="450000"/>
                                    </p:animScale>
                                    <p:animScale>
                                      <p:cBhvr>
                                        <p:cTn id="9" dur="1228" accel="100000" fill="hold">
                                          <p:stCondLst>
                                            <p:cond delay="767"/>
                                          </p:stCondLst>
                                        </p:cTn>
                                        <p:tgtEl>
                                          <p:spTgt spid="206851"/>
                                        </p:tgtEl>
                                      </p:cBhvr>
                                      <p:from x="200000" y="450000"/>
                                      <p:to x="100000" y="100000"/>
                                    </p:animScale>
                                    <p:set>
                                      <p:cBhvr>
                                        <p:cTn id="10" dur="767" fill="hold"/>
                                        <p:tgtEl>
                                          <p:spTgt spid="206851"/>
                                        </p:tgtEl>
                                        <p:attrNameLst>
                                          <p:attrName>ppt_x</p:attrName>
                                        </p:attrNameLst>
                                      </p:cBhvr>
                                      <p:to>
                                        <p:strVal val="(0.5)"/>
                                      </p:to>
                                    </p:set>
                                    <p:anim from="(0.5)" to="(#ppt_x)" calcmode="lin" valueType="num">
                                      <p:cBhvr>
                                        <p:cTn id="11" dur="1228" accel="100000" fill="hold">
                                          <p:stCondLst>
                                            <p:cond delay="767"/>
                                          </p:stCondLst>
                                        </p:cTn>
                                        <p:tgtEl>
                                          <p:spTgt spid="206851"/>
                                        </p:tgtEl>
                                        <p:attrNameLst>
                                          <p:attrName>ppt_x</p:attrName>
                                        </p:attrNameLst>
                                      </p:cBhvr>
                                    </p:anim>
                                    <p:set>
                                      <p:cBhvr>
                                        <p:cTn id="12" dur="767" fill="hold"/>
                                        <p:tgtEl>
                                          <p:spTgt spid="206851"/>
                                        </p:tgtEl>
                                        <p:attrNameLst>
                                          <p:attrName>ppt_y</p:attrName>
                                        </p:attrNameLst>
                                      </p:cBhvr>
                                      <p:to>
                                        <p:strVal val="(#ppt_y+0.4)"/>
                                      </p:to>
                                    </p:set>
                                    <p:anim from="(#ppt_y+0.4)" to="(#ppt_y)" calcmode="lin" valueType="num">
                                      <p:cBhvr>
                                        <p:cTn id="13" dur="1228" accel="100000" fill="hold">
                                          <p:stCondLst>
                                            <p:cond delay="767"/>
                                          </p:stCondLst>
                                        </p:cTn>
                                        <p:tgtEl>
                                          <p:spTgt spid="20685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6852">
                                            <p:txEl>
                                              <p:pRg st="0" end="0"/>
                                            </p:txEl>
                                          </p:spTgt>
                                        </p:tgtEl>
                                        <p:attrNameLst>
                                          <p:attrName>style.visibility</p:attrName>
                                        </p:attrNameLst>
                                      </p:cBhvr>
                                      <p:to>
                                        <p:strVal val="visible"/>
                                      </p:to>
                                    </p:set>
                                    <p:anim calcmode="lin" valueType="num">
                                      <p:cBhvr>
                                        <p:cTn id="18" dur="500" fill="hold"/>
                                        <p:tgtEl>
                                          <p:spTgt spid="20685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685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685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06852">
                                            <p:txEl>
                                              <p:pRg st="1" end="1"/>
                                            </p:txEl>
                                          </p:spTgt>
                                        </p:tgtEl>
                                        <p:attrNameLst>
                                          <p:attrName>style.visibility</p:attrName>
                                        </p:attrNameLst>
                                      </p:cBhvr>
                                      <p:to>
                                        <p:strVal val="visible"/>
                                      </p:to>
                                    </p:set>
                                    <p:anim calcmode="lin" valueType="num">
                                      <p:cBhvr>
                                        <p:cTn id="25" dur="500" fill="hold"/>
                                        <p:tgtEl>
                                          <p:spTgt spid="20685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685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685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206852">
                                            <p:txEl>
                                              <p:pRg st="2" end="2"/>
                                            </p:txEl>
                                          </p:spTgt>
                                        </p:tgtEl>
                                        <p:attrNameLst>
                                          <p:attrName>style.visibility</p:attrName>
                                        </p:attrNameLst>
                                      </p:cBhvr>
                                      <p:to>
                                        <p:strVal val="visible"/>
                                      </p:to>
                                    </p:set>
                                    <p:anim calcmode="lin" valueType="num">
                                      <p:cBhvr>
                                        <p:cTn id="32" dur="500" fill="hold"/>
                                        <p:tgtEl>
                                          <p:spTgt spid="20685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0685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06852">
                                            <p:txEl>
                                              <p:pRg st="2" end="2"/>
                                            </p:txEl>
                                          </p:spTgt>
                                        </p:tgtEl>
                                      </p:cBhvr>
                                    </p:animEffect>
                                  </p:childTnLst>
                                </p:cTn>
                              </p:par>
                              <p:par>
                                <p:cTn id="35" presetID="53" presetClass="entr" presetSubtype="16" fill="hold" grpId="0" nodeType="withEffect">
                                  <p:stCondLst>
                                    <p:cond delay="0"/>
                                  </p:stCondLst>
                                  <p:childTnLst>
                                    <p:set>
                                      <p:cBhvr>
                                        <p:cTn id="36" dur="0" fill="hold">
                                          <p:stCondLst>
                                            <p:cond delay="0"/>
                                          </p:stCondLst>
                                        </p:cTn>
                                        <p:tgtEl>
                                          <p:spTgt spid="206852">
                                            <p:txEl>
                                              <p:pRg st="3" end="3"/>
                                            </p:txEl>
                                          </p:spTgt>
                                        </p:tgtEl>
                                        <p:attrNameLst>
                                          <p:attrName>style.visibility</p:attrName>
                                        </p:attrNameLst>
                                      </p:cBhvr>
                                      <p:to>
                                        <p:strVal val="visible"/>
                                      </p:to>
                                    </p:set>
                                    <p:anim calcmode="lin" valueType="num">
                                      <p:cBhvr>
                                        <p:cTn id="37" dur="500" fill="hold"/>
                                        <p:tgtEl>
                                          <p:spTgt spid="206852">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206852">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206852">
                                            <p:txEl>
                                              <p:pRg st="3" end="3"/>
                                            </p:txEl>
                                          </p:spTgt>
                                        </p:tgtEl>
                                      </p:cBhvr>
                                    </p:animEffect>
                                  </p:childTnLst>
                                </p:cTn>
                              </p:par>
                              <p:par>
                                <p:cTn id="40" presetID="53" presetClass="entr" presetSubtype="16" fill="hold" grpId="0" nodeType="withEffect">
                                  <p:stCondLst>
                                    <p:cond delay="0"/>
                                  </p:stCondLst>
                                  <p:childTnLst>
                                    <p:set>
                                      <p:cBhvr>
                                        <p:cTn id="41" dur="0" fill="hold">
                                          <p:stCondLst>
                                            <p:cond delay="0"/>
                                          </p:stCondLst>
                                        </p:cTn>
                                        <p:tgtEl>
                                          <p:spTgt spid="206852">
                                            <p:txEl>
                                              <p:pRg st="4" end="4"/>
                                            </p:txEl>
                                          </p:spTgt>
                                        </p:tgtEl>
                                        <p:attrNameLst>
                                          <p:attrName>style.visibility</p:attrName>
                                        </p:attrNameLst>
                                      </p:cBhvr>
                                      <p:to>
                                        <p:strVal val="visible"/>
                                      </p:to>
                                    </p:set>
                                    <p:anim calcmode="lin" valueType="num">
                                      <p:cBhvr>
                                        <p:cTn id="42" dur="500" fill="hold"/>
                                        <p:tgtEl>
                                          <p:spTgt spid="206852">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206852">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206852">
                                            <p:txEl>
                                              <p:pRg st="4" end="4"/>
                                            </p:txEl>
                                          </p:spTgt>
                                        </p:tgtEl>
                                      </p:cBhvr>
                                    </p:animEffect>
                                  </p:childTnLst>
                                </p:cTn>
                              </p:par>
                              <p:par>
                                <p:cTn id="45" presetID="53" presetClass="entr" presetSubtype="16" fill="hold" grpId="0" nodeType="withEffect">
                                  <p:stCondLst>
                                    <p:cond delay="0"/>
                                  </p:stCondLst>
                                  <p:childTnLst>
                                    <p:set>
                                      <p:cBhvr>
                                        <p:cTn id="46" dur="0" fill="hold">
                                          <p:stCondLst>
                                            <p:cond delay="0"/>
                                          </p:stCondLst>
                                        </p:cTn>
                                        <p:tgtEl>
                                          <p:spTgt spid="206852">
                                            <p:txEl>
                                              <p:pRg st="5" end="5"/>
                                            </p:txEl>
                                          </p:spTgt>
                                        </p:tgtEl>
                                        <p:attrNameLst>
                                          <p:attrName>style.visibility</p:attrName>
                                        </p:attrNameLst>
                                      </p:cBhvr>
                                      <p:to>
                                        <p:strVal val="visible"/>
                                      </p:to>
                                    </p:set>
                                    <p:anim calcmode="lin" valueType="num">
                                      <p:cBhvr>
                                        <p:cTn id="47" dur="500" fill="hold"/>
                                        <p:tgtEl>
                                          <p:spTgt spid="206852">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206852">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206852">
                                            <p:txEl>
                                              <p:pRg st="5" end="5"/>
                                            </p:txEl>
                                          </p:spTgt>
                                        </p:tgtEl>
                                      </p:cBhvr>
                                    </p:animEffect>
                                  </p:childTnLst>
                                </p:cTn>
                              </p:par>
                              <p:par>
                                <p:cTn id="50" presetID="53" presetClass="entr" presetSubtype="16" fill="hold" grpId="0" nodeType="withEffect">
                                  <p:stCondLst>
                                    <p:cond delay="0"/>
                                  </p:stCondLst>
                                  <p:childTnLst>
                                    <p:set>
                                      <p:cBhvr>
                                        <p:cTn id="51" dur="0" fill="hold">
                                          <p:stCondLst>
                                            <p:cond delay="0"/>
                                          </p:stCondLst>
                                        </p:cTn>
                                        <p:tgtEl>
                                          <p:spTgt spid="206852">
                                            <p:txEl>
                                              <p:pRg st="6" end="6"/>
                                            </p:txEl>
                                          </p:spTgt>
                                        </p:tgtEl>
                                        <p:attrNameLst>
                                          <p:attrName>style.visibility</p:attrName>
                                        </p:attrNameLst>
                                      </p:cBhvr>
                                      <p:to>
                                        <p:strVal val="visible"/>
                                      </p:to>
                                    </p:set>
                                    <p:anim calcmode="lin" valueType="num">
                                      <p:cBhvr>
                                        <p:cTn id="52" dur="500" fill="hold"/>
                                        <p:tgtEl>
                                          <p:spTgt spid="206852">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206852">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206852">
                                            <p:txEl>
                                              <p:pRg st="6" end="6"/>
                                            </p:txEl>
                                          </p:spTgt>
                                        </p:tgtEl>
                                      </p:cBhvr>
                                    </p:animEffect>
                                  </p:childTnLst>
                                </p:cTn>
                              </p:par>
                              <p:par>
                                <p:cTn id="55" presetID="53" presetClass="entr" presetSubtype="16" fill="hold" grpId="0" nodeType="withEffect">
                                  <p:stCondLst>
                                    <p:cond delay="0"/>
                                  </p:stCondLst>
                                  <p:childTnLst>
                                    <p:set>
                                      <p:cBhvr>
                                        <p:cTn id="56" dur="0" fill="hold">
                                          <p:stCondLst>
                                            <p:cond delay="0"/>
                                          </p:stCondLst>
                                        </p:cTn>
                                        <p:tgtEl>
                                          <p:spTgt spid="206852">
                                            <p:txEl>
                                              <p:pRg st="7" end="7"/>
                                            </p:txEl>
                                          </p:spTgt>
                                        </p:tgtEl>
                                        <p:attrNameLst>
                                          <p:attrName>style.visibility</p:attrName>
                                        </p:attrNameLst>
                                      </p:cBhvr>
                                      <p:to>
                                        <p:strVal val="visible"/>
                                      </p:to>
                                    </p:set>
                                    <p:anim calcmode="lin" valueType="num">
                                      <p:cBhvr>
                                        <p:cTn id="57" dur="500" fill="hold"/>
                                        <p:tgtEl>
                                          <p:spTgt spid="206852">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206852">
                                            <p:txEl>
                                              <p:pRg st="7" end="7"/>
                                            </p:txEl>
                                          </p:spTgt>
                                        </p:tgtEl>
                                        <p:attrNameLst>
                                          <p:attrName>ppt_h</p:attrName>
                                        </p:attrNameLst>
                                      </p:cBhvr>
                                      <p:tavLst>
                                        <p:tav tm="0">
                                          <p:val>
                                            <p:fltVal val="0"/>
                                          </p:val>
                                        </p:tav>
                                        <p:tav tm="100000">
                                          <p:val>
                                            <p:strVal val="#ppt_h"/>
                                          </p:val>
                                        </p:tav>
                                      </p:tavLst>
                                    </p:anim>
                                    <p:animEffect transition="in" filter="fade">
                                      <p:cBhvr>
                                        <p:cTn id="59" dur="500"/>
                                        <p:tgtEl>
                                          <p:spTgt spid="2068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p:bldP spid="20685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3B27F7F6-4300-43F9-8327-6256A81ABB9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98D9D2C-70B5-4400-8E50-255A80B3DEC1}" type="datetime1">
              <a:rPr lang="zh-CN" altLang="en-US" sz="1200"/>
              <a:pPr eaLnBrk="1" hangingPunct="1">
                <a:buFont typeface="Wingdings" panose="05000000000000000000" pitchFamily="2" charset="2"/>
                <a:buNone/>
              </a:pPr>
              <a:t>2023/4/27</a:t>
            </a:fld>
            <a:endParaRPr lang="zh-CN" altLang="en-US" sz="1200"/>
          </a:p>
        </p:txBody>
      </p:sp>
      <p:sp>
        <p:nvSpPr>
          <p:cNvPr id="53251" name="灯片编号占位符 5">
            <a:extLst>
              <a:ext uri="{FF2B5EF4-FFF2-40B4-BE49-F238E27FC236}">
                <a16:creationId xmlns:a16="http://schemas.microsoft.com/office/drawing/2014/main" id="{3896533A-754E-4A89-A1F0-A01CFFDF825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95CA9D3-F56B-4357-B1C5-6A7D66F33184}" type="slidenum">
              <a:rPr lang="zh-CN" altLang="en-US" sz="1200"/>
              <a:pPr algn="r" eaLnBrk="1" hangingPunct="1">
                <a:buFont typeface="Wingdings" panose="05000000000000000000" pitchFamily="2" charset="2"/>
                <a:buNone/>
              </a:pPr>
              <a:t>23</a:t>
            </a:fld>
            <a:endParaRPr lang="zh-CN" altLang="en-US" sz="1200"/>
          </a:p>
        </p:txBody>
      </p:sp>
      <p:sp>
        <p:nvSpPr>
          <p:cNvPr id="220163" name="Rectangle 2">
            <a:extLst>
              <a:ext uri="{FF2B5EF4-FFF2-40B4-BE49-F238E27FC236}">
                <a16:creationId xmlns:a16="http://schemas.microsoft.com/office/drawing/2014/main" id="{C542E2CA-C7F4-4B69-8163-04C598DACBF7}"/>
              </a:ext>
            </a:extLst>
          </p:cNvPr>
          <p:cNvSpPr>
            <a:spLocks noGrp="1" noChangeArrowheads="1"/>
          </p:cNvSpPr>
          <p:nvPr>
            <p:ph type="title" idx="4294967295"/>
          </p:nvPr>
        </p:nvSpPr>
        <p:spPr>
          <a:xfrm>
            <a:off x="1734207" y="357189"/>
            <a:ext cx="7090706" cy="1055687"/>
          </a:xfrm>
        </p:spPr>
        <p:txBody>
          <a:bodyPr>
            <a:normAutofit/>
          </a:bodyPr>
          <a:lstStyle/>
          <a:p>
            <a:pPr eaLnBrk="1" hangingPunct="1"/>
            <a:r>
              <a:rPr lang="zh-CN" altLang="en-US" sz="3600" b="1" dirty="0">
                <a:solidFill>
                  <a:srgbClr val="0070C0"/>
                </a:solidFill>
                <a:latin typeface="黑体" panose="02010609060101010101" pitchFamily="49" charset="-122"/>
                <a:ea typeface="黑体" panose="02010609060101010101" pitchFamily="49" charset="-122"/>
              </a:rPr>
              <a:t>婚姻居住的模式</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20164" name="Rectangle 3">
            <a:extLst>
              <a:ext uri="{FF2B5EF4-FFF2-40B4-BE49-F238E27FC236}">
                <a16:creationId xmlns:a16="http://schemas.microsoft.com/office/drawing/2014/main" id="{978471A6-A5F8-4DEE-9994-B1D58B068C6B}"/>
              </a:ext>
            </a:extLst>
          </p:cNvPr>
          <p:cNvSpPr>
            <a:spLocks noGrp="1" noChangeArrowheads="1"/>
          </p:cNvSpPr>
          <p:nvPr>
            <p:ph type="body" idx="4294967295"/>
          </p:nvPr>
        </p:nvSpPr>
        <p:spPr>
          <a:xfrm>
            <a:off x="1419225" y="1412876"/>
            <a:ext cx="8924925" cy="5216524"/>
          </a:xfrm>
        </p:spPr>
        <p:txBody>
          <a:bodyPr/>
          <a:lstStyle/>
          <a:p>
            <a:pPr eaLnBrk="1" hangingPunct="1">
              <a:lnSpc>
                <a:spcPts val="3700"/>
              </a:lnSpc>
            </a:pPr>
            <a:r>
              <a:rPr lang="zh-CN" altLang="en-US" b="1" dirty="0">
                <a:latin typeface="宋体" panose="02010600030101010101" pitchFamily="2" charset="-122"/>
                <a:ea typeface="宋体" panose="02010600030101010101" pitchFamily="2" charset="-122"/>
              </a:rPr>
              <a:t>从父居</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patrilocal residence)</a:t>
            </a:r>
            <a:endParaRPr lang="zh-CN" altLang="en-US" dirty="0">
              <a:latin typeface="宋体" panose="02010600030101010101" pitchFamily="2" charset="-122"/>
              <a:ea typeface="宋体" panose="02010600030101010101" pitchFamily="2" charset="-122"/>
            </a:endParaRPr>
          </a:p>
          <a:p>
            <a:pPr eaLnBrk="1" hangingPunct="1">
              <a:lnSpc>
                <a:spcPts val="3700"/>
              </a:lnSpc>
            </a:pPr>
            <a:r>
              <a:rPr lang="zh-CN" altLang="en-US" b="1" dirty="0">
                <a:latin typeface="宋体" panose="02010600030101010101" pitchFamily="2" charset="-122"/>
                <a:ea typeface="宋体" panose="02010600030101010101" pitchFamily="2" charset="-122"/>
              </a:rPr>
              <a:t>从母居</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matrilocal residence</a:t>
            </a:r>
            <a:r>
              <a:rPr lang="zh-CN" altLang="en-US" dirty="0">
                <a:latin typeface="宋体" panose="02010600030101010101" pitchFamily="2" charset="-122"/>
                <a:ea typeface="宋体" panose="02010600030101010101" pitchFamily="2" charset="-122"/>
              </a:rPr>
              <a:t>）</a:t>
            </a:r>
          </a:p>
          <a:p>
            <a:pPr eaLnBrk="1" hangingPunct="1">
              <a:lnSpc>
                <a:spcPts val="3700"/>
              </a:lnSpc>
            </a:pPr>
            <a:r>
              <a:rPr lang="zh-CN" altLang="en-US" b="1" dirty="0">
                <a:latin typeface="宋体" panose="02010600030101010101" pitchFamily="2" charset="-122"/>
                <a:ea typeface="宋体" panose="02010600030101010101" pitchFamily="2" charset="-122"/>
              </a:rPr>
              <a:t>两可居</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bilocal</a:t>
            </a:r>
            <a:r>
              <a:rPr lang="en-US" altLang="zh-CN" dirty="0">
                <a:latin typeface="宋体" panose="02010600030101010101" pitchFamily="2" charset="-122"/>
                <a:ea typeface="宋体" panose="02010600030101010101" pitchFamily="2" charset="-122"/>
              </a:rPr>
              <a:t> residence)</a:t>
            </a:r>
            <a:endParaRPr lang="zh-CN" altLang="en-US" dirty="0">
              <a:latin typeface="宋体" panose="02010600030101010101" pitchFamily="2" charset="-122"/>
              <a:ea typeface="宋体" panose="02010600030101010101" pitchFamily="2" charset="-122"/>
            </a:endParaRPr>
          </a:p>
          <a:p>
            <a:pPr eaLnBrk="1" hangingPunct="1">
              <a:lnSpc>
                <a:spcPts val="3700"/>
              </a:lnSpc>
            </a:pPr>
            <a:r>
              <a:rPr lang="zh-CN" altLang="en-US" b="1" dirty="0">
                <a:latin typeface="宋体" panose="02010600030101010101" pitchFamily="2" charset="-122"/>
                <a:ea typeface="宋体" panose="02010600030101010101" pitchFamily="2" charset="-122"/>
              </a:rPr>
              <a:t>从舅居</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avunculocal residence）</a:t>
            </a:r>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eaLnBrk="1" hangingPunct="1">
              <a:lnSpc>
                <a:spcPts val="3700"/>
              </a:lnSpc>
            </a:pPr>
            <a:r>
              <a:rPr lang="zh-CN" altLang="en-US" b="1" dirty="0">
                <a:latin typeface="宋体" panose="02010600030101010101" pitchFamily="2" charset="-122"/>
                <a:ea typeface="宋体" panose="02010600030101010101" pitchFamily="2" charset="-122"/>
              </a:rPr>
              <a:t>新居制</a:t>
            </a:r>
            <a:endParaRPr lang="en-US" altLang="zh-CN" b="1"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问题：居住模式会对夫妇的生活产生怎样的影响？</a:t>
            </a:r>
            <a:endParaRPr lang="en-US" altLang="zh-CN" sz="2400" dirty="0">
              <a:latin typeface="宋体" panose="02010600030101010101" pitchFamily="2" charset="-122"/>
              <a:ea typeface="宋体" panose="02010600030101010101" pitchFamily="2" charset="-122"/>
            </a:endParaRPr>
          </a:p>
          <a:p>
            <a:pPr marL="0" indent="0" eaLnBrk="1" hangingPunct="1">
              <a:lnSpc>
                <a:spcPts val="3700"/>
              </a:lnSpc>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新居制与青少年叛逆有关联吗？有没有其他影响因素？（</a:t>
            </a:r>
            <a:r>
              <a:rPr lang="zh-CN" altLang="en-US" sz="2000" dirty="0">
                <a:latin typeface="宋体" panose="02010600030101010101" pitchFamily="2" charset="-122"/>
                <a:ea typeface="宋体" panose="02010600030101010101" pitchFamily="2" charset="-122"/>
              </a:rPr>
              <a:t>文化迅速变迁；对个体自主性的文化强调；权威主义制度的潜在影响等</a:t>
            </a:r>
            <a:r>
              <a:rPr lang="zh-CN" altLang="en-US" sz="2400"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0163"/>
                                        </p:tgtEl>
                                        <p:attrNameLst>
                                          <p:attrName>style.visibility</p:attrName>
                                        </p:attrNameLst>
                                      </p:cBhvr>
                                      <p:to>
                                        <p:strVal val="visible"/>
                                      </p:to>
                                    </p:set>
                                    <p:animEffect transition="in" filter="fade">
                                      <p:cBhvr>
                                        <p:cTn id="7" dur="767" decel="100000"/>
                                        <p:tgtEl>
                                          <p:spTgt spid="220163"/>
                                        </p:tgtEl>
                                      </p:cBhvr>
                                    </p:animEffect>
                                    <p:animScale>
                                      <p:cBhvr>
                                        <p:cTn id="8" dur="767" decel="100000"/>
                                        <p:tgtEl>
                                          <p:spTgt spid="220163"/>
                                        </p:tgtEl>
                                      </p:cBhvr>
                                      <p:from x="10000" y="10000"/>
                                      <p:to x="200000" y="450000"/>
                                    </p:animScale>
                                    <p:animScale>
                                      <p:cBhvr>
                                        <p:cTn id="9" dur="1228" accel="100000" fill="hold">
                                          <p:stCondLst>
                                            <p:cond delay="767"/>
                                          </p:stCondLst>
                                        </p:cTn>
                                        <p:tgtEl>
                                          <p:spTgt spid="220163"/>
                                        </p:tgtEl>
                                      </p:cBhvr>
                                      <p:from x="200000" y="450000"/>
                                      <p:to x="100000" y="100000"/>
                                    </p:animScale>
                                    <p:set>
                                      <p:cBhvr>
                                        <p:cTn id="10" dur="767" fill="hold"/>
                                        <p:tgtEl>
                                          <p:spTgt spid="220163"/>
                                        </p:tgtEl>
                                        <p:attrNameLst>
                                          <p:attrName>ppt_x</p:attrName>
                                        </p:attrNameLst>
                                      </p:cBhvr>
                                      <p:to>
                                        <p:strVal val="(0.5)"/>
                                      </p:to>
                                    </p:set>
                                    <p:anim from="(0.5)" to="(#ppt_x)" calcmode="lin" valueType="num">
                                      <p:cBhvr>
                                        <p:cTn id="11" dur="1228" accel="100000" fill="hold">
                                          <p:stCondLst>
                                            <p:cond delay="767"/>
                                          </p:stCondLst>
                                        </p:cTn>
                                        <p:tgtEl>
                                          <p:spTgt spid="220163"/>
                                        </p:tgtEl>
                                        <p:attrNameLst>
                                          <p:attrName>ppt_x</p:attrName>
                                        </p:attrNameLst>
                                      </p:cBhvr>
                                    </p:anim>
                                    <p:set>
                                      <p:cBhvr>
                                        <p:cTn id="12" dur="767" fill="hold"/>
                                        <p:tgtEl>
                                          <p:spTgt spid="220163"/>
                                        </p:tgtEl>
                                        <p:attrNameLst>
                                          <p:attrName>ppt_y</p:attrName>
                                        </p:attrNameLst>
                                      </p:cBhvr>
                                      <p:to>
                                        <p:strVal val="(#ppt_y+0.4)"/>
                                      </p:to>
                                    </p:set>
                                    <p:anim from="(#ppt_y+0.4)" to="(#ppt_y)" calcmode="lin" valueType="num">
                                      <p:cBhvr>
                                        <p:cTn id="13" dur="1228" accel="100000" fill="hold">
                                          <p:stCondLst>
                                            <p:cond delay="767"/>
                                          </p:stCondLst>
                                        </p:cTn>
                                        <p:tgtEl>
                                          <p:spTgt spid="22016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0164">
                                            <p:txEl>
                                              <p:pRg st="0" end="0"/>
                                            </p:txEl>
                                          </p:spTgt>
                                        </p:tgtEl>
                                        <p:attrNameLst>
                                          <p:attrName>style.visibility</p:attrName>
                                        </p:attrNameLst>
                                      </p:cBhvr>
                                      <p:to>
                                        <p:strVal val="visible"/>
                                      </p:to>
                                    </p:set>
                                    <p:anim calcmode="lin" valueType="num">
                                      <p:cBhvr>
                                        <p:cTn id="18" dur="500" fill="hold"/>
                                        <p:tgtEl>
                                          <p:spTgt spid="22016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016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016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20164">
                                            <p:txEl>
                                              <p:pRg st="1" end="1"/>
                                            </p:txEl>
                                          </p:spTgt>
                                        </p:tgtEl>
                                        <p:attrNameLst>
                                          <p:attrName>style.visibility</p:attrName>
                                        </p:attrNameLst>
                                      </p:cBhvr>
                                      <p:to>
                                        <p:strVal val="visible"/>
                                      </p:to>
                                    </p:set>
                                    <p:anim calcmode="lin" valueType="num">
                                      <p:cBhvr>
                                        <p:cTn id="25" dur="500" fill="hold"/>
                                        <p:tgtEl>
                                          <p:spTgt spid="22016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2016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2016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220164">
                                            <p:txEl>
                                              <p:pRg st="2" end="2"/>
                                            </p:txEl>
                                          </p:spTgt>
                                        </p:tgtEl>
                                        <p:attrNameLst>
                                          <p:attrName>style.visibility</p:attrName>
                                        </p:attrNameLst>
                                      </p:cBhvr>
                                      <p:to>
                                        <p:strVal val="visible"/>
                                      </p:to>
                                    </p:set>
                                    <p:anim calcmode="lin" valueType="num">
                                      <p:cBhvr>
                                        <p:cTn id="32" dur="500" fill="hold"/>
                                        <p:tgtEl>
                                          <p:spTgt spid="22016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2016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2016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220164">
                                            <p:txEl>
                                              <p:pRg st="3" end="3"/>
                                            </p:txEl>
                                          </p:spTgt>
                                        </p:tgtEl>
                                        <p:attrNameLst>
                                          <p:attrName>style.visibility</p:attrName>
                                        </p:attrNameLst>
                                      </p:cBhvr>
                                      <p:to>
                                        <p:strVal val="visible"/>
                                      </p:to>
                                    </p:set>
                                    <p:anim calcmode="lin" valueType="num">
                                      <p:cBhvr>
                                        <p:cTn id="39" dur="500" fill="hold"/>
                                        <p:tgtEl>
                                          <p:spTgt spid="220164">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220164">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22016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220164">
                                            <p:txEl>
                                              <p:pRg st="4" end="4"/>
                                            </p:txEl>
                                          </p:spTgt>
                                        </p:tgtEl>
                                        <p:attrNameLst>
                                          <p:attrName>style.visibility</p:attrName>
                                        </p:attrNameLst>
                                      </p:cBhvr>
                                      <p:to>
                                        <p:strVal val="visible"/>
                                      </p:to>
                                    </p:set>
                                    <p:anim calcmode="lin" valueType="num">
                                      <p:cBhvr>
                                        <p:cTn id="46" dur="500" fill="hold"/>
                                        <p:tgtEl>
                                          <p:spTgt spid="220164">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220164">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220164">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220164">
                                            <p:txEl>
                                              <p:pRg st="5" end="5"/>
                                            </p:txEl>
                                          </p:spTgt>
                                        </p:tgtEl>
                                        <p:attrNameLst>
                                          <p:attrName>style.visibility</p:attrName>
                                        </p:attrNameLst>
                                      </p:cBhvr>
                                      <p:to>
                                        <p:strVal val="visible"/>
                                      </p:to>
                                    </p:set>
                                    <p:anim calcmode="lin" valueType="num">
                                      <p:cBhvr>
                                        <p:cTn id="53" dur="500" fill="hold"/>
                                        <p:tgtEl>
                                          <p:spTgt spid="220164">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220164">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220164">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0" fill="hold">
                                          <p:stCondLst>
                                            <p:cond delay="0"/>
                                          </p:stCondLst>
                                        </p:cTn>
                                        <p:tgtEl>
                                          <p:spTgt spid="220164">
                                            <p:txEl>
                                              <p:pRg st="6" end="6"/>
                                            </p:txEl>
                                          </p:spTgt>
                                        </p:tgtEl>
                                        <p:attrNameLst>
                                          <p:attrName>style.visibility</p:attrName>
                                        </p:attrNameLst>
                                      </p:cBhvr>
                                      <p:to>
                                        <p:strVal val="visible"/>
                                      </p:to>
                                    </p:set>
                                    <p:anim calcmode="lin" valueType="num">
                                      <p:cBhvr>
                                        <p:cTn id="60" dur="500" fill="hold"/>
                                        <p:tgtEl>
                                          <p:spTgt spid="220164">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220164">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2201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p:bldP spid="22016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7E5503DE-72CC-45C1-9FCD-59FA13DA21C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A9FFFCA-77B0-4F7D-8802-1A7AA677A5F4}" type="datetime1">
              <a:rPr lang="zh-CN" altLang="en-US" sz="1200"/>
              <a:pPr eaLnBrk="1" hangingPunct="1">
                <a:buFont typeface="Wingdings" panose="05000000000000000000" pitchFamily="2" charset="2"/>
                <a:buNone/>
              </a:pPr>
              <a:t>2023/4/27</a:t>
            </a:fld>
            <a:endParaRPr lang="zh-CN" altLang="en-US" sz="1200"/>
          </a:p>
        </p:txBody>
      </p:sp>
      <p:sp>
        <p:nvSpPr>
          <p:cNvPr id="52227" name="灯片编号占位符 5">
            <a:extLst>
              <a:ext uri="{FF2B5EF4-FFF2-40B4-BE49-F238E27FC236}">
                <a16:creationId xmlns:a16="http://schemas.microsoft.com/office/drawing/2014/main" id="{EC3EAA7E-EEEF-42F6-8152-902D7AFC859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C72919C-121F-45A0-A5B2-A8A7DD7F3865}" type="slidenum">
              <a:rPr lang="zh-CN" altLang="en-US" sz="1200"/>
              <a:pPr algn="r" eaLnBrk="1" hangingPunct="1">
                <a:buFont typeface="Wingdings" panose="05000000000000000000" pitchFamily="2" charset="2"/>
                <a:buNone/>
              </a:pPr>
              <a:t>24</a:t>
            </a:fld>
            <a:endParaRPr lang="zh-CN" altLang="en-US" sz="1200"/>
          </a:p>
        </p:txBody>
      </p:sp>
      <p:sp>
        <p:nvSpPr>
          <p:cNvPr id="218115" name="Rectangle 2">
            <a:extLst>
              <a:ext uri="{FF2B5EF4-FFF2-40B4-BE49-F238E27FC236}">
                <a16:creationId xmlns:a16="http://schemas.microsoft.com/office/drawing/2014/main" id="{6E30BA0B-A5B5-430F-A8CF-C34BEF533D01}"/>
              </a:ext>
            </a:extLst>
          </p:cNvPr>
          <p:cNvSpPr>
            <a:spLocks noGrp="1" noChangeArrowheads="1"/>
          </p:cNvSpPr>
          <p:nvPr>
            <p:ph type="title" idx="4294967295"/>
          </p:nvPr>
        </p:nvSpPr>
        <p:spPr>
          <a:xfrm>
            <a:off x="1844566" y="260350"/>
            <a:ext cx="7412147" cy="654050"/>
          </a:xfrm>
        </p:spPr>
        <p:txBody>
          <a:bodyPr>
            <a:normAutofit fontScale="90000"/>
          </a:bodyPr>
          <a:lstStyle/>
          <a:p>
            <a:pPr eaLnBrk="1" hangingPunct="1"/>
            <a:r>
              <a:rPr lang="zh-CN" altLang="en-US" b="1" dirty="0">
                <a:solidFill>
                  <a:srgbClr val="0070C0"/>
                </a:solidFill>
                <a:ea typeface="华文中宋" panose="02010600040101010101" pitchFamily="2" charset="-122"/>
              </a:rPr>
              <a:t> </a:t>
            </a:r>
            <a:r>
              <a:rPr lang="zh-CN" altLang="en-US" sz="3600" b="1" dirty="0">
                <a:solidFill>
                  <a:srgbClr val="0070C0"/>
                </a:solidFill>
                <a:latin typeface="黑体" panose="02010609060101010101" pitchFamily="49" charset="-122"/>
                <a:ea typeface="黑体" panose="02010609060101010101" pitchFamily="49" charset="-122"/>
              </a:rPr>
              <a:t>亲属关系</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18116" name="Rectangle 3">
            <a:extLst>
              <a:ext uri="{FF2B5EF4-FFF2-40B4-BE49-F238E27FC236}">
                <a16:creationId xmlns:a16="http://schemas.microsoft.com/office/drawing/2014/main" id="{D0C943F2-5148-49EA-9871-A14B0F478CF3}"/>
              </a:ext>
            </a:extLst>
          </p:cNvPr>
          <p:cNvSpPr>
            <a:spLocks noGrp="1" noChangeArrowheads="1"/>
          </p:cNvSpPr>
          <p:nvPr>
            <p:ph type="body" idx="4294967295"/>
          </p:nvPr>
        </p:nvSpPr>
        <p:spPr>
          <a:xfrm>
            <a:off x="646386" y="1213945"/>
            <a:ext cx="9640614" cy="5339255"/>
          </a:xfrm>
        </p:spPr>
        <p:txBody>
          <a:bodyPr/>
          <a:lstStyle/>
          <a:p>
            <a:pPr eaLnBrk="1" hangingPunct="1">
              <a:lnSpc>
                <a:spcPts val="3700"/>
              </a:lnSpc>
            </a:pPr>
            <a:r>
              <a:rPr lang="zh-CN" altLang="en-US" b="1" dirty="0">
                <a:latin typeface="宋体" panose="02010600030101010101" pitchFamily="2" charset="-122"/>
                <a:ea typeface="宋体" panose="02010600030101010101" pitchFamily="2" charset="-122"/>
              </a:rPr>
              <a:t>亲属关系</a:t>
            </a:r>
            <a:r>
              <a:rPr lang="zh-CN" altLang="en-US" dirty="0">
                <a:latin typeface="宋体" panose="02010600030101010101" pitchFamily="2" charset="-122"/>
                <a:ea typeface="宋体" panose="02010600030101010101" pitchFamily="2" charset="-122"/>
              </a:rPr>
              <a:t>：指人们通过婚姻、家庭而结成的相互关系，是得到社会认可的，包括血亲和姻亲在内的谱系关系。 </a:t>
            </a:r>
          </a:p>
          <a:p>
            <a:pPr eaLnBrk="1" hangingPunct="1">
              <a:lnSpc>
                <a:spcPts val="3700"/>
              </a:lnSpc>
            </a:pPr>
            <a:r>
              <a:rPr lang="zh-CN" altLang="en-US" b="1" dirty="0">
                <a:latin typeface="宋体" panose="02010600030101010101" pitchFamily="2" charset="-122"/>
                <a:ea typeface="宋体" panose="02010600030101010101" pitchFamily="2" charset="-122"/>
              </a:rPr>
              <a:t>继嗣群</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descent group</a:t>
            </a:r>
            <a:r>
              <a:rPr lang="zh-CN" altLang="en-US" dirty="0">
                <a:latin typeface="宋体" panose="02010600030101010101" pitchFamily="2" charset="-122"/>
                <a:ea typeface="宋体" panose="02010600030101010101" pitchFamily="2" charset="-122"/>
              </a:rPr>
              <a:t>）：由表明他们有共同祖先的成员构成的永久的社会单位。</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世系群</a:t>
            </a:r>
            <a:r>
              <a:rPr lang="en-US" altLang="zh-CN" dirty="0">
                <a:latin typeface="宋体" panose="02010600030101010101" pitchFamily="2" charset="-122"/>
                <a:ea typeface="宋体" panose="02010600030101010101" pitchFamily="2" charset="-122"/>
              </a:rPr>
              <a:t>(lineages)</a:t>
            </a:r>
            <a:r>
              <a:rPr lang="zh-CN" altLang="en-US" dirty="0">
                <a:latin typeface="宋体" panose="02010600030101010101" pitchFamily="2" charset="-122"/>
                <a:ea typeface="宋体" panose="02010600030101010101" pitchFamily="2" charset="-122"/>
              </a:rPr>
              <a:t>：使用“陈列的祖先”，成员通过已知的各种联系将他们的血统追溯至共同的祖先。</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氏族（</a:t>
            </a:r>
            <a:r>
              <a:rPr lang="en-US" altLang="zh-CN" dirty="0">
                <a:latin typeface="宋体" panose="02010600030101010101" pitchFamily="2" charset="-122"/>
                <a:ea typeface="宋体" panose="02010600030101010101" pitchFamily="2" charset="-122"/>
              </a:rPr>
              <a:t>clans)</a:t>
            </a:r>
            <a:r>
              <a:rPr lang="zh-CN" altLang="en-US" dirty="0">
                <a:latin typeface="宋体" panose="02010600030101010101" pitchFamily="2" charset="-122"/>
                <a:ea typeface="宋体" panose="02010600030101010101" pitchFamily="2" charset="-122"/>
              </a:rPr>
              <a:t>：使用“拟定的祖先”，成员相信他们源自共同的祖先，但是无法明确表明与该祖先之间的世系关系。</a:t>
            </a:r>
            <a:endParaRPr lang="en-US" altLang="zh-CN" dirty="0">
              <a:latin typeface="宋体" panose="02010600030101010101" pitchFamily="2" charset="-122"/>
              <a:ea typeface="宋体" panose="02010600030101010101" pitchFamily="2" charset="-122"/>
            </a:endParaRPr>
          </a:p>
          <a:p>
            <a:pPr lvl="2">
              <a:lnSpc>
                <a:spcPts val="3700"/>
              </a:lnSpc>
            </a:pPr>
            <a:r>
              <a:rPr lang="zh-CN" altLang="en-US" dirty="0">
                <a:latin typeface="宋体" panose="02010600030101010101" pitchFamily="2" charset="-122"/>
                <a:ea typeface="宋体" panose="02010600030101010101" pitchFamily="2" charset="-122"/>
              </a:rPr>
              <a:t>图腾：氏族通常以动物的名字（如熊、狼）命名，这些动物被称为图腾。氏族成员禁止杀死或食用他们的图腾。</a:t>
            </a:r>
            <a:endParaRPr lang="zh-CN" altLang="en-US" sz="2400" dirty="0">
              <a:latin typeface="宋体" panose="02010600030101010101" pitchFamily="2" charset="-122"/>
            </a:endParaRPr>
          </a:p>
          <a:p>
            <a:pPr lvl="1">
              <a:lnSpc>
                <a:spcPts val="3700"/>
              </a:lnSpc>
            </a:pP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18115"/>
                                        </p:tgtEl>
                                        <p:attrNameLst>
                                          <p:attrName>style.visibility</p:attrName>
                                        </p:attrNameLst>
                                      </p:cBhvr>
                                      <p:to>
                                        <p:strVal val="visible"/>
                                      </p:to>
                                    </p:set>
                                    <p:animEffect transition="in" filter="fade">
                                      <p:cBhvr>
                                        <p:cTn id="7" dur="767" decel="100000"/>
                                        <p:tgtEl>
                                          <p:spTgt spid="218115"/>
                                        </p:tgtEl>
                                      </p:cBhvr>
                                    </p:animEffect>
                                    <p:animScale>
                                      <p:cBhvr>
                                        <p:cTn id="8" dur="767" decel="100000"/>
                                        <p:tgtEl>
                                          <p:spTgt spid="218115"/>
                                        </p:tgtEl>
                                      </p:cBhvr>
                                      <p:from x="10000" y="10000"/>
                                      <p:to x="200000" y="450000"/>
                                    </p:animScale>
                                    <p:animScale>
                                      <p:cBhvr>
                                        <p:cTn id="9" dur="1228" accel="100000" fill="hold">
                                          <p:stCondLst>
                                            <p:cond delay="767"/>
                                          </p:stCondLst>
                                        </p:cTn>
                                        <p:tgtEl>
                                          <p:spTgt spid="218115"/>
                                        </p:tgtEl>
                                      </p:cBhvr>
                                      <p:from x="200000" y="450000"/>
                                      <p:to x="100000" y="100000"/>
                                    </p:animScale>
                                    <p:set>
                                      <p:cBhvr>
                                        <p:cTn id="10" dur="767" fill="hold"/>
                                        <p:tgtEl>
                                          <p:spTgt spid="218115"/>
                                        </p:tgtEl>
                                        <p:attrNameLst>
                                          <p:attrName>ppt_x</p:attrName>
                                        </p:attrNameLst>
                                      </p:cBhvr>
                                      <p:to>
                                        <p:strVal val="(0.5)"/>
                                      </p:to>
                                    </p:set>
                                    <p:anim from="(0.5)" to="(#ppt_x)" calcmode="lin" valueType="num">
                                      <p:cBhvr>
                                        <p:cTn id="11" dur="1228" accel="100000" fill="hold">
                                          <p:stCondLst>
                                            <p:cond delay="767"/>
                                          </p:stCondLst>
                                        </p:cTn>
                                        <p:tgtEl>
                                          <p:spTgt spid="218115"/>
                                        </p:tgtEl>
                                        <p:attrNameLst>
                                          <p:attrName>ppt_x</p:attrName>
                                        </p:attrNameLst>
                                      </p:cBhvr>
                                    </p:anim>
                                    <p:set>
                                      <p:cBhvr>
                                        <p:cTn id="12" dur="767" fill="hold"/>
                                        <p:tgtEl>
                                          <p:spTgt spid="218115"/>
                                        </p:tgtEl>
                                        <p:attrNameLst>
                                          <p:attrName>ppt_y</p:attrName>
                                        </p:attrNameLst>
                                      </p:cBhvr>
                                      <p:to>
                                        <p:strVal val="(#ppt_y+0.4)"/>
                                      </p:to>
                                    </p:set>
                                    <p:anim from="(#ppt_y+0.4)" to="(#ppt_y)" calcmode="lin" valueType="num">
                                      <p:cBhvr>
                                        <p:cTn id="13" dur="1228" accel="100000" fill="hold">
                                          <p:stCondLst>
                                            <p:cond delay="767"/>
                                          </p:stCondLst>
                                        </p:cTn>
                                        <p:tgtEl>
                                          <p:spTgt spid="21811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18116">
                                            <p:txEl>
                                              <p:pRg st="0" end="0"/>
                                            </p:txEl>
                                          </p:spTgt>
                                        </p:tgtEl>
                                        <p:attrNameLst>
                                          <p:attrName>style.visibility</p:attrName>
                                        </p:attrNameLst>
                                      </p:cBhvr>
                                      <p:to>
                                        <p:strVal val="visible"/>
                                      </p:to>
                                    </p:set>
                                    <p:anim calcmode="lin" valueType="num">
                                      <p:cBhvr>
                                        <p:cTn id="18" dur="500" fill="hold"/>
                                        <p:tgtEl>
                                          <p:spTgt spid="2181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1811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181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18116">
                                            <p:txEl>
                                              <p:pRg st="1" end="1"/>
                                            </p:txEl>
                                          </p:spTgt>
                                        </p:tgtEl>
                                        <p:attrNameLst>
                                          <p:attrName>style.visibility</p:attrName>
                                        </p:attrNameLst>
                                      </p:cBhvr>
                                      <p:to>
                                        <p:strVal val="visible"/>
                                      </p:to>
                                    </p:set>
                                    <p:anim calcmode="lin" valueType="num">
                                      <p:cBhvr>
                                        <p:cTn id="25" dur="500" fill="hold"/>
                                        <p:tgtEl>
                                          <p:spTgt spid="21811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1811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18116">
                                            <p:txEl>
                                              <p:pRg st="1" end="1"/>
                                            </p:txEl>
                                          </p:spTgt>
                                        </p:tgtEl>
                                      </p:cBhvr>
                                    </p:animEffect>
                                  </p:childTnLst>
                                </p:cTn>
                              </p:par>
                              <p:par>
                                <p:cTn id="28" presetID="53" presetClass="entr" presetSubtype="16" fill="hold" grpId="0" nodeType="withEffect">
                                  <p:stCondLst>
                                    <p:cond delay="0"/>
                                  </p:stCondLst>
                                  <p:childTnLst>
                                    <p:set>
                                      <p:cBhvr>
                                        <p:cTn id="29" dur="0" fill="hold">
                                          <p:stCondLst>
                                            <p:cond delay="0"/>
                                          </p:stCondLst>
                                        </p:cTn>
                                        <p:tgtEl>
                                          <p:spTgt spid="218116">
                                            <p:txEl>
                                              <p:pRg st="2" end="2"/>
                                            </p:txEl>
                                          </p:spTgt>
                                        </p:tgtEl>
                                        <p:attrNameLst>
                                          <p:attrName>style.visibility</p:attrName>
                                        </p:attrNameLst>
                                      </p:cBhvr>
                                      <p:to>
                                        <p:strVal val="visible"/>
                                      </p:to>
                                    </p:set>
                                    <p:anim calcmode="lin" valueType="num">
                                      <p:cBhvr>
                                        <p:cTn id="30" dur="500" fill="hold"/>
                                        <p:tgtEl>
                                          <p:spTgt spid="218116">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218116">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218116">
                                            <p:txEl>
                                              <p:pRg st="2" end="2"/>
                                            </p:txEl>
                                          </p:spTgt>
                                        </p:tgtEl>
                                      </p:cBhvr>
                                    </p:animEffect>
                                  </p:childTnLst>
                                </p:cTn>
                              </p:par>
                              <p:par>
                                <p:cTn id="33" presetID="53" presetClass="entr" presetSubtype="16" fill="hold" grpId="0" nodeType="withEffect">
                                  <p:stCondLst>
                                    <p:cond delay="0"/>
                                  </p:stCondLst>
                                  <p:childTnLst>
                                    <p:set>
                                      <p:cBhvr>
                                        <p:cTn id="34" dur="0" fill="hold">
                                          <p:stCondLst>
                                            <p:cond delay="0"/>
                                          </p:stCondLst>
                                        </p:cTn>
                                        <p:tgtEl>
                                          <p:spTgt spid="218116">
                                            <p:txEl>
                                              <p:pRg st="3" end="3"/>
                                            </p:txEl>
                                          </p:spTgt>
                                        </p:tgtEl>
                                        <p:attrNameLst>
                                          <p:attrName>style.visibility</p:attrName>
                                        </p:attrNameLst>
                                      </p:cBhvr>
                                      <p:to>
                                        <p:strVal val="visible"/>
                                      </p:to>
                                    </p:set>
                                    <p:anim calcmode="lin" valueType="num">
                                      <p:cBhvr>
                                        <p:cTn id="35" dur="500" fill="hold"/>
                                        <p:tgtEl>
                                          <p:spTgt spid="218116">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218116">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218116">
                                            <p:txEl>
                                              <p:pRg st="3" end="3"/>
                                            </p:txEl>
                                          </p:spTgt>
                                        </p:tgtEl>
                                      </p:cBhvr>
                                    </p:animEffect>
                                  </p:childTnLst>
                                </p:cTn>
                              </p:par>
                              <p:par>
                                <p:cTn id="38" presetID="53" presetClass="entr" presetSubtype="16" fill="hold" grpId="0" nodeType="withEffect">
                                  <p:stCondLst>
                                    <p:cond delay="0"/>
                                  </p:stCondLst>
                                  <p:childTnLst>
                                    <p:set>
                                      <p:cBhvr>
                                        <p:cTn id="39" dur="0" fill="hold">
                                          <p:stCondLst>
                                            <p:cond delay="0"/>
                                          </p:stCondLst>
                                        </p:cTn>
                                        <p:tgtEl>
                                          <p:spTgt spid="218116">
                                            <p:txEl>
                                              <p:pRg st="4" end="4"/>
                                            </p:txEl>
                                          </p:spTgt>
                                        </p:tgtEl>
                                        <p:attrNameLst>
                                          <p:attrName>style.visibility</p:attrName>
                                        </p:attrNameLst>
                                      </p:cBhvr>
                                      <p:to>
                                        <p:strVal val="visible"/>
                                      </p:to>
                                    </p:set>
                                    <p:anim calcmode="lin" valueType="num">
                                      <p:cBhvr>
                                        <p:cTn id="40" dur="500" fill="hold"/>
                                        <p:tgtEl>
                                          <p:spTgt spid="218116">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218116">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2181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p:bldP spid="218116"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3B27F7F6-4300-43F9-8327-6256A81ABB9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98D9D2C-70B5-4400-8E50-255A80B3DEC1}" type="datetime1">
              <a:rPr lang="zh-CN" altLang="en-US" sz="1200"/>
              <a:pPr eaLnBrk="1" hangingPunct="1">
                <a:buFont typeface="Wingdings" panose="05000000000000000000" pitchFamily="2" charset="2"/>
                <a:buNone/>
              </a:pPr>
              <a:t>2023/4/27</a:t>
            </a:fld>
            <a:endParaRPr lang="zh-CN" altLang="en-US" sz="1200"/>
          </a:p>
        </p:txBody>
      </p:sp>
      <p:sp>
        <p:nvSpPr>
          <p:cNvPr id="53251" name="灯片编号占位符 5">
            <a:extLst>
              <a:ext uri="{FF2B5EF4-FFF2-40B4-BE49-F238E27FC236}">
                <a16:creationId xmlns:a16="http://schemas.microsoft.com/office/drawing/2014/main" id="{3896533A-754E-4A89-A1F0-A01CFFDF825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95CA9D3-F56B-4357-B1C5-6A7D66F33184}" type="slidenum">
              <a:rPr lang="zh-CN" altLang="en-US" sz="1200"/>
              <a:pPr algn="r" eaLnBrk="1" hangingPunct="1">
                <a:buFont typeface="Wingdings" panose="05000000000000000000" pitchFamily="2" charset="2"/>
                <a:buNone/>
              </a:pPr>
              <a:t>25</a:t>
            </a:fld>
            <a:endParaRPr lang="zh-CN" altLang="en-US" sz="1200"/>
          </a:p>
        </p:txBody>
      </p:sp>
      <p:sp>
        <p:nvSpPr>
          <p:cNvPr id="220163" name="Rectangle 2">
            <a:extLst>
              <a:ext uri="{FF2B5EF4-FFF2-40B4-BE49-F238E27FC236}">
                <a16:creationId xmlns:a16="http://schemas.microsoft.com/office/drawing/2014/main" id="{C542E2CA-C7F4-4B69-8163-04C598DACBF7}"/>
              </a:ext>
            </a:extLst>
          </p:cNvPr>
          <p:cNvSpPr>
            <a:spLocks noGrp="1" noChangeArrowheads="1"/>
          </p:cNvSpPr>
          <p:nvPr>
            <p:ph type="title" idx="4294967295"/>
          </p:nvPr>
        </p:nvSpPr>
        <p:spPr>
          <a:xfrm>
            <a:off x="1174531" y="136526"/>
            <a:ext cx="7650381" cy="825171"/>
          </a:xfrm>
        </p:spPr>
        <p:txBody>
          <a:bodyPr>
            <a:normAutofit/>
          </a:bodyPr>
          <a:lstStyle/>
          <a:p>
            <a:pPr eaLnBrk="1" hangingPunct="1"/>
            <a:r>
              <a:rPr lang="zh-CN" altLang="en-US" sz="3600" b="1" dirty="0">
                <a:solidFill>
                  <a:srgbClr val="0070C0"/>
                </a:solidFill>
                <a:latin typeface="黑体" panose="02010609060101010101" pitchFamily="49" charset="-122"/>
                <a:ea typeface="黑体" panose="02010609060101010101" pitchFamily="49" charset="-122"/>
              </a:rPr>
              <a:t>加入亲属的不同类型</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20164" name="Rectangle 3">
            <a:extLst>
              <a:ext uri="{FF2B5EF4-FFF2-40B4-BE49-F238E27FC236}">
                <a16:creationId xmlns:a16="http://schemas.microsoft.com/office/drawing/2014/main" id="{978471A6-A5F8-4DEE-9994-B1D58B068C6B}"/>
              </a:ext>
            </a:extLst>
          </p:cNvPr>
          <p:cNvSpPr>
            <a:spLocks noGrp="1" noChangeArrowheads="1"/>
          </p:cNvSpPr>
          <p:nvPr>
            <p:ph type="body" idx="4294967295"/>
          </p:nvPr>
        </p:nvSpPr>
        <p:spPr>
          <a:xfrm>
            <a:off x="930167" y="1053772"/>
            <a:ext cx="10444654" cy="5099378"/>
          </a:xfrm>
        </p:spPr>
        <p:txBody>
          <a:bodyPr>
            <a:normAutofit/>
          </a:bodyPr>
          <a:lstStyle/>
          <a:p>
            <a:pPr eaLnBrk="1" hangingPunct="1">
              <a:lnSpc>
                <a:spcPts val="3500"/>
              </a:lnSpc>
            </a:pPr>
            <a:r>
              <a:rPr lang="zh-CN" altLang="en-US" b="1" dirty="0">
                <a:latin typeface="宋体" panose="02010600030101010101" pitchFamily="2" charset="-122"/>
                <a:ea typeface="宋体" panose="02010600030101010101" pitchFamily="2" charset="-122"/>
              </a:rPr>
              <a:t>单系继嗣：</a:t>
            </a:r>
            <a:r>
              <a:rPr lang="zh-CN" altLang="en-US" dirty="0">
                <a:latin typeface="宋体" panose="02010600030101010101" pitchFamily="2" charset="-122"/>
                <a:ea typeface="宋体" panose="02010600030101010101" pitchFamily="2" charset="-122"/>
              </a:rPr>
              <a:t>个体只通过一种生理性别的继嗣纽带而加入某亲属群</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lvl="1">
              <a:lnSpc>
                <a:spcPts val="3500"/>
              </a:lnSpc>
            </a:pPr>
            <a:r>
              <a:rPr lang="zh-CN" altLang="en-US" b="1" dirty="0">
                <a:latin typeface="宋体" panose="02010600030101010101" pitchFamily="2" charset="-122"/>
                <a:ea typeface="宋体" panose="02010600030101010101" pitchFamily="2" charset="-122"/>
              </a:rPr>
              <a:t>父系继嗣：</a:t>
            </a:r>
            <a:r>
              <a:rPr lang="zh-CN" altLang="en-US" dirty="0">
                <a:latin typeface="宋体" panose="02010600030101010101" pitchFamily="2" charset="-122"/>
                <a:ea typeface="宋体" panose="02010600030101010101" pitchFamily="2" charset="-122"/>
              </a:rPr>
              <a:t>个体仅通过男性而加入与他们有关的亲属群体。</a:t>
            </a:r>
            <a:endParaRPr lang="en-US" altLang="zh-CN" dirty="0">
              <a:latin typeface="宋体" panose="02010600030101010101" pitchFamily="2" charset="-122"/>
              <a:ea typeface="宋体" panose="02010600030101010101" pitchFamily="2" charset="-122"/>
            </a:endParaRPr>
          </a:p>
          <a:p>
            <a:pPr lvl="1">
              <a:lnSpc>
                <a:spcPts val="3500"/>
              </a:lnSpc>
            </a:pPr>
            <a:r>
              <a:rPr lang="zh-CN" altLang="en-US" b="1" dirty="0">
                <a:latin typeface="宋体" panose="02010600030101010101" pitchFamily="2" charset="-122"/>
                <a:ea typeface="宋体" panose="02010600030101010101" pitchFamily="2" charset="-122"/>
              </a:rPr>
              <a:t>母系继嗣：</a:t>
            </a:r>
            <a:r>
              <a:rPr lang="zh-CN" altLang="en-US" dirty="0">
                <a:latin typeface="宋体" panose="02010600030101010101" pitchFamily="2" charset="-122"/>
                <a:ea typeface="宋体" panose="02010600030101010101" pitchFamily="2" charset="-122"/>
              </a:rPr>
              <a:t>个体仅通过女性而加入与他们有关的亲属群体。</a:t>
            </a:r>
          </a:p>
          <a:p>
            <a:pPr marL="0" indent="0" eaLnBrk="1" hangingPunct="1">
              <a:lnSpc>
                <a:spcPts val="3500"/>
              </a:lnSpc>
              <a:buNone/>
            </a:pPr>
            <a:endParaRPr lang="zh-CN" altLang="en-US"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72122E95-2434-4990-AA12-83F09217F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7" y="2702527"/>
            <a:ext cx="4397736" cy="3299591"/>
          </a:xfrm>
          <a:prstGeom prst="rect">
            <a:avLst/>
          </a:prstGeom>
        </p:spPr>
      </p:pic>
      <p:pic>
        <p:nvPicPr>
          <p:cNvPr id="5" name="图片 4">
            <a:extLst>
              <a:ext uri="{FF2B5EF4-FFF2-40B4-BE49-F238E27FC236}">
                <a16:creationId xmlns:a16="http://schemas.microsoft.com/office/drawing/2014/main" id="{CDC3B356-0EAC-46A7-A322-F2A9498A3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1" y="2713480"/>
            <a:ext cx="4331992" cy="3250264"/>
          </a:xfrm>
          <a:prstGeom prst="rect">
            <a:avLst/>
          </a:prstGeom>
        </p:spPr>
      </p:pic>
    </p:spTree>
    <p:extLst>
      <p:ext uri="{BB962C8B-B14F-4D97-AF65-F5344CB8AC3E}">
        <p14:creationId xmlns:p14="http://schemas.microsoft.com/office/powerpoint/2010/main" val="219615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0163"/>
                                        </p:tgtEl>
                                        <p:attrNameLst>
                                          <p:attrName>style.visibility</p:attrName>
                                        </p:attrNameLst>
                                      </p:cBhvr>
                                      <p:to>
                                        <p:strVal val="visible"/>
                                      </p:to>
                                    </p:set>
                                    <p:animEffect transition="in" filter="fade">
                                      <p:cBhvr>
                                        <p:cTn id="7" dur="767" decel="100000"/>
                                        <p:tgtEl>
                                          <p:spTgt spid="220163"/>
                                        </p:tgtEl>
                                      </p:cBhvr>
                                    </p:animEffect>
                                    <p:animScale>
                                      <p:cBhvr>
                                        <p:cTn id="8" dur="767" decel="100000"/>
                                        <p:tgtEl>
                                          <p:spTgt spid="220163"/>
                                        </p:tgtEl>
                                      </p:cBhvr>
                                      <p:from x="10000" y="10000"/>
                                      <p:to x="200000" y="450000"/>
                                    </p:animScale>
                                    <p:animScale>
                                      <p:cBhvr>
                                        <p:cTn id="9" dur="1228" accel="100000" fill="hold">
                                          <p:stCondLst>
                                            <p:cond delay="767"/>
                                          </p:stCondLst>
                                        </p:cTn>
                                        <p:tgtEl>
                                          <p:spTgt spid="220163"/>
                                        </p:tgtEl>
                                      </p:cBhvr>
                                      <p:from x="200000" y="450000"/>
                                      <p:to x="100000" y="100000"/>
                                    </p:animScale>
                                    <p:set>
                                      <p:cBhvr>
                                        <p:cTn id="10" dur="767" fill="hold"/>
                                        <p:tgtEl>
                                          <p:spTgt spid="220163"/>
                                        </p:tgtEl>
                                        <p:attrNameLst>
                                          <p:attrName>ppt_x</p:attrName>
                                        </p:attrNameLst>
                                      </p:cBhvr>
                                      <p:to>
                                        <p:strVal val="(0.5)"/>
                                      </p:to>
                                    </p:set>
                                    <p:anim from="(0.5)" to="(#ppt_x)" calcmode="lin" valueType="num">
                                      <p:cBhvr>
                                        <p:cTn id="11" dur="1228" accel="100000" fill="hold">
                                          <p:stCondLst>
                                            <p:cond delay="767"/>
                                          </p:stCondLst>
                                        </p:cTn>
                                        <p:tgtEl>
                                          <p:spTgt spid="220163"/>
                                        </p:tgtEl>
                                        <p:attrNameLst>
                                          <p:attrName>ppt_x</p:attrName>
                                        </p:attrNameLst>
                                      </p:cBhvr>
                                    </p:anim>
                                    <p:set>
                                      <p:cBhvr>
                                        <p:cTn id="12" dur="767" fill="hold"/>
                                        <p:tgtEl>
                                          <p:spTgt spid="220163"/>
                                        </p:tgtEl>
                                        <p:attrNameLst>
                                          <p:attrName>ppt_y</p:attrName>
                                        </p:attrNameLst>
                                      </p:cBhvr>
                                      <p:to>
                                        <p:strVal val="(#ppt_y+0.4)"/>
                                      </p:to>
                                    </p:set>
                                    <p:anim from="(#ppt_y+0.4)" to="(#ppt_y)" calcmode="lin" valueType="num">
                                      <p:cBhvr>
                                        <p:cTn id="13" dur="1228" accel="100000" fill="hold">
                                          <p:stCondLst>
                                            <p:cond delay="767"/>
                                          </p:stCondLst>
                                        </p:cTn>
                                        <p:tgtEl>
                                          <p:spTgt spid="22016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0164">
                                            <p:txEl>
                                              <p:pRg st="0" end="0"/>
                                            </p:txEl>
                                          </p:spTgt>
                                        </p:tgtEl>
                                        <p:attrNameLst>
                                          <p:attrName>style.visibility</p:attrName>
                                        </p:attrNameLst>
                                      </p:cBhvr>
                                      <p:to>
                                        <p:strVal val="visible"/>
                                      </p:to>
                                    </p:set>
                                    <p:anim calcmode="lin" valueType="num">
                                      <p:cBhvr>
                                        <p:cTn id="18" dur="500" fill="hold"/>
                                        <p:tgtEl>
                                          <p:spTgt spid="22016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016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0164">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20164">
                                            <p:txEl>
                                              <p:pRg st="1" end="1"/>
                                            </p:txEl>
                                          </p:spTgt>
                                        </p:tgtEl>
                                        <p:attrNameLst>
                                          <p:attrName>style.visibility</p:attrName>
                                        </p:attrNameLst>
                                      </p:cBhvr>
                                      <p:to>
                                        <p:strVal val="visible"/>
                                      </p:to>
                                    </p:set>
                                    <p:anim calcmode="lin" valueType="num">
                                      <p:cBhvr>
                                        <p:cTn id="23" dur="500" fill="hold"/>
                                        <p:tgtEl>
                                          <p:spTgt spid="22016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20164">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20164">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20164">
                                            <p:txEl>
                                              <p:pRg st="2" end="2"/>
                                            </p:txEl>
                                          </p:spTgt>
                                        </p:tgtEl>
                                        <p:attrNameLst>
                                          <p:attrName>style.visibility</p:attrName>
                                        </p:attrNameLst>
                                      </p:cBhvr>
                                      <p:to>
                                        <p:strVal val="visible"/>
                                      </p:to>
                                    </p:set>
                                    <p:anim calcmode="lin" valueType="num">
                                      <p:cBhvr>
                                        <p:cTn id="28" dur="500" fill="hold"/>
                                        <p:tgtEl>
                                          <p:spTgt spid="22016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20164">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20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p:bldP spid="22016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3B27F7F6-4300-43F9-8327-6256A81ABB9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98D9D2C-70B5-4400-8E50-255A80B3DEC1}" type="datetime1">
              <a:rPr lang="zh-CN" altLang="en-US" sz="1200"/>
              <a:pPr eaLnBrk="1" hangingPunct="1">
                <a:buFont typeface="Wingdings" panose="05000000000000000000" pitchFamily="2" charset="2"/>
                <a:buNone/>
              </a:pPr>
              <a:t>2023/4/27</a:t>
            </a:fld>
            <a:endParaRPr lang="zh-CN" altLang="en-US" sz="1200"/>
          </a:p>
        </p:txBody>
      </p:sp>
      <p:sp>
        <p:nvSpPr>
          <p:cNvPr id="53251" name="灯片编号占位符 5">
            <a:extLst>
              <a:ext uri="{FF2B5EF4-FFF2-40B4-BE49-F238E27FC236}">
                <a16:creationId xmlns:a16="http://schemas.microsoft.com/office/drawing/2014/main" id="{3896533A-754E-4A89-A1F0-A01CFFDF825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95CA9D3-F56B-4357-B1C5-6A7D66F33184}" type="slidenum">
              <a:rPr lang="zh-CN" altLang="en-US" sz="1200"/>
              <a:pPr algn="r" eaLnBrk="1" hangingPunct="1">
                <a:buFont typeface="Wingdings" panose="05000000000000000000" pitchFamily="2" charset="2"/>
                <a:buNone/>
              </a:pPr>
              <a:t>26</a:t>
            </a:fld>
            <a:endParaRPr lang="zh-CN" altLang="en-US" sz="1200"/>
          </a:p>
        </p:txBody>
      </p:sp>
      <p:sp>
        <p:nvSpPr>
          <p:cNvPr id="220164" name="Rectangle 3">
            <a:extLst>
              <a:ext uri="{FF2B5EF4-FFF2-40B4-BE49-F238E27FC236}">
                <a16:creationId xmlns:a16="http://schemas.microsoft.com/office/drawing/2014/main" id="{978471A6-A5F8-4DEE-9994-B1D58B068C6B}"/>
              </a:ext>
            </a:extLst>
          </p:cNvPr>
          <p:cNvSpPr>
            <a:spLocks noGrp="1" noChangeArrowheads="1"/>
          </p:cNvSpPr>
          <p:nvPr>
            <p:ph type="body" idx="4294967295"/>
          </p:nvPr>
        </p:nvSpPr>
        <p:spPr>
          <a:xfrm>
            <a:off x="930167" y="331077"/>
            <a:ext cx="10444654" cy="5914148"/>
          </a:xfrm>
        </p:spPr>
        <p:txBody>
          <a:bodyPr>
            <a:normAutofit/>
          </a:bodyPr>
          <a:lstStyle/>
          <a:p>
            <a:pPr eaLnBrk="1" hangingPunct="1">
              <a:lnSpc>
                <a:spcPts val="2900"/>
              </a:lnSpc>
            </a:pPr>
            <a:r>
              <a:rPr lang="zh-CN" altLang="en-US" sz="2400" b="1" dirty="0">
                <a:latin typeface="宋体" panose="02010600030101010101" pitchFamily="2" charset="-122"/>
                <a:ea typeface="宋体" panose="02010600030101010101" pitchFamily="2" charset="-122"/>
              </a:rPr>
              <a:t>两可继嗣</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ambilineal descent）</a:t>
            </a:r>
            <a:r>
              <a:rPr lang="zh-CN" altLang="en-US" sz="2400" dirty="0">
                <a:latin typeface="宋体" panose="02010600030101010101" pitchFamily="2" charset="-122"/>
                <a:ea typeface="宋体" panose="02010600030101010101" pitchFamily="2" charset="-122"/>
              </a:rPr>
              <a:t>：个体通过男性或女性加入与他们有关联的亲属群体。</a:t>
            </a:r>
            <a:endParaRPr lang="en-US" altLang="zh-CN" sz="2400" dirty="0">
              <a:latin typeface="宋体" panose="02010600030101010101" pitchFamily="2" charset="-122"/>
              <a:ea typeface="宋体" panose="02010600030101010101" pitchFamily="2" charset="-122"/>
            </a:endParaRPr>
          </a:p>
          <a:p>
            <a:pPr eaLnBrk="1" hangingPunct="1">
              <a:lnSpc>
                <a:spcPts val="2900"/>
              </a:lnSpc>
            </a:pPr>
            <a:r>
              <a:rPr lang="zh-CN" altLang="en-US" sz="2400" b="1" dirty="0">
                <a:latin typeface="宋体" panose="02010600030101010101" pitchFamily="2" charset="-122"/>
                <a:ea typeface="宋体" panose="02010600030101010101" pitchFamily="2" charset="-122"/>
              </a:rPr>
              <a:t>双重继嗣</a:t>
            </a:r>
            <a:r>
              <a:rPr lang="zh-CN" altLang="en-US" sz="2400" dirty="0">
                <a:latin typeface="宋体" panose="02010600030101010101" pitchFamily="2" charset="-122"/>
                <a:ea typeface="宋体" panose="02010600030101010101" pitchFamily="2" charset="-122"/>
              </a:rPr>
              <a:t>：采用两种继嗣原则从而使个体加入不同的亲属群体。</a:t>
            </a:r>
            <a:endParaRPr lang="en-US" altLang="zh-CN" sz="2400" dirty="0">
              <a:latin typeface="宋体" panose="02010600030101010101" pitchFamily="2" charset="-122"/>
              <a:ea typeface="宋体" panose="02010600030101010101" pitchFamily="2" charset="-122"/>
            </a:endParaRPr>
          </a:p>
          <a:p>
            <a:pPr eaLnBrk="1" hangingPunct="1">
              <a:lnSpc>
                <a:spcPts val="2900"/>
              </a:lnSpc>
            </a:pPr>
            <a:r>
              <a:rPr lang="zh-CN" altLang="en-US" sz="2400" b="1" dirty="0">
                <a:latin typeface="宋体" panose="02010600030101010101" pitchFamily="2" charset="-122"/>
                <a:ea typeface="宋体" panose="02010600030101010101" pitchFamily="2" charset="-122"/>
              </a:rPr>
              <a:t>双系亲属制</a:t>
            </a:r>
            <a:r>
              <a:rPr lang="zh-CN" altLang="en-US" sz="2400" dirty="0">
                <a:latin typeface="宋体" panose="02010600030101010101" pitchFamily="2" charset="-122"/>
                <a:ea typeface="宋体" panose="02010600030101010101" pitchFamily="2" charset="-122"/>
              </a:rPr>
              <a:t>：一个人父母双方的亲属同等重要，亲属关系的认定不是以纵向的共同祖先为参照，而是横向的，即从近亲逐渐向外推至远亲。</a:t>
            </a:r>
            <a:endParaRPr lang="en-US" altLang="zh-CN" sz="2400" dirty="0">
              <a:latin typeface="宋体" panose="02010600030101010101" pitchFamily="2" charset="-122"/>
              <a:ea typeface="宋体" panose="02010600030101010101" pitchFamily="2" charset="-122"/>
            </a:endParaRPr>
          </a:p>
          <a:p>
            <a:pPr lvl="1">
              <a:lnSpc>
                <a:spcPts val="2900"/>
              </a:lnSpc>
            </a:pPr>
            <a:r>
              <a:rPr lang="zh-CN" altLang="en-US" sz="2000" dirty="0">
                <a:latin typeface="宋体" panose="02010600030101010101" pitchFamily="2" charset="-122"/>
                <a:ea typeface="宋体" panose="02010600030101010101" pitchFamily="2" charset="-122"/>
              </a:rPr>
              <a:t>亲类（</a:t>
            </a:r>
            <a:r>
              <a:rPr lang="en-US" altLang="zh-CN" sz="2000" dirty="0">
                <a:latin typeface="宋体" panose="02010600030101010101" pitchFamily="2" charset="-122"/>
                <a:ea typeface="宋体" panose="02010600030101010101" pitchFamily="2" charset="-122"/>
              </a:rPr>
              <a:t>kindred):</a:t>
            </a:r>
            <a:r>
              <a:rPr lang="zh-CN" altLang="en-US" sz="2000" dirty="0">
                <a:latin typeface="宋体" panose="02010600030101010101" pitchFamily="2" charset="-122"/>
                <a:ea typeface="宋体" panose="02010600030101010101" pitchFamily="2" charset="-122"/>
              </a:rPr>
              <a:t>一个人双系的亲属，是一个自我为中心的亲属群体。</a:t>
            </a:r>
            <a:endParaRPr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59A46E12-EF65-4199-BE71-0F1B98CF9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67" y="3156280"/>
            <a:ext cx="4099032" cy="3075475"/>
          </a:xfrm>
          <a:prstGeom prst="rect">
            <a:avLst/>
          </a:prstGeom>
        </p:spPr>
      </p:pic>
      <p:pic>
        <p:nvPicPr>
          <p:cNvPr id="5" name="图片 4">
            <a:extLst>
              <a:ext uri="{FF2B5EF4-FFF2-40B4-BE49-F238E27FC236}">
                <a16:creationId xmlns:a16="http://schemas.microsoft.com/office/drawing/2014/main" id="{7CDEFAC6-E402-425A-9645-8D72BBE86356}"/>
              </a:ext>
            </a:extLst>
          </p:cNvPr>
          <p:cNvPicPr>
            <a:picLocks noChangeAspect="1"/>
          </p:cNvPicPr>
          <p:nvPr/>
        </p:nvPicPr>
        <p:blipFill rotWithShape="1">
          <a:blip r:embed="rId3">
            <a:extLst>
              <a:ext uri="{28A0092B-C50C-407E-A947-70E740481C1C}">
                <a14:useLocalDpi xmlns:a14="http://schemas.microsoft.com/office/drawing/2010/main" val="0"/>
              </a:ext>
            </a:extLst>
          </a:blip>
          <a:srcRect t="35997"/>
          <a:stretch/>
        </p:blipFill>
        <p:spPr>
          <a:xfrm>
            <a:off x="5481144" y="3156280"/>
            <a:ext cx="5677961" cy="3075474"/>
          </a:xfrm>
          <a:prstGeom prst="rect">
            <a:avLst/>
          </a:prstGeom>
        </p:spPr>
      </p:pic>
    </p:spTree>
    <p:extLst>
      <p:ext uri="{BB962C8B-B14F-4D97-AF65-F5344CB8AC3E}">
        <p14:creationId xmlns:p14="http://schemas.microsoft.com/office/powerpoint/2010/main" val="2233815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0164">
                                            <p:txEl>
                                              <p:pRg st="0" end="0"/>
                                            </p:txEl>
                                          </p:spTgt>
                                        </p:tgtEl>
                                        <p:attrNameLst>
                                          <p:attrName>style.visibility</p:attrName>
                                        </p:attrNameLst>
                                      </p:cBhvr>
                                      <p:to>
                                        <p:strVal val="visible"/>
                                      </p:to>
                                    </p:set>
                                    <p:anim calcmode="lin" valueType="num">
                                      <p:cBhvr>
                                        <p:cTn id="7" dur="500" fill="hold"/>
                                        <p:tgtEl>
                                          <p:spTgt spid="22016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016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016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220164">
                                            <p:txEl>
                                              <p:pRg st="1" end="1"/>
                                            </p:txEl>
                                          </p:spTgt>
                                        </p:tgtEl>
                                        <p:attrNameLst>
                                          <p:attrName>style.visibility</p:attrName>
                                        </p:attrNameLst>
                                      </p:cBhvr>
                                      <p:to>
                                        <p:strVal val="visible"/>
                                      </p:to>
                                    </p:set>
                                    <p:anim calcmode="lin" valueType="num">
                                      <p:cBhvr>
                                        <p:cTn id="14" dur="500" fill="hold"/>
                                        <p:tgtEl>
                                          <p:spTgt spid="22016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2016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2016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220164">
                                            <p:txEl>
                                              <p:pRg st="2" end="2"/>
                                            </p:txEl>
                                          </p:spTgt>
                                        </p:tgtEl>
                                        <p:attrNameLst>
                                          <p:attrName>style.visibility</p:attrName>
                                        </p:attrNameLst>
                                      </p:cBhvr>
                                      <p:to>
                                        <p:strVal val="visible"/>
                                      </p:to>
                                    </p:set>
                                    <p:anim calcmode="lin" valueType="num">
                                      <p:cBhvr>
                                        <p:cTn id="21" dur="500" fill="hold"/>
                                        <p:tgtEl>
                                          <p:spTgt spid="22016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2016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20164">
                                            <p:txEl>
                                              <p:pRg st="2" end="2"/>
                                            </p:txEl>
                                          </p:spTgt>
                                        </p:tgtEl>
                                      </p:cBhvr>
                                    </p:animEffect>
                                  </p:childTnLst>
                                </p:cTn>
                              </p:par>
                              <p:par>
                                <p:cTn id="24" presetID="53" presetClass="entr" presetSubtype="16" fill="hold" grpId="0" nodeType="withEffect">
                                  <p:stCondLst>
                                    <p:cond delay="0"/>
                                  </p:stCondLst>
                                  <p:childTnLst>
                                    <p:set>
                                      <p:cBhvr>
                                        <p:cTn id="25" dur="0" fill="hold">
                                          <p:stCondLst>
                                            <p:cond delay="0"/>
                                          </p:stCondLst>
                                        </p:cTn>
                                        <p:tgtEl>
                                          <p:spTgt spid="220164">
                                            <p:txEl>
                                              <p:pRg st="3" end="3"/>
                                            </p:txEl>
                                          </p:spTgt>
                                        </p:tgtEl>
                                        <p:attrNameLst>
                                          <p:attrName>style.visibility</p:attrName>
                                        </p:attrNameLst>
                                      </p:cBhvr>
                                      <p:to>
                                        <p:strVal val="visible"/>
                                      </p:to>
                                    </p:set>
                                    <p:anim calcmode="lin" valueType="num">
                                      <p:cBhvr>
                                        <p:cTn id="26" dur="500" fill="hold"/>
                                        <p:tgtEl>
                                          <p:spTgt spid="220164">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220164">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2201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9941665F-5FCF-4B39-AA84-CB2B83F1786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7654A53-4E4D-4EEB-BF54-DE770849EFFB}" type="datetime1">
              <a:rPr lang="zh-CN" altLang="en-US" sz="1200"/>
              <a:pPr eaLnBrk="1" hangingPunct="1">
                <a:buFont typeface="Wingdings" panose="05000000000000000000" pitchFamily="2" charset="2"/>
                <a:buNone/>
              </a:pPr>
              <a:t>2023/4/27</a:t>
            </a:fld>
            <a:endParaRPr lang="zh-CN" altLang="en-US" sz="1200"/>
          </a:p>
        </p:txBody>
      </p:sp>
      <p:sp>
        <p:nvSpPr>
          <p:cNvPr id="54275" name="灯片编号占位符 5">
            <a:extLst>
              <a:ext uri="{FF2B5EF4-FFF2-40B4-BE49-F238E27FC236}">
                <a16:creationId xmlns:a16="http://schemas.microsoft.com/office/drawing/2014/main" id="{5C7209B0-C22A-4A41-9F1E-E8E0E23DB46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2614BA9-A0B3-4917-84B6-ECBB1D827E2B}" type="slidenum">
              <a:rPr lang="zh-CN" altLang="en-US" sz="1200"/>
              <a:pPr algn="r" eaLnBrk="1" hangingPunct="1">
                <a:buFont typeface="Wingdings" panose="05000000000000000000" pitchFamily="2" charset="2"/>
                <a:buNone/>
              </a:pPr>
              <a:t>27</a:t>
            </a:fld>
            <a:endParaRPr lang="zh-CN" altLang="en-US" sz="1200"/>
          </a:p>
        </p:txBody>
      </p:sp>
      <p:sp>
        <p:nvSpPr>
          <p:cNvPr id="221187" name="Rectangle 2">
            <a:extLst>
              <a:ext uri="{FF2B5EF4-FFF2-40B4-BE49-F238E27FC236}">
                <a16:creationId xmlns:a16="http://schemas.microsoft.com/office/drawing/2014/main" id="{55D320E6-710F-4E66-920F-3D931AD63170}"/>
              </a:ext>
            </a:extLst>
          </p:cNvPr>
          <p:cNvSpPr>
            <a:spLocks noGrp="1" noChangeArrowheads="1"/>
          </p:cNvSpPr>
          <p:nvPr>
            <p:ph type="title" idx="4294967295"/>
          </p:nvPr>
        </p:nvSpPr>
        <p:spPr>
          <a:xfrm>
            <a:off x="838200" y="365125"/>
            <a:ext cx="10515600" cy="612337"/>
          </a:xfrm>
        </p:spPr>
        <p:txBody>
          <a:bodyPr>
            <a:normAutofit/>
          </a:bodyPr>
          <a:lstStyle/>
          <a:p>
            <a:pPr eaLnBrk="1" hangingPunct="1"/>
            <a:r>
              <a:rPr lang="zh-CN" altLang="en-US" sz="3600" b="1" dirty="0">
                <a:solidFill>
                  <a:srgbClr val="0070C0"/>
                </a:solidFill>
                <a:latin typeface="黑体" panose="02010609060101010101" pitchFamily="49" charset="-122"/>
                <a:ea typeface="黑体" panose="02010609060101010101" pitchFamily="49" charset="-122"/>
              </a:rPr>
              <a:t>单系继嗣群的功能</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21188" name="Rectangle 3">
            <a:extLst>
              <a:ext uri="{FF2B5EF4-FFF2-40B4-BE49-F238E27FC236}">
                <a16:creationId xmlns:a16="http://schemas.microsoft.com/office/drawing/2014/main" id="{457E5C87-F34A-4104-A22D-33F47CFA008E}"/>
              </a:ext>
            </a:extLst>
          </p:cNvPr>
          <p:cNvSpPr>
            <a:spLocks noGrp="1" noChangeArrowheads="1"/>
          </p:cNvSpPr>
          <p:nvPr>
            <p:ph type="body" idx="4294967295"/>
          </p:nvPr>
        </p:nvSpPr>
        <p:spPr>
          <a:xfrm>
            <a:off x="942975" y="1198179"/>
            <a:ext cx="10329370" cy="4862896"/>
          </a:xfrm>
        </p:spPr>
        <p:txBody>
          <a:bodyPr>
            <a:normAutofit fontScale="85000" lnSpcReduction="10000"/>
          </a:bodyPr>
          <a:lstStyle/>
          <a:p>
            <a:pPr eaLnBrk="1" hangingPunct="1">
              <a:lnSpc>
                <a:spcPts val="3700"/>
              </a:lnSpc>
              <a:defRPr/>
            </a:pPr>
            <a:r>
              <a:rPr lang="zh-CN" altLang="en-US" dirty="0">
                <a:latin typeface="宋体" panose="02010600030101010101" pitchFamily="2" charset="-122"/>
                <a:ea typeface="宋体" panose="02010600030101010101" pitchFamily="2" charset="-122"/>
              </a:rPr>
              <a:t>单系继嗣群（</a:t>
            </a:r>
            <a:r>
              <a:rPr lang="en-US" altLang="zh-CN" dirty="0">
                <a:latin typeface="宋体" panose="02010600030101010101" pitchFamily="2" charset="-122"/>
                <a:ea typeface="宋体" panose="02010600030101010101" pitchFamily="2" charset="-122"/>
              </a:rPr>
              <a:t>unilineal descent groups）</a:t>
            </a:r>
            <a:r>
              <a:rPr lang="zh-CN" altLang="en-US" dirty="0">
                <a:latin typeface="宋体" panose="02010600030101010101" pitchFamily="2" charset="-122"/>
                <a:ea typeface="宋体" panose="02010600030101010101" pitchFamily="2" charset="-122"/>
              </a:rPr>
              <a:t>是人类社会最普遍的继嗣群体，它们在人类的社会、经济、政治以及宗教生活领域等具有重要作用。</a:t>
            </a:r>
          </a:p>
          <a:p>
            <a:pPr lvl="1" eaLnBrk="1" hangingPunct="1">
              <a:lnSpc>
                <a:spcPts val="3500"/>
              </a:lnSpc>
              <a:spcBef>
                <a:spcPts val="0"/>
              </a:spcBef>
              <a:defRPr/>
            </a:pPr>
            <a:r>
              <a:rPr lang="zh-CN" altLang="en-US" dirty="0">
                <a:latin typeface="宋体" panose="02010600030101010101" pitchFamily="2" charset="-122"/>
                <a:ea typeface="宋体" panose="02010600030101010101" pitchFamily="2" charset="-122"/>
              </a:rPr>
              <a:t>婚姻规范：在遵循单系继嗣制度的社会中，人们禁止族内婚配。</a:t>
            </a:r>
          </a:p>
          <a:p>
            <a:pPr lvl="1" eaLnBrk="1" hangingPunct="1">
              <a:lnSpc>
                <a:spcPts val="3500"/>
              </a:lnSpc>
              <a:spcBef>
                <a:spcPts val="0"/>
              </a:spcBef>
              <a:defRPr/>
            </a:pPr>
            <a:r>
              <a:rPr lang="zh-CN" altLang="en-US" dirty="0">
                <a:latin typeface="宋体" panose="02010600030101010101" pitchFamily="2" charset="-122"/>
                <a:ea typeface="宋体" panose="02010600030101010101" pitchFamily="2" charset="-122"/>
              </a:rPr>
              <a:t>经济功能：帮助成员经济上立足、赠送聘礼或缴纳罚款，生活危机中提供支持，经济合作。 </a:t>
            </a:r>
          </a:p>
          <a:p>
            <a:pPr lvl="1" eaLnBrk="1" hangingPunct="1">
              <a:lnSpc>
                <a:spcPts val="3500"/>
              </a:lnSpc>
              <a:spcBef>
                <a:spcPts val="0"/>
              </a:spcBef>
              <a:defRPr/>
            </a:pPr>
            <a:r>
              <a:rPr lang="zh-CN" altLang="en-US" dirty="0">
                <a:latin typeface="宋体" panose="02010600030101010101" pitchFamily="2" charset="-122"/>
                <a:ea typeface="宋体" panose="02010600030101010101" pitchFamily="2" charset="-122"/>
              </a:rPr>
              <a:t>政治功能：首领或长者有权分配群内成员使用的土地、调解争端，战争中的作用； </a:t>
            </a:r>
          </a:p>
          <a:p>
            <a:pPr lvl="1" eaLnBrk="1" hangingPunct="1">
              <a:lnSpc>
                <a:spcPts val="3500"/>
              </a:lnSpc>
              <a:spcBef>
                <a:spcPts val="0"/>
              </a:spcBef>
              <a:defRPr/>
            </a:pPr>
            <a:r>
              <a:rPr lang="zh-CN" altLang="en-US" dirty="0">
                <a:latin typeface="宋体" panose="02010600030101010101" pitchFamily="2" charset="-122"/>
                <a:ea typeface="宋体" panose="02010600030101010101" pitchFamily="2" charset="-122"/>
              </a:rPr>
              <a:t>宗教功能：单系继嗣群通常会有自己的宗教信仰和仪式，祭拜自己的神祇和祖先。</a:t>
            </a:r>
            <a:r>
              <a:rPr lang="zh-CN" altLang="en-US" sz="2800" dirty="0">
                <a:latin typeface="宋体" panose="02010600030101010101" pitchFamily="2" charset="-122"/>
              </a:rPr>
              <a:t> </a:t>
            </a:r>
            <a:endParaRPr lang="en-US" altLang="zh-CN" sz="2800" dirty="0">
              <a:latin typeface="宋体" panose="02010600030101010101" pitchFamily="2" charset="-122"/>
            </a:endParaRPr>
          </a:p>
          <a:p>
            <a:pPr>
              <a:lnSpc>
                <a:spcPts val="3500"/>
              </a:lnSpc>
              <a:spcBef>
                <a:spcPts val="0"/>
              </a:spcBef>
              <a:defRPr/>
            </a:pPr>
            <a:r>
              <a:rPr lang="zh-CN" altLang="en-US" dirty="0">
                <a:latin typeface="宋体" panose="02010600030101010101" pitchFamily="2" charset="-122"/>
                <a:ea typeface="宋体" panose="02010600030101010101" pitchFamily="2" charset="-122"/>
              </a:rPr>
              <a:t>流动人口与移民</a:t>
            </a:r>
            <a:r>
              <a:rPr lang="en-US" altLang="zh-CN"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血浓于水</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lnSpc>
                <a:spcPts val="3500"/>
              </a:lnSpc>
              <a:spcBef>
                <a:spcPts val="0"/>
              </a:spcBef>
              <a:defRPr/>
            </a:pPr>
            <a:r>
              <a:rPr lang="zh-CN" altLang="en-US" dirty="0">
                <a:latin typeface="宋体" panose="02010600030101010101" pitchFamily="2" charset="-122"/>
                <a:ea typeface="宋体" panose="02010600030101010101" pitchFamily="2" charset="-122"/>
              </a:rPr>
              <a:t>香港的文氏家族（</a:t>
            </a:r>
            <a:r>
              <a:rPr lang="en-US" altLang="zh-CN" dirty="0">
                <a:latin typeface="宋体" panose="02010600030101010101" pitchFamily="2" charset="-122"/>
                <a:ea typeface="宋体" panose="02010600030101010101" pitchFamily="2" charset="-122"/>
              </a:rPr>
              <a:t>14</a:t>
            </a:r>
            <a:r>
              <a:rPr lang="zh-CN" altLang="en-US" dirty="0">
                <a:latin typeface="宋体" panose="02010600030101010101" pitchFamily="2" charset="-122"/>
                <a:ea typeface="宋体" panose="02010600030101010101" pitchFamily="2" charset="-122"/>
              </a:rPr>
              <a:t>世纪定居新界新田村）（</a:t>
            </a:r>
            <a:r>
              <a:rPr lang="en-US" altLang="zh-CN" dirty="0">
                <a:latin typeface="宋体" panose="02010600030101010101" pitchFamily="2" charset="-122"/>
                <a:ea typeface="宋体" panose="02010600030101010101" pitchFamily="2" charset="-122"/>
              </a:rPr>
              <a:t>James L. Watson</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792999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1187"/>
                                        </p:tgtEl>
                                        <p:attrNameLst>
                                          <p:attrName>style.visibility</p:attrName>
                                        </p:attrNameLst>
                                      </p:cBhvr>
                                      <p:to>
                                        <p:strVal val="visible"/>
                                      </p:to>
                                    </p:set>
                                    <p:animEffect transition="in" filter="fade">
                                      <p:cBhvr>
                                        <p:cTn id="7" dur="767" decel="100000"/>
                                        <p:tgtEl>
                                          <p:spTgt spid="221187"/>
                                        </p:tgtEl>
                                      </p:cBhvr>
                                    </p:animEffect>
                                    <p:animScale>
                                      <p:cBhvr>
                                        <p:cTn id="8" dur="767" decel="100000"/>
                                        <p:tgtEl>
                                          <p:spTgt spid="221187"/>
                                        </p:tgtEl>
                                      </p:cBhvr>
                                      <p:from x="10000" y="10000"/>
                                      <p:to x="200000" y="450000"/>
                                    </p:animScale>
                                    <p:animScale>
                                      <p:cBhvr>
                                        <p:cTn id="9" dur="1228" accel="100000" fill="hold">
                                          <p:stCondLst>
                                            <p:cond delay="767"/>
                                          </p:stCondLst>
                                        </p:cTn>
                                        <p:tgtEl>
                                          <p:spTgt spid="221187"/>
                                        </p:tgtEl>
                                      </p:cBhvr>
                                      <p:from x="200000" y="450000"/>
                                      <p:to x="100000" y="100000"/>
                                    </p:animScale>
                                    <p:set>
                                      <p:cBhvr>
                                        <p:cTn id="10" dur="767" fill="hold"/>
                                        <p:tgtEl>
                                          <p:spTgt spid="221187"/>
                                        </p:tgtEl>
                                        <p:attrNameLst>
                                          <p:attrName>ppt_x</p:attrName>
                                        </p:attrNameLst>
                                      </p:cBhvr>
                                      <p:to>
                                        <p:strVal val="(0.5)"/>
                                      </p:to>
                                    </p:set>
                                    <p:anim from="(0.5)" to="(#ppt_x)" calcmode="lin" valueType="num">
                                      <p:cBhvr>
                                        <p:cTn id="11" dur="1228" accel="100000" fill="hold">
                                          <p:stCondLst>
                                            <p:cond delay="767"/>
                                          </p:stCondLst>
                                        </p:cTn>
                                        <p:tgtEl>
                                          <p:spTgt spid="221187"/>
                                        </p:tgtEl>
                                        <p:attrNameLst>
                                          <p:attrName>ppt_x</p:attrName>
                                        </p:attrNameLst>
                                      </p:cBhvr>
                                    </p:anim>
                                    <p:set>
                                      <p:cBhvr>
                                        <p:cTn id="12" dur="767" fill="hold"/>
                                        <p:tgtEl>
                                          <p:spTgt spid="221187"/>
                                        </p:tgtEl>
                                        <p:attrNameLst>
                                          <p:attrName>ppt_y</p:attrName>
                                        </p:attrNameLst>
                                      </p:cBhvr>
                                      <p:to>
                                        <p:strVal val="(#ppt_y+0.4)"/>
                                      </p:to>
                                    </p:set>
                                    <p:anim from="(#ppt_y+0.4)" to="(#ppt_y)" calcmode="lin" valueType="num">
                                      <p:cBhvr>
                                        <p:cTn id="13" dur="1228" accel="100000" fill="hold">
                                          <p:stCondLst>
                                            <p:cond delay="767"/>
                                          </p:stCondLst>
                                        </p:cTn>
                                        <p:tgtEl>
                                          <p:spTgt spid="22118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1188">
                                            <p:txEl>
                                              <p:pRg st="0" end="0"/>
                                            </p:txEl>
                                          </p:spTgt>
                                        </p:tgtEl>
                                        <p:attrNameLst>
                                          <p:attrName>style.visibility</p:attrName>
                                        </p:attrNameLst>
                                      </p:cBhvr>
                                      <p:to>
                                        <p:strVal val="visible"/>
                                      </p:to>
                                    </p:set>
                                    <p:anim calcmode="lin" valueType="num">
                                      <p:cBhvr>
                                        <p:cTn id="18" dur="500" fill="hold"/>
                                        <p:tgtEl>
                                          <p:spTgt spid="22118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118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1188">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21188">
                                            <p:txEl>
                                              <p:pRg st="1" end="1"/>
                                            </p:txEl>
                                          </p:spTgt>
                                        </p:tgtEl>
                                        <p:attrNameLst>
                                          <p:attrName>style.visibility</p:attrName>
                                        </p:attrNameLst>
                                      </p:cBhvr>
                                      <p:to>
                                        <p:strVal val="visible"/>
                                      </p:to>
                                    </p:set>
                                    <p:anim calcmode="lin" valueType="num">
                                      <p:cBhvr>
                                        <p:cTn id="23" dur="500" fill="hold"/>
                                        <p:tgtEl>
                                          <p:spTgt spid="221188">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21188">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21188">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21188">
                                            <p:txEl>
                                              <p:pRg st="2" end="2"/>
                                            </p:txEl>
                                          </p:spTgt>
                                        </p:tgtEl>
                                        <p:attrNameLst>
                                          <p:attrName>style.visibility</p:attrName>
                                        </p:attrNameLst>
                                      </p:cBhvr>
                                      <p:to>
                                        <p:strVal val="visible"/>
                                      </p:to>
                                    </p:set>
                                    <p:anim calcmode="lin" valueType="num">
                                      <p:cBhvr>
                                        <p:cTn id="28" dur="500" fill="hold"/>
                                        <p:tgtEl>
                                          <p:spTgt spid="221188">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21188">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21188">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221188">
                                            <p:txEl>
                                              <p:pRg st="3" end="3"/>
                                            </p:txEl>
                                          </p:spTgt>
                                        </p:tgtEl>
                                        <p:attrNameLst>
                                          <p:attrName>style.visibility</p:attrName>
                                        </p:attrNameLst>
                                      </p:cBhvr>
                                      <p:to>
                                        <p:strVal val="visible"/>
                                      </p:to>
                                    </p:set>
                                    <p:anim calcmode="lin" valueType="num">
                                      <p:cBhvr>
                                        <p:cTn id="33" dur="500" fill="hold"/>
                                        <p:tgtEl>
                                          <p:spTgt spid="22118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21188">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21188">
                                            <p:txEl>
                                              <p:pRg st="3" end="3"/>
                                            </p:txEl>
                                          </p:spTgt>
                                        </p:tgtEl>
                                      </p:cBhvr>
                                    </p:animEffect>
                                  </p:childTnLst>
                                </p:cTn>
                              </p:par>
                              <p:par>
                                <p:cTn id="36" presetID="53" presetClass="entr" presetSubtype="16" fill="hold" grpId="0" nodeType="withEffect">
                                  <p:stCondLst>
                                    <p:cond delay="0"/>
                                  </p:stCondLst>
                                  <p:childTnLst>
                                    <p:set>
                                      <p:cBhvr>
                                        <p:cTn id="37" dur="0" fill="hold">
                                          <p:stCondLst>
                                            <p:cond delay="0"/>
                                          </p:stCondLst>
                                        </p:cTn>
                                        <p:tgtEl>
                                          <p:spTgt spid="221188">
                                            <p:txEl>
                                              <p:pRg st="4" end="4"/>
                                            </p:txEl>
                                          </p:spTgt>
                                        </p:tgtEl>
                                        <p:attrNameLst>
                                          <p:attrName>style.visibility</p:attrName>
                                        </p:attrNameLst>
                                      </p:cBhvr>
                                      <p:to>
                                        <p:strVal val="visible"/>
                                      </p:to>
                                    </p:set>
                                    <p:anim calcmode="lin" valueType="num">
                                      <p:cBhvr>
                                        <p:cTn id="38" dur="500" fill="hold"/>
                                        <p:tgtEl>
                                          <p:spTgt spid="221188">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221188">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221188">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0" fill="hold">
                                          <p:stCondLst>
                                            <p:cond delay="0"/>
                                          </p:stCondLst>
                                        </p:cTn>
                                        <p:tgtEl>
                                          <p:spTgt spid="221188">
                                            <p:txEl>
                                              <p:pRg st="5" end="5"/>
                                            </p:txEl>
                                          </p:spTgt>
                                        </p:tgtEl>
                                        <p:attrNameLst>
                                          <p:attrName>style.visibility</p:attrName>
                                        </p:attrNameLst>
                                      </p:cBhvr>
                                      <p:to>
                                        <p:strVal val="visible"/>
                                      </p:to>
                                    </p:set>
                                    <p:anim calcmode="lin" valueType="num">
                                      <p:cBhvr>
                                        <p:cTn id="45" dur="500" fill="hold"/>
                                        <p:tgtEl>
                                          <p:spTgt spid="221188">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221188">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221188">
                                            <p:txEl>
                                              <p:pRg st="5" end="5"/>
                                            </p:txEl>
                                          </p:spTgt>
                                        </p:tgtEl>
                                      </p:cBhvr>
                                    </p:animEffect>
                                  </p:childTnLst>
                                </p:cTn>
                              </p:par>
                              <p:par>
                                <p:cTn id="48" presetID="53" presetClass="entr" presetSubtype="16" fill="hold" grpId="0" nodeType="withEffect">
                                  <p:stCondLst>
                                    <p:cond delay="0"/>
                                  </p:stCondLst>
                                  <p:childTnLst>
                                    <p:set>
                                      <p:cBhvr>
                                        <p:cTn id="49" dur="0" fill="hold">
                                          <p:stCondLst>
                                            <p:cond delay="0"/>
                                          </p:stCondLst>
                                        </p:cTn>
                                        <p:tgtEl>
                                          <p:spTgt spid="221188">
                                            <p:txEl>
                                              <p:pRg st="6" end="6"/>
                                            </p:txEl>
                                          </p:spTgt>
                                        </p:tgtEl>
                                        <p:attrNameLst>
                                          <p:attrName>style.visibility</p:attrName>
                                        </p:attrNameLst>
                                      </p:cBhvr>
                                      <p:to>
                                        <p:strVal val="visible"/>
                                      </p:to>
                                    </p:set>
                                    <p:anim calcmode="lin" valueType="num">
                                      <p:cBhvr>
                                        <p:cTn id="50" dur="500" fill="hold"/>
                                        <p:tgtEl>
                                          <p:spTgt spid="221188">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221188">
                                            <p:txEl>
                                              <p:pRg st="6" end="6"/>
                                            </p:txEl>
                                          </p:spTgt>
                                        </p:tgtEl>
                                        <p:attrNameLst>
                                          <p:attrName>ppt_h</p:attrName>
                                        </p:attrNameLst>
                                      </p:cBhvr>
                                      <p:tavLst>
                                        <p:tav tm="0">
                                          <p:val>
                                            <p:fltVal val="0"/>
                                          </p:val>
                                        </p:tav>
                                        <p:tav tm="100000">
                                          <p:val>
                                            <p:strVal val="#ppt_h"/>
                                          </p:val>
                                        </p:tav>
                                      </p:tavLst>
                                    </p:anim>
                                    <p:animEffect transition="in" filter="fade">
                                      <p:cBhvr>
                                        <p:cTn id="52" dur="500"/>
                                        <p:tgtEl>
                                          <p:spTgt spid="2211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p:bldP spid="22118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9941665F-5FCF-4B39-AA84-CB2B83F1786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7654A53-4E4D-4EEB-BF54-DE770849EFFB}" type="datetime1">
              <a:rPr lang="zh-CN" altLang="en-US" sz="1200"/>
              <a:pPr eaLnBrk="1" hangingPunct="1">
                <a:buFont typeface="Wingdings" panose="05000000000000000000" pitchFamily="2" charset="2"/>
                <a:buNone/>
              </a:pPr>
              <a:t>2023/4/27</a:t>
            </a:fld>
            <a:endParaRPr lang="zh-CN" altLang="en-US" sz="1200"/>
          </a:p>
        </p:txBody>
      </p:sp>
      <p:sp>
        <p:nvSpPr>
          <p:cNvPr id="54275" name="灯片编号占位符 5">
            <a:extLst>
              <a:ext uri="{FF2B5EF4-FFF2-40B4-BE49-F238E27FC236}">
                <a16:creationId xmlns:a16="http://schemas.microsoft.com/office/drawing/2014/main" id="{5C7209B0-C22A-4A41-9F1E-E8E0E23DB46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2614BA9-A0B3-4917-84B6-ECBB1D827E2B}" type="slidenum">
              <a:rPr lang="zh-CN" altLang="en-US" sz="1200"/>
              <a:pPr algn="r" eaLnBrk="1" hangingPunct="1">
                <a:buFont typeface="Wingdings" panose="05000000000000000000" pitchFamily="2" charset="2"/>
                <a:buNone/>
              </a:pPr>
              <a:t>28</a:t>
            </a:fld>
            <a:endParaRPr lang="zh-CN" altLang="en-US" sz="1200"/>
          </a:p>
        </p:txBody>
      </p:sp>
      <p:sp>
        <p:nvSpPr>
          <p:cNvPr id="221187" name="Rectangle 2">
            <a:extLst>
              <a:ext uri="{FF2B5EF4-FFF2-40B4-BE49-F238E27FC236}">
                <a16:creationId xmlns:a16="http://schemas.microsoft.com/office/drawing/2014/main" id="{55D320E6-710F-4E66-920F-3D931AD63170}"/>
              </a:ext>
            </a:extLst>
          </p:cNvPr>
          <p:cNvSpPr>
            <a:spLocks noGrp="1" noChangeArrowheads="1"/>
          </p:cNvSpPr>
          <p:nvPr>
            <p:ph type="title" idx="4294967295"/>
          </p:nvPr>
        </p:nvSpPr>
        <p:spPr>
          <a:xfrm>
            <a:off x="838200" y="365125"/>
            <a:ext cx="10515600" cy="612337"/>
          </a:xfrm>
        </p:spPr>
        <p:txBody>
          <a:bodyPr>
            <a:normAutofit/>
          </a:bodyPr>
          <a:lstStyle/>
          <a:p>
            <a:pPr eaLnBrk="1" hangingPunct="1"/>
            <a:r>
              <a:rPr lang="zh-CN" altLang="en-US" sz="3600" b="1" dirty="0">
                <a:solidFill>
                  <a:srgbClr val="0070C0"/>
                </a:solidFill>
                <a:latin typeface="黑体" panose="02010609060101010101" pitchFamily="49" charset="-122"/>
                <a:ea typeface="黑体" panose="02010609060101010101" pitchFamily="49" charset="-122"/>
              </a:rPr>
              <a:t>居住差异的解释</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21188" name="Rectangle 3">
            <a:extLst>
              <a:ext uri="{FF2B5EF4-FFF2-40B4-BE49-F238E27FC236}">
                <a16:creationId xmlns:a16="http://schemas.microsoft.com/office/drawing/2014/main" id="{457E5C87-F34A-4104-A22D-33F47CFA008E}"/>
              </a:ext>
            </a:extLst>
          </p:cNvPr>
          <p:cNvSpPr>
            <a:spLocks noGrp="1" noChangeArrowheads="1"/>
          </p:cNvSpPr>
          <p:nvPr>
            <p:ph type="body" idx="4294967295"/>
          </p:nvPr>
        </p:nvSpPr>
        <p:spPr>
          <a:xfrm>
            <a:off x="838200" y="1198179"/>
            <a:ext cx="10434145" cy="4862896"/>
          </a:xfrm>
        </p:spPr>
        <p:txBody>
          <a:bodyPr>
            <a:normAutofit/>
          </a:bodyPr>
          <a:lstStyle/>
          <a:p>
            <a:pPr eaLnBrk="1" hangingPunct="1">
              <a:lnSpc>
                <a:spcPts val="3700"/>
              </a:lnSpc>
              <a:defRPr/>
            </a:pPr>
            <a:r>
              <a:rPr lang="zh-CN" altLang="en-US" sz="2400" dirty="0">
                <a:latin typeface="宋体" panose="02010600030101010101" pitchFamily="2" charset="-122"/>
                <a:ea typeface="宋体" panose="02010600030101010101" pitchFamily="2" charset="-122"/>
              </a:rPr>
              <a:t>新居制：货币经济或</a:t>
            </a:r>
            <a:r>
              <a:rPr lang="zh-CN" altLang="en-US" sz="2400" b="1" dirty="0">
                <a:latin typeface="宋体" panose="02010600030101010101" pitchFamily="2" charset="-122"/>
                <a:ea typeface="宋体" panose="02010600030101010101" pitchFamily="2" charset="-122"/>
              </a:rPr>
              <a:t>商品经济</a:t>
            </a:r>
            <a:r>
              <a:rPr lang="zh-CN" altLang="en-US" sz="2400" dirty="0">
                <a:latin typeface="宋体" panose="02010600030101010101" pitchFamily="2" charset="-122"/>
                <a:ea typeface="宋体" panose="02010600030101010101" pitchFamily="2" charset="-122"/>
              </a:rPr>
              <a:t>的出现；独自谋生可能是因为他们获得的工作需要身体或社会的</a:t>
            </a:r>
            <a:r>
              <a:rPr lang="zh-CN" altLang="en-US" sz="2400" b="1" dirty="0">
                <a:latin typeface="宋体" panose="02010600030101010101" pitchFamily="2" charset="-122"/>
                <a:ea typeface="宋体" panose="02010600030101010101" pitchFamily="2" charset="-122"/>
              </a:rPr>
              <a:t>流动性</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ts val="3700"/>
              </a:lnSpc>
              <a:defRPr/>
            </a:pPr>
            <a:r>
              <a:rPr lang="zh-CN" altLang="en-US" sz="2400" dirty="0">
                <a:latin typeface="宋体" panose="02010600030101010101" pitchFamily="2" charset="-122"/>
                <a:ea typeface="宋体" panose="02010600030101010101" pitchFamily="2" charset="-122"/>
              </a:rPr>
              <a:t>从母居与从父居：两性对</a:t>
            </a:r>
            <a:r>
              <a:rPr lang="zh-CN" altLang="en-US" sz="2400" b="1" dirty="0">
                <a:latin typeface="宋体" panose="02010600030101010101" pitchFamily="2" charset="-122"/>
                <a:ea typeface="宋体" panose="02010600030101010101" pitchFamily="2" charset="-122"/>
              </a:rPr>
              <a:t>经济的贡献</a:t>
            </a:r>
            <a:r>
              <a:rPr lang="zh-CN" altLang="en-US" sz="2400" dirty="0">
                <a:latin typeface="宋体" panose="02010600030101010101" pitchFamily="2" charset="-122"/>
                <a:ea typeface="宋体" panose="02010600030101010101" pitchFamily="2" charset="-122"/>
              </a:rPr>
              <a:t>大小；一个社会发动的</a:t>
            </a:r>
            <a:r>
              <a:rPr lang="zh-CN" altLang="en-US" sz="2400" b="1" dirty="0">
                <a:latin typeface="宋体" panose="02010600030101010101" pitchFamily="2" charset="-122"/>
                <a:ea typeface="宋体" panose="02010600030101010101" pitchFamily="2" charset="-122"/>
              </a:rPr>
              <a:t>战争模式</a:t>
            </a:r>
            <a:r>
              <a:rPr lang="zh-CN" altLang="en-US"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发生内部战争的社会，居住模式通常是从父居的；当纯粹是外部战争的时候，女性从事大多数的基本生存工作，居住模式通常是从母居</a:t>
            </a:r>
            <a:r>
              <a:rPr lang="zh-CN" altLang="en-US"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长途贸易或在遥远的地方从事雇佣劳动而导致</a:t>
            </a:r>
            <a:r>
              <a:rPr lang="zh-CN" altLang="en-US" sz="2400" b="1" dirty="0">
                <a:latin typeface="宋体" panose="02010600030101010101" pitchFamily="2" charset="-122"/>
                <a:ea typeface="宋体" panose="02010600030101010101" pitchFamily="2" charset="-122"/>
              </a:rPr>
              <a:t>男性经常缺失</a:t>
            </a:r>
            <a:r>
              <a:rPr lang="zh-CN" altLang="en-US" sz="2400" dirty="0">
                <a:latin typeface="宋体" panose="02010600030101010101" pitchFamily="2" charset="-122"/>
                <a:ea typeface="宋体" panose="02010600030101010101" pitchFamily="2" charset="-122"/>
              </a:rPr>
              <a:t>；</a:t>
            </a:r>
          </a:p>
          <a:p>
            <a:pPr>
              <a:lnSpc>
                <a:spcPts val="3500"/>
              </a:lnSpc>
              <a:spcBef>
                <a:spcPts val="0"/>
              </a:spcBef>
              <a:defRPr/>
            </a:pPr>
            <a:r>
              <a:rPr lang="zh-CN" altLang="en-US" sz="2400" dirty="0">
                <a:latin typeface="宋体" panose="02010600030101010101" pitchFamily="2" charset="-122"/>
                <a:ea typeface="宋体" panose="02010600030101010101" pitchFamily="2" charset="-122"/>
              </a:rPr>
              <a:t>两可居：非商业社会里</a:t>
            </a:r>
            <a:r>
              <a:rPr lang="zh-CN" altLang="en-US" sz="2400" b="1" dirty="0">
                <a:latin typeface="宋体" panose="02010600030101010101" pitchFamily="2" charset="-122"/>
                <a:ea typeface="宋体" panose="02010600030101010101" pitchFamily="2" charset="-122"/>
              </a:rPr>
              <a:t>人口</a:t>
            </a:r>
            <a:r>
              <a:rPr lang="zh-CN" altLang="en-US" sz="2400" dirty="0">
                <a:latin typeface="宋体" panose="02010600030101010101" pitchFamily="2" charset="-122"/>
                <a:ea typeface="宋体" panose="02010600030101010101" pitchFamily="2" charset="-122"/>
              </a:rPr>
              <a:t>下降；狩猎采集社会里小规模群体或降雨量低且</a:t>
            </a:r>
            <a:r>
              <a:rPr lang="zh-CN" altLang="en-US" sz="2400" b="1" dirty="0">
                <a:latin typeface="宋体" panose="02010600030101010101" pitchFamily="2" charset="-122"/>
                <a:ea typeface="宋体" panose="02010600030101010101" pitchFamily="2" charset="-122"/>
              </a:rPr>
              <a:t>无法预测</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ts val="3500"/>
              </a:lnSpc>
              <a:spcBef>
                <a:spcPts val="0"/>
              </a:spcBef>
              <a:defRPr/>
            </a:pPr>
            <a:r>
              <a:rPr lang="zh-CN" altLang="en-US" sz="2400" dirty="0">
                <a:latin typeface="宋体" panose="02010600030101010101" pitchFamily="2" charset="-122"/>
                <a:ea typeface="宋体" panose="02010600030101010101" pitchFamily="2" charset="-122"/>
              </a:rPr>
              <a:t>从舅居：先前存在的</a:t>
            </a:r>
            <a:r>
              <a:rPr lang="zh-CN" altLang="en-US" sz="2400" b="1" dirty="0">
                <a:latin typeface="宋体" panose="02010600030101010101" pitchFamily="2" charset="-122"/>
                <a:ea typeface="宋体" panose="02010600030101010101" pitchFamily="2" charset="-122"/>
              </a:rPr>
              <a:t>母系</a:t>
            </a:r>
            <a:r>
              <a:rPr lang="zh-CN" altLang="en-US" sz="2400" dirty="0">
                <a:latin typeface="宋体" panose="02010600030101010101" pitchFamily="2" charset="-122"/>
                <a:ea typeface="宋体" panose="02010600030101010101" pitchFamily="2" charset="-122"/>
              </a:rPr>
              <a:t>继嗣社会</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普遍流行的</a:t>
            </a:r>
            <a:r>
              <a:rPr lang="zh-CN" altLang="en-US" sz="2400" b="1" dirty="0">
                <a:latin typeface="宋体" panose="02010600030101010101" pitchFamily="2" charset="-122"/>
                <a:ea typeface="宋体" panose="02010600030101010101" pitchFamily="2" charset="-122"/>
              </a:rPr>
              <a:t>内部战争</a:t>
            </a:r>
            <a:r>
              <a:rPr lang="zh-CN" altLang="en-US" sz="24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密集的战争导致男性的高死亡率，使得从父系追溯血统要比从母系难得多</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100878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1187"/>
                                        </p:tgtEl>
                                        <p:attrNameLst>
                                          <p:attrName>style.visibility</p:attrName>
                                        </p:attrNameLst>
                                      </p:cBhvr>
                                      <p:to>
                                        <p:strVal val="visible"/>
                                      </p:to>
                                    </p:set>
                                    <p:animEffect transition="in" filter="fade">
                                      <p:cBhvr>
                                        <p:cTn id="7" dur="767" decel="100000"/>
                                        <p:tgtEl>
                                          <p:spTgt spid="221187"/>
                                        </p:tgtEl>
                                      </p:cBhvr>
                                    </p:animEffect>
                                    <p:animScale>
                                      <p:cBhvr>
                                        <p:cTn id="8" dur="767" decel="100000"/>
                                        <p:tgtEl>
                                          <p:spTgt spid="221187"/>
                                        </p:tgtEl>
                                      </p:cBhvr>
                                      <p:from x="10000" y="10000"/>
                                      <p:to x="200000" y="450000"/>
                                    </p:animScale>
                                    <p:animScale>
                                      <p:cBhvr>
                                        <p:cTn id="9" dur="1228" accel="100000" fill="hold">
                                          <p:stCondLst>
                                            <p:cond delay="767"/>
                                          </p:stCondLst>
                                        </p:cTn>
                                        <p:tgtEl>
                                          <p:spTgt spid="221187"/>
                                        </p:tgtEl>
                                      </p:cBhvr>
                                      <p:from x="200000" y="450000"/>
                                      <p:to x="100000" y="100000"/>
                                    </p:animScale>
                                    <p:set>
                                      <p:cBhvr>
                                        <p:cTn id="10" dur="767" fill="hold"/>
                                        <p:tgtEl>
                                          <p:spTgt spid="221187"/>
                                        </p:tgtEl>
                                        <p:attrNameLst>
                                          <p:attrName>ppt_x</p:attrName>
                                        </p:attrNameLst>
                                      </p:cBhvr>
                                      <p:to>
                                        <p:strVal val="(0.5)"/>
                                      </p:to>
                                    </p:set>
                                    <p:anim from="(0.5)" to="(#ppt_x)" calcmode="lin" valueType="num">
                                      <p:cBhvr>
                                        <p:cTn id="11" dur="1228" accel="100000" fill="hold">
                                          <p:stCondLst>
                                            <p:cond delay="767"/>
                                          </p:stCondLst>
                                        </p:cTn>
                                        <p:tgtEl>
                                          <p:spTgt spid="221187"/>
                                        </p:tgtEl>
                                        <p:attrNameLst>
                                          <p:attrName>ppt_x</p:attrName>
                                        </p:attrNameLst>
                                      </p:cBhvr>
                                    </p:anim>
                                    <p:set>
                                      <p:cBhvr>
                                        <p:cTn id="12" dur="767" fill="hold"/>
                                        <p:tgtEl>
                                          <p:spTgt spid="221187"/>
                                        </p:tgtEl>
                                        <p:attrNameLst>
                                          <p:attrName>ppt_y</p:attrName>
                                        </p:attrNameLst>
                                      </p:cBhvr>
                                      <p:to>
                                        <p:strVal val="(#ppt_y+0.4)"/>
                                      </p:to>
                                    </p:set>
                                    <p:anim from="(#ppt_y+0.4)" to="(#ppt_y)" calcmode="lin" valueType="num">
                                      <p:cBhvr>
                                        <p:cTn id="13" dur="1228" accel="100000" fill="hold">
                                          <p:stCondLst>
                                            <p:cond delay="767"/>
                                          </p:stCondLst>
                                        </p:cTn>
                                        <p:tgtEl>
                                          <p:spTgt spid="22118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1188">
                                            <p:txEl>
                                              <p:pRg st="0" end="0"/>
                                            </p:txEl>
                                          </p:spTgt>
                                        </p:tgtEl>
                                        <p:attrNameLst>
                                          <p:attrName>style.visibility</p:attrName>
                                        </p:attrNameLst>
                                      </p:cBhvr>
                                      <p:to>
                                        <p:strVal val="visible"/>
                                      </p:to>
                                    </p:set>
                                    <p:anim calcmode="lin" valueType="num">
                                      <p:cBhvr>
                                        <p:cTn id="18" dur="500" fill="hold"/>
                                        <p:tgtEl>
                                          <p:spTgt spid="22118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118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118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21188">
                                            <p:txEl>
                                              <p:pRg st="1" end="1"/>
                                            </p:txEl>
                                          </p:spTgt>
                                        </p:tgtEl>
                                        <p:attrNameLst>
                                          <p:attrName>style.visibility</p:attrName>
                                        </p:attrNameLst>
                                      </p:cBhvr>
                                      <p:to>
                                        <p:strVal val="visible"/>
                                      </p:to>
                                    </p:set>
                                    <p:anim calcmode="lin" valueType="num">
                                      <p:cBhvr>
                                        <p:cTn id="25" dur="500" fill="hold"/>
                                        <p:tgtEl>
                                          <p:spTgt spid="22118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2118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21188">
                                            <p:txEl>
                                              <p:pRg st="1" end="1"/>
                                            </p:txEl>
                                          </p:spTgt>
                                        </p:tgtEl>
                                      </p:cBhvr>
                                    </p:animEffect>
                                  </p:childTnLst>
                                </p:cTn>
                              </p:par>
                              <p:par>
                                <p:cTn id="28" presetID="53" presetClass="entr" presetSubtype="16" fill="hold" grpId="0" nodeType="withEffect">
                                  <p:stCondLst>
                                    <p:cond delay="0"/>
                                  </p:stCondLst>
                                  <p:childTnLst>
                                    <p:set>
                                      <p:cBhvr>
                                        <p:cTn id="29" dur="0" fill="hold">
                                          <p:stCondLst>
                                            <p:cond delay="0"/>
                                          </p:stCondLst>
                                        </p:cTn>
                                        <p:tgtEl>
                                          <p:spTgt spid="221188">
                                            <p:txEl>
                                              <p:pRg st="2" end="2"/>
                                            </p:txEl>
                                          </p:spTgt>
                                        </p:tgtEl>
                                        <p:attrNameLst>
                                          <p:attrName>style.visibility</p:attrName>
                                        </p:attrNameLst>
                                      </p:cBhvr>
                                      <p:to>
                                        <p:strVal val="visible"/>
                                      </p:to>
                                    </p:set>
                                    <p:anim calcmode="lin" valueType="num">
                                      <p:cBhvr>
                                        <p:cTn id="30" dur="500" fill="hold"/>
                                        <p:tgtEl>
                                          <p:spTgt spid="221188">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221188">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221188">
                                            <p:txEl>
                                              <p:pRg st="2" end="2"/>
                                            </p:txEl>
                                          </p:spTgt>
                                        </p:tgtEl>
                                      </p:cBhvr>
                                    </p:animEffect>
                                  </p:childTnLst>
                                </p:cTn>
                              </p:par>
                              <p:par>
                                <p:cTn id="33" presetID="53" presetClass="entr" presetSubtype="16" fill="hold" grpId="0" nodeType="withEffect">
                                  <p:stCondLst>
                                    <p:cond delay="0"/>
                                  </p:stCondLst>
                                  <p:childTnLst>
                                    <p:set>
                                      <p:cBhvr>
                                        <p:cTn id="34" dur="0" fill="hold">
                                          <p:stCondLst>
                                            <p:cond delay="0"/>
                                          </p:stCondLst>
                                        </p:cTn>
                                        <p:tgtEl>
                                          <p:spTgt spid="221188">
                                            <p:txEl>
                                              <p:pRg st="3" end="3"/>
                                            </p:txEl>
                                          </p:spTgt>
                                        </p:tgtEl>
                                        <p:attrNameLst>
                                          <p:attrName>style.visibility</p:attrName>
                                        </p:attrNameLst>
                                      </p:cBhvr>
                                      <p:to>
                                        <p:strVal val="visible"/>
                                      </p:to>
                                    </p:set>
                                    <p:anim calcmode="lin" valueType="num">
                                      <p:cBhvr>
                                        <p:cTn id="35" dur="500" fill="hold"/>
                                        <p:tgtEl>
                                          <p:spTgt spid="221188">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221188">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2211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p:bldP spid="22118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9941665F-5FCF-4B39-AA84-CB2B83F1786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7654A53-4E4D-4EEB-BF54-DE770849EFFB}" type="datetime1">
              <a:rPr lang="zh-CN" altLang="en-US" sz="1200"/>
              <a:pPr eaLnBrk="1" hangingPunct="1">
                <a:buFont typeface="Wingdings" panose="05000000000000000000" pitchFamily="2" charset="2"/>
                <a:buNone/>
              </a:pPr>
              <a:t>2023/4/27</a:t>
            </a:fld>
            <a:endParaRPr lang="zh-CN" altLang="en-US" sz="1200"/>
          </a:p>
        </p:txBody>
      </p:sp>
      <p:sp>
        <p:nvSpPr>
          <p:cNvPr id="54275" name="灯片编号占位符 5">
            <a:extLst>
              <a:ext uri="{FF2B5EF4-FFF2-40B4-BE49-F238E27FC236}">
                <a16:creationId xmlns:a16="http://schemas.microsoft.com/office/drawing/2014/main" id="{5C7209B0-C22A-4A41-9F1E-E8E0E23DB46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2614BA9-A0B3-4917-84B6-ECBB1D827E2B}" type="slidenum">
              <a:rPr lang="zh-CN" altLang="en-US" sz="1200"/>
              <a:pPr algn="r" eaLnBrk="1" hangingPunct="1">
                <a:buFont typeface="Wingdings" panose="05000000000000000000" pitchFamily="2" charset="2"/>
                <a:buNone/>
              </a:pPr>
              <a:t>29</a:t>
            </a:fld>
            <a:endParaRPr lang="zh-CN" altLang="en-US" sz="1200"/>
          </a:p>
        </p:txBody>
      </p:sp>
      <p:sp>
        <p:nvSpPr>
          <p:cNvPr id="221187" name="Rectangle 2">
            <a:extLst>
              <a:ext uri="{FF2B5EF4-FFF2-40B4-BE49-F238E27FC236}">
                <a16:creationId xmlns:a16="http://schemas.microsoft.com/office/drawing/2014/main" id="{55D320E6-710F-4E66-920F-3D931AD63170}"/>
              </a:ext>
            </a:extLst>
          </p:cNvPr>
          <p:cNvSpPr>
            <a:spLocks noGrp="1" noChangeArrowheads="1"/>
          </p:cNvSpPr>
          <p:nvPr>
            <p:ph type="title" idx="4294967295"/>
          </p:nvPr>
        </p:nvSpPr>
        <p:spPr>
          <a:xfrm>
            <a:off x="838200" y="365125"/>
            <a:ext cx="10515600" cy="612337"/>
          </a:xfrm>
        </p:spPr>
        <p:txBody>
          <a:bodyPr>
            <a:normAutofit/>
          </a:bodyPr>
          <a:lstStyle/>
          <a:p>
            <a:pPr eaLnBrk="1" hangingPunct="1"/>
            <a:r>
              <a:rPr lang="zh-CN" altLang="en-US" sz="3600" b="1" dirty="0">
                <a:solidFill>
                  <a:srgbClr val="0070C0"/>
                </a:solidFill>
                <a:latin typeface="黑体" panose="02010609060101010101" pitchFamily="49" charset="-122"/>
                <a:ea typeface="黑体" panose="02010609060101010101" pitchFamily="49" charset="-122"/>
              </a:rPr>
              <a:t>单系、两可继嗣制度与双系亲属制的解释</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21188" name="Rectangle 3">
            <a:extLst>
              <a:ext uri="{FF2B5EF4-FFF2-40B4-BE49-F238E27FC236}">
                <a16:creationId xmlns:a16="http://schemas.microsoft.com/office/drawing/2014/main" id="{457E5C87-F34A-4104-A22D-33F47CFA008E}"/>
              </a:ext>
            </a:extLst>
          </p:cNvPr>
          <p:cNvSpPr>
            <a:spLocks noGrp="1" noChangeArrowheads="1"/>
          </p:cNvSpPr>
          <p:nvPr>
            <p:ph type="body" idx="4294967295"/>
          </p:nvPr>
        </p:nvSpPr>
        <p:spPr>
          <a:xfrm>
            <a:off x="838200" y="1198179"/>
            <a:ext cx="10434145" cy="4862896"/>
          </a:xfrm>
        </p:spPr>
        <p:txBody>
          <a:bodyPr>
            <a:normAutofit/>
          </a:bodyPr>
          <a:lstStyle/>
          <a:p>
            <a:pPr eaLnBrk="1" hangingPunct="1">
              <a:lnSpc>
                <a:spcPts val="3700"/>
              </a:lnSpc>
              <a:defRPr/>
            </a:pPr>
            <a:r>
              <a:rPr lang="zh-CN" altLang="en-US" sz="2400" dirty="0">
                <a:latin typeface="宋体" panose="02010600030101010101" pitchFamily="2" charset="-122"/>
                <a:ea typeface="宋体" panose="02010600030101010101" pitchFamily="2" charset="-122"/>
              </a:rPr>
              <a:t>单系继嗣制度的出现：</a:t>
            </a:r>
            <a:r>
              <a:rPr lang="zh-CN" altLang="en-US" sz="2400" b="1" dirty="0">
                <a:latin typeface="宋体" panose="02010600030101010101" pitchFamily="2" charset="-122"/>
                <a:ea typeface="宋体" panose="02010600030101010101" pitchFamily="2" charset="-122"/>
              </a:rPr>
              <a:t>缺乏复杂的政治组织</a:t>
            </a:r>
            <a:r>
              <a:rPr lang="zh-CN" altLang="en-US" sz="2400" dirty="0">
                <a:latin typeface="宋体" panose="02010600030101010101" pitchFamily="2" charset="-122"/>
                <a:ea typeface="宋体" panose="02010600030101010101" pitchFamily="2" charset="-122"/>
              </a:rPr>
              <a:t>组织劳动和战争、分配土地等；</a:t>
            </a:r>
            <a:r>
              <a:rPr lang="zh-CN" altLang="en-US" sz="2400" b="1" dirty="0">
                <a:latin typeface="宋体" panose="02010600030101010101" pitchFamily="2" charset="-122"/>
                <a:ea typeface="宋体" panose="02010600030101010101" pitchFamily="2" charset="-122"/>
              </a:rPr>
              <a:t>单系居</a:t>
            </a:r>
            <a:r>
              <a:rPr lang="zh-CN" altLang="en-US" sz="2400" dirty="0">
                <a:latin typeface="宋体" panose="02010600030101010101" pitchFamily="2" charset="-122"/>
                <a:ea typeface="宋体" panose="02010600030101010101" pitchFamily="2" charset="-122"/>
              </a:rPr>
              <a:t>对于单系继嗣的发展是必要的；</a:t>
            </a:r>
            <a:r>
              <a:rPr lang="zh-CN" altLang="en-US" sz="2400" b="1" dirty="0">
                <a:latin typeface="宋体" panose="02010600030101010101" pitchFamily="2" charset="-122"/>
                <a:ea typeface="宋体" panose="02010600030101010101" pitchFamily="2" charset="-122"/>
              </a:rPr>
              <a:t>战争</a:t>
            </a:r>
            <a:r>
              <a:rPr lang="zh-CN" altLang="en-US" sz="2400" dirty="0">
                <a:latin typeface="宋体" panose="02010600030101010101" pitchFamily="2" charset="-122"/>
                <a:ea typeface="宋体" panose="02010600030101010101" pitchFamily="2" charset="-122"/>
              </a:rPr>
              <a:t>作为推动力（</a:t>
            </a:r>
            <a:r>
              <a:rPr lang="zh-CN" altLang="en-US" sz="2000" dirty="0">
                <a:latin typeface="宋体" panose="02010600030101010101" pitchFamily="2" charset="-122"/>
                <a:ea typeface="宋体" panose="02010600030101010101" pitchFamily="2" charset="-122"/>
              </a:rPr>
              <a:t>单系继嗣群为个体提供了边界明确的群体，可作为独立单元进行战斗或形成联盟</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ts val="3700"/>
              </a:lnSpc>
              <a:defRPr/>
            </a:pPr>
            <a:r>
              <a:rPr lang="zh-CN" altLang="en-US" sz="2400" dirty="0">
                <a:latin typeface="宋体" panose="02010600030101010101" pitchFamily="2" charset="-122"/>
                <a:ea typeface="宋体" panose="02010600030101010101" pitchFamily="2" charset="-122"/>
              </a:rPr>
              <a:t>两可继嗣制度的解释：在特定条件下具有单系继嗣群体的社会转变成两可继嗣的社会，尤其在</a:t>
            </a:r>
            <a:r>
              <a:rPr lang="zh-CN" altLang="en-US" sz="2400" b="1" dirty="0">
                <a:latin typeface="宋体" panose="02010600030101010101" pitchFamily="2" charset="-122"/>
                <a:ea typeface="宋体" panose="02010600030101010101" pitchFamily="2" charset="-122"/>
              </a:rPr>
              <a:t>人口锐减</a:t>
            </a:r>
            <a:r>
              <a:rPr lang="zh-CN" altLang="en-US" sz="2400" dirty="0">
                <a:latin typeface="宋体" panose="02010600030101010101" pitchFamily="2" charset="-122"/>
                <a:ea typeface="宋体" panose="02010600030101010101" pitchFamily="2" charset="-122"/>
              </a:rPr>
              <a:t>的情况下。（</a:t>
            </a:r>
            <a:r>
              <a:rPr lang="zh-CN" altLang="en-US" sz="2000" dirty="0">
                <a:latin typeface="宋体" panose="02010600030101010101" pitchFamily="2" charset="-122"/>
                <a:ea typeface="宋体" panose="02010600030101010101" pitchFamily="2" charset="-122"/>
              </a:rPr>
              <a:t>可能是近代才形成的，它是欧洲人疾病的引入导致人口锐减的结果</a:t>
            </a:r>
            <a:r>
              <a:rPr lang="zh-CN" altLang="en-US" sz="2400" dirty="0">
                <a:latin typeface="宋体" panose="02010600030101010101" pitchFamily="2" charset="-122"/>
                <a:ea typeface="宋体" panose="02010600030101010101" pitchFamily="2" charset="-122"/>
              </a:rPr>
              <a:t>）</a:t>
            </a:r>
          </a:p>
          <a:p>
            <a:pPr>
              <a:lnSpc>
                <a:spcPts val="3500"/>
              </a:lnSpc>
              <a:spcBef>
                <a:spcPts val="0"/>
              </a:spcBef>
              <a:defRPr/>
            </a:pPr>
            <a:r>
              <a:rPr lang="zh-CN" altLang="en-US" sz="2400" dirty="0">
                <a:latin typeface="宋体" panose="02010600030101010101" pitchFamily="2" charset="-122"/>
                <a:ea typeface="宋体" panose="02010600030101010101" pitchFamily="2" charset="-122"/>
              </a:rPr>
              <a:t>双系亲属制的解释：出现在具有</a:t>
            </a:r>
            <a:r>
              <a:rPr lang="zh-CN" altLang="en-US" sz="2400" b="1" dirty="0">
                <a:latin typeface="宋体" panose="02010600030101010101" pitchFamily="2" charset="-122"/>
                <a:ea typeface="宋体" panose="02010600030101010101" pitchFamily="2" charset="-122"/>
              </a:rPr>
              <a:t>复杂政治制度</a:t>
            </a:r>
            <a:r>
              <a:rPr lang="zh-CN" altLang="en-US" sz="2400" dirty="0">
                <a:latin typeface="宋体" panose="02010600030101010101" pitchFamily="2" charset="-122"/>
                <a:ea typeface="宋体" panose="02010600030101010101" pitchFamily="2" charset="-122"/>
              </a:rPr>
              <a:t>的社会中，不需要依靠继嗣群发动战争。</a:t>
            </a:r>
            <a:r>
              <a:rPr lang="zh-CN" altLang="en-US" sz="2400" b="1" dirty="0">
                <a:latin typeface="宋体" panose="02010600030101010101" pitchFamily="2" charset="-122"/>
                <a:ea typeface="宋体" panose="02010600030101010101" pitchFamily="2" charset="-122"/>
              </a:rPr>
              <a:t>觅食社会</a:t>
            </a:r>
            <a:r>
              <a:rPr lang="zh-CN" altLang="en-US" sz="2400" dirty="0">
                <a:latin typeface="宋体" panose="02010600030101010101" pitchFamily="2" charset="-122"/>
                <a:ea typeface="宋体" panose="02010600030101010101" pitchFamily="2" charset="-122"/>
              </a:rPr>
              <a:t>中发生战争的可能性小，也经常出现双系亲属制。</a:t>
            </a:r>
          </a:p>
        </p:txBody>
      </p:sp>
    </p:spTree>
    <p:extLst>
      <p:ext uri="{BB962C8B-B14F-4D97-AF65-F5344CB8AC3E}">
        <p14:creationId xmlns:p14="http://schemas.microsoft.com/office/powerpoint/2010/main" val="4194566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1187"/>
                                        </p:tgtEl>
                                        <p:attrNameLst>
                                          <p:attrName>style.visibility</p:attrName>
                                        </p:attrNameLst>
                                      </p:cBhvr>
                                      <p:to>
                                        <p:strVal val="visible"/>
                                      </p:to>
                                    </p:set>
                                    <p:animEffect transition="in" filter="fade">
                                      <p:cBhvr>
                                        <p:cTn id="7" dur="767" decel="100000"/>
                                        <p:tgtEl>
                                          <p:spTgt spid="221187"/>
                                        </p:tgtEl>
                                      </p:cBhvr>
                                    </p:animEffect>
                                    <p:animScale>
                                      <p:cBhvr>
                                        <p:cTn id="8" dur="767" decel="100000"/>
                                        <p:tgtEl>
                                          <p:spTgt spid="221187"/>
                                        </p:tgtEl>
                                      </p:cBhvr>
                                      <p:from x="10000" y="10000"/>
                                      <p:to x="200000" y="450000"/>
                                    </p:animScale>
                                    <p:animScale>
                                      <p:cBhvr>
                                        <p:cTn id="9" dur="1228" accel="100000" fill="hold">
                                          <p:stCondLst>
                                            <p:cond delay="767"/>
                                          </p:stCondLst>
                                        </p:cTn>
                                        <p:tgtEl>
                                          <p:spTgt spid="221187"/>
                                        </p:tgtEl>
                                      </p:cBhvr>
                                      <p:from x="200000" y="450000"/>
                                      <p:to x="100000" y="100000"/>
                                    </p:animScale>
                                    <p:set>
                                      <p:cBhvr>
                                        <p:cTn id="10" dur="767" fill="hold"/>
                                        <p:tgtEl>
                                          <p:spTgt spid="221187"/>
                                        </p:tgtEl>
                                        <p:attrNameLst>
                                          <p:attrName>ppt_x</p:attrName>
                                        </p:attrNameLst>
                                      </p:cBhvr>
                                      <p:to>
                                        <p:strVal val="(0.5)"/>
                                      </p:to>
                                    </p:set>
                                    <p:anim from="(0.5)" to="(#ppt_x)" calcmode="lin" valueType="num">
                                      <p:cBhvr>
                                        <p:cTn id="11" dur="1228" accel="100000" fill="hold">
                                          <p:stCondLst>
                                            <p:cond delay="767"/>
                                          </p:stCondLst>
                                        </p:cTn>
                                        <p:tgtEl>
                                          <p:spTgt spid="221187"/>
                                        </p:tgtEl>
                                        <p:attrNameLst>
                                          <p:attrName>ppt_x</p:attrName>
                                        </p:attrNameLst>
                                      </p:cBhvr>
                                    </p:anim>
                                    <p:set>
                                      <p:cBhvr>
                                        <p:cTn id="12" dur="767" fill="hold"/>
                                        <p:tgtEl>
                                          <p:spTgt spid="221187"/>
                                        </p:tgtEl>
                                        <p:attrNameLst>
                                          <p:attrName>ppt_y</p:attrName>
                                        </p:attrNameLst>
                                      </p:cBhvr>
                                      <p:to>
                                        <p:strVal val="(#ppt_y+0.4)"/>
                                      </p:to>
                                    </p:set>
                                    <p:anim from="(#ppt_y+0.4)" to="(#ppt_y)" calcmode="lin" valueType="num">
                                      <p:cBhvr>
                                        <p:cTn id="13" dur="1228" accel="100000" fill="hold">
                                          <p:stCondLst>
                                            <p:cond delay="767"/>
                                          </p:stCondLst>
                                        </p:cTn>
                                        <p:tgtEl>
                                          <p:spTgt spid="22118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1188">
                                            <p:txEl>
                                              <p:pRg st="0" end="0"/>
                                            </p:txEl>
                                          </p:spTgt>
                                        </p:tgtEl>
                                        <p:attrNameLst>
                                          <p:attrName>style.visibility</p:attrName>
                                        </p:attrNameLst>
                                      </p:cBhvr>
                                      <p:to>
                                        <p:strVal val="visible"/>
                                      </p:to>
                                    </p:set>
                                    <p:anim calcmode="lin" valueType="num">
                                      <p:cBhvr>
                                        <p:cTn id="18" dur="500" fill="hold"/>
                                        <p:tgtEl>
                                          <p:spTgt spid="22118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118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118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21188">
                                            <p:txEl>
                                              <p:pRg st="1" end="1"/>
                                            </p:txEl>
                                          </p:spTgt>
                                        </p:tgtEl>
                                        <p:attrNameLst>
                                          <p:attrName>style.visibility</p:attrName>
                                        </p:attrNameLst>
                                      </p:cBhvr>
                                      <p:to>
                                        <p:strVal val="visible"/>
                                      </p:to>
                                    </p:set>
                                    <p:anim calcmode="lin" valueType="num">
                                      <p:cBhvr>
                                        <p:cTn id="25" dur="500" fill="hold"/>
                                        <p:tgtEl>
                                          <p:spTgt spid="22118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2118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21188">
                                            <p:txEl>
                                              <p:pRg st="1" end="1"/>
                                            </p:txEl>
                                          </p:spTgt>
                                        </p:tgtEl>
                                      </p:cBhvr>
                                    </p:animEffect>
                                  </p:childTnLst>
                                </p:cTn>
                              </p:par>
                              <p:par>
                                <p:cTn id="28" presetID="53" presetClass="entr" presetSubtype="16" fill="hold" grpId="0" nodeType="withEffect">
                                  <p:stCondLst>
                                    <p:cond delay="0"/>
                                  </p:stCondLst>
                                  <p:childTnLst>
                                    <p:set>
                                      <p:cBhvr>
                                        <p:cTn id="29" dur="0" fill="hold">
                                          <p:stCondLst>
                                            <p:cond delay="0"/>
                                          </p:stCondLst>
                                        </p:cTn>
                                        <p:tgtEl>
                                          <p:spTgt spid="221188">
                                            <p:txEl>
                                              <p:pRg st="2" end="2"/>
                                            </p:txEl>
                                          </p:spTgt>
                                        </p:tgtEl>
                                        <p:attrNameLst>
                                          <p:attrName>style.visibility</p:attrName>
                                        </p:attrNameLst>
                                      </p:cBhvr>
                                      <p:to>
                                        <p:strVal val="visible"/>
                                      </p:to>
                                    </p:set>
                                    <p:anim calcmode="lin" valueType="num">
                                      <p:cBhvr>
                                        <p:cTn id="30" dur="500" fill="hold"/>
                                        <p:tgtEl>
                                          <p:spTgt spid="221188">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221188">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2211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p:bldP spid="22118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C185CDD2-B127-4E84-ADC9-5F3B08A2BC70}"/>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4E545144-625A-4806-91D5-7D30A6BD9F0A}" type="datetime1">
              <a:rPr lang="zh-CN" altLang="en-US" sz="1200"/>
              <a:pPr eaLnBrk="1" hangingPunct="1">
                <a:buFont typeface="Wingdings" panose="05000000000000000000" pitchFamily="2" charset="2"/>
                <a:buNone/>
              </a:pPr>
              <a:t>2023/4/27</a:t>
            </a:fld>
            <a:endParaRPr lang="zh-CN" altLang="en-US" sz="1200"/>
          </a:p>
        </p:txBody>
      </p:sp>
      <p:sp>
        <p:nvSpPr>
          <p:cNvPr id="30723" name="灯片编号占位符 5">
            <a:extLst>
              <a:ext uri="{FF2B5EF4-FFF2-40B4-BE49-F238E27FC236}">
                <a16:creationId xmlns:a16="http://schemas.microsoft.com/office/drawing/2014/main" id="{819625AE-7160-44D7-80A1-B07DF2D43D8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2E0A88E-D005-49C0-9F9F-1595F7D1A484}" type="slidenum">
              <a:rPr lang="zh-CN" altLang="en-US" sz="1200"/>
              <a:pPr algn="r" eaLnBrk="1" hangingPunct="1">
                <a:buFont typeface="Wingdings" panose="05000000000000000000" pitchFamily="2" charset="2"/>
                <a:buNone/>
              </a:pPr>
              <a:t>3</a:t>
            </a:fld>
            <a:endParaRPr lang="zh-CN" altLang="en-US" sz="1200"/>
          </a:p>
        </p:txBody>
      </p:sp>
      <p:sp>
        <p:nvSpPr>
          <p:cNvPr id="175107" name="Rectangle 3">
            <a:extLst>
              <a:ext uri="{FF2B5EF4-FFF2-40B4-BE49-F238E27FC236}">
                <a16:creationId xmlns:a16="http://schemas.microsoft.com/office/drawing/2014/main" id="{FE6A9126-69E0-4C52-BE4D-0AE5FCAC222D}"/>
              </a:ext>
            </a:extLst>
          </p:cNvPr>
          <p:cNvSpPr>
            <a:spLocks noGrp="1" noChangeArrowheads="1"/>
          </p:cNvSpPr>
          <p:nvPr>
            <p:ph type="body" idx="4294967295"/>
          </p:nvPr>
        </p:nvSpPr>
        <p:spPr>
          <a:xfrm>
            <a:off x="1143000" y="1316421"/>
            <a:ext cx="9417050" cy="4928804"/>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但人类学的民族志研究表明，这些定义是极其有限的，如 同性恋婚姻、一夫多妻制或一妻多夫制等。</a:t>
            </a:r>
          </a:p>
          <a:p>
            <a:pPr eaLnBrk="1" hangingPunct="1">
              <a:lnSpc>
                <a:spcPts val="3700"/>
              </a:lnSpc>
            </a:pPr>
            <a:r>
              <a:rPr lang="zh-CN" altLang="en-US" dirty="0">
                <a:latin typeface="宋体" panose="02010600030101010101" pitchFamily="2" charset="-122"/>
                <a:ea typeface="宋体" panose="02010600030101010101" pitchFamily="2" charset="-122"/>
              </a:rPr>
              <a:t>部分人类学家企图探寻不同社会中婚姻的共性，而另一些人类学家如</a:t>
            </a:r>
            <a:r>
              <a:rPr lang="en-US" altLang="zh-CN" dirty="0">
                <a:latin typeface="宋体" panose="02010600030101010101" pitchFamily="2" charset="-122"/>
                <a:ea typeface="宋体" panose="02010600030101010101" pitchFamily="2" charset="-122"/>
              </a:rPr>
              <a:t>E. Leach (1955,1971)</a:t>
            </a:r>
            <a:r>
              <a:rPr lang="zh-CN" altLang="en-US" dirty="0">
                <a:latin typeface="宋体" panose="02010600030101010101" pitchFamily="2" charset="-122"/>
                <a:ea typeface="宋体" panose="02010600030101010101" pitchFamily="2" charset="-122"/>
              </a:rPr>
              <a:t>则认为不可能给婚姻下一个普同的定义。</a:t>
            </a:r>
            <a:endParaRPr lang="en-US" altLang="zh-CN" dirty="0">
              <a:latin typeface="宋体" panose="02010600030101010101" pitchFamily="2" charset="-122"/>
              <a:ea typeface="宋体" panose="02010600030101010101" pitchFamily="2" charset="-122"/>
            </a:endParaRPr>
          </a:p>
          <a:p>
            <a:pPr eaLnBrk="1" hangingPunct="1">
              <a:lnSpc>
                <a:spcPts val="3700"/>
              </a:lnSpc>
            </a:pPr>
            <a:r>
              <a:rPr lang="zh-CN" altLang="en-US" dirty="0">
                <a:latin typeface="宋体" panose="02010600030101010101" pitchFamily="2" charset="-122"/>
                <a:ea typeface="宋体" panose="02010600030101010101" pitchFamily="2" charset="-122"/>
              </a:rPr>
              <a:t>作为例外的纳人</a:t>
            </a:r>
          </a:p>
          <a:p>
            <a:pPr marL="0" indent="0">
              <a:buNone/>
            </a:pPr>
            <a:r>
              <a:rPr lang="zh-CN" altLang="en-US" sz="2000" dirty="0">
                <a:latin typeface="宋体" panose="02010600030101010101" pitchFamily="2" charset="-122"/>
                <a:ea typeface="宋体" panose="02010600030101010101" pitchFamily="2" charset="-122"/>
              </a:rPr>
              <a:t>   克利福德</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格尔茨、吴乔：走访</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评蔡华著</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无父无夫的社会</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中国的纳人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，民族研究，</a:t>
            </a:r>
            <a:r>
              <a:rPr lang="en-US" altLang="zh-CN" sz="2000" dirty="0">
                <a:latin typeface="宋体" panose="02010600030101010101" pitchFamily="2" charset="-122"/>
                <a:ea typeface="宋体" panose="02010600030101010101" pitchFamily="2" charset="-122"/>
              </a:rPr>
              <a:t>2002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p>
          <a:p>
            <a:pPr marL="0" indent="0" eaLnBrk="1" hangingPunct="1">
              <a:buNone/>
            </a:pPr>
            <a:endParaRPr lang="zh-CN" altLang="en-US" dirty="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175107">
                                            <p:txEl>
                                              <p:pRg st="0" end="0"/>
                                            </p:txEl>
                                          </p:spTgt>
                                        </p:tgtEl>
                                        <p:attrNameLst>
                                          <p:attrName>style.visibility</p:attrName>
                                        </p:attrNameLst>
                                      </p:cBhvr>
                                      <p:to>
                                        <p:strVal val="visible"/>
                                      </p:to>
                                    </p:set>
                                    <p:anim calcmode="lin" valueType="num">
                                      <p:cBhvr>
                                        <p:cTn id="7" dur="500" fill="hold"/>
                                        <p:tgtEl>
                                          <p:spTgt spid="1751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510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510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175107">
                                            <p:txEl>
                                              <p:pRg st="1" end="1"/>
                                            </p:txEl>
                                          </p:spTgt>
                                        </p:tgtEl>
                                        <p:attrNameLst>
                                          <p:attrName>style.visibility</p:attrName>
                                        </p:attrNameLst>
                                      </p:cBhvr>
                                      <p:to>
                                        <p:strVal val="visible"/>
                                      </p:to>
                                    </p:set>
                                    <p:anim calcmode="lin" valueType="num">
                                      <p:cBhvr>
                                        <p:cTn id="14" dur="500" fill="hold"/>
                                        <p:tgtEl>
                                          <p:spTgt spid="17510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7510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751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175107">
                                            <p:txEl>
                                              <p:pRg st="2" end="2"/>
                                            </p:txEl>
                                          </p:spTgt>
                                        </p:tgtEl>
                                        <p:attrNameLst>
                                          <p:attrName>style.visibility</p:attrName>
                                        </p:attrNameLst>
                                      </p:cBhvr>
                                      <p:to>
                                        <p:strVal val="visible"/>
                                      </p:to>
                                    </p:set>
                                    <p:anim calcmode="lin" valueType="num">
                                      <p:cBhvr>
                                        <p:cTn id="21" dur="500" fill="hold"/>
                                        <p:tgtEl>
                                          <p:spTgt spid="17510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7510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751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0" fill="hold">
                                          <p:stCondLst>
                                            <p:cond delay="0"/>
                                          </p:stCondLst>
                                        </p:cTn>
                                        <p:tgtEl>
                                          <p:spTgt spid="175107">
                                            <p:txEl>
                                              <p:pRg st="3" end="3"/>
                                            </p:txEl>
                                          </p:spTgt>
                                        </p:tgtEl>
                                        <p:attrNameLst>
                                          <p:attrName>style.visibility</p:attrName>
                                        </p:attrNameLst>
                                      </p:cBhvr>
                                      <p:to>
                                        <p:strVal val="visible"/>
                                      </p:to>
                                    </p:set>
                                    <p:anim calcmode="lin" valueType="num">
                                      <p:cBhvr>
                                        <p:cTn id="28" dur="500" fill="hold"/>
                                        <p:tgtEl>
                                          <p:spTgt spid="17510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7510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751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0" fill="hold">
                                          <p:stCondLst>
                                            <p:cond delay="0"/>
                                          </p:stCondLst>
                                        </p:cTn>
                                        <p:tgtEl>
                                          <p:spTgt spid="175107">
                                            <p:txEl>
                                              <p:pRg st="4" end="4"/>
                                            </p:txEl>
                                          </p:spTgt>
                                        </p:tgtEl>
                                        <p:attrNameLst>
                                          <p:attrName>style.visibility</p:attrName>
                                        </p:attrNameLst>
                                      </p:cBhvr>
                                      <p:to>
                                        <p:strVal val="visible"/>
                                      </p:to>
                                    </p:set>
                                    <p:anim calcmode="lin" valueType="num">
                                      <p:cBhvr>
                                        <p:cTn id="35" dur="500" fill="hold"/>
                                        <p:tgtEl>
                                          <p:spTgt spid="17510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7510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75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B48C0094-CB40-40A2-AF97-169D1AB4746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A1EC919-576D-49B9-A576-B12D27490A65}" type="datetime1">
              <a:rPr lang="zh-CN" altLang="en-US" sz="1200"/>
              <a:pPr eaLnBrk="1" hangingPunct="1">
                <a:buFont typeface="Wingdings" panose="05000000000000000000" pitchFamily="2" charset="2"/>
                <a:buNone/>
              </a:pPr>
              <a:t>2023/4/27</a:t>
            </a:fld>
            <a:endParaRPr lang="zh-CN" altLang="en-US" sz="1200"/>
          </a:p>
        </p:txBody>
      </p:sp>
      <p:sp>
        <p:nvSpPr>
          <p:cNvPr id="55299" name="灯片编号占位符 5">
            <a:extLst>
              <a:ext uri="{FF2B5EF4-FFF2-40B4-BE49-F238E27FC236}">
                <a16:creationId xmlns:a16="http://schemas.microsoft.com/office/drawing/2014/main" id="{0118889B-6597-4F58-B673-E15026FF73CA}"/>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17FD9264-56AA-46A4-8D48-6F3F071D82A7}" type="slidenum">
              <a:rPr lang="zh-CN" altLang="en-US" sz="1200"/>
              <a:pPr algn="r" eaLnBrk="1" hangingPunct="1">
                <a:buFont typeface="Wingdings" panose="05000000000000000000" pitchFamily="2" charset="2"/>
                <a:buNone/>
              </a:pPr>
              <a:t>30</a:t>
            </a:fld>
            <a:endParaRPr lang="zh-CN" altLang="en-US" sz="1200"/>
          </a:p>
        </p:txBody>
      </p:sp>
      <p:sp>
        <p:nvSpPr>
          <p:cNvPr id="222211" name="Rectangle 2">
            <a:extLst>
              <a:ext uri="{FF2B5EF4-FFF2-40B4-BE49-F238E27FC236}">
                <a16:creationId xmlns:a16="http://schemas.microsoft.com/office/drawing/2014/main" id="{6DD3622B-DD32-44B3-90E8-1043B7522C8B}"/>
              </a:ext>
            </a:extLst>
          </p:cNvPr>
          <p:cNvSpPr>
            <a:spLocks noGrp="1" noChangeArrowheads="1"/>
          </p:cNvSpPr>
          <p:nvPr>
            <p:ph type="title" idx="4294967295"/>
          </p:nvPr>
        </p:nvSpPr>
        <p:spPr>
          <a:xfrm>
            <a:off x="2198688" y="180976"/>
            <a:ext cx="8001000" cy="1216025"/>
          </a:xfrm>
        </p:spPr>
        <p:txBody>
          <a:bodyPr>
            <a:normAutofit/>
          </a:bodyPr>
          <a:lstStyle/>
          <a:p>
            <a:pPr eaLnBrk="1" hangingPunct="1"/>
            <a:r>
              <a:rPr lang="zh-CN" altLang="en-US" sz="3600" b="1" dirty="0">
                <a:solidFill>
                  <a:srgbClr val="0070C0"/>
                </a:solidFill>
                <a:latin typeface="黑体" panose="02010609060101010101" pitchFamily="49" charset="-122"/>
                <a:ea typeface="黑体" panose="02010609060101010101" pitchFamily="49" charset="-122"/>
              </a:rPr>
              <a:t>亲属称谓</a:t>
            </a:r>
            <a:endParaRPr lang="en-US" altLang="zh-CN" sz="3600" b="1" dirty="0">
              <a:solidFill>
                <a:srgbClr val="0070C0"/>
              </a:solidFill>
              <a:latin typeface="黑体" panose="02010609060101010101" pitchFamily="49" charset="-122"/>
              <a:ea typeface="黑体" panose="02010609060101010101" pitchFamily="49" charset="-122"/>
            </a:endParaRPr>
          </a:p>
        </p:txBody>
      </p:sp>
      <p:sp>
        <p:nvSpPr>
          <p:cNvPr id="222212" name="Rectangle 3">
            <a:extLst>
              <a:ext uri="{FF2B5EF4-FFF2-40B4-BE49-F238E27FC236}">
                <a16:creationId xmlns:a16="http://schemas.microsoft.com/office/drawing/2014/main" id="{4261625B-97DA-4E8A-90EA-85B22C5A99D7}"/>
              </a:ext>
            </a:extLst>
          </p:cNvPr>
          <p:cNvSpPr>
            <a:spLocks noGrp="1" noChangeArrowheads="1"/>
          </p:cNvSpPr>
          <p:nvPr>
            <p:ph type="body" idx="4294967295"/>
          </p:nvPr>
        </p:nvSpPr>
        <p:spPr>
          <a:xfrm>
            <a:off x="1247775" y="1504950"/>
            <a:ext cx="8963025" cy="4564063"/>
          </a:xfrm>
        </p:spPr>
        <p:txBody>
          <a:bodyPr/>
          <a:lstStyle/>
          <a:p>
            <a:pPr eaLnBrk="1" hangingPunct="1">
              <a:lnSpc>
                <a:spcPts val="3700"/>
              </a:lnSpc>
            </a:pPr>
            <a:r>
              <a:rPr lang="zh-CN" altLang="en-US" b="1" dirty="0">
                <a:latin typeface="宋体" panose="02010600030101010101" pitchFamily="2" charset="-122"/>
                <a:ea typeface="宋体" panose="02010600030101010101" pitchFamily="2" charset="-122"/>
              </a:rPr>
              <a:t>亲属称谓</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Kinship Terminology)</a:t>
            </a:r>
            <a:r>
              <a:rPr lang="zh-CN" altLang="en-US" dirty="0">
                <a:latin typeface="宋体" panose="02010600030101010101" pitchFamily="2" charset="-122"/>
                <a:ea typeface="宋体" panose="02010600030101010101" pitchFamily="2" charset="-122"/>
              </a:rPr>
              <a:t>是称呼有亲属关系的人们的一套专门术语。一个社会的亲属称谓可以反映该社会普遍存在的家庭形态、人们婚后的居住形式、继嗣规则以及社会组织的其他方面。</a:t>
            </a:r>
          </a:p>
          <a:p>
            <a:pPr eaLnBrk="1" hangingPunct="1">
              <a:lnSpc>
                <a:spcPts val="3700"/>
              </a:lnSpc>
            </a:pPr>
            <a:r>
              <a:rPr lang="zh-CN" altLang="en-US" dirty="0">
                <a:latin typeface="宋体" panose="02010600030101010101" pitchFamily="2" charset="-122"/>
                <a:ea typeface="宋体" panose="02010600030101010101" pitchFamily="2" charset="-122"/>
              </a:rPr>
              <a:t>亲属称谓主要分为以下</a:t>
            </a:r>
            <a:r>
              <a:rPr lang="zh-CN" altLang="en-US" b="1" dirty="0">
                <a:latin typeface="宋体" panose="02010600030101010101" pitchFamily="2" charset="-122"/>
                <a:ea typeface="宋体" panose="02010600030101010101" pitchFamily="2" charset="-122"/>
              </a:rPr>
              <a:t>六种类型</a:t>
            </a:r>
            <a:r>
              <a:rPr lang="zh-CN" altLang="en-US" dirty="0">
                <a:latin typeface="宋体" panose="02010600030101010101" pitchFamily="2" charset="-122"/>
                <a:ea typeface="宋体" panose="02010600030101010101" pitchFamily="2" charset="-122"/>
              </a:rPr>
              <a:t>：奥马哈亲属制、克罗亲属制、易洛魁亲属制、夏威夷亲属制、爱斯基摩亲属制和苏丹亲属制。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2211"/>
                                        </p:tgtEl>
                                        <p:attrNameLst>
                                          <p:attrName>style.visibility</p:attrName>
                                        </p:attrNameLst>
                                      </p:cBhvr>
                                      <p:to>
                                        <p:strVal val="visible"/>
                                      </p:to>
                                    </p:set>
                                    <p:animEffect transition="in" filter="fade">
                                      <p:cBhvr>
                                        <p:cTn id="7" dur="767" decel="100000"/>
                                        <p:tgtEl>
                                          <p:spTgt spid="222211"/>
                                        </p:tgtEl>
                                      </p:cBhvr>
                                    </p:animEffect>
                                    <p:animScale>
                                      <p:cBhvr>
                                        <p:cTn id="8" dur="767" decel="100000"/>
                                        <p:tgtEl>
                                          <p:spTgt spid="222211"/>
                                        </p:tgtEl>
                                      </p:cBhvr>
                                      <p:from x="10000" y="10000"/>
                                      <p:to x="200000" y="450000"/>
                                    </p:animScale>
                                    <p:animScale>
                                      <p:cBhvr>
                                        <p:cTn id="9" dur="1228" accel="100000" fill="hold">
                                          <p:stCondLst>
                                            <p:cond delay="767"/>
                                          </p:stCondLst>
                                        </p:cTn>
                                        <p:tgtEl>
                                          <p:spTgt spid="222211"/>
                                        </p:tgtEl>
                                      </p:cBhvr>
                                      <p:from x="200000" y="450000"/>
                                      <p:to x="100000" y="100000"/>
                                    </p:animScale>
                                    <p:set>
                                      <p:cBhvr>
                                        <p:cTn id="10" dur="767" fill="hold"/>
                                        <p:tgtEl>
                                          <p:spTgt spid="222211"/>
                                        </p:tgtEl>
                                        <p:attrNameLst>
                                          <p:attrName>ppt_x</p:attrName>
                                        </p:attrNameLst>
                                      </p:cBhvr>
                                      <p:to>
                                        <p:strVal val="(0.5)"/>
                                      </p:to>
                                    </p:set>
                                    <p:anim from="(0.5)" to="(#ppt_x)" calcmode="lin" valueType="num">
                                      <p:cBhvr>
                                        <p:cTn id="11" dur="1228" accel="100000" fill="hold">
                                          <p:stCondLst>
                                            <p:cond delay="767"/>
                                          </p:stCondLst>
                                        </p:cTn>
                                        <p:tgtEl>
                                          <p:spTgt spid="222211"/>
                                        </p:tgtEl>
                                        <p:attrNameLst>
                                          <p:attrName>ppt_x</p:attrName>
                                        </p:attrNameLst>
                                      </p:cBhvr>
                                    </p:anim>
                                    <p:set>
                                      <p:cBhvr>
                                        <p:cTn id="12" dur="767" fill="hold"/>
                                        <p:tgtEl>
                                          <p:spTgt spid="222211"/>
                                        </p:tgtEl>
                                        <p:attrNameLst>
                                          <p:attrName>ppt_y</p:attrName>
                                        </p:attrNameLst>
                                      </p:cBhvr>
                                      <p:to>
                                        <p:strVal val="(#ppt_y+0.4)"/>
                                      </p:to>
                                    </p:set>
                                    <p:anim from="(#ppt_y+0.4)" to="(#ppt_y)" calcmode="lin" valueType="num">
                                      <p:cBhvr>
                                        <p:cTn id="13" dur="1228" accel="100000" fill="hold">
                                          <p:stCondLst>
                                            <p:cond delay="767"/>
                                          </p:stCondLst>
                                        </p:cTn>
                                        <p:tgtEl>
                                          <p:spTgt spid="22221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2212">
                                            <p:txEl>
                                              <p:pRg st="0" end="0"/>
                                            </p:txEl>
                                          </p:spTgt>
                                        </p:tgtEl>
                                        <p:attrNameLst>
                                          <p:attrName>style.visibility</p:attrName>
                                        </p:attrNameLst>
                                      </p:cBhvr>
                                      <p:to>
                                        <p:strVal val="visible"/>
                                      </p:to>
                                    </p:set>
                                    <p:anim calcmode="lin" valueType="num">
                                      <p:cBhvr>
                                        <p:cTn id="18" dur="500" fill="hold"/>
                                        <p:tgtEl>
                                          <p:spTgt spid="22221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221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221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22212">
                                            <p:txEl>
                                              <p:pRg st="1" end="1"/>
                                            </p:txEl>
                                          </p:spTgt>
                                        </p:tgtEl>
                                        <p:attrNameLst>
                                          <p:attrName>style.visibility</p:attrName>
                                        </p:attrNameLst>
                                      </p:cBhvr>
                                      <p:to>
                                        <p:strVal val="visible"/>
                                      </p:to>
                                    </p:set>
                                    <p:anim calcmode="lin" valueType="num">
                                      <p:cBhvr>
                                        <p:cTn id="25" dur="500" fill="hold"/>
                                        <p:tgtEl>
                                          <p:spTgt spid="2222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222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222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p:bldP spid="222212"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A816ACFE-A2E6-4BF4-8976-E4D965978A3B}"/>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13E29682-3389-4477-9CCF-152549EAC72A}" type="datetime1">
              <a:rPr lang="zh-CN" altLang="en-US" sz="1200"/>
              <a:pPr eaLnBrk="1" hangingPunct="1">
                <a:buFont typeface="Wingdings" panose="05000000000000000000" pitchFamily="2" charset="2"/>
                <a:buNone/>
              </a:pPr>
              <a:t>2023/4/27</a:t>
            </a:fld>
            <a:endParaRPr lang="zh-CN" altLang="en-US" sz="1200"/>
          </a:p>
        </p:txBody>
      </p:sp>
      <p:sp>
        <p:nvSpPr>
          <p:cNvPr id="59395" name="灯片编号占位符 5">
            <a:extLst>
              <a:ext uri="{FF2B5EF4-FFF2-40B4-BE49-F238E27FC236}">
                <a16:creationId xmlns:a16="http://schemas.microsoft.com/office/drawing/2014/main" id="{46B2375F-146B-4FB7-98E4-4E5C57FF62E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582EC28-4B62-4748-988D-92D1C4C13FDC}" type="slidenum">
              <a:rPr lang="zh-CN" altLang="en-US" sz="1200"/>
              <a:pPr algn="r" eaLnBrk="1" hangingPunct="1">
                <a:buFont typeface="Wingdings" panose="05000000000000000000" pitchFamily="2" charset="2"/>
                <a:buNone/>
              </a:pPr>
              <a:t>31</a:t>
            </a:fld>
            <a:endParaRPr lang="zh-CN" altLang="en-US" sz="1200"/>
          </a:p>
        </p:txBody>
      </p:sp>
      <p:sp>
        <p:nvSpPr>
          <p:cNvPr id="226307" name="Rectangle 3">
            <a:extLst>
              <a:ext uri="{FF2B5EF4-FFF2-40B4-BE49-F238E27FC236}">
                <a16:creationId xmlns:a16="http://schemas.microsoft.com/office/drawing/2014/main" id="{FDE59D02-EE6F-414E-970F-CCEC70C2569F}"/>
              </a:ext>
            </a:extLst>
          </p:cNvPr>
          <p:cNvSpPr>
            <a:spLocks noGrp="1" noChangeArrowheads="1"/>
          </p:cNvSpPr>
          <p:nvPr>
            <p:ph type="body" idx="4294967295"/>
          </p:nvPr>
        </p:nvSpPr>
        <p:spPr>
          <a:xfrm>
            <a:off x="1524000" y="609600"/>
            <a:ext cx="9144000" cy="2027238"/>
          </a:xfrm>
        </p:spPr>
        <p:txBody>
          <a:bodyPr/>
          <a:lstStyle/>
          <a:p>
            <a:pPr eaLnBrk="1" hangingPunct="1"/>
            <a:r>
              <a:rPr lang="zh-CN" altLang="en-US">
                <a:solidFill>
                  <a:srgbClr val="CC0000"/>
                </a:solidFill>
                <a:latin typeface="华文中宋" panose="02010600040101010101" pitchFamily="2" charset="-122"/>
                <a:ea typeface="华文中宋" panose="02010600040101010101" pitchFamily="2" charset="-122"/>
              </a:rPr>
              <a:t>苏丹亲属制</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Sudanese system）</a:t>
            </a:r>
            <a:r>
              <a:rPr lang="zh-CN" altLang="en-US">
                <a:latin typeface="华文中宋" panose="02010600040101010101" pitchFamily="2" charset="-122"/>
                <a:ea typeface="华文中宋" panose="02010600040101010101" pitchFamily="2" charset="-122"/>
              </a:rPr>
              <a:t>因流行于横贯非洲苏丹地区的广大地域而得名。苏丹亲属制是描述性称谓制，每个亲属都有不同的称谓。</a:t>
            </a:r>
            <a:r>
              <a:rPr lang="zh-CN" altLang="en-US"/>
              <a:t> </a:t>
            </a:r>
          </a:p>
        </p:txBody>
      </p:sp>
      <p:sp>
        <p:nvSpPr>
          <p:cNvPr id="59397" name="Rectangle 5">
            <a:extLst>
              <a:ext uri="{FF2B5EF4-FFF2-40B4-BE49-F238E27FC236}">
                <a16:creationId xmlns:a16="http://schemas.microsoft.com/office/drawing/2014/main" id="{17DA22DF-D511-43A5-980B-F251786A56DE}"/>
              </a:ext>
            </a:extLst>
          </p:cNvPr>
          <p:cNvSpPr>
            <a:spLocks noChangeArrowheads="1"/>
          </p:cNvSpPr>
          <p:nvPr/>
        </p:nvSpPr>
        <p:spPr bwMode="auto">
          <a:xfrm>
            <a:off x="4443413" y="262413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pic>
        <p:nvPicPr>
          <p:cNvPr id="59398" name="Picture 4" descr="图像-08">
            <a:extLst>
              <a:ext uri="{FF2B5EF4-FFF2-40B4-BE49-F238E27FC236}">
                <a16:creationId xmlns:a16="http://schemas.microsoft.com/office/drawing/2014/main" id="{0EE5671F-5A0A-43EA-BBE7-E9EB65E5D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14525"/>
            <a:ext cx="8748712"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6307">
                                            <p:txEl>
                                              <p:pRg st="0" end="0"/>
                                            </p:txEl>
                                          </p:spTgt>
                                        </p:tgtEl>
                                        <p:attrNameLst>
                                          <p:attrName>style.visibility</p:attrName>
                                        </p:attrNameLst>
                                      </p:cBhvr>
                                      <p:to>
                                        <p:strVal val="visible"/>
                                      </p:to>
                                    </p:set>
                                    <p:anim calcmode="lin" valueType="num">
                                      <p:cBhvr>
                                        <p:cTn id="7" dur="500" fill="hold"/>
                                        <p:tgtEl>
                                          <p:spTgt spid="2263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630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6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41324109-812E-4275-B975-092C63634DEB}"/>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B8C52DDE-A23C-4884-B419-670EDB6BFEA1}" type="datetime1">
              <a:rPr lang="zh-CN" altLang="en-US" sz="1200"/>
              <a:pPr eaLnBrk="1" hangingPunct="1">
                <a:buFont typeface="Wingdings" panose="05000000000000000000" pitchFamily="2" charset="2"/>
                <a:buNone/>
              </a:pPr>
              <a:t>2023/4/27</a:t>
            </a:fld>
            <a:endParaRPr lang="zh-CN" altLang="en-US" sz="1200"/>
          </a:p>
        </p:txBody>
      </p:sp>
      <p:sp>
        <p:nvSpPr>
          <p:cNvPr id="61443" name="灯片编号占位符 5">
            <a:extLst>
              <a:ext uri="{FF2B5EF4-FFF2-40B4-BE49-F238E27FC236}">
                <a16:creationId xmlns:a16="http://schemas.microsoft.com/office/drawing/2014/main" id="{E1A9A0E9-C1D6-4020-AC94-230D25D6B2FE}"/>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E26C2B39-DBD0-488A-B154-C7A85ABFFB4D}" type="slidenum">
              <a:rPr lang="zh-CN" altLang="en-US" sz="1200"/>
              <a:pPr algn="r" eaLnBrk="1" hangingPunct="1">
                <a:buFont typeface="Wingdings" panose="05000000000000000000" pitchFamily="2" charset="2"/>
                <a:buNone/>
              </a:pPr>
              <a:t>32</a:t>
            </a:fld>
            <a:endParaRPr lang="zh-CN" altLang="en-US" sz="1200"/>
          </a:p>
        </p:txBody>
      </p:sp>
      <p:sp>
        <p:nvSpPr>
          <p:cNvPr id="228355" name="Rectangle 3">
            <a:extLst>
              <a:ext uri="{FF2B5EF4-FFF2-40B4-BE49-F238E27FC236}">
                <a16:creationId xmlns:a16="http://schemas.microsoft.com/office/drawing/2014/main" id="{8E239F1E-7054-444B-A057-B5439074F530}"/>
              </a:ext>
            </a:extLst>
          </p:cNvPr>
          <p:cNvSpPr>
            <a:spLocks noGrp="1" noChangeArrowheads="1"/>
          </p:cNvSpPr>
          <p:nvPr>
            <p:ph type="body" idx="4294967295"/>
          </p:nvPr>
        </p:nvSpPr>
        <p:spPr>
          <a:xfrm>
            <a:off x="1524000" y="260351"/>
            <a:ext cx="8763000" cy="1641475"/>
          </a:xfrm>
        </p:spPr>
        <p:txBody>
          <a:bodyPr/>
          <a:lstStyle/>
          <a:p>
            <a:pPr eaLnBrk="1" hangingPunct="1"/>
            <a:r>
              <a:rPr lang="zh-CN" altLang="en-US">
                <a:solidFill>
                  <a:srgbClr val="CC0000"/>
                </a:solidFill>
                <a:latin typeface="华文中宋" panose="02010600040101010101" pitchFamily="2" charset="-122"/>
                <a:ea typeface="华文中宋" panose="02010600040101010101" pitchFamily="2" charset="-122"/>
              </a:rPr>
              <a:t>爱斯基摩亲属制</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Eskimo system）</a:t>
            </a:r>
            <a:r>
              <a:rPr lang="zh-CN" altLang="en-US">
                <a:latin typeface="华文中宋" panose="02010600040101010101" pitchFamily="2" charset="-122"/>
                <a:ea typeface="华文中宋" panose="02010600040101010101" pitchFamily="2" charset="-122"/>
              </a:rPr>
              <a:t>以爱斯基摩社会命名，这种称谓流行于美国以及许多其他地区。 </a:t>
            </a:r>
          </a:p>
        </p:txBody>
      </p:sp>
      <p:sp>
        <p:nvSpPr>
          <p:cNvPr id="61445" name="Rectangle 5">
            <a:extLst>
              <a:ext uri="{FF2B5EF4-FFF2-40B4-BE49-F238E27FC236}">
                <a16:creationId xmlns:a16="http://schemas.microsoft.com/office/drawing/2014/main" id="{BA3FF489-9BFB-4563-B859-5BE4553F98B8}"/>
              </a:ext>
            </a:extLst>
          </p:cNvPr>
          <p:cNvSpPr>
            <a:spLocks noChangeArrowheads="1"/>
          </p:cNvSpPr>
          <p:nvPr/>
        </p:nvSpPr>
        <p:spPr bwMode="auto">
          <a:xfrm>
            <a:off x="4286250" y="25384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pic>
        <p:nvPicPr>
          <p:cNvPr id="61446" name="Picture 4" descr="图像-08-2">
            <a:extLst>
              <a:ext uri="{FF2B5EF4-FFF2-40B4-BE49-F238E27FC236}">
                <a16:creationId xmlns:a16="http://schemas.microsoft.com/office/drawing/2014/main" id="{DE4449A1-B10F-4A99-A5B8-51DE5CA27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33538"/>
            <a:ext cx="8604250"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8355">
                                            <p:txEl>
                                              <p:pRg st="0" end="0"/>
                                            </p:txEl>
                                          </p:spTgt>
                                        </p:tgtEl>
                                        <p:attrNameLst>
                                          <p:attrName>style.visibility</p:attrName>
                                        </p:attrNameLst>
                                      </p:cBhvr>
                                      <p:to>
                                        <p:strVal val="visible"/>
                                      </p:to>
                                    </p:set>
                                    <p:anim calcmode="lin" valueType="num">
                                      <p:cBhvr>
                                        <p:cTn id="7" dur="500" fill="hold"/>
                                        <p:tgtEl>
                                          <p:spTgt spid="2283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83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8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C67E4123-F6A9-4A6D-A774-551959E3AA49}"/>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6D215C8-0962-46FB-9111-102695F25BD3}" type="datetime1">
              <a:rPr lang="zh-CN" altLang="en-US" sz="1200"/>
              <a:pPr eaLnBrk="1" hangingPunct="1">
                <a:buFont typeface="Wingdings" panose="05000000000000000000" pitchFamily="2" charset="2"/>
                <a:buNone/>
              </a:pPr>
              <a:t>2023/4/27</a:t>
            </a:fld>
            <a:endParaRPr lang="zh-CN" altLang="en-US" sz="1200"/>
          </a:p>
        </p:txBody>
      </p:sp>
      <p:sp>
        <p:nvSpPr>
          <p:cNvPr id="56323" name="灯片编号占位符 5">
            <a:extLst>
              <a:ext uri="{FF2B5EF4-FFF2-40B4-BE49-F238E27FC236}">
                <a16:creationId xmlns:a16="http://schemas.microsoft.com/office/drawing/2014/main" id="{73DF3676-96F2-424C-B70F-A743257E979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DAE399F-03D7-4B7F-AE5F-96FE14731DF7}" type="slidenum">
              <a:rPr lang="zh-CN" altLang="en-US" sz="1200"/>
              <a:pPr algn="r" eaLnBrk="1" hangingPunct="1">
                <a:buFont typeface="Wingdings" panose="05000000000000000000" pitchFamily="2" charset="2"/>
                <a:buNone/>
              </a:pPr>
              <a:t>33</a:t>
            </a:fld>
            <a:endParaRPr lang="zh-CN" altLang="en-US" sz="1200"/>
          </a:p>
        </p:txBody>
      </p:sp>
      <p:sp>
        <p:nvSpPr>
          <p:cNvPr id="223235" name="Rectangle 3">
            <a:extLst>
              <a:ext uri="{FF2B5EF4-FFF2-40B4-BE49-F238E27FC236}">
                <a16:creationId xmlns:a16="http://schemas.microsoft.com/office/drawing/2014/main" id="{95B87255-B062-453A-B616-9B4AE2ECC29F}"/>
              </a:ext>
            </a:extLst>
          </p:cNvPr>
          <p:cNvSpPr>
            <a:spLocks noGrp="1" noChangeArrowheads="1"/>
          </p:cNvSpPr>
          <p:nvPr>
            <p:ph type="body" idx="4294967295"/>
          </p:nvPr>
        </p:nvSpPr>
        <p:spPr>
          <a:xfrm>
            <a:off x="1200150" y="333376"/>
            <a:ext cx="9144000" cy="1749425"/>
          </a:xfrm>
        </p:spPr>
        <p:txBody>
          <a:bodyPr/>
          <a:lstStyle/>
          <a:p>
            <a:pPr eaLnBrk="1" hangingPunct="1"/>
            <a:r>
              <a:rPr lang="zh-CN" altLang="en-US" sz="2600" dirty="0">
                <a:solidFill>
                  <a:srgbClr val="CC0000"/>
                </a:solidFill>
                <a:latin typeface="华文中宋" panose="02010600040101010101" pitchFamily="2" charset="-122"/>
                <a:ea typeface="华文中宋" panose="02010600040101010101" pitchFamily="2" charset="-122"/>
              </a:rPr>
              <a:t>奥马哈亲属制</a:t>
            </a:r>
            <a:r>
              <a:rPr lang="zh-CN" altLang="en-US" sz="2600" dirty="0">
                <a:ea typeface="楷体_GB2312"/>
                <a:cs typeface="楷体_GB2312"/>
              </a:rPr>
              <a:t>（</a:t>
            </a:r>
            <a:r>
              <a:rPr lang="en-US" altLang="zh-CN" sz="2600" dirty="0">
                <a:latin typeface="华文中宋" panose="02010600040101010101" pitchFamily="2" charset="-122"/>
                <a:ea typeface="楷体_GB2312"/>
                <a:cs typeface="楷体_GB2312"/>
              </a:rPr>
              <a:t>Omaha system</a:t>
            </a:r>
            <a:r>
              <a:rPr lang="en-US" altLang="zh-CN" sz="2600" dirty="0">
                <a:ea typeface="楷体_GB2312"/>
                <a:cs typeface="楷体_GB2312"/>
              </a:rPr>
              <a:t>）</a:t>
            </a:r>
            <a:r>
              <a:rPr lang="zh-CN" altLang="en-US" sz="2600" dirty="0">
                <a:latin typeface="华文中宋" panose="02010600040101010101" pitchFamily="2" charset="-122"/>
                <a:ea typeface="华文中宋" panose="02010600040101010101" pitchFamily="2" charset="-122"/>
              </a:rPr>
              <a:t>是以北美洲的奥马哈印第安部落的亲属称谓命名的。这种称谓制度普遍存在于世界各个地区，通常流行于父系继嗣群体。</a:t>
            </a:r>
            <a:r>
              <a:rPr lang="zh-CN" altLang="en-US" dirty="0">
                <a:latin typeface="华文中宋" panose="02010600040101010101" pitchFamily="2" charset="-122"/>
                <a:ea typeface="华文中宋" panose="02010600040101010101" pitchFamily="2" charset="-122"/>
              </a:rPr>
              <a:t> </a:t>
            </a:r>
          </a:p>
        </p:txBody>
      </p:sp>
      <p:sp>
        <p:nvSpPr>
          <p:cNvPr id="56325" name="Rectangle 5">
            <a:extLst>
              <a:ext uri="{FF2B5EF4-FFF2-40B4-BE49-F238E27FC236}">
                <a16:creationId xmlns:a16="http://schemas.microsoft.com/office/drawing/2014/main" id="{91572714-A4A4-43DF-ABCC-1839236762BB}"/>
              </a:ext>
            </a:extLst>
          </p:cNvPr>
          <p:cNvSpPr>
            <a:spLocks noChangeArrowheads="1"/>
          </p:cNvSpPr>
          <p:nvPr/>
        </p:nvSpPr>
        <p:spPr bwMode="auto">
          <a:xfrm>
            <a:off x="4343400" y="22955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pic>
        <p:nvPicPr>
          <p:cNvPr id="56326" name="Picture 4" descr="图像-05">
            <a:extLst>
              <a:ext uri="{FF2B5EF4-FFF2-40B4-BE49-F238E27FC236}">
                <a16:creationId xmlns:a16="http://schemas.microsoft.com/office/drawing/2014/main" id="{760F262A-1B4E-4ED7-B464-70EF6013D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858962"/>
            <a:ext cx="8629649"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3235">
                                            <p:txEl>
                                              <p:pRg st="0" end="0"/>
                                            </p:txEl>
                                          </p:spTgt>
                                        </p:tgtEl>
                                        <p:attrNameLst>
                                          <p:attrName>style.visibility</p:attrName>
                                        </p:attrNameLst>
                                      </p:cBhvr>
                                      <p:to>
                                        <p:strVal val="visible"/>
                                      </p:to>
                                    </p:set>
                                    <p:anim calcmode="lin" valueType="num">
                                      <p:cBhvr>
                                        <p:cTn id="7" dur="500" fill="hold"/>
                                        <p:tgtEl>
                                          <p:spTgt spid="2232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323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3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C0F0A13E-3185-4597-AD44-04DDF48DABC9}"/>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1BD80F7-0406-404B-A8E3-242755BC4134}" type="datetime1">
              <a:rPr lang="zh-CN" altLang="en-US" sz="1200"/>
              <a:pPr eaLnBrk="1" hangingPunct="1">
                <a:buFont typeface="Wingdings" panose="05000000000000000000" pitchFamily="2" charset="2"/>
                <a:buNone/>
              </a:pPr>
              <a:t>2023/4/27</a:t>
            </a:fld>
            <a:endParaRPr lang="zh-CN" altLang="en-US" sz="1200"/>
          </a:p>
        </p:txBody>
      </p:sp>
      <p:sp>
        <p:nvSpPr>
          <p:cNvPr id="57347" name="灯片编号占位符 5">
            <a:extLst>
              <a:ext uri="{FF2B5EF4-FFF2-40B4-BE49-F238E27FC236}">
                <a16:creationId xmlns:a16="http://schemas.microsoft.com/office/drawing/2014/main" id="{4D608C83-CDD0-498B-A9F9-E15B35E220D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2B76BA1-DAA6-44B8-BC60-F7BEA1A8744A}" type="slidenum">
              <a:rPr lang="zh-CN" altLang="en-US" sz="1200"/>
              <a:pPr algn="r" eaLnBrk="1" hangingPunct="1">
                <a:buFont typeface="Wingdings" panose="05000000000000000000" pitchFamily="2" charset="2"/>
                <a:buNone/>
              </a:pPr>
              <a:t>34</a:t>
            </a:fld>
            <a:endParaRPr lang="zh-CN" altLang="en-US" sz="1200"/>
          </a:p>
        </p:txBody>
      </p:sp>
      <p:sp>
        <p:nvSpPr>
          <p:cNvPr id="224259" name="Rectangle 3">
            <a:extLst>
              <a:ext uri="{FF2B5EF4-FFF2-40B4-BE49-F238E27FC236}">
                <a16:creationId xmlns:a16="http://schemas.microsoft.com/office/drawing/2014/main" id="{FD1709D1-BFE9-4852-B2F1-56D708271911}"/>
              </a:ext>
            </a:extLst>
          </p:cNvPr>
          <p:cNvSpPr>
            <a:spLocks noGrp="1" noChangeArrowheads="1"/>
          </p:cNvSpPr>
          <p:nvPr>
            <p:ph type="body" idx="4294967295"/>
          </p:nvPr>
        </p:nvSpPr>
        <p:spPr>
          <a:xfrm>
            <a:off x="1919288" y="260350"/>
            <a:ext cx="8208962" cy="4387850"/>
          </a:xfrm>
        </p:spPr>
        <p:txBody>
          <a:bodyPr/>
          <a:lstStyle/>
          <a:p>
            <a:pPr eaLnBrk="1" hangingPunct="1"/>
            <a:r>
              <a:rPr lang="zh-CN" altLang="en-US" sz="2600">
                <a:solidFill>
                  <a:srgbClr val="CC0000"/>
                </a:solidFill>
                <a:latin typeface="华文中宋" panose="02010600040101010101" pitchFamily="2" charset="-122"/>
                <a:ea typeface="华文中宋" panose="02010600040101010101" pitchFamily="2" charset="-122"/>
              </a:rPr>
              <a:t>克罗亲属制</a:t>
            </a:r>
            <a:r>
              <a:rPr lang="zh-CN" altLang="en-US" sz="2600">
                <a:ea typeface="楷体_GB2312"/>
                <a:cs typeface="楷体_GB2312"/>
              </a:rPr>
              <a:t>（</a:t>
            </a:r>
            <a:r>
              <a:rPr lang="en-US" altLang="zh-CN" sz="2600">
                <a:latin typeface="华文中宋" panose="02010600040101010101" pitchFamily="2" charset="-122"/>
                <a:ea typeface="楷体_GB2312"/>
                <a:cs typeface="楷体_GB2312"/>
              </a:rPr>
              <a:t>Crow system</a:t>
            </a:r>
            <a:r>
              <a:rPr lang="en-US" altLang="zh-CN" sz="2600">
                <a:ea typeface="楷体_GB2312"/>
                <a:cs typeface="楷体_GB2312"/>
              </a:rPr>
              <a:t>）</a:t>
            </a:r>
            <a:r>
              <a:rPr lang="zh-CN" altLang="en-US" sz="2600">
                <a:latin typeface="华文中宋" panose="02010600040101010101" pitchFamily="2" charset="-122"/>
                <a:ea typeface="华文中宋" panose="02010600040101010101" pitchFamily="2" charset="-122"/>
              </a:rPr>
              <a:t>也是以北美洲印第安部落命名的，这种称谓制一直被称作是奥马哈称谓制的倒影，主要流行于母系继嗣群体。 </a:t>
            </a:r>
          </a:p>
        </p:txBody>
      </p:sp>
      <p:sp>
        <p:nvSpPr>
          <p:cNvPr id="57349" name="Rectangle 5">
            <a:extLst>
              <a:ext uri="{FF2B5EF4-FFF2-40B4-BE49-F238E27FC236}">
                <a16:creationId xmlns:a16="http://schemas.microsoft.com/office/drawing/2014/main" id="{9D9743A6-60D6-4A1D-8B83-8759B0B11893}"/>
              </a:ext>
            </a:extLst>
          </p:cNvPr>
          <p:cNvSpPr>
            <a:spLocks noChangeArrowheads="1"/>
          </p:cNvSpPr>
          <p:nvPr/>
        </p:nvSpPr>
        <p:spPr bwMode="auto">
          <a:xfrm>
            <a:off x="4624388" y="25241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pic>
        <p:nvPicPr>
          <p:cNvPr id="57350" name="Picture 4" descr="图像-06">
            <a:extLst>
              <a:ext uri="{FF2B5EF4-FFF2-40B4-BE49-F238E27FC236}">
                <a16:creationId xmlns:a16="http://schemas.microsoft.com/office/drawing/2014/main" id="{0470467F-70EF-4200-9978-A6B17AC82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438274"/>
            <a:ext cx="78486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4259">
                                            <p:txEl>
                                              <p:pRg st="0" end="0"/>
                                            </p:txEl>
                                          </p:spTgt>
                                        </p:tgtEl>
                                        <p:attrNameLst>
                                          <p:attrName>style.visibility</p:attrName>
                                        </p:attrNameLst>
                                      </p:cBhvr>
                                      <p:to>
                                        <p:strVal val="visible"/>
                                      </p:to>
                                    </p:set>
                                    <p:anim calcmode="lin" valueType="num">
                                      <p:cBhvr>
                                        <p:cTn id="7" dur="500" fill="hold"/>
                                        <p:tgtEl>
                                          <p:spTgt spid="2242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42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4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DA0E77CF-A118-462A-B424-E3A75482EF9C}"/>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B29B4554-3566-49E4-A2CE-70624C5D7E9A}" type="datetime1">
              <a:rPr lang="zh-CN" altLang="en-US" sz="1200"/>
              <a:pPr eaLnBrk="1" hangingPunct="1">
                <a:buFont typeface="Wingdings" panose="05000000000000000000" pitchFamily="2" charset="2"/>
                <a:buNone/>
              </a:pPr>
              <a:t>2023/4/27</a:t>
            </a:fld>
            <a:endParaRPr lang="zh-CN" altLang="en-US" sz="1200"/>
          </a:p>
        </p:txBody>
      </p:sp>
      <p:sp>
        <p:nvSpPr>
          <p:cNvPr id="58371" name="灯片编号占位符 5">
            <a:extLst>
              <a:ext uri="{FF2B5EF4-FFF2-40B4-BE49-F238E27FC236}">
                <a16:creationId xmlns:a16="http://schemas.microsoft.com/office/drawing/2014/main" id="{C36791B1-354E-4F5C-A036-4229E8D51DB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37F0076-CBDA-42BD-80FB-C3614BD77175}" type="slidenum">
              <a:rPr lang="zh-CN" altLang="en-US" sz="1200"/>
              <a:pPr algn="r" eaLnBrk="1" hangingPunct="1">
                <a:buFont typeface="Wingdings" panose="05000000000000000000" pitchFamily="2" charset="2"/>
                <a:buNone/>
              </a:pPr>
              <a:t>35</a:t>
            </a:fld>
            <a:endParaRPr lang="zh-CN" altLang="en-US" sz="1200"/>
          </a:p>
        </p:txBody>
      </p:sp>
      <p:sp>
        <p:nvSpPr>
          <p:cNvPr id="225283" name="Rectangle 3">
            <a:extLst>
              <a:ext uri="{FF2B5EF4-FFF2-40B4-BE49-F238E27FC236}">
                <a16:creationId xmlns:a16="http://schemas.microsoft.com/office/drawing/2014/main" id="{19855856-FAD1-4E6E-B505-8131E9EB48D2}"/>
              </a:ext>
            </a:extLst>
          </p:cNvPr>
          <p:cNvSpPr>
            <a:spLocks noGrp="1" noChangeArrowheads="1"/>
          </p:cNvSpPr>
          <p:nvPr>
            <p:ph type="body" idx="4294967295"/>
          </p:nvPr>
        </p:nvSpPr>
        <p:spPr>
          <a:xfrm>
            <a:off x="1524000" y="260350"/>
            <a:ext cx="8604250" cy="2547938"/>
          </a:xfrm>
        </p:spPr>
        <p:txBody>
          <a:bodyPr/>
          <a:lstStyle/>
          <a:p>
            <a:pPr eaLnBrk="1" hangingPunct="1"/>
            <a:r>
              <a:rPr lang="zh-CN" altLang="en-US" sz="2600">
                <a:solidFill>
                  <a:srgbClr val="CC0000"/>
                </a:solidFill>
                <a:latin typeface="华文中宋" panose="02010600040101010101" pitchFamily="2" charset="-122"/>
                <a:ea typeface="华文中宋" panose="02010600040101010101" pitchFamily="2" charset="-122"/>
              </a:rPr>
              <a:t>易洛魁亲属制</a:t>
            </a:r>
            <a:r>
              <a:rPr lang="zh-CN" altLang="en-US" sz="2600">
                <a:ea typeface="楷体_GB2312"/>
                <a:cs typeface="楷体_GB2312"/>
              </a:rPr>
              <a:t>（</a:t>
            </a:r>
            <a:r>
              <a:rPr lang="en-US" altLang="zh-CN" sz="2600">
                <a:latin typeface="华文中宋" panose="02010600040101010101" pitchFamily="2" charset="-122"/>
                <a:ea typeface="楷体_GB2312"/>
                <a:cs typeface="楷体_GB2312"/>
              </a:rPr>
              <a:t>Iroquois system</a:t>
            </a:r>
            <a:r>
              <a:rPr lang="en-US" altLang="zh-CN" sz="2600">
                <a:ea typeface="楷体_GB2312"/>
                <a:cs typeface="楷体_GB2312"/>
              </a:rPr>
              <a:t>）</a:t>
            </a:r>
            <a:r>
              <a:rPr lang="zh-CN" altLang="en-US" sz="2600">
                <a:latin typeface="华文中宋" panose="02010600040101010101" pitchFamily="2" charset="-122"/>
                <a:ea typeface="华文中宋" panose="02010600040101010101" pitchFamily="2" charset="-122"/>
              </a:rPr>
              <a:t>是以北美洲易洛魁印第安部落命名的，在称呼父辈的亲属时与奥马哈和克罗亲属制相似，即父亲和父亲的兄弟同一称谓，母亲和母亲的姊妹同一称谓。</a:t>
            </a:r>
            <a:r>
              <a:rPr lang="zh-CN" altLang="en-US">
                <a:latin typeface="华文中宋" panose="02010600040101010101" pitchFamily="2" charset="-122"/>
                <a:ea typeface="华文中宋" panose="02010600040101010101" pitchFamily="2" charset="-122"/>
              </a:rPr>
              <a:t> </a:t>
            </a:r>
          </a:p>
        </p:txBody>
      </p:sp>
      <p:sp>
        <p:nvSpPr>
          <p:cNvPr id="58373" name="Rectangle 5">
            <a:extLst>
              <a:ext uri="{FF2B5EF4-FFF2-40B4-BE49-F238E27FC236}">
                <a16:creationId xmlns:a16="http://schemas.microsoft.com/office/drawing/2014/main" id="{F8CC2753-8EFD-4A5C-8A3C-6C7FA47EFCCD}"/>
              </a:ext>
            </a:extLst>
          </p:cNvPr>
          <p:cNvSpPr>
            <a:spLocks noChangeArrowheads="1"/>
          </p:cNvSpPr>
          <p:nvPr/>
        </p:nvSpPr>
        <p:spPr bwMode="auto">
          <a:xfrm>
            <a:off x="4357688" y="22669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pic>
        <p:nvPicPr>
          <p:cNvPr id="58374" name="Picture 4" descr="图像-07">
            <a:extLst>
              <a:ext uri="{FF2B5EF4-FFF2-40B4-BE49-F238E27FC236}">
                <a16:creationId xmlns:a16="http://schemas.microsoft.com/office/drawing/2014/main" id="{03DB4A0C-ECDE-43CA-A361-1F21B47BF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6" y="1717675"/>
            <a:ext cx="8258174"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5283">
                                            <p:txEl>
                                              <p:pRg st="0" end="0"/>
                                            </p:txEl>
                                          </p:spTgt>
                                        </p:tgtEl>
                                        <p:attrNameLst>
                                          <p:attrName>style.visibility</p:attrName>
                                        </p:attrNameLst>
                                      </p:cBhvr>
                                      <p:to>
                                        <p:strVal val="visible"/>
                                      </p:to>
                                    </p:set>
                                    <p:anim calcmode="lin" valueType="num">
                                      <p:cBhvr>
                                        <p:cTn id="7" dur="500" fill="hold"/>
                                        <p:tgtEl>
                                          <p:spTgt spid="2252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52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5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E9092F88-AE1B-44ED-9368-31F9441BD82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7FDB30A-F8CA-4ABA-B394-BDC2CD6A6C3E}" type="datetime1">
              <a:rPr lang="zh-CN" altLang="en-US" sz="1200"/>
              <a:pPr eaLnBrk="1" hangingPunct="1">
                <a:buFont typeface="Wingdings" panose="05000000000000000000" pitchFamily="2" charset="2"/>
                <a:buNone/>
              </a:pPr>
              <a:t>2023/4/27</a:t>
            </a:fld>
            <a:endParaRPr lang="zh-CN" altLang="en-US" sz="1200"/>
          </a:p>
        </p:txBody>
      </p:sp>
      <p:sp>
        <p:nvSpPr>
          <p:cNvPr id="60419" name="灯片编号占位符 5">
            <a:extLst>
              <a:ext uri="{FF2B5EF4-FFF2-40B4-BE49-F238E27FC236}">
                <a16:creationId xmlns:a16="http://schemas.microsoft.com/office/drawing/2014/main" id="{54E0FAE2-A0FA-484A-BC19-6381AD22B2F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4E53080-AFA6-40AB-ABB8-6AB45B5FE2CC}" type="slidenum">
              <a:rPr lang="zh-CN" altLang="en-US" sz="1200"/>
              <a:pPr algn="r" eaLnBrk="1" hangingPunct="1">
                <a:buFont typeface="Wingdings" panose="05000000000000000000" pitchFamily="2" charset="2"/>
                <a:buNone/>
              </a:pPr>
              <a:t>36</a:t>
            </a:fld>
            <a:endParaRPr lang="zh-CN" altLang="en-US" sz="1200"/>
          </a:p>
        </p:txBody>
      </p:sp>
      <p:sp>
        <p:nvSpPr>
          <p:cNvPr id="227331" name="Rectangle 3">
            <a:extLst>
              <a:ext uri="{FF2B5EF4-FFF2-40B4-BE49-F238E27FC236}">
                <a16:creationId xmlns:a16="http://schemas.microsoft.com/office/drawing/2014/main" id="{0F242AA9-39C1-4E74-84BB-E407A4CFD0A6}"/>
              </a:ext>
            </a:extLst>
          </p:cNvPr>
          <p:cNvSpPr>
            <a:spLocks noGrp="1" noChangeArrowheads="1"/>
          </p:cNvSpPr>
          <p:nvPr>
            <p:ph type="body" idx="4294967295"/>
          </p:nvPr>
        </p:nvSpPr>
        <p:spPr>
          <a:xfrm>
            <a:off x="1524000" y="609601"/>
            <a:ext cx="8686800" cy="2098675"/>
          </a:xfrm>
        </p:spPr>
        <p:txBody>
          <a:bodyPr/>
          <a:lstStyle/>
          <a:p>
            <a:pPr eaLnBrk="1" hangingPunct="1"/>
            <a:r>
              <a:rPr lang="zh-CN" altLang="en-US">
                <a:solidFill>
                  <a:srgbClr val="CC0000"/>
                </a:solidFill>
                <a:latin typeface="华文中宋" panose="02010600040101010101" pitchFamily="2" charset="-122"/>
                <a:ea typeface="华文中宋" panose="02010600040101010101" pitchFamily="2" charset="-122"/>
              </a:rPr>
              <a:t>夏威夷亲属制</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Hawaiian system）</a:t>
            </a:r>
            <a:r>
              <a:rPr lang="zh-CN" altLang="en-US">
                <a:latin typeface="华文中宋" panose="02010600040101010101" pitchFamily="2" charset="-122"/>
                <a:ea typeface="华文中宋" panose="02010600040101010101" pitchFamily="2" charset="-122"/>
              </a:rPr>
              <a:t>是一种比较简单的亲属称谓制度，其特点为只区分不同代际和不同性别的亲属，同代同性别的亲属使用相同的称谓。</a:t>
            </a:r>
            <a:r>
              <a:rPr lang="zh-CN" altLang="en-US"/>
              <a:t> </a:t>
            </a:r>
          </a:p>
        </p:txBody>
      </p:sp>
      <p:sp>
        <p:nvSpPr>
          <p:cNvPr id="60421" name="Rectangle 5">
            <a:extLst>
              <a:ext uri="{FF2B5EF4-FFF2-40B4-BE49-F238E27FC236}">
                <a16:creationId xmlns:a16="http://schemas.microsoft.com/office/drawing/2014/main" id="{19B0BB46-585D-42B4-8BCB-0A207EDFAC70}"/>
              </a:ext>
            </a:extLst>
          </p:cNvPr>
          <p:cNvSpPr>
            <a:spLocks noChangeArrowheads="1"/>
          </p:cNvSpPr>
          <p:nvPr/>
        </p:nvSpPr>
        <p:spPr bwMode="auto">
          <a:xfrm>
            <a:off x="4514850" y="25908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en-US" altLang="en-US"/>
          </a:p>
        </p:txBody>
      </p:sp>
      <p:pic>
        <p:nvPicPr>
          <p:cNvPr id="60422" name="Picture 4" descr="图像-08-1">
            <a:extLst>
              <a:ext uri="{FF2B5EF4-FFF2-40B4-BE49-F238E27FC236}">
                <a16:creationId xmlns:a16="http://schemas.microsoft.com/office/drawing/2014/main" id="{5A696420-E3C3-490C-898D-110C4AB91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850" y="1963739"/>
            <a:ext cx="7848600"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7331">
                                            <p:txEl>
                                              <p:pRg st="0" end="0"/>
                                            </p:txEl>
                                          </p:spTgt>
                                        </p:tgtEl>
                                        <p:attrNameLst>
                                          <p:attrName>style.visibility</p:attrName>
                                        </p:attrNameLst>
                                      </p:cBhvr>
                                      <p:to>
                                        <p:strVal val="visible"/>
                                      </p:to>
                                    </p:set>
                                    <p:anim calcmode="lin" valueType="num">
                                      <p:cBhvr>
                                        <p:cTn id="7" dur="500" fill="hold"/>
                                        <p:tgtEl>
                                          <p:spTgt spid="2273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73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73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F780C0A0-7249-44A8-9539-C12A44379C1C}"/>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02A6159-001A-4280-AEEF-91848804A5F6}" type="datetime1">
              <a:rPr lang="zh-CN" altLang="en-US" sz="1200"/>
              <a:pPr eaLnBrk="1" hangingPunct="1">
                <a:buFont typeface="Wingdings" panose="05000000000000000000" pitchFamily="2" charset="2"/>
                <a:buNone/>
              </a:pPr>
              <a:t>2023/4/27</a:t>
            </a:fld>
            <a:endParaRPr lang="zh-CN" altLang="en-US" sz="1200"/>
          </a:p>
        </p:txBody>
      </p:sp>
      <p:sp>
        <p:nvSpPr>
          <p:cNvPr id="62467" name="灯片编号占位符 5">
            <a:extLst>
              <a:ext uri="{FF2B5EF4-FFF2-40B4-BE49-F238E27FC236}">
                <a16:creationId xmlns:a16="http://schemas.microsoft.com/office/drawing/2014/main" id="{9A252B6E-72C9-424B-8D81-FDD7D30BA18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E79ABD4B-81A4-45BD-971D-4737996C3EED}" type="slidenum">
              <a:rPr lang="zh-CN" altLang="en-US" sz="1200"/>
              <a:pPr algn="r" eaLnBrk="1" hangingPunct="1">
                <a:buFont typeface="Wingdings" panose="05000000000000000000" pitchFamily="2" charset="2"/>
                <a:buNone/>
              </a:pPr>
              <a:t>37</a:t>
            </a:fld>
            <a:endParaRPr lang="zh-CN" altLang="en-US" sz="1200"/>
          </a:p>
        </p:txBody>
      </p:sp>
      <p:sp>
        <p:nvSpPr>
          <p:cNvPr id="229379" name="Rectangle 3">
            <a:extLst>
              <a:ext uri="{FF2B5EF4-FFF2-40B4-BE49-F238E27FC236}">
                <a16:creationId xmlns:a16="http://schemas.microsoft.com/office/drawing/2014/main" id="{08E9565C-F156-4BB3-9AD7-87FEC7442D2E}"/>
              </a:ext>
            </a:extLst>
          </p:cNvPr>
          <p:cNvSpPr>
            <a:spLocks noGrp="1" noChangeArrowheads="1"/>
          </p:cNvSpPr>
          <p:nvPr>
            <p:ph type="body" idx="4294967295"/>
          </p:nvPr>
        </p:nvSpPr>
        <p:spPr>
          <a:xfrm>
            <a:off x="1438275" y="1347952"/>
            <a:ext cx="9337456" cy="5129048"/>
          </a:xfrm>
        </p:spPr>
        <p:txBody>
          <a:bodyPr/>
          <a:lstStyle/>
          <a:p>
            <a:pPr eaLnBrk="1" hangingPunct="1">
              <a:lnSpc>
                <a:spcPts val="3900"/>
              </a:lnSpc>
              <a:spcBef>
                <a:spcPts val="0"/>
              </a:spcBef>
            </a:pPr>
            <a:r>
              <a:rPr lang="zh-CN" altLang="en-US" sz="2400" dirty="0">
                <a:latin typeface="宋体" panose="02010600030101010101" pitchFamily="2" charset="-122"/>
                <a:ea typeface="宋体" panose="02010600030101010101" pitchFamily="2" charset="-122"/>
              </a:rPr>
              <a:t>每一个社会都有一套亲属制度，即对血亲和姻亲的分类，相互权利和义务、彼此相待的行为和态度均有细致的规定。因此，在研究亲属关系时，要注意观察</a:t>
            </a:r>
            <a:r>
              <a:rPr lang="zh-CN" altLang="en-US" sz="2400" b="1" dirty="0">
                <a:latin typeface="宋体" panose="02010600030101010101" pitchFamily="2" charset="-122"/>
                <a:ea typeface="宋体" panose="02010600030101010101" pitchFamily="2" charset="-122"/>
              </a:rPr>
              <a:t>亲戚在日常生活中彼此相待的实际行为、态度</a:t>
            </a:r>
            <a:r>
              <a:rPr lang="zh-CN" altLang="en-US" sz="2400" dirty="0">
                <a:latin typeface="宋体" panose="02010600030101010101" pitchFamily="2" charset="-122"/>
                <a:ea typeface="宋体" panose="02010600030101010101" pitchFamily="2" charset="-122"/>
              </a:rPr>
              <a:t>，在宗教仪式和其他社会活动中的有关礼节以及当前社会变动中的</a:t>
            </a:r>
            <a:r>
              <a:rPr lang="zh-CN" altLang="en-US" sz="2400" b="1" dirty="0">
                <a:latin typeface="宋体" panose="02010600030101010101" pitchFamily="2" charset="-122"/>
                <a:ea typeface="宋体" panose="02010600030101010101" pitchFamily="2" charset="-122"/>
              </a:rPr>
              <a:t>亲属关系的变化</a:t>
            </a:r>
            <a:r>
              <a:rPr lang="zh-CN" altLang="en-US" sz="2400" dirty="0">
                <a:latin typeface="宋体" panose="02010600030101010101" pitchFamily="2" charset="-122"/>
                <a:ea typeface="宋体" panose="02010600030101010101" pitchFamily="2" charset="-122"/>
              </a:rPr>
              <a:t>。</a:t>
            </a:r>
            <a:r>
              <a:rPr lang="zh-CN" altLang="en-US" sz="2400" dirty="0">
                <a:latin typeface="华文中宋" panose="02010600040101010101" pitchFamily="2" charset="-122"/>
                <a:ea typeface="华文中宋" panose="02010600040101010101" pitchFamily="2" charset="-122"/>
              </a:rPr>
              <a:t> </a:t>
            </a:r>
            <a:r>
              <a:rPr lang="zh-CN" altLang="en-US" sz="2000" dirty="0">
                <a:latin typeface="宋体" panose="02010600030101010101" pitchFamily="2" charset="-122"/>
                <a:ea typeface="宋体" panose="02010600030101010101" pitchFamily="2" charset="-122"/>
              </a:rPr>
              <a:t>（天津的“白眼儿”与“红眼儿”）</a:t>
            </a:r>
            <a:endParaRPr lang="en-US" altLang="zh-CN" sz="2000" dirty="0">
              <a:latin typeface="宋体" panose="02010600030101010101" pitchFamily="2" charset="-122"/>
              <a:ea typeface="宋体" panose="02010600030101010101" pitchFamily="2" charset="-122"/>
            </a:endParaRPr>
          </a:p>
          <a:p>
            <a:pPr eaLnBrk="1" hangingPunct="1">
              <a:lnSpc>
                <a:spcPts val="3900"/>
              </a:lnSpc>
              <a:spcBef>
                <a:spcPts val="0"/>
              </a:spcBef>
            </a:pPr>
            <a:r>
              <a:rPr lang="zh-CN" altLang="en-US" sz="2000" b="1" dirty="0">
                <a:latin typeface="宋体" panose="02010600030101010101" pitchFamily="2" charset="-122"/>
                <a:ea typeface="宋体" panose="02010600030101010101" pitchFamily="2" charset="-122"/>
              </a:rPr>
              <a:t>思考题</a:t>
            </a:r>
            <a:r>
              <a:rPr lang="zh-CN" altLang="en-US" sz="2000" dirty="0">
                <a:latin typeface="宋体" panose="02010600030101010101" pitchFamily="2" charset="-122"/>
                <a:ea typeface="宋体" panose="02010600030101010101" pitchFamily="2" charset="-122"/>
              </a:rPr>
              <a:t>：在我们的社会里，将来婚姻仍然会是一种习俗吗？你为什么会如此认为？</a:t>
            </a:r>
            <a:endParaRPr lang="en-US" altLang="zh-CN" sz="2000" dirty="0">
              <a:latin typeface="宋体" panose="02010600030101010101" pitchFamily="2" charset="-122"/>
              <a:ea typeface="宋体" panose="02010600030101010101" pitchFamily="2" charset="-122"/>
            </a:endParaRPr>
          </a:p>
          <a:p>
            <a:pPr marL="0" indent="0" eaLnBrk="1" hangingPunct="1">
              <a:lnSpc>
                <a:spcPts val="3900"/>
              </a:lnSpc>
              <a:spcBef>
                <a:spcPts val="0"/>
              </a:spcBef>
              <a:buNone/>
            </a:pPr>
            <a:r>
              <a:rPr lang="zh-CN" altLang="en-US" sz="2000" dirty="0">
                <a:latin typeface="宋体" panose="02010600030101010101" pitchFamily="2" charset="-122"/>
                <a:ea typeface="宋体" panose="02010600030101010101" pitchFamily="2" charset="-122"/>
              </a:rPr>
              <a:t>        亲属团体具有哪些功能？当前有什么发展趋势？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29379">
                                            <p:txEl>
                                              <p:pRg st="0" end="0"/>
                                            </p:txEl>
                                          </p:spTgt>
                                        </p:tgtEl>
                                        <p:attrNameLst>
                                          <p:attrName>style.visibility</p:attrName>
                                        </p:attrNameLst>
                                      </p:cBhvr>
                                      <p:to>
                                        <p:strVal val="visible"/>
                                      </p:to>
                                    </p:set>
                                    <p:anim calcmode="lin" valueType="num">
                                      <p:cBhvr>
                                        <p:cTn id="7" dur="500" fill="hold"/>
                                        <p:tgtEl>
                                          <p:spTgt spid="2293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93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937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229379">
                                            <p:txEl>
                                              <p:pRg st="1" end="1"/>
                                            </p:txEl>
                                          </p:spTgt>
                                        </p:tgtEl>
                                        <p:attrNameLst>
                                          <p:attrName>style.visibility</p:attrName>
                                        </p:attrNameLst>
                                      </p:cBhvr>
                                      <p:to>
                                        <p:strVal val="visible"/>
                                      </p:to>
                                    </p:set>
                                    <p:anim calcmode="lin" valueType="num">
                                      <p:cBhvr>
                                        <p:cTn id="14" dur="500" fill="hold"/>
                                        <p:tgtEl>
                                          <p:spTgt spid="22937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2937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293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229379">
                                            <p:txEl>
                                              <p:pRg st="2" end="2"/>
                                            </p:txEl>
                                          </p:spTgt>
                                        </p:tgtEl>
                                        <p:attrNameLst>
                                          <p:attrName>style.visibility</p:attrName>
                                        </p:attrNameLst>
                                      </p:cBhvr>
                                      <p:to>
                                        <p:strVal val="visible"/>
                                      </p:to>
                                    </p:set>
                                    <p:anim calcmode="lin" valueType="num">
                                      <p:cBhvr>
                                        <p:cTn id="21" dur="500" fill="hold"/>
                                        <p:tgtEl>
                                          <p:spTgt spid="22937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2937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29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9A525502-14B7-4AF3-A118-CE6FBA290C0B}"/>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9040C0AD-495E-49C3-BA7D-CBE5E345FAAA}" type="datetime1">
              <a:rPr lang="zh-CN" altLang="en-US" sz="1200"/>
              <a:pPr eaLnBrk="1" hangingPunct="1">
                <a:buFont typeface="Wingdings" panose="05000000000000000000" pitchFamily="2" charset="2"/>
                <a:buNone/>
              </a:pPr>
              <a:t>2023/4/27</a:t>
            </a:fld>
            <a:endParaRPr lang="zh-CN" altLang="en-US" sz="1200"/>
          </a:p>
        </p:txBody>
      </p:sp>
      <p:sp>
        <p:nvSpPr>
          <p:cNvPr id="45059" name="灯片编号占位符 5">
            <a:extLst>
              <a:ext uri="{FF2B5EF4-FFF2-40B4-BE49-F238E27FC236}">
                <a16:creationId xmlns:a16="http://schemas.microsoft.com/office/drawing/2014/main" id="{9994F7E6-7311-49F1-8B2E-69261E46855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A52DBBF-617C-43DF-8F66-F47C29BD1AE0}" type="slidenum">
              <a:rPr lang="zh-CN" altLang="en-US" sz="1200"/>
              <a:pPr algn="r" eaLnBrk="1" hangingPunct="1">
                <a:buFont typeface="Wingdings" panose="05000000000000000000" pitchFamily="2" charset="2"/>
                <a:buNone/>
              </a:pPr>
              <a:t>4</a:t>
            </a:fld>
            <a:endParaRPr lang="zh-CN" altLang="en-US" sz="1200"/>
          </a:p>
        </p:txBody>
      </p:sp>
      <p:sp>
        <p:nvSpPr>
          <p:cNvPr id="201731" name="Rectangle 2">
            <a:extLst>
              <a:ext uri="{FF2B5EF4-FFF2-40B4-BE49-F238E27FC236}">
                <a16:creationId xmlns:a16="http://schemas.microsoft.com/office/drawing/2014/main" id="{D8B89543-553E-4BE4-B68A-4D6D342B5CEC}"/>
              </a:ext>
            </a:extLst>
          </p:cNvPr>
          <p:cNvSpPr>
            <a:spLocks noGrp="1" noChangeArrowheads="1"/>
          </p:cNvSpPr>
          <p:nvPr>
            <p:ph type="title" idx="4294967295"/>
          </p:nvPr>
        </p:nvSpPr>
        <p:spPr>
          <a:xfrm>
            <a:off x="1379483" y="260350"/>
            <a:ext cx="7877230" cy="685581"/>
          </a:xfrm>
        </p:spPr>
        <p:txBody>
          <a:bodyPr>
            <a:normAutofit fontScale="90000"/>
          </a:bodyPr>
          <a:lstStyle/>
          <a:p>
            <a:pPr eaLnBrk="1" hangingPunct="1"/>
            <a:r>
              <a:rPr lang="zh-CN" altLang="en-US" b="1" dirty="0">
                <a:latin typeface="黑体" panose="02010609060101010101" pitchFamily="49" charset="-122"/>
                <a:ea typeface="黑体" panose="02010609060101010101" pitchFamily="49" charset="-122"/>
              </a:rPr>
              <a:t>婚姻的变体</a:t>
            </a:r>
            <a:endParaRPr lang="en-US" altLang="zh-CN" b="1" dirty="0">
              <a:latin typeface="黑体" panose="02010609060101010101" pitchFamily="49" charset="-122"/>
              <a:ea typeface="黑体" panose="02010609060101010101" pitchFamily="49" charset="-122"/>
            </a:endParaRPr>
          </a:p>
        </p:txBody>
      </p:sp>
      <p:sp>
        <p:nvSpPr>
          <p:cNvPr id="201732" name="Rectangle 3">
            <a:extLst>
              <a:ext uri="{FF2B5EF4-FFF2-40B4-BE49-F238E27FC236}">
                <a16:creationId xmlns:a16="http://schemas.microsoft.com/office/drawing/2014/main" id="{B787094F-13B0-4682-BFFE-036BFAB1E499}"/>
              </a:ext>
            </a:extLst>
          </p:cNvPr>
          <p:cNvSpPr>
            <a:spLocks noGrp="1" noChangeArrowheads="1"/>
          </p:cNvSpPr>
          <p:nvPr>
            <p:ph type="body" idx="4294967295"/>
          </p:nvPr>
        </p:nvSpPr>
        <p:spPr>
          <a:xfrm>
            <a:off x="1295400" y="1355835"/>
            <a:ext cx="8651875" cy="4660792"/>
          </a:xfrm>
        </p:spPr>
        <p:txBody>
          <a:bodyPr/>
          <a:lstStyle/>
          <a:p>
            <a:pPr eaLnBrk="1" hangingPunct="1"/>
            <a:r>
              <a:rPr lang="zh-CN" altLang="en-US" dirty="0">
                <a:latin typeface="宋体" panose="02010600030101010101" pitchFamily="2" charset="-122"/>
                <a:ea typeface="宋体" panose="02010600030101010101" pitchFamily="2" charset="-122"/>
              </a:rPr>
              <a:t>英国人控制苏丹之前，苏丹</a:t>
            </a:r>
            <a:r>
              <a:rPr lang="en-US" altLang="zh-CN" dirty="0">
                <a:latin typeface="宋体" panose="02010600030101010101" pitchFamily="2" charset="-122"/>
                <a:ea typeface="宋体" panose="02010600030101010101" pitchFamily="2" charset="-122"/>
              </a:rPr>
              <a:t>Azande</a:t>
            </a:r>
            <a:r>
              <a:rPr lang="zh-CN" altLang="en-US" dirty="0">
                <a:latin typeface="宋体" panose="02010600030101010101" pitchFamily="2" charset="-122"/>
                <a:ea typeface="宋体" panose="02010600030101010101" pitchFamily="2" charset="-122"/>
              </a:rPr>
              <a:t>人“男童妻”（娶不起妻子的武士）</a:t>
            </a:r>
          </a:p>
          <a:p>
            <a:pPr eaLnBrk="1" hangingPunct="1"/>
            <a:r>
              <a:rPr lang="zh-CN" altLang="en-US" dirty="0">
                <a:latin typeface="宋体" panose="02010600030101010101" pitchFamily="2" charset="-122"/>
                <a:ea typeface="宋体" panose="02010600030101010101" pitchFamily="2" charset="-122"/>
              </a:rPr>
              <a:t>非洲一些社会的女女婚姻（女人承担父亲和丈夫的角色，肯尼亚南迪人，大约</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的婚姻，解决正常婚姻未能产生男性财产继承人的问题）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01731"/>
                                        </p:tgtEl>
                                        <p:attrNameLst>
                                          <p:attrName>style.visibility</p:attrName>
                                        </p:attrNameLst>
                                      </p:cBhvr>
                                      <p:to>
                                        <p:strVal val="visible"/>
                                      </p:to>
                                    </p:set>
                                    <p:animEffect transition="in" filter="fade">
                                      <p:cBhvr>
                                        <p:cTn id="7" dur="767" decel="100000"/>
                                        <p:tgtEl>
                                          <p:spTgt spid="201731"/>
                                        </p:tgtEl>
                                      </p:cBhvr>
                                    </p:animEffect>
                                    <p:animScale>
                                      <p:cBhvr>
                                        <p:cTn id="8" dur="767" decel="100000"/>
                                        <p:tgtEl>
                                          <p:spTgt spid="201731"/>
                                        </p:tgtEl>
                                      </p:cBhvr>
                                      <p:from x="10000" y="10000"/>
                                      <p:to x="200000" y="450000"/>
                                    </p:animScale>
                                    <p:animScale>
                                      <p:cBhvr>
                                        <p:cTn id="9" dur="1228" accel="100000" fill="hold">
                                          <p:stCondLst>
                                            <p:cond delay="767"/>
                                          </p:stCondLst>
                                        </p:cTn>
                                        <p:tgtEl>
                                          <p:spTgt spid="201731"/>
                                        </p:tgtEl>
                                      </p:cBhvr>
                                      <p:from x="200000" y="450000"/>
                                      <p:to x="100000" y="100000"/>
                                    </p:animScale>
                                    <p:set>
                                      <p:cBhvr>
                                        <p:cTn id="10" dur="767" fill="hold"/>
                                        <p:tgtEl>
                                          <p:spTgt spid="201731"/>
                                        </p:tgtEl>
                                        <p:attrNameLst>
                                          <p:attrName>ppt_x</p:attrName>
                                        </p:attrNameLst>
                                      </p:cBhvr>
                                      <p:to>
                                        <p:strVal val="(0.5)"/>
                                      </p:to>
                                    </p:set>
                                    <p:anim from="(0.5)" to="(#ppt_x)" calcmode="lin" valueType="num">
                                      <p:cBhvr>
                                        <p:cTn id="11" dur="1228" accel="100000" fill="hold">
                                          <p:stCondLst>
                                            <p:cond delay="767"/>
                                          </p:stCondLst>
                                        </p:cTn>
                                        <p:tgtEl>
                                          <p:spTgt spid="201731"/>
                                        </p:tgtEl>
                                        <p:attrNameLst>
                                          <p:attrName>ppt_x</p:attrName>
                                        </p:attrNameLst>
                                      </p:cBhvr>
                                    </p:anim>
                                    <p:set>
                                      <p:cBhvr>
                                        <p:cTn id="12" dur="767" fill="hold"/>
                                        <p:tgtEl>
                                          <p:spTgt spid="201731"/>
                                        </p:tgtEl>
                                        <p:attrNameLst>
                                          <p:attrName>ppt_y</p:attrName>
                                        </p:attrNameLst>
                                      </p:cBhvr>
                                      <p:to>
                                        <p:strVal val="(#ppt_y+0.4)"/>
                                      </p:to>
                                    </p:set>
                                    <p:anim from="(#ppt_y+0.4)" to="(#ppt_y)" calcmode="lin" valueType="num">
                                      <p:cBhvr>
                                        <p:cTn id="13" dur="1228" accel="100000" fill="hold">
                                          <p:stCondLst>
                                            <p:cond delay="767"/>
                                          </p:stCondLst>
                                        </p:cTn>
                                        <p:tgtEl>
                                          <p:spTgt spid="20173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01732">
                                            <p:txEl>
                                              <p:pRg st="0" end="0"/>
                                            </p:txEl>
                                          </p:spTgt>
                                        </p:tgtEl>
                                        <p:attrNameLst>
                                          <p:attrName>style.visibility</p:attrName>
                                        </p:attrNameLst>
                                      </p:cBhvr>
                                      <p:to>
                                        <p:strVal val="visible"/>
                                      </p:to>
                                    </p:set>
                                    <p:anim calcmode="lin" valueType="num">
                                      <p:cBhvr>
                                        <p:cTn id="18" dur="500" fill="hold"/>
                                        <p:tgtEl>
                                          <p:spTgt spid="2017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17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173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01732">
                                            <p:txEl>
                                              <p:pRg st="1" end="1"/>
                                            </p:txEl>
                                          </p:spTgt>
                                        </p:tgtEl>
                                        <p:attrNameLst>
                                          <p:attrName>style.visibility</p:attrName>
                                        </p:attrNameLst>
                                      </p:cBhvr>
                                      <p:to>
                                        <p:strVal val="visible"/>
                                      </p:to>
                                    </p:set>
                                    <p:anim calcmode="lin" valueType="num">
                                      <p:cBhvr>
                                        <p:cTn id="25" dur="500" fill="hold"/>
                                        <p:tgtEl>
                                          <p:spTgt spid="20173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173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17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p:bldP spid="20173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F00804D6-8122-4457-B6A8-A673BBC961F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274A5ED-366F-40DB-840C-F49FF7236E02}" type="datetime1">
              <a:rPr lang="zh-CN" altLang="en-US" sz="1200"/>
              <a:pPr eaLnBrk="1" hangingPunct="1">
                <a:buFont typeface="Wingdings" panose="05000000000000000000" pitchFamily="2" charset="2"/>
                <a:buNone/>
              </a:pPr>
              <a:t>2023/4/27</a:t>
            </a:fld>
            <a:endParaRPr lang="zh-CN" altLang="en-US" sz="1200"/>
          </a:p>
        </p:txBody>
      </p:sp>
      <p:sp>
        <p:nvSpPr>
          <p:cNvPr id="31747" name="灯片编号占位符 5">
            <a:extLst>
              <a:ext uri="{FF2B5EF4-FFF2-40B4-BE49-F238E27FC236}">
                <a16:creationId xmlns:a16="http://schemas.microsoft.com/office/drawing/2014/main" id="{EF4E30EA-31AF-40D3-B7A9-01427DD62FB7}"/>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745B663-F724-41F6-9365-64288473FE44}" type="slidenum">
              <a:rPr lang="zh-CN" altLang="en-US" sz="1200"/>
              <a:pPr algn="r" eaLnBrk="1" hangingPunct="1">
                <a:buFont typeface="Wingdings" panose="05000000000000000000" pitchFamily="2" charset="2"/>
                <a:buNone/>
              </a:pPr>
              <a:t>5</a:t>
            </a:fld>
            <a:endParaRPr lang="zh-CN" altLang="en-US" sz="1200"/>
          </a:p>
        </p:txBody>
      </p:sp>
      <p:sp>
        <p:nvSpPr>
          <p:cNvPr id="178179" name="Rectangle 2">
            <a:extLst>
              <a:ext uri="{FF2B5EF4-FFF2-40B4-BE49-F238E27FC236}">
                <a16:creationId xmlns:a16="http://schemas.microsoft.com/office/drawing/2014/main" id="{1F8938D3-6273-4948-B379-4C1B2F026FC4}"/>
              </a:ext>
            </a:extLst>
          </p:cNvPr>
          <p:cNvSpPr>
            <a:spLocks noGrp="1" noChangeArrowheads="1"/>
          </p:cNvSpPr>
          <p:nvPr>
            <p:ph type="title" idx="4294967295"/>
          </p:nvPr>
        </p:nvSpPr>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为何婚姻如此普遍？</a:t>
            </a:r>
          </a:p>
        </p:txBody>
      </p:sp>
      <p:sp>
        <p:nvSpPr>
          <p:cNvPr id="178180" name="Rectangle 3">
            <a:extLst>
              <a:ext uri="{FF2B5EF4-FFF2-40B4-BE49-F238E27FC236}">
                <a16:creationId xmlns:a16="http://schemas.microsoft.com/office/drawing/2014/main" id="{54516774-42F7-49EB-8EC3-819EB0C8617C}"/>
              </a:ext>
            </a:extLst>
          </p:cNvPr>
          <p:cNvSpPr>
            <a:spLocks noGrp="1" noChangeArrowheads="1"/>
          </p:cNvSpPr>
          <p:nvPr>
            <p:ph type="body" idx="4294967295"/>
          </p:nvPr>
        </p:nvSpPr>
        <p:spPr>
          <a:xfrm>
            <a:off x="704850" y="1545021"/>
            <a:ext cx="10515600" cy="4474779"/>
          </a:xfrm>
        </p:spPr>
        <p:txBody>
          <a:bodyPr>
            <a:normAutofit/>
          </a:bodyPr>
          <a:lstStyle/>
          <a:p>
            <a:pPr>
              <a:lnSpc>
                <a:spcPts val="3700"/>
              </a:lnSpc>
              <a:defRPr/>
            </a:pPr>
            <a:r>
              <a:rPr lang="zh-CN" altLang="en-US" dirty="0">
                <a:latin typeface="宋体" panose="02010600030101010101" pitchFamily="2" charset="-122"/>
                <a:ea typeface="宋体" panose="02010600030101010101" pitchFamily="2" charset="-122"/>
              </a:rPr>
              <a:t>以性别为基础进行</a:t>
            </a:r>
            <a:r>
              <a:rPr lang="zh-CN" altLang="en-US" b="1" dirty="0">
                <a:latin typeface="宋体" panose="02010600030101010101" pitchFamily="2" charset="-122"/>
                <a:ea typeface="宋体" panose="02010600030101010101" pitchFamily="2" charset="-122"/>
              </a:rPr>
              <a:t>劳动分工</a:t>
            </a:r>
            <a:r>
              <a:rPr lang="zh-CN" altLang="en-US" dirty="0">
                <a:latin typeface="宋体" panose="02010600030101010101" pitchFamily="2" charset="-122"/>
                <a:ea typeface="宋体" panose="02010600030101010101" pitchFamily="2" charset="-122"/>
              </a:rPr>
              <a:t>的需要。在相当长的历史时期内这种分工还是人类社会的主要</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或唯一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的分工原则，通过这种机制，男女便可以互相分享到他们的劳动成果，同时这也是增强双方的生存能力。</a:t>
            </a:r>
          </a:p>
          <a:p>
            <a:pPr>
              <a:lnSpc>
                <a:spcPts val="3700"/>
              </a:lnSpc>
              <a:defRPr/>
            </a:pPr>
            <a:r>
              <a:rPr lang="zh-CN" altLang="en-US" dirty="0">
                <a:latin typeface="宋体" panose="02010600030101010101" pitchFamily="2" charset="-122"/>
                <a:ea typeface="宋体" panose="02010600030101010101" pitchFamily="2" charset="-122"/>
              </a:rPr>
              <a:t>人类</a:t>
            </a:r>
            <a:r>
              <a:rPr lang="zh-CN" altLang="en-US" b="1" dirty="0">
                <a:latin typeface="宋体" panose="02010600030101010101" pitchFamily="2" charset="-122"/>
                <a:ea typeface="宋体" panose="02010600030101010101" pitchFamily="2" charset="-122"/>
              </a:rPr>
              <a:t>婴儿持久依赖期</a:t>
            </a:r>
            <a:r>
              <a:rPr lang="zh-CN" altLang="en-US" dirty="0">
                <a:latin typeface="宋体" panose="02010600030101010101" pitchFamily="2" charset="-122"/>
                <a:ea typeface="宋体" panose="02010600030101010101" pitchFamily="2" charset="-122"/>
              </a:rPr>
              <a:t>的需要。人同其他动物一样，有繁衍和延续后代的本能。与其他灵长目动物相比，人类幼儿的生活依赖期是最长的。而在以生存为目的的社会里，这个重要而繁重的任务只能与男女双方合作才能完成。</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78179"/>
                                        </p:tgtEl>
                                        <p:attrNameLst>
                                          <p:attrName>style.visibility</p:attrName>
                                        </p:attrNameLst>
                                      </p:cBhvr>
                                      <p:to>
                                        <p:strVal val="visible"/>
                                      </p:to>
                                    </p:set>
                                    <p:animEffect transition="in" filter="fade">
                                      <p:cBhvr>
                                        <p:cTn id="7" dur="767" decel="100000"/>
                                        <p:tgtEl>
                                          <p:spTgt spid="178179"/>
                                        </p:tgtEl>
                                      </p:cBhvr>
                                    </p:animEffect>
                                    <p:animScale>
                                      <p:cBhvr>
                                        <p:cTn id="8" dur="767" decel="100000"/>
                                        <p:tgtEl>
                                          <p:spTgt spid="178179"/>
                                        </p:tgtEl>
                                      </p:cBhvr>
                                      <p:from x="10000" y="10000"/>
                                      <p:to x="200000" y="450000"/>
                                    </p:animScale>
                                    <p:animScale>
                                      <p:cBhvr>
                                        <p:cTn id="9" dur="1228" accel="100000" fill="hold">
                                          <p:stCondLst>
                                            <p:cond delay="767"/>
                                          </p:stCondLst>
                                        </p:cTn>
                                        <p:tgtEl>
                                          <p:spTgt spid="178179"/>
                                        </p:tgtEl>
                                      </p:cBhvr>
                                      <p:from x="200000" y="450000"/>
                                      <p:to x="100000" y="100000"/>
                                    </p:animScale>
                                    <p:set>
                                      <p:cBhvr>
                                        <p:cTn id="10" dur="767" fill="hold"/>
                                        <p:tgtEl>
                                          <p:spTgt spid="178179"/>
                                        </p:tgtEl>
                                        <p:attrNameLst>
                                          <p:attrName>ppt_x</p:attrName>
                                        </p:attrNameLst>
                                      </p:cBhvr>
                                      <p:to>
                                        <p:strVal val="(0.5)"/>
                                      </p:to>
                                    </p:set>
                                    <p:anim from="(0.5)" to="(#ppt_x)" calcmode="lin" valueType="num">
                                      <p:cBhvr>
                                        <p:cTn id="11" dur="1228" accel="100000" fill="hold">
                                          <p:stCondLst>
                                            <p:cond delay="767"/>
                                          </p:stCondLst>
                                        </p:cTn>
                                        <p:tgtEl>
                                          <p:spTgt spid="178179"/>
                                        </p:tgtEl>
                                        <p:attrNameLst>
                                          <p:attrName>ppt_x</p:attrName>
                                        </p:attrNameLst>
                                      </p:cBhvr>
                                    </p:anim>
                                    <p:set>
                                      <p:cBhvr>
                                        <p:cTn id="12" dur="767" fill="hold"/>
                                        <p:tgtEl>
                                          <p:spTgt spid="178179"/>
                                        </p:tgtEl>
                                        <p:attrNameLst>
                                          <p:attrName>ppt_y</p:attrName>
                                        </p:attrNameLst>
                                      </p:cBhvr>
                                      <p:to>
                                        <p:strVal val="(#ppt_y+0.4)"/>
                                      </p:to>
                                    </p:set>
                                    <p:anim from="(#ppt_y+0.4)" to="(#ppt_y)" calcmode="lin" valueType="num">
                                      <p:cBhvr>
                                        <p:cTn id="13" dur="1228" accel="100000" fill="hold">
                                          <p:stCondLst>
                                            <p:cond delay="767"/>
                                          </p:stCondLst>
                                        </p:cTn>
                                        <p:tgtEl>
                                          <p:spTgt spid="17817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47CBB3EA-196B-4C40-8AB0-B0755586BE5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29B211A-DF1E-461C-A9C5-C4652E978799}" type="datetime1">
              <a:rPr lang="zh-CN" altLang="en-US" sz="1200"/>
              <a:pPr eaLnBrk="1" hangingPunct="1">
                <a:buFont typeface="Wingdings" panose="05000000000000000000" pitchFamily="2" charset="2"/>
                <a:buNone/>
              </a:pPr>
              <a:t>2023/4/27</a:t>
            </a:fld>
            <a:endParaRPr lang="zh-CN" altLang="en-US" sz="1200"/>
          </a:p>
        </p:txBody>
      </p:sp>
      <p:sp>
        <p:nvSpPr>
          <p:cNvPr id="32771" name="灯片编号占位符 5">
            <a:extLst>
              <a:ext uri="{FF2B5EF4-FFF2-40B4-BE49-F238E27FC236}">
                <a16:creationId xmlns:a16="http://schemas.microsoft.com/office/drawing/2014/main" id="{9079BABC-A4CA-4A50-8B36-3CEAD414046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ACB5E3C-6323-4495-9D06-F94A1DD46FDD}" type="slidenum">
              <a:rPr lang="zh-CN" altLang="en-US" sz="1200"/>
              <a:pPr algn="r" eaLnBrk="1" hangingPunct="1">
                <a:buFont typeface="Wingdings" panose="05000000000000000000" pitchFamily="2" charset="2"/>
                <a:buNone/>
              </a:pPr>
              <a:t>6</a:t>
            </a:fld>
            <a:endParaRPr lang="zh-CN" altLang="en-US" sz="1200"/>
          </a:p>
        </p:txBody>
      </p:sp>
      <p:sp>
        <p:nvSpPr>
          <p:cNvPr id="178180" name="Rectangle 3">
            <a:extLst>
              <a:ext uri="{FF2B5EF4-FFF2-40B4-BE49-F238E27FC236}">
                <a16:creationId xmlns:a16="http://schemas.microsoft.com/office/drawing/2014/main" id="{97C251F6-049E-4CE0-85AB-FEF06FB41973}"/>
              </a:ext>
            </a:extLst>
          </p:cNvPr>
          <p:cNvSpPr>
            <a:spLocks noGrp="1" noChangeArrowheads="1"/>
          </p:cNvSpPr>
          <p:nvPr>
            <p:ph type="body" idx="4294967295"/>
          </p:nvPr>
        </p:nvSpPr>
        <p:spPr>
          <a:xfrm>
            <a:off x="742950" y="906517"/>
            <a:ext cx="10610849" cy="5338710"/>
          </a:xfrm>
        </p:spPr>
        <p:txBody>
          <a:bodyPr/>
          <a:lstStyle/>
          <a:p>
            <a:pPr eaLnBrk="1" hangingPunct="1">
              <a:lnSpc>
                <a:spcPts val="3700"/>
              </a:lnSpc>
              <a:defRPr/>
            </a:pPr>
            <a:r>
              <a:rPr lang="zh-CN" altLang="en-US" dirty="0">
                <a:latin typeface="宋体" panose="02010600030101010101" pitchFamily="2" charset="-122"/>
                <a:ea typeface="宋体" panose="02010600030101010101" pitchFamily="2" charset="-122"/>
              </a:rPr>
              <a:t>避免</a:t>
            </a:r>
            <a:r>
              <a:rPr lang="zh-CN" altLang="en-US" b="1" dirty="0">
                <a:latin typeface="宋体" panose="02010600030101010101" pitchFamily="2" charset="-122"/>
                <a:ea typeface="宋体" panose="02010600030101010101" pitchFamily="2" charset="-122"/>
              </a:rPr>
              <a:t>性竞争</a:t>
            </a:r>
            <a:r>
              <a:rPr lang="zh-CN" altLang="en-US" dirty="0">
                <a:latin typeface="宋体" panose="02010600030101010101" pitchFamily="2" charset="-122"/>
                <a:ea typeface="宋体" panose="02010600030101010101" pitchFamily="2" charset="-122"/>
              </a:rPr>
              <a:t>的需要。减少了这样的性竞争，可以使人类把大多数时间用来从事生产，而且也有利于人与人之间的合作，有利于人的群居生活，共同协作。而不是像很多哺乳动物那样把大多数时间用来争夺配偶。</a:t>
            </a:r>
            <a:endParaRPr lang="zh-CN" altLang="en-US" sz="2600" dirty="0"/>
          </a:p>
          <a:p>
            <a:pPr>
              <a:lnSpc>
                <a:spcPts val="3600"/>
              </a:lnSpc>
              <a:defRPr/>
            </a:pPr>
            <a:r>
              <a:rPr lang="zh-CN" altLang="en-US" b="1" dirty="0">
                <a:latin typeface="宋体" panose="02010600030101010101" pitchFamily="2" charset="-122"/>
                <a:ea typeface="宋体" panose="02010600030101010101" pitchFamily="2" charset="-122"/>
              </a:rPr>
              <a:t>产后需求</a:t>
            </a:r>
            <a:r>
              <a:rPr lang="zh-CN" altLang="en-US" dirty="0">
                <a:latin typeface="宋体" panose="02010600030101010101" pitchFamily="2" charset="-122"/>
                <a:ea typeface="宋体" panose="02010600030101010101" pitchFamily="2" charset="-122"/>
              </a:rPr>
              <a:t>。其他哺乳动物和鸟类，如果雌性在生产后能够在自我喂食的同时喂饱它们的幼崽，这样的物种通常不会有固定的配对。</a:t>
            </a:r>
            <a:endParaRPr lang="en-US" altLang="zh-CN" dirty="0">
              <a:latin typeface="宋体" panose="02010600030101010101" pitchFamily="2" charset="-122"/>
              <a:ea typeface="宋体" panose="02010600030101010101" pitchFamily="2" charset="-122"/>
            </a:endParaRPr>
          </a:p>
          <a:p>
            <a:pPr>
              <a:lnSpc>
                <a:spcPts val="3700"/>
              </a:lnSpc>
              <a:defRPr/>
            </a:pPr>
            <a:r>
              <a:rPr lang="zh-CN" altLang="en-US" dirty="0">
                <a:latin typeface="宋体" panose="02010600030101010101" pitchFamily="2" charset="-122"/>
                <a:ea typeface="宋体" panose="02010600030101010101" pitchFamily="2" charset="-122"/>
              </a:rPr>
              <a:t>婚姻能解决所有社会里的某些问题，实现某些社会功能。</a:t>
            </a:r>
          </a:p>
          <a:p>
            <a:pPr>
              <a:lnSpc>
                <a:spcPts val="3700"/>
              </a:lnSpc>
              <a:defRPr/>
            </a:pPr>
            <a:r>
              <a:rPr lang="zh-CN" altLang="en-US" b="1" dirty="0">
                <a:latin typeface="宋体" panose="02010600030101010101" pitchFamily="2" charset="-122"/>
                <a:ea typeface="宋体" panose="02010600030101010101" pitchFamily="2" charset="-122"/>
              </a:rPr>
              <a:t>问题：</a:t>
            </a:r>
            <a:r>
              <a:rPr lang="zh-CN" altLang="en-US" dirty="0">
                <a:latin typeface="宋体" panose="02010600030101010101" pitchFamily="2" charset="-122"/>
                <a:ea typeface="宋体" panose="02010600030101010101" pitchFamily="2" charset="-122"/>
              </a:rPr>
              <a:t>为什么在现代社会，坚持单身生活的人越来越多，不要孩子的家庭越来越多</a:t>
            </a:r>
            <a:r>
              <a:rPr lang="zh-CN" altLang="en-US" sz="2400"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178180">
                                            <p:txEl>
                                              <p:pRg st="0" end="0"/>
                                            </p:txEl>
                                          </p:spTgt>
                                        </p:tgtEl>
                                        <p:attrNameLst>
                                          <p:attrName>style.visibility</p:attrName>
                                        </p:attrNameLst>
                                      </p:cBhvr>
                                      <p:to>
                                        <p:strVal val="visible"/>
                                      </p:to>
                                    </p:set>
                                    <p:anim calcmode="lin" valueType="num">
                                      <p:cBhvr>
                                        <p:cTn id="7" dur="500" fill="hold"/>
                                        <p:tgtEl>
                                          <p:spTgt spid="17818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818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818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178180">
                                            <p:txEl>
                                              <p:pRg st="1" end="1"/>
                                            </p:txEl>
                                          </p:spTgt>
                                        </p:tgtEl>
                                        <p:attrNameLst>
                                          <p:attrName>style.visibility</p:attrName>
                                        </p:attrNameLst>
                                      </p:cBhvr>
                                      <p:to>
                                        <p:strVal val="visible"/>
                                      </p:to>
                                    </p:set>
                                    <p:anim calcmode="lin" valueType="num">
                                      <p:cBhvr>
                                        <p:cTn id="14" dur="500" fill="hold"/>
                                        <p:tgtEl>
                                          <p:spTgt spid="178180">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78180">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7818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178180">
                                            <p:txEl>
                                              <p:pRg st="2" end="2"/>
                                            </p:txEl>
                                          </p:spTgt>
                                        </p:tgtEl>
                                        <p:attrNameLst>
                                          <p:attrName>style.visibility</p:attrName>
                                        </p:attrNameLst>
                                      </p:cBhvr>
                                      <p:to>
                                        <p:strVal val="visible"/>
                                      </p:to>
                                    </p:set>
                                    <p:anim calcmode="lin" valueType="num">
                                      <p:cBhvr>
                                        <p:cTn id="21" dur="500" fill="hold"/>
                                        <p:tgtEl>
                                          <p:spTgt spid="178180">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78180">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7818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0" fill="hold">
                                          <p:stCondLst>
                                            <p:cond delay="0"/>
                                          </p:stCondLst>
                                        </p:cTn>
                                        <p:tgtEl>
                                          <p:spTgt spid="178180">
                                            <p:txEl>
                                              <p:pRg st="3" end="3"/>
                                            </p:txEl>
                                          </p:spTgt>
                                        </p:tgtEl>
                                        <p:attrNameLst>
                                          <p:attrName>style.visibility</p:attrName>
                                        </p:attrNameLst>
                                      </p:cBhvr>
                                      <p:to>
                                        <p:strVal val="visible"/>
                                      </p:to>
                                    </p:set>
                                    <p:anim calcmode="lin" valueType="num">
                                      <p:cBhvr>
                                        <p:cTn id="28" dur="500" fill="hold"/>
                                        <p:tgtEl>
                                          <p:spTgt spid="178180">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78180">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78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1DAE84C5-AD45-471B-B0C9-D5936A296B7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4BEDA853-4476-432B-9E03-7C87AF774DB7}" type="datetime1">
              <a:rPr lang="zh-CN" altLang="en-US" sz="1200"/>
              <a:pPr eaLnBrk="1" hangingPunct="1">
                <a:buFont typeface="Wingdings" panose="05000000000000000000" pitchFamily="2" charset="2"/>
                <a:buNone/>
              </a:pPr>
              <a:t>2023/4/27</a:t>
            </a:fld>
            <a:endParaRPr lang="zh-CN" altLang="en-US" sz="1200"/>
          </a:p>
        </p:txBody>
      </p:sp>
      <p:sp>
        <p:nvSpPr>
          <p:cNvPr id="36867" name="灯片编号占位符 5">
            <a:extLst>
              <a:ext uri="{FF2B5EF4-FFF2-40B4-BE49-F238E27FC236}">
                <a16:creationId xmlns:a16="http://schemas.microsoft.com/office/drawing/2014/main" id="{20226059-FC47-46DE-A089-C4FEBC08B277}"/>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73F3FA1-B667-490E-BB87-998FD609AC00}" type="slidenum">
              <a:rPr lang="zh-CN" altLang="en-US" sz="1200"/>
              <a:pPr algn="r" eaLnBrk="1" hangingPunct="1">
                <a:buFont typeface="Wingdings" panose="05000000000000000000" pitchFamily="2" charset="2"/>
                <a:buNone/>
              </a:pPr>
              <a:t>7</a:t>
            </a:fld>
            <a:endParaRPr lang="zh-CN" altLang="en-US" sz="1200"/>
          </a:p>
        </p:txBody>
      </p:sp>
      <p:sp>
        <p:nvSpPr>
          <p:cNvPr id="184323" name="Rectangle 2">
            <a:extLst>
              <a:ext uri="{FF2B5EF4-FFF2-40B4-BE49-F238E27FC236}">
                <a16:creationId xmlns:a16="http://schemas.microsoft.com/office/drawing/2014/main" id="{E1767B9C-920A-49DD-9288-056285DD6B33}"/>
              </a:ext>
            </a:extLst>
          </p:cNvPr>
          <p:cNvSpPr>
            <a:spLocks noGrp="1" noChangeArrowheads="1"/>
          </p:cNvSpPr>
          <p:nvPr>
            <p:ph type="title" idx="4294967295"/>
          </p:nvPr>
        </p:nvSpPr>
        <p:spPr>
          <a:xfrm>
            <a:off x="1679028" y="260350"/>
            <a:ext cx="7361785" cy="121920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怎样结婚？</a:t>
            </a:r>
            <a:endParaRPr lang="en-US" altLang="zh-CN" sz="3600" b="1" dirty="0">
              <a:latin typeface="黑体" panose="02010609060101010101" pitchFamily="49" charset="-122"/>
              <a:ea typeface="黑体" panose="02010609060101010101" pitchFamily="49" charset="-122"/>
            </a:endParaRPr>
          </a:p>
        </p:txBody>
      </p:sp>
      <p:sp>
        <p:nvSpPr>
          <p:cNvPr id="184324" name="Rectangle 3">
            <a:extLst>
              <a:ext uri="{FF2B5EF4-FFF2-40B4-BE49-F238E27FC236}">
                <a16:creationId xmlns:a16="http://schemas.microsoft.com/office/drawing/2014/main" id="{7BFB5A67-C546-4F29-88DA-A88B6469CAE3}"/>
              </a:ext>
            </a:extLst>
          </p:cNvPr>
          <p:cNvSpPr>
            <a:spLocks noGrp="1" noChangeArrowheads="1"/>
          </p:cNvSpPr>
          <p:nvPr>
            <p:ph type="body" idx="4294967295"/>
          </p:nvPr>
        </p:nvSpPr>
        <p:spPr>
          <a:xfrm>
            <a:off x="1024760" y="1411014"/>
            <a:ext cx="9593316" cy="4681811"/>
          </a:xfrm>
        </p:spPr>
        <p:txBody>
          <a:bodyPr>
            <a:normAutofit/>
          </a:bodyPr>
          <a:lstStyle/>
          <a:p>
            <a:pPr eaLnBrk="1" hangingPunct="1">
              <a:lnSpc>
                <a:spcPts val="3500"/>
              </a:lnSpc>
            </a:pPr>
            <a:r>
              <a:rPr lang="zh-CN" altLang="en-US" b="1" dirty="0">
                <a:latin typeface="宋体" panose="02010600030101010101" pitchFamily="2" charset="-122"/>
                <a:ea typeface="宋体" panose="02010600030101010101" pitchFamily="2" charset="-122"/>
              </a:rPr>
              <a:t>婚姻开始的标志</a:t>
            </a:r>
            <a:r>
              <a:rPr lang="zh-CN" altLang="en-US" dirty="0">
                <a:latin typeface="宋体" panose="02010600030101010101" pitchFamily="2" charset="-122"/>
                <a:ea typeface="宋体" panose="02010600030101010101" pitchFamily="2" charset="-122"/>
              </a:rPr>
              <a:t>。在许多社会，都举行结婚仪式，以示婚姻的结盟。但是，在另一些社会当中，却以不同的社会标识证明婚配的合法性。</a:t>
            </a:r>
          </a:p>
          <a:p>
            <a:pPr lvl="1">
              <a:lnSpc>
                <a:spcPts val="3500"/>
              </a:lnSpc>
            </a:pPr>
            <a:r>
              <a:rPr lang="en-US" altLang="zh-CN" dirty="0" err="1">
                <a:latin typeface="宋体" panose="02010600030101010101" pitchFamily="2" charset="-122"/>
                <a:ea typeface="宋体" panose="02010600030101010101" pitchFamily="2" charset="-122"/>
              </a:rPr>
              <a:t>Taramiut</a:t>
            </a:r>
            <a:r>
              <a:rPr lang="zh-CN" altLang="en-US" dirty="0">
                <a:latin typeface="宋体" panose="02010600030101010101" pitchFamily="2" charset="-122"/>
                <a:ea typeface="宋体" panose="02010600030101010101" pitchFamily="2" charset="-122"/>
              </a:rPr>
              <a:t>因纽特人（定婚与试婚，有生育力）</a:t>
            </a:r>
            <a:endParaRPr lang="en-US" altLang="zh-CN" dirty="0">
              <a:latin typeface="宋体" panose="02010600030101010101" pitchFamily="2" charset="-122"/>
              <a:ea typeface="宋体" panose="02010600030101010101" pitchFamily="2" charset="-122"/>
            </a:endParaRPr>
          </a:p>
          <a:p>
            <a:pPr lvl="1">
              <a:lnSpc>
                <a:spcPts val="3500"/>
              </a:lnSpc>
            </a:pPr>
            <a:r>
              <a:rPr lang="zh-CN" altLang="en-US" dirty="0">
                <a:latin typeface="宋体" panose="02010600030101010101" pitchFamily="2" charset="-122"/>
                <a:ea typeface="宋体" panose="02010600030101010101" pitchFamily="2" charset="-122"/>
              </a:rPr>
              <a:t>南太平洋的</a:t>
            </a:r>
            <a:r>
              <a:rPr lang="en-US" altLang="zh-CN" dirty="0">
                <a:latin typeface="宋体" panose="02010600030101010101" pitchFamily="2" charset="-122"/>
                <a:ea typeface="宋体" panose="02010600030101010101" pitchFamily="2" charset="-122"/>
              </a:rPr>
              <a:t>Trobriand</a:t>
            </a:r>
            <a:r>
              <a:rPr lang="zh-CN" altLang="en-US" dirty="0">
                <a:latin typeface="宋体" panose="02010600030101010101" pitchFamily="2" charset="-122"/>
                <a:ea typeface="宋体" panose="02010600030101010101" pitchFamily="2" charset="-122"/>
              </a:rPr>
              <a:t>岛民</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礼物，公开的形影不离，住进男孩家）</a:t>
            </a:r>
          </a:p>
          <a:p>
            <a:pPr lvl="1">
              <a:lnSpc>
                <a:spcPts val="3500"/>
              </a:lnSpc>
            </a:pPr>
            <a:r>
              <a:rPr lang="zh-CN" altLang="en-US" dirty="0">
                <a:latin typeface="宋体" panose="02010600030101010101" pitchFamily="2" charset="-122"/>
                <a:ea typeface="宋体" panose="02010600030101010101" pitchFamily="2" charset="-122"/>
              </a:rPr>
              <a:t>新几内亚的</a:t>
            </a:r>
            <a:r>
              <a:rPr lang="en-US" altLang="zh-CN" dirty="0" err="1">
                <a:latin typeface="宋体" panose="02010600030101010101" pitchFamily="2" charset="-122"/>
                <a:ea typeface="宋体" panose="02010600030101010101" pitchFamily="2" charset="-122"/>
              </a:rPr>
              <a:t>Kwoma</a:t>
            </a:r>
            <a:r>
              <a:rPr lang="zh-CN" altLang="en-US" dirty="0">
                <a:latin typeface="宋体" panose="02010600030101010101" pitchFamily="2" charset="-122"/>
                <a:ea typeface="宋体" panose="02010600030101010101" pitchFamily="2" charset="-122"/>
              </a:rPr>
              <a:t>人（定婚与试婚，男方满意，女孩为男孩做饭）</a:t>
            </a:r>
            <a:endParaRPr lang="en-US" altLang="zh-CN" dirty="0">
              <a:latin typeface="宋体" panose="02010600030101010101" pitchFamily="2" charset="-122"/>
              <a:ea typeface="宋体" panose="02010600030101010101" pitchFamily="2" charset="-122"/>
            </a:endParaRPr>
          </a:p>
          <a:p>
            <a:pPr lvl="1">
              <a:lnSpc>
                <a:spcPts val="3500"/>
              </a:lnSpc>
            </a:pPr>
            <a:r>
              <a:rPr lang="zh-CN" altLang="en-US" dirty="0">
                <a:latin typeface="宋体" panose="02010600030101010101" pitchFamily="2" charset="-122"/>
                <a:ea typeface="宋体" panose="02010600030101010101" pitchFamily="2" charset="-122"/>
              </a:rPr>
              <a:t>盛宴款待</a:t>
            </a:r>
            <a:endParaRPr lang="en-US" altLang="zh-CN" dirty="0">
              <a:latin typeface="宋体" panose="02010600030101010101" pitchFamily="2" charset="-122"/>
              <a:ea typeface="宋体" panose="02010600030101010101" pitchFamily="2" charset="-122"/>
            </a:endParaRPr>
          </a:p>
          <a:p>
            <a:pPr lvl="1">
              <a:lnSpc>
                <a:spcPts val="3500"/>
              </a:lnSpc>
            </a:pPr>
            <a:r>
              <a:rPr lang="zh-CN" altLang="en-US" dirty="0">
                <a:latin typeface="宋体" panose="02010600030101010101" pitchFamily="2" charset="-122"/>
                <a:ea typeface="宋体" panose="02010600030101010101" pitchFamily="2" charset="-122"/>
              </a:rPr>
              <a:t>现代社会的领证；“同居”（试婚</a:t>
            </a:r>
            <a:r>
              <a:rPr lang="en-US" altLang="zh-CN" dirty="0">
                <a:latin typeface="宋体" panose="02010600030101010101" pitchFamily="2" charset="-122"/>
                <a:ea typeface="宋体" panose="02010600030101010101" pitchFamily="2" charset="-122"/>
              </a:rPr>
              <a:t>or</a:t>
            </a:r>
            <a:r>
              <a:rPr lang="zh-CN" altLang="en-US" dirty="0">
                <a:latin typeface="宋体" panose="02010600030101010101" pitchFamily="2" charset="-122"/>
                <a:ea typeface="宋体" panose="02010600030101010101" pitchFamily="2" charset="-122"/>
              </a:rPr>
              <a:t>婚姻的替代性选择？）</a:t>
            </a:r>
            <a:endParaRPr lang="en-US" altLang="zh-CN" dirty="0">
              <a:latin typeface="宋体" panose="02010600030101010101" pitchFamily="2" charset="-122"/>
              <a:ea typeface="宋体" panose="02010600030101010101" pitchFamily="2" charset="-122"/>
            </a:endParaRPr>
          </a:p>
          <a:p>
            <a:pPr lvl="1"/>
            <a:endParaRPr lang="zh-CN" altLang="en-US" dirty="0">
              <a:solidFill>
                <a:srgbClr val="29471F"/>
              </a:solidFill>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84323"/>
                                        </p:tgtEl>
                                        <p:attrNameLst>
                                          <p:attrName>style.visibility</p:attrName>
                                        </p:attrNameLst>
                                      </p:cBhvr>
                                      <p:to>
                                        <p:strVal val="visible"/>
                                      </p:to>
                                    </p:set>
                                    <p:animEffect transition="in" filter="fade">
                                      <p:cBhvr>
                                        <p:cTn id="7" dur="767" decel="100000"/>
                                        <p:tgtEl>
                                          <p:spTgt spid="184323"/>
                                        </p:tgtEl>
                                      </p:cBhvr>
                                    </p:animEffect>
                                    <p:animScale>
                                      <p:cBhvr>
                                        <p:cTn id="8" dur="767" decel="100000"/>
                                        <p:tgtEl>
                                          <p:spTgt spid="184323"/>
                                        </p:tgtEl>
                                      </p:cBhvr>
                                      <p:from x="10000" y="10000"/>
                                      <p:to x="200000" y="450000"/>
                                    </p:animScale>
                                    <p:animScale>
                                      <p:cBhvr>
                                        <p:cTn id="9" dur="1228" accel="100000" fill="hold">
                                          <p:stCondLst>
                                            <p:cond delay="767"/>
                                          </p:stCondLst>
                                        </p:cTn>
                                        <p:tgtEl>
                                          <p:spTgt spid="184323"/>
                                        </p:tgtEl>
                                      </p:cBhvr>
                                      <p:from x="200000" y="450000"/>
                                      <p:to x="100000" y="100000"/>
                                    </p:animScale>
                                    <p:set>
                                      <p:cBhvr>
                                        <p:cTn id="10" dur="767" fill="hold"/>
                                        <p:tgtEl>
                                          <p:spTgt spid="184323"/>
                                        </p:tgtEl>
                                        <p:attrNameLst>
                                          <p:attrName>ppt_x</p:attrName>
                                        </p:attrNameLst>
                                      </p:cBhvr>
                                      <p:to>
                                        <p:strVal val="(0.5)"/>
                                      </p:to>
                                    </p:set>
                                    <p:anim from="(0.5)" to="(#ppt_x)" calcmode="lin" valueType="num">
                                      <p:cBhvr>
                                        <p:cTn id="11" dur="1228" accel="100000" fill="hold">
                                          <p:stCondLst>
                                            <p:cond delay="767"/>
                                          </p:stCondLst>
                                        </p:cTn>
                                        <p:tgtEl>
                                          <p:spTgt spid="184323"/>
                                        </p:tgtEl>
                                        <p:attrNameLst>
                                          <p:attrName>ppt_x</p:attrName>
                                        </p:attrNameLst>
                                      </p:cBhvr>
                                    </p:anim>
                                    <p:set>
                                      <p:cBhvr>
                                        <p:cTn id="12" dur="767" fill="hold"/>
                                        <p:tgtEl>
                                          <p:spTgt spid="184323"/>
                                        </p:tgtEl>
                                        <p:attrNameLst>
                                          <p:attrName>ppt_y</p:attrName>
                                        </p:attrNameLst>
                                      </p:cBhvr>
                                      <p:to>
                                        <p:strVal val="(#ppt_y+0.4)"/>
                                      </p:to>
                                    </p:set>
                                    <p:anim from="(#ppt_y+0.4)" to="(#ppt_y)" calcmode="lin" valueType="num">
                                      <p:cBhvr>
                                        <p:cTn id="13" dur="1228" accel="100000" fill="hold">
                                          <p:stCondLst>
                                            <p:cond delay="767"/>
                                          </p:stCondLst>
                                        </p:cTn>
                                        <p:tgtEl>
                                          <p:spTgt spid="18432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84324">
                                            <p:txEl>
                                              <p:pRg st="0" end="0"/>
                                            </p:txEl>
                                          </p:spTgt>
                                        </p:tgtEl>
                                        <p:attrNameLst>
                                          <p:attrName>style.visibility</p:attrName>
                                        </p:attrNameLst>
                                      </p:cBhvr>
                                      <p:to>
                                        <p:strVal val="visible"/>
                                      </p:to>
                                    </p:set>
                                    <p:anim calcmode="lin" valueType="num">
                                      <p:cBhvr>
                                        <p:cTn id="18" dur="500" fill="hold"/>
                                        <p:tgtEl>
                                          <p:spTgt spid="18432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8432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84324">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184324">
                                            <p:txEl>
                                              <p:pRg st="1" end="1"/>
                                            </p:txEl>
                                          </p:spTgt>
                                        </p:tgtEl>
                                        <p:attrNameLst>
                                          <p:attrName>style.visibility</p:attrName>
                                        </p:attrNameLst>
                                      </p:cBhvr>
                                      <p:to>
                                        <p:strVal val="visible"/>
                                      </p:to>
                                    </p:set>
                                    <p:anim calcmode="lin" valueType="num">
                                      <p:cBhvr>
                                        <p:cTn id="23" dur="500" fill="hold"/>
                                        <p:tgtEl>
                                          <p:spTgt spid="18432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84324">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184324">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184324">
                                            <p:txEl>
                                              <p:pRg st="2" end="2"/>
                                            </p:txEl>
                                          </p:spTgt>
                                        </p:tgtEl>
                                        <p:attrNameLst>
                                          <p:attrName>style.visibility</p:attrName>
                                        </p:attrNameLst>
                                      </p:cBhvr>
                                      <p:to>
                                        <p:strVal val="visible"/>
                                      </p:to>
                                    </p:set>
                                    <p:anim calcmode="lin" valueType="num">
                                      <p:cBhvr>
                                        <p:cTn id="28" dur="500" fill="hold"/>
                                        <p:tgtEl>
                                          <p:spTgt spid="18432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84324">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84324">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184324">
                                            <p:txEl>
                                              <p:pRg st="3" end="3"/>
                                            </p:txEl>
                                          </p:spTgt>
                                        </p:tgtEl>
                                        <p:attrNameLst>
                                          <p:attrName>style.visibility</p:attrName>
                                        </p:attrNameLst>
                                      </p:cBhvr>
                                      <p:to>
                                        <p:strVal val="visible"/>
                                      </p:to>
                                    </p:set>
                                    <p:anim calcmode="lin" valueType="num">
                                      <p:cBhvr>
                                        <p:cTn id="33" dur="500" fill="hold"/>
                                        <p:tgtEl>
                                          <p:spTgt spid="18432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8432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84324">
                                            <p:txEl>
                                              <p:pRg st="3" end="3"/>
                                            </p:txEl>
                                          </p:spTgt>
                                        </p:tgtEl>
                                      </p:cBhvr>
                                    </p:animEffect>
                                  </p:childTnLst>
                                </p:cTn>
                              </p:par>
                              <p:par>
                                <p:cTn id="36" presetID="53" presetClass="entr" presetSubtype="16" fill="hold" grpId="0" nodeType="withEffect">
                                  <p:stCondLst>
                                    <p:cond delay="0"/>
                                  </p:stCondLst>
                                  <p:childTnLst>
                                    <p:set>
                                      <p:cBhvr>
                                        <p:cTn id="37" dur="0" fill="hold">
                                          <p:stCondLst>
                                            <p:cond delay="0"/>
                                          </p:stCondLst>
                                        </p:cTn>
                                        <p:tgtEl>
                                          <p:spTgt spid="184324">
                                            <p:txEl>
                                              <p:pRg st="4" end="4"/>
                                            </p:txEl>
                                          </p:spTgt>
                                        </p:tgtEl>
                                        <p:attrNameLst>
                                          <p:attrName>style.visibility</p:attrName>
                                        </p:attrNameLst>
                                      </p:cBhvr>
                                      <p:to>
                                        <p:strVal val="visible"/>
                                      </p:to>
                                    </p:set>
                                    <p:anim calcmode="lin" valueType="num">
                                      <p:cBhvr>
                                        <p:cTn id="38" dur="500" fill="hold"/>
                                        <p:tgtEl>
                                          <p:spTgt spid="18432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84324">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184324">
                                            <p:txEl>
                                              <p:pRg st="4" end="4"/>
                                            </p:txEl>
                                          </p:spTgt>
                                        </p:tgtEl>
                                      </p:cBhvr>
                                    </p:animEffect>
                                  </p:childTnLst>
                                </p:cTn>
                              </p:par>
                              <p:par>
                                <p:cTn id="41" presetID="53" presetClass="entr" presetSubtype="16" fill="hold" grpId="0" nodeType="withEffect">
                                  <p:stCondLst>
                                    <p:cond delay="0"/>
                                  </p:stCondLst>
                                  <p:childTnLst>
                                    <p:set>
                                      <p:cBhvr>
                                        <p:cTn id="42" dur="0" fill="hold">
                                          <p:stCondLst>
                                            <p:cond delay="0"/>
                                          </p:stCondLst>
                                        </p:cTn>
                                        <p:tgtEl>
                                          <p:spTgt spid="184324">
                                            <p:txEl>
                                              <p:pRg st="5" end="5"/>
                                            </p:txEl>
                                          </p:spTgt>
                                        </p:tgtEl>
                                        <p:attrNameLst>
                                          <p:attrName>style.visibility</p:attrName>
                                        </p:attrNameLst>
                                      </p:cBhvr>
                                      <p:to>
                                        <p:strVal val="visible"/>
                                      </p:to>
                                    </p:set>
                                    <p:anim calcmode="lin" valueType="num">
                                      <p:cBhvr>
                                        <p:cTn id="43" dur="500" fill="hold"/>
                                        <p:tgtEl>
                                          <p:spTgt spid="18432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184324">
                                            <p:txEl>
                                              <p:pRg st="5" end="5"/>
                                            </p:txEl>
                                          </p:spTgt>
                                        </p:tgtEl>
                                        <p:attrNameLst>
                                          <p:attrName>ppt_h</p:attrName>
                                        </p:attrNameLst>
                                      </p:cBhvr>
                                      <p:tavLst>
                                        <p:tav tm="0">
                                          <p:val>
                                            <p:fltVal val="0"/>
                                          </p:val>
                                        </p:tav>
                                        <p:tav tm="100000">
                                          <p:val>
                                            <p:strVal val="#ppt_h"/>
                                          </p:val>
                                        </p:tav>
                                      </p:tavLst>
                                    </p:anim>
                                    <p:animEffect transition="in" filter="fade">
                                      <p:cBhvr>
                                        <p:cTn id="45" dur="500"/>
                                        <p:tgtEl>
                                          <p:spTgt spid="1843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2698AB78-56EF-48ED-A614-16B7B3CF9EF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F9AD50A-1769-4B57-8536-D5558A576E50}" type="datetime1">
              <a:rPr lang="zh-CN" altLang="en-US" sz="1200"/>
              <a:pPr eaLnBrk="1" hangingPunct="1">
                <a:buFont typeface="Wingdings" panose="05000000000000000000" pitchFamily="2" charset="2"/>
                <a:buNone/>
              </a:pPr>
              <a:t>2023/4/27</a:t>
            </a:fld>
            <a:endParaRPr lang="zh-CN" altLang="en-US" sz="1200"/>
          </a:p>
        </p:txBody>
      </p:sp>
      <p:sp>
        <p:nvSpPr>
          <p:cNvPr id="37891" name="灯片编号占位符 5">
            <a:extLst>
              <a:ext uri="{FF2B5EF4-FFF2-40B4-BE49-F238E27FC236}">
                <a16:creationId xmlns:a16="http://schemas.microsoft.com/office/drawing/2014/main" id="{B0952E67-3C05-4634-8BDA-32ED3BDD5BC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1B2B117E-97FA-49B4-A8EA-1C1DFBF95E86}" type="slidenum">
              <a:rPr lang="zh-CN" altLang="en-US" sz="1200"/>
              <a:pPr algn="r" eaLnBrk="1" hangingPunct="1">
                <a:buFont typeface="Wingdings" panose="05000000000000000000" pitchFamily="2" charset="2"/>
                <a:buNone/>
              </a:pPr>
              <a:t>8</a:t>
            </a:fld>
            <a:endParaRPr lang="zh-CN" altLang="en-US" sz="1200"/>
          </a:p>
        </p:txBody>
      </p:sp>
      <p:sp>
        <p:nvSpPr>
          <p:cNvPr id="185348" name="Rectangle 3">
            <a:extLst>
              <a:ext uri="{FF2B5EF4-FFF2-40B4-BE49-F238E27FC236}">
                <a16:creationId xmlns:a16="http://schemas.microsoft.com/office/drawing/2014/main" id="{60D346E7-9CE5-45C7-9173-274309CF960A}"/>
              </a:ext>
            </a:extLst>
          </p:cNvPr>
          <p:cNvSpPr>
            <a:spLocks noGrp="1" noChangeArrowheads="1"/>
          </p:cNvSpPr>
          <p:nvPr>
            <p:ph type="body" idx="4294967295"/>
          </p:nvPr>
        </p:nvSpPr>
        <p:spPr>
          <a:xfrm>
            <a:off x="1343025" y="938048"/>
            <a:ext cx="9382125" cy="5496092"/>
          </a:xfrm>
        </p:spPr>
        <p:txBody>
          <a:bodyPr/>
          <a:lstStyle/>
          <a:p>
            <a:pPr eaLnBrk="1" hangingPunct="1">
              <a:lnSpc>
                <a:spcPts val="3700"/>
              </a:lnSpc>
              <a:defRPr/>
            </a:pPr>
            <a:r>
              <a:rPr lang="zh-CN" altLang="en-US" b="1" dirty="0">
                <a:latin typeface="宋体" panose="02010600030101010101" pitchFamily="2" charset="-122"/>
                <a:ea typeface="宋体" panose="02010600030101010101" pitchFamily="2" charset="-122"/>
              </a:rPr>
              <a:t>婚姻的经济维度</a:t>
            </a:r>
            <a:endParaRPr lang="en-US" altLang="zh-CN" b="1" dirty="0">
              <a:latin typeface="宋体" panose="02010600030101010101" pitchFamily="2" charset="-122"/>
              <a:ea typeface="宋体" panose="02010600030101010101" pitchFamily="2" charset="-122"/>
            </a:endParaRPr>
          </a:p>
          <a:p>
            <a:pPr lvl="1">
              <a:lnSpc>
                <a:spcPts val="3700"/>
              </a:lnSpc>
              <a:defRPr/>
            </a:pPr>
            <a:r>
              <a:rPr lang="zh-CN" altLang="en-US" dirty="0">
                <a:latin typeface="宋体" panose="02010600030101010101" pitchFamily="2" charset="-122"/>
                <a:ea typeface="宋体" panose="02010600030101010101" pitchFamily="2" charset="-122"/>
              </a:rPr>
              <a:t>聘礼或聘金</a:t>
            </a:r>
            <a:endParaRPr lang="en-US" altLang="zh-CN" dirty="0">
              <a:latin typeface="宋体" panose="02010600030101010101" pitchFamily="2" charset="-122"/>
              <a:ea typeface="宋体" panose="02010600030101010101" pitchFamily="2" charset="-122"/>
            </a:endParaRPr>
          </a:p>
          <a:p>
            <a:pPr lvl="1">
              <a:lnSpc>
                <a:spcPts val="3700"/>
              </a:lnSpc>
              <a:defRPr/>
            </a:pPr>
            <a:r>
              <a:rPr lang="zh-CN" altLang="en-US" dirty="0">
                <a:latin typeface="宋体" panose="02010600030101010101" pitchFamily="2" charset="-122"/>
                <a:ea typeface="宋体" panose="02010600030101010101" pitchFamily="2" charset="-122"/>
              </a:rPr>
              <a:t> “聘娶劳役”（</a:t>
            </a:r>
            <a:r>
              <a:rPr lang="en-US" altLang="zh-CN" dirty="0">
                <a:latin typeface="宋体" panose="02010600030101010101" pitchFamily="2" charset="-122"/>
                <a:ea typeface="宋体" panose="02010600030101010101" pitchFamily="2" charset="-122"/>
              </a:rPr>
              <a:t>bride service） </a:t>
            </a:r>
          </a:p>
          <a:p>
            <a:pPr lvl="1">
              <a:lnSpc>
                <a:spcPts val="3700"/>
              </a:lnSpc>
              <a:defRPr/>
            </a:pPr>
            <a:r>
              <a:rPr lang="zh-CN" altLang="en-US" dirty="0">
                <a:latin typeface="宋体" panose="02010600030101010101" pitchFamily="2" charset="-122"/>
                <a:ea typeface="宋体" panose="02010600030101010101" pitchFamily="2" charset="-122"/>
              </a:rPr>
              <a:t>女性交换（提夫人、雅诺马马人）</a:t>
            </a:r>
            <a:endParaRPr lang="en-US" altLang="zh-CN" dirty="0">
              <a:latin typeface="宋体" panose="02010600030101010101" pitchFamily="2" charset="-122"/>
              <a:ea typeface="宋体" panose="02010600030101010101" pitchFamily="2" charset="-122"/>
            </a:endParaRPr>
          </a:p>
          <a:p>
            <a:pPr lvl="1">
              <a:lnSpc>
                <a:spcPts val="3700"/>
              </a:lnSpc>
              <a:defRPr/>
            </a:pPr>
            <a:r>
              <a:rPr lang="zh-CN" altLang="en-US" dirty="0">
                <a:latin typeface="宋体" panose="02010600030101010101" pitchFamily="2" charset="-122"/>
                <a:ea typeface="宋体" panose="02010600030101010101" pitchFamily="2" charset="-122"/>
              </a:rPr>
              <a:t>礼物交换</a:t>
            </a:r>
            <a:endParaRPr lang="en-US" altLang="zh-CN" dirty="0">
              <a:latin typeface="宋体" panose="02010600030101010101" pitchFamily="2" charset="-122"/>
              <a:ea typeface="宋体" panose="02010600030101010101" pitchFamily="2" charset="-122"/>
            </a:endParaRPr>
          </a:p>
          <a:p>
            <a:pPr lvl="1">
              <a:lnSpc>
                <a:spcPts val="3700"/>
              </a:lnSpc>
              <a:defRPr/>
            </a:pPr>
            <a:r>
              <a:rPr lang="zh-CN" altLang="en-US" dirty="0">
                <a:latin typeface="宋体" panose="02010600030101010101" pitchFamily="2" charset="-122"/>
                <a:ea typeface="宋体" panose="02010600030101010101" pitchFamily="2" charset="-122"/>
              </a:rPr>
              <a:t>嫁妆（</a:t>
            </a:r>
            <a:r>
              <a:rPr lang="en-US" altLang="zh-CN" dirty="0">
                <a:latin typeface="宋体" panose="02010600030101010101" pitchFamily="2" charset="-122"/>
                <a:ea typeface="宋体" panose="02010600030101010101" pitchFamily="2" charset="-122"/>
              </a:rPr>
              <a:t>dowry)</a:t>
            </a:r>
          </a:p>
          <a:p>
            <a:pPr lvl="1">
              <a:lnSpc>
                <a:spcPts val="3700"/>
              </a:lnSpc>
              <a:defRPr/>
            </a:pPr>
            <a:r>
              <a:rPr lang="zh-CN" altLang="en-US" dirty="0">
                <a:latin typeface="宋体" panose="02010600030101010101" pitchFamily="2" charset="-122"/>
                <a:ea typeface="宋体" panose="02010600030101010101" pitchFamily="2" charset="-122"/>
              </a:rPr>
              <a:t>间接嫁妆</a:t>
            </a:r>
            <a:endParaRPr lang="en-US" altLang="zh-CN" dirty="0">
              <a:latin typeface="宋体" panose="02010600030101010101" pitchFamily="2" charset="-122"/>
              <a:ea typeface="宋体" panose="02010600030101010101" pitchFamily="2" charset="-122"/>
            </a:endParaRPr>
          </a:p>
          <a:p>
            <a:pPr eaLnBrk="1" hangingPunct="1">
              <a:lnSpc>
                <a:spcPts val="3700"/>
              </a:lnSpc>
              <a:defRPr/>
            </a:pPr>
            <a:r>
              <a:rPr lang="zh-CN" altLang="en-US" b="1" dirty="0">
                <a:latin typeface="宋体" panose="02010600030101010101" pitchFamily="2" charset="-122"/>
                <a:ea typeface="宋体" panose="02010600030101010101" pitchFamily="2" charset="-122"/>
              </a:rPr>
              <a:t>问题：聘礼与嫁妆有何意义？</a:t>
            </a:r>
            <a:endParaRPr lang="en-US" altLang="zh-CN" b="1" dirty="0">
              <a:latin typeface="宋体" panose="02010600030101010101" pitchFamily="2" charset="-122"/>
              <a:ea typeface="宋体" panose="02010600030101010101" pitchFamily="2" charset="-122"/>
            </a:endParaRPr>
          </a:p>
          <a:p>
            <a:pPr marL="0" indent="0">
              <a:buNone/>
              <a:defRPr/>
            </a:pPr>
            <a:endParaRPr lang="zh-CN" altLang="en-US" dirty="0">
              <a:latin typeface="+mn-ea"/>
            </a:endParaRPr>
          </a:p>
          <a:p>
            <a:pPr eaLnBrk="1" hangingPunct="1">
              <a:defRPr/>
            </a:pP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185348">
                                            <p:txEl>
                                              <p:pRg st="0" end="0"/>
                                            </p:txEl>
                                          </p:spTgt>
                                        </p:tgtEl>
                                        <p:attrNameLst>
                                          <p:attrName>style.visibility</p:attrName>
                                        </p:attrNameLst>
                                      </p:cBhvr>
                                      <p:to>
                                        <p:strVal val="visible"/>
                                      </p:to>
                                    </p:set>
                                    <p:anim calcmode="lin" valueType="num">
                                      <p:cBhvr>
                                        <p:cTn id="7" dur="500" fill="hold"/>
                                        <p:tgtEl>
                                          <p:spTgt spid="18534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534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5348">
                                            <p:txEl>
                                              <p:pRg st="0" end="0"/>
                                            </p:txEl>
                                          </p:spTgt>
                                        </p:tgtEl>
                                      </p:cBhvr>
                                    </p:animEffect>
                                  </p:childTnLst>
                                </p:cTn>
                              </p:par>
                              <p:par>
                                <p:cTn id="10" presetID="53" presetClass="entr" presetSubtype="16" fill="hold" grpId="0" nodeType="withEffect">
                                  <p:stCondLst>
                                    <p:cond delay="0"/>
                                  </p:stCondLst>
                                  <p:childTnLst>
                                    <p:set>
                                      <p:cBhvr>
                                        <p:cTn id="11" dur="0" fill="hold">
                                          <p:stCondLst>
                                            <p:cond delay="0"/>
                                          </p:stCondLst>
                                        </p:cTn>
                                        <p:tgtEl>
                                          <p:spTgt spid="185348">
                                            <p:txEl>
                                              <p:pRg st="1" end="1"/>
                                            </p:txEl>
                                          </p:spTgt>
                                        </p:tgtEl>
                                        <p:attrNameLst>
                                          <p:attrName>style.visibility</p:attrName>
                                        </p:attrNameLst>
                                      </p:cBhvr>
                                      <p:to>
                                        <p:strVal val="visible"/>
                                      </p:to>
                                    </p:set>
                                    <p:anim calcmode="lin" valueType="num">
                                      <p:cBhvr>
                                        <p:cTn id="12" dur="500" fill="hold"/>
                                        <p:tgtEl>
                                          <p:spTgt spid="18534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8534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85348">
                                            <p:txEl>
                                              <p:pRg st="1" end="1"/>
                                            </p:txEl>
                                          </p:spTgt>
                                        </p:tgtEl>
                                      </p:cBhvr>
                                    </p:animEffect>
                                  </p:childTnLst>
                                </p:cTn>
                              </p:par>
                              <p:par>
                                <p:cTn id="15" presetID="53" presetClass="entr" presetSubtype="16" fill="hold" grpId="0" nodeType="withEffect">
                                  <p:stCondLst>
                                    <p:cond delay="0"/>
                                  </p:stCondLst>
                                  <p:childTnLst>
                                    <p:set>
                                      <p:cBhvr>
                                        <p:cTn id="16" dur="0" fill="hold">
                                          <p:stCondLst>
                                            <p:cond delay="0"/>
                                          </p:stCondLst>
                                        </p:cTn>
                                        <p:tgtEl>
                                          <p:spTgt spid="185348">
                                            <p:txEl>
                                              <p:pRg st="2" end="2"/>
                                            </p:txEl>
                                          </p:spTgt>
                                        </p:tgtEl>
                                        <p:attrNameLst>
                                          <p:attrName>style.visibility</p:attrName>
                                        </p:attrNameLst>
                                      </p:cBhvr>
                                      <p:to>
                                        <p:strVal val="visible"/>
                                      </p:to>
                                    </p:set>
                                    <p:anim calcmode="lin" valueType="num">
                                      <p:cBhvr>
                                        <p:cTn id="17" dur="500" fill="hold"/>
                                        <p:tgtEl>
                                          <p:spTgt spid="18534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85348">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85348">
                                            <p:txEl>
                                              <p:pRg st="2" end="2"/>
                                            </p:txEl>
                                          </p:spTgt>
                                        </p:tgtEl>
                                      </p:cBhvr>
                                    </p:animEffect>
                                  </p:childTnLst>
                                </p:cTn>
                              </p:par>
                              <p:par>
                                <p:cTn id="20" presetID="53" presetClass="entr" presetSubtype="16" fill="hold" grpId="0" nodeType="withEffect">
                                  <p:stCondLst>
                                    <p:cond delay="0"/>
                                  </p:stCondLst>
                                  <p:childTnLst>
                                    <p:set>
                                      <p:cBhvr>
                                        <p:cTn id="21" dur="0" fill="hold">
                                          <p:stCondLst>
                                            <p:cond delay="0"/>
                                          </p:stCondLst>
                                        </p:cTn>
                                        <p:tgtEl>
                                          <p:spTgt spid="185348">
                                            <p:txEl>
                                              <p:pRg st="3" end="3"/>
                                            </p:txEl>
                                          </p:spTgt>
                                        </p:tgtEl>
                                        <p:attrNameLst>
                                          <p:attrName>style.visibility</p:attrName>
                                        </p:attrNameLst>
                                      </p:cBhvr>
                                      <p:to>
                                        <p:strVal val="visible"/>
                                      </p:to>
                                    </p:set>
                                    <p:anim calcmode="lin" valueType="num">
                                      <p:cBhvr>
                                        <p:cTn id="22" dur="500" fill="hold"/>
                                        <p:tgtEl>
                                          <p:spTgt spid="185348">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85348">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85348">
                                            <p:txEl>
                                              <p:pRg st="3" end="3"/>
                                            </p:txEl>
                                          </p:spTgt>
                                        </p:tgtEl>
                                      </p:cBhvr>
                                    </p:animEffect>
                                  </p:childTnLst>
                                </p:cTn>
                              </p:par>
                              <p:par>
                                <p:cTn id="25" presetID="53" presetClass="entr" presetSubtype="16" fill="hold" grpId="0" nodeType="withEffect">
                                  <p:stCondLst>
                                    <p:cond delay="0"/>
                                  </p:stCondLst>
                                  <p:childTnLst>
                                    <p:set>
                                      <p:cBhvr>
                                        <p:cTn id="26" dur="0" fill="hold">
                                          <p:stCondLst>
                                            <p:cond delay="0"/>
                                          </p:stCondLst>
                                        </p:cTn>
                                        <p:tgtEl>
                                          <p:spTgt spid="185348">
                                            <p:txEl>
                                              <p:pRg st="4" end="4"/>
                                            </p:txEl>
                                          </p:spTgt>
                                        </p:tgtEl>
                                        <p:attrNameLst>
                                          <p:attrName>style.visibility</p:attrName>
                                        </p:attrNameLst>
                                      </p:cBhvr>
                                      <p:to>
                                        <p:strVal val="visible"/>
                                      </p:to>
                                    </p:set>
                                    <p:anim calcmode="lin" valueType="num">
                                      <p:cBhvr>
                                        <p:cTn id="27" dur="500" fill="hold"/>
                                        <p:tgtEl>
                                          <p:spTgt spid="185348">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85348">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85348">
                                            <p:txEl>
                                              <p:pRg st="4" end="4"/>
                                            </p:txEl>
                                          </p:spTgt>
                                        </p:tgtEl>
                                      </p:cBhvr>
                                    </p:animEffect>
                                  </p:childTnLst>
                                </p:cTn>
                              </p:par>
                              <p:par>
                                <p:cTn id="30" presetID="53" presetClass="entr" presetSubtype="16" fill="hold" grpId="0" nodeType="withEffect">
                                  <p:stCondLst>
                                    <p:cond delay="0"/>
                                  </p:stCondLst>
                                  <p:childTnLst>
                                    <p:set>
                                      <p:cBhvr>
                                        <p:cTn id="31" dur="0" fill="hold">
                                          <p:stCondLst>
                                            <p:cond delay="0"/>
                                          </p:stCondLst>
                                        </p:cTn>
                                        <p:tgtEl>
                                          <p:spTgt spid="185348">
                                            <p:txEl>
                                              <p:pRg st="5" end="5"/>
                                            </p:txEl>
                                          </p:spTgt>
                                        </p:tgtEl>
                                        <p:attrNameLst>
                                          <p:attrName>style.visibility</p:attrName>
                                        </p:attrNameLst>
                                      </p:cBhvr>
                                      <p:to>
                                        <p:strVal val="visible"/>
                                      </p:to>
                                    </p:set>
                                    <p:anim calcmode="lin" valueType="num">
                                      <p:cBhvr>
                                        <p:cTn id="32" dur="500" fill="hold"/>
                                        <p:tgtEl>
                                          <p:spTgt spid="185348">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85348">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85348">
                                            <p:txEl>
                                              <p:pRg st="5" end="5"/>
                                            </p:txEl>
                                          </p:spTgt>
                                        </p:tgtEl>
                                      </p:cBhvr>
                                    </p:animEffect>
                                  </p:childTnLst>
                                </p:cTn>
                              </p:par>
                              <p:par>
                                <p:cTn id="35" presetID="53" presetClass="entr" presetSubtype="16" fill="hold" grpId="0" nodeType="withEffect">
                                  <p:stCondLst>
                                    <p:cond delay="0"/>
                                  </p:stCondLst>
                                  <p:childTnLst>
                                    <p:set>
                                      <p:cBhvr>
                                        <p:cTn id="36" dur="0" fill="hold">
                                          <p:stCondLst>
                                            <p:cond delay="0"/>
                                          </p:stCondLst>
                                        </p:cTn>
                                        <p:tgtEl>
                                          <p:spTgt spid="185348">
                                            <p:txEl>
                                              <p:pRg st="6" end="6"/>
                                            </p:txEl>
                                          </p:spTgt>
                                        </p:tgtEl>
                                        <p:attrNameLst>
                                          <p:attrName>style.visibility</p:attrName>
                                        </p:attrNameLst>
                                      </p:cBhvr>
                                      <p:to>
                                        <p:strVal val="visible"/>
                                      </p:to>
                                    </p:set>
                                    <p:anim calcmode="lin" valueType="num">
                                      <p:cBhvr>
                                        <p:cTn id="37" dur="500" fill="hold"/>
                                        <p:tgtEl>
                                          <p:spTgt spid="185348">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85348">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85348">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grpId="0" nodeType="clickEffect">
                                  <p:stCondLst>
                                    <p:cond delay="0"/>
                                  </p:stCondLst>
                                  <p:childTnLst>
                                    <p:set>
                                      <p:cBhvr>
                                        <p:cTn id="43" dur="0" fill="hold">
                                          <p:stCondLst>
                                            <p:cond delay="0"/>
                                          </p:stCondLst>
                                        </p:cTn>
                                        <p:tgtEl>
                                          <p:spTgt spid="185348">
                                            <p:txEl>
                                              <p:pRg st="7" end="7"/>
                                            </p:txEl>
                                          </p:spTgt>
                                        </p:tgtEl>
                                        <p:attrNameLst>
                                          <p:attrName>style.visibility</p:attrName>
                                        </p:attrNameLst>
                                      </p:cBhvr>
                                      <p:to>
                                        <p:strVal val="visible"/>
                                      </p:to>
                                    </p:set>
                                    <p:anim calcmode="lin" valueType="num">
                                      <p:cBhvr>
                                        <p:cTn id="44" dur="500" fill="hold"/>
                                        <p:tgtEl>
                                          <p:spTgt spid="185348">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185348">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1853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822ABBD7-3C60-478F-8FE2-0C9011630DB9}"/>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31E45923-053E-4A48-91C5-A3B74DCBA709}" type="datetime1">
              <a:rPr lang="zh-CN" altLang="en-US" sz="1200"/>
              <a:pPr eaLnBrk="1" hangingPunct="1">
                <a:buFont typeface="Wingdings" panose="05000000000000000000" pitchFamily="2" charset="2"/>
                <a:buNone/>
              </a:pPr>
              <a:t>2023/4/27</a:t>
            </a:fld>
            <a:endParaRPr lang="zh-CN" altLang="en-US" sz="1200"/>
          </a:p>
        </p:txBody>
      </p:sp>
      <p:sp>
        <p:nvSpPr>
          <p:cNvPr id="34819" name="灯片编号占位符 5">
            <a:extLst>
              <a:ext uri="{FF2B5EF4-FFF2-40B4-BE49-F238E27FC236}">
                <a16:creationId xmlns:a16="http://schemas.microsoft.com/office/drawing/2014/main" id="{8BC77798-FCF8-4CD4-98EC-09BBE714D0BF}"/>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869D445-B334-4ADC-9495-A48A98D14A9A}" type="slidenum">
              <a:rPr lang="zh-CN" altLang="en-US" sz="1200"/>
              <a:pPr algn="r" eaLnBrk="1" hangingPunct="1">
                <a:buFont typeface="Wingdings" panose="05000000000000000000" pitchFamily="2" charset="2"/>
                <a:buNone/>
              </a:pPr>
              <a:t>9</a:t>
            </a:fld>
            <a:endParaRPr lang="zh-CN" altLang="en-US" sz="1200"/>
          </a:p>
        </p:txBody>
      </p:sp>
      <p:sp>
        <p:nvSpPr>
          <p:cNvPr id="180227" name="Rectangle 2">
            <a:extLst>
              <a:ext uri="{FF2B5EF4-FFF2-40B4-BE49-F238E27FC236}">
                <a16:creationId xmlns:a16="http://schemas.microsoft.com/office/drawing/2014/main" id="{A6541857-DD14-42CC-A2C9-EF9BB7E56C23}"/>
              </a:ext>
            </a:extLst>
          </p:cNvPr>
          <p:cNvSpPr>
            <a:spLocks noGrp="1" noChangeArrowheads="1"/>
          </p:cNvSpPr>
          <p:nvPr>
            <p:ph type="title" idx="4294967295"/>
          </p:nvPr>
        </p:nvSpPr>
        <p:spPr>
          <a:xfrm>
            <a:off x="1552903" y="188913"/>
            <a:ext cx="7198985" cy="859494"/>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婚姻限制：普遍的乱伦禁忌</a:t>
            </a:r>
            <a:endParaRPr lang="en-US" altLang="zh-CN" sz="3600" b="1" dirty="0">
              <a:latin typeface="黑体" panose="02010609060101010101" pitchFamily="49" charset="-122"/>
              <a:ea typeface="黑体" panose="02010609060101010101" pitchFamily="49" charset="-122"/>
            </a:endParaRPr>
          </a:p>
        </p:txBody>
      </p:sp>
      <p:sp>
        <p:nvSpPr>
          <p:cNvPr id="180228" name="Rectangle 3">
            <a:extLst>
              <a:ext uri="{FF2B5EF4-FFF2-40B4-BE49-F238E27FC236}">
                <a16:creationId xmlns:a16="http://schemas.microsoft.com/office/drawing/2014/main" id="{B32DF37B-720C-4466-9B28-EBF6A5626C15}"/>
              </a:ext>
            </a:extLst>
          </p:cNvPr>
          <p:cNvSpPr>
            <a:spLocks noGrp="1" noChangeArrowheads="1"/>
          </p:cNvSpPr>
          <p:nvPr>
            <p:ph type="body" idx="4294967295"/>
          </p:nvPr>
        </p:nvSpPr>
        <p:spPr>
          <a:xfrm>
            <a:off x="693683" y="1143000"/>
            <a:ext cx="10854558" cy="5022852"/>
          </a:xfrm>
        </p:spPr>
        <p:txBody>
          <a:bodyPr/>
          <a:lstStyle/>
          <a:p>
            <a:pPr eaLnBrk="1" hangingPunct="1">
              <a:defRPr/>
            </a:pPr>
            <a:r>
              <a:rPr lang="zh-CN" altLang="en-US" dirty="0">
                <a:latin typeface="宋体" panose="02010600030101010101" pitchFamily="2" charset="-122"/>
                <a:ea typeface="宋体" panose="02010600030101010101" pitchFamily="2" charset="-122"/>
              </a:rPr>
              <a:t>乱伦禁忌（</a:t>
            </a:r>
            <a:r>
              <a:rPr lang="en-US" altLang="zh-CN" dirty="0">
                <a:latin typeface="宋体" panose="02010600030101010101" pitchFamily="2" charset="-122"/>
                <a:ea typeface="宋体" panose="02010600030101010101" pitchFamily="2" charset="-122"/>
              </a:rPr>
              <a:t>incest taboo</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defRPr/>
            </a:pPr>
            <a:r>
              <a:rPr lang="zh-CN" altLang="en-US" dirty="0">
                <a:latin typeface="宋体" panose="02010600030101010101" pitchFamily="2" charset="-122"/>
                <a:ea typeface="宋体" panose="02010600030101010101" pitchFamily="2" charset="-122"/>
              </a:rPr>
              <a:t>解释</a:t>
            </a:r>
            <a:endParaRPr lang="en-US" altLang="zh-CN" dirty="0">
              <a:latin typeface="宋体" panose="02010600030101010101" pitchFamily="2" charset="-122"/>
              <a:ea typeface="宋体" panose="02010600030101010101" pitchFamily="2" charset="-122"/>
            </a:endParaRPr>
          </a:p>
          <a:p>
            <a:pPr lvl="1" eaLnBrk="1" hangingPunct="1">
              <a:lnSpc>
                <a:spcPts val="3700"/>
              </a:lnSpc>
              <a:defRPr/>
            </a:pPr>
            <a:r>
              <a:rPr lang="zh-CN" altLang="en-US" dirty="0">
                <a:latin typeface="宋体" panose="02010600030101010101" pitchFamily="2" charset="-122"/>
                <a:ea typeface="宋体" panose="02010600030101010101" pitchFamily="2" charset="-122"/>
              </a:rPr>
              <a:t>童年期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亲密性理论。从小一起长大的男女缺乏性吸引力。如</a:t>
            </a:r>
            <a:r>
              <a:rPr lang="en-US" altLang="zh-CN" dirty="0" err="1">
                <a:latin typeface="宋体" panose="02010600030101010101" pitchFamily="2" charset="-122"/>
                <a:ea typeface="宋体" panose="02010600030101010101" pitchFamily="2" charset="-122"/>
              </a:rPr>
              <a:t>Talmon</a:t>
            </a:r>
            <a:r>
              <a:rPr lang="en-US" altLang="zh-CN" dirty="0">
                <a:latin typeface="宋体" panose="02010600030101010101" pitchFamily="2" charset="-122"/>
                <a:ea typeface="宋体" panose="02010600030101010101" pitchFamily="2" charset="-122"/>
              </a:rPr>
              <a:t>(1964)</a:t>
            </a:r>
            <a:r>
              <a:rPr lang="zh-CN" altLang="en-US" dirty="0">
                <a:latin typeface="宋体" panose="02010600030101010101" pitchFamily="2" charset="-122"/>
                <a:ea typeface="宋体" panose="02010600030101010101" pitchFamily="2" charset="-122"/>
              </a:rPr>
              <a:t>对以色列集体农场的研究，美国人类学家</a:t>
            </a:r>
            <a:r>
              <a:rPr lang="en-US" altLang="zh-CN" dirty="0">
                <a:latin typeface="宋体" panose="02010600030101010101" pitchFamily="2" charset="-122"/>
                <a:ea typeface="宋体" panose="02010600030101010101" pitchFamily="2" charset="-122"/>
              </a:rPr>
              <a:t>A. Wolf</a:t>
            </a:r>
            <a:r>
              <a:rPr lang="zh-CN" altLang="en-US" dirty="0">
                <a:latin typeface="宋体" panose="02010600030101010101" pitchFamily="2" charset="-122"/>
                <a:ea typeface="宋体" panose="02010600030101010101" pitchFamily="2" charset="-122"/>
              </a:rPr>
              <a:t>通过对台湾童养媳的研究。</a:t>
            </a:r>
            <a:endParaRPr lang="en-US" altLang="zh-CN" dirty="0">
              <a:latin typeface="宋体" panose="02010600030101010101" pitchFamily="2" charset="-122"/>
              <a:ea typeface="宋体" panose="02010600030101010101" pitchFamily="2" charset="-122"/>
            </a:endParaRPr>
          </a:p>
          <a:p>
            <a:pPr lvl="1">
              <a:lnSpc>
                <a:spcPts val="3700"/>
              </a:lnSpc>
              <a:defRPr/>
            </a:pPr>
            <a:r>
              <a:rPr lang="en-US" altLang="zh-CN" dirty="0">
                <a:latin typeface="宋体" panose="02010600030101010101" pitchFamily="2" charset="-122"/>
                <a:ea typeface="宋体" panose="02010600030101010101" pitchFamily="2" charset="-122"/>
              </a:rPr>
              <a:t>Freud</a:t>
            </a:r>
            <a:r>
              <a:rPr lang="zh-CN" altLang="en-US" dirty="0">
                <a:latin typeface="宋体" panose="02010600030101010101" pitchFamily="2" charset="-122"/>
                <a:ea typeface="宋体" panose="02010600030101010101" pitchFamily="2" charset="-122"/>
              </a:rPr>
              <a:t>的精神分析理论。乱伦禁忌是一种对无意识的、不可接受的欲望的压制。</a:t>
            </a:r>
            <a:endParaRPr lang="en-US" altLang="zh-CN" dirty="0">
              <a:latin typeface="宋体" panose="02010600030101010101" pitchFamily="2" charset="-122"/>
              <a:ea typeface="宋体" panose="02010600030101010101" pitchFamily="2" charset="-122"/>
            </a:endParaRPr>
          </a:p>
          <a:p>
            <a:pPr lvl="1" eaLnBrk="1" hangingPunct="1">
              <a:lnSpc>
                <a:spcPts val="3700"/>
              </a:lnSpc>
              <a:defRPr/>
            </a:pPr>
            <a:r>
              <a:rPr lang="zh-CN" altLang="en-US" dirty="0">
                <a:latin typeface="宋体" panose="02010600030101010101" pitchFamily="2" charset="-122"/>
                <a:ea typeface="宋体" panose="02010600030101010101" pitchFamily="2" charset="-122"/>
              </a:rPr>
              <a:t>家庭</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分裂理论。（马氏）</a:t>
            </a:r>
            <a:endParaRPr lang="en-US" altLang="zh-CN" dirty="0">
              <a:latin typeface="宋体" panose="02010600030101010101" pitchFamily="2" charset="-122"/>
              <a:ea typeface="宋体" panose="02010600030101010101" pitchFamily="2" charset="-122"/>
            </a:endParaRPr>
          </a:p>
          <a:p>
            <a:pPr lvl="1" eaLnBrk="1" hangingPunct="1">
              <a:lnSpc>
                <a:spcPts val="3700"/>
              </a:lnSpc>
              <a:defRPr/>
            </a:pPr>
            <a:r>
              <a:rPr lang="zh-CN" altLang="en-US" dirty="0">
                <a:latin typeface="宋体" panose="02010600030101010101" pitchFamily="2" charset="-122"/>
                <a:ea typeface="宋体" panose="02010600030101010101" pitchFamily="2" charset="-122"/>
              </a:rPr>
              <a:t>合作理论。如泰勒认为，外婚制可以强化群体间的联盟。</a:t>
            </a:r>
            <a:endParaRPr lang="en-US" altLang="zh-CN" dirty="0">
              <a:latin typeface="宋体" panose="02010600030101010101" pitchFamily="2" charset="-122"/>
              <a:ea typeface="宋体" panose="02010600030101010101" pitchFamily="2" charset="-122"/>
            </a:endParaRPr>
          </a:p>
          <a:p>
            <a:pPr lvl="1" eaLnBrk="1" hangingPunct="1">
              <a:lnSpc>
                <a:spcPts val="3700"/>
              </a:lnSpc>
              <a:defRPr/>
            </a:pPr>
            <a:r>
              <a:rPr lang="zh-CN" altLang="en-US" dirty="0">
                <a:latin typeface="宋体" panose="02010600030101010101" pitchFamily="2" charset="-122"/>
                <a:ea typeface="宋体" panose="02010600030101010101" pitchFamily="2" charset="-122"/>
              </a:rPr>
              <a:t>近亲繁衍理论。同一家庭内部的人们可能携带相同的、有害的隐性基因。</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80227"/>
                                        </p:tgtEl>
                                        <p:attrNameLst>
                                          <p:attrName>style.visibility</p:attrName>
                                        </p:attrNameLst>
                                      </p:cBhvr>
                                      <p:to>
                                        <p:strVal val="visible"/>
                                      </p:to>
                                    </p:set>
                                    <p:animEffect transition="in" filter="fade">
                                      <p:cBhvr>
                                        <p:cTn id="7" dur="767" decel="100000"/>
                                        <p:tgtEl>
                                          <p:spTgt spid="180227"/>
                                        </p:tgtEl>
                                      </p:cBhvr>
                                    </p:animEffect>
                                    <p:animScale>
                                      <p:cBhvr>
                                        <p:cTn id="8" dur="767" decel="100000"/>
                                        <p:tgtEl>
                                          <p:spTgt spid="180227"/>
                                        </p:tgtEl>
                                      </p:cBhvr>
                                      <p:from x="10000" y="10000"/>
                                      <p:to x="200000" y="450000"/>
                                    </p:animScale>
                                    <p:animScale>
                                      <p:cBhvr>
                                        <p:cTn id="9" dur="1228" accel="100000" fill="hold">
                                          <p:stCondLst>
                                            <p:cond delay="767"/>
                                          </p:stCondLst>
                                        </p:cTn>
                                        <p:tgtEl>
                                          <p:spTgt spid="180227"/>
                                        </p:tgtEl>
                                      </p:cBhvr>
                                      <p:from x="200000" y="450000"/>
                                      <p:to x="100000" y="100000"/>
                                    </p:animScale>
                                    <p:set>
                                      <p:cBhvr>
                                        <p:cTn id="10" dur="767" fill="hold"/>
                                        <p:tgtEl>
                                          <p:spTgt spid="180227"/>
                                        </p:tgtEl>
                                        <p:attrNameLst>
                                          <p:attrName>ppt_x</p:attrName>
                                        </p:attrNameLst>
                                      </p:cBhvr>
                                      <p:to>
                                        <p:strVal val="(0.5)"/>
                                      </p:to>
                                    </p:set>
                                    <p:anim from="(0.5)" to="(#ppt_x)" calcmode="lin" valueType="num">
                                      <p:cBhvr>
                                        <p:cTn id="11" dur="1228" accel="100000" fill="hold">
                                          <p:stCondLst>
                                            <p:cond delay="767"/>
                                          </p:stCondLst>
                                        </p:cTn>
                                        <p:tgtEl>
                                          <p:spTgt spid="180227"/>
                                        </p:tgtEl>
                                        <p:attrNameLst>
                                          <p:attrName>ppt_x</p:attrName>
                                        </p:attrNameLst>
                                      </p:cBhvr>
                                    </p:anim>
                                    <p:set>
                                      <p:cBhvr>
                                        <p:cTn id="12" dur="767" fill="hold"/>
                                        <p:tgtEl>
                                          <p:spTgt spid="180227"/>
                                        </p:tgtEl>
                                        <p:attrNameLst>
                                          <p:attrName>ppt_y</p:attrName>
                                        </p:attrNameLst>
                                      </p:cBhvr>
                                      <p:to>
                                        <p:strVal val="(#ppt_y+0.4)"/>
                                      </p:to>
                                    </p:set>
                                    <p:anim from="(#ppt_y+0.4)" to="(#ppt_y)" calcmode="lin" valueType="num">
                                      <p:cBhvr>
                                        <p:cTn id="13" dur="1228" accel="100000" fill="hold">
                                          <p:stCondLst>
                                            <p:cond delay="767"/>
                                          </p:stCondLst>
                                        </p:cTn>
                                        <p:tgtEl>
                                          <p:spTgt spid="18022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80228">
                                            <p:txEl>
                                              <p:pRg st="0" end="0"/>
                                            </p:txEl>
                                          </p:spTgt>
                                        </p:tgtEl>
                                        <p:attrNameLst>
                                          <p:attrName>style.visibility</p:attrName>
                                        </p:attrNameLst>
                                      </p:cBhvr>
                                      <p:to>
                                        <p:strVal val="visible"/>
                                      </p:to>
                                    </p:set>
                                    <p:anim calcmode="lin" valueType="num">
                                      <p:cBhvr>
                                        <p:cTn id="18" dur="500" fill="hold"/>
                                        <p:tgtEl>
                                          <p:spTgt spid="18022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8022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8022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180228">
                                            <p:txEl>
                                              <p:pRg st="1" end="1"/>
                                            </p:txEl>
                                          </p:spTgt>
                                        </p:tgtEl>
                                        <p:attrNameLst>
                                          <p:attrName>style.visibility</p:attrName>
                                        </p:attrNameLst>
                                      </p:cBhvr>
                                      <p:to>
                                        <p:strVal val="visible"/>
                                      </p:to>
                                    </p:set>
                                    <p:anim calcmode="lin" valueType="num">
                                      <p:cBhvr>
                                        <p:cTn id="25" dur="500" fill="hold"/>
                                        <p:tgtEl>
                                          <p:spTgt spid="18022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8022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80228">
                                            <p:txEl>
                                              <p:pRg st="1" end="1"/>
                                            </p:txEl>
                                          </p:spTgt>
                                        </p:tgtEl>
                                      </p:cBhvr>
                                    </p:animEffect>
                                  </p:childTnLst>
                                </p:cTn>
                              </p:par>
                              <p:par>
                                <p:cTn id="28" presetID="53" presetClass="entr" presetSubtype="16" fill="hold" grpId="0" nodeType="withEffect">
                                  <p:stCondLst>
                                    <p:cond delay="0"/>
                                  </p:stCondLst>
                                  <p:childTnLst>
                                    <p:set>
                                      <p:cBhvr>
                                        <p:cTn id="29" dur="0" fill="hold">
                                          <p:stCondLst>
                                            <p:cond delay="0"/>
                                          </p:stCondLst>
                                        </p:cTn>
                                        <p:tgtEl>
                                          <p:spTgt spid="180228">
                                            <p:txEl>
                                              <p:pRg st="2" end="2"/>
                                            </p:txEl>
                                          </p:spTgt>
                                        </p:tgtEl>
                                        <p:attrNameLst>
                                          <p:attrName>style.visibility</p:attrName>
                                        </p:attrNameLst>
                                      </p:cBhvr>
                                      <p:to>
                                        <p:strVal val="visible"/>
                                      </p:to>
                                    </p:set>
                                    <p:anim calcmode="lin" valueType="num">
                                      <p:cBhvr>
                                        <p:cTn id="30" dur="500" fill="hold"/>
                                        <p:tgtEl>
                                          <p:spTgt spid="180228">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180228">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180228">
                                            <p:txEl>
                                              <p:pRg st="2" end="2"/>
                                            </p:txEl>
                                          </p:spTgt>
                                        </p:tgtEl>
                                      </p:cBhvr>
                                    </p:animEffect>
                                  </p:childTnLst>
                                </p:cTn>
                              </p:par>
                              <p:par>
                                <p:cTn id="33" presetID="53" presetClass="entr" presetSubtype="16" fill="hold" grpId="0" nodeType="withEffect">
                                  <p:stCondLst>
                                    <p:cond delay="0"/>
                                  </p:stCondLst>
                                  <p:childTnLst>
                                    <p:set>
                                      <p:cBhvr>
                                        <p:cTn id="34" dur="0" fill="hold">
                                          <p:stCondLst>
                                            <p:cond delay="0"/>
                                          </p:stCondLst>
                                        </p:cTn>
                                        <p:tgtEl>
                                          <p:spTgt spid="180228">
                                            <p:txEl>
                                              <p:pRg st="3" end="3"/>
                                            </p:txEl>
                                          </p:spTgt>
                                        </p:tgtEl>
                                        <p:attrNameLst>
                                          <p:attrName>style.visibility</p:attrName>
                                        </p:attrNameLst>
                                      </p:cBhvr>
                                      <p:to>
                                        <p:strVal val="visible"/>
                                      </p:to>
                                    </p:set>
                                    <p:anim calcmode="lin" valueType="num">
                                      <p:cBhvr>
                                        <p:cTn id="35" dur="500" fill="hold"/>
                                        <p:tgtEl>
                                          <p:spTgt spid="180228">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180228">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180228">
                                            <p:txEl>
                                              <p:pRg st="3" end="3"/>
                                            </p:txEl>
                                          </p:spTgt>
                                        </p:tgtEl>
                                      </p:cBhvr>
                                    </p:animEffect>
                                  </p:childTnLst>
                                </p:cTn>
                              </p:par>
                              <p:par>
                                <p:cTn id="38" presetID="53" presetClass="entr" presetSubtype="16" fill="hold" grpId="0" nodeType="withEffect">
                                  <p:stCondLst>
                                    <p:cond delay="0"/>
                                  </p:stCondLst>
                                  <p:childTnLst>
                                    <p:set>
                                      <p:cBhvr>
                                        <p:cTn id="39" dur="0" fill="hold">
                                          <p:stCondLst>
                                            <p:cond delay="0"/>
                                          </p:stCondLst>
                                        </p:cTn>
                                        <p:tgtEl>
                                          <p:spTgt spid="180228">
                                            <p:txEl>
                                              <p:pRg st="4" end="4"/>
                                            </p:txEl>
                                          </p:spTgt>
                                        </p:tgtEl>
                                        <p:attrNameLst>
                                          <p:attrName>style.visibility</p:attrName>
                                        </p:attrNameLst>
                                      </p:cBhvr>
                                      <p:to>
                                        <p:strVal val="visible"/>
                                      </p:to>
                                    </p:set>
                                    <p:anim calcmode="lin" valueType="num">
                                      <p:cBhvr>
                                        <p:cTn id="40" dur="500" fill="hold"/>
                                        <p:tgtEl>
                                          <p:spTgt spid="180228">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80228">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80228">
                                            <p:txEl>
                                              <p:pRg st="4" end="4"/>
                                            </p:txEl>
                                          </p:spTgt>
                                        </p:tgtEl>
                                      </p:cBhvr>
                                    </p:animEffect>
                                  </p:childTnLst>
                                </p:cTn>
                              </p:par>
                              <p:par>
                                <p:cTn id="43" presetID="53" presetClass="entr" presetSubtype="16" fill="hold" grpId="0" nodeType="withEffect">
                                  <p:stCondLst>
                                    <p:cond delay="0"/>
                                  </p:stCondLst>
                                  <p:childTnLst>
                                    <p:set>
                                      <p:cBhvr>
                                        <p:cTn id="44" dur="0" fill="hold">
                                          <p:stCondLst>
                                            <p:cond delay="0"/>
                                          </p:stCondLst>
                                        </p:cTn>
                                        <p:tgtEl>
                                          <p:spTgt spid="180228">
                                            <p:txEl>
                                              <p:pRg st="5" end="5"/>
                                            </p:txEl>
                                          </p:spTgt>
                                        </p:tgtEl>
                                        <p:attrNameLst>
                                          <p:attrName>style.visibility</p:attrName>
                                        </p:attrNameLst>
                                      </p:cBhvr>
                                      <p:to>
                                        <p:strVal val="visible"/>
                                      </p:to>
                                    </p:set>
                                    <p:anim calcmode="lin" valueType="num">
                                      <p:cBhvr>
                                        <p:cTn id="45" dur="500" fill="hold"/>
                                        <p:tgtEl>
                                          <p:spTgt spid="180228">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80228">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1802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28"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13397</TotalTime>
  <Words>3146</Words>
  <Application>Microsoft Office PowerPoint</Application>
  <PresentationFormat>宽屏</PresentationFormat>
  <Paragraphs>227</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等线</vt:lpstr>
      <vt:lpstr>等线 Light</vt:lpstr>
      <vt:lpstr>黑体</vt:lpstr>
      <vt:lpstr>华文中宋</vt:lpstr>
      <vt:lpstr>宋体</vt:lpstr>
      <vt:lpstr>Arial</vt:lpstr>
      <vt:lpstr>Times New Roman</vt:lpstr>
      <vt:lpstr>Verdana</vt:lpstr>
      <vt:lpstr>Wingdings</vt:lpstr>
      <vt:lpstr>Office 主题​​</vt:lpstr>
      <vt:lpstr> 5.婚姻、家庭与亲属制度</vt:lpstr>
      <vt:lpstr>婚姻 </vt:lpstr>
      <vt:lpstr>PowerPoint 演示文稿</vt:lpstr>
      <vt:lpstr>婚姻的变体</vt:lpstr>
      <vt:lpstr>为何婚姻如此普遍？</vt:lpstr>
      <vt:lpstr>PowerPoint 演示文稿</vt:lpstr>
      <vt:lpstr>怎样结婚？</vt:lpstr>
      <vt:lpstr>PowerPoint 演示文稿</vt:lpstr>
      <vt:lpstr>婚姻限制：普遍的乱伦禁忌</vt:lpstr>
      <vt:lpstr>应该与谁结婚？</vt:lpstr>
      <vt:lpstr>东南亚的Lakher人 </vt:lpstr>
      <vt:lpstr>PowerPoint 演示文稿</vt:lpstr>
      <vt:lpstr>PowerPoint 演示文稿</vt:lpstr>
      <vt:lpstr>PowerPoint 演示文稿</vt:lpstr>
      <vt:lpstr>可以与多少人结婚？</vt:lpstr>
      <vt:lpstr>PowerPoint 演示文稿</vt:lpstr>
      <vt:lpstr>家庭</vt:lpstr>
      <vt:lpstr>家庭的功能</vt:lpstr>
      <vt:lpstr>家庭形式</vt:lpstr>
      <vt:lpstr>变迁中的美国家庭</vt:lpstr>
      <vt:lpstr>变迁中的中国家庭</vt:lpstr>
      <vt:lpstr>当前研究的议题：单亲家庭为何越来越多？ </vt:lpstr>
      <vt:lpstr>婚姻居住的模式</vt:lpstr>
      <vt:lpstr> 亲属关系</vt:lpstr>
      <vt:lpstr>加入亲属的不同类型</vt:lpstr>
      <vt:lpstr>PowerPoint 演示文稿</vt:lpstr>
      <vt:lpstr>单系继嗣群的功能</vt:lpstr>
      <vt:lpstr>居住差异的解释</vt:lpstr>
      <vt:lpstr>单系、两可继嗣制度与双系亲属制的解释</vt:lpstr>
      <vt:lpstr>亲属称谓</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LHQ</dc:creator>
  <cp:lastModifiedBy>liu huaqin</cp:lastModifiedBy>
  <cp:revision>179</cp:revision>
  <dcterms:created xsi:type="dcterms:W3CDTF">2018-09-19T01:44:15Z</dcterms:created>
  <dcterms:modified xsi:type="dcterms:W3CDTF">2023-04-27T07:08:44Z</dcterms:modified>
</cp:coreProperties>
</file>