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379" r:id="rId2"/>
    <p:sldId id="380" r:id="rId3"/>
    <p:sldId id="381" r:id="rId4"/>
    <p:sldId id="382" r:id="rId5"/>
    <p:sldId id="383" r:id="rId6"/>
    <p:sldId id="384" r:id="rId7"/>
    <p:sldId id="385" r:id="rId8"/>
    <p:sldId id="386" r:id="rId9"/>
    <p:sldId id="387" r:id="rId10"/>
    <p:sldId id="388" r:id="rId11"/>
    <p:sldId id="444" r:id="rId12"/>
    <p:sldId id="467" r:id="rId13"/>
    <p:sldId id="468" r:id="rId14"/>
    <p:sldId id="389" r:id="rId15"/>
    <p:sldId id="445" r:id="rId16"/>
    <p:sldId id="448" r:id="rId17"/>
    <p:sldId id="470" r:id="rId18"/>
    <p:sldId id="449" r:id="rId19"/>
    <p:sldId id="450" r:id="rId20"/>
    <p:sldId id="427" r:id="rId21"/>
    <p:sldId id="426" r:id="rId22"/>
    <p:sldId id="428" r:id="rId23"/>
    <p:sldId id="429" r:id="rId24"/>
    <p:sldId id="430" r:id="rId25"/>
    <p:sldId id="463" r:id="rId26"/>
    <p:sldId id="469" r:id="rId2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080808"/>
    <a:srgbClr val="66FFFF"/>
    <a:srgbClr val="000000"/>
    <a:srgbClr val="FFCC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83" autoAdjust="0"/>
  </p:normalViewPr>
  <p:slideViewPr>
    <p:cSldViewPr>
      <p:cViewPr varScale="1">
        <p:scale>
          <a:sx n="108" d="100"/>
          <a:sy n="108" d="100"/>
        </p:scale>
        <p:origin x="-1704" y="-84"/>
      </p:cViewPr>
      <p:guideLst>
        <p:guide orient="horz" pos="1836"/>
        <p:guide pos="469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4" Type="http://schemas.openxmlformats.org/officeDocument/2006/relationships/image" Target="../media/image6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 Id="rId5" Type="http://schemas.openxmlformats.org/officeDocument/2006/relationships/image" Target="../media/image90.emf"/><Relationship Id="rId4" Type="http://schemas.openxmlformats.org/officeDocument/2006/relationships/image" Target="../media/image89.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image" Target="../media/image101.emf"/><Relationship Id="rId7" Type="http://schemas.openxmlformats.org/officeDocument/2006/relationships/image" Target="../media/image105.emf"/><Relationship Id="rId2" Type="http://schemas.openxmlformats.org/officeDocument/2006/relationships/image" Target="../media/image100.emf"/><Relationship Id="rId1" Type="http://schemas.openxmlformats.org/officeDocument/2006/relationships/image" Target="../media/image99.emf"/><Relationship Id="rId6" Type="http://schemas.openxmlformats.org/officeDocument/2006/relationships/image" Target="../media/image104.emf"/><Relationship Id="rId5" Type="http://schemas.openxmlformats.org/officeDocument/2006/relationships/image" Target="../media/image103.emf"/><Relationship Id="rId10" Type="http://schemas.openxmlformats.org/officeDocument/2006/relationships/image" Target="../media/image108.emf"/><Relationship Id="rId4" Type="http://schemas.openxmlformats.org/officeDocument/2006/relationships/image" Target="../media/image102.emf"/><Relationship Id="rId9" Type="http://schemas.openxmlformats.org/officeDocument/2006/relationships/image" Target="../media/image107.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image" Target="../media/image118.emf"/><Relationship Id="rId7" Type="http://schemas.openxmlformats.org/officeDocument/2006/relationships/image" Target="../media/image122.emf"/><Relationship Id="rId2" Type="http://schemas.openxmlformats.org/officeDocument/2006/relationships/image" Target="../media/image117.emf"/><Relationship Id="rId1" Type="http://schemas.openxmlformats.org/officeDocument/2006/relationships/image" Target="../media/image116.emf"/><Relationship Id="rId6" Type="http://schemas.openxmlformats.org/officeDocument/2006/relationships/image" Target="../media/image121.emf"/><Relationship Id="rId11" Type="http://schemas.openxmlformats.org/officeDocument/2006/relationships/image" Target="../media/image126.emf"/><Relationship Id="rId5" Type="http://schemas.openxmlformats.org/officeDocument/2006/relationships/image" Target="../media/image120.emf"/><Relationship Id="rId10" Type="http://schemas.openxmlformats.org/officeDocument/2006/relationships/image" Target="../media/image125.emf"/><Relationship Id="rId4" Type="http://schemas.openxmlformats.org/officeDocument/2006/relationships/image" Target="../media/image119.emf"/><Relationship Id="rId9" Type="http://schemas.openxmlformats.org/officeDocument/2006/relationships/image" Target="../media/image124.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image" Target="../media/image130.emf"/><Relationship Id="rId7" Type="http://schemas.openxmlformats.org/officeDocument/2006/relationships/image" Target="../media/image134.emf"/><Relationship Id="rId2" Type="http://schemas.openxmlformats.org/officeDocument/2006/relationships/image" Target="../media/image129.emf"/><Relationship Id="rId1" Type="http://schemas.openxmlformats.org/officeDocument/2006/relationships/image" Target="../media/image128.emf"/><Relationship Id="rId6" Type="http://schemas.openxmlformats.org/officeDocument/2006/relationships/image" Target="../media/image133.emf"/><Relationship Id="rId5" Type="http://schemas.openxmlformats.org/officeDocument/2006/relationships/image" Target="../media/image132.emf"/><Relationship Id="rId10" Type="http://schemas.openxmlformats.org/officeDocument/2006/relationships/image" Target="../media/image137.emf"/><Relationship Id="rId4" Type="http://schemas.openxmlformats.org/officeDocument/2006/relationships/image" Target="../media/image131.emf"/><Relationship Id="rId9" Type="http://schemas.openxmlformats.org/officeDocument/2006/relationships/image" Target="../media/image136.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2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image" Target="../media/image141.emf"/><Relationship Id="rId1" Type="http://schemas.openxmlformats.org/officeDocument/2006/relationships/image" Target="../media/image140.emf"/><Relationship Id="rId5" Type="http://schemas.openxmlformats.org/officeDocument/2006/relationships/image" Target="../media/image144.emf"/><Relationship Id="rId4" Type="http://schemas.openxmlformats.org/officeDocument/2006/relationships/image" Target="../media/image14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image" Target="../media/image147.emf"/><Relationship Id="rId1" Type="http://schemas.openxmlformats.org/officeDocument/2006/relationships/image" Target="../media/image146.emf"/><Relationship Id="rId4" Type="http://schemas.openxmlformats.org/officeDocument/2006/relationships/image" Target="../media/image14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emf"/><Relationship Id="rId4"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5" Type="http://schemas.openxmlformats.org/officeDocument/2006/relationships/image" Target="../media/image31.wmf"/><Relationship Id="rId4"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5" Type="http://schemas.openxmlformats.org/officeDocument/2006/relationships/image" Target="../media/image38.emf"/><Relationship Id="rId4"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image" Target="../media/image62.emf"/><Relationship Id="rId3" Type="http://schemas.openxmlformats.org/officeDocument/2006/relationships/image" Target="../media/image52.emf"/><Relationship Id="rId7" Type="http://schemas.openxmlformats.org/officeDocument/2006/relationships/image" Target="../media/image56.emf"/><Relationship Id="rId12" Type="http://schemas.openxmlformats.org/officeDocument/2006/relationships/image" Target="../media/image61.emf"/><Relationship Id="rId2" Type="http://schemas.openxmlformats.org/officeDocument/2006/relationships/image" Target="../media/image51.emf"/><Relationship Id="rId16" Type="http://schemas.openxmlformats.org/officeDocument/2006/relationships/image" Target="../media/image65.emf"/><Relationship Id="rId1" Type="http://schemas.openxmlformats.org/officeDocument/2006/relationships/image" Target="../media/image50.emf"/><Relationship Id="rId6" Type="http://schemas.openxmlformats.org/officeDocument/2006/relationships/image" Target="../media/image55.emf"/><Relationship Id="rId11" Type="http://schemas.openxmlformats.org/officeDocument/2006/relationships/image" Target="../media/image60.emf"/><Relationship Id="rId5" Type="http://schemas.openxmlformats.org/officeDocument/2006/relationships/image" Target="../media/image54.emf"/><Relationship Id="rId15" Type="http://schemas.openxmlformats.org/officeDocument/2006/relationships/image" Target="../media/image64.emf"/><Relationship Id="rId10" Type="http://schemas.openxmlformats.org/officeDocument/2006/relationships/image" Target="../media/image59.emf"/><Relationship Id="rId4" Type="http://schemas.openxmlformats.org/officeDocument/2006/relationships/image" Target="../media/image53.emf"/><Relationship Id="rId9" Type="http://schemas.openxmlformats.org/officeDocument/2006/relationships/image" Target="../media/image58.emf"/><Relationship Id="rId14" Type="http://schemas.openxmlformats.org/officeDocument/2006/relationships/image" Target="../media/image6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vl1pPr>
          </a:lstStyle>
          <a:p>
            <a:pPr>
              <a:defRPr/>
            </a:pPr>
            <a:fld id="{FAA4B841-BED1-4717-9AA5-5846757F6C1C}" type="datetimeFigureOut">
              <a:rPr lang="zh-CN" altLang="en-US"/>
              <a:pPr>
                <a:defRPr/>
              </a:pPr>
              <a:t>2018/4/26 Thursday</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vl1pPr>
          </a:lstStyle>
          <a:p>
            <a:pPr>
              <a:defRPr/>
            </a:pPr>
            <a:fld id="{6FD207EA-A166-4ECE-85DB-5BEC31F3C720}" type="slidenum">
              <a:rPr lang="zh-CN" altLang="en-US"/>
              <a:pPr>
                <a:defRPr/>
              </a:pPr>
              <a:t>‹#›</a:t>
            </a:fld>
            <a:endParaRPr lang="zh-CN" altLang="en-US"/>
          </a:p>
        </p:txBody>
      </p:sp>
    </p:spTree>
    <p:extLst>
      <p:ext uri="{BB962C8B-B14F-4D97-AF65-F5344CB8AC3E}">
        <p14:creationId xmlns:p14="http://schemas.microsoft.com/office/powerpoint/2010/main" val="1059363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Arial" charset="0"/>
              </a:defRPr>
            </a:lvl1pPr>
          </a:lstStyle>
          <a:p>
            <a:pPr>
              <a:defRPr/>
            </a:pPr>
            <a:fld id="{DEB19C90-3F57-4F95-ADF8-296AA4D83EED}" type="datetimeFigureOut">
              <a:rPr lang="zh-CN" altLang="en-US"/>
              <a:pPr>
                <a:defRPr/>
              </a:pPr>
              <a:t>2018/4/26 Thursday</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a:defRPr sz="1300">
                <a:latin typeface="Arial" charset="0"/>
              </a:defRPr>
            </a:lvl1pPr>
          </a:lstStyle>
          <a:p>
            <a:pPr>
              <a:defRPr/>
            </a:pPr>
            <a:fld id="{31B7A5C0-9DFE-4997-95A7-EF916138AA23}" type="slidenum">
              <a:rPr lang="zh-CN" altLang="en-US"/>
              <a:pPr>
                <a:defRPr/>
              </a:pPr>
              <a:t>‹#›</a:t>
            </a:fld>
            <a:endParaRPr lang="zh-CN" altLang="en-US"/>
          </a:p>
        </p:txBody>
      </p:sp>
    </p:spTree>
    <p:extLst>
      <p:ext uri="{BB962C8B-B14F-4D97-AF65-F5344CB8AC3E}">
        <p14:creationId xmlns:p14="http://schemas.microsoft.com/office/powerpoint/2010/main" val="3157013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456791"/>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606952"/>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99"/>
        </a:solidFill>
        <a:effectLst/>
      </p:bgPr>
    </p:bg>
    <p:spTree>
      <p:nvGrpSpPr>
        <p:cNvPr id="1" name=""/>
        <p:cNvGrpSpPr/>
        <p:nvPr/>
      </p:nvGrpSpPr>
      <p:grpSpPr>
        <a:xfrm>
          <a:off x="0" y="0"/>
          <a:ext cx="0" cy="0"/>
          <a:chOff x="0" y="0"/>
          <a:chExt cx="0" cy="0"/>
        </a:xfrm>
      </p:grpSpPr>
      <p:sp>
        <p:nvSpPr>
          <p:cNvPr id="1026" name="AutoShape 4">
            <a:hlinkClick r:id="" action="ppaction://hlinkshowjump?jump=previousslide" highlightClick="1"/>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7" name="AutoShape 5">
            <a:hlinkClick r:id="" action="ppaction://hlinkshowjump?jump=firstslide" highlightClick="1"/>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8" name="AutoShape 6">
            <a:hlinkClick r:id="" action="ppaction://hlinkshowjump?jump=nextslide" highlightClick="1"/>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9" name="Rectangle 10"/>
          <p:cNvSpPr>
            <a:spLocks noChangeArrowheads="1"/>
          </p:cNvSpPr>
          <p:nvPr userDrawn="1"/>
        </p:nvSpPr>
        <p:spPr bwMode="auto">
          <a:xfrm>
            <a:off x="1116013" y="3495675"/>
            <a:ext cx="77771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0" hangingPunct="0">
              <a:spcBef>
                <a:spcPct val="20000"/>
              </a:spcBef>
            </a:pPr>
            <a:endParaRPr lang="zh-CN" altLang="en-US" sz="800">
              <a:latin typeface="Times New Roman" pitchFamily="18" charset="0"/>
            </a:endParaRPr>
          </a:p>
        </p:txBody>
      </p:sp>
      <p:grpSp>
        <p:nvGrpSpPr>
          <p:cNvPr id="1030" name="Group 25"/>
          <p:cNvGrpSpPr>
            <a:grpSpLocks/>
          </p:cNvGrpSpPr>
          <p:nvPr userDrawn="1"/>
        </p:nvGrpSpPr>
        <p:grpSpPr bwMode="auto">
          <a:xfrm>
            <a:off x="7938" y="6604000"/>
            <a:ext cx="9086850" cy="4763"/>
            <a:chOff x="-23" y="4160"/>
            <a:chExt cx="5783" cy="3"/>
          </a:xfrm>
        </p:grpSpPr>
        <p:sp>
          <p:nvSpPr>
            <p:cNvPr id="1031" name="Line 7"/>
            <p:cNvSpPr>
              <a:spLocks noChangeShapeType="1"/>
            </p:cNvSpPr>
            <p:nvPr userDrawn="1"/>
          </p:nvSpPr>
          <p:spPr bwMode="auto">
            <a:xfrm>
              <a:off x="-23" y="4163"/>
              <a:ext cx="5783" cy="0"/>
            </a:xfrm>
            <a:prstGeom prst="line">
              <a:avLst/>
            </a:prstGeom>
            <a:noFill/>
            <a:ln w="3175">
              <a:solidFill>
                <a:srgbClr val="B2B2B2">
                  <a:alpha val="89803"/>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6"/>
            <p:cNvSpPr>
              <a:spLocks noChangeShapeType="1"/>
            </p:cNvSpPr>
            <p:nvPr userDrawn="1"/>
          </p:nvSpPr>
          <p:spPr bwMode="auto">
            <a:xfrm>
              <a:off x="0" y="4160"/>
              <a:ext cx="5760"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slow">
    <p:wipe dir="d"/>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8.emf"/><Relationship Id="rId26" Type="http://schemas.openxmlformats.org/officeDocument/2006/relationships/image" Target="../media/image12.e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7.emf"/><Relationship Id="rId20"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24" Type="http://schemas.openxmlformats.org/officeDocument/2006/relationships/image" Target="../media/image11.e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4.emf"/><Relationship Id="rId19" Type="http://schemas.openxmlformats.org/officeDocument/2006/relationships/oleObject" Target="../embeddings/oleObject9.bin"/><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 Id="rId22" Type="http://schemas.openxmlformats.org/officeDocument/2006/relationships/image" Target="../media/image10.emf"/></Relationships>
</file>

<file path=ppt/slides/_rels/slide10.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7.emf"/><Relationship Id="rId5" Type="http://schemas.openxmlformats.org/officeDocument/2006/relationships/oleObject" Target="../embeddings/oleObject65.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7.bin"/></Relationships>
</file>

<file path=ppt/slides/_rels/slide11.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69.bin"/><Relationship Id="rId5" Type="http://schemas.openxmlformats.org/officeDocument/2006/relationships/image" Target="../media/image70.wmf"/><Relationship Id="rId4" Type="http://schemas.openxmlformats.org/officeDocument/2006/relationships/oleObject" Target="../embeddings/oleObject6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77.png"/><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71.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75.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82.wmf"/><Relationship Id="rId3" Type="http://schemas.openxmlformats.org/officeDocument/2006/relationships/image" Target="../media/image85.png"/><Relationship Id="rId7" Type="http://schemas.openxmlformats.org/officeDocument/2006/relationships/image" Target="../media/image79.wmf"/><Relationship Id="rId12" Type="http://schemas.openxmlformats.org/officeDocument/2006/relationships/oleObject" Target="../embeddings/oleObject78.bin"/><Relationship Id="rId17" Type="http://schemas.openxmlformats.org/officeDocument/2006/relationships/image" Target="../media/image84.wmf"/><Relationship Id="rId2" Type="http://schemas.openxmlformats.org/officeDocument/2006/relationships/slideLayout" Target="../slideLayouts/slideLayout2.xml"/><Relationship Id="rId16" Type="http://schemas.openxmlformats.org/officeDocument/2006/relationships/oleObject" Target="../embeddings/oleObject80.bin"/><Relationship Id="rId1" Type="http://schemas.openxmlformats.org/officeDocument/2006/relationships/vmlDrawing" Target="../drawings/vmlDrawing13.vml"/><Relationship Id="rId6" Type="http://schemas.openxmlformats.org/officeDocument/2006/relationships/oleObject" Target="../embeddings/oleObject75.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80.wmf"/><Relationship Id="rId14" Type="http://schemas.openxmlformats.org/officeDocument/2006/relationships/oleObject" Target="../embeddings/oleObject79.bin"/></Relationships>
</file>

<file path=ppt/slides/_rels/slide14.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0.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87.e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89.emf"/><Relationship Id="rId4" Type="http://schemas.openxmlformats.org/officeDocument/2006/relationships/image" Target="../media/image86.emf"/><Relationship Id="rId9" Type="http://schemas.openxmlformats.org/officeDocument/2006/relationships/oleObject" Target="../embeddings/oleObject84.bin"/></Relationships>
</file>

<file path=ppt/slides/_rels/slide15.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2.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87.bin"/><Relationship Id="rId5" Type="http://schemas.openxmlformats.org/officeDocument/2006/relationships/image" Target="../media/image91.wmf"/><Relationship Id="rId4" Type="http://schemas.openxmlformats.org/officeDocument/2006/relationships/oleObject" Target="../embeddings/oleObject86.bin"/></Relationships>
</file>

<file path=ppt/slides/_rels/slide16.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95.wmf"/><Relationship Id="rId11" Type="http://schemas.openxmlformats.org/officeDocument/2006/relationships/image" Target="../media/image98.png"/><Relationship Id="rId5" Type="http://schemas.openxmlformats.org/officeDocument/2006/relationships/oleObject" Target="../embeddings/oleObject89.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91.bin"/></Relationships>
</file>

<file path=ppt/slides/_rels/slide17.xml.rels><?xml version="1.0" encoding="UTF-8" standalone="yes"?>
<Relationships xmlns="http://schemas.openxmlformats.org/package/2006/relationships"><Relationship Id="rId8" Type="http://schemas.openxmlformats.org/officeDocument/2006/relationships/image" Target="../media/image101.emf"/><Relationship Id="rId13" Type="http://schemas.openxmlformats.org/officeDocument/2006/relationships/oleObject" Target="../embeddings/oleObject97.bin"/><Relationship Id="rId18" Type="http://schemas.openxmlformats.org/officeDocument/2006/relationships/image" Target="../media/image106.emf"/><Relationship Id="rId3" Type="http://schemas.openxmlformats.org/officeDocument/2006/relationships/oleObject" Target="../embeddings/oleObject92.bin"/><Relationship Id="rId21" Type="http://schemas.openxmlformats.org/officeDocument/2006/relationships/oleObject" Target="../embeddings/oleObject101.bin"/><Relationship Id="rId7" Type="http://schemas.openxmlformats.org/officeDocument/2006/relationships/oleObject" Target="../embeddings/oleObject94.bin"/><Relationship Id="rId12" Type="http://schemas.openxmlformats.org/officeDocument/2006/relationships/image" Target="../media/image103.emf"/><Relationship Id="rId17" Type="http://schemas.openxmlformats.org/officeDocument/2006/relationships/oleObject" Target="../embeddings/oleObject99.bin"/><Relationship Id="rId2" Type="http://schemas.openxmlformats.org/officeDocument/2006/relationships/slideLayout" Target="../slideLayouts/slideLayout2.xml"/><Relationship Id="rId16" Type="http://schemas.openxmlformats.org/officeDocument/2006/relationships/image" Target="../media/image105.emf"/><Relationship Id="rId20" Type="http://schemas.openxmlformats.org/officeDocument/2006/relationships/image" Target="../media/image107.emf"/><Relationship Id="rId1" Type="http://schemas.openxmlformats.org/officeDocument/2006/relationships/vmlDrawing" Target="../drawings/vmlDrawing17.vml"/><Relationship Id="rId6" Type="http://schemas.openxmlformats.org/officeDocument/2006/relationships/image" Target="../media/image100.e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102.emf"/><Relationship Id="rId19" Type="http://schemas.openxmlformats.org/officeDocument/2006/relationships/oleObject" Target="../embeddings/oleObject100.bin"/><Relationship Id="rId4" Type="http://schemas.openxmlformats.org/officeDocument/2006/relationships/image" Target="../media/image99.emf"/><Relationship Id="rId9" Type="http://schemas.openxmlformats.org/officeDocument/2006/relationships/oleObject" Target="../embeddings/oleObject95.bin"/><Relationship Id="rId14" Type="http://schemas.openxmlformats.org/officeDocument/2006/relationships/image" Target="../media/image104.emf"/><Relationship Id="rId22" Type="http://schemas.openxmlformats.org/officeDocument/2006/relationships/image" Target="../media/image108.emf"/></Relationships>
</file>

<file path=ppt/slides/_rels/slide1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1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8.bin"/><Relationship Id="rId18" Type="http://schemas.openxmlformats.org/officeDocument/2006/relationships/image" Target="../media/image20.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emf"/><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vmlDrawing" Target="../drawings/vmlDrawing2.vml"/><Relationship Id="rId6" Type="http://schemas.openxmlformats.org/officeDocument/2006/relationships/image" Target="../media/image14.e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6.emf"/><Relationship Id="rId19" Type="http://schemas.openxmlformats.org/officeDocument/2006/relationships/oleObject" Target="../embeddings/oleObject21.bin"/><Relationship Id="rId4" Type="http://schemas.openxmlformats.org/officeDocument/2006/relationships/image" Target="../media/image13.emf"/><Relationship Id="rId9" Type="http://schemas.openxmlformats.org/officeDocument/2006/relationships/oleObject" Target="../embeddings/oleObject16.bin"/><Relationship Id="rId14" Type="http://schemas.openxmlformats.org/officeDocument/2006/relationships/image" Target="../media/image18.emf"/></Relationships>
</file>

<file path=ppt/slides/_rels/slide20.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20.emf"/><Relationship Id="rId18" Type="http://schemas.openxmlformats.org/officeDocument/2006/relationships/oleObject" Target="../embeddings/oleObject109.bin"/><Relationship Id="rId3" Type="http://schemas.openxmlformats.org/officeDocument/2006/relationships/image" Target="../media/image127.emf"/><Relationship Id="rId21" Type="http://schemas.openxmlformats.org/officeDocument/2006/relationships/image" Target="../media/image124.emf"/><Relationship Id="rId7" Type="http://schemas.openxmlformats.org/officeDocument/2006/relationships/image" Target="../media/image117.emf"/><Relationship Id="rId12" Type="http://schemas.openxmlformats.org/officeDocument/2006/relationships/oleObject" Target="../embeddings/oleObject106.bin"/><Relationship Id="rId17" Type="http://schemas.openxmlformats.org/officeDocument/2006/relationships/image" Target="../media/image122.emf"/><Relationship Id="rId25" Type="http://schemas.openxmlformats.org/officeDocument/2006/relationships/image" Target="../media/image126.emf"/><Relationship Id="rId2" Type="http://schemas.openxmlformats.org/officeDocument/2006/relationships/slideLayout" Target="../slideLayouts/slideLayout2.xml"/><Relationship Id="rId16" Type="http://schemas.openxmlformats.org/officeDocument/2006/relationships/oleObject" Target="../embeddings/oleObject108.bin"/><Relationship Id="rId20" Type="http://schemas.openxmlformats.org/officeDocument/2006/relationships/oleObject" Target="../embeddings/oleObject110.bin"/><Relationship Id="rId1" Type="http://schemas.openxmlformats.org/officeDocument/2006/relationships/vmlDrawing" Target="../drawings/vmlDrawing18.vml"/><Relationship Id="rId6" Type="http://schemas.openxmlformats.org/officeDocument/2006/relationships/oleObject" Target="../embeddings/oleObject103.bin"/><Relationship Id="rId11" Type="http://schemas.openxmlformats.org/officeDocument/2006/relationships/image" Target="../media/image119.emf"/><Relationship Id="rId24" Type="http://schemas.openxmlformats.org/officeDocument/2006/relationships/oleObject" Target="../embeddings/oleObject112.bin"/><Relationship Id="rId5" Type="http://schemas.openxmlformats.org/officeDocument/2006/relationships/image" Target="../media/image116.emf"/><Relationship Id="rId15" Type="http://schemas.openxmlformats.org/officeDocument/2006/relationships/image" Target="../media/image121.emf"/><Relationship Id="rId23" Type="http://schemas.openxmlformats.org/officeDocument/2006/relationships/image" Target="../media/image125.emf"/><Relationship Id="rId10" Type="http://schemas.openxmlformats.org/officeDocument/2006/relationships/oleObject" Target="../embeddings/oleObject105.bin"/><Relationship Id="rId19" Type="http://schemas.openxmlformats.org/officeDocument/2006/relationships/image" Target="../media/image123.emf"/><Relationship Id="rId4" Type="http://schemas.openxmlformats.org/officeDocument/2006/relationships/oleObject" Target="../embeddings/oleObject102.bin"/><Relationship Id="rId9" Type="http://schemas.openxmlformats.org/officeDocument/2006/relationships/image" Target="../media/image118.emf"/><Relationship Id="rId14" Type="http://schemas.openxmlformats.org/officeDocument/2006/relationships/oleObject" Target="../embeddings/oleObject107.bin"/><Relationship Id="rId22" Type="http://schemas.openxmlformats.org/officeDocument/2006/relationships/oleObject" Target="../embeddings/oleObject111.bin"/></Relationships>
</file>

<file path=ppt/slides/_rels/slide23.xml.rels><?xml version="1.0" encoding="UTF-8" standalone="yes"?>
<Relationships xmlns="http://schemas.openxmlformats.org/package/2006/relationships"><Relationship Id="rId8" Type="http://schemas.openxmlformats.org/officeDocument/2006/relationships/image" Target="../media/image129.emf"/><Relationship Id="rId13" Type="http://schemas.openxmlformats.org/officeDocument/2006/relationships/oleObject" Target="../embeddings/oleObject117.bin"/><Relationship Id="rId18" Type="http://schemas.openxmlformats.org/officeDocument/2006/relationships/image" Target="../media/image134.emf"/><Relationship Id="rId3" Type="http://schemas.openxmlformats.org/officeDocument/2006/relationships/image" Target="../media/image138.emf"/><Relationship Id="rId21" Type="http://schemas.openxmlformats.org/officeDocument/2006/relationships/oleObject" Target="../embeddings/oleObject121.bin"/><Relationship Id="rId7" Type="http://schemas.openxmlformats.org/officeDocument/2006/relationships/oleObject" Target="../embeddings/oleObject114.bin"/><Relationship Id="rId12" Type="http://schemas.openxmlformats.org/officeDocument/2006/relationships/image" Target="../media/image131.emf"/><Relationship Id="rId17" Type="http://schemas.openxmlformats.org/officeDocument/2006/relationships/oleObject" Target="../embeddings/oleObject119.bin"/><Relationship Id="rId2" Type="http://schemas.openxmlformats.org/officeDocument/2006/relationships/slideLayout" Target="../slideLayouts/slideLayout2.xml"/><Relationship Id="rId16" Type="http://schemas.openxmlformats.org/officeDocument/2006/relationships/image" Target="../media/image133.emf"/><Relationship Id="rId20" Type="http://schemas.openxmlformats.org/officeDocument/2006/relationships/image" Target="../media/image135.emf"/><Relationship Id="rId1" Type="http://schemas.openxmlformats.org/officeDocument/2006/relationships/vmlDrawing" Target="../drawings/vmlDrawing19.vml"/><Relationship Id="rId6" Type="http://schemas.openxmlformats.org/officeDocument/2006/relationships/image" Target="../media/image139.emf"/><Relationship Id="rId11" Type="http://schemas.openxmlformats.org/officeDocument/2006/relationships/oleObject" Target="../embeddings/oleObject116.bin"/><Relationship Id="rId24" Type="http://schemas.openxmlformats.org/officeDocument/2006/relationships/image" Target="../media/image137.emf"/><Relationship Id="rId5" Type="http://schemas.openxmlformats.org/officeDocument/2006/relationships/image" Target="../media/image128.emf"/><Relationship Id="rId15" Type="http://schemas.openxmlformats.org/officeDocument/2006/relationships/oleObject" Target="../embeddings/oleObject118.bin"/><Relationship Id="rId23" Type="http://schemas.openxmlformats.org/officeDocument/2006/relationships/oleObject" Target="../embeddings/oleObject122.bin"/><Relationship Id="rId10" Type="http://schemas.openxmlformats.org/officeDocument/2006/relationships/image" Target="../media/image130.emf"/><Relationship Id="rId19" Type="http://schemas.openxmlformats.org/officeDocument/2006/relationships/oleObject" Target="../embeddings/oleObject120.bin"/><Relationship Id="rId4" Type="http://schemas.openxmlformats.org/officeDocument/2006/relationships/oleObject" Target="../embeddings/oleObject113.bin"/><Relationship Id="rId9" Type="http://schemas.openxmlformats.org/officeDocument/2006/relationships/oleObject" Target="../embeddings/oleObject115.bin"/><Relationship Id="rId14" Type="http://schemas.openxmlformats.org/officeDocument/2006/relationships/image" Target="../media/image132.emf"/><Relationship Id="rId22" Type="http://schemas.openxmlformats.org/officeDocument/2006/relationships/image" Target="../media/image136.emf"/></Relationships>
</file>

<file path=ppt/slides/_rels/slide24.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image" Target="../media/image145.png"/><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44.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41.e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43.emf"/><Relationship Id="rId4" Type="http://schemas.openxmlformats.org/officeDocument/2006/relationships/image" Target="../media/image140.emf"/><Relationship Id="rId9" Type="http://schemas.openxmlformats.org/officeDocument/2006/relationships/oleObject" Target="../embeddings/oleObject126.bin"/></Relationships>
</file>

<file path=ppt/slides/_rels/slide25.xml.rels><?xml version="1.0" encoding="UTF-8" standalone="yes"?>
<Relationships xmlns="http://schemas.openxmlformats.org/package/2006/relationships"><Relationship Id="rId8" Type="http://schemas.openxmlformats.org/officeDocument/2006/relationships/image" Target="../media/image148.e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47.emf"/><Relationship Id="rId5" Type="http://schemas.openxmlformats.org/officeDocument/2006/relationships/oleObject" Target="../embeddings/oleObject129.bin"/><Relationship Id="rId10" Type="http://schemas.openxmlformats.org/officeDocument/2006/relationships/image" Target="../media/image149.emf"/><Relationship Id="rId4" Type="http://schemas.openxmlformats.org/officeDocument/2006/relationships/image" Target="../media/image146.emf"/><Relationship Id="rId9" Type="http://schemas.openxmlformats.org/officeDocument/2006/relationships/oleObject" Target="../embeddings/oleObject131.bin"/></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e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32.png"/><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e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30.bin"/><Relationship Id="rId14" Type="http://schemas.openxmlformats.org/officeDocument/2006/relationships/image" Target="../media/image33.png"/></Relationships>
</file>

<file path=ppt/slides/_rels/slide5.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5.e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7.emf"/><Relationship Id="rId4" Type="http://schemas.openxmlformats.org/officeDocument/2006/relationships/image" Target="../media/image34.emf"/><Relationship Id="rId9" Type="http://schemas.openxmlformats.org/officeDocument/2006/relationships/oleObject" Target="../embeddings/oleObject3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9.emf"/></Relationships>
</file>

<file path=ppt/slides/_rels/slide7.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4.emf"/><Relationship Id="rId2" Type="http://schemas.openxmlformats.org/officeDocument/2006/relationships/slideLayout" Target="../slideLayouts/slideLayout2.xml"/><Relationship Id="rId16" Type="http://schemas.openxmlformats.org/officeDocument/2006/relationships/image" Target="../media/image46.emf"/><Relationship Id="rId1" Type="http://schemas.openxmlformats.org/officeDocument/2006/relationships/vmlDrawing" Target="../drawings/vmlDrawing7.vml"/><Relationship Id="rId6" Type="http://schemas.openxmlformats.org/officeDocument/2006/relationships/image" Target="../media/image41.e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oleObject" Target="../embeddings/oleObject41.bin"/><Relationship Id="rId14" Type="http://schemas.openxmlformats.org/officeDocument/2006/relationships/image" Target="../media/image45.emf"/></Relationships>
</file>

<file path=ppt/slides/_rels/slide8.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8.emf"/><Relationship Id="rId5" Type="http://schemas.openxmlformats.org/officeDocument/2006/relationships/oleObject" Target="../embeddings/oleObject46.bin"/><Relationship Id="rId4" Type="http://schemas.openxmlformats.org/officeDocument/2006/relationships/image" Target="../media/image47.emf"/></Relationships>
</file>

<file path=ppt/slides/_rels/slide9.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53.bin"/><Relationship Id="rId18" Type="http://schemas.openxmlformats.org/officeDocument/2006/relationships/image" Target="../media/image57.emf"/><Relationship Id="rId26" Type="http://schemas.openxmlformats.org/officeDocument/2006/relationships/image" Target="../media/image61.emf"/><Relationship Id="rId3" Type="http://schemas.openxmlformats.org/officeDocument/2006/relationships/oleObject" Target="../embeddings/oleObject48.bin"/><Relationship Id="rId21" Type="http://schemas.openxmlformats.org/officeDocument/2006/relationships/oleObject" Target="../embeddings/oleObject57.bin"/><Relationship Id="rId34" Type="http://schemas.openxmlformats.org/officeDocument/2006/relationships/image" Target="../media/image65.emf"/><Relationship Id="rId7" Type="http://schemas.openxmlformats.org/officeDocument/2006/relationships/oleObject" Target="../embeddings/oleObject50.bin"/><Relationship Id="rId12" Type="http://schemas.openxmlformats.org/officeDocument/2006/relationships/image" Target="../media/image54.emf"/><Relationship Id="rId17" Type="http://schemas.openxmlformats.org/officeDocument/2006/relationships/oleObject" Target="../embeddings/oleObject55.bin"/><Relationship Id="rId25" Type="http://schemas.openxmlformats.org/officeDocument/2006/relationships/oleObject" Target="../embeddings/oleObject59.bin"/><Relationship Id="rId33"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image" Target="../media/image56.emf"/><Relationship Id="rId20" Type="http://schemas.openxmlformats.org/officeDocument/2006/relationships/image" Target="../media/image58.emf"/><Relationship Id="rId29" Type="http://schemas.openxmlformats.org/officeDocument/2006/relationships/oleObject" Target="../embeddings/oleObject61.bin"/><Relationship Id="rId1" Type="http://schemas.openxmlformats.org/officeDocument/2006/relationships/vmlDrawing" Target="../drawings/vmlDrawing9.vml"/><Relationship Id="rId6" Type="http://schemas.openxmlformats.org/officeDocument/2006/relationships/image" Target="../media/image51.emf"/><Relationship Id="rId11" Type="http://schemas.openxmlformats.org/officeDocument/2006/relationships/oleObject" Target="../embeddings/oleObject52.bin"/><Relationship Id="rId24" Type="http://schemas.openxmlformats.org/officeDocument/2006/relationships/image" Target="../media/image60.emf"/><Relationship Id="rId32" Type="http://schemas.openxmlformats.org/officeDocument/2006/relationships/image" Target="../media/image64.e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62.emf"/><Relationship Id="rId10" Type="http://schemas.openxmlformats.org/officeDocument/2006/relationships/image" Target="../media/image53.emf"/><Relationship Id="rId19" Type="http://schemas.openxmlformats.org/officeDocument/2006/relationships/oleObject" Target="../embeddings/oleObject56.bin"/><Relationship Id="rId31" Type="http://schemas.openxmlformats.org/officeDocument/2006/relationships/oleObject" Target="../embeddings/oleObject62.bin"/><Relationship Id="rId4" Type="http://schemas.openxmlformats.org/officeDocument/2006/relationships/image" Target="../media/image50.emf"/><Relationship Id="rId9" Type="http://schemas.openxmlformats.org/officeDocument/2006/relationships/oleObject" Target="../embeddings/oleObject51.bin"/><Relationship Id="rId14" Type="http://schemas.openxmlformats.org/officeDocument/2006/relationships/image" Target="../media/image55.emf"/><Relationship Id="rId22" Type="http://schemas.openxmlformats.org/officeDocument/2006/relationships/image" Target="../media/image59.emf"/><Relationship Id="rId27" Type="http://schemas.openxmlformats.org/officeDocument/2006/relationships/oleObject" Target="../embeddings/oleObject60.bin"/><Relationship Id="rId30" Type="http://schemas.openxmlformats.org/officeDocument/2006/relationships/image" Target="../media/image6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0" y="47625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1">
                <a:solidFill>
                  <a:srgbClr val="00FF00"/>
                </a:solidFill>
                <a:latin typeface="Times New Roman" pitchFamily="18" charset="0"/>
                <a:ea typeface="黑体" pitchFamily="49" charset="-122"/>
              </a:rPr>
              <a:t>9.4  </a:t>
            </a:r>
            <a:r>
              <a:rPr kumimoji="1" lang="zh-CN" altLang="en-US" sz="3200" b="1">
                <a:solidFill>
                  <a:srgbClr val="00FF00"/>
                </a:solidFill>
                <a:latin typeface="Times New Roman" pitchFamily="18" charset="0"/>
                <a:ea typeface="黑体" pitchFamily="49" charset="-122"/>
              </a:rPr>
              <a:t>静电场的环路定理  电势能</a:t>
            </a:r>
          </a:p>
        </p:txBody>
      </p:sp>
      <p:sp>
        <p:nvSpPr>
          <p:cNvPr id="136195" name="Text Box 3"/>
          <p:cNvSpPr txBox="1">
            <a:spLocks noChangeArrowheads="1"/>
          </p:cNvSpPr>
          <p:nvPr/>
        </p:nvSpPr>
        <p:spPr bwMode="auto">
          <a:xfrm>
            <a:off x="212725" y="1081088"/>
            <a:ext cx="357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solidFill>
                  <a:srgbClr val="FFFF00"/>
                </a:solidFill>
                <a:latin typeface="宋体" pitchFamily="2" charset="-122"/>
              </a:rPr>
              <a:t>一</a:t>
            </a:r>
            <a:r>
              <a:rPr kumimoji="1" lang="en-US" altLang="zh-CN" sz="2800" b="1">
                <a:solidFill>
                  <a:srgbClr val="FFFF00"/>
                </a:solidFill>
                <a:latin typeface="宋体" pitchFamily="2" charset="-122"/>
              </a:rPr>
              <a:t>.</a:t>
            </a:r>
            <a:r>
              <a:rPr kumimoji="1" lang="zh-CN" altLang="en-US" sz="2800" b="1">
                <a:solidFill>
                  <a:srgbClr val="FFFF00"/>
                </a:solidFill>
                <a:latin typeface="Times New Roman" pitchFamily="18" charset="0"/>
              </a:rPr>
              <a:t>静电力作功的特点</a:t>
            </a:r>
          </a:p>
        </p:txBody>
      </p:sp>
      <p:sp>
        <p:nvSpPr>
          <p:cNvPr id="136196" name="Text Box 4"/>
          <p:cNvSpPr txBox="1">
            <a:spLocks noChangeArrowheads="1"/>
          </p:cNvSpPr>
          <p:nvPr/>
        </p:nvSpPr>
        <p:spPr bwMode="auto">
          <a:xfrm>
            <a:off x="571500" y="1738313"/>
            <a:ext cx="3748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00"/>
                </a:solidFill>
                <a:latin typeface="Times New Roman" pitchFamily="18" charset="0"/>
              </a:rPr>
              <a:t>• </a:t>
            </a:r>
            <a:r>
              <a:rPr kumimoji="1" lang="zh-CN" altLang="en-US" sz="2400" b="1">
                <a:solidFill>
                  <a:srgbClr val="66FFFF"/>
                </a:solidFill>
                <a:latin typeface="Times New Roman" pitchFamily="18" charset="0"/>
              </a:rPr>
              <a:t>单个点电荷产生的电场中</a:t>
            </a:r>
          </a:p>
        </p:txBody>
      </p:sp>
      <p:graphicFrame>
        <p:nvGraphicFramePr>
          <p:cNvPr id="136197" name="Object 5"/>
          <p:cNvGraphicFramePr>
            <a:graphicFrameLocks/>
          </p:cNvGraphicFramePr>
          <p:nvPr/>
        </p:nvGraphicFramePr>
        <p:xfrm>
          <a:off x="1722438" y="5449888"/>
          <a:ext cx="2030412" cy="914400"/>
        </p:xfrm>
        <a:graphic>
          <a:graphicData uri="http://schemas.openxmlformats.org/presentationml/2006/ole">
            <mc:AlternateContent xmlns:mc="http://schemas.openxmlformats.org/markup-compatibility/2006">
              <mc:Choice xmlns:v="urn:schemas-microsoft-com:vml" Requires="v">
                <p:oleObj spid="_x0000_s46493" name="Equation" r:id="rId3" imgW="1924139" imgH="809531" progId="Equation.3">
                  <p:embed/>
                </p:oleObj>
              </mc:Choice>
              <mc:Fallback>
                <p:oleObj name="Equation" r:id="rId3" imgW="1924139" imgH="809531"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8" y="5449888"/>
                        <a:ext cx="20304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198" name="Object 6"/>
          <p:cNvGraphicFramePr>
            <a:graphicFrameLocks/>
          </p:cNvGraphicFramePr>
          <p:nvPr/>
        </p:nvGraphicFramePr>
        <p:xfrm>
          <a:off x="1349375" y="2349500"/>
          <a:ext cx="1739900" cy="738188"/>
        </p:xfrm>
        <a:graphic>
          <a:graphicData uri="http://schemas.openxmlformats.org/presentationml/2006/ole">
            <mc:AlternateContent xmlns:mc="http://schemas.openxmlformats.org/markup-compatibility/2006">
              <mc:Choice xmlns:v="urn:schemas-microsoft-com:vml" Requires="v">
                <p:oleObj spid="_x0000_s46494" name="公式" r:id="rId5" imgW="1638271" imgH="628675" progId="Equation.3">
                  <p:embed/>
                </p:oleObj>
              </mc:Choice>
              <mc:Fallback>
                <p:oleObj name="公式" r:id="rId5" imgW="1638271" imgH="628675"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375" y="2349500"/>
                        <a:ext cx="17399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199" name="Object 7"/>
          <p:cNvGraphicFramePr>
            <a:graphicFrameLocks/>
          </p:cNvGraphicFramePr>
          <p:nvPr/>
        </p:nvGraphicFramePr>
        <p:xfrm>
          <a:off x="3903663" y="5438775"/>
          <a:ext cx="2184400" cy="914400"/>
        </p:xfrm>
        <a:graphic>
          <a:graphicData uri="http://schemas.openxmlformats.org/presentationml/2006/ole">
            <mc:AlternateContent xmlns:mc="http://schemas.openxmlformats.org/markup-compatibility/2006">
              <mc:Choice xmlns:v="urn:schemas-microsoft-com:vml" Requires="v">
                <p:oleObj spid="_x0000_s46495" name="Equation" r:id="rId7" imgW="2076385" imgH="809531" progId="Equation.3">
                  <p:embed/>
                </p:oleObj>
              </mc:Choice>
              <mc:Fallback>
                <p:oleObj name="Equation" r:id="rId7" imgW="2076385" imgH="809531"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3663" y="5438775"/>
                        <a:ext cx="218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200" name="Object 8"/>
          <p:cNvGraphicFramePr>
            <a:graphicFrameLocks/>
          </p:cNvGraphicFramePr>
          <p:nvPr/>
        </p:nvGraphicFramePr>
        <p:xfrm>
          <a:off x="1708150" y="4441825"/>
          <a:ext cx="2541588" cy="736600"/>
        </p:xfrm>
        <a:graphic>
          <a:graphicData uri="http://schemas.openxmlformats.org/presentationml/2006/ole">
            <mc:AlternateContent xmlns:mc="http://schemas.openxmlformats.org/markup-compatibility/2006">
              <mc:Choice xmlns:v="urn:schemas-microsoft-com:vml" Requires="v">
                <p:oleObj spid="_x0000_s46496" name="Equation" r:id="rId9" imgW="2438376" imgH="628675" progId="Equation.3">
                  <p:embed/>
                </p:oleObj>
              </mc:Choice>
              <mc:Fallback>
                <p:oleObj name="Equation" r:id="rId9" imgW="2438376" imgH="628675"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8150" y="4441825"/>
                        <a:ext cx="254158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201" name="AutoShape 9"/>
          <p:cNvSpPr>
            <a:spLocks noChangeArrowheads="1"/>
          </p:cNvSpPr>
          <p:nvPr/>
        </p:nvSpPr>
        <p:spPr bwMode="auto">
          <a:xfrm>
            <a:off x="8229600" y="2060575"/>
            <a:ext cx="304800" cy="381000"/>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kumimoji="1" lang="en-US" altLang="zh-CN" sz="3200" i="1">
                <a:solidFill>
                  <a:srgbClr val="00FFFF"/>
                </a:solidFill>
                <a:latin typeface="Times New Roman" pitchFamily="18" charset="0"/>
              </a:rPr>
              <a:t>b</a:t>
            </a:r>
            <a:endParaRPr kumimoji="1" lang="en-US" altLang="zh-CN" sz="3200" i="1">
              <a:latin typeface="Times New Roman" pitchFamily="18" charset="0"/>
            </a:endParaRPr>
          </a:p>
        </p:txBody>
      </p:sp>
      <p:sp>
        <p:nvSpPr>
          <p:cNvPr id="136202" name="Arc 10"/>
          <p:cNvSpPr>
            <a:spLocks/>
          </p:cNvSpPr>
          <p:nvPr/>
        </p:nvSpPr>
        <p:spPr bwMode="auto">
          <a:xfrm flipV="1">
            <a:off x="6457950" y="2406650"/>
            <a:ext cx="1651000" cy="1752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endParaRPr lang="zh-CN" altLang="en-US"/>
          </a:p>
        </p:txBody>
      </p:sp>
      <p:sp>
        <p:nvSpPr>
          <p:cNvPr id="136203" name="Line 11"/>
          <p:cNvSpPr>
            <a:spLocks noChangeShapeType="1"/>
          </p:cNvSpPr>
          <p:nvPr/>
        </p:nvSpPr>
        <p:spPr bwMode="auto">
          <a:xfrm flipV="1">
            <a:off x="4616450" y="2373313"/>
            <a:ext cx="3517900" cy="1143000"/>
          </a:xfrm>
          <a:prstGeom prst="line">
            <a:avLst/>
          </a:prstGeom>
          <a:noFill/>
          <a:ln w="28575">
            <a:solidFill>
              <a:srgbClr val="00FFFF"/>
            </a:solidFill>
            <a:prstDash val="dash"/>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6204" name="Line 12"/>
          <p:cNvSpPr>
            <a:spLocks noChangeShapeType="1"/>
          </p:cNvSpPr>
          <p:nvPr/>
        </p:nvSpPr>
        <p:spPr bwMode="auto">
          <a:xfrm>
            <a:off x="4616450" y="3516313"/>
            <a:ext cx="1828800" cy="660400"/>
          </a:xfrm>
          <a:prstGeom prst="line">
            <a:avLst/>
          </a:prstGeom>
          <a:noFill/>
          <a:ln w="28575">
            <a:solidFill>
              <a:srgbClr val="00FFFF"/>
            </a:solidFill>
            <a:prstDash val="dash"/>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6205" name="Line 13"/>
          <p:cNvSpPr>
            <a:spLocks noChangeShapeType="1"/>
          </p:cNvSpPr>
          <p:nvPr/>
        </p:nvSpPr>
        <p:spPr bwMode="auto">
          <a:xfrm>
            <a:off x="4616450" y="3516313"/>
            <a:ext cx="3071813" cy="0"/>
          </a:xfrm>
          <a:prstGeom prst="line">
            <a:avLst/>
          </a:prstGeom>
          <a:noFill/>
          <a:ln w="38100">
            <a:solidFill>
              <a:srgbClr val="00FFFF"/>
            </a:solidFill>
            <a:round/>
            <a:headEnd type="none" w="med"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6206" name="Line 14"/>
          <p:cNvSpPr>
            <a:spLocks noChangeShapeType="1"/>
          </p:cNvSpPr>
          <p:nvPr/>
        </p:nvSpPr>
        <p:spPr bwMode="auto">
          <a:xfrm flipV="1">
            <a:off x="4679950" y="2830513"/>
            <a:ext cx="3378200" cy="673100"/>
          </a:xfrm>
          <a:prstGeom prst="line">
            <a:avLst/>
          </a:prstGeom>
          <a:noFill/>
          <a:ln w="28575">
            <a:solidFill>
              <a:schemeClr val="bg1"/>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6207" name="AutoShape 15"/>
          <p:cNvSpPr>
            <a:spLocks noChangeArrowheads="1"/>
          </p:cNvSpPr>
          <p:nvPr/>
        </p:nvSpPr>
        <p:spPr bwMode="auto">
          <a:xfrm>
            <a:off x="6534150" y="4106863"/>
            <a:ext cx="304800" cy="304800"/>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kumimoji="1" lang="en-US" altLang="zh-CN" sz="3200" i="1">
                <a:solidFill>
                  <a:srgbClr val="00FFFF"/>
                </a:solidFill>
                <a:latin typeface="Times New Roman" pitchFamily="18" charset="0"/>
              </a:rPr>
              <a:t>a</a:t>
            </a:r>
            <a:endParaRPr kumimoji="1" lang="en-US" altLang="zh-CN" sz="2400">
              <a:latin typeface="Times New Roman" pitchFamily="18" charset="0"/>
            </a:endParaRPr>
          </a:p>
        </p:txBody>
      </p:sp>
      <p:sp>
        <p:nvSpPr>
          <p:cNvPr id="136208" name="AutoShape 16"/>
          <p:cNvSpPr>
            <a:spLocks noChangeArrowheads="1"/>
          </p:cNvSpPr>
          <p:nvPr/>
        </p:nvSpPr>
        <p:spPr bwMode="auto">
          <a:xfrm>
            <a:off x="7219950" y="3937000"/>
            <a:ext cx="304800" cy="355600"/>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kumimoji="1" lang="en-US" altLang="zh-CN" sz="2800" i="1">
                <a:solidFill>
                  <a:schemeClr val="bg1"/>
                </a:solidFill>
                <a:latin typeface="Times New Roman" pitchFamily="18" charset="0"/>
              </a:rPr>
              <a:t>L</a:t>
            </a:r>
            <a:endParaRPr kumimoji="1" lang="en-US" altLang="zh-CN" sz="2200">
              <a:solidFill>
                <a:schemeClr val="bg1"/>
              </a:solidFill>
              <a:latin typeface="Times New Roman" pitchFamily="18" charset="0"/>
            </a:endParaRPr>
          </a:p>
          <a:p>
            <a:pPr algn="just"/>
            <a:endParaRPr kumimoji="1" lang="zh-CN" altLang="en-US" sz="1000">
              <a:latin typeface="Times New Roman" pitchFamily="18" charset="0"/>
            </a:endParaRPr>
          </a:p>
        </p:txBody>
      </p:sp>
      <p:graphicFrame>
        <p:nvGraphicFramePr>
          <p:cNvPr id="136209" name="Object 17"/>
          <p:cNvGraphicFramePr>
            <a:graphicFrameLocks/>
          </p:cNvGraphicFramePr>
          <p:nvPr/>
        </p:nvGraphicFramePr>
        <p:xfrm>
          <a:off x="6229350" y="2403475"/>
          <a:ext cx="255588" cy="431800"/>
        </p:xfrm>
        <a:graphic>
          <a:graphicData uri="http://schemas.openxmlformats.org/presentationml/2006/ole">
            <mc:AlternateContent xmlns:mc="http://schemas.openxmlformats.org/markup-compatibility/2006">
              <mc:Choice xmlns:v="urn:schemas-microsoft-com:vml" Requires="v">
                <p:oleObj spid="_x0000_s46497" name="Equation" r:id="rId11" imgW="152517" imgH="323920" progId="Equation.3">
                  <p:embed/>
                </p:oleObj>
              </mc:Choice>
              <mc:Fallback>
                <p:oleObj name="Equation" r:id="rId11" imgW="152517" imgH="323920" progId="Equation.3">
                  <p:embed/>
                  <p:pic>
                    <p:nvPicPr>
                      <p:cNvPr id="0" name="Object 1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9350" y="2403475"/>
                        <a:ext cx="2555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0" name="Object 18"/>
          <p:cNvGraphicFramePr>
            <a:graphicFrameLocks/>
          </p:cNvGraphicFramePr>
          <p:nvPr/>
        </p:nvGraphicFramePr>
        <p:xfrm>
          <a:off x="6086475" y="3500438"/>
          <a:ext cx="241300" cy="471487"/>
        </p:xfrm>
        <a:graphic>
          <a:graphicData uri="http://schemas.openxmlformats.org/presentationml/2006/ole">
            <mc:AlternateContent xmlns:mc="http://schemas.openxmlformats.org/markup-compatibility/2006">
              <mc:Choice xmlns:v="urn:schemas-microsoft-com:vml" Requires="v">
                <p:oleObj spid="_x0000_s46498" name="Equation" r:id="rId13" imgW="133351" imgH="361981" progId="Equation.3">
                  <p:embed/>
                </p:oleObj>
              </mc:Choice>
              <mc:Fallback>
                <p:oleObj name="Equation" r:id="rId13" imgW="133351" imgH="361981" progId="Equation.3">
                  <p:embed/>
                  <p:pic>
                    <p:nvPicPr>
                      <p:cNvPr id="0" name="Object 1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6475" y="3500438"/>
                        <a:ext cx="2413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1" name="Object 19"/>
          <p:cNvGraphicFramePr>
            <a:graphicFrameLocks/>
          </p:cNvGraphicFramePr>
          <p:nvPr/>
        </p:nvGraphicFramePr>
        <p:xfrm>
          <a:off x="5314950" y="3889375"/>
          <a:ext cx="266700" cy="431800"/>
        </p:xfrm>
        <a:graphic>
          <a:graphicData uri="http://schemas.openxmlformats.org/presentationml/2006/ole">
            <mc:AlternateContent xmlns:mc="http://schemas.openxmlformats.org/markup-compatibility/2006">
              <mc:Choice xmlns:v="urn:schemas-microsoft-com:vml" Requires="v">
                <p:oleObj spid="_x0000_s46499" name="Equation" r:id="rId15" imgW="161965" imgH="323920" progId="Equation.3">
                  <p:embed/>
                </p:oleObj>
              </mc:Choice>
              <mc:Fallback>
                <p:oleObj name="Equation" r:id="rId15" imgW="161965" imgH="323920" progId="Equation.3">
                  <p:embed/>
                  <p:pic>
                    <p:nvPicPr>
                      <p:cNvPr id="0" name="Object 1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14950" y="3889375"/>
                        <a:ext cx="266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2" name="Oval 20"/>
          <p:cNvSpPr>
            <a:spLocks noChangeArrowheads="1"/>
          </p:cNvSpPr>
          <p:nvPr/>
        </p:nvSpPr>
        <p:spPr bwMode="auto">
          <a:xfrm>
            <a:off x="7677150" y="3432175"/>
            <a:ext cx="152400" cy="152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3" name="Line 21"/>
          <p:cNvSpPr>
            <a:spLocks noChangeShapeType="1"/>
          </p:cNvSpPr>
          <p:nvPr/>
        </p:nvSpPr>
        <p:spPr bwMode="auto">
          <a:xfrm flipH="1">
            <a:off x="7753350" y="2830513"/>
            <a:ext cx="304800" cy="609600"/>
          </a:xfrm>
          <a:prstGeom prst="line">
            <a:avLst/>
          </a:prstGeom>
          <a:noFill/>
          <a:ln w="57150">
            <a:solidFill>
              <a:srgbClr val="FFFF00"/>
            </a:solidFill>
            <a:prstDash val="sysDot"/>
            <a:round/>
            <a:headEnd type="triangl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36214" name="Object 22"/>
          <p:cNvGraphicFramePr>
            <a:graphicFrameLocks/>
          </p:cNvGraphicFramePr>
          <p:nvPr/>
        </p:nvGraphicFramePr>
        <p:xfrm>
          <a:off x="7407275" y="2959100"/>
          <a:ext cx="392113" cy="366713"/>
        </p:xfrm>
        <a:graphic>
          <a:graphicData uri="http://schemas.openxmlformats.org/presentationml/2006/ole">
            <mc:AlternateContent xmlns:mc="http://schemas.openxmlformats.org/markup-compatibility/2006">
              <mc:Choice xmlns:v="urn:schemas-microsoft-com:vml" Requires="v">
                <p:oleObj spid="_x0000_s46500" name="Equation" r:id="rId17" imgW="285867" imgH="266694" progId="Equation.3">
                  <p:embed/>
                </p:oleObj>
              </mc:Choice>
              <mc:Fallback>
                <p:oleObj name="Equation" r:id="rId17" imgW="285867" imgH="266694" progId="Equation.3">
                  <p:embed/>
                  <p:pic>
                    <p:nvPicPr>
                      <p:cNvPr id="0" name="Object 2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07275" y="2959100"/>
                        <a:ext cx="3921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5" name="Object 23"/>
          <p:cNvGraphicFramePr>
            <a:graphicFrameLocks/>
          </p:cNvGraphicFramePr>
          <p:nvPr/>
        </p:nvGraphicFramePr>
        <p:xfrm>
          <a:off x="7748588" y="3916363"/>
          <a:ext cx="366712" cy="315912"/>
        </p:xfrm>
        <a:graphic>
          <a:graphicData uri="http://schemas.openxmlformats.org/presentationml/2006/ole">
            <mc:AlternateContent xmlns:mc="http://schemas.openxmlformats.org/markup-compatibility/2006">
              <mc:Choice xmlns:v="urn:schemas-microsoft-com:vml" Requires="v">
                <p:oleObj spid="_x0000_s46501" name="Equation" r:id="rId19" imgW="266702" imgH="209468" progId="Equation.3">
                  <p:embed/>
                </p:oleObj>
              </mc:Choice>
              <mc:Fallback>
                <p:oleObj name="Equation" r:id="rId19" imgW="266702" imgH="209468" progId="Equation.3">
                  <p:embed/>
                  <p:pic>
                    <p:nvPicPr>
                      <p:cNvPr id="0" name="Object 2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48588" y="3916363"/>
                        <a:ext cx="366712"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6216" name="Group 24"/>
          <p:cNvGrpSpPr>
            <a:grpSpLocks/>
          </p:cNvGrpSpPr>
          <p:nvPr/>
        </p:nvGrpSpPr>
        <p:grpSpPr bwMode="auto">
          <a:xfrm>
            <a:off x="7753350" y="3563938"/>
            <a:ext cx="304800" cy="390525"/>
            <a:chOff x="4800" y="2099"/>
            <a:chExt cx="192" cy="246"/>
          </a:xfrm>
        </p:grpSpPr>
        <p:sp>
          <p:nvSpPr>
            <p:cNvPr id="46118" name="Line 25"/>
            <p:cNvSpPr>
              <a:spLocks noChangeShapeType="1"/>
            </p:cNvSpPr>
            <p:nvPr/>
          </p:nvSpPr>
          <p:spPr bwMode="auto">
            <a:xfrm>
              <a:off x="4992" y="2099"/>
              <a:ext cx="0" cy="240"/>
            </a:xfrm>
            <a:prstGeom prst="line">
              <a:avLst/>
            </a:prstGeom>
            <a:noFill/>
            <a:ln w="19050">
              <a:solidFill>
                <a:schemeClr val="bg1"/>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119" name="Line 26"/>
            <p:cNvSpPr>
              <a:spLocks noChangeShapeType="1"/>
            </p:cNvSpPr>
            <p:nvPr/>
          </p:nvSpPr>
          <p:spPr bwMode="auto">
            <a:xfrm>
              <a:off x="4800" y="2261"/>
              <a:ext cx="192" cy="0"/>
            </a:xfrm>
            <a:prstGeom prst="line">
              <a:avLst/>
            </a:prstGeom>
            <a:noFill/>
            <a:ln w="19050">
              <a:solidFill>
                <a:schemeClr val="bg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0" name="Line 27"/>
            <p:cNvSpPr>
              <a:spLocks noChangeShapeType="1"/>
            </p:cNvSpPr>
            <p:nvPr/>
          </p:nvSpPr>
          <p:spPr bwMode="auto">
            <a:xfrm>
              <a:off x="4800" y="2105"/>
              <a:ext cx="0" cy="240"/>
            </a:xfrm>
            <a:prstGeom prst="line">
              <a:avLst/>
            </a:prstGeom>
            <a:noFill/>
            <a:ln w="19050">
              <a:solidFill>
                <a:schemeClr val="bg1"/>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6220" name="AutoShape 28"/>
          <p:cNvSpPr>
            <a:spLocks noChangeArrowheads="1"/>
          </p:cNvSpPr>
          <p:nvPr/>
        </p:nvSpPr>
        <p:spPr bwMode="auto">
          <a:xfrm>
            <a:off x="7962900" y="2936875"/>
            <a:ext cx="609600" cy="609600"/>
          </a:xfrm>
          <a:prstGeom prst="wedgeRectCallout">
            <a:avLst>
              <a:gd name="adj1" fmla="val -100523"/>
              <a:gd name="adj2" fmla="val 69532"/>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solidFill>
                  <a:srgbClr val="00CC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eaLnBrk="0" hangingPunct="0"/>
            <a:r>
              <a:rPr kumimoji="1" lang="zh-CN" altLang="en-US" sz="2800" i="1">
                <a:solidFill>
                  <a:schemeClr val="bg1"/>
                </a:solidFill>
                <a:latin typeface="Times New Roman" pitchFamily="18" charset="0"/>
                <a:sym typeface="Symbol" pitchFamily="18" charset="2"/>
              </a:rPr>
              <a:t></a:t>
            </a:r>
            <a:endParaRPr kumimoji="1" lang="zh-CN" altLang="en-US" sz="2800" i="1">
              <a:solidFill>
                <a:schemeClr val="bg1"/>
              </a:solidFill>
              <a:latin typeface="Times New Roman" pitchFamily="18" charset="0"/>
            </a:endParaRPr>
          </a:p>
        </p:txBody>
      </p:sp>
      <p:sp>
        <p:nvSpPr>
          <p:cNvPr id="136221" name="Oval 29"/>
          <p:cNvSpPr>
            <a:spLocks noChangeArrowheads="1"/>
          </p:cNvSpPr>
          <p:nvPr/>
        </p:nvSpPr>
        <p:spPr bwMode="auto">
          <a:xfrm>
            <a:off x="4552950" y="3473450"/>
            <a:ext cx="125413" cy="12541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6222" name="Object 30"/>
          <p:cNvGraphicFramePr>
            <a:graphicFrameLocks/>
          </p:cNvGraphicFramePr>
          <p:nvPr/>
        </p:nvGraphicFramePr>
        <p:xfrm>
          <a:off x="4514850" y="3736975"/>
          <a:ext cx="230188" cy="306388"/>
        </p:xfrm>
        <a:graphic>
          <a:graphicData uri="http://schemas.openxmlformats.org/presentationml/2006/ole">
            <mc:AlternateContent xmlns:mc="http://schemas.openxmlformats.org/markup-compatibility/2006">
              <mc:Choice xmlns:v="urn:schemas-microsoft-com:vml" Requires="v">
                <p:oleObj spid="_x0000_s46502" name="Equation" r:id="rId21" imgW="123903" imgH="200021" progId="Equation.3">
                  <p:embed/>
                </p:oleObj>
              </mc:Choice>
              <mc:Fallback>
                <p:oleObj name="Equation" r:id="rId21" imgW="123903" imgH="200021" progId="Equation.3">
                  <p:embed/>
                  <p:pic>
                    <p:nvPicPr>
                      <p:cNvPr id="0" name="Object 30"/>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4850" y="3736975"/>
                        <a:ext cx="2301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23" name="Line 31"/>
          <p:cNvSpPr>
            <a:spLocks noChangeShapeType="1"/>
          </p:cNvSpPr>
          <p:nvPr/>
        </p:nvSpPr>
        <p:spPr bwMode="auto">
          <a:xfrm>
            <a:off x="7810500" y="3516313"/>
            <a:ext cx="558800" cy="0"/>
          </a:xfrm>
          <a:prstGeom prst="line">
            <a:avLst/>
          </a:prstGeom>
          <a:noFill/>
          <a:ln w="38100">
            <a:solidFill>
              <a:srgbClr val="FFFF00"/>
            </a:solidFill>
            <a:round/>
            <a:headEnd type="none" w="med"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36224" name="Object 32"/>
          <p:cNvGraphicFramePr>
            <a:graphicFrameLocks/>
          </p:cNvGraphicFramePr>
          <p:nvPr/>
        </p:nvGraphicFramePr>
        <p:xfrm>
          <a:off x="8405813" y="3379788"/>
          <a:ext cx="280987" cy="341312"/>
        </p:xfrm>
        <a:graphic>
          <a:graphicData uri="http://schemas.openxmlformats.org/presentationml/2006/ole">
            <mc:AlternateContent xmlns:mc="http://schemas.openxmlformats.org/markup-compatibility/2006">
              <mc:Choice xmlns:v="urn:schemas-microsoft-com:vml" Requires="v">
                <p:oleObj spid="_x0000_s46503" name="Equation" r:id="rId23" imgW="171412" imgH="238081" progId="Equation.3">
                  <p:embed/>
                </p:oleObj>
              </mc:Choice>
              <mc:Fallback>
                <p:oleObj name="Equation" r:id="rId23" imgW="171412" imgH="238081" progId="Equation.3">
                  <p:embed/>
                  <p:pic>
                    <p:nvPicPr>
                      <p:cNvPr id="0" name="Object 32"/>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405813" y="3379788"/>
                        <a:ext cx="280987"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25" name="Arc 33"/>
          <p:cNvSpPr>
            <a:spLocks/>
          </p:cNvSpPr>
          <p:nvPr/>
        </p:nvSpPr>
        <p:spPr bwMode="auto">
          <a:xfrm rot="2297410">
            <a:off x="7812088" y="3346450"/>
            <a:ext cx="219075" cy="150813"/>
          </a:xfrm>
          <a:custGeom>
            <a:avLst/>
            <a:gdLst>
              <a:gd name="T0" fmla="*/ 2147483647 w 20638"/>
              <a:gd name="T1" fmla="*/ 0 h 21479"/>
              <a:gd name="T2" fmla="*/ 2147483647 w 20638"/>
              <a:gd name="T3" fmla="*/ 2147483647 h 21479"/>
              <a:gd name="T4" fmla="*/ 0 w 20638"/>
              <a:gd name="T5" fmla="*/ 2147483647 h 21479"/>
              <a:gd name="T6" fmla="*/ 0 60000 65536"/>
              <a:gd name="T7" fmla="*/ 0 60000 65536"/>
              <a:gd name="T8" fmla="*/ 0 60000 65536"/>
            </a:gdLst>
            <a:ahLst/>
            <a:cxnLst>
              <a:cxn ang="T6">
                <a:pos x="T0" y="T1"/>
              </a:cxn>
              <a:cxn ang="T7">
                <a:pos x="T2" y="T3"/>
              </a:cxn>
              <a:cxn ang="T8">
                <a:pos x="T4" y="T5"/>
              </a:cxn>
            </a:cxnLst>
            <a:rect l="0" t="0" r="r" b="b"/>
            <a:pathLst>
              <a:path w="20638" h="21479" fill="none" extrusionOk="0">
                <a:moveTo>
                  <a:pt x="2283" y="0"/>
                </a:moveTo>
                <a:cubicBezTo>
                  <a:pt x="10871" y="913"/>
                  <a:pt x="18089" y="6853"/>
                  <a:pt x="20638" y="15104"/>
                </a:cubicBezTo>
              </a:path>
              <a:path w="20638" h="21479" stroke="0" extrusionOk="0">
                <a:moveTo>
                  <a:pt x="2283" y="0"/>
                </a:moveTo>
                <a:cubicBezTo>
                  <a:pt x="10871" y="913"/>
                  <a:pt x="18089" y="6853"/>
                  <a:pt x="20638" y="15104"/>
                </a:cubicBezTo>
                <a:lnTo>
                  <a:pt x="0" y="21479"/>
                </a:lnTo>
                <a:lnTo>
                  <a:pt x="2283" y="0"/>
                </a:lnTo>
                <a:close/>
              </a:path>
            </a:pathLst>
          </a:custGeom>
          <a:noFill/>
          <a:ln w="28575">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6" name="Line 34"/>
          <p:cNvSpPr>
            <a:spLocks noChangeShapeType="1"/>
          </p:cNvSpPr>
          <p:nvPr/>
        </p:nvSpPr>
        <p:spPr bwMode="auto">
          <a:xfrm>
            <a:off x="8058150" y="2906713"/>
            <a:ext cx="0" cy="609600"/>
          </a:xfrm>
          <a:prstGeom prst="line">
            <a:avLst/>
          </a:prstGeom>
          <a:noFill/>
          <a:ln w="12700">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7" name="Oval 35"/>
          <p:cNvSpPr>
            <a:spLocks noChangeArrowheads="1"/>
          </p:cNvSpPr>
          <p:nvPr/>
        </p:nvSpPr>
        <p:spPr bwMode="auto">
          <a:xfrm>
            <a:off x="6381750" y="4090988"/>
            <a:ext cx="125413" cy="12541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8" name="Text Box 36"/>
          <p:cNvSpPr txBox="1">
            <a:spLocks noChangeArrowheads="1"/>
          </p:cNvSpPr>
          <p:nvPr/>
        </p:nvSpPr>
        <p:spPr bwMode="auto">
          <a:xfrm>
            <a:off x="7092950" y="3357563"/>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400" i="1">
                <a:solidFill>
                  <a:srgbClr val="FFFF00"/>
                </a:solidFill>
                <a:latin typeface="Times New Roman" pitchFamily="18" charset="0"/>
              </a:rPr>
              <a:t>q</a:t>
            </a:r>
            <a:r>
              <a:rPr kumimoji="1" lang="en-US" altLang="zh-CN" sz="2400" baseline="-25000">
                <a:solidFill>
                  <a:srgbClr val="FFFF00"/>
                </a:solidFill>
                <a:latin typeface="Times New Roman" pitchFamily="18" charset="0"/>
              </a:rPr>
              <a:t>0</a:t>
            </a:r>
          </a:p>
        </p:txBody>
      </p:sp>
      <p:graphicFrame>
        <p:nvGraphicFramePr>
          <p:cNvPr id="136229" name="Object 37"/>
          <p:cNvGraphicFramePr>
            <a:graphicFrameLocks/>
          </p:cNvGraphicFramePr>
          <p:nvPr/>
        </p:nvGraphicFramePr>
        <p:xfrm>
          <a:off x="1739900" y="3357563"/>
          <a:ext cx="1968500" cy="738187"/>
        </p:xfrm>
        <a:graphic>
          <a:graphicData uri="http://schemas.openxmlformats.org/presentationml/2006/ole">
            <mc:AlternateContent xmlns:mc="http://schemas.openxmlformats.org/markup-compatibility/2006">
              <mc:Choice xmlns:v="urn:schemas-microsoft-com:vml" Requires="v">
                <p:oleObj spid="_x0000_s46504" name="Equation" r:id="rId25" imgW="1866911" imgH="628675" progId="Equation.3">
                  <p:embed/>
                </p:oleObj>
              </mc:Choice>
              <mc:Fallback>
                <p:oleObj name="Equation" r:id="rId25" imgW="1866911" imgH="628675" progId="Equation.3">
                  <p:embed/>
                  <p:pic>
                    <p:nvPicPr>
                      <p:cNvPr id="0" name="Object 3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39900" y="3357563"/>
                        <a:ext cx="19685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230" name="Rectangle 38"/>
          <p:cNvSpPr>
            <a:spLocks noChangeArrowheads="1"/>
          </p:cNvSpPr>
          <p:nvPr/>
        </p:nvSpPr>
        <p:spPr bwMode="auto">
          <a:xfrm>
            <a:off x="6305550" y="567055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chemeClr val="bg1"/>
                </a:solidFill>
                <a:latin typeface="Times New Roman" pitchFamily="18" charset="0"/>
                <a:ea typeface="楷体_GB2312" pitchFamily="49" charset="-122"/>
              </a:rPr>
              <a:t>(</a:t>
            </a:r>
            <a:r>
              <a:rPr kumimoji="1" lang="zh-CN" altLang="en-US" sz="2000" b="1">
                <a:solidFill>
                  <a:schemeClr val="bg1"/>
                </a:solidFill>
                <a:latin typeface="楷体_GB2312" pitchFamily="49" charset="-122"/>
                <a:ea typeface="楷体_GB2312" pitchFamily="49" charset="-122"/>
              </a:rPr>
              <a:t>与路径无关</a:t>
            </a:r>
            <a:r>
              <a:rPr kumimoji="1" lang="en-US" altLang="zh-CN" sz="2000" b="1">
                <a:solidFill>
                  <a:schemeClr val="bg1"/>
                </a:solidFill>
                <a:latin typeface="Times New Roman" pitchFamily="18" charset="0"/>
                <a:ea typeface="楷体_GB2312" pitchFamily="49" charset="-122"/>
              </a:rPr>
              <a:t>)</a:t>
            </a:r>
          </a:p>
        </p:txBody>
      </p:sp>
      <p:sp>
        <p:nvSpPr>
          <p:cNvPr id="136231" name="Text Box 39"/>
          <p:cNvSpPr txBox="1">
            <a:spLocks noChangeArrowheads="1"/>
          </p:cNvSpPr>
          <p:nvPr/>
        </p:nvSpPr>
        <p:spPr bwMode="auto">
          <a:xfrm>
            <a:off x="4400550" y="30511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i="1">
                <a:solidFill>
                  <a:srgbClr val="66FFFF"/>
                </a:solidFill>
                <a:latin typeface="Times New Roman" pitchFamily="18" charset="0"/>
              </a:rPr>
              <a:t>O</a:t>
            </a:r>
          </a:p>
        </p:txBody>
      </p:sp>
      <p:sp>
        <p:nvSpPr>
          <p:cNvPr id="136232" name="Oval 40"/>
          <p:cNvSpPr>
            <a:spLocks noChangeArrowheads="1"/>
          </p:cNvSpPr>
          <p:nvPr/>
        </p:nvSpPr>
        <p:spPr bwMode="auto">
          <a:xfrm>
            <a:off x="8035925" y="2308225"/>
            <a:ext cx="125413" cy="12541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wipe(left)">
                                      <p:cBhvr>
                                        <p:cTn id="7" dur="500"/>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5"/>
                                        </p:tgtEl>
                                        <p:attrNameLst>
                                          <p:attrName>style.visibility</p:attrName>
                                        </p:attrNameLst>
                                      </p:cBhvr>
                                      <p:to>
                                        <p:strVal val="visible"/>
                                      </p:to>
                                    </p:set>
                                    <p:animEffect transition="in" filter="wipe(left)">
                                      <p:cBhvr>
                                        <p:cTn id="12" dur="500"/>
                                        <p:tgtEl>
                                          <p:spTgt spid="136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196"/>
                                        </p:tgtEl>
                                        <p:attrNameLst>
                                          <p:attrName>style.visibility</p:attrName>
                                        </p:attrNameLst>
                                      </p:cBhvr>
                                      <p:to>
                                        <p:strVal val="visible"/>
                                      </p:to>
                                    </p:set>
                                    <p:animEffect transition="in" filter="wipe(left)">
                                      <p:cBhvr>
                                        <p:cTn id="17" dur="500"/>
                                        <p:tgtEl>
                                          <p:spTgt spid="136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36231"/>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136221"/>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ntr" presetSubtype="0" fill="hold" nodeType="afterEffect">
                                  <p:stCondLst>
                                    <p:cond delay="0"/>
                                  </p:stCondLst>
                                  <p:childTnLst>
                                    <p:set>
                                      <p:cBhvr>
                                        <p:cTn id="27" dur="1" fill="hold">
                                          <p:stCondLst>
                                            <p:cond delay="499"/>
                                          </p:stCondLst>
                                        </p:cTn>
                                        <p:tgtEl>
                                          <p:spTgt spid="13622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6207"/>
                                        </p:tgtEl>
                                        <p:attrNameLst>
                                          <p:attrName>style.visibility</p:attrName>
                                        </p:attrNameLst>
                                      </p:cBhvr>
                                      <p:to>
                                        <p:strVal val="visible"/>
                                      </p:to>
                                    </p:set>
                                    <p:animEffect transition="in" filter="wipe(left)">
                                      <p:cBhvr>
                                        <p:cTn id="32" dur="500"/>
                                        <p:tgtEl>
                                          <p:spTgt spid="1362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622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6202"/>
                                        </p:tgtEl>
                                        <p:attrNameLst>
                                          <p:attrName>style.visibility</p:attrName>
                                        </p:attrNameLst>
                                      </p:cBhvr>
                                      <p:to>
                                        <p:strVal val="visible"/>
                                      </p:to>
                                    </p:set>
                                    <p:animEffect transition="in" filter="wipe(left)">
                                      <p:cBhvr>
                                        <p:cTn id="41" dur="500"/>
                                        <p:tgtEl>
                                          <p:spTgt spid="1362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6232"/>
                                        </p:tgtEl>
                                        <p:attrNameLst>
                                          <p:attrName>style.visibility</p:attrName>
                                        </p:attrNameLst>
                                      </p:cBhvr>
                                      <p:to>
                                        <p:strVal val="visible"/>
                                      </p:to>
                                    </p:set>
                                    <p:animEffect transition="in" filter="wipe(left)">
                                      <p:cBhvr>
                                        <p:cTn id="46" dur="500"/>
                                        <p:tgtEl>
                                          <p:spTgt spid="1362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6201"/>
                                        </p:tgtEl>
                                        <p:attrNameLst>
                                          <p:attrName>style.visibility</p:attrName>
                                        </p:attrNameLst>
                                      </p:cBhvr>
                                      <p:to>
                                        <p:strVal val="visible"/>
                                      </p:to>
                                    </p:set>
                                    <p:animEffect transition="in" filter="wipe(left)">
                                      <p:cBhvr>
                                        <p:cTn id="51" dur="500"/>
                                        <p:tgtEl>
                                          <p:spTgt spid="13620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6208"/>
                                        </p:tgtEl>
                                        <p:attrNameLst>
                                          <p:attrName>style.visibility</p:attrName>
                                        </p:attrNameLst>
                                      </p:cBhvr>
                                      <p:to>
                                        <p:strVal val="visible"/>
                                      </p:to>
                                    </p:set>
                                    <p:animEffect transition="in" filter="wipe(left)">
                                      <p:cBhvr>
                                        <p:cTn id="56" dur="500"/>
                                        <p:tgtEl>
                                          <p:spTgt spid="13620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36212"/>
                                        </p:tgtEl>
                                        <p:attrNameLst>
                                          <p:attrName>style.visibility</p:attrName>
                                        </p:attrNameLst>
                                      </p:cBhvr>
                                      <p:to>
                                        <p:strVal val="visible"/>
                                      </p:to>
                                    </p:set>
                                    <p:animEffect transition="in" filter="wipe(left)">
                                      <p:cBhvr>
                                        <p:cTn id="61" dur="500"/>
                                        <p:tgtEl>
                                          <p:spTgt spid="13621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622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36205"/>
                                        </p:tgtEl>
                                        <p:attrNameLst>
                                          <p:attrName>style.visibility</p:attrName>
                                        </p:attrNameLst>
                                      </p:cBhvr>
                                      <p:to>
                                        <p:strVal val="visible"/>
                                      </p:to>
                                    </p:set>
                                    <p:animEffect transition="in" filter="wipe(left)">
                                      <p:cBhvr>
                                        <p:cTn id="70" dur="500"/>
                                        <p:tgtEl>
                                          <p:spTgt spid="13620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36210"/>
                                        </p:tgtEl>
                                        <p:attrNameLst>
                                          <p:attrName>style.visibility</p:attrName>
                                        </p:attrNameLst>
                                      </p:cBhvr>
                                      <p:to>
                                        <p:strVal val="visible"/>
                                      </p:to>
                                    </p:set>
                                    <p:animEffect transition="in" filter="wipe(left)">
                                      <p:cBhvr>
                                        <p:cTn id="75" dur="500"/>
                                        <p:tgtEl>
                                          <p:spTgt spid="13621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36213"/>
                                        </p:tgtEl>
                                        <p:attrNameLst>
                                          <p:attrName>style.visibility</p:attrName>
                                        </p:attrNameLst>
                                      </p:cBhvr>
                                      <p:to>
                                        <p:strVal val="visible"/>
                                      </p:to>
                                    </p:set>
                                    <p:animEffect transition="in" filter="wipe(down)">
                                      <p:cBhvr>
                                        <p:cTn id="80" dur="500"/>
                                        <p:tgtEl>
                                          <p:spTgt spid="136213"/>
                                        </p:tgtEl>
                                      </p:cBhvr>
                                    </p:animEffect>
                                  </p:childTnLst>
                                </p:cTn>
                              </p:par>
                            </p:childTnLst>
                          </p:cTn>
                        </p:par>
                        <p:par>
                          <p:cTn id="81" fill="hold" nodeType="afterGroup">
                            <p:stCondLst>
                              <p:cond delay="500"/>
                            </p:stCondLst>
                            <p:childTnLst>
                              <p:par>
                                <p:cTn id="82" presetID="1" presetClass="entr" presetSubtype="0" fill="hold" nodeType="afterEffect">
                                  <p:stCondLst>
                                    <p:cond delay="0"/>
                                  </p:stCondLst>
                                  <p:childTnLst>
                                    <p:set>
                                      <p:cBhvr>
                                        <p:cTn id="83" dur="1" fill="hold">
                                          <p:stCondLst>
                                            <p:cond delay="499"/>
                                          </p:stCondLst>
                                        </p:cTn>
                                        <p:tgtEl>
                                          <p:spTgt spid="13621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36206"/>
                                        </p:tgtEl>
                                        <p:attrNameLst>
                                          <p:attrName>style.visibility</p:attrName>
                                        </p:attrNameLst>
                                      </p:cBhvr>
                                      <p:to>
                                        <p:strVal val="visible"/>
                                      </p:to>
                                    </p:set>
                                    <p:animEffect transition="in" filter="wipe(left)">
                                      <p:cBhvr>
                                        <p:cTn id="88" dur="500"/>
                                        <p:tgtEl>
                                          <p:spTgt spid="13620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36198"/>
                                        </p:tgtEl>
                                        <p:attrNameLst>
                                          <p:attrName>style.visibility</p:attrName>
                                        </p:attrNameLst>
                                      </p:cBhvr>
                                      <p:to>
                                        <p:strVal val="visible"/>
                                      </p:to>
                                    </p:set>
                                    <p:animEffect transition="in" filter="wipe(left)">
                                      <p:cBhvr>
                                        <p:cTn id="93" dur="500"/>
                                        <p:tgtEl>
                                          <p:spTgt spid="13619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36229"/>
                                        </p:tgtEl>
                                        <p:attrNameLst>
                                          <p:attrName>style.visibility</p:attrName>
                                        </p:attrNameLst>
                                      </p:cBhvr>
                                      <p:to>
                                        <p:strVal val="visible"/>
                                      </p:to>
                                    </p:set>
                                    <p:animEffect transition="in" filter="wipe(left)">
                                      <p:cBhvr>
                                        <p:cTn id="98" dur="500"/>
                                        <p:tgtEl>
                                          <p:spTgt spid="13622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36223"/>
                                        </p:tgtEl>
                                        <p:attrNameLst>
                                          <p:attrName>style.visibility</p:attrName>
                                        </p:attrNameLst>
                                      </p:cBhvr>
                                      <p:to>
                                        <p:strVal val="visible"/>
                                      </p:to>
                                    </p:set>
                                    <p:animEffect transition="in" filter="wipe(left)">
                                      <p:cBhvr>
                                        <p:cTn id="103" dur="500"/>
                                        <p:tgtEl>
                                          <p:spTgt spid="136223"/>
                                        </p:tgtEl>
                                      </p:cBhvr>
                                    </p:animEffect>
                                  </p:childTnLst>
                                </p:cTn>
                              </p:par>
                            </p:childTnLst>
                          </p:cTn>
                        </p:par>
                        <p:par>
                          <p:cTn id="104" fill="hold" nodeType="afterGroup">
                            <p:stCondLst>
                              <p:cond delay="500"/>
                            </p:stCondLst>
                            <p:childTnLst>
                              <p:par>
                                <p:cTn id="105" presetID="1" presetClass="entr" presetSubtype="0" fill="hold" nodeType="afterEffect">
                                  <p:stCondLst>
                                    <p:cond delay="0"/>
                                  </p:stCondLst>
                                  <p:childTnLst>
                                    <p:set>
                                      <p:cBhvr>
                                        <p:cTn id="106" dur="1" fill="hold">
                                          <p:stCondLst>
                                            <p:cond delay="499"/>
                                          </p:stCondLst>
                                        </p:cTn>
                                        <p:tgtEl>
                                          <p:spTgt spid="13622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3622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36220"/>
                                        </p:tgtEl>
                                        <p:attrNameLst>
                                          <p:attrName>style.visibility</p:attrName>
                                        </p:attrNameLst>
                                      </p:cBhvr>
                                      <p:to>
                                        <p:strVal val="visible"/>
                                      </p:to>
                                    </p:set>
                                    <p:animEffect transition="in" filter="wipe(left)">
                                      <p:cBhvr>
                                        <p:cTn id="115" dur="500"/>
                                        <p:tgtEl>
                                          <p:spTgt spid="136220"/>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nodeType="clickEffect">
                                  <p:stCondLst>
                                    <p:cond delay="0"/>
                                  </p:stCondLst>
                                  <p:childTnLst>
                                    <p:set>
                                      <p:cBhvr>
                                        <p:cTn id="119" dur="1" fill="hold">
                                          <p:stCondLst>
                                            <p:cond delay="0"/>
                                          </p:stCondLst>
                                        </p:cTn>
                                        <p:tgtEl>
                                          <p:spTgt spid="136200"/>
                                        </p:tgtEl>
                                        <p:attrNameLst>
                                          <p:attrName>style.visibility</p:attrName>
                                        </p:attrNameLst>
                                      </p:cBhvr>
                                      <p:to>
                                        <p:strVal val="visible"/>
                                      </p:to>
                                    </p:set>
                                    <p:animEffect transition="in" filter="wipe(left)">
                                      <p:cBhvr>
                                        <p:cTn id="120" dur="500"/>
                                        <p:tgtEl>
                                          <p:spTgt spid="13620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36226"/>
                                        </p:tgtEl>
                                        <p:attrNameLst>
                                          <p:attrName>style.visibility</p:attrName>
                                        </p:attrNameLst>
                                      </p:cBhvr>
                                      <p:to>
                                        <p:strVal val="visible"/>
                                      </p:to>
                                    </p:set>
                                    <p:animEffect transition="in" filter="wipe(left)">
                                      <p:cBhvr>
                                        <p:cTn id="125" dur="500"/>
                                        <p:tgtEl>
                                          <p:spTgt spid="136226"/>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nodeType="clickEffect">
                                  <p:stCondLst>
                                    <p:cond delay="0"/>
                                  </p:stCondLst>
                                  <p:childTnLst>
                                    <p:set>
                                      <p:cBhvr>
                                        <p:cTn id="129" dur="1" fill="hold">
                                          <p:stCondLst>
                                            <p:cond delay="499"/>
                                          </p:stCondLst>
                                        </p:cTn>
                                        <p:tgtEl>
                                          <p:spTgt spid="136216"/>
                                        </p:tgtEl>
                                        <p:attrNameLst>
                                          <p:attrName>style.visibility</p:attrName>
                                        </p:attrNameLst>
                                      </p:cBhvr>
                                      <p:to>
                                        <p:strVal val="visible"/>
                                      </p:to>
                                    </p:set>
                                  </p:childTnLst>
                                </p:cTn>
                              </p:par>
                            </p:childTnLst>
                          </p:cTn>
                        </p:par>
                        <p:par>
                          <p:cTn id="130" fill="hold" nodeType="afterGroup">
                            <p:stCondLst>
                              <p:cond delay="500"/>
                            </p:stCondLst>
                            <p:childTnLst>
                              <p:par>
                                <p:cTn id="131" presetID="1" presetClass="entr" presetSubtype="0" fill="hold" nodeType="afterEffect">
                                  <p:stCondLst>
                                    <p:cond delay="0"/>
                                  </p:stCondLst>
                                  <p:childTnLst>
                                    <p:set>
                                      <p:cBhvr>
                                        <p:cTn id="132" dur="1" fill="hold">
                                          <p:stCondLst>
                                            <p:cond delay="499"/>
                                          </p:stCondLst>
                                        </p:cTn>
                                        <p:tgtEl>
                                          <p:spTgt spid="136215"/>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136197"/>
                                        </p:tgtEl>
                                        <p:attrNameLst>
                                          <p:attrName>style.visibility</p:attrName>
                                        </p:attrNameLst>
                                      </p:cBhvr>
                                      <p:to>
                                        <p:strVal val="visible"/>
                                      </p:to>
                                    </p:set>
                                    <p:animEffect transition="in" filter="wipe(left)">
                                      <p:cBhvr>
                                        <p:cTn id="137" dur="500"/>
                                        <p:tgtEl>
                                          <p:spTgt spid="13619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36204"/>
                                        </p:tgtEl>
                                        <p:attrNameLst>
                                          <p:attrName>style.visibility</p:attrName>
                                        </p:attrNameLst>
                                      </p:cBhvr>
                                      <p:to>
                                        <p:strVal val="visible"/>
                                      </p:to>
                                    </p:set>
                                    <p:animEffect transition="in" filter="wipe(left)">
                                      <p:cBhvr>
                                        <p:cTn id="142" dur="500"/>
                                        <p:tgtEl>
                                          <p:spTgt spid="136204"/>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nodeType="clickEffect">
                                  <p:stCondLst>
                                    <p:cond delay="0"/>
                                  </p:stCondLst>
                                  <p:childTnLst>
                                    <p:set>
                                      <p:cBhvr>
                                        <p:cTn id="146" dur="1" fill="hold">
                                          <p:stCondLst>
                                            <p:cond delay="0"/>
                                          </p:stCondLst>
                                        </p:cTn>
                                        <p:tgtEl>
                                          <p:spTgt spid="136211"/>
                                        </p:tgtEl>
                                        <p:attrNameLst>
                                          <p:attrName>style.visibility</p:attrName>
                                        </p:attrNameLst>
                                      </p:cBhvr>
                                      <p:to>
                                        <p:strVal val="visible"/>
                                      </p:to>
                                    </p:set>
                                    <p:animEffect transition="in" filter="wipe(left)">
                                      <p:cBhvr>
                                        <p:cTn id="147" dur="500"/>
                                        <p:tgtEl>
                                          <p:spTgt spid="136211"/>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36203"/>
                                        </p:tgtEl>
                                        <p:attrNameLst>
                                          <p:attrName>style.visibility</p:attrName>
                                        </p:attrNameLst>
                                      </p:cBhvr>
                                      <p:to>
                                        <p:strVal val="visible"/>
                                      </p:to>
                                    </p:set>
                                    <p:animEffect transition="in" filter="wipe(left)">
                                      <p:cBhvr>
                                        <p:cTn id="152" dur="500"/>
                                        <p:tgtEl>
                                          <p:spTgt spid="136203"/>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nodeType="clickEffect">
                                  <p:stCondLst>
                                    <p:cond delay="0"/>
                                  </p:stCondLst>
                                  <p:childTnLst>
                                    <p:set>
                                      <p:cBhvr>
                                        <p:cTn id="156" dur="1" fill="hold">
                                          <p:stCondLst>
                                            <p:cond delay="0"/>
                                          </p:stCondLst>
                                        </p:cTn>
                                        <p:tgtEl>
                                          <p:spTgt spid="136209"/>
                                        </p:tgtEl>
                                        <p:attrNameLst>
                                          <p:attrName>style.visibility</p:attrName>
                                        </p:attrNameLst>
                                      </p:cBhvr>
                                      <p:to>
                                        <p:strVal val="visible"/>
                                      </p:to>
                                    </p:set>
                                    <p:animEffect transition="in" filter="wipe(left)">
                                      <p:cBhvr>
                                        <p:cTn id="157" dur="500"/>
                                        <p:tgtEl>
                                          <p:spTgt spid="136209"/>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136199"/>
                                        </p:tgtEl>
                                        <p:attrNameLst>
                                          <p:attrName>style.visibility</p:attrName>
                                        </p:attrNameLst>
                                      </p:cBhvr>
                                      <p:to>
                                        <p:strVal val="visible"/>
                                      </p:to>
                                    </p:set>
                                    <p:animEffect transition="in" filter="wipe(left)">
                                      <p:cBhvr>
                                        <p:cTn id="162" dur="500"/>
                                        <p:tgtEl>
                                          <p:spTgt spid="136199"/>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136230"/>
                                        </p:tgtEl>
                                        <p:attrNameLst>
                                          <p:attrName>style.visibility</p:attrName>
                                        </p:attrNameLst>
                                      </p:cBhvr>
                                      <p:to>
                                        <p:strVal val="visible"/>
                                      </p:to>
                                    </p:set>
                                    <p:animEffect transition="in" filter="wipe(left)">
                                      <p:cBhvr>
                                        <p:cTn id="167" dur="500"/>
                                        <p:tgtEl>
                                          <p:spTgt spid="136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P spid="136196" grpId="0" autoUpdateAnimBg="0"/>
      <p:bldP spid="136201" grpId="0" autoUpdateAnimBg="0"/>
      <p:bldP spid="136202" grpId="0" animBg="1"/>
      <p:bldP spid="136203" grpId="0" animBg="1"/>
      <p:bldP spid="136204" grpId="0" animBg="1"/>
      <p:bldP spid="136205" grpId="0" animBg="1"/>
      <p:bldP spid="136206" grpId="0" animBg="1"/>
      <p:bldP spid="136207" grpId="0" autoUpdateAnimBg="0"/>
      <p:bldP spid="136208" grpId="0" autoUpdateAnimBg="0"/>
      <p:bldP spid="136212" grpId="0" animBg="1"/>
      <p:bldP spid="136213" grpId="0" animBg="1"/>
      <p:bldP spid="136220" grpId="0" autoUpdateAnimBg="0"/>
      <p:bldP spid="136221" grpId="0" animBg="1"/>
      <p:bldP spid="136223" grpId="0" animBg="1"/>
      <p:bldP spid="136225" grpId="0" animBg="1"/>
      <p:bldP spid="136226" grpId="0" animBg="1"/>
      <p:bldP spid="136227" grpId="0" animBg="1"/>
      <p:bldP spid="136228" grpId="0"/>
      <p:bldP spid="136230" grpId="0" autoUpdateAnimBg="0"/>
      <p:bldP spid="136231" grpId="0" autoUpdateAnimBg="0"/>
      <p:bldP spid="1362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45902" y="1340768"/>
            <a:ext cx="8375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zh-CN" altLang="en-US" sz="2400" b="1" dirty="0">
                <a:solidFill>
                  <a:schemeClr val="bg1"/>
                </a:solidFill>
                <a:latin typeface="宋体" pitchFamily="2" charset="-122"/>
              </a:rPr>
              <a:t>在点电荷系产生的电场中，某点的电势是各个点电荷单独存</a:t>
            </a:r>
          </a:p>
          <a:p>
            <a:pPr eaLnBrk="1" hangingPunct="1">
              <a:lnSpc>
                <a:spcPct val="125000"/>
              </a:lnSpc>
            </a:pPr>
            <a:r>
              <a:rPr kumimoji="1" lang="zh-CN" altLang="en-US" sz="2400" b="1" dirty="0">
                <a:solidFill>
                  <a:schemeClr val="bg1"/>
                </a:solidFill>
                <a:latin typeface="宋体" pitchFamily="2" charset="-122"/>
              </a:rPr>
              <a:t>在时，在该点产生的电势的代数和。这称为</a:t>
            </a:r>
            <a:r>
              <a:rPr kumimoji="1" lang="zh-CN" altLang="en-US" sz="2400" b="1" dirty="0">
                <a:solidFill>
                  <a:srgbClr val="66FFFF"/>
                </a:solidFill>
                <a:latin typeface="宋体" pitchFamily="2" charset="-122"/>
              </a:rPr>
              <a:t>电势叠加原理</a:t>
            </a:r>
            <a:r>
              <a:rPr kumimoji="1" lang="zh-CN" altLang="en-US" sz="2400" b="1" dirty="0">
                <a:solidFill>
                  <a:schemeClr val="bg1"/>
                </a:solidFill>
                <a:latin typeface="宋体" pitchFamily="2" charset="-122"/>
              </a:rPr>
              <a:t>。</a:t>
            </a:r>
          </a:p>
        </p:txBody>
      </p:sp>
      <p:sp>
        <p:nvSpPr>
          <p:cNvPr id="55299" name="Text Box 3"/>
          <p:cNvSpPr txBox="1">
            <a:spLocks noChangeArrowheads="1"/>
          </p:cNvSpPr>
          <p:nvPr/>
        </p:nvSpPr>
        <p:spPr bwMode="auto">
          <a:xfrm>
            <a:off x="539552" y="2866356"/>
            <a:ext cx="3529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对连续分布的带电体</a:t>
            </a:r>
          </a:p>
        </p:txBody>
      </p:sp>
      <p:graphicFrame>
        <p:nvGraphicFramePr>
          <p:cNvPr id="55300" name="Object 4"/>
          <p:cNvGraphicFramePr>
            <a:graphicFrameLocks/>
          </p:cNvGraphicFramePr>
          <p:nvPr>
            <p:extLst>
              <p:ext uri="{D42A27DB-BD31-4B8C-83A1-F6EECF244321}">
                <p14:modId xmlns:p14="http://schemas.microsoft.com/office/powerpoint/2010/main" val="1281429518"/>
              </p:ext>
            </p:extLst>
          </p:nvPr>
        </p:nvGraphicFramePr>
        <p:xfrm>
          <a:off x="3987602" y="2679031"/>
          <a:ext cx="1739900" cy="914400"/>
        </p:xfrm>
        <a:graphic>
          <a:graphicData uri="http://schemas.openxmlformats.org/presentationml/2006/ole">
            <mc:AlternateContent xmlns:mc="http://schemas.openxmlformats.org/markup-compatibility/2006">
              <mc:Choice xmlns:v="urn:schemas-microsoft-com:vml" Requires="v">
                <p:oleObj spid="_x0000_s55423" name="Equation" r:id="rId3" imgW="1638271" imgH="809531" progId="Equation.3">
                  <p:embed/>
                </p:oleObj>
              </mc:Choice>
              <mc:Fallback>
                <p:oleObj name="Equation" r:id="rId3" imgW="1638271" imgH="809531"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602" y="2679031"/>
                        <a:ext cx="1739900" cy="9144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1" name="Rectangle 5"/>
          <p:cNvSpPr>
            <a:spLocks noChangeArrowheads="1"/>
          </p:cNvSpPr>
          <p:nvPr/>
        </p:nvSpPr>
        <p:spPr bwMode="auto">
          <a:xfrm>
            <a:off x="349027" y="3933056"/>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a:r>
              <a:rPr kumimoji="1" lang="zh-CN" altLang="en-US" sz="2800" b="1">
                <a:solidFill>
                  <a:srgbClr val="FFFF00"/>
                </a:solidFill>
                <a:latin typeface="宋体" pitchFamily="2" charset="-122"/>
              </a:rPr>
              <a:t>三</a:t>
            </a:r>
            <a:r>
              <a:rPr kumimoji="1" lang="en-US" altLang="zh-CN" sz="2800" b="1">
                <a:solidFill>
                  <a:srgbClr val="FFFF00"/>
                </a:solidFill>
                <a:latin typeface="宋体" pitchFamily="2" charset="-122"/>
              </a:rPr>
              <a:t>.</a:t>
            </a:r>
            <a:r>
              <a:rPr kumimoji="1" lang="zh-CN" altLang="en-US" sz="2800" b="1">
                <a:solidFill>
                  <a:srgbClr val="FFFF00"/>
                </a:solidFill>
                <a:latin typeface="宋体" pitchFamily="2" charset="-122"/>
              </a:rPr>
              <a:t>电势的计算</a:t>
            </a:r>
          </a:p>
        </p:txBody>
      </p:sp>
      <p:sp>
        <p:nvSpPr>
          <p:cNvPr id="55302" name="Text Box 6"/>
          <p:cNvSpPr txBox="1">
            <a:spLocks noChangeArrowheads="1"/>
          </p:cNvSpPr>
          <p:nvPr/>
        </p:nvSpPr>
        <p:spPr bwMode="auto">
          <a:xfrm>
            <a:off x="898302" y="5220518"/>
            <a:ext cx="186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66FFFF"/>
                </a:solidFill>
                <a:latin typeface="Times New Roman" pitchFamily="18" charset="0"/>
              </a:rPr>
              <a:t>方法</a:t>
            </a:r>
          </a:p>
        </p:txBody>
      </p:sp>
      <p:sp>
        <p:nvSpPr>
          <p:cNvPr id="55303" name="AutoShape 7"/>
          <p:cNvSpPr>
            <a:spLocks/>
          </p:cNvSpPr>
          <p:nvPr/>
        </p:nvSpPr>
        <p:spPr bwMode="auto">
          <a:xfrm>
            <a:off x="1714277" y="5061768"/>
            <a:ext cx="152400" cy="838200"/>
          </a:xfrm>
          <a:prstGeom prst="leftBrace">
            <a:avLst>
              <a:gd name="adj1" fmla="val 45833"/>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4" name="Text Box 8"/>
          <p:cNvSpPr txBox="1">
            <a:spLocks noChangeArrowheads="1"/>
          </p:cNvSpPr>
          <p:nvPr/>
        </p:nvSpPr>
        <p:spPr bwMode="auto">
          <a:xfrm>
            <a:off x="1746027" y="4714106"/>
            <a:ext cx="418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1</a:t>
            </a:r>
            <a:r>
              <a:rPr kumimoji="1" lang="zh-CN" altLang="en-US" sz="2400" b="1">
                <a:solidFill>
                  <a:schemeClr val="bg1"/>
                </a:solidFill>
                <a:latin typeface="宋体" pitchFamily="2" charset="-122"/>
              </a:rPr>
              <a:t>） 已知电荷分布</a:t>
            </a:r>
          </a:p>
        </p:txBody>
      </p:sp>
      <p:graphicFrame>
        <p:nvGraphicFramePr>
          <p:cNvPr id="55305" name="Object 9"/>
          <p:cNvGraphicFramePr>
            <a:graphicFrameLocks/>
          </p:cNvGraphicFramePr>
          <p:nvPr>
            <p:extLst>
              <p:ext uri="{D42A27DB-BD31-4B8C-83A1-F6EECF244321}">
                <p14:modId xmlns:p14="http://schemas.microsoft.com/office/powerpoint/2010/main" val="603030240"/>
              </p:ext>
            </p:extLst>
          </p:nvPr>
        </p:nvGraphicFramePr>
        <p:xfrm>
          <a:off x="4814664" y="4502968"/>
          <a:ext cx="1739900" cy="914400"/>
        </p:xfrm>
        <a:graphic>
          <a:graphicData uri="http://schemas.openxmlformats.org/presentationml/2006/ole">
            <mc:AlternateContent xmlns:mc="http://schemas.openxmlformats.org/markup-compatibility/2006">
              <mc:Choice xmlns:v="urn:schemas-microsoft-com:vml" Requires="v">
                <p:oleObj spid="_x0000_s55424" name="Equation" r:id="rId5" imgW="1638271" imgH="809531" progId="Equation.3">
                  <p:embed/>
                </p:oleObj>
              </mc:Choice>
              <mc:Fallback>
                <p:oleObj name="Equation" r:id="rId5" imgW="1638271" imgH="809531"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4664" y="4502968"/>
                        <a:ext cx="1739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6" name="Text Box 10"/>
          <p:cNvSpPr txBox="1">
            <a:spLocks noChangeArrowheads="1"/>
          </p:cNvSpPr>
          <p:nvPr/>
        </p:nvSpPr>
        <p:spPr bwMode="auto">
          <a:xfrm>
            <a:off x="1747614" y="5718993"/>
            <a:ext cx="440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宋体" pitchFamily="2" charset="-122"/>
              </a:rPr>
              <a:t>（</a:t>
            </a:r>
            <a:r>
              <a:rPr kumimoji="1" lang="en-US" altLang="zh-CN" sz="2400" b="1">
                <a:solidFill>
                  <a:schemeClr val="bg1"/>
                </a:solidFill>
                <a:latin typeface="宋体" pitchFamily="2" charset="-122"/>
              </a:rPr>
              <a:t>2</a:t>
            </a:r>
            <a:r>
              <a:rPr kumimoji="1" lang="zh-CN" altLang="en-US" sz="2400" b="1">
                <a:solidFill>
                  <a:schemeClr val="bg1"/>
                </a:solidFill>
                <a:latin typeface="宋体" pitchFamily="2" charset="-122"/>
              </a:rPr>
              <a:t>） 已知场强分布</a:t>
            </a:r>
          </a:p>
        </p:txBody>
      </p:sp>
      <p:graphicFrame>
        <p:nvGraphicFramePr>
          <p:cNvPr id="55307" name="Object 11"/>
          <p:cNvGraphicFramePr>
            <a:graphicFrameLocks/>
          </p:cNvGraphicFramePr>
          <p:nvPr>
            <p:extLst>
              <p:ext uri="{D42A27DB-BD31-4B8C-83A1-F6EECF244321}">
                <p14:modId xmlns:p14="http://schemas.microsoft.com/office/powerpoint/2010/main" val="1208923155"/>
              </p:ext>
            </p:extLst>
          </p:nvPr>
        </p:nvGraphicFramePr>
        <p:xfrm>
          <a:off x="4840064" y="5569768"/>
          <a:ext cx="2108200" cy="787400"/>
        </p:xfrm>
        <a:graphic>
          <a:graphicData uri="http://schemas.openxmlformats.org/presentationml/2006/ole">
            <mc:AlternateContent xmlns:mc="http://schemas.openxmlformats.org/markup-compatibility/2006">
              <mc:Choice xmlns:v="urn:schemas-microsoft-com:vml" Requires="v">
                <p:oleObj spid="_x0000_s55425" name="Equation" r:id="rId7" imgW="2000262" imgH="685901" progId="Equation.3">
                  <p:embed/>
                </p:oleObj>
              </mc:Choice>
              <mc:Fallback>
                <p:oleObj name="Equation" r:id="rId7" imgW="2000262" imgH="685901"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0064" y="5569768"/>
                        <a:ext cx="2108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29"/>
          <p:cNvSpPr txBox="1">
            <a:spLocks noChangeArrowheads="1"/>
          </p:cNvSpPr>
          <p:nvPr/>
        </p:nvSpPr>
        <p:spPr bwMode="auto">
          <a:xfrm>
            <a:off x="975511" y="432446"/>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chemeClr val="bg1"/>
                </a:solidFill>
                <a:latin typeface="宋体" pitchFamily="2" charset="-122"/>
              </a:rPr>
              <a:t>对</a:t>
            </a:r>
            <a:r>
              <a:rPr kumimoji="1" lang="en-US" altLang="zh-CN" sz="2400" b="1" i="1" dirty="0">
                <a:solidFill>
                  <a:srgbClr val="66FFFF"/>
                </a:solidFill>
                <a:latin typeface="Times New Roman" pitchFamily="18" charset="0"/>
              </a:rPr>
              <a:t>n</a:t>
            </a:r>
            <a:r>
              <a:rPr kumimoji="1" lang="en-US" altLang="zh-CN" sz="2400" b="1" dirty="0">
                <a:solidFill>
                  <a:schemeClr val="bg1"/>
                </a:solidFill>
                <a:latin typeface="Times New Roman" pitchFamily="18" charset="0"/>
              </a:rPr>
              <a:t> </a:t>
            </a:r>
            <a:r>
              <a:rPr kumimoji="1" lang="zh-CN" altLang="en-US" sz="2400" b="1" dirty="0">
                <a:solidFill>
                  <a:schemeClr val="bg1"/>
                </a:solidFill>
                <a:latin typeface="宋体" pitchFamily="2" charset="-122"/>
              </a:rPr>
              <a:t>个点电荷</a:t>
            </a:r>
          </a:p>
        </p:txBody>
      </p:sp>
      <p:graphicFrame>
        <p:nvGraphicFramePr>
          <p:cNvPr id="13" name="Object 30"/>
          <p:cNvGraphicFramePr>
            <a:graphicFrameLocks/>
          </p:cNvGraphicFramePr>
          <p:nvPr>
            <p:extLst>
              <p:ext uri="{D42A27DB-BD31-4B8C-83A1-F6EECF244321}">
                <p14:modId xmlns:p14="http://schemas.microsoft.com/office/powerpoint/2010/main" val="4075124603"/>
              </p:ext>
            </p:extLst>
          </p:nvPr>
        </p:nvGraphicFramePr>
        <p:xfrm>
          <a:off x="4182261" y="180033"/>
          <a:ext cx="2273300" cy="954088"/>
        </p:xfrm>
        <a:graphic>
          <a:graphicData uri="http://schemas.openxmlformats.org/presentationml/2006/ole">
            <mc:AlternateContent xmlns:mc="http://schemas.openxmlformats.org/markup-compatibility/2006">
              <mc:Choice xmlns:v="urn:schemas-microsoft-com:vml" Requires="v">
                <p:oleObj spid="_x0000_s55426" name="Equation" r:id="rId9" imgW="2171674" imgH="847591" progId="Equation.3">
                  <p:embed/>
                </p:oleObj>
              </mc:Choice>
              <mc:Fallback>
                <p:oleObj name="Equation" r:id="rId9" imgW="2171674" imgH="847591"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2261" y="180033"/>
                        <a:ext cx="2273300" cy="954088"/>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3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3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3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3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3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30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30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p:bldP spid="55301" grpId="0"/>
      <p:bldP spid="55302" grpId="0"/>
      <p:bldP spid="55303" grpId="0" animBg="1"/>
      <p:bldP spid="55304" grpId="0"/>
      <p:bldP spid="55306"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941" y="12685"/>
            <a:ext cx="30765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787" y="17012"/>
            <a:ext cx="6055154" cy="1200329"/>
          </a:xfrm>
          <a:prstGeom prst="rect">
            <a:avLst/>
          </a:prstGeom>
        </p:spPr>
        <p:txBody>
          <a:bodyPr wrap="square">
            <a:spAutoFit/>
          </a:bodyPr>
          <a:lstStyle/>
          <a:p>
            <a:r>
              <a:rPr lang="zh-CN" altLang="en-US" sz="2400" b="1">
                <a:solidFill>
                  <a:srgbClr val="FFC000"/>
                </a:solidFill>
                <a:latin typeface="+mn-lt"/>
              </a:rPr>
              <a:t>书中例题</a:t>
            </a:r>
            <a:r>
              <a:rPr lang="en-US" altLang="zh-CN" sz="2400" b="1">
                <a:solidFill>
                  <a:srgbClr val="FFC000"/>
                </a:solidFill>
                <a:latin typeface="+mn-lt"/>
              </a:rPr>
              <a:t>8.15(p.314)</a:t>
            </a:r>
          </a:p>
          <a:p>
            <a:r>
              <a:rPr lang="zh-CN" altLang="en-US" sz="2400" b="1">
                <a:solidFill>
                  <a:schemeClr val="bg1"/>
                </a:solidFill>
                <a:latin typeface="+mn-lt"/>
              </a:rPr>
              <a:t>求均匀电场中任一点的电势及任意两点间的电势差。</a:t>
            </a:r>
          </a:p>
        </p:txBody>
      </p:sp>
      <p:sp>
        <p:nvSpPr>
          <p:cNvPr id="4" name="矩形 3"/>
          <p:cNvSpPr/>
          <p:nvPr/>
        </p:nvSpPr>
        <p:spPr>
          <a:xfrm>
            <a:off x="0" y="1161111"/>
            <a:ext cx="5940152" cy="1200329"/>
          </a:xfrm>
          <a:prstGeom prst="rect">
            <a:avLst/>
          </a:prstGeom>
        </p:spPr>
        <p:txBody>
          <a:bodyPr wrap="square">
            <a:spAutoFit/>
          </a:bodyPr>
          <a:lstStyle/>
          <a:p>
            <a:r>
              <a:rPr lang="zh-CN" altLang="zh-CN" sz="2400" b="1">
                <a:solidFill>
                  <a:schemeClr val="bg1"/>
                </a:solidFill>
                <a:latin typeface="+mn-lt"/>
              </a:rPr>
              <a:t>解：均匀电场方向为</a:t>
            </a:r>
            <a:r>
              <a:rPr lang="en-US" altLang="zh-CN" sz="2400" b="1">
                <a:solidFill>
                  <a:schemeClr val="bg1"/>
                </a:solidFill>
                <a:latin typeface="+mn-lt"/>
              </a:rPr>
              <a:t>x</a:t>
            </a:r>
            <a:r>
              <a:rPr lang="zh-CN" altLang="zh-CN" sz="2400" b="1">
                <a:solidFill>
                  <a:schemeClr val="bg1"/>
                </a:solidFill>
                <a:latin typeface="+mn-lt"/>
              </a:rPr>
              <a:t>方向，沿</a:t>
            </a:r>
            <a:r>
              <a:rPr lang="en-US" altLang="zh-CN" sz="2400" b="1">
                <a:solidFill>
                  <a:schemeClr val="bg1"/>
                </a:solidFill>
                <a:latin typeface="+mn-lt"/>
              </a:rPr>
              <a:t>x</a:t>
            </a:r>
            <a:r>
              <a:rPr lang="zh-CN" altLang="zh-CN" sz="2400" b="1" smtClean="0">
                <a:solidFill>
                  <a:schemeClr val="bg1"/>
                </a:solidFill>
                <a:latin typeface="+mn-lt"/>
              </a:rPr>
              <a:t>轴方向</a:t>
            </a:r>
            <a:r>
              <a:rPr lang="zh-CN" altLang="zh-CN" sz="2400" b="1">
                <a:solidFill>
                  <a:schemeClr val="bg1"/>
                </a:solidFill>
                <a:latin typeface="+mn-lt"/>
              </a:rPr>
              <a:t>运动作功，沿</a:t>
            </a:r>
            <a:r>
              <a:rPr lang="en-US" altLang="zh-CN" sz="2400" b="1">
                <a:solidFill>
                  <a:schemeClr val="bg1"/>
                </a:solidFill>
                <a:latin typeface="+mn-lt"/>
              </a:rPr>
              <a:t>y</a:t>
            </a:r>
            <a:r>
              <a:rPr lang="zh-CN" altLang="zh-CN" sz="2400" b="1">
                <a:solidFill>
                  <a:schemeClr val="bg1"/>
                </a:solidFill>
                <a:latin typeface="+mn-lt"/>
              </a:rPr>
              <a:t>轴方向运动不作功</a:t>
            </a:r>
            <a:r>
              <a:rPr lang="zh-CN" altLang="zh-CN" sz="2400" b="1" smtClean="0">
                <a:solidFill>
                  <a:schemeClr val="bg1"/>
                </a:solidFill>
                <a:latin typeface="+mn-lt"/>
              </a:rPr>
              <a:t>，两</a:t>
            </a:r>
            <a:r>
              <a:rPr lang="zh-CN" altLang="zh-CN" sz="2400" b="1">
                <a:solidFill>
                  <a:schemeClr val="bg1"/>
                </a:solidFill>
                <a:latin typeface="+mn-lt"/>
              </a:rPr>
              <a:t>点间的电势差为：</a:t>
            </a:r>
          </a:p>
        </p:txBody>
      </p:sp>
      <p:sp>
        <p:nvSpPr>
          <p:cNvPr id="5"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400" b="1">
              <a:solidFill>
                <a:schemeClr val="bg1"/>
              </a:solidFill>
              <a:latin typeface="+mn-lt"/>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184966851"/>
              </p:ext>
            </p:extLst>
          </p:nvPr>
        </p:nvGraphicFramePr>
        <p:xfrm>
          <a:off x="1364611" y="2492896"/>
          <a:ext cx="5007589" cy="679496"/>
        </p:xfrm>
        <a:graphic>
          <a:graphicData uri="http://schemas.openxmlformats.org/presentationml/2006/ole">
            <mc:AlternateContent xmlns:mc="http://schemas.openxmlformats.org/markup-compatibility/2006">
              <mc:Choice xmlns:v="urn:schemas-microsoft-com:vml" Requires="v">
                <p:oleObj spid="_x0000_s74771" name="Equation" r:id="rId4" imgW="2438280" imgH="330120" progId="Equation.DSMT4">
                  <p:embed/>
                </p:oleObj>
              </mc:Choice>
              <mc:Fallback>
                <p:oleObj name="Equation" r:id="rId4" imgW="2438280" imgH="330120" progId="Equation.DSMT4">
                  <p:embed/>
                  <p:pic>
                    <p:nvPicPr>
                      <p:cNvPr id="0" name="Object 1"/>
                      <p:cNvPicPr>
                        <a:picLocks noChangeAspect="1" noChangeArrowheads="1"/>
                      </p:cNvPicPr>
                      <p:nvPr/>
                    </p:nvPicPr>
                    <p:blipFill>
                      <a:blip r:embed="rId5"/>
                      <a:srcRect/>
                      <a:stretch>
                        <a:fillRect/>
                      </a:stretch>
                    </p:blipFill>
                    <p:spPr bwMode="auto">
                      <a:xfrm>
                        <a:off x="1364611" y="2492896"/>
                        <a:ext cx="5007589" cy="679496"/>
                      </a:xfrm>
                      <a:prstGeom prst="rect">
                        <a:avLst/>
                      </a:prstGeom>
                      <a:noFill/>
                    </p:spPr>
                  </p:pic>
                </p:oleObj>
              </mc:Fallback>
            </mc:AlternateContent>
          </a:graphicData>
        </a:graphic>
      </p:graphicFrame>
      <p:sp>
        <p:nvSpPr>
          <p:cNvPr id="7" name="矩形 6"/>
          <p:cNvSpPr/>
          <p:nvPr/>
        </p:nvSpPr>
        <p:spPr>
          <a:xfrm>
            <a:off x="420788" y="3356992"/>
            <a:ext cx="8183660" cy="461665"/>
          </a:xfrm>
          <a:prstGeom prst="rect">
            <a:avLst/>
          </a:prstGeom>
        </p:spPr>
        <p:txBody>
          <a:bodyPr wrap="square">
            <a:spAutoFit/>
          </a:bodyPr>
          <a:lstStyle/>
          <a:p>
            <a:r>
              <a:rPr lang="zh-CN" altLang="zh-CN" sz="2400" b="1">
                <a:solidFill>
                  <a:schemeClr val="bg1"/>
                </a:solidFill>
                <a:latin typeface="+mn-lt"/>
              </a:rPr>
              <a:t>选</a:t>
            </a:r>
            <a:r>
              <a:rPr lang="en-US" altLang="zh-CN" sz="2400" b="1">
                <a:solidFill>
                  <a:schemeClr val="bg1"/>
                </a:solidFill>
                <a:latin typeface="+mn-lt"/>
              </a:rPr>
              <a:t>x</a:t>
            </a:r>
            <a:r>
              <a:rPr lang="zh-CN" altLang="zh-CN" sz="2400" b="1">
                <a:solidFill>
                  <a:schemeClr val="bg1"/>
                </a:solidFill>
                <a:latin typeface="+mn-lt"/>
              </a:rPr>
              <a:t>＝</a:t>
            </a:r>
            <a:r>
              <a:rPr lang="en-US" altLang="zh-CN" sz="2400" b="1">
                <a:solidFill>
                  <a:schemeClr val="bg1"/>
                </a:solidFill>
                <a:latin typeface="+mn-lt"/>
              </a:rPr>
              <a:t>0</a:t>
            </a:r>
            <a:r>
              <a:rPr lang="zh-CN" altLang="zh-CN" sz="2400" b="1">
                <a:solidFill>
                  <a:schemeClr val="bg1"/>
                </a:solidFill>
                <a:latin typeface="+mn-lt"/>
              </a:rPr>
              <a:t>处的电势为</a:t>
            </a:r>
            <a:r>
              <a:rPr lang="en-US" altLang="zh-CN" sz="2400" b="1">
                <a:solidFill>
                  <a:schemeClr val="bg1"/>
                </a:solidFill>
                <a:latin typeface="+mn-lt"/>
              </a:rPr>
              <a:t>u</a:t>
            </a:r>
            <a:r>
              <a:rPr lang="en-US" altLang="zh-CN" sz="2400" b="1" baseline="-25000">
                <a:solidFill>
                  <a:schemeClr val="bg1"/>
                </a:solidFill>
                <a:latin typeface="+mn-lt"/>
              </a:rPr>
              <a:t>0</a:t>
            </a:r>
            <a:r>
              <a:rPr lang="zh-CN" altLang="zh-CN" sz="2400" b="1">
                <a:solidFill>
                  <a:schemeClr val="bg1"/>
                </a:solidFill>
                <a:latin typeface="+mn-lt"/>
              </a:rPr>
              <a:t>，则空间任意一点的电势为：</a:t>
            </a:r>
          </a:p>
        </p:txBody>
      </p:sp>
      <p:sp>
        <p:nvSpPr>
          <p:cNvPr id="8"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400" b="1">
              <a:solidFill>
                <a:schemeClr val="bg1"/>
              </a:solidFill>
              <a:latin typeface="+mn-lt"/>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829798712"/>
              </p:ext>
            </p:extLst>
          </p:nvPr>
        </p:nvGraphicFramePr>
        <p:xfrm>
          <a:off x="2771800" y="3933056"/>
          <a:ext cx="3240360" cy="648072"/>
        </p:xfrm>
        <a:graphic>
          <a:graphicData uri="http://schemas.openxmlformats.org/presentationml/2006/ole">
            <mc:AlternateContent xmlns:mc="http://schemas.openxmlformats.org/markup-compatibility/2006">
              <mc:Choice xmlns:v="urn:schemas-microsoft-com:vml" Requires="v">
                <p:oleObj spid="_x0000_s74772" name="Equation" r:id="rId6" imgW="1650960" imgH="330120" progId="Equation.DSMT4">
                  <p:embed/>
                </p:oleObj>
              </mc:Choice>
              <mc:Fallback>
                <p:oleObj name="Equation" r:id="rId6" imgW="1650960" imgH="330120" progId="Equation.DSMT4">
                  <p:embed/>
                  <p:pic>
                    <p:nvPicPr>
                      <p:cNvPr id="0" name="Object 3"/>
                      <p:cNvPicPr>
                        <a:picLocks noChangeAspect="1" noChangeArrowheads="1"/>
                      </p:cNvPicPr>
                      <p:nvPr/>
                    </p:nvPicPr>
                    <p:blipFill>
                      <a:blip r:embed="rId7"/>
                      <a:srcRect/>
                      <a:stretch>
                        <a:fillRect/>
                      </a:stretch>
                    </p:blipFill>
                    <p:spPr bwMode="auto">
                      <a:xfrm>
                        <a:off x="2771800" y="3933056"/>
                        <a:ext cx="3240360" cy="648072"/>
                      </a:xfrm>
                      <a:prstGeom prst="rect">
                        <a:avLst/>
                      </a:prstGeom>
                      <a:noFill/>
                    </p:spPr>
                  </p:pic>
                </p:oleObj>
              </mc:Fallback>
            </mc:AlternateContent>
          </a:graphicData>
        </a:graphic>
      </p:graphicFrame>
      <p:sp>
        <p:nvSpPr>
          <p:cNvPr id="10" name="矩形 9"/>
          <p:cNvSpPr/>
          <p:nvPr/>
        </p:nvSpPr>
        <p:spPr>
          <a:xfrm>
            <a:off x="2987824" y="4711289"/>
            <a:ext cx="1710725" cy="461665"/>
          </a:xfrm>
          <a:prstGeom prst="rect">
            <a:avLst/>
          </a:prstGeom>
        </p:spPr>
        <p:txBody>
          <a:bodyPr wrap="none">
            <a:spAutoFit/>
          </a:bodyPr>
          <a:lstStyle/>
          <a:p>
            <a:r>
              <a:rPr lang="en-US" altLang="zh-CN" sz="2400" b="1" i="1" smtClean="0">
                <a:solidFill>
                  <a:schemeClr val="bg1"/>
                </a:solidFill>
                <a:latin typeface="+mn-lt"/>
              </a:rPr>
              <a:t>u</a:t>
            </a:r>
            <a:r>
              <a:rPr lang="en-US" altLang="zh-CN" sz="2400" b="1" i="1" baseline="-25000" smtClean="0">
                <a:solidFill>
                  <a:schemeClr val="bg1"/>
                </a:solidFill>
                <a:latin typeface="+mn-lt"/>
              </a:rPr>
              <a:t>x</a:t>
            </a:r>
            <a:r>
              <a:rPr lang="zh-CN" altLang="zh-CN" sz="2400" b="1">
                <a:solidFill>
                  <a:schemeClr val="bg1"/>
                </a:solidFill>
                <a:latin typeface="+mn-lt"/>
              </a:rPr>
              <a:t>＝</a:t>
            </a:r>
            <a:r>
              <a:rPr lang="en-US" altLang="zh-CN" sz="2400" b="1" i="1" smtClean="0">
                <a:solidFill>
                  <a:schemeClr val="bg1"/>
                </a:solidFill>
                <a:latin typeface="+mn-lt"/>
              </a:rPr>
              <a:t>u</a:t>
            </a:r>
            <a:r>
              <a:rPr lang="en-US" altLang="zh-CN" sz="2400" b="1" baseline="-25000" smtClean="0">
                <a:solidFill>
                  <a:schemeClr val="bg1"/>
                </a:solidFill>
                <a:latin typeface="+mn-lt"/>
              </a:rPr>
              <a:t>0</a:t>
            </a:r>
            <a:r>
              <a:rPr lang="zh-CN" altLang="zh-CN" sz="2400" b="1">
                <a:solidFill>
                  <a:schemeClr val="bg1"/>
                </a:solidFill>
                <a:latin typeface="+mn-lt"/>
              </a:rPr>
              <a:t>－</a:t>
            </a:r>
            <a:r>
              <a:rPr lang="en-US" altLang="zh-CN" sz="2400" b="1" i="1" smtClean="0">
                <a:solidFill>
                  <a:schemeClr val="bg1"/>
                </a:solidFill>
                <a:latin typeface="+mn-lt"/>
              </a:rPr>
              <a:t>E</a:t>
            </a:r>
            <a:r>
              <a:rPr lang="en-US" altLang="zh-CN" b="1" i="1" smtClean="0">
                <a:solidFill>
                  <a:schemeClr val="bg1"/>
                </a:solidFill>
                <a:latin typeface="+mn-lt"/>
              </a:rPr>
              <a:t>x</a:t>
            </a:r>
            <a:endParaRPr lang="zh-CN" altLang="zh-CN" b="1" i="1">
              <a:solidFill>
                <a:schemeClr val="bg1"/>
              </a:solidFill>
              <a:latin typeface="+mn-lt"/>
            </a:endParaRPr>
          </a:p>
        </p:txBody>
      </p:sp>
      <p:sp>
        <p:nvSpPr>
          <p:cNvPr id="11" name="矩形 10"/>
          <p:cNvSpPr/>
          <p:nvPr/>
        </p:nvSpPr>
        <p:spPr>
          <a:xfrm>
            <a:off x="3635896" y="5346947"/>
            <a:ext cx="3449983" cy="461665"/>
          </a:xfrm>
          <a:prstGeom prst="rect">
            <a:avLst/>
          </a:prstGeom>
        </p:spPr>
        <p:txBody>
          <a:bodyPr wrap="none">
            <a:spAutoFit/>
          </a:bodyPr>
          <a:lstStyle/>
          <a:p>
            <a:r>
              <a:rPr lang="zh-CN" altLang="zh-CN" sz="2400" b="1">
                <a:solidFill>
                  <a:schemeClr val="bg1"/>
                </a:solidFill>
                <a:latin typeface="+mn-lt"/>
              </a:rPr>
              <a:t>电势沿</a:t>
            </a:r>
            <a:r>
              <a:rPr lang="en-US" altLang="zh-CN" sz="2400" b="1" i="1">
                <a:solidFill>
                  <a:schemeClr val="bg1"/>
                </a:solidFill>
                <a:latin typeface="+mn-lt"/>
              </a:rPr>
              <a:t>x</a:t>
            </a:r>
            <a:r>
              <a:rPr lang="zh-CN" altLang="zh-CN" sz="2400" b="1">
                <a:solidFill>
                  <a:schemeClr val="bg1"/>
                </a:solidFill>
                <a:latin typeface="+mn-lt"/>
              </a:rPr>
              <a:t>方向线性减小。</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18537"/>
            <a:ext cx="4515980" cy="461665"/>
          </a:xfrm>
          <a:prstGeom prst="rect">
            <a:avLst/>
          </a:prstGeom>
          <a:noFill/>
        </p:spPr>
        <p:txBody>
          <a:bodyPr wrap="none" rtlCol="0">
            <a:spAutoFit/>
          </a:bodyPr>
          <a:lstStyle/>
          <a:p>
            <a:r>
              <a:rPr lang="zh-CN" altLang="en-US" sz="2400" b="1" dirty="0" smtClean="0">
                <a:solidFill>
                  <a:srgbClr val="FFC000"/>
                </a:solidFill>
              </a:rPr>
              <a:t>电偶极子在均强电场中的电势能</a:t>
            </a:r>
            <a:endParaRPr lang="zh-CN" altLang="en-US" sz="2400" b="1" dirty="0">
              <a:solidFill>
                <a:srgbClr val="FFC000"/>
              </a:solidFill>
            </a:endParaRPr>
          </a:p>
        </p:txBody>
      </p:sp>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131" y="28914"/>
            <a:ext cx="3905869" cy="332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55576" y="4653136"/>
            <a:ext cx="7344816"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smtClean="0">
                <a:solidFill>
                  <a:schemeClr val="bg1"/>
                </a:solidFill>
              </a:rPr>
              <a:t>在均匀电场中，电偶极子的电势能与其位置无关，而与它相对于电场方向的指向有关。</a:t>
            </a:r>
            <a:endParaRPr lang="en-US" altLang="zh-CN" sz="2000" b="1" dirty="0" smtClean="0">
              <a:solidFill>
                <a:schemeClr val="bg1"/>
              </a:solidFill>
            </a:endParaRPr>
          </a:p>
          <a:p>
            <a:pPr marL="342900" indent="-342900">
              <a:buFont typeface="Arial" panose="020B0604020202020204" pitchFamily="34" charset="0"/>
              <a:buChar char="•"/>
            </a:pPr>
            <a:r>
              <a:rPr lang="zh-CN" altLang="en-US" sz="2000" b="1" dirty="0" smtClean="0">
                <a:solidFill>
                  <a:schemeClr val="bg1"/>
                </a:solidFill>
              </a:rPr>
              <a:t>当电偶极矩矢量与电场方向相同时，电势能为</a:t>
            </a:r>
            <a:r>
              <a:rPr lang="en-US" altLang="zh-CN" sz="2000" b="1" dirty="0" smtClean="0">
                <a:solidFill>
                  <a:schemeClr val="bg1"/>
                </a:solidFill>
              </a:rPr>
              <a:t>-</a:t>
            </a:r>
            <a:r>
              <a:rPr lang="en-US" altLang="zh-CN" sz="2000" b="1" dirty="0" err="1" smtClean="0">
                <a:solidFill>
                  <a:schemeClr val="bg1"/>
                </a:solidFill>
              </a:rPr>
              <a:t>pE</a:t>
            </a:r>
            <a:r>
              <a:rPr lang="en-US" altLang="zh-CN" sz="2000" b="1" dirty="0" smtClean="0">
                <a:solidFill>
                  <a:schemeClr val="bg1"/>
                </a:solidFill>
              </a:rPr>
              <a:t>,</a:t>
            </a:r>
            <a:r>
              <a:rPr lang="zh-CN" altLang="en-US" sz="2000" b="1" dirty="0" smtClean="0">
                <a:solidFill>
                  <a:schemeClr val="bg1"/>
                </a:solidFill>
              </a:rPr>
              <a:t>处于势能的最小值，处于稳定平衡状态。</a:t>
            </a:r>
            <a:endParaRPr lang="en-US" altLang="zh-CN" sz="2000" b="1" dirty="0" smtClean="0">
              <a:solidFill>
                <a:schemeClr val="bg1"/>
              </a:solidFill>
            </a:endParaRPr>
          </a:p>
        </p:txBody>
      </p:sp>
      <p:sp>
        <p:nvSpPr>
          <p:cNvPr id="4" name="TextBox 3"/>
          <p:cNvSpPr txBox="1"/>
          <p:nvPr/>
        </p:nvSpPr>
        <p:spPr>
          <a:xfrm>
            <a:off x="251520" y="1199108"/>
            <a:ext cx="2297424" cy="400110"/>
          </a:xfrm>
          <a:prstGeom prst="rect">
            <a:avLst/>
          </a:prstGeom>
          <a:noFill/>
        </p:spPr>
        <p:txBody>
          <a:bodyPr wrap="none" rtlCol="0">
            <a:spAutoFit/>
          </a:bodyPr>
          <a:lstStyle/>
          <a:p>
            <a:r>
              <a:rPr lang="zh-CN" altLang="en-US" sz="2000" b="1" dirty="0" smtClean="0">
                <a:solidFill>
                  <a:schemeClr val="bg1"/>
                </a:solidFill>
              </a:rPr>
              <a:t>电荷</a:t>
            </a:r>
            <a:r>
              <a:rPr lang="en-US" altLang="zh-CN" sz="2000" b="1" dirty="0" smtClean="0">
                <a:solidFill>
                  <a:schemeClr val="bg1"/>
                </a:solidFill>
              </a:rPr>
              <a:t>+q</a:t>
            </a:r>
            <a:r>
              <a:rPr lang="zh-CN" altLang="en-US" sz="2000" b="1" dirty="0" smtClean="0">
                <a:solidFill>
                  <a:schemeClr val="bg1"/>
                </a:solidFill>
              </a:rPr>
              <a:t>的电势能为</a:t>
            </a:r>
            <a:endParaRPr lang="zh-CN" altLang="en-US" sz="2000" b="1" dirty="0">
              <a:solidFill>
                <a:schemeClr val="bg1"/>
              </a:solidFill>
            </a:endParaRPr>
          </a:p>
        </p:txBody>
      </p:sp>
      <p:sp>
        <p:nvSpPr>
          <p:cNvPr id="5" name="TextBox 4"/>
          <p:cNvSpPr txBox="1"/>
          <p:nvPr/>
        </p:nvSpPr>
        <p:spPr>
          <a:xfrm>
            <a:off x="293249" y="737035"/>
            <a:ext cx="2712602" cy="461665"/>
          </a:xfrm>
          <a:prstGeom prst="rect">
            <a:avLst/>
          </a:prstGeom>
          <a:noFill/>
        </p:spPr>
        <p:txBody>
          <a:bodyPr wrap="none" rtlCol="0">
            <a:spAutoFit/>
          </a:bodyPr>
          <a:lstStyle/>
          <a:p>
            <a:r>
              <a:rPr lang="zh-CN" altLang="en-US" sz="2000" b="1" dirty="0" smtClean="0">
                <a:solidFill>
                  <a:schemeClr val="bg1"/>
                </a:solidFill>
              </a:rPr>
              <a:t>选</a:t>
            </a:r>
            <a:r>
              <a:rPr lang="en-US" altLang="zh-CN" sz="2000" b="1" dirty="0" smtClean="0">
                <a:solidFill>
                  <a:schemeClr val="bg1"/>
                </a:solidFill>
              </a:rPr>
              <a:t>x=0</a:t>
            </a:r>
            <a:r>
              <a:rPr lang="zh-CN" altLang="en-US" sz="2000" b="1" dirty="0" smtClean="0">
                <a:solidFill>
                  <a:schemeClr val="bg1"/>
                </a:solidFill>
              </a:rPr>
              <a:t>处电势为</a:t>
            </a:r>
            <a:r>
              <a:rPr lang="en-US" altLang="zh-CN" sz="2000" b="1" dirty="0" smtClean="0">
                <a:solidFill>
                  <a:schemeClr val="bg1"/>
                </a:solidFill>
              </a:rPr>
              <a:t>u</a:t>
            </a:r>
            <a:r>
              <a:rPr lang="en-US" altLang="zh-CN" sz="1100" b="1" dirty="0" smtClean="0">
                <a:solidFill>
                  <a:schemeClr val="bg1"/>
                </a:solidFill>
              </a:rPr>
              <a:t>0</a:t>
            </a:r>
            <a:r>
              <a:rPr lang="zh-CN" altLang="en-US" sz="2400" b="1" dirty="0" smtClean="0">
                <a:solidFill>
                  <a:schemeClr val="bg1"/>
                </a:solidFill>
              </a:rPr>
              <a:t>，</a:t>
            </a:r>
            <a:r>
              <a:rPr lang="zh-CN" altLang="en-US" sz="2000" b="1" dirty="0" smtClean="0">
                <a:solidFill>
                  <a:schemeClr val="bg1"/>
                </a:solidFill>
              </a:rPr>
              <a:t>由</a:t>
            </a:r>
            <a:endParaRPr lang="zh-CN" altLang="en-US" sz="2400" b="1" dirty="0">
              <a:solidFill>
                <a:schemeClr val="bg1"/>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437711105"/>
              </p:ext>
            </p:extLst>
          </p:nvPr>
        </p:nvGraphicFramePr>
        <p:xfrm>
          <a:off x="3048155" y="810281"/>
          <a:ext cx="1381046" cy="388419"/>
        </p:xfrm>
        <a:graphic>
          <a:graphicData uri="http://schemas.openxmlformats.org/presentationml/2006/ole">
            <mc:AlternateContent xmlns:mc="http://schemas.openxmlformats.org/markup-compatibility/2006">
              <mc:Choice xmlns:v="urn:schemas-microsoft-com:vml" Requires="v">
                <p:oleObj spid="_x0000_s69724" name="Equation" r:id="rId4" imgW="812520" imgH="228600" progId="Equation.DSMT4">
                  <p:embed/>
                </p:oleObj>
              </mc:Choice>
              <mc:Fallback>
                <p:oleObj name="Equation" r:id="rId4" imgW="812520" imgH="228600" progId="Equation.DSMT4">
                  <p:embed/>
                  <p:pic>
                    <p:nvPicPr>
                      <p:cNvPr id="0" name=""/>
                      <p:cNvPicPr/>
                      <p:nvPr/>
                    </p:nvPicPr>
                    <p:blipFill>
                      <a:blip r:embed="rId5"/>
                      <a:stretch>
                        <a:fillRect/>
                      </a:stretch>
                    </p:blipFill>
                    <p:spPr>
                      <a:xfrm>
                        <a:off x="3048155" y="810281"/>
                        <a:ext cx="1381046" cy="38841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91597578"/>
              </p:ext>
            </p:extLst>
          </p:nvPr>
        </p:nvGraphicFramePr>
        <p:xfrm>
          <a:off x="642938" y="1703388"/>
          <a:ext cx="3538537" cy="388937"/>
        </p:xfrm>
        <a:graphic>
          <a:graphicData uri="http://schemas.openxmlformats.org/presentationml/2006/ole">
            <mc:AlternateContent xmlns:mc="http://schemas.openxmlformats.org/markup-compatibility/2006">
              <mc:Choice xmlns:v="urn:schemas-microsoft-com:vml" Requires="v">
                <p:oleObj spid="_x0000_s69725" name="Equation" r:id="rId6" imgW="2082600" imgH="228600" progId="Equation.DSMT4">
                  <p:embed/>
                </p:oleObj>
              </mc:Choice>
              <mc:Fallback>
                <p:oleObj name="Equation" r:id="rId6" imgW="2082600" imgH="228600" progId="Equation.DSMT4">
                  <p:embed/>
                  <p:pic>
                    <p:nvPicPr>
                      <p:cNvPr id="0" name="对象 5"/>
                      <p:cNvPicPr>
                        <a:picLocks noChangeAspect="1" noChangeArrowheads="1"/>
                      </p:cNvPicPr>
                      <p:nvPr/>
                    </p:nvPicPr>
                    <p:blipFill>
                      <a:blip r:embed="rId7"/>
                      <a:srcRect/>
                      <a:stretch>
                        <a:fillRect/>
                      </a:stretch>
                    </p:blipFill>
                    <p:spPr bwMode="auto">
                      <a:xfrm>
                        <a:off x="642938" y="1703388"/>
                        <a:ext cx="3538537"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403920" y="2204864"/>
            <a:ext cx="2233304" cy="400110"/>
          </a:xfrm>
          <a:prstGeom prst="rect">
            <a:avLst/>
          </a:prstGeom>
          <a:noFill/>
        </p:spPr>
        <p:txBody>
          <a:bodyPr wrap="none" rtlCol="0">
            <a:spAutoFit/>
          </a:bodyPr>
          <a:lstStyle/>
          <a:p>
            <a:r>
              <a:rPr lang="zh-CN" altLang="en-US" sz="2000" b="1" dirty="0" smtClean="0">
                <a:solidFill>
                  <a:schemeClr val="bg1"/>
                </a:solidFill>
              </a:rPr>
              <a:t>电荷</a:t>
            </a:r>
            <a:r>
              <a:rPr lang="en-US" altLang="zh-CN" sz="2000" b="1" dirty="0" smtClean="0">
                <a:solidFill>
                  <a:schemeClr val="bg1"/>
                </a:solidFill>
              </a:rPr>
              <a:t>-q</a:t>
            </a:r>
            <a:r>
              <a:rPr lang="zh-CN" altLang="en-US" sz="2000" b="1" dirty="0" smtClean="0">
                <a:solidFill>
                  <a:schemeClr val="bg1"/>
                </a:solidFill>
              </a:rPr>
              <a:t>的电势能为</a:t>
            </a:r>
            <a:endParaRPr lang="zh-CN" altLang="en-US" sz="2000" b="1" dirty="0">
              <a:solidFill>
                <a:schemeClr val="bg1"/>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838408118"/>
              </p:ext>
            </p:extLst>
          </p:nvPr>
        </p:nvGraphicFramePr>
        <p:xfrm>
          <a:off x="1127125" y="2781300"/>
          <a:ext cx="2763838" cy="388938"/>
        </p:xfrm>
        <a:graphic>
          <a:graphicData uri="http://schemas.openxmlformats.org/presentationml/2006/ole">
            <mc:AlternateContent xmlns:mc="http://schemas.openxmlformats.org/markup-compatibility/2006">
              <mc:Choice xmlns:v="urn:schemas-microsoft-com:vml" Requires="v">
                <p:oleObj spid="_x0000_s69726" name="Equation" r:id="rId8" imgW="1625400" imgH="228600" progId="Equation.DSMT4">
                  <p:embed/>
                </p:oleObj>
              </mc:Choice>
              <mc:Fallback>
                <p:oleObj name="Equation" r:id="rId8" imgW="1625400" imgH="228600" progId="Equation.DSMT4">
                  <p:embed/>
                  <p:pic>
                    <p:nvPicPr>
                      <p:cNvPr id="0" name="对象 6"/>
                      <p:cNvPicPr>
                        <a:picLocks noChangeAspect="1" noChangeArrowheads="1"/>
                      </p:cNvPicPr>
                      <p:nvPr/>
                    </p:nvPicPr>
                    <p:blipFill>
                      <a:blip r:embed="rId9"/>
                      <a:srcRect/>
                      <a:stretch>
                        <a:fillRect/>
                      </a:stretch>
                    </p:blipFill>
                    <p:spPr bwMode="auto">
                      <a:xfrm>
                        <a:off x="1127125" y="2781300"/>
                        <a:ext cx="27638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608287228"/>
              </p:ext>
            </p:extLst>
          </p:nvPr>
        </p:nvGraphicFramePr>
        <p:xfrm>
          <a:off x="1187624" y="3645024"/>
          <a:ext cx="5264150" cy="820737"/>
        </p:xfrm>
        <a:graphic>
          <a:graphicData uri="http://schemas.openxmlformats.org/presentationml/2006/ole">
            <mc:AlternateContent xmlns:mc="http://schemas.openxmlformats.org/markup-compatibility/2006">
              <mc:Choice xmlns:v="urn:schemas-microsoft-com:vml" Requires="v">
                <p:oleObj spid="_x0000_s69727" name="Equation" r:id="rId10" imgW="3098520" imgH="482400" progId="Equation.DSMT4">
                  <p:embed/>
                </p:oleObj>
              </mc:Choice>
              <mc:Fallback>
                <p:oleObj name="Equation" r:id="rId10" imgW="3098520" imgH="482400" progId="Equation.DSMT4">
                  <p:embed/>
                  <p:pic>
                    <p:nvPicPr>
                      <p:cNvPr id="0" name="对象 6"/>
                      <p:cNvPicPr>
                        <a:picLocks noChangeAspect="1" noChangeArrowheads="1"/>
                      </p:cNvPicPr>
                      <p:nvPr/>
                    </p:nvPicPr>
                    <p:blipFill>
                      <a:blip r:embed="rId11"/>
                      <a:srcRect/>
                      <a:stretch>
                        <a:fillRect/>
                      </a:stretch>
                    </p:blipFill>
                    <p:spPr bwMode="auto">
                      <a:xfrm>
                        <a:off x="1187624" y="3645024"/>
                        <a:ext cx="5264150"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Box 16"/>
          <p:cNvSpPr txBox="1"/>
          <p:nvPr/>
        </p:nvSpPr>
        <p:spPr>
          <a:xfrm>
            <a:off x="523224" y="3156937"/>
            <a:ext cx="1475084" cy="400110"/>
          </a:xfrm>
          <a:prstGeom prst="rect">
            <a:avLst/>
          </a:prstGeom>
          <a:noFill/>
        </p:spPr>
        <p:txBody>
          <a:bodyPr wrap="none" rtlCol="0">
            <a:spAutoFit/>
          </a:bodyPr>
          <a:lstStyle/>
          <a:p>
            <a:r>
              <a:rPr lang="zh-CN" altLang="en-US" sz="2000" b="1" dirty="0" smtClean="0">
                <a:solidFill>
                  <a:schemeClr val="bg1"/>
                </a:solidFill>
              </a:rPr>
              <a:t>总电势能为</a:t>
            </a:r>
            <a:endParaRPr lang="zh-CN" altLang="en-US" sz="2000" b="1" dirty="0">
              <a:solidFill>
                <a:schemeClr val="bg1"/>
              </a:solidFill>
            </a:endParaRPr>
          </a:p>
        </p:txBody>
      </p:sp>
    </p:spTree>
    <p:extLst>
      <p:ext uri="{BB962C8B-B14F-4D97-AF65-F5344CB8AC3E}">
        <p14:creationId xmlns:p14="http://schemas.microsoft.com/office/powerpoint/2010/main" val="2677619745"/>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18537"/>
            <a:ext cx="2350323" cy="461665"/>
          </a:xfrm>
          <a:prstGeom prst="rect">
            <a:avLst/>
          </a:prstGeom>
          <a:noFill/>
        </p:spPr>
        <p:txBody>
          <a:bodyPr wrap="none" rtlCol="0">
            <a:spAutoFit/>
          </a:bodyPr>
          <a:lstStyle/>
          <a:p>
            <a:r>
              <a:rPr lang="zh-CN" altLang="en-US" sz="2400" b="1" dirty="0" smtClean="0">
                <a:solidFill>
                  <a:srgbClr val="FFC000"/>
                </a:solidFill>
              </a:rPr>
              <a:t>电偶极子的电势</a:t>
            </a:r>
            <a:endParaRPr lang="zh-CN" altLang="en-US" sz="2400" b="1" dirty="0">
              <a:solidFill>
                <a:srgbClr val="FFC000"/>
              </a:solidFill>
            </a:endParaRPr>
          </a:p>
        </p:txBody>
      </p:sp>
      <p:pic>
        <p:nvPicPr>
          <p:cNvPr id="78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758" y="26395"/>
            <a:ext cx="3766242" cy="2970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3191436556"/>
              </p:ext>
            </p:extLst>
          </p:nvPr>
        </p:nvGraphicFramePr>
        <p:xfrm>
          <a:off x="2987824" y="5373216"/>
          <a:ext cx="2041685" cy="902865"/>
        </p:xfrm>
        <a:graphic>
          <a:graphicData uri="http://schemas.openxmlformats.org/presentationml/2006/ole">
            <mc:AlternateContent xmlns:mc="http://schemas.openxmlformats.org/markup-compatibility/2006">
              <mc:Choice xmlns:v="urn:schemas-microsoft-com:vml" Requires="v">
                <p:oleObj spid="_x0000_s70723" name="Equation" r:id="rId4" imgW="977760" imgH="431640" progId="Equation.DSMT4">
                  <p:embed/>
                </p:oleObj>
              </mc:Choice>
              <mc:Fallback>
                <p:oleObj name="Equation" r:id="rId4" imgW="977760" imgH="431640" progId="Equation.DSMT4">
                  <p:embed/>
                  <p:pic>
                    <p:nvPicPr>
                      <p:cNvPr id="0" name="对象 6"/>
                      <p:cNvPicPr>
                        <a:picLocks noChangeAspect="1" noChangeArrowheads="1"/>
                      </p:cNvPicPr>
                      <p:nvPr/>
                    </p:nvPicPr>
                    <p:blipFill>
                      <a:blip r:embed="rId5"/>
                      <a:srcRect/>
                      <a:stretch>
                        <a:fillRect/>
                      </a:stretch>
                    </p:blipFill>
                    <p:spPr bwMode="auto">
                      <a:xfrm>
                        <a:off x="2987824" y="5373216"/>
                        <a:ext cx="2041685" cy="902865"/>
                      </a:xfrm>
                      <a:prstGeom prst="rect">
                        <a:avLst/>
                      </a:prstGeom>
                      <a:noFill/>
                      <a:ln>
                        <a:noFill/>
                      </a:ln>
                    </p:spPr>
                  </p:pic>
                </p:oleObj>
              </mc:Fallback>
            </mc:AlternateContent>
          </a:graphicData>
        </a:graphic>
      </p:graphicFrame>
      <p:sp>
        <p:nvSpPr>
          <p:cNvPr id="4" name="TextBox 3"/>
          <p:cNvSpPr txBox="1"/>
          <p:nvPr/>
        </p:nvSpPr>
        <p:spPr>
          <a:xfrm>
            <a:off x="176718" y="924689"/>
            <a:ext cx="5173211" cy="400110"/>
          </a:xfrm>
          <a:prstGeom prst="rect">
            <a:avLst/>
          </a:prstGeom>
          <a:noFill/>
        </p:spPr>
        <p:txBody>
          <a:bodyPr wrap="none" rtlCol="0">
            <a:spAutoFit/>
          </a:bodyPr>
          <a:lstStyle/>
          <a:p>
            <a:r>
              <a:rPr lang="zh-CN" altLang="en-US" sz="2000" b="1" smtClean="0">
                <a:solidFill>
                  <a:schemeClr val="bg1"/>
                </a:solidFill>
              </a:rPr>
              <a:t>取无穷远处为电势零点，根据电势叠加原理</a:t>
            </a:r>
            <a:r>
              <a:rPr lang="en-US" altLang="zh-CN" sz="2000" b="1" smtClean="0">
                <a:solidFill>
                  <a:schemeClr val="bg1"/>
                </a:solidFill>
              </a:rPr>
              <a:t>:</a:t>
            </a:r>
            <a:endParaRPr lang="zh-CN" altLang="en-US" sz="2000" b="1">
              <a:solidFill>
                <a:schemeClr val="bg1"/>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218646847"/>
              </p:ext>
            </p:extLst>
          </p:nvPr>
        </p:nvGraphicFramePr>
        <p:xfrm>
          <a:off x="801375" y="1473581"/>
          <a:ext cx="1322353" cy="702134"/>
        </p:xfrm>
        <a:graphic>
          <a:graphicData uri="http://schemas.openxmlformats.org/presentationml/2006/ole">
            <mc:AlternateContent xmlns:mc="http://schemas.openxmlformats.org/markup-compatibility/2006">
              <mc:Choice xmlns:v="urn:schemas-microsoft-com:vml" Requires="v">
                <p:oleObj spid="_x0000_s70724" name="Equation" r:id="rId6" imgW="812520" imgH="431640" progId="Equation.DSMT4">
                  <p:embed/>
                </p:oleObj>
              </mc:Choice>
              <mc:Fallback>
                <p:oleObj name="Equation" r:id="rId6" imgW="812520" imgH="431640" progId="Equation.DSMT4">
                  <p:embed/>
                  <p:pic>
                    <p:nvPicPr>
                      <p:cNvPr id="0" name="Object 21"/>
                      <p:cNvPicPr>
                        <a:picLocks noChangeAspect="1" noChangeArrowheads="1"/>
                      </p:cNvPicPr>
                      <p:nvPr/>
                    </p:nvPicPr>
                    <p:blipFill>
                      <a:blip r:embed="rId7"/>
                      <a:srcRect/>
                      <a:stretch>
                        <a:fillRect/>
                      </a:stretch>
                    </p:blipFill>
                    <p:spPr bwMode="auto">
                      <a:xfrm>
                        <a:off x="801375" y="1473581"/>
                        <a:ext cx="1322353" cy="702134"/>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26003948"/>
              </p:ext>
            </p:extLst>
          </p:nvPr>
        </p:nvGraphicFramePr>
        <p:xfrm>
          <a:off x="2601843" y="1466754"/>
          <a:ext cx="1254490" cy="666101"/>
        </p:xfrm>
        <a:graphic>
          <a:graphicData uri="http://schemas.openxmlformats.org/presentationml/2006/ole">
            <mc:AlternateContent xmlns:mc="http://schemas.openxmlformats.org/markup-compatibility/2006">
              <mc:Choice xmlns:v="urn:schemas-microsoft-com:vml" Requires="v">
                <p:oleObj spid="_x0000_s70725" name="Equation" r:id="rId8" imgW="812520" imgH="431640" progId="Equation.DSMT4">
                  <p:embed/>
                </p:oleObj>
              </mc:Choice>
              <mc:Fallback>
                <p:oleObj name="Equation" r:id="rId8" imgW="812520" imgH="431640" progId="Equation.DSMT4">
                  <p:embed/>
                  <p:pic>
                    <p:nvPicPr>
                      <p:cNvPr id="0" name="Object 20"/>
                      <p:cNvPicPr>
                        <a:picLocks noChangeAspect="1" noChangeArrowheads="1"/>
                      </p:cNvPicPr>
                      <p:nvPr/>
                    </p:nvPicPr>
                    <p:blipFill>
                      <a:blip r:embed="rId9"/>
                      <a:srcRect/>
                      <a:stretch>
                        <a:fillRect/>
                      </a:stretch>
                    </p:blipFill>
                    <p:spPr bwMode="auto">
                      <a:xfrm>
                        <a:off x="2601843" y="1466754"/>
                        <a:ext cx="1254490" cy="666101"/>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79045700"/>
              </p:ext>
            </p:extLst>
          </p:nvPr>
        </p:nvGraphicFramePr>
        <p:xfrm>
          <a:off x="810070" y="2348880"/>
          <a:ext cx="4434361" cy="782191"/>
        </p:xfrm>
        <a:graphic>
          <a:graphicData uri="http://schemas.openxmlformats.org/presentationml/2006/ole">
            <mc:AlternateContent xmlns:mc="http://schemas.openxmlformats.org/markup-compatibility/2006">
              <mc:Choice xmlns:v="urn:schemas-microsoft-com:vml" Requires="v">
                <p:oleObj spid="_x0000_s70726" name="Equation" r:id="rId10" imgW="2730240" imgH="482400" progId="Equation.DSMT4">
                  <p:embed/>
                </p:oleObj>
              </mc:Choice>
              <mc:Fallback>
                <p:oleObj name="Equation" r:id="rId10" imgW="2730240" imgH="482400" progId="Equation.DSMT4">
                  <p:embed/>
                  <p:pic>
                    <p:nvPicPr>
                      <p:cNvPr id="0" name="Object 19"/>
                      <p:cNvPicPr>
                        <a:picLocks noChangeAspect="1" noChangeArrowheads="1"/>
                      </p:cNvPicPr>
                      <p:nvPr/>
                    </p:nvPicPr>
                    <p:blipFill>
                      <a:blip r:embed="rId11"/>
                      <a:srcRect/>
                      <a:stretch>
                        <a:fillRect/>
                      </a:stretch>
                    </p:blipFill>
                    <p:spPr bwMode="auto">
                      <a:xfrm>
                        <a:off x="810070" y="2348880"/>
                        <a:ext cx="4434361" cy="782191"/>
                      </a:xfrm>
                      <a:prstGeom prst="rect">
                        <a:avLst/>
                      </a:prstGeom>
                      <a:noFill/>
                    </p:spPr>
                  </p:pic>
                </p:oleObj>
              </mc:Fallback>
            </mc:AlternateContent>
          </a:graphicData>
        </a:graphic>
      </p:graphicFrame>
      <p:sp>
        <p:nvSpPr>
          <p:cNvPr id="8"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3"/>
          <p:cNvSpPr>
            <a:spLocks noChangeArrowheads="1"/>
          </p:cNvSpPr>
          <p:nvPr/>
        </p:nvSpPr>
        <p:spPr bwMode="auto">
          <a:xfrm>
            <a:off x="0" y="1028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174714017"/>
              </p:ext>
            </p:extLst>
          </p:nvPr>
        </p:nvGraphicFramePr>
        <p:xfrm>
          <a:off x="988664" y="3356992"/>
          <a:ext cx="6878638" cy="439737"/>
        </p:xfrm>
        <a:graphic>
          <a:graphicData uri="http://schemas.openxmlformats.org/presentationml/2006/ole">
            <mc:AlternateContent xmlns:mc="http://schemas.openxmlformats.org/markup-compatibility/2006">
              <mc:Choice xmlns:v="urn:schemas-microsoft-com:vml" Requires="v">
                <p:oleObj spid="_x0000_s70727" name="Equation" r:id="rId12" imgW="3759120" imgH="241200" progId="Equation.DSMT4">
                  <p:embed/>
                </p:oleObj>
              </mc:Choice>
              <mc:Fallback>
                <p:oleObj name="Equation" r:id="rId12" imgW="3759120" imgH="241200" progId="Equation.DSMT4">
                  <p:embed/>
                  <p:pic>
                    <p:nvPicPr>
                      <p:cNvPr id="0" name="对象 6"/>
                      <p:cNvPicPr>
                        <a:picLocks noChangeAspect="1" noChangeArrowheads="1"/>
                      </p:cNvPicPr>
                      <p:nvPr/>
                    </p:nvPicPr>
                    <p:blipFill>
                      <a:blip r:embed="rId13"/>
                      <a:srcRect/>
                      <a:stretch>
                        <a:fillRect/>
                      </a:stretch>
                    </p:blipFill>
                    <p:spPr bwMode="auto">
                      <a:xfrm>
                        <a:off x="988664" y="3356992"/>
                        <a:ext cx="6878638" cy="439737"/>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695468443"/>
              </p:ext>
            </p:extLst>
          </p:nvPr>
        </p:nvGraphicFramePr>
        <p:xfrm>
          <a:off x="2987824" y="3933056"/>
          <a:ext cx="1771127" cy="750044"/>
        </p:xfrm>
        <a:graphic>
          <a:graphicData uri="http://schemas.openxmlformats.org/presentationml/2006/ole">
            <mc:AlternateContent xmlns:mc="http://schemas.openxmlformats.org/markup-compatibility/2006">
              <mc:Choice xmlns:v="urn:schemas-microsoft-com:vml" Requires="v">
                <p:oleObj spid="_x0000_s70728" name="Equation" r:id="rId14" imgW="1015920" imgH="431640" progId="Equation.DSMT4">
                  <p:embed/>
                </p:oleObj>
              </mc:Choice>
              <mc:Fallback>
                <p:oleObj name="Equation" r:id="rId14" imgW="1015920" imgH="431640" progId="Equation.DSMT4">
                  <p:embed/>
                  <p:pic>
                    <p:nvPicPr>
                      <p:cNvPr id="0" name="对象 6"/>
                      <p:cNvPicPr>
                        <a:picLocks noChangeAspect="1" noChangeArrowheads="1"/>
                      </p:cNvPicPr>
                      <p:nvPr/>
                    </p:nvPicPr>
                    <p:blipFill>
                      <a:blip r:embed="rId15"/>
                      <a:srcRect/>
                      <a:stretch>
                        <a:fillRect/>
                      </a:stretch>
                    </p:blipFill>
                    <p:spPr bwMode="auto">
                      <a:xfrm>
                        <a:off x="2987824" y="3933056"/>
                        <a:ext cx="1771127" cy="750044"/>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145264659"/>
              </p:ext>
            </p:extLst>
          </p:nvPr>
        </p:nvGraphicFramePr>
        <p:xfrm>
          <a:off x="1101033" y="4797152"/>
          <a:ext cx="4276725" cy="371475"/>
        </p:xfrm>
        <a:graphic>
          <a:graphicData uri="http://schemas.openxmlformats.org/presentationml/2006/ole">
            <mc:AlternateContent xmlns:mc="http://schemas.openxmlformats.org/markup-compatibility/2006">
              <mc:Choice xmlns:v="urn:schemas-microsoft-com:vml" Requires="v">
                <p:oleObj spid="_x0000_s70729" name="Equation" r:id="rId16" imgW="2336760" imgH="203040" progId="Equation.DSMT4">
                  <p:embed/>
                </p:oleObj>
              </mc:Choice>
              <mc:Fallback>
                <p:oleObj name="Equation" r:id="rId16" imgW="2336760" imgH="203040" progId="Equation.DSMT4">
                  <p:embed/>
                  <p:pic>
                    <p:nvPicPr>
                      <p:cNvPr id="0" name="对象 10"/>
                      <p:cNvPicPr>
                        <a:picLocks noChangeAspect="1" noChangeArrowheads="1"/>
                      </p:cNvPicPr>
                      <p:nvPr/>
                    </p:nvPicPr>
                    <p:blipFill>
                      <a:blip r:embed="rId17"/>
                      <a:srcRect/>
                      <a:stretch>
                        <a:fillRect/>
                      </a:stretch>
                    </p:blipFill>
                    <p:spPr bwMode="auto">
                      <a:xfrm>
                        <a:off x="1101033" y="4797152"/>
                        <a:ext cx="427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6942531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p:cNvGraphicFramePr>
          <p:nvPr/>
        </p:nvGraphicFramePr>
        <p:xfrm>
          <a:off x="1073150" y="2971800"/>
          <a:ext cx="1612900" cy="914400"/>
        </p:xfrm>
        <a:graphic>
          <a:graphicData uri="http://schemas.openxmlformats.org/presentationml/2006/ole">
            <mc:AlternateContent xmlns:mc="http://schemas.openxmlformats.org/markup-compatibility/2006">
              <mc:Choice xmlns:v="urn:schemas-microsoft-com:vml" Requires="v">
                <p:oleObj spid="_x0000_s57531" name="Equation" r:id="rId3" imgW="1504920" imgH="809531" progId="Equation.3">
                  <p:embed/>
                </p:oleObj>
              </mc:Choice>
              <mc:Fallback>
                <p:oleObj name="Equation" r:id="rId3" imgW="1504920" imgH="809531"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2971800"/>
                        <a:ext cx="1612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7" name="Object 3"/>
          <p:cNvGraphicFramePr>
            <a:graphicFrameLocks/>
          </p:cNvGraphicFramePr>
          <p:nvPr/>
        </p:nvGraphicFramePr>
        <p:xfrm>
          <a:off x="2846388" y="2971800"/>
          <a:ext cx="2335212" cy="939800"/>
        </p:xfrm>
        <a:graphic>
          <a:graphicData uri="http://schemas.openxmlformats.org/presentationml/2006/ole">
            <mc:AlternateContent xmlns:mc="http://schemas.openxmlformats.org/markup-compatibility/2006">
              <mc:Choice xmlns:v="urn:schemas-microsoft-com:vml" Requires="v">
                <p:oleObj spid="_x0000_s57532" name="Equation" r:id="rId5" imgW="2228902" imgH="838144" progId="Equation.3">
                  <p:embed/>
                </p:oleObj>
              </mc:Choice>
              <mc:Fallback>
                <p:oleObj name="Equation" r:id="rId5" imgW="2228902" imgH="838144"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388" y="2971800"/>
                        <a:ext cx="23352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8" name="Object 4"/>
          <p:cNvGraphicFramePr>
            <a:graphicFrameLocks/>
          </p:cNvGraphicFramePr>
          <p:nvPr/>
        </p:nvGraphicFramePr>
        <p:xfrm>
          <a:off x="1017588" y="4343400"/>
          <a:ext cx="3351212" cy="939800"/>
        </p:xfrm>
        <a:graphic>
          <a:graphicData uri="http://schemas.openxmlformats.org/presentationml/2006/ole">
            <mc:AlternateContent xmlns:mc="http://schemas.openxmlformats.org/markup-compatibility/2006">
              <mc:Choice xmlns:v="urn:schemas-microsoft-com:vml" Requires="v">
                <p:oleObj spid="_x0000_s57533" name="Equation" r:id="rId7" imgW="3247929" imgH="838144" progId="Equation.3">
                  <p:embed/>
                </p:oleObj>
              </mc:Choice>
              <mc:Fallback>
                <p:oleObj name="Equation" r:id="rId7" imgW="3247929" imgH="838144"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588" y="4343400"/>
                        <a:ext cx="33512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5"/>
          <p:cNvGraphicFramePr>
            <a:graphicFrameLocks/>
          </p:cNvGraphicFramePr>
          <p:nvPr/>
        </p:nvGraphicFramePr>
        <p:xfrm>
          <a:off x="4522788" y="4343400"/>
          <a:ext cx="2335212" cy="939800"/>
        </p:xfrm>
        <a:graphic>
          <a:graphicData uri="http://schemas.openxmlformats.org/presentationml/2006/ole">
            <mc:AlternateContent xmlns:mc="http://schemas.openxmlformats.org/markup-compatibility/2006">
              <mc:Choice xmlns:v="urn:schemas-microsoft-com:vml" Requires="v">
                <p:oleObj spid="_x0000_s57534" name="Equation" r:id="rId9" imgW="2228902" imgH="838144" progId="Equation.3">
                  <p:embed/>
                </p:oleObj>
              </mc:Choice>
              <mc:Fallback>
                <p:oleObj name="Equation" r:id="rId9" imgW="2228902" imgH="838144"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2788" y="4343400"/>
                        <a:ext cx="23352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0" name="Text Box 6"/>
          <p:cNvSpPr txBox="1">
            <a:spLocks noChangeArrowheads="1"/>
          </p:cNvSpPr>
          <p:nvPr/>
        </p:nvSpPr>
        <p:spPr bwMode="auto">
          <a:xfrm>
            <a:off x="785813" y="436563"/>
            <a:ext cx="78247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zh-CN" altLang="en-US" sz="2400" b="1">
                <a:solidFill>
                  <a:schemeClr val="bg1"/>
                </a:solidFill>
                <a:latin typeface="宋体" pitchFamily="2" charset="-122"/>
              </a:rPr>
              <a:t>均匀带电圆环半径为</a:t>
            </a:r>
            <a:r>
              <a:rPr kumimoji="1" lang="en-US" altLang="zh-CN" sz="2400" b="1" i="1">
                <a:solidFill>
                  <a:srgbClr val="66FFFF"/>
                </a:solidFill>
                <a:latin typeface="Times New Roman" pitchFamily="18" charset="0"/>
              </a:rPr>
              <a:t>R</a:t>
            </a:r>
            <a:r>
              <a:rPr kumimoji="1" lang="zh-CN" altLang="en-US" sz="2400" b="1">
                <a:solidFill>
                  <a:schemeClr val="bg1"/>
                </a:solidFill>
                <a:latin typeface="宋体" pitchFamily="2" charset="-122"/>
              </a:rPr>
              <a:t>，电荷线密度为</a:t>
            </a:r>
            <a:r>
              <a:rPr kumimoji="1" lang="zh-CN" altLang="en-US" sz="2400" b="1" i="1">
                <a:solidFill>
                  <a:srgbClr val="66FFFF"/>
                </a:solidFill>
                <a:latin typeface="Times New Roman" pitchFamily="18" charset="0"/>
                <a:sym typeface="Symbol" pitchFamily="18" charset="2"/>
              </a:rPr>
              <a:t></a:t>
            </a:r>
            <a:r>
              <a:rPr kumimoji="1" lang="zh-CN" altLang="en-US" sz="2400" b="1">
                <a:solidFill>
                  <a:schemeClr val="bg1"/>
                </a:solidFill>
                <a:latin typeface="宋体" pitchFamily="2" charset="-122"/>
                <a:sym typeface="Symbol" pitchFamily="18" charset="2"/>
              </a:rPr>
              <a:t>。</a:t>
            </a:r>
            <a:endParaRPr kumimoji="1" lang="zh-CN" altLang="en-US" sz="2400" b="1">
              <a:solidFill>
                <a:schemeClr val="bg1"/>
              </a:solidFill>
              <a:latin typeface="宋体" pitchFamily="2" charset="-122"/>
            </a:endParaRPr>
          </a:p>
        </p:txBody>
      </p:sp>
      <p:sp>
        <p:nvSpPr>
          <p:cNvPr id="57351" name="Text Box 7"/>
          <p:cNvSpPr txBox="1">
            <a:spLocks noChangeArrowheads="1"/>
          </p:cNvSpPr>
          <p:nvPr/>
        </p:nvSpPr>
        <p:spPr bwMode="auto">
          <a:xfrm>
            <a:off x="263525" y="156527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FFFF00"/>
                </a:solidFill>
                <a:latin typeface="Times New Roman" pitchFamily="18" charset="0"/>
              </a:rPr>
              <a:t>解</a:t>
            </a:r>
          </a:p>
        </p:txBody>
      </p:sp>
      <p:sp>
        <p:nvSpPr>
          <p:cNvPr id="57352" name="Text Box 8"/>
          <p:cNvSpPr txBox="1">
            <a:spLocks noChangeArrowheads="1"/>
          </p:cNvSpPr>
          <p:nvPr/>
        </p:nvSpPr>
        <p:spPr bwMode="auto">
          <a:xfrm>
            <a:off x="762000" y="1524000"/>
            <a:ext cx="4633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建立如图坐标系，选取电荷元</a:t>
            </a:r>
            <a:r>
              <a:rPr kumimoji="1" lang="zh-CN" altLang="en-US" sz="2400" b="1">
                <a:solidFill>
                  <a:srgbClr val="66FFFF"/>
                </a:solidFill>
                <a:latin typeface="Times New Roman" pitchFamily="18" charset="0"/>
              </a:rPr>
              <a:t> </a:t>
            </a:r>
            <a:r>
              <a:rPr kumimoji="1" lang="en-US" altLang="zh-CN" sz="2800" b="1">
                <a:solidFill>
                  <a:srgbClr val="66FFFF"/>
                </a:solidFill>
                <a:latin typeface="Times New Roman" pitchFamily="18" charset="0"/>
              </a:rPr>
              <a:t>d</a:t>
            </a:r>
            <a:r>
              <a:rPr kumimoji="1" lang="en-US" altLang="zh-CN" sz="2800" b="1" i="1">
                <a:solidFill>
                  <a:srgbClr val="66FFFF"/>
                </a:solidFill>
                <a:latin typeface="Times New Roman" pitchFamily="18" charset="0"/>
              </a:rPr>
              <a:t>q</a:t>
            </a:r>
          </a:p>
        </p:txBody>
      </p:sp>
      <p:sp>
        <p:nvSpPr>
          <p:cNvPr id="57353" name="Rectangle 9"/>
          <p:cNvSpPr>
            <a:spLocks noChangeArrowheads="1"/>
          </p:cNvSpPr>
          <p:nvPr/>
        </p:nvSpPr>
        <p:spPr bwMode="auto">
          <a:xfrm>
            <a:off x="269875" y="4841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p>
        </p:txBody>
      </p:sp>
      <p:sp>
        <p:nvSpPr>
          <p:cNvPr id="57354" name="Rectangle 10"/>
          <p:cNvSpPr>
            <a:spLocks noChangeArrowheads="1"/>
          </p:cNvSpPr>
          <p:nvPr/>
        </p:nvSpPr>
        <p:spPr bwMode="auto">
          <a:xfrm>
            <a:off x="750888" y="9906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latin typeface="Times New Roman" pitchFamily="18" charset="0"/>
                <a:sym typeface="Symbol" pitchFamily="18" charset="2"/>
              </a:rPr>
              <a:t>圆环轴线上一点的电势</a:t>
            </a:r>
            <a:endParaRPr kumimoji="1" lang="zh-CN" altLang="en-US" sz="2400" b="1">
              <a:solidFill>
                <a:srgbClr val="FFFF66"/>
              </a:solidFill>
              <a:latin typeface="Times New Roman" pitchFamily="18" charset="0"/>
              <a:sym typeface="Symbol" pitchFamily="18" charset="2"/>
            </a:endParaRPr>
          </a:p>
        </p:txBody>
      </p:sp>
      <p:sp>
        <p:nvSpPr>
          <p:cNvPr id="57355" name="Rectangle 11"/>
          <p:cNvSpPr>
            <a:spLocks noChangeArrowheads="1"/>
          </p:cNvSpPr>
          <p:nvPr/>
        </p:nvSpPr>
        <p:spPr bwMode="auto">
          <a:xfrm>
            <a:off x="269875" y="9906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sym typeface="Symbol" pitchFamily="18" charset="2"/>
              </a:rPr>
              <a:t>求</a:t>
            </a:r>
          </a:p>
        </p:txBody>
      </p:sp>
      <p:graphicFrame>
        <p:nvGraphicFramePr>
          <p:cNvPr id="57356" name="Object 12"/>
          <p:cNvGraphicFramePr>
            <a:graphicFrameLocks/>
          </p:cNvGraphicFramePr>
          <p:nvPr/>
        </p:nvGraphicFramePr>
        <p:xfrm>
          <a:off x="1219200" y="2209800"/>
          <a:ext cx="1244600" cy="393700"/>
        </p:xfrm>
        <a:graphic>
          <a:graphicData uri="http://schemas.openxmlformats.org/presentationml/2006/ole">
            <mc:AlternateContent xmlns:mc="http://schemas.openxmlformats.org/markup-compatibility/2006">
              <mc:Choice xmlns:v="urn:schemas-microsoft-com:vml" Requires="v">
                <p:oleObj spid="_x0000_s57535" name="Equation" r:id="rId11" imgW="1142930" imgH="285860" progId="Equation.3">
                  <p:embed/>
                </p:oleObj>
              </mc:Choice>
              <mc:Fallback>
                <p:oleObj name="Equation" r:id="rId11" imgW="1142930" imgH="285860" progId="Equation.3">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2209800"/>
                        <a:ext cx="1244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7" name="Oval 13"/>
          <p:cNvSpPr>
            <a:spLocks noChangeArrowheads="1"/>
          </p:cNvSpPr>
          <p:nvPr/>
        </p:nvSpPr>
        <p:spPr bwMode="auto">
          <a:xfrm>
            <a:off x="5845175" y="2409825"/>
            <a:ext cx="762000" cy="1524000"/>
          </a:xfrm>
          <a:prstGeom prst="ellipse">
            <a:avLst/>
          </a:prstGeom>
          <a:noFill/>
          <a:ln w="762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358" name="Group 14"/>
          <p:cNvGrpSpPr>
            <a:grpSpLocks/>
          </p:cNvGrpSpPr>
          <p:nvPr/>
        </p:nvGrpSpPr>
        <p:grpSpPr bwMode="auto">
          <a:xfrm>
            <a:off x="5868988" y="2409825"/>
            <a:ext cx="387350" cy="762000"/>
            <a:chOff x="3681" y="3024"/>
            <a:chExt cx="244" cy="480"/>
          </a:xfrm>
        </p:grpSpPr>
        <p:sp>
          <p:nvSpPr>
            <p:cNvPr id="57374" name="Line 15"/>
            <p:cNvSpPr>
              <a:spLocks noChangeShapeType="1"/>
            </p:cNvSpPr>
            <p:nvPr/>
          </p:nvSpPr>
          <p:spPr bwMode="auto">
            <a:xfrm flipV="1">
              <a:off x="3910" y="3024"/>
              <a:ext cx="0" cy="480"/>
            </a:xfrm>
            <a:prstGeom prst="line">
              <a:avLst/>
            </a:prstGeom>
            <a:noFill/>
            <a:ln w="28575">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5" name="Text Box 16"/>
            <p:cNvSpPr txBox="1">
              <a:spLocks noChangeArrowheads="1"/>
            </p:cNvSpPr>
            <p:nvPr/>
          </p:nvSpPr>
          <p:spPr bwMode="auto">
            <a:xfrm>
              <a:off x="3681" y="319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rgbClr val="00FF00"/>
                  </a:solidFill>
                  <a:latin typeface="Times New Roman" pitchFamily="18" charset="0"/>
                </a:rPr>
                <a:t>R</a:t>
              </a:r>
            </a:p>
          </p:txBody>
        </p:sp>
      </p:grpSp>
      <p:sp>
        <p:nvSpPr>
          <p:cNvPr id="57359" name="Line 17"/>
          <p:cNvSpPr>
            <a:spLocks noChangeShapeType="1"/>
          </p:cNvSpPr>
          <p:nvPr/>
        </p:nvSpPr>
        <p:spPr bwMode="auto">
          <a:xfrm>
            <a:off x="6232525" y="3171825"/>
            <a:ext cx="1295400" cy="0"/>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7360" name="Group 18"/>
          <p:cNvGrpSpPr>
            <a:grpSpLocks/>
          </p:cNvGrpSpPr>
          <p:nvPr/>
        </p:nvGrpSpPr>
        <p:grpSpPr bwMode="auto">
          <a:xfrm>
            <a:off x="7469188" y="3136900"/>
            <a:ext cx="369887" cy="685800"/>
            <a:chOff x="4742" y="2618"/>
            <a:chExt cx="233" cy="432"/>
          </a:xfrm>
        </p:grpSpPr>
        <p:sp>
          <p:nvSpPr>
            <p:cNvPr id="57372" name="Oval 19"/>
            <p:cNvSpPr>
              <a:spLocks noChangeArrowheads="1"/>
            </p:cNvSpPr>
            <p:nvPr/>
          </p:nvSpPr>
          <p:spPr bwMode="auto">
            <a:xfrm>
              <a:off x="4800" y="2618"/>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3" name="Text Box 20"/>
            <p:cNvSpPr txBox="1">
              <a:spLocks noChangeArrowheads="1"/>
            </p:cNvSpPr>
            <p:nvPr/>
          </p:nvSpPr>
          <p:spPr bwMode="auto">
            <a:xfrm>
              <a:off x="4742" y="276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rgbClr val="FFFF66"/>
                  </a:solidFill>
                  <a:latin typeface="Times New Roman" pitchFamily="18" charset="0"/>
                </a:rPr>
                <a:t>P</a:t>
              </a:r>
            </a:p>
          </p:txBody>
        </p:sp>
      </p:grpSp>
      <p:grpSp>
        <p:nvGrpSpPr>
          <p:cNvPr id="57361" name="Group 21"/>
          <p:cNvGrpSpPr>
            <a:grpSpLocks/>
          </p:cNvGrpSpPr>
          <p:nvPr/>
        </p:nvGrpSpPr>
        <p:grpSpPr bwMode="auto">
          <a:xfrm>
            <a:off x="6049963" y="3171825"/>
            <a:ext cx="2470150" cy="574675"/>
            <a:chOff x="3878" y="2784"/>
            <a:chExt cx="1556" cy="362"/>
          </a:xfrm>
        </p:grpSpPr>
        <p:sp>
          <p:nvSpPr>
            <p:cNvPr id="57369" name="Line 22"/>
            <p:cNvSpPr>
              <a:spLocks noChangeShapeType="1"/>
            </p:cNvSpPr>
            <p:nvPr/>
          </p:nvSpPr>
          <p:spPr bwMode="auto">
            <a:xfrm>
              <a:off x="3984" y="2784"/>
              <a:ext cx="1440" cy="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0" name="Text Box 23"/>
            <p:cNvSpPr txBox="1">
              <a:spLocks noChangeArrowheads="1"/>
            </p:cNvSpPr>
            <p:nvPr/>
          </p:nvSpPr>
          <p:spPr bwMode="auto">
            <a:xfrm>
              <a:off x="3878" y="281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rgbClr val="66FFFF"/>
                  </a:solidFill>
                  <a:latin typeface="Times New Roman" pitchFamily="18" charset="0"/>
                </a:rPr>
                <a:t>O</a:t>
              </a:r>
            </a:p>
          </p:txBody>
        </p:sp>
        <p:sp>
          <p:nvSpPr>
            <p:cNvPr id="57371" name="Text Box 24"/>
            <p:cNvSpPr txBox="1">
              <a:spLocks noChangeArrowheads="1"/>
            </p:cNvSpPr>
            <p:nvPr/>
          </p:nvSpPr>
          <p:spPr bwMode="auto">
            <a:xfrm>
              <a:off x="5222" y="285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rgbClr val="66FFFF"/>
                  </a:solidFill>
                  <a:latin typeface="Times New Roman" pitchFamily="18" charset="0"/>
                </a:rPr>
                <a:t>x</a:t>
              </a:r>
            </a:p>
          </p:txBody>
        </p:sp>
      </p:grpSp>
      <p:grpSp>
        <p:nvGrpSpPr>
          <p:cNvPr id="57362" name="Group 25"/>
          <p:cNvGrpSpPr>
            <a:grpSpLocks/>
          </p:cNvGrpSpPr>
          <p:nvPr/>
        </p:nvGrpSpPr>
        <p:grpSpPr bwMode="auto">
          <a:xfrm>
            <a:off x="5940425" y="1781175"/>
            <a:ext cx="560388" cy="661988"/>
            <a:chOff x="3742" y="1122"/>
            <a:chExt cx="353" cy="417"/>
          </a:xfrm>
        </p:grpSpPr>
        <p:sp>
          <p:nvSpPr>
            <p:cNvPr id="57367" name="Rectangle 26"/>
            <p:cNvSpPr>
              <a:spLocks noChangeArrowheads="1"/>
            </p:cNvSpPr>
            <p:nvPr/>
          </p:nvSpPr>
          <p:spPr bwMode="auto">
            <a:xfrm>
              <a:off x="3897" y="1493"/>
              <a:ext cx="70" cy="46"/>
            </a:xfrm>
            <a:prstGeom prst="rect">
              <a:avLst/>
            </a:prstGeom>
            <a:solidFill>
              <a:srgbClr val="FFFF66"/>
            </a:solidFill>
            <a:ln>
              <a:noFill/>
            </a:ln>
            <a:effectLst/>
            <a:extLs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8" name="Rectangle 27"/>
            <p:cNvSpPr>
              <a:spLocks noChangeArrowheads="1"/>
            </p:cNvSpPr>
            <p:nvPr/>
          </p:nvSpPr>
          <p:spPr bwMode="auto">
            <a:xfrm>
              <a:off x="3742" y="1122"/>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66FFFF"/>
                  </a:solidFill>
                  <a:latin typeface="Times New Roman" pitchFamily="18" charset="0"/>
                </a:rPr>
                <a:t>d</a:t>
              </a:r>
              <a:r>
                <a:rPr kumimoji="1" lang="en-US" altLang="zh-CN" sz="2800" b="1" i="1">
                  <a:solidFill>
                    <a:srgbClr val="66FFFF"/>
                  </a:solidFill>
                  <a:latin typeface="Times New Roman" pitchFamily="18" charset="0"/>
                </a:rPr>
                <a:t>q</a:t>
              </a:r>
            </a:p>
          </p:txBody>
        </p:sp>
      </p:grpSp>
      <p:grpSp>
        <p:nvGrpSpPr>
          <p:cNvPr id="57363" name="Group 28"/>
          <p:cNvGrpSpPr>
            <a:grpSpLocks/>
          </p:cNvGrpSpPr>
          <p:nvPr/>
        </p:nvGrpSpPr>
        <p:grpSpPr bwMode="auto">
          <a:xfrm>
            <a:off x="6232525" y="2247900"/>
            <a:ext cx="1371600" cy="923925"/>
            <a:chOff x="3984" y="2058"/>
            <a:chExt cx="864" cy="582"/>
          </a:xfrm>
        </p:grpSpPr>
        <p:sp>
          <p:nvSpPr>
            <p:cNvPr id="57365" name="Line 29"/>
            <p:cNvSpPr>
              <a:spLocks noChangeShapeType="1"/>
            </p:cNvSpPr>
            <p:nvPr/>
          </p:nvSpPr>
          <p:spPr bwMode="auto">
            <a:xfrm>
              <a:off x="3984" y="2160"/>
              <a:ext cx="864" cy="48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6" name="Text Box 30"/>
            <p:cNvSpPr txBox="1">
              <a:spLocks noChangeArrowheads="1"/>
            </p:cNvSpPr>
            <p:nvPr/>
          </p:nvSpPr>
          <p:spPr bwMode="auto">
            <a:xfrm>
              <a:off x="4406" y="205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i="1">
                  <a:solidFill>
                    <a:srgbClr val="FFFF66"/>
                  </a:solidFill>
                  <a:latin typeface="Times New Roman" pitchFamily="18" charset="0"/>
                </a:rPr>
                <a:t>r</a:t>
              </a:r>
            </a:p>
          </p:txBody>
        </p:sp>
      </p:grpSp>
      <p:sp>
        <p:nvSpPr>
          <p:cNvPr id="2" name="矩形 1"/>
          <p:cNvSpPr/>
          <p:nvPr/>
        </p:nvSpPr>
        <p:spPr>
          <a:xfrm>
            <a:off x="28575" y="23813"/>
            <a:ext cx="3571875" cy="461962"/>
          </a:xfrm>
          <a:prstGeom prst="rect">
            <a:avLst/>
          </a:prstGeom>
        </p:spPr>
        <p:txBody>
          <a:bodyPr wrap="none">
            <a:spAutoFit/>
          </a:bodyPr>
          <a:lstStyle/>
          <a:p>
            <a:pPr algn="just">
              <a:spcAft>
                <a:spcPts val="0"/>
              </a:spcAft>
              <a:defRPr/>
            </a:pPr>
            <a:r>
              <a:rPr lang="zh-CN" altLang="zh-CN" sz="2400" b="1" kern="100" dirty="0">
                <a:solidFill>
                  <a:srgbClr val="FFC000"/>
                </a:solidFill>
                <a:latin typeface="Times New Roman"/>
                <a:ea typeface="宋体"/>
              </a:rPr>
              <a:t>书中例题</a:t>
            </a:r>
            <a:r>
              <a:rPr lang="en-US" altLang="zh-CN" sz="2400" b="1" kern="100" dirty="0">
                <a:solidFill>
                  <a:srgbClr val="FFC000"/>
                </a:solidFill>
                <a:latin typeface="Times New Roman"/>
                <a:ea typeface="宋体"/>
              </a:rPr>
              <a:t>8.18(p.316) </a:t>
            </a:r>
            <a:r>
              <a:rPr lang="zh-CN" altLang="en-US" sz="2400" b="1" kern="100" dirty="0">
                <a:solidFill>
                  <a:srgbClr val="FF0000"/>
                </a:solidFill>
                <a:latin typeface="Times New Roman"/>
                <a:ea typeface="宋体"/>
              </a:rPr>
              <a:t>重点</a:t>
            </a:r>
            <a:endParaRPr lang="zh-CN" altLang="zh-CN" sz="2400" b="1" kern="100" dirty="0">
              <a:solidFill>
                <a:srgbClr val="FF0000"/>
              </a:solidFill>
              <a:latin typeface="Times New Roman"/>
              <a:ea typeface="宋体"/>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3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3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3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3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3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57352" grpId="0"/>
      <p:bldP spid="57357" grpId="0" animBg="1"/>
      <p:bldP spid="573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0"/>
            <a:ext cx="2627759" cy="372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7504" y="116632"/>
            <a:ext cx="6048672" cy="3416320"/>
          </a:xfrm>
          <a:prstGeom prst="rect">
            <a:avLst/>
          </a:prstGeom>
        </p:spPr>
        <p:txBody>
          <a:bodyPr wrap="square">
            <a:spAutoFit/>
          </a:bodyPr>
          <a:lstStyle/>
          <a:p>
            <a:r>
              <a:rPr lang="zh-CN" altLang="zh-CN" sz="2400" b="1">
                <a:solidFill>
                  <a:srgbClr val="FFC000"/>
                </a:solidFill>
                <a:latin typeface="+mn-lt"/>
              </a:rPr>
              <a:t>书中例题</a:t>
            </a:r>
            <a:r>
              <a:rPr lang="en-US" altLang="zh-CN" sz="2400" b="1">
                <a:solidFill>
                  <a:srgbClr val="FFC000"/>
                </a:solidFill>
                <a:latin typeface="+mn-lt"/>
              </a:rPr>
              <a:t>8.19(p.316) </a:t>
            </a:r>
            <a:endParaRPr lang="zh-CN" altLang="zh-CN" sz="2400" b="1">
              <a:solidFill>
                <a:srgbClr val="FFC000"/>
              </a:solidFill>
              <a:latin typeface="+mn-lt"/>
            </a:endParaRPr>
          </a:p>
          <a:p>
            <a:r>
              <a:rPr lang="zh-CN" altLang="zh-CN" sz="2400" b="1">
                <a:solidFill>
                  <a:schemeClr val="bg1"/>
                </a:solidFill>
                <a:latin typeface="+mn-lt"/>
              </a:rPr>
              <a:t>计算半径为</a:t>
            </a:r>
            <a:r>
              <a:rPr lang="en-US" altLang="zh-CN" sz="2400" b="1" i="1">
                <a:solidFill>
                  <a:schemeClr val="bg1"/>
                </a:solidFill>
                <a:latin typeface="+mn-lt"/>
              </a:rPr>
              <a:t>R</a:t>
            </a:r>
            <a:r>
              <a:rPr lang="zh-CN" altLang="zh-CN" sz="2400" b="1">
                <a:solidFill>
                  <a:schemeClr val="bg1"/>
                </a:solidFill>
                <a:latin typeface="+mn-lt"/>
              </a:rPr>
              <a:t>，均匀带电量为</a:t>
            </a:r>
            <a:r>
              <a:rPr lang="en-US" altLang="zh-CN" sz="2400" b="1" i="1">
                <a:solidFill>
                  <a:schemeClr val="bg1"/>
                </a:solidFill>
                <a:latin typeface="+mn-lt"/>
              </a:rPr>
              <a:t>q</a:t>
            </a:r>
            <a:r>
              <a:rPr lang="zh-CN" altLang="zh-CN" sz="2400" b="1">
                <a:solidFill>
                  <a:schemeClr val="bg1"/>
                </a:solidFill>
                <a:latin typeface="+mn-lt"/>
              </a:rPr>
              <a:t>的</a:t>
            </a:r>
            <a:r>
              <a:rPr lang="zh-CN" altLang="zh-CN" sz="2400" b="1" smtClean="0">
                <a:solidFill>
                  <a:schemeClr val="bg1"/>
                </a:solidFill>
                <a:latin typeface="+mn-lt"/>
              </a:rPr>
              <a:t>圆形平面</a:t>
            </a:r>
            <a:r>
              <a:rPr lang="zh-CN" altLang="zh-CN" sz="2400" b="1">
                <a:solidFill>
                  <a:schemeClr val="bg1"/>
                </a:solidFill>
                <a:latin typeface="+mn-lt"/>
              </a:rPr>
              <a:t>板轴线上任意一点的电势。</a:t>
            </a:r>
          </a:p>
          <a:p>
            <a:r>
              <a:rPr lang="zh-CN" altLang="zh-CN" sz="2400" b="1">
                <a:solidFill>
                  <a:schemeClr val="bg1"/>
                </a:solidFill>
                <a:latin typeface="+mn-lt"/>
              </a:rPr>
              <a:t>解：把圆盘分割成无穷多个半径不同</a:t>
            </a:r>
            <a:r>
              <a:rPr lang="zh-CN" altLang="zh-CN" sz="2400" b="1" smtClean="0">
                <a:solidFill>
                  <a:schemeClr val="bg1"/>
                </a:solidFill>
                <a:latin typeface="+mn-lt"/>
              </a:rPr>
              <a:t>的同</a:t>
            </a:r>
            <a:r>
              <a:rPr lang="zh-CN" altLang="zh-CN" sz="2400" b="1">
                <a:solidFill>
                  <a:schemeClr val="bg1"/>
                </a:solidFill>
                <a:latin typeface="+mn-lt"/>
              </a:rPr>
              <a:t>心细圆环，每个圆环在轴上产生</a:t>
            </a:r>
            <a:r>
              <a:rPr lang="zh-CN" altLang="zh-CN" sz="2400" b="1" smtClean="0">
                <a:solidFill>
                  <a:schemeClr val="bg1"/>
                </a:solidFill>
                <a:latin typeface="+mn-lt"/>
              </a:rPr>
              <a:t>的电场强度</a:t>
            </a:r>
            <a:r>
              <a:rPr lang="zh-CN" altLang="zh-CN" sz="2400" b="1">
                <a:solidFill>
                  <a:schemeClr val="bg1"/>
                </a:solidFill>
                <a:latin typeface="+mn-lt"/>
              </a:rPr>
              <a:t>都可应用前一例题的结果</a:t>
            </a:r>
            <a:r>
              <a:rPr lang="zh-CN" altLang="zh-CN" sz="2400" b="1" smtClean="0">
                <a:solidFill>
                  <a:schemeClr val="bg1"/>
                </a:solidFill>
                <a:latin typeface="+mn-lt"/>
              </a:rPr>
              <a:t>，这时</a:t>
            </a:r>
            <a:r>
              <a:rPr lang="zh-CN" altLang="zh-CN" sz="2400" b="1">
                <a:solidFill>
                  <a:schemeClr val="bg1"/>
                </a:solidFill>
                <a:latin typeface="+mn-lt"/>
              </a:rPr>
              <a:t>细圆环所带的电量相对整个</a:t>
            </a:r>
            <a:r>
              <a:rPr lang="zh-CN" altLang="zh-CN" sz="2400" b="1" smtClean="0">
                <a:solidFill>
                  <a:schemeClr val="bg1"/>
                </a:solidFill>
                <a:latin typeface="+mn-lt"/>
              </a:rPr>
              <a:t>圆盘来</a:t>
            </a:r>
            <a:r>
              <a:rPr lang="zh-CN" altLang="zh-CN" sz="2400" b="1">
                <a:solidFill>
                  <a:schemeClr val="bg1"/>
                </a:solidFill>
                <a:latin typeface="+mn-lt"/>
              </a:rPr>
              <a:t>说是</a:t>
            </a:r>
            <a:r>
              <a:rPr lang="en-US" altLang="zh-CN" sz="2400" b="1">
                <a:solidFill>
                  <a:schemeClr val="bg1"/>
                </a:solidFill>
                <a:latin typeface="+mn-lt"/>
              </a:rPr>
              <a:t>d</a:t>
            </a:r>
            <a:r>
              <a:rPr lang="en-US" altLang="zh-CN" sz="2400" b="1" i="1">
                <a:solidFill>
                  <a:schemeClr val="bg1"/>
                </a:solidFill>
                <a:latin typeface="+mn-lt"/>
              </a:rPr>
              <a:t>q</a:t>
            </a:r>
            <a:r>
              <a:rPr lang="zh-CN" altLang="zh-CN" sz="2400" b="1">
                <a:solidFill>
                  <a:schemeClr val="bg1"/>
                </a:solidFill>
                <a:latin typeface="+mn-lt"/>
              </a:rPr>
              <a:t>＝</a:t>
            </a:r>
            <a:r>
              <a:rPr lang="en-US" altLang="zh-CN" sz="2400" b="1" i="1" smtClean="0">
                <a:solidFill>
                  <a:schemeClr val="bg1"/>
                </a:solidFill>
                <a:latin typeface="+mn-lt"/>
              </a:rPr>
              <a:t>σ2πr</a:t>
            </a:r>
            <a:r>
              <a:rPr lang="en-US" altLang="zh-CN" sz="2400" b="1" smtClean="0">
                <a:solidFill>
                  <a:schemeClr val="bg1"/>
                </a:solidFill>
                <a:latin typeface="+mn-lt"/>
              </a:rPr>
              <a:t>d</a:t>
            </a:r>
            <a:r>
              <a:rPr lang="en-US" altLang="zh-CN" sz="2400" b="1" i="1" smtClean="0">
                <a:solidFill>
                  <a:schemeClr val="bg1"/>
                </a:solidFill>
                <a:latin typeface="+mn-lt"/>
              </a:rPr>
              <a:t>r</a:t>
            </a:r>
            <a:r>
              <a:rPr lang="en-US" altLang="zh-CN" sz="2400" b="1" smtClean="0">
                <a:solidFill>
                  <a:schemeClr val="bg1"/>
                </a:solidFill>
                <a:latin typeface="+mn-lt"/>
              </a:rPr>
              <a:t>,</a:t>
            </a:r>
          </a:p>
          <a:p>
            <a:r>
              <a:rPr lang="zh-CN" altLang="zh-CN" sz="2400" b="1" smtClean="0">
                <a:solidFill>
                  <a:schemeClr val="bg1"/>
                </a:solidFill>
                <a:latin typeface="+mn-lt"/>
              </a:rPr>
              <a:t>其中</a:t>
            </a:r>
            <a:r>
              <a:rPr lang="en-US" altLang="zh-CN" sz="2400" b="1" i="1">
                <a:solidFill>
                  <a:schemeClr val="bg1"/>
                </a:solidFill>
                <a:latin typeface="+mn-lt"/>
              </a:rPr>
              <a:t>σ</a:t>
            </a:r>
            <a:r>
              <a:rPr lang="zh-CN" altLang="zh-CN" sz="2400" b="1">
                <a:solidFill>
                  <a:schemeClr val="bg1"/>
                </a:solidFill>
                <a:latin typeface="+mn-lt"/>
              </a:rPr>
              <a:t>＝</a:t>
            </a:r>
            <a:r>
              <a:rPr lang="en-US" altLang="zh-CN" sz="2400" b="1" i="1">
                <a:solidFill>
                  <a:schemeClr val="bg1"/>
                </a:solidFill>
                <a:latin typeface="+mn-lt"/>
              </a:rPr>
              <a:t>q /πR</a:t>
            </a:r>
            <a:r>
              <a:rPr lang="en-US" altLang="zh-CN" sz="2400" b="1" i="1" baseline="30000">
                <a:solidFill>
                  <a:schemeClr val="bg1"/>
                </a:solidFill>
                <a:latin typeface="+mn-lt"/>
              </a:rPr>
              <a:t>2</a:t>
            </a:r>
            <a:r>
              <a:rPr lang="en-US" altLang="zh-CN" sz="2400" b="1" i="1">
                <a:solidFill>
                  <a:schemeClr val="bg1"/>
                </a:solidFill>
                <a:latin typeface="+mn-lt"/>
              </a:rPr>
              <a:t> </a:t>
            </a:r>
            <a:r>
              <a:rPr lang="zh-CN" altLang="zh-CN" sz="2400" b="1">
                <a:solidFill>
                  <a:schemeClr val="bg1"/>
                </a:solidFill>
                <a:latin typeface="+mn-lt"/>
              </a:rPr>
              <a:t>是圆盘的面电荷密度</a:t>
            </a:r>
            <a:r>
              <a:rPr lang="zh-CN" altLang="zh-CN" sz="2400" b="1" smtClean="0">
                <a:solidFill>
                  <a:schemeClr val="bg1"/>
                </a:solidFill>
                <a:latin typeface="+mn-lt"/>
              </a:rPr>
              <a:t>。</a:t>
            </a:r>
            <a:endParaRPr lang="en-US" altLang="zh-CN" sz="2400" b="1" smtClean="0">
              <a:solidFill>
                <a:schemeClr val="bg1"/>
              </a:solidFill>
              <a:latin typeface="+mn-lt"/>
            </a:endParaRPr>
          </a:p>
          <a:p>
            <a:r>
              <a:rPr lang="en-US" altLang="zh-CN" sz="2400" b="1" smtClean="0">
                <a:solidFill>
                  <a:schemeClr val="bg1"/>
                </a:solidFill>
                <a:latin typeface="+mn-lt"/>
              </a:rPr>
              <a:t>d</a:t>
            </a:r>
            <a:r>
              <a:rPr lang="en-US" altLang="zh-CN" sz="2400" b="1" i="1" smtClean="0">
                <a:solidFill>
                  <a:schemeClr val="bg1"/>
                </a:solidFill>
                <a:latin typeface="+mn-lt"/>
              </a:rPr>
              <a:t>q</a:t>
            </a:r>
            <a:r>
              <a:rPr lang="zh-CN" altLang="zh-CN" sz="2400" b="1">
                <a:solidFill>
                  <a:schemeClr val="bg1"/>
                </a:solidFill>
                <a:latin typeface="+mn-lt"/>
              </a:rPr>
              <a:t>在</a:t>
            </a:r>
            <a:r>
              <a:rPr lang="en-US" altLang="zh-CN" sz="2400" b="1" i="1">
                <a:solidFill>
                  <a:schemeClr val="bg1"/>
                </a:solidFill>
                <a:latin typeface="+mn-lt"/>
              </a:rPr>
              <a:t>P</a:t>
            </a:r>
            <a:r>
              <a:rPr lang="zh-CN" altLang="zh-CN" sz="2400" b="1">
                <a:solidFill>
                  <a:schemeClr val="bg1"/>
                </a:solidFill>
                <a:latin typeface="+mn-lt"/>
              </a:rPr>
              <a:t>点产生的电势为：</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784395635"/>
              </p:ext>
            </p:extLst>
          </p:nvPr>
        </p:nvGraphicFramePr>
        <p:xfrm>
          <a:off x="1331640" y="3568902"/>
          <a:ext cx="4634684" cy="860727"/>
        </p:xfrm>
        <a:graphic>
          <a:graphicData uri="http://schemas.openxmlformats.org/presentationml/2006/ole">
            <mc:AlternateContent xmlns:mc="http://schemas.openxmlformats.org/markup-compatibility/2006">
              <mc:Choice xmlns:v="urn:schemas-microsoft-com:vml" Requires="v">
                <p:oleObj spid="_x0000_s75789" name="Equation" r:id="rId4" imgW="2514600" imgH="469800" progId="Equation.DSMT4">
                  <p:embed/>
                </p:oleObj>
              </mc:Choice>
              <mc:Fallback>
                <p:oleObj name="Equation" r:id="rId4" imgW="2514600" imgH="469800" progId="Equation.DSMT4">
                  <p:embed/>
                  <p:pic>
                    <p:nvPicPr>
                      <p:cNvPr id="0" name="Object 1"/>
                      <p:cNvPicPr>
                        <a:picLocks noChangeAspect="1" noChangeArrowheads="1"/>
                      </p:cNvPicPr>
                      <p:nvPr/>
                    </p:nvPicPr>
                    <p:blipFill>
                      <a:blip r:embed="rId5"/>
                      <a:srcRect/>
                      <a:stretch>
                        <a:fillRect/>
                      </a:stretch>
                    </p:blipFill>
                    <p:spPr bwMode="auto">
                      <a:xfrm>
                        <a:off x="1331640" y="3568902"/>
                        <a:ext cx="4634684" cy="860727"/>
                      </a:xfrm>
                      <a:prstGeom prst="rect">
                        <a:avLst/>
                      </a:prstGeom>
                      <a:noFill/>
                    </p:spPr>
                  </p:pic>
                </p:oleObj>
              </mc:Fallback>
            </mc:AlternateContent>
          </a:graphicData>
        </a:graphic>
      </p:graphicFrame>
      <p:sp>
        <p:nvSpPr>
          <p:cNvPr id="5" name="矩形 4"/>
          <p:cNvSpPr/>
          <p:nvPr/>
        </p:nvSpPr>
        <p:spPr>
          <a:xfrm>
            <a:off x="251520" y="4509120"/>
            <a:ext cx="5371983" cy="461665"/>
          </a:xfrm>
          <a:prstGeom prst="rect">
            <a:avLst/>
          </a:prstGeom>
        </p:spPr>
        <p:txBody>
          <a:bodyPr wrap="none">
            <a:spAutoFit/>
          </a:bodyPr>
          <a:lstStyle/>
          <a:p>
            <a:r>
              <a:rPr lang="zh-CN" altLang="zh-CN" sz="2400" b="1">
                <a:solidFill>
                  <a:schemeClr val="bg1"/>
                </a:solidFill>
                <a:latin typeface="+mn-lt"/>
              </a:rPr>
              <a:t>从</a:t>
            </a:r>
            <a:r>
              <a:rPr lang="en-US" altLang="zh-CN" sz="2400" b="1">
                <a:solidFill>
                  <a:schemeClr val="bg1"/>
                </a:solidFill>
                <a:latin typeface="+mn-lt"/>
              </a:rPr>
              <a:t>0</a:t>
            </a:r>
            <a:r>
              <a:rPr lang="zh-CN" altLang="zh-CN" sz="2400" b="1">
                <a:solidFill>
                  <a:schemeClr val="bg1"/>
                </a:solidFill>
                <a:latin typeface="+mn-lt"/>
              </a:rPr>
              <a:t>到</a:t>
            </a:r>
            <a:r>
              <a:rPr lang="en-US" altLang="zh-CN" sz="2400" b="1" i="1">
                <a:solidFill>
                  <a:schemeClr val="bg1"/>
                </a:solidFill>
                <a:latin typeface="+mn-lt"/>
              </a:rPr>
              <a:t>R</a:t>
            </a:r>
            <a:r>
              <a:rPr lang="zh-CN" altLang="zh-CN" sz="2400" b="1">
                <a:solidFill>
                  <a:schemeClr val="bg1"/>
                </a:solidFill>
                <a:latin typeface="+mn-lt"/>
              </a:rPr>
              <a:t>积分，即得圆盘在</a:t>
            </a:r>
            <a:r>
              <a:rPr lang="en-US" altLang="zh-CN" sz="2400" b="1" i="1">
                <a:solidFill>
                  <a:schemeClr val="bg1"/>
                </a:solidFill>
                <a:latin typeface="+mn-lt"/>
              </a:rPr>
              <a:t>P</a:t>
            </a:r>
            <a:r>
              <a:rPr lang="zh-CN" altLang="zh-CN" sz="2400" b="1">
                <a:solidFill>
                  <a:schemeClr val="bg1"/>
                </a:solidFill>
                <a:latin typeface="+mn-lt"/>
              </a:rPr>
              <a:t>点的电势：</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141422337"/>
              </p:ext>
            </p:extLst>
          </p:nvPr>
        </p:nvGraphicFramePr>
        <p:xfrm>
          <a:off x="323528" y="5085184"/>
          <a:ext cx="5131846" cy="1512168"/>
        </p:xfrm>
        <a:graphic>
          <a:graphicData uri="http://schemas.openxmlformats.org/presentationml/2006/ole">
            <mc:AlternateContent xmlns:mc="http://schemas.openxmlformats.org/markup-compatibility/2006">
              <mc:Choice xmlns:v="urn:schemas-microsoft-com:vml" Requires="v">
                <p:oleObj spid="_x0000_s75790" name="Equation" r:id="rId6" imgW="3098520" imgH="914400" progId="Equation.DSMT4">
                  <p:embed/>
                </p:oleObj>
              </mc:Choice>
              <mc:Fallback>
                <p:oleObj name="Equation" r:id="rId6" imgW="3098520" imgH="914400" progId="Equation.DSMT4">
                  <p:embed/>
                  <p:pic>
                    <p:nvPicPr>
                      <p:cNvPr id="0" name="Object 3"/>
                      <p:cNvPicPr>
                        <a:picLocks noChangeAspect="1" noChangeArrowheads="1"/>
                      </p:cNvPicPr>
                      <p:nvPr/>
                    </p:nvPicPr>
                    <p:blipFill>
                      <a:blip r:embed="rId7"/>
                      <a:srcRect/>
                      <a:stretch>
                        <a:fillRect/>
                      </a:stretch>
                    </p:blipFill>
                    <p:spPr bwMode="auto">
                      <a:xfrm>
                        <a:off x="323528" y="5085184"/>
                        <a:ext cx="5131846" cy="1512168"/>
                      </a:xfrm>
                      <a:prstGeom prst="rect">
                        <a:avLst/>
                      </a:prstGeom>
                      <a:noFill/>
                    </p:spPr>
                  </p:pic>
                </p:oleObj>
              </mc:Fallback>
            </mc:AlternateContent>
          </a:graphicData>
        </a:graphic>
      </p:graphicFrame>
      <p:sp>
        <p:nvSpPr>
          <p:cNvPr id="8" name="矩形 7"/>
          <p:cNvSpPr/>
          <p:nvPr/>
        </p:nvSpPr>
        <p:spPr>
          <a:xfrm>
            <a:off x="6065887" y="5301208"/>
            <a:ext cx="3006080" cy="1015663"/>
          </a:xfrm>
          <a:prstGeom prst="rect">
            <a:avLst/>
          </a:prstGeom>
        </p:spPr>
        <p:txBody>
          <a:bodyPr wrap="square">
            <a:spAutoFit/>
          </a:bodyPr>
          <a:lstStyle/>
          <a:p>
            <a:r>
              <a:rPr lang="zh-CN" altLang="zh-CN" sz="2000" b="1">
                <a:solidFill>
                  <a:srgbClr val="FFC000"/>
                </a:solidFill>
              </a:rPr>
              <a:t>以上两例题都是由点电荷的电位经过积分得出空间的电位分布</a:t>
            </a:r>
            <a:r>
              <a:rPr lang="zh-CN" altLang="zh-CN" sz="2000" b="1" smtClean="0">
                <a:solidFill>
                  <a:srgbClr val="FFC000"/>
                </a:solidFill>
              </a:rPr>
              <a:t>。</a:t>
            </a:r>
            <a:endParaRPr lang="zh-CN" altLang="zh-CN" sz="2000" b="1">
              <a:solidFill>
                <a:srgbClr val="FFC0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8208912" cy="400110"/>
          </a:xfrm>
          <a:prstGeom prst="rect">
            <a:avLst/>
          </a:prstGeom>
        </p:spPr>
        <p:txBody>
          <a:bodyPr wrap="square">
            <a:spAutoFit/>
          </a:bodyPr>
          <a:lstStyle/>
          <a:p>
            <a:r>
              <a:rPr lang="zh-CN" altLang="zh-CN" sz="2000" b="1">
                <a:solidFill>
                  <a:srgbClr val="FFC000"/>
                </a:solidFill>
                <a:latin typeface="+mn-lt"/>
              </a:rPr>
              <a:t>对于有对称性的物体可由</a:t>
            </a:r>
            <a:r>
              <a:rPr lang="zh-CN" altLang="zh-CN" sz="2000" b="1">
                <a:solidFill>
                  <a:srgbClr val="FF0000"/>
                </a:solidFill>
                <a:latin typeface="+mn-lt"/>
              </a:rPr>
              <a:t>高斯定理</a:t>
            </a:r>
            <a:r>
              <a:rPr lang="zh-CN" altLang="zh-CN" sz="2000" b="1">
                <a:solidFill>
                  <a:srgbClr val="FFC000"/>
                </a:solidFill>
                <a:latin typeface="+mn-lt"/>
              </a:rPr>
              <a:t>求出电场，再由电场积分得到电势</a:t>
            </a:r>
          </a:p>
        </p:txBody>
      </p:sp>
      <p:sp>
        <p:nvSpPr>
          <p:cNvPr id="3" name="矩形 2"/>
          <p:cNvSpPr/>
          <p:nvPr/>
        </p:nvSpPr>
        <p:spPr>
          <a:xfrm>
            <a:off x="301379" y="516742"/>
            <a:ext cx="8424936" cy="1446550"/>
          </a:xfrm>
          <a:prstGeom prst="rect">
            <a:avLst/>
          </a:prstGeom>
        </p:spPr>
        <p:txBody>
          <a:bodyPr wrap="square">
            <a:spAutoFit/>
          </a:bodyPr>
          <a:lstStyle/>
          <a:p>
            <a:r>
              <a:rPr lang="zh-CN" altLang="zh-CN" sz="2200" b="1">
                <a:solidFill>
                  <a:schemeClr val="bg1"/>
                </a:solidFill>
                <a:latin typeface="+mn-lt"/>
              </a:rPr>
              <a:t>书中例题</a:t>
            </a:r>
            <a:r>
              <a:rPr lang="en-US" altLang="zh-CN" sz="2200" b="1">
                <a:solidFill>
                  <a:schemeClr val="bg1"/>
                </a:solidFill>
                <a:latin typeface="+mn-lt"/>
              </a:rPr>
              <a:t>8.21 (p.319)</a:t>
            </a:r>
            <a:endParaRPr lang="zh-CN" altLang="zh-CN" sz="2200" b="1">
              <a:solidFill>
                <a:schemeClr val="bg1"/>
              </a:solidFill>
              <a:latin typeface="+mn-lt"/>
            </a:endParaRPr>
          </a:p>
          <a:p>
            <a:r>
              <a:rPr lang="zh-CN" altLang="zh-CN" sz="2200" b="1">
                <a:solidFill>
                  <a:schemeClr val="bg1"/>
                </a:solidFill>
                <a:latin typeface="+mn-lt"/>
              </a:rPr>
              <a:t>半径为</a:t>
            </a:r>
            <a:r>
              <a:rPr lang="en-US" altLang="zh-CN" sz="2200" b="1" i="1">
                <a:solidFill>
                  <a:schemeClr val="bg1"/>
                </a:solidFill>
                <a:latin typeface="+mn-lt"/>
              </a:rPr>
              <a:t>R</a:t>
            </a:r>
            <a:r>
              <a:rPr lang="zh-CN" altLang="zh-CN" sz="2200" b="1">
                <a:solidFill>
                  <a:schemeClr val="bg1"/>
                </a:solidFill>
                <a:latin typeface="+mn-lt"/>
              </a:rPr>
              <a:t>，带电量为</a:t>
            </a:r>
            <a:r>
              <a:rPr lang="en-US" altLang="zh-CN" sz="2200" b="1" i="1">
                <a:solidFill>
                  <a:schemeClr val="bg1"/>
                </a:solidFill>
                <a:latin typeface="+mn-lt"/>
              </a:rPr>
              <a:t>q</a:t>
            </a:r>
            <a:r>
              <a:rPr lang="zh-CN" altLang="zh-CN" sz="2200" b="1">
                <a:solidFill>
                  <a:schemeClr val="bg1"/>
                </a:solidFill>
                <a:latin typeface="+mn-lt"/>
              </a:rPr>
              <a:t>的均匀带电球面的电分布。</a:t>
            </a:r>
          </a:p>
          <a:p>
            <a:r>
              <a:rPr lang="zh-CN" altLang="zh-CN" sz="2200" b="1">
                <a:solidFill>
                  <a:schemeClr val="bg1"/>
                </a:solidFill>
                <a:latin typeface="+mn-lt"/>
              </a:rPr>
              <a:t>试求：球外任意一点产生的电势。</a:t>
            </a:r>
          </a:p>
          <a:p>
            <a:r>
              <a:rPr lang="zh-CN" altLang="zh-CN" sz="2200" b="1">
                <a:solidFill>
                  <a:schemeClr val="bg1"/>
                </a:solidFill>
                <a:latin typeface="+mn-lt"/>
              </a:rPr>
              <a:t>解：由高斯定理求出电场强度的分布：</a:t>
            </a:r>
          </a:p>
        </p:txBody>
      </p:sp>
      <p:sp>
        <p:nvSpPr>
          <p:cNvPr id="6" name="Rectangle 2"/>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latin typeface="+mn-lt"/>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09187033"/>
              </p:ext>
            </p:extLst>
          </p:nvPr>
        </p:nvGraphicFramePr>
        <p:xfrm>
          <a:off x="5364088" y="1515697"/>
          <a:ext cx="2170191" cy="1152128"/>
        </p:xfrm>
        <a:graphic>
          <a:graphicData uri="http://schemas.openxmlformats.org/presentationml/2006/ole">
            <mc:AlternateContent xmlns:mc="http://schemas.openxmlformats.org/markup-compatibility/2006">
              <mc:Choice xmlns:v="urn:schemas-microsoft-com:vml" Requires="v">
                <p:oleObj spid="_x0000_s76826" name="Equation" r:id="rId3" imgW="1244520" imgH="660240" progId="Equation.DSMT4">
                  <p:embed/>
                </p:oleObj>
              </mc:Choice>
              <mc:Fallback>
                <p:oleObj name="Equation" r:id="rId3" imgW="1244520" imgH="660240" progId="Equation.DSMT4">
                  <p:embed/>
                  <p:pic>
                    <p:nvPicPr>
                      <p:cNvPr id="0" name="Object 1"/>
                      <p:cNvPicPr>
                        <a:picLocks noChangeAspect="1" noChangeArrowheads="1"/>
                      </p:cNvPicPr>
                      <p:nvPr/>
                    </p:nvPicPr>
                    <p:blipFill>
                      <a:blip r:embed="rId4"/>
                      <a:srcRect/>
                      <a:stretch>
                        <a:fillRect/>
                      </a:stretch>
                    </p:blipFill>
                    <p:spPr bwMode="auto">
                      <a:xfrm>
                        <a:off x="5364088" y="1515697"/>
                        <a:ext cx="2170191" cy="1152128"/>
                      </a:xfrm>
                      <a:prstGeom prst="rect">
                        <a:avLst/>
                      </a:prstGeom>
                      <a:noFill/>
                    </p:spPr>
                  </p:pic>
                </p:oleObj>
              </mc:Fallback>
            </mc:AlternateContent>
          </a:graphicData>
        </a:graphic>
      </p:graphicFrame>
      <p:sp>
        <p:nvSpPr>
          <p:cNvPr id="8" name="矩形 7"/>
          <p:cNvSpPr/>
          <p:nvPr/>
        </p:nvSpPr>
        <p:spPr>
          <a:xfrm>
            <a:off x="467544" y="2420888"/>
            <a:ext cx="2654894" cy="430887"/>
          </a:xfrm>
          <a:prstGeom prst="rect">
            <a:avLst/>
          </a:prstGeom>
        </p:spPr>
        <p:txBody>
          <a:bodyPr wrap="none">
            <a:spAutoFit/>
          </a:bodyPr>
          <a:lstStyle/>
          <a:p>
            <a:r>
              <a:rPr lang="zh-CN" altLang="zh-CN" sz="2200" b="1">
                <a:solidFill>
                  <a:schemeClr val="bg1"/>
                </a:solidFill>
                <a:latin typeface="+mn-lt"/>
              </a:rPr>
              <a:t>当</a:t>
            </a:r>
            <a:r>
              <a:rPr lang="en-US" altLang="zh-CN" sz="2200" b="1">
                <a:solidFill>
                  <a:schemeClr val="bg1"/>
                </a:solidFill>
                <a:latin typeface="+mn-lt"/>
              </a:rPr>
              <a:t>r</a:t>
            </a:r>
            <a:r>
              <a:rPr lang="zh-CN" altLang="zh-CN" sz="2200" b="1">
                <a:solidFill>
                  <a:schemeClr val="bg1"/>
                </a:solidFill>
                <a:latin typeface="+mn-lt"/>
              </a:rPr>
              <a:t>≥</a:t>
            </a:r>
            <a:r>
              <a:rPr lang="en-US" altLang="zh-CN" sz="2200" b="1">
                <a:solidFill>
                  <a:schemeClr val="bg1"/>
                </a:solidFill>
                <a:latin typeface="+mn-lt"/>
              </a:rPr>
              <a:t>R</a:t>
            </a:r>
            <a:r>
              <a:rPr lang="zh-CN" altLang="zh-CN" sz="2200" b="1">
                <a:solidFill>
                  <a:schemeClr val="bg1"/>
                </a:solidFill>
                <a:latin typeface="+mn-lt"/>
              </a:rPr>
              <a:t>时，电势为：</a:t>
            </a:r>
          </a:p>
        </p:txBody>
      </p:sp>
      <p:sp>
        <p:nvSpPr>
          <p:cNvPr id="9" name="Rectangle 4"/>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latin typeface="+mn-lt"/>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923369367"/>
              </p:ext>
            </p:extLst>
          </p:nvPr>
        </p:nvGraphicFramePr>
        <p:xfrm>
          <a:off x="3140358" y="2638445"/>
          <a:ext cx="4533313" cy="804730"/>
        </p:xfrm>
        <a:graphic>
          <a:graphicData uri="http://schemas.openxmlformats.org/presentationml/2006/ole">
            <mc:AlternateContent xmlns:mc="http://schemas.openxmlformats.org/markup-compatibility/2006">
              <mc:Choice xmlns:v="urn:schemas-microsoft-com:vml" Requires="v">
                <p:oleObj spid="_x0000_s76827" name="Equation" r:id="rId5" imgW="2425680" imgH="431640" progId="Equation.DSMT4">
                  <p:embed/>
                </p:oleObj>
              </mc:Choice>
              <mc:Fallback>
                <p:oleObj name="Equation" r:id="rId5" imgW="2425680" imgH="431640" progId="Equation.DSMT4">
                  <p:embed/>
                  <p:pic>
                    <p:nvPicPr>
                      <p:cNvPr id="0" name="Object 3"/>
                      <p:cNvPicPr>
                        <a:picLocks noChangeAspect="1" noChangeArrowheads="1"/>
                      </p:cNvPicPr>
                      <p:nvPr/>
                    </p:nvPicPr>
                    <p:blipFill>
                      <a:blip r:embed="rId6"/>
                      <a:srcRect/>
                      <a:stretch>
                        <a:fillRect/>
                      </a:stretch>
                    </p:blipFill>
                    <p:spPr bwMode="auto">
                      <a:xfrm>
                        <a:off x="3140358" y="2638445"/>
                        <a:ext cx="4533313" cy="804730"/>
                      </a:xfrm>
                      <a:prstGeom prst="rect">
                        <a:avLst/>
                      </a:prstGeom>
                      <a:noFill/>
                    </p:spPr>
                  </p:pic>
                </p:oleObj>
              </mc:Fallback>
            </mc:AlternateContent>
          </a:graphicData>
        </a:graphic>
      </p:graphicFrame>
      <p:sp>
        <p:nvSpPr>
          <p:cNvPr id="11" name="矩形 10"/>
          <p:cNvSpPr/>
          <p:nvPr/>
        </p:nvSpPr>
        <p:spPr>
          <a:xfrm>
            <a:off x="478006" y="3581808"/>
            <a:ext cx="2659702" cy="430887"/>
          </a:xfrm>
          <a:prstGeom prst="rect">
            <a:avLst/>
          </a:prstGeom>
        </p:spPr>
        <p:txBody>
          <a:bodyPr wrap="none">
            <a:spAutoFit/>
          </a:bodyPr>
          <a:lstStyle/>
          <a:p>
            <a:r>
              <a:rPr lang="zh-CN" altLang="zh-CN" sz="2200" b="1">
                <a:solidFill>
                  <a:schemeClr val="bg1"/>
                </a:solidFill>
                <a:latin typeface="+mn-lt"/>
              </a:rPr>
              <a:t>当</a:t>
            </a:r>
            <a:r>
              <a:rPr lang="en-US" altLang="zh-CN" sz="2200" b="1">
                <a:solidFill>
                  <a:schemeClr val="bg1"/>
                </a:solidFill>
                <a:latin typeface="+mn-lt"/>
              </a:rPr>
              <a:t>r&lt;R</a:t>
            </a:r>
            <a:r>
              <a:rPr lang="zh-CN" altLang="zh-CN" sz="2200" b="1">
                <a:solidFill>
                  <a:schemeClr val="bg1"/>
                </a:solidFill>
                <a:latin typeface="+mn-lt"/>
              </a:rPr>
              <a:t>时，电势为：</a:t>
            </a:r>
          </a:p>
        </p:txBody>
      </p:sp>
      <p:sp>
        <p:nvSpPr>
          <p:cNvPr id="12" name="Rectangle 6"/>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latin typeface="+mn-lt"/>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480420551"/>
              </p:ext>
            </p:extLst>
          </p:nvPr>
        </p:nvGraphicFramePr>
        <p:xfrm>
          <a:off x="3122438" y="3594004"/>
          <a:ext cx="4010943" cy="589468"/>
        </p:xfrm>
        <a:graphic>
          <a:graphicData uri="http://schemas.openxmlformats.org/presentationml/2006/ole">
            <mc:AlternateContent xmlns:mc="http://schemas.openxmlformats.org/markup-compatibility/2006">
              <mc:Choice xmlns:v="urn:schemas-microsoft-com:vml" Requires="v">
                <p:oleObj spid="_x0000_s76828" name="Equation" r:id="rId7" imgW="2247840" imgH="330120" progId="Equation.DSMT4">
                  <p:embed/>
                </p:oleObj>
              </mc:Choice>
              <mc:Fallback>
                <p:oleObj name="Equation" r:id="rId7" imgW="2247840" imgH="330120" progId="Equation.DSMT4">
                  <p:embed/>
                  <p:pic>
                    <p:nvPicPr>
                      <p:cNvPr id="0" name="Object 5"/>
                      <p:cNvPicPr>
                        <a:picLocks noChangeAspect="1" noChangeArrowheads="1"/>
                      </p:cNvPicPr>
                      <p:nvPr/>
                    </p:nvPicPr>
                    <p:blipFill>
                      <a:blip r:embed="rId8"/>
                      <a:srcRect/>
                      <a:stretch>
                        <a:fillRect/>
                      </a:stretch>
                    </p:blipFill>
                    <p:spPr bwMode="auto">
                      <a:xfrm>
                        <a:off x="3122438" y="3594004"/>
                        <a:ext cx="4010943" cy="589468"/>
                      </a:xfrm>
                      <a:prstGeom prst="rect">
                        <a:avLst/>
                      </a:prstGeom>
                      <a:noFill/>
                    </p:spPr>
                  </p:pic>
                </p:oleObj>
              </mc:Fallback>
            </mc:AlternateContent>
          </a:graphicData>
        </a:graphic>
      </p:graphicFrame>
      <p:sp>
        <p:nvSpPr>
          <p:cNvPr id="14" name="矩形 13"/>
          <p:cNvSpPr/>
          <p:nvPr/>
        </p:nvSpPr>
        <p:spPr>
          <a:xfrm>
            <a:off x="440387" y="4437112"/>
            <a:ext cx="4275629" cy="769441"/>
          </a:xfrm>
          <a:prstGeom prst="rect">
            <a:avLst/>
          </a:prstGeom>
        </p:spPr>
        <p:txBody>
          <a:bodyPr wrap="square">
            <a:spAutoFit/>
          </a:bodyPr>
          <a:lstStyle/>
          <a:p>
            <a:r>
              <a:rPr lang="zh-CN" altLang="zh-CN" sz="2200" b="1">
                <a:solidFill>
                  <a:schemeClr val="bg1"/>
                </a:solidFill>
                <a:latin typeface="+mn-lt"/>
              </a:rPr>
              <a:t>在球面内（</a:t>
            </a:r>
            <a:r>
              <a:rPr lang="en-US" altLang="zh-CN" sz="2200" b="1">
                <a:solidFill>
                  <a:schemeClr val="bg1"/>
                </a:solidFill>
                <a:latin typeface="+mn-lt"/>
              </a:rPr>
              <a:t>r&lt;R</a:t>
            </a:r>
            <a:r>
              <a:rPr lang="zh-CN" altLang="zh-CN" sz="2200" b="1">
                <a:solidFill>
                  <a:schemeClr val="bg1"/>
                </a:solidFill>
                <a:latin typeface="+mn-lt"/>
              </a:rPr>
              <a:t>），</a:t>
            </a:r>
            <a:r>
              <a:rPr lang="en-US" altLang="zh-CN" sz="2200" b="1" i="1">
                <a:solidFill>
                  <a:schemeClr val="bg1"/>
                </a:solidFill>
                <a:latin typeface="+mn-lt"/>
              </a:rPr>
              <a:t>E</a:t>
            </a:r>
            <a:r>
              <a:rPr lang="zh-CN" altLang="zh-CN" sz="2200" b="1">
                <a:solidFill>
                  <a:schemeClr val="bg1"/>
                </a:solidFill>
                <a:latin typeface="+mn-lt"/>
              </a:rPr>
              <a:t>＝</a:t>
            </a:r>
            <a:r>
              <a:rPr lang="en-US" altLang="zh-CN" sz="2200" b="1">
                <a:solidFill>
                  <a:schemeClr val="bg1"/>
                </a:solidFill>
                <a:latin typeface="+mn-lt"/>
              </a:rPr>
              <a:t>0</a:t>
            </a:r>
            <a:r>
              <a:rPr lang="zh-CN" altLang="zh-CN" sz="2200" b="1">
                <a:solidFill>
                  <a:schemeClr val="bg1"/>
                </a:solidFill>
                <a:latin typeface="+mn-lt"/>
              </a:rPr>
              <a:t>，上式第一项积分为</a:t>
            </a:r>
            <a:r>
              <a:rPr lang="en-US" altLang="zh-CN" sz="2200" b="1">
                <a:solidFill>
                  <a:schemeClr val="bg1"/>
                </a:solidFill>
                <a:latin typeface="+mn-lt"/>
              </a:rPr>
              <a:t>0</a:t>
            </a:r>
            <a:r>
              <a:rPr lang="zh-CN" altLang="zh-CN" sz="2200" b="1">
                <a:solidFill>
                  <a:schemeClr val="bg1"/>
                </a:solidFill>
                <a:latin typeface="+mn-lt"/>
              </a:rPr>
              <a:t>，所以</a:t>
            </a:r>
          </a:p>
        </p:txBody>
      </p:sp>
      <p:sp>
        <p:nvSpPr>
          <p:cNvPr id="15" name="Rectangle 8"/>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latin typeface="+mn-lt"/>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570305642"/>
              </p:ext>
            </p:extLst>
          </p:nvPr>
        </p:nvGraphicFramePr>
        <p:xfrm>
          <a:off x="611560" y="5373216"/>
          <a:ext cx="4068452" cy="720080"/>
        </p:xfrm>
        <a:graphic>
          <a:graphicData uri="http://schemas.openxmlformats.org/presentationml/2006/ole">
            <mc:AlternateContent xmlns:mc="http://schemas.openxmlformats.org/markup-compatibility/2006">
              <mc:Choice xmlns:v="urn:schemas-microsoft-com:vml" Requires="v">
                <p:oleObj spid="_x0000_s76829" name="Equation" r:id="rId9" imgW="2438280" imgH="431640" progId="Equation.DSMT4">
                  <p:embed/>
                </p:oleObj>
              </mc:Choice>
              <mc:Fallback>
                <p:oleObj name="Equation" r:id="rId9" imgW="2438280" imgH="431640" progId="Equation.DSMT4">
                  <p:embed/>
                  <p:pic>
                    <p:nvPicPr>
                      <p:cNvPr id="0" name="Object 7"/>
                      <p:cNvPicPr>
                        <a:picLocks noChangeAspect="1" noChangeArrowheads="1"/>
                      </p:cNvPicPr>
                      <p:nvPr/>
                    </p:nvPicPr>
                    <p:blipFill>
                      <a:blip r:embed="rId10"/>
                      <a:srcRect/>
                      <a:stretch>
                        <a:fillRect/>
                      </a:stretch>
                    </p:blipFill>
                    <p:spPr bwMode="auto">
                      <a:xfrm>
                        <a:off x="611560" y="5373216"/>
                        <a:ext cx="4068452" cy="720080"/>
                      </a:xfrm>
                      <a:prstGeom prst="rect">
                        <a:avLst/>
                      </a:prstGeom>
                      <a:noFill/>
                    </p:spPr>
                  </p:pic>
                </p:oleObj>
              </mc:Fallback>
            </mc:AlternateContent>
          </a:graphicData>
        </a:graphic>
      </p:graphicFrame>
      <p:pic>
        <p:nvPicPr>
          <p:cNvPr id="76813"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0205" y="4409510"/>
            <a:ext cx="286385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68350" y="461963"/>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宋体" charset="-122"/>
              </a:rPr>
              <a:t>半径为</a:t>
            </a:r>
            <a:r>
              <a:rPr kumimoji="1" lang="en-US" altLang="zh-CN" sz="2400" b="1" i="1">
                <a:solidFill>
                  <a:srgbClr val="66FFFF"/>
                </a:solidFill>
                <a:latin typeface="Times New Roman" pitchFamily="18" charset="0"/>
              </a:rPr>
              <a:t>R </a:t>
            </a:r>
            <a:r>
              <a:rPr kumimoji="1" lang="zh-CN" altLang="en-US" sz="2400" b="1">
                <a:solidFill>
                  <a:schemeClr val="bg1"/>
                </a:solidFill>
                <a:latin typeface="宋体" charset="-122"/>
              </a:rPr>
              <a:t>，带电量为</a:t>
            </a:r>
            <a:r>
              <a:rPr kumimoji="1" lang="en-US" altLang="zh-CN" sz="2400" b="1" i="1">
                <a:solidFill>
                  <a:srgbClr val="66FFFF"/>
                </a:solidFill>
                <a:latin typeface="Times New Roman" pitchFamily="18" charset="0"/>
              </a:rPr>
              <a:t>q </a:t>
            </a:r>
            <a:r>
              <a:rPr kumimoji="1" lang="zh-CN" altLang="en-US" sz="2400" b="1">
                <a:solidFill>
                  <a:schemeClr val="bg1"/>
                </a:solidFill>
                <a:latin typeface="宋体" charset="-122"/>
              </a:rPr>
              <a:t>的均匀带电球体</a:t>
            </a:r>
          </a:p>
        </p:txBody>
      </p:sp>
      <p:sp>
        <p:nvSpPr>
          <p:cNvPr id="147459" name="Text Box 3"/>
          <p:cNvSpPr txBox="1">
            <a:spLocks noChangeArrowheads="1"/>
          </p:cNvSpPr>
          <p:nvPr/>
        </p:nvSpPr>
        <p:spPr bwMode="auto">
          <a:xfrm>
            <a:off x="269875" y="153352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FF00"/>
                </a:solidFill>
                <a:latin typeface="Times New Roman" pitchFamily="18" charset="0"/>
              </a:rPr>
              <a:t>解</a:t>
            </a:r>
          </a:p>
        </p:txBody>
      </p:sp>
      <p:sp>
        <p:nvSpPr>
          <p:cNvPr id="147460" name="Text Box 4"/>
          <p:cNvSpPr txBox="1">
            <a:spLocks noChangeArrowheads="1"/>
          </p:cNvSpPr>
          <p:nvPr/>
        </p:nvSpPr>
        <p:spPr bwMode="auto">
          <a:xfrm>
            <a:off x="762000" y="1528763"/>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根据高斯定律可得：</a:t>
            </a:r>
          </a:p>
        </p:txBody>
      </p:sp>
      <p:sp>
        <p:nvSpPr>
          <p:cNvPr id="147461" name="Rectangle 5"/>
          <p:cNvSpPr>
            <a:spLocks noChangeArrowheads="1"/>
          </p:cNvSpPr>
          <p:nvPr/>
        </p:nvSpPr>
        <p:spPr bwMode="auto">
          <a:xfrm>
            <a:off x="269875" y="9953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求</a:t>
            </a:r>
          </a:p>
        </p:txBody>
      </p:sp>
      <p:sp>
        <p:nvSpPr>
          <p:cNvPr id="147462" name="Rectangle 6"/>
          <p:cNvSpPr>
            <a:spLocks noChangeArrowheads="1"/>
          </p:cNvSpPr>
          <p:nvPr/>
        </p:nvSpPr>
        <p:spPr bwMode="auto">
          <a:xfrm>
            <a:off x="752475" y="995363"/>
            <a:ext cx="3732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带电球体的电势分布</a:t>
            </a:r>
          </a:p>
        </p:txBody>
      </p:sp>
      <p:sp>
        <p:nvSpPr>
          <p:cNvPr id="147463" name="Rectangle 7"/>
          <p:cNvSpPr>
            <a:spLocks noChangeArrowheads="1"/>
          </p:cNvSpPr>
          <p:nvPr/>
        </p:nvSpPr>
        <p:spPr bwMode="auto">
          <a:xfrm>
            <a:off x="293688" y="43815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p>
        </p:txBody>
      </p:sp>
      <p:grpSp>
        <p:nvGrpSpPr>
          <p:cNvPr id="147464" name="Group 8"/>
          <p:cNvGrpSpPr>
            <a:grpSpLocks/>
          </p:cNvGrpSpPr>
          <p:nvPr/>
        </p:nvGrpSpPr>
        <p:grpSpPr bwMode="auto">
          <a:xfrm>
            <a:off x="6019800" y="1558925"/>
            <a:ext cx="1524000" cy="1524000"/>
            <a:chOff x="3744" y="886"/>
            <a:chExt cx="960" cy="960"/>
          </a:xfrm>
        </p:grpSpPr>
        <p:sp>
          <p:nvSpPr>
            <p:cNvPr id="147465" name="Oval 9"/>
            <p:cNvSpPr>
              <a:spLocks noChangeArrowheads="1"/>
            </p:cNvSpPr>
            <p:nvPr/>
          </p:nvSpPr>
          <p:spPr bwMode="auto">
            <a:xfrm>
              <a:off x="3744" y="886"/>
              <a:ext cx="960" cy="960"/>
            </a:xfrm>
            <a:prstGeom prst="ellipse">
              <a:avLst/>
            </a:prstGeom>
            <a:gradFill rotWithShape="0">
              <a:gsLst>
                <a:gs pos="0">
                  <a:srgbClr val="00FFCC"/>
                </a:gs>
                <a:gs pos="100000">
                  <a:srgbClr val="00FFCC">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latin typeface="Times New Roman" pitchFamily="18" charset="0"/>
              </a:endParaRPr>
            </a:p>
          </p:txBody>
        </p:sp>
        <p:sp>
          <p:nvSpPr>
            <p:cNvPr id="147466" name="Text Box 10"/>
            <p:cNvSpPr txBox="1">
              <a:spLocks noChangeArrowheads="1"/>
            </p:cNvSpPr>
            <p:nvPr/>
          </p:nvSpPr>
          <p:spPr bwMode="auto">
            <a:xfrm>
              <a:off x="3884" y="1039"/>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itchFamily="18" charset="0"/>
                </a:rPr>
                <a:t>+</a:t>
              </a:r>
            </a:p>
          </p:txBody>
        </p:sp>
        <p:sp>
          <p:nvSpPr>
            <p:cNvPr id="147467" name="Rectangle 11"/>
            <p:cNvSpPr>
              <a:spLocks noChangeArrowheads="1"/>
            </p:cNvSpPr>
            <p:nvPr/>
          </p:nvSpPr>
          <p:spPr bwMode="auto">
            <a:xfrm>
              <a:off x="4128" y="886"/>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3300"/>
                  </a:solidFill>
                  <a:latin typeface="Times New Roman" pitchFamily="18" charset="0"/>
                </a:rPr>
                <a:t>+</a:t>
              </a:r>
            </a:p>
          </p:txBody>
        </p:sp>
        <p:sp>
          <p:nvSpPr>
            <p:cNvPr id="147468" name="Rectangle 12"/>
            <p:cNvSpPr>
              <a:spLocks noChangeArrowheads="1"/>
            </p:cNvSpPr>
            <p:nvPr/>
          </p:nvSpPr>
          <p:spPr bwMode="auto">
            <a:xfrm>
              <a:off x="3840" y="131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itchFamily="18" charset="0"/>
                </a:rPr>
                <a:t>+</a:t>
              </a:r>
            </a:p>
          </p:txBody>
        </p:sp>
        <p:sp>
          <p:nvSpPr>
            <p:cNvPr id="147469" name="Rectangle 13"/>
            <p:cNvSpPr>
              <a:spLocks noChangeArrowheads="1"/>
            </p:cNvSpPr>
            <p:nvPr/>
          </p:nvSpPr>
          <p:spPr bwMode="auto">
            <a:xfrm>
              <a:off x="4076" y="146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itchFamily="18" charset="0"/>
                </a:rPr>
                <a:t>+</a:t>
              </a:r>
            </a:p>
          </p:txBody>
        </p:sp>
        <p:sp>
          <p:nvSpPr>
            <p:cNvPr id="147470" name="Rectangle 14"/>
            <p:cNvSpPr>
              <a:spLocks noChangeArrowheads="1"/>
            </p:cNvSpPr>
            <p:nvPr/>
          </p:nvSpPr>
          <p:spPr bwMode="auto">
            <a:xfrm>
              <a:off x="4364" y="1414"/>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itchFamily="18" charset="0"/>
                </a:rPr>
                <a:t>+</a:t>
              </a:r>
            </a:p>
          </p:txBody>
        </p:sp>
        <p:sp>
          <p:nvSpPr>
            <p:cNvPr id="147471" name="Rectangle 15"/>
            <p:cNvSpPr>
              <a:spLocks noChangeArrowheads="1"/>
            </p:cNvSpPr>
            <p:nvPr/>
          </p:nvSpPr>
          <p:spPr bwMode="auto">
            <a:xfrm>
              <a:off x="4368" y="103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itchFamily="18" charset="0"/>
                </a:rPr>
                <a:t>+</a:t>
              </a:r>
            </a:p>
          </p:txBody>
        </p:sp>
      </p:grpSp>
      <p:grpSp>
        <p:nvGrpSpPr>
          <p:cNvPr id="147472" name="Group 16"/>
          <p:cNvGrpSpPr>
            <a:grpSpLocks/>
          </p:cNvGrpSpPr>
          <p:nvPr/>
        </p:nvGrpSpPr>
        <p:grpSpPr bwMode="auto">
          <a:xfrm>
            <a:off x="6781800" y="2092325"/>
            <a:ext cx="1190625" cy="457200"/>
            <a:chOff x="4320" y="2566"/>
            <a:chExt cx="750" cy="288"/>
          </a:xfrm>
        </p:grpSpPr>
        <p:sp>
          <p:nvSpPr>
            <p:cNvPr id="147473" name="Line 17"/>
            <p:cNvSpPr>
              <a:spLocks noChangeShapeType="1"/>
            </p:cNvSpPr>
            <p:nvPr/>
          </p:nvSpPr>
          <p:spPr bwMode="auto">
            <a:xfrm>
              <a:off x="4320" y="2710"/>
              <a:ext cx="480" cy="0"/>
            </a:xfrm>
            <a:prstGeom prst="line">
              <a:avLst/>
            </a:prstGeom>
            <a:noFill/>
            <a:ln w="28575">
              <a:solidFill>
                <a:srgbClr val="FF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4" name="Text Box 18"/>
            <p:cNvSpPr txBox="1">
              <a:spLocks noChangeArrowheads="1"/>
            </p:cNvSpPr>
            <p:nvPr/>
          </p:nvSpPr>
          <p:spPr bwMode="auto">
            <a:xfrm>
              <a:off x="4826" y="256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66FF"/>
                  </a:solidFill>
                  <a:latin typeface="Times New Roman" pitchFamily="18" charset="0"/>
                </a:rPr>
                <a:t>R</a:t>
              </a:r>
            </a:p>
          </p:txBody>
        </p:sp>
      </p:grpSp>
      <p:grpSp>
        <p:nvGrpSpPr>
          <p:cNvPr id="147475" name="Group 19"/>
          <p:cNvGrpSpPr>
            <a:grpSpLocks/>
          </p:cNvGrpSpPr>
          <p:nvPr/>
        </p:nvGrpSpPr>
        <p:grpSpPr bwMode="auto">
          <a:xfrm>
            <a:off x="6786563" y="2316163"/>
            <a:ext cx="1219200" cy="914400"/>
            <a:chOff x="4272" y="1056"/>
            <a:chExt cx="768" cy="576"/>
          </a:xfrm>
        </p:grpSpPr>
        <p:sp>
          <p:nvSpPr>
            <p:cNvPr id="147476" name="Line 20"/>
            <p:cNvSpPr>
              <a:spLocks noChangeShapeType="1"/>
            </p:cNvSpPr>
            <p:nvPr/>
          </p:nvSpPr>
          <p:spPr bwMode="auto">
            <a:xfrm>
              <a:off x="4272" y="1056"/>
              <a:ext cx="768" cy="48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7" name="Text Box 21"/>
            <p:cNvSpPr txBox="1">
              <a:spLocks noChangeArrowheads="1"/>
            </p:cNvSpPr>
            <p:nvPr/>
          </p:nvSpPr>
          <p:spPr bwMode="auto">
            <a:xfrm>
              <a:off x="4608" y="1305"/>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00"/>
                  </a:solidFill>
                  <a:latin typeface="Times New Roman" pitchFamily="18" charset="0"/>
                </a:rPr>
                <a:t>r</a:t>
              </a:r>
            </a:p>
          </p:txBody>
        </p:sp>
      </p:grpSp>
      <p:grpSp>
        <p:nvGrpSpPr>
          <p:cNvPr id="147478" name="Group 22"/>
          <p:cNvGrpSpPr>
            <a:grpSpLocks/>
          </p:cNvGrpSpPr>
          <p:nvPr/>
        </p:nvGrpSpPr>
        <p:grpSpPr bwMode="auto">
          <a:xfrm>
            <a:off x="7924800" y="2805113"/>
            <a:ext cx="506413" cy="457200"/>
            <a:chOff x="4992" y="1370"/>
            <a:chExt cx="319" cy="288"/>
          </a:xfrm>
        </p:grpSpPr>
        <p:sp>
          <p:nvSpPr>
            <p:cNvPr id="147479" name="Oval 23"/>
            <p:cNvSpPr>
              <a:spLocks noChangeArrowheads="1"/>
            </p:cNvSpPr>
            <p:nvPr/>
          </p:nvSpPr>
          <p:spPr bwMode="auto">
            <a:xfrm>
              <a:off x="4992" y="1488"/>
              <a:ext cx="59" cy="74"/>
            </a:xfrm>
            <a:prstGeom prst="ellipse">
              <a:avLst/>
            </a:prstGeom>
            <a:solidFill>
              <a:srgbClr val="66FFFF"/>
            </a:solidFill>
            <a:ln w="9525">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0" name="Text Box 24"/>
            <p:cNvSpPr txBox="1">
              <a:spLocks noChangeArrowheads="1"/>
            </p:cNvSpPr>
            <p:nvPr/>
          </p:nvSpPr>
          <p:spPr bwMode="auto">
            <a:xfrm>
              <a:off x="5078" y="1370"/>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P</a:t>
              </a:r>
            </a:p>
          </p:txBody>
        </p:sp>
      </p:grpSp>
      <p:graphicFrame>
        <p:nvGraphicFramePr>
          <p:cNvPr id="147481" name="Object 25"/>
          <p:cNvGraphicFramePr>
            <a:graphicFrameLocks noChangeAspect="1"/>
          </p:cNvGraphicFramePr>
          <p:nvPr/>
        </p:nvGraphicFramePr>
        <p:xfrm>
          <a:off x="1290638" y="2420938"/>
          <a:ext cx="823912" cy="304800"/>
        </p:xfrm>
        <a:graphic>
          <a:graphicData uri="http://schemas.openxmlformats.org/presentationml/2006/ole">
            <mc:AlternateContent xmlns:mc="http://schemas.openxmlformats.org/markup-compatibility/2006">
              <mc:Choice xmlns:v="urn:schemas-microsoft-com:vml" Requires="v">
                <p:oleObj spid="_x0000_s73820" name="Equation" r:id="rId3" imgW="825480" imgH="304560" progId="Equation.3">
                  <p:embed/>
                </p:oleObj>
              </mc:Choice>
              <mc:Fallback>
                <p:oleObj name="Equation" r:id="rId3" imgW="82548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638" y="2420938"/>
                        <a:ext cx="8239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82" name="Object 26"/>
          <p:cNvGraphicFramePr>
            <a:graphicFrameLocks/>
          </p:cNvGraphicFramePr>
          <p:nvPr/>
        </p:nvGraphicFramePr>
        <p:xfrm>
          <a:off x="2838450" y="2133600"/>
          <a:ext cx="1789113" cy="914400"/>
        </p:xfrm>
        <a:graphic>
          <a:graphicData uri="http://schemas.openxmlformats.org/presentationml/2006/ole">
            <mc:AlternateContent xmlns:mc="http://schemas.openxmlformats.org/markup-compatibility/2006">
              <mc:Choice xmlns:v="urn:schemas-microsoft-com:vml" Requires="v">
                <p:oleObj spid="_x0000_s73821" name="Equation" r:id="rId5" imgW="1790640" imgH="914400" progId="Equation.3">
                  <p:embed/>
                </p:oleObj>
              </mc:Choice>
              <mc:Fallback>
                <p:oleObj name="Equation" r:id="rId5" imgW="1790640" imgH="9144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8450" y="2133600"/>
                        <a:ext cx="17891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83" name="Object 27"/>
          <p:cNvGraphicFramePr>
            <a:graphicFrameLocks noChangeAspect="1"/>
          </p:cNvGraphicFramePr>
          <p:nvPr/>
        </p:nvGraphicFramePr>
        <p:xfrm>
          <a:off x="1366838" y="3259138"/>
          <a:ext cx="823912" cy="304800"/>
        </p:xfrm>
        <a:graphic>
          <a:graphicData uri="http://schemas.openxmlformats.org/presentationml/2006/ole">
            <mc:AlternateContent xmlns:mc="http://schemas.openxmlformats.org/markup-compatibility/2006">
              <mc:Choice xmlns:v="urn:schemas-microsoft-com:vml" Requires="v">
                <p:oleObj spid="_x0000_s73822" name="Equation" r:id="rId7" imgW="825480" imgH="304560" progId="Equation.3">
                  <p:embed/>
                </p:oleObj>
              </mc:Choice>
              <mc:Fallback>
                <p:oleObj name="Equation" r:id="rId7" imgW="82548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6838" y="3259138"/>
                        <a:ext cx="8239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84" name="Object 28"/>
          <p:cNvGraphicFramePr>
            <a:graphicFrameLocks/>
          </p:cNvGraphicFramePr>
          <p:nvPr/>
        </p:nvGraphicFramePr>
        <p:xfrm>
          <a:off x="2819400" y="3048000"/>
          <a:ext cx="1778000" cy="914400"/>
        </p:xfrm>
        <a:graphic>
          <a:graphicData uri="http://schemas.openxmlformats.org/presentationml/2006/ole">
            <mc:AlternateContent xmlns:mc="http://schemas.openxmlformats.org/markup-compatibility/2006">
              <mc:Choice xmlns:v="urn:schemas-microsoft-com:vml" Requires="v">
                <p:oleObj spid="_x0000_s73823" name="Equation" r:id="rId9" imgW="1777680" imgH="914400" progId="Equation.3">
                  <p:embed/>
                </p:oleObj>
              </mc:Choice>
              <mc:Fallback>
                <p:oleObj name="Equation" r:id="rId9" imgW="1777680" imgH="9144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048000"/>
                        <a:ext cx="1778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85" name="AutoShape 29"/>
          <p:cNvSpPr>
            <a:spLocks/>
          </p:cNvSpPr>
          <p:nvPr/>
        </p:nvSpPr>
        <p:spPr bwMode="auto">
          <a:xfrm>
            <a:off x="909638" y="2644775"/>
            <a:ext cx="152400" cy="914400"/>
          </a:xfrm>
          <a:prstGeom prst="leftBrace">
            <a:avLst>
              <a:gd name="adj1" fmla="val 50000"/>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6" name="Text Box 30"/>
          <p:cNvSpPr txBox="1">
            <a:spLocks noChangeArrowheads="1"/>
          </p:cNvSpPr>
          <p:nvPr/>
        </p:nvSpPr>
        <p:spPr bwMode="auto">
          <a:xfrm>
            <a:off x="785813" y="4257675"/>
            <a:ext cx="2586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宋体" charset="-122"/>
              </a:rPr>
              <a:t>对球外一点</a:t>
            </a:r>
            <a:r>
              <a:rPr kumimoji="1" lang="en-US" altLang="zh-CN" sz="2400" b="1" i="1">
                <a:solidFill>
                  <a:srgbClr val="66FFFF"/>
                </a:solidFill>
                <a:latin typeface="Times New Roman" pitchFamily="18" charset="0"/>
              </a:rPr>
              <a:t>P </a:t>
            </a:r>
            <a:endParaRPr kumimoji="1" lang="en-US" altLang="zh-CN" sz="2400" b="1">
              <a:solidFill>
                <a:schemeClr val="bg1"/>
              </a:solidFill>
              <a:latin typeface="宋体" charset="-122"/>
            </a:endParaRPr>
          </a:p>
        </p:txBody>
      </p:sp>
      <p:sp>
        <p:nvSpPr>
          <p:cNvPr id="147487" name="Text Box 31"/>
          <p:cNvSpPr txBox="1">
            <a:spLocks noChangeArrowheads="1"/>
          </p:cNvSpPr>
          <p:nvPr/>
        </p:nvSpPr>
        <p:spPr bwMode="auto">
          <a:xfrm>
            <a:off x="838200" y="4953000"/>
            <a:ext cx="301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宋体" charset="-122"/>
              </a:rPr>
              <a:t>对球内一点</a:t>
            </a:r>
            <a:r>
              <a:rPr kumimoji="1" lang="en-US" altLang="zh-CN" sz="2400" b="1" i="1">
                <a:solidFill>
                  <a:srgbClr val="66FFFF"/>
                </a:solidFill>
                <a:latin typeface="Times New Roman" pitchFamily="18" charset="0"/>
              </a:rPr>
              <a:t>P</a:t>
            </a:r>
            <a:r>
              <a:rPr kumimoji="1" lang="en-US" altLang="zh-CN" sz="2400" b="1" baseline="-25000">
                <a:solidFill>
                  <a:srgbClr val="66FFFF"/>
                </a:solidFill>
                <a:latin typeface="Times New Roman" pitchFamily="18" charset="0"/>
              </a:rPr>
              <a:t>1 </a:t>
            </a:r>
            <a:endParaRPr kumimoji="1" lang="en-US" altLang="zh-CN" sz="2400" b="1">
              <a:solidFill>
                <a:schemeClr val="bg1"/>
              </a:solidFill>
              <a:latin typeface="宋体" charset="-122"/>
            </a:endParaRPr>
          </a:p>
        </p:txBody>
      </p:sp>
      <p:graphicFrame>
        <p:nvGraphicFramePr>
          <p:cNvPr id="147488" name="Object 32"/>
          <p:cNvGraphicFramePr>
            <a:graphicFrameLocks/>
          </p:cNvGraphicFramePr>
          <p:nvPr/>
        </p:nvGraphicFramePr>
        <p:xfrm>
          <a:off x="914400" y="5530850"/>
          <a:ext cx="2005013" cy="736600"/>
        </p:xfrm>
        <a:graphic>
          <a:graphicData uri="http://schemas.openxmlformats.org/presentationml/2006/ole">
            <mc:AlternateContent xmlns:mc="http://schemas.openxmlformats.org/markup-compatibility/2006">
              <mc:Choice xmlns:v="urn:schemas-microsoft-com:vml" Requires="v">
                <p:oleObj spid="_x0000_s73824" name="Equation" r:id="rId11" imgW="2006280" imgH="736560" progId="Equation.3">
                  <p:embed/>
                </p:oleObj>
              </mc:Choice>
              <mc:Fallback>
                <p:oleObj name="Equation" r:id="rId11" imgW="2006280" imgH="73656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5530850"/>
                        <a:ext cx="200501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89" name="Object 33"/>
          <p:cNvGraphicFramePr>
            <a:graphicFrameLocks/>
          </p:cNvGraphicFramePr>
          <p:nvPr/>
        </p:nvGraphicFramePr>
        <p:xfrm>
          <a:off x="2971800" y="5551488"/>
          <a:ext cx="2667000" cy="688975"/>
        </p:xfrm>
        <a:graphic>
          <a:graphicData uri="http://schemas.openxmlformats.org/presentationml/2006/ole">
            <mc:AlternateContent xmlns:mc="http://schemas.openxmlformats.org/markup-compatibility/2006">
              <mc:Choice xmlns:v="urn:schemas-microsoft-com:vml" Requires="v">
                <p:oleObj spid="_x0000_s73825" name="Equation" r:id="rId13" imgW="2666880" imgH="685800" progId="Equation.3">
                  <p:embed/>
                </p:oleObj>
              </mc:Choice>
              <mc:Fallback>
                <p:oleObj name="Equation" r:id="rId13" imgW="2666880" imgH="6858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1800" y="5551488"/>
                        <a:ext cx="26670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0" name="Object 34"/>
          <p:cNvGraphicFramePr>
            <a:graphicFrameLocks/>
          </p:cNvGraphicFramePr>
          <p:nvPr/>
        </p:nvGraphicFramePr>
        <p:xfrm>
          <a:off x="5791200" y="5486400"/>
          <a:ext cx="2832100" cy="914400"/>
        </p:xfrm>
        <a:graphic>
          <a:graphicData uri="http://schemas.openxmlformats.org/presentationml/2006/ole">
            <mc:AlternateContent xmlns:mc="http://schemas.openxmlformats.org/markup-compatibility/2006">
              <mc:Choice xmlns:v="urn:schemas-microsoft-com:vml" Requires="v">
                <p:oleObj spid="_x0000_s73826" name="Equation" r:id="rId15" imgW="2831760" imgH="914400" progId="Equation.3">
                  <p:embed/>
                </p:oleObj>
              </mc:Choice>
              <mc:Fallback>
                <p:oleObj name="Equation" r:id="rId15" imgW="2831760" imgH="9144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5486400"/>
                        <a:ext cx="28321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1" name="Object 35"/>
          <p:cNvGraphicFramePr>
            <a:graphicFrameLocks/>
          </p:cNvGraphicFramePr>
          <p:nvPr/>
        </p:nvGraphicFramePr>
        <p:xfrm>
          <a:off x="3162300" y="4138613"/>
          <a:ext cx="2070100" cy="738187"/>
        </p:xfrm>
        <a:graphic>
          <a:graphicData uri="http://schemas.openxmlformats.org/presentationml/2006/ole">
            <mc:AlternateContent xmlns:mc="http://schemas.openxmlformats.org/markup-compatibility/2006">
              <mc:Choice xmlns:v="urn:schemas-microsoft-com:vml" Requires="v">
                <p:oleObj spid="_x0000_s73827" name="Equation" r:id="rId17" imgW="2070000" imgH="736560" progId="Equation.3">
                  <p:embed/>
                </p:oleObj>
              </mc:Choice>
              <mc:Fallback>
                <p:oleObj name="Equation" r:id="rId17" imgW="2070000" imgH="73656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2300" y="4138613"/>
                        <a:ext cx="207010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2" name="Object 36"/>
          <p:cNvGraphicFramePr>
            <a:graphicFrameLocks/>
          </p:cNvGraphicFramePr>
          <p:nvPr/>
        </p:nvGraphicFramePr>
        <p:xfrm>
          <a:off x="5334000" y="4038600"/>
          <a:ext cx="1687513" cy="914400"/>
        </p:xfrm>
        <a:graphic>
          <a:graphicData uri="http://schemas.openxmlformats.org/presentationml/2006/ole">
            <mc:AlternateContent xmlns:mc="http://schemas.openxmlformats.org/markup-compatibility/2006">
              <mc:Choice xmlns:v="urn:schemas-microsoft-com:vml" Requires="v">
                <p:oleObj spid="_x0000_s73828" name="Equation" r:id="rId19" imgW="1688760" imgH="914400" progId="Equation.3">
                  <p:embed/>
                </p:oleObj>
              </mc:Choice>
              <mc:Fallback>
                <p:oleObj name="Equation" r:id="rId19" imgW="1688760" imgH="91440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0" y="4038600"/>
                        <a:ext cx="16875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3" name="Object 37"/>
          <p:cNvGraphicFramePr>
            <a:graphicFrameLocks/>
          </p:cNvGraphicFramePr>
          <p:nvPr/>
        </p:nvGraphicFramePr>
        <p:xfrm>
          <a:off x="7162800" y="4019550"/>
          <a:ext cx="1169988" cy="914400"/>
        </p:xfrm>
        <a:graphic>
          <a:graphicData uri="http://schemas.openxmlformats.org/presentationml/2006/ole">
            <mc:AlternateContent xmlns:mc="http://schemas.openxmlformats.org/markup-compatibility/2006">
              <mc:Choice xmlns:v="urn:schemas-microsoft-com:vml" Requires="v">
                <p:oleObj spid="_x0000_s73829" name="Equation" r:id="rId21" imgW="1168200" imgH="914400" progId="Equation.3">
                  <p:embed/>
                </p:oleObj>
              </mc:Choice>
              <mc:Fallback>
                <p:oleObj name="Equation" r:id="rId21" imgW="1168200" imgH="91440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62800" y="4019550"/>
                        <a:ext cx="11699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94" name="Line 38"/>
          <p:cNvSpPr>
            <a:spLocks noChangeShapeType="1"/>
          </p:cNvSpPr>
          <p:nvPr/>
        </p:nvSpPr>
        <p:spPr bwMode="auto">
          <a:xfrm flipV="1">
            <a:off x="6791325" y="1938338"/>
            <a:ext cx="152400" cy="38100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7495" name="Group 39"/>
          <p:cNvGrpSpPr>
            <a:grpSpLocks/>
          </p:cNvGrpSpPr>
          <p:nvPr/>
        </p:nvGrpSpPr>
        <p:grpSpPr bwMode="auto">
          <a:xfrm>
            <a:off x="6872288" y="1633538"/>
            <a:ext cx="554037" cy="457200"/>
            <a:chOff x="4364" y="576"/>
            <a:chExt cx="349" cy="288"/>
          </a:xfrm>
        </p:grpSpPr>
        <p:sp>
          <p:nvSpPr>
            <p:cNvPr id="147496" name="Oval 40"/>
            <p:cNvSpPr>
              <a:spLocks noChangeArrowheads="1"/>
            </p:cNvSpPr>
            <p:nvPr/>
          </p:nvSpPr>
          <p:spPr bwMode="auto">
            <a:xfrm>
              <a:off x="4364" y="746"/>
              <a:ext cx="75" cy="74"/>
            </a:xfrm>
            <a:prstGeom prst="ellipse">
              <a:avLst/>
            </a:prstGeom>
            <a:solidFill>
              <a:srgbClr val="CC0066"/>
            </a:solidFill>
            <a:ln w="9525">
              <a:solidFill>
                <a:srgbClr val="CC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97" name="Text Box 41"/>
            <p:cNvSpPr txBox="1">
              <a:spLocks noChangeArrowheads="1"/>
            </p:cNvSpPr>
            <p:nvPr/>
          </p:nvSpPr>
          <p:spPr bwMode="auto">
            <a:xfrm>
              <a:off x="4416" y="57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00"/>
                  </a:solidFill>
                  <a:latin typeface="Times New Roman" pitchFamily="18" charset="0"/>
                </a:rPr>
                <a:t>P</a:t>
              </a:r>
              <a:r>
                <a:rPr kumimoji="1" lang="en-US" altLang="zh-CN" sz="2400" b="1" baseline="-25000">
                  <a:solidFill>
                    <a:srgbClr val="FFFF00"/>
                  </a:solidFill>
                  <a:latin typeface="Times New Roman" pitchFamily="18" charset="0"/>
                </a:rPr>
                <a:t>1</a:t>
              </a:r>
              <a:endParaRPr kumimoji="1" lang="en-US" altLang="zh-CN" sz="2400" b="1">
                <a:solidFill>
                  <a:srgbClr val="FFFF00"/>
                </a:solidFill>
                <a:latin typeface="Times New Roman" pitchFamily="18" charset="0"/>
              </a:endParaRPr>
            </a:p>
          </p:txBody>
        </p:sp>
      </p:grpSp>
    </p:spTree>
    <p:extLst>
      <p:ext uri="{BB962C8B-B14F-4D97-AF65-F5344CB8AC3E}">
        <p14:creationId xmlns:p14="http://schemas.microsoft.com/office/powerpoint/2010/main" val="260761364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7458"/>
                                        </p:tgtEl>
                                        <p:attrNameLst>
                                          <p:attrName>style.visibility</p:attrName>
                                        </p:attrNameLst>
                                      </p:cBhvr>
                                      <p:to>
                                        <p:strVal val="visible"/>
                                      </p:to>
                                    </p:set>
                                    <p:animEffect transition="in" filter="wipe(left)">
                                      <p:cBhvr>
                                        <p:cTn id="11" dur="500"/>
                                        <p:tgtEl>
                                          <p:spTgt spid="1474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47464"/>
                                        </p:tgtEl>
                                        <p:attrNameLst>
                                          <p:attrName>style.visibility</p:attrName>
                                        </p:attrNameLst>
                                      </p:cBhvr>
                                      <p:to>
                                        <p:strVal val="visible"/>
                                      </p:to>
                                    </p:set>
                                    <p:animEffect transition="in" filter="box(out)">
                                      <p:cBhvr>
                                        <p:cTn id="16" dur="500"/>
                                        <p:tgtEl>
                                          <p:spTgt spid="1474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47472"/>
                                        </p:tgtEl>
                                        <p:attrNameLst>
                                          <p:attrName>style.visibility</p:attrName>
                                        </p:attrNameLst>
                                      </p:cBhvr>
                                      <p:to>
                                        <p:strVal val="visible"/>
                                      </p:to>
                                    </p:set>
                                    <p:animEffect transition="in" filter="wipe(left)">
                                      <p:cBhvr>
                                        <p:cTn id="21" dur="500"/>
                                        <p:tgtEl>
                                          <p:spTgt spid="1474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746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7462"/>
                                        </p:tgtEl>
                                        <p:attrNameLst>
                                          <p:attrName>style.visibility</p:attrName>
                                        </p:attrNameLst>
                                      </p:cBhvr>
                                      <p:to>
                                        <p:strVal val="visible"/>
                                      </p:to>
                                    </p:set>
                                    <p:animEffect transition="in" filter="wipe(left)">
                                      <p:cBhvr>
                                        <p:cTn id="30" dur="500"/>
                                        <p:tgtEl>
                                          <p:spTgt spid="14746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745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7460"/>
                                        </p:tgtEl>
                                        <p:attrNameLst>
                                          <p:attrName>style.visibility</p:attrName>
                                        </p:attrNameLst>
                                      </p:cBhvr>
                                      <p:to>
                                        <p:strVal val="visible"/>
                                      </p:to>
                                    </p:set>
                                    <p:animEffect transition="in" filter="wipe(left)">
                                      <p:cBhvr>
                                        <p:cTn id="39" dur="500"/>
                                        <p:tgtEl>
                                          <p:spTgt spid="14746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47485"/>
                                        </p:tgtEl>
                                        <p:attrNameLst>
                                          <p:attrName>style.visibility</p:attrName>
                                        </p:attrNameLst>
                                      </p:cBhvr>
                                      <p:to>
                                        <p:strVal val="visible"/>
                                      </p:to>
                                    </p:set>
                                    <p:animEffect transition="in" filter="wipe(up)">
                                      <p:cBhvr>
                                        <p:cTn id="44" dur="500"/>
                                        <p:tgtEl>
                                          <p:spTgt spid="14748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47481"/>
                                        </p:tgtEl>
                                        <p:attrNameLst>
                                          <p:attrName>style.visibility</p:attrName>
                                        </p:attrNameLst>
                                      </p:cBhvr>
                                      <p:to>
                                        <p:strVal val="visible"/>
                                      </p:to>
                                    </p:set>
                                    <p:animEffect transition="in" filter="wipe(left)">
                                      <p:cBhvr>
                                        <p:cTn id="49" dur="500"/>
                                        <p:tgtEl>
                                          <p:spTgt spid="1474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47482"/>
                                        </p:tgtEl>
                                        <p:attrNameLst>
                                          <p:attrName>style.visibility</p:attrName>
                                        </p:attrNameLst>
                                      </p:cBhvr>
                                      <p:to>
                                        <p:strVal val="visible"/>
                                      </p:to>
                                    </p:set>
                                    <p:animEffect transition="in" filter="wipe(left)">
                                      <p:cBhvr>
                                        <p:cTn id="54" dur="500"/>
                                        <p:tgtEl>
                                          <p:spTgt spid="14748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7483"/>
                                        </p:tgtEl>
                                        <p:attrNameLst>
                                          <p:attrName>style.visibility</p:attrName>
                                        </p:attrNameLst>
                                      </p:cBhvr>
                                      <p:to>
                                        <p:strVal val="visible"/>
                                      </p:to>
                                    </p:set>
                                    <p:animEffect transition="in" filter="wipe(left)">
                                      <p:cBhvr>
                                        <p:cTn id="59" dur="500"/>
                                        <p:tgtEl>
                                          <p:spTgt spid="14748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47484"/>
                                        </p:tgtEl>
                                        <p:attrNameLst>
                                          <p:attrName>style.visibility</p:attrName>
                                        </p:attrNameLst>
                                      </p:cBhvr>
                                      <p:to>
                                        <p:strVal val="visible"/>
                                      </p:to>
                                    </p:set>
                                    <p:animEffect transition="in" filter="wipe(left)">
                                      <p:cBhvr>
                                        <p:cTn id="64" dur="500"/>
                                        <p:tgtEl>
                                          <p:spTgt spid="14748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7486"/>
                                        </p:tgtEl>
                                        <p:attrNameLst>
                                          <p:attrName>style.visibility</p:attrName>
                                        </p:attrNameLst>
                                      </p:cBhvr>
                                      <p:to>
                                        <p:strVal val="visible"/>
                                      </p:to>
                                    </p:set>
                                    <p:animEffect transition="in" filter="wipe(left)">
                                      <p:cBhvr>
                                        <p:cTn id="69" dur="500"/>
                                        <p:tgtEl>
                                          <p:spTgt spid="14748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147475"/>
                                        </p:tgtEl>
                                        <p:attrNameLst>
                                          <p:attrName>style.visibility</p:attrName>
                                        </p:attrNameLst>
                                      </p:cBhvr>
                                      <p:to>
                                        <p:strVal val="visible"/>
                                      </p:to>
                                    </p:set>
                                    <p:animEffect transition="in" filter="wipe(up)">
                                      <p:cBhvr>
                                        <p:cTn id="74" dur="500"/>
                                        <p:tgtEl>
                                          <p:spTgt spid="147475"/>
                                        </p:tgtEl>
                                      </p:cBhvr>
                                    </p:animEffect>
                                  </p:childTnLst>
                                </p:cTn>
                              </p:par>
                            </p:childTnLst>
                          </p:cTn>
                        </p:par>
                        <p:par>
                          <p:cTn id="75" fill="hold" nodeType="afterGroup">
                            <p:stCondLst>
                              <p:cond delay="500"/>
                            </p:stCondLst>
                            <p:childTnLst>
                              <p:par>
                                <p:cTn id="76" presetID="1" presetClass="entr" presetSubtype="0" fill="hold" nodeType="afterEffect">
                                  <p:stCondLst>
                                    <p:cond delay="0"/>
                                  </p:stCondLst>
                                  <p:childTnLst>
                                    <p:set>
                                      <p:cBhvr>
                                        <p:cTn id="77" dur="1" fill="hold">
                                          <p:stCondLst>
                                            <p:cond delay="499"/>
                                          </p:stCondLst>
                                        </p:cTn>
                                        <p:tgtEl>
                                          <p:spTgt spid="147478"/>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47491"/>
                                        </p:tgtEl>
                                        <p:attrNameLst>
                                          <p:attrName>style.visibility</p:attrName>
                                        </p:attrNameLst>
                                      </p:cBhvr>
                                      <p:to>
                                        <p:strVal val="visible"/>
                                      </p:to>
                                    </p:set>
                                    <p:animEffect transition="in" filter="wipe(left)">
                                      <p:cBhvr>
                                        <p:cTn id="82" dur="500"/>
                                        <p:tgtEl>
                                          <p:spTgt spid="14749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47492"/>
                                        </p:tgtEl>
                                        <p:attrNameLst>
                                          <p:attrName>style.visibility</p:attrName>
                                        </p:attrNameLst>
                                      </p:cBhvr>
                                      <p:to>
                                        <p:strVal val="visible"/>
                                      </p:to>
                                    </p:set>
                                    <p:animEffect transition="in" filter="wipe(left)">
                                      <p:cBhvr>
                                        <p:cTn id="87" dur="500"/>
                                        <p:tgtEl>
                                          <p:spTgt spid="14749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47493"/>
                                        </p:tgtEl>
                                        <p:attrNameLst>
                                          <p:attrName>style.visibility</p:attrName>
                                        </p:attrNameLst>
                                      </p:cBhvr>
                                      <p:to>
                                        <p:strVal val="visible"/>
                                      </p:to>
                                    </p:set>
                                    <p:animEffect transition="in" filter="wipe(left)">
                                      <p:cBhvr>
                                        <p:cTn id="92" dur="500"/>
                                        <p:tgtEl>
                                          <p:spTgt spid="14749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7487"/>
                                        </p:tgtEl>
                                        <p:attrNameLst>
                                          <p:attrName>style.visibility</p:attrName>
                                        </p:attrNameLst>
                                      </p:cBhvr>
                                      <p:to>
                                        <p:strVal val="visible"/>
                                      </p:to>
                                    </p:set>
                                    <p:animEffect transition="in" filter="wipe(left)">
                                      <p:cBhvr>
                                        <p:cTn id="97" dur="500"/>
                                        <p:tgtEl>
                                          <p:spTgt spid="14748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47494"/>
                                        </p:tgtEl>
                                        <p:attrNameLst>
                                          <p:attrName>style.visibility</p:attrName>
                                        </p:attrNameLst>
                                      </p:cBhvr>
                                      <p:to>
                                        <p:strVal val="visible"/>
                                      </p:to>
                                    </p:set>
                                    <p:animEffect transition="in" filter="wipe(down)">
                                      <p:cBhvr>
                                        <p:cTn id="102" dur="500"/>
                                        <p:tgtEl>
                                          <p:spTgt spid="147494"/>
                                        </p:tgtEl>
                                      </p:cBhvr>
                                    </p:animEffect>
                                  </p:childTnLst>
                                </p:cTn>
                              </p:par>
                            </p:childTnLst>
                          </p:cTn>
                        </p:par>
                        <p:par>
                          <p:cTn id="103" fill="hold" nodeType="afterGroup">
                            <p:stCondLst>
                              <p:cond delay="500"/>
                            </p:stCondLst>
                            <p:childTnLst>
                              <p:par>
                                <p:cTn id="104" presetID="1" presetClass="entr" presetSubtype="0" fill="hold" nodeType="afterEffect">
                                  <p:stCondLst>
                                    <p:cond delay="0"/>
                                  </p:stCondLst>
                                  <p:childTnLst>
                                    <p:set>
                                      <p:cBhvr>
                                        <p:cTn id="105" dur="1" fill="hold">
                                          <p:stCondLst>
                                            <p:cond delay="499"/>
                                          </p:stCondLst>
                                        </p:cTn>
                                        <p:tgtEl>
                                          <p:spTgt spid="147495"/>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147488"/>
                                        </p:tgtEl>
                                        <p:attrNameLst>
                                          <p:attrName>style.visibility</p:attrName>
                                        </p:attrNameLst>
                                      </p:cBhvr>
                                      <p:to>
                                        <p:strVal val="visible"/>
                                      </p:to>
                                    </p:set>
                                    <p:animEffect transition="in" filter="wipe(left)">
                                      <p:cBhvr>
                                        <p:cTn id="110" dur="500"/>
                                        <p:tgtEl>
                                          <p:spTgt spid="147488"/>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147489"/>
                                        </p:tgtEl>
                                        <p:attrNameLst>
                                          <p:attrName>style.visibility</p:attrName>
                                        </p:attrNameLst>
                                      </p:cBhvr>
                                      <p:to>
                                        <p:strVal val="visible"/>
                                      </p:to>
                                    </p:set>
                                    <p:animEffect transition="in" filter="wipe(left)">
                                      <p:cBhvr>
                                        <p:cTn id="115" dur="500"/>
                                        <p:tgtEl>
                                          <p:spTgt spid="14748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nodeType="clickEffect">
                                  <p:stCondLst>
                                    <p:cond delay="0"/>
                                  </p:stCondLst>
                                  <p:childTnLst>
                                    <p:set>
                                      <p:cBhvr>
                                        <p:cTn id="119" dur="1" fill="hold">
                                          <p:stCondLst>
                                            <p:cond delay="0"/>
                                          </p:stCondLst>
                                        </p:cTn>
                                        <p:tgtEl>
                                          <p:spTgt spid="147490"/>
                                        </p:tgtEl>
                                        <p:attrNameLst>
                                          <p:attrName>style.visibility</p:attrName>
                                        </p:attrNameLst>
                                      </p:cBhvr>
                                      <p:to>
                                        <p:strVal val="visible"/>
                                      </p:to>
                                    </p:set>
                                    <p:animEffect transition="in" filter="wipe(left)">
                                      <p:cBhvr>
                                        <p:cTn id="120" dur="500"/>
                                        <p:tgtEl>
                                          <p:spTgt spid="147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59" grpId="0" autoUpdateAnimBg="0"/>
      <p:bldP spid="147460" grpId="0" autoUpdateAnimBg="0"/>
      <p:bldP spid="147461" grpId="0" autoUpdateAnimBg="0"/>
      <p:bldP spid="147462" grpId="0" autoUpdateAnimBg="0"/>
      <p:bldP spid="147463" grpId="0" autoUpdateAnimBg="0"/>
      <p:bldP spid="147485" grpId="0" animBg="1"/>
      <p:bldP spid="147486" grpId="0" autoUpdateAnimBg="0"/>
      <p:bldP spid="147487" grpId="0" autoUpdateAnimBg="0"/>
      <p:bldP spid="14749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 y="0"/>
            <a:ext cx="9063159" cy="76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0" y="2753358"/>
            <a:ext cx="2686155" cy="262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 y="764704"/>
            <a:ext cx="9070113" cy="1916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0834" y="2723268"/>
            <a:ext cx="5717180" cy="410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组合 1"/>
          <p:cNvGrpSpPr>
            <a:grpSpLocks/>
          </p:cNvGrpSpPr>
          <p:nvPr/>
        </p:nvGrpSpPr>
        <p:grpSpPr bwMode="auto">
          <a:xfrm>
            <a:off x="26988" y="1073150"/>
            <a:ext cx="8972382" cy="4824413"/>
            <a:chOff x="166431" y="260648"/>
            <a:chExt cx="8972639" cy="4824536"/>
          </a:xfrm>
        </p:grpSpPr>
        <p:pic>
          <p:nvPicPr>
            <p:cNvPr id="634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31" y="260648"/>
              <a:ext cx="8972639" cy="16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31" y="1932260"/>
              <a:ext cx="8972638" cy="315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18" name="Object 2"/>
          <p:cNvGraphicFramePr>
            <a:graphicFrameLocks/>
          </p:cNvGraphicFramePr>
          <p:nvPr/>
        </p:nvGraphicFramePr>
        <p:xfrm>
          <a:off x="906463" y="1333500"/>
          <a:ext cx="3911600" cy="736600"/>
        </p:xfrm>
        <a:graphic>
          <a:graphicData uri="http://schemas.openxmlformats.org/presentationml/2006/ole">
            <mc:AlternateContent xmlns:mc="http://schemas.openxmlformats.org/markup-compatibility/2006">
              <mc:Choice xmlns:v="urn:schemas-microsoft-com:vml" Requires="v">
                <p:oleObj spid="_x0000_s47413" name="Equation" r:id="rId3" imgW="3809945" imgH="628675" progId="Equation.3">
                  <p:embed/>
                </p:oleObj>
              </mc:Choice>
              <mc:Fallback>
                <p:oleObj name="Equation" r:id="rId3" imgW="3809945" imgH="628675"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333500"/>
                        <a:ext cx="39116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19" name="Object 3"/>
          <p:cNvGraphicFramePr>
            <a:graphicFrameLocks/>
          </p:cNvGraphicFramePr>
          <p:nvPr/>
        </p:nvGraphicFramePr>
        <p:xfrm>
          <a:off x="1462088" y="2171700"/>
          <a:ext cx="2727325" cy="939800"/>
        </p:xfrm>
        <a:graphic>
          <a:graphicData uri="http://schemas.openxmlformats.org/presentationml/2006/ole">
            <mc:AlternateContent xmlns:mc="http://schemas.openxmlformats.org/markup-compatibility/2006">
              <mc:Choice xmlns:v="urn:schemas-microsoft-com:vml" Requires="v">
                <p:oleObj spid="_x0000_s47414" name="Equation" r:id="rId5" imgW="2628954" imgH="838144" progId="Equation.3">
                  <p:embed/>
                </p:oleObj>
              </mc:Choice>
              <mc:Fallback>
                <p:oleObj name="Equation" r:id="rId5" imgW="2628954" imgH="838144"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2088" y="2171700"/>
                        <a:ext cx="272732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0" name="Object 4"/>
          <p:cNvGraphicFramePr>
            <a:graphicFrameLocks/>
          </p:cNvGraphicFramePr>
          <p:nvPr/>
        </p:nvGraphicFramePr>
        <p:xfrm>
          <a:off x="1481138" y="3238500"/>
          <a:ext cx="2462212" cy="939800"/>
        </p:xfrm>
        <a:graphic>
          <a:graphicData uri="http://schemas.openxmlformats.org/presentationml/2006/ole">
            <mc:AlternateContent xmlns:mc="http://schemas.openxmlformats.org/markup-compatibility/2006">
              <mc:Choice xmlns:v="urn:schemas-microsoft-com:vml" Requires="v">
                <p:oleObj spid="_x0000_s47415" name="Equation" r:id="rId7" imgW="2362253" imgH="838144" progId="Equation.3">
                  <p:embed/>
                </p:oleObj>
              </mc:Choice>
              <mc:Fallback>
                <p:oleObj name="Equation" r:id="rId7" imgW="2362253" imgH="838144"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1138" y="3238500"/>
                        <a:ext cx="2462212"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1" name="Object 5"/>
          <p:cNvGraphicFramePr>
            <a:graphicFrameLocks/>
          </p:cNvGraphicFramePr>
          <p:nvPr/>
        </p:nvGraphicFramePr>
        <p:xfrm>
          <a:off x="1500188" y="4346575"/>
          <a:ext cx="2717800" cy="914400"/>
        </p:xfrm>
        <a:graphic>
          <a:graphicData uri="http://schemas.openxmlformats.org/presentationml/2006/ole">
            <mc:AlternateContent xmlns:mc="http://schemas.openxmlformats.org/markup-compatibility/2006">
              <mc:Choice xmlns:v="urn:schemas-microsoft-com:vml" Requires="v">
                <p:oleObj spid="_x0000_s47416" name="Equation" r:id="rId9" imgW="2609788" imgH="809531" progId="Equation.3">
                  <p:embed/>
                </p:oleObj>
              </mc:Choice>
              <mc:Fallback>
                <p:oleObj name="Equation" r:id="rId9" imgW="2609788" imgH="809531"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188" y="4346575"/>
                        <a:ext cx="2717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2" name="Text Box 6"/>
          <p:cNvSpPr txBox="1">
            <a:spLocks noChangeArrowheads="1"/>
          </p:cNvSpPr>
          <p:nvPr/>
        </p:nvSpPr>
        <p:spPr bwMode="auto">
          <a:xfrm>
            <a:off x="623888" y="5233988"/>
            <a:ext cx="1943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rgbClr val="FFFF00"/>
                </a:solidFill>
                <a:latin typeface="Times New Roman" pitchFamily="18" charset="0"/>
              </a:rPr>
              <a:t>  结论</a:t>
            </a:r>
          </a:p>
        </p:txBody>
      </p:sp>
      <p:sp>
        <p:nvSpPr>
          <p:cNvPr id="137223" name="Text Box 7"/>
          <p:cNvSpPr txBox="1">
            <a:spLocks noChangeArrowheads="1"/>
          </p:cNvSpPr>
          <p:nvPr/>
        </p:nvSpPr>
        <p:spPr bwMode="auto">
          <a:xfrm>
            <a:off x="779463" y="5588000"/>
            <a:ext cx="78835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zh-CN" altLang="en-US" sz="2400" b="1">
                <a:solidFill>
                  <a:schemeClr val="bg1"/>
                </a:solidFill>
                <a:latin typeface="Times New Roman" pitchFamily="18" charset="0"/>
                <a:ea typeface="楷体_GB2312" pitchFamily="49" charset="-122"/>
              </a:rPr>
              <a:t>电场力作功只与始末位置有关，与路径无关，所以静电力</a:t>
            </a:r>
          </a:p>
          <a:p>
            <a:pPr eaLnBrk="1" hangingPunct="1">
              <a:lnSpc>
                <a:spcPct val="125000"/>
              </a:lnSpc>
            </a:pPr>
            <a:r>
              <a:rPr kumimoji="1" lang="zh-CN" altLang="en-US" sz="2400" b="1">
                <a:solidFill>
                  <a:schemeClr val="bg1"/>
                </a:solidFill>
                <a:latin typeface="宋体" pitchFamily="2" charset="-122"/>
                <a:ea typeface="楷体_GB2312" pitchFamily="49" charset="-122"/>
              </a:rPr>
              <a:t>是</a:t>
            </a:r>
            <a:r>
              <a:rPr kumimoji="1" lang="zh-CN" altLang="en-US" sz="2400" b="1">
                <a:solidFill>
                  <a:srgbClr val="66FFFF"/>
                </a:solidFill>
                <a:latin typeface="宋体" pitchFamily="2" charset="-122"/>
                <a:ea typeface="楷体_GB2312" pitchFamily="49" charset="-122"/>
              </a:rPr>
              <a:t>保守力</a:t>
            </a:r>
            <a:r>
              <a:rPr kumimoji="1" lang="zh-CN" altLang="en-US" sz="2400" b="1">
                <a:solidFill>
                  <a:schemeClr val="bg1"/>
                </a:solidFill>
                <a:latin typeface="宋体" pitchFamily="2" charset="-122"/>
                <a:ea typeface="楷体_GB2312" pitchFamily="49" charset="-122"/>
              </a:rPr>
              <a:t>，</a:t>
            </a:r>
            <a:r>
              <a:rPr kumimoji="1" lang="zh-CN" altLang="en-US" sz="2400" b="1">
                <a:solidFill>
                  <a:schemeClr val="bg1"/>
                </a:solidFill>
                <a:latin typeface="Times New Roman" pitchFamily="18" charset="0"/>
                <a:ea typeface="楷体_GB2312" pitchFamily="49" charset="-122"/>
              </a:rPr>
              <a:t>静电场是</a:t>
            </a:r>
            <a:r>
              <a:rPr kumimoji="1" lang="zh-CN" altLang="en-US" sz="2400" b="1">
                <a:solidFill>
                  <a:srgbClr val="66FFFF"/>
                </a:solidFill>
                <a:latin typeface="Times New Roman" pitchFamily="18" charset="0"/>
                <a:ea typeface="楷体_GB2312" pitchFamily="49" charset="-122"/>
              </a:rPr>
              <a:t>保守力场</a:t>
            </a:r>
            <a:r>
              <a:rPr kumimoji="1" lang="zh-CN" altLang="en-US" sz="2400" b="1">
                <a:solidFill>
                  <a:schemeClr val="bg1"/>
                </a:solidFill>
                <a:latin typeface="Times New Roman" pitchFamily="18" charset="0"/>
                <a:ea typeface="楷体_GB2312" pitchFamily="49" charset="-122"/>
              </a:rPr>
              <a:t>。</a:t>
            </a:r>
          </a:p>
        </p:txBody>
      </p:sp>
      <p:sp>
        <p:nvSpPr>
          <p:cNvPr id="137224" name="Text Box 8"/>
          <p:cNvSpPr txBox="1">
            <a:spLocks noChangeArrowheads="1"/>
          </p:cNvSpPr>
          <p:nvPr/>
        </p:nvSpPr>
        <p:spPr bwMode="auto">
          <a:xfrm>
            <a:off x="588963" y="280988"/>
            <a:ext cx="4062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400" b="1">
                <a:solidFill>
                  <a:srgbClr val="FFFF00"/>
                </a:solidFill>
                <a:latin typeface="Times New Roman" pitchFamily="18" charset="0"/>
              </a:rPr>
              <a:t>• </a:t>
            </a:r>
            <a:r>
              <a:rPr kumimoji="1" lang="zh-CN" altLang="en-US" sz="2400" b="1">
                <a:solidFill>
                  <a:srgbClr val="66FFFF"/>
                </a:solidFill>
                <a:latin typeface="Times New Roman" pitchFamily="18" charset="0"/>
              </a:rPr>
              <a:t>任意带电体系产生的电场中</a:t>
            </a:r>
          </a:p>
        </p:txBody>
      </p:sp>
      <p:sp>
        <p:nvSpPr>
          <p:cNvPr id="137225" name="Text Box 9"/>
          <p:cNvSpPr txBox="1">
            <a:spLocks noChangeArrowheads="1"/>
          </p:cNvSpPr>
          <p:nvPr/>
        </p:nvSpPr>
        <p:spPr bwMode="auto">
          <a:xfrm>
            <a:off x="731838" y="779463"/>
            <a:ext cx="5557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chemeClr val="bg1"/>
                </a:solidFill>
                <a:latin typeface="宋体" pitchFamily="2" charset="-122"/>
              </a:rPr>
              <a:t>电荷系</a:t>
            </a:r>
            <a:r>
              <a:rPr kumimoji="1" lang="en-US" altLang="zh-CN" sz="2400" b="1" i="1">
                <a:solidFill>
                  <a:srgbClr val="66FFFF"/>
                </a:solidFill>
                <a:latin typeface="Times New Roman" pitchFamily="18" charset="0"/>
              </a:rPr>
              <a:t>q</a:t>
            </a:r>
            <a:r>
              <a:rPr kumimoji="1" lang="en-US" altLang="zh-CN" sz="2400" b="1" baseline="-25000">
                <a:solidFill>
                  <a:srgbClr val="66FFFF"/>
                </a:solidFill>
                <a:latin typeface="Times New Roman" pitchFamily="18" charset="0"/>
              </a:rPr>
              <a:t>1</a:t>
            </a:r>
            <a:r>
              <a:rPr kumimoji="1" lang="zh-CN" altLang="en-US" sz="2400" b="1">
                <a:solidFill>
                  <a:srgbClr val="66FFFF"/>
                </a:solidFill>
                <a:latin typeface="Times New Roman" pitchFamily="18" charset="0"/>
              </a:rPr>
              <a:t>、</a:t>
            </a:r>
            <a:r>
              <a:rPr kumimoji="1" lang="en-US" altLang="zh-CN" sz="2400" b="1" i="1">
                <a:solidFill>
                  <a:srgbClr val="66FFFF"/>
                </a:solidFill>
                <a:latin typeface="Times New Roman" pitchFamily="18" charset="0"/>
              </a:rPr>
              <a:t>q</a:t>
            </a:r>
            <a:r>
              <a:rPr kumimoji="1" lang="en-US" altLang="zh-CN" sz="2400" b="1" baseline="-25000">
                <a:solidFill>
                  <a:srgbClr val="66FFFF"/>
                </a:solidFill>
                <a:latin typeface="Times New Roman" pitchFamily="18" charset="0"/>
              </a:rPr>
              <a:t>2</a:t>
            </a:r>
            <a:r>
              <a:rPr kumimoji="1" lang="zh-CN" altLang="en-US" sz="2400" b="1">
                <a:solidFill>
                  <a:srgbClr val="66FFFF"/>
                </a:solidFill>
                <a:latin typeface="Times New Roman" pitchFamily="18" charset="0"/>
              </a:rPr>
              <a:t>、</a:t>
            </a:r>
            <a:r>
              <a:rPr kumimoji="1" lang="en-US" altLang="zh-CN" sz="2400" b="1">
                <a:solidFill>
                  <a:srgbClr val="66FFFF"/>
                </a:solidFill>
                <a:latin typeface="Times New Roman" pitchFamily="18" charset="0"/>
              </a:rPr>
              <a:t>…</a:t>
            </a:r>
            <a:r>
              <a:rPr kumimoji="1" lang="zh-CN" altLang="en-US" sz="2400" b="1">
                <a:solidFill>
                  <a:schemeClr val="bg1"/>
                </a:solidFill>
                <a:latin typeface="宋体" pitchFamily="2" charset="-122"/>
              </a:rPr>
              <a:t>的电场中，移动</a:t>
            </a:r>
            <a:r>
              <a:rPr kumimoji="1" lang="en-US" altLang="zh-CN" sz="2400" b="1" i="1">
                <a:solidFill>
                  <a:srgbClr val="66FFFF"/>
                </a:solidFill>
                <a:latin typeface="Times New Roman" pitchFamily="18" charset="0"/>
              </a:rPr>
              <a:t>q</a:t>
            </a:r>
            <a:r>
              <a:rPr kumimoji="1" lang="en-US" altLang="zh-CN" sz="2400" b="1" baseline="-25000">
                <a:solidFill>
                  <a:srgbClr val="66FFFF"/>
                </a:solidFill>
                <a:latin typeface="Times New Roman" pitchFamily="18" charset="0"/>
              </a:rPr>
              <a:t>0</a:t>
            </a:r>
            <a:r>
              <a:rPr kumimoji="1" lang="zh-CN" altLang="en-US" sz="2400" b="1">
                <a:solidFill>
                  <a:schemeClr val="bg1"/>
                </a:solidFill>
                <a:latin typeface="宋体" pitchFamily="2" charset="-122"/>
              </a:rPr>
              <a:t>，有</a:t>
            </a:r>
          </a:p>
        </p:txBody>
      </p:sp>
      <p:grpSp>
        <p:nvGrpSpPr>
          <p:cNvPr id="137226" name="Group 10"/>
          <p:cNvGrpSpPr>
            <a:grpSpLocks/>
          </p:cNvGrpSpPr>
          <p:nvPr/>
        </p:nvGrpSpPr>
        <p:grpSpPr bwMode="auto">
          <a:xfrm>
            <a:off x="6400800" y="2787650"/>
            <a:ext cx="2000250" cy="2089150"/>
            <a:chOff x="4032" y="1756"/>
            <a:chExt cx="1260" cy="1316"/>
          </a:xfrm>
        </p:grpSpPr>
        <p:sp>
          <p:nvSpPr>
            <p:cNvPr id="47123" name="Oval 11"/>
            <p:cNvSpPr>
              <a:spLocks noChangeArrowheads="1"/>
            </p:cNvSpPr>
            <p:nvPr/>
          </p:nvSpPr>
          <p:spPr bwMode="auto">
            <a:xfrm>
              <a:off x="4476" y="2710"/>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24" name="Object 12"/>
            <p:cNvGraphicFramePr>
              <a:graphicFrameLocks/>
            </p:cNvGraphicFramePr>
            <p:nvPr/>
          </p:nvGraphicFramePr>
          <p:xfrm>
            <a:off x="4603" y="2608"/>
            <a:ext cx="209" cy="272"/>
          </p:xfrm>
          <a:graphic>
            <a:graphicData uri="http://schemas.openxmlformats.org/presentationml/2006/ole">
              <mc:AlternateContent xmlns:mc="http://schemas.openxmlformats.org/markup-compatibility/2006">
                <mc:Choice xmlns:v="urn:schemas-microsoft-com:vml" Requires="v">
                  <p:oleObj spid="_x0000_s47417" name="Equation" r:id="rId11" imgW="228640" imgH="323920" progId="Equation.3">
                    <p:embed/>
                  </p:oleObj>
                </mc:Choice>
                <mc:Fallback>
                  <p:oleObj name="Equation" r:id="rId11" imgW="228640" imgH="323920" progId="Equation.3">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3" y="2608"/>
                          <a:ext cx="20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5" name="Oval 13"/>
            <p:cNvSpPr>
              <a:spLocks noChangeArrowheads="1"/>
            </p:cNvSpPr>
            <p:nvPr/>
          </p:nvSpPr>
          <p:spPr bwMode="auto">
            <a:xfrm>
              <a:off x="4716" y="2374"/>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26" name="Object 14"/>
            <p:cNvGraphicFramePr>
              <a:graphicFrameLocks/>
            </p:cNvGraphicFramePr>
            <p:nvPr/>
          </p:nvGraphicFramePr>
          <p:xfrm>
            <a:off x="4848" y="2272"/>
            <a:ext cx="336" cy="272"/>
          </p:xfrm>
          <a:graphic>
            <a:graphicData uri="http://schemas.openxmlformats.org/presentationml/2006/ole">
              <mc:AlternateContent xmlns:mc="http://schemas.openxmlformats.org/markup-compatibility/2006">
                <mc:Choice xmlns:v="urn:schemas-microsoft-com:vml" Requires="v">
                  <p:oleObj spid="_x0000_s47418" name="Equation" r:id="rId13" imgW="428666" imgH="323920" progId="Equation.3">
                    <p:embed/>
                  </p:oleObj>
                </mc:Choice>
                <mc:Fallback>
                  <p:oleObj name="Equation" r:id="rId13" imgW="428666" imgH="323920" progId="Equation.3">
                    <p:embed/>
                    <p:pic>
                      <p:nvPicPr>
                        <p:cNvPr id="0" name="Object 1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8" y="2272"/>
                          <a:ext cx="33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7" name="Oval 15"/>
            <p:cNvSpPr>
              <a:spLocks noChangeArrowheads="1"/>
            </p:cNvSpPr>
            <p:nvPr/>
          </p:nvSpPr>
          <p:spPr bwMode="auto">
            <a:xfrm>
              <a:off x="4284" y="2326"/>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28" name="Object 16"/>
            <p:cNvGraphicFramePr>
              <a:graphicFrameLocks/>
            </p:cNvGraphicFramePr>
            <p:nvPr/>
          </p:nvGraphicFramePr>
          <p:xfrm>
            <a:off x="4407" y="2212"/>
            <a:ext cx="177" cy="272"/>
          </p:xfrm>
          <a:graphic>
            <a:graphicData uri="http://schemas.openxmlformats.org/presentationml/2006/ole">
              <mc:AlternateContent xmlns:mc="http://schemas.openxmlformats.org/markup-compatibility/2006">
                <mc:Choice xmlns:v="urn:schemas-microsoft-com:vml" Requires="v">
                  <p:oleObj spid="_x0000_s47419" name="Equation" r:id="rId15" imgW="171412" imgH="323920" progId="Equation.3">
                    <p:embed/>
                  </p:oleObj>
                </mc:Choice>
                <mc:Fallback>
                  <p:oleObj name="Equation" r:id="rId15" imgW="171412" imgH="323920" progId="Equation.3">
                    <p:embed/>
                    <p:pic>
                      <p:nvPicPr>
                        <p:cNvPr id="0" name="Object 1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07" y="2212"/>
                          <a:ext cx="17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9" name="Oval 17"/>
            <p:cNvSpPr>
              <a:spLocks noChangeArrowheads="1"/>
            </p:cNvSpPr>
            <p:nvPr/>
          </p:nvSpPr>
          <p:spPr bwMode="auto">
            <a:xfrm>
              <a:off x="4668" y="1990"/>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30" name="Object 18"/>
            <p:cNvGraphicFramePr>
              <a:graphicFrameLocks/>
            </p:cNvGraphicFramePr>
            <p:nvPr/>
          </p:nvGraphicFramePr>
          <p:xfrm>
            <a:off x="4800" y="1884"/>
            <a:ext cx="209" cy="263"/>
          </p:xfrm>
          <a:graphic>
            <a:graphicData uri="http://schemas.openxmlformats.org/presentationml/2006/ole">
              <mc:AlternateContent xmlns:mc="http://schemas.openxmlformats.org/markup-compatibility/2006">
                <mc:Choice xmlns:v="urn:schemas-microsoft-com:vml" Requires="v">
                  <p:oleObj spid="_x0000_s47420" name="Equation" r:id="rId17" imgW="228640" imgH="314203" progId="Equation.3">
                    <p:embed/>
                  </p:oleObj>
                </mc:Choice>
                <mc:Fallback>
                  <p:oleObj name="Equation" r:id="rId17" imgW="228640" imgH="314203" progId="Equation.3">
                    <p:embed/>
                    <p:pic>
                      <p:nvPicPr>
                        <p:cNvPr id="0" name="Object 1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 y="1884"/>
                          <a:ext cx="20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1" name="Oval 19"/>
            <p:cNvSpPr>
              <a:spLocks noChangeArrowheads="1"/>
            </p:cNvSpPr>
            <p:nvPr/>
          </p:nvSpPr>
          <p:spPr bwMode="auto">
            <a:xfrm>
              <a:off x="4188" y="1990"/>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32" name="Object 20"/>
            <p:cNvGraphicFramePr>
              <a:graphicFrameLocks/>
            </p:cNvGraphicFramePr>
            <p:nvPr/>
          </p:nvGraphicFramePr>
          <p:xfrm>
            <a:off x="4328" y="1897"/>
            <a:ext cx="184" cy="263"/>
          </p:xfrm>
          <a:graphic>
            <a:graphicData uri="http://schemas.openxmlformats.org/presentationml/2006/ole">
              <mc:AlternateContent xmlns:mc="http://schemas.openxmlformats.org/markup-compatibility/2006">
                <mc:Choice xmlns:v="urn:schemas-microsoft-com:vml" Requires="v">
                  <p:oleObj spid="_x0000_s47421" name="Equation" r:id="rId19" imgW="190578" imgH="314203" progId="Equation.3">
                    <p:embed/>
                  </p:oleObj>
                </mc:Choice>
                <mc:Fallback>
                  <p:oleObj name="Equation" r:id="rId19" imgW="190578" imgH="314203" progId="Equation.3">
                    <p:embed/>
                    <p:pic>
                      <p:nvPicPr>
                        <p:cNvPr id="0" name="Object 20"/>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8" y="1897"/>
                          <a:ext cx="18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3" name="Freeform 21"/>
            <p:cNvSpPr>
              <a:spLocks/>
            </p:cNvSpPr>
            <p:nvPr/>
          </p:nvSpPr>
          <p:spPr bwMode="auto">
            <a:xfrm>
              <a:off x="4032" y="1756"/>
              <a:ext cx="1260" cy="1316"/>
            </a:xfrm>
            <a:custGeom>
              <a:avLst/>
              <a:gdLst>
                <a:gd name="T0" fmla="*/ 168 w 1260"/>
                <a:gd name="T1" fmla="*/ 1110 h 1316"/>
                <a:gd name="T2" fmla="*/ 84 w 1260"/>
                <a:gd name="T3" fmla="*/ 1038 h 1316"/>
                <a:gd name="T4" fmla="*/ 36 w 1260"/>
                <a:gd name="T5" fmla="*/ 930 h 1316"/>
                <a:gd name="T6" fmla="*/ 0 w 1260"/>
                <a:gd name="T7" fmla="*/ 606 h 1316"/>
                <a:gd name="T8" fmla="*/ 36 w 1260"/>
                <a:gd name="T9" fmla="*/ 414 h 1316"/>
                <a:gd name="T10" fmla="*/ 72 w 1260"/>
                <a:gd name="T11" fmla="*/ 318 h 1316"/>
                <a:gd name="T12" fmla="*/ 84 w 1260"/>
                <a:gd name="T13" fmla="*/ 222 h 1316"/>
                <a:gd name="T14" fmla="*/ 180 w 1260"/>
                <a:gd name="T15" fmla="*/ 174 h 1316"/>
                <a:gd name="T16" fmla="*/ 288 w 1260"/>
                <a:gd name="T17" fmla="*/ 114 h 1316"/>
                <a:gd name="T18" fmla="*/ 528 w 1260"/>
                <a:gd name="T19" fmla="*/ 66 h 1316"/>
                <a:gd name="T20" fmla="*/ 1152 w 1260"/>
                <a:gd name="T21" fmla="*/ 78 h 1316"/>
                <a:gd name="T22" fmla="*/ 1212 w 1260"/>
                <a:gd name="T23" fmla="*/ 234 h 1316"/>
                <a:gd name="T24" fmla="*/ 1260 w 1260"/>
                <a:gd name="T25" fmla="*/ 546 h 1316"/>
                <a:gd name="T26" fmla="*/ 1212 w 1260"/>
                <a:gd name="T27" fmla="*/ 1026 h 1316"/>
                <a:gd name="T28" fmla="*/ 1164 w 1260"/>
                <a:gd name="T29" fmla="*/ 1134 h 1316"/>
                <a:gd name="T30" fmla="*/ 948 w 1260"/>
                <a:gd name="T31" fmla="*/ 1254 h 1316"/>
                <a:gd name="T32" fmla="*/ 900 w 1260"/>
                <a:gd name="T33" fmla="*/ 1278 h 1316"/>
                <a:gd name="T34" fmla="*/ 804 w 1260"/>
                <a:gd name="T35" fmla="*/ 1302 h 1316"/>
                <a:gd name="T36" fmla="*/ 468 w 1260"/>
                <a:gd name="T37" fmla="*/ 1290 h 1316"/>
                <a:gd name="T38" fmla="*/ 348 w 1260"/>
                <a:gd name="T39" fmla="*/ 1194 h 1316"/>
                <a:gd name="T40" fmla="*/ 168 w 1260"/>
                <a:gd name="T41" fmla="*/ 1110 h 13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60" h="1316">
                  <a:moveTo>
                    <a:pt x="168" y="1110"/>
                  </a:moveTo>
                  <a:cubicBezTo>
                    <a:pt x="140" y="1086"/>
                    <a:pt x="106" y="1068"/>
                    <a:pt x="84" y="1038"/>
                  </a:cubicBezTo>
                  <a:cubicBezTo>
                    <a:pt x="60" y="1006"/>
                    <a:pt x="58" y="963"/>
                    <a:pt x="36" y="930"/>
                  </a:cubicBezTo>
                  <a:cubicBezTo>
                    <a:pt x="8" y="820"/>
                    <a:pt x="7" y="724"/>
                    <a:pt x="0" y="606"/>
                  </a:cubicBezTo>
                  <a:cubicBezTo>
                    <a:pt x="8" y="547"/>
                    <a:pt x="19" y="472"/>
                    <a:pt x="36" y="414"/>
                  </a:cubicBezTo>
                  <a:cubicBezTo>
                    <a:pt x="70" y="301"/>
                    <a:pt x="53" y="429"/>
                    <a:pt x="72" y="318"/>
                  </a:cubicBezTo>
                  <a:cubicBezTo>
                    <a:pt x="77" y="286"/>
                    <a:pt x="65" y="248"/>
                    <a:pt x="84" y="222"/>
                  </a:cubicBezTo>
                  <a:cubicBezTo>
                    <a:pt x="105" y="193"/>
                    <a:pt x="149" y="191"/>
                    <a:pt x="180" y="174"/>
                  </a:cubicBezTo>
                  <a:cubicBezTo>
                    <a:pt x="213" y="156"/>
                    <a:pt x="253" y="126"/>
                    <a:pt x="288" y="114"/>
                  </a:cubicBezTo>
                  <a:cubicBezTo>
                    <a:pt x="393" y="79"/>
                    <a:pt x="429" y="78"/>
                    <a:pt x="528" y="66"/>
                  </a:cubicBezTo>
                  <a:cubicBezTo>
                    <a:pt x="727" y="0"/>
                    <a:pt x="947" y="49"/>
                    <a:pt x="1152" y="78"/>
                  </a:cubicBezTo>
                  <a:cubicBezTo>
                    <a:pt x="1170" y="132"/>
                    <a:pt x="1194" y="181"/>
                    <a:pt x="1212" y="234"/>
                  </a:cubicBezTo>
                  <a:cubicBezTo>
                    <a:pt x="1227" y="338"/>
                    <a:pt x="1239" y="443"/>
                    <a:pt x="1260" y="546"/>
                  </a:cubicBezTo>
                  <a:cubicBezTo>
                    <a:pt x="1253" y="695"/>
                    <a:pt x="1254" y="877"/>
                    <a:pt x="1212" y="1026"/>
                  </a:cubicBezTo>
                  <a:cubicBezTo>
                    <a:pt x="1208" y="1041"/>
                    <a:pt x="1172" y="1126"/>
                    <a:pt x="1164" y="1134"/>
                  </a:cubicBezTo>
                  <a:cubicBezTo>
                    <a:pt x="1108" y="1190"/>
                    <a:pt x="1022" y="1229"/>
                    <a:pt x="948" y="1254"/>
                  </a:cubicBezTo>
                  <a:cubicBezTo>
                    <a:pt x="931" y="1260"/>
                    <a:pt x="917" y="1272"/>
                    <a:pt x="900" y="1278"/>
                  </a:cubicBezTo>
                  <a:cubicBezTo>
                    <a:pt x="869" y="1288"/>
                    <a:pt x="804" y="1302"/>
                    <a:pt x="804" y="1302"/>
                  </a:cubicBezTo>
                  <a:cubicBezTo>
                    <a:pt x="692" y="1298"/>
                    <a:pt x="577" y="1316"/>
                    <a:pt x="468" y="1290"/>
                  </a:cubicBezTo>
                  <a:cubicBezTo>
                    <a:pt x="418" y="1278"/>
                    <a:pt x="389" y="1225"/>
                    <a:pt x="348" y="1194"/>
                  </a:cubicBezTo>
                  <a:cubicBezTo>
                    <a:pt x="294" y="1153"/>
                    <a:pt x="227" y="1140"/>
                    <a:pt x="168" y="1110"/>
                  </a:cubicBezTo>
                  <a:close/>
                </a:path>
              </a:pathLst>
            </a:custGeom>
            <a:noFill/>
            <a:ln w="12700" cap="flat" cmpd="sng">
              <a:solidFill>
                <a:srgbClr val="FFFF00"/>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7238" name="Group 22"/>
          <p:cNvGrpSpPr>
            <a:grpSpLocks/>
          </p:cNvGrpSpPr>
          <p:nvPr/>
        </p:nvGrpSpPr>
        <p:grpSpPr bwMode="auto">
          <a:xfrm>
            <a:off x="5548313" y="1366838"/>
            <a:ext cx="1838325" cy="2000250"/>
            <a:chOff x="3495" y="861"/>
            <a:chExt cx="1158" cy="1260"/>
          </a:xfrm>
        </p:grpSpPr>
        <p:sp>
          <p:nvSpPr>
            <p:cNvPr id="47117" name="Text Box 23"/>
            <p:cNvSpPr txBox="1">
              <a:spLocks noChangeArrowheads="1"/>
            </p:cNvSpPr>
            <p:nvPr/>
          </p:nvSpPr>
          <p:spPr bwMode="auto">
            <a:xfrm>
              <a:off x="3504" y="1725"/>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400" b="1" i="1">
                  <a:solidFill>
                    <a:schemeClr val="bg1"/>
                  </a:solidFill>
                  <a:latin typeface="Times New Roman" pitchFamily="18" charset="0"/>
                </a:rPr>
                <a:t>a</a:t>
              </a:r>
              <a:endParaRPr kumimoji="1" lang="en-US" altLang="zh-CN" sz="2400" b="1">
                <a:solidFill>
                  <a:srgbClr val="FFFF00"/>
                </a:solidFill>
                <a:latin typeface="Times New Roman" pitchFamily="18" charset="0"/>
              </a:endParaRPr>
            </a:p>
          </p:txBody>
        </p:sp>
        <p:sp>
          <p:nvSpPr>
            <p:cNvPr id="47118" name="Freeform 24"/>
            <p:cNvSpPr>
              <a:spLocks/>
            </p:cNvSpPr>
            <p:nvPr/>
          </p:nvSpPr>
          <p:spPr bwMode="auto">
            <a:xfrm>
              <a:off x="3495" y="999"/>
              <a:ext cx="1158" cy="1071"/>
            </a:xfrm>
            <a:custGeom>
              <a:avLst/>
              <a:gdLst>
                <a:gd name="T0" fmla="*/ 0 w 1158"/>
                <a:gd name="T1" fmla="*/ 1071 h 1071"/>
                <a:gd name="T2" fmla="*/ 237 w 1158"/>
                <a:gd name="T3" fmla="*/ 991 h 1071"/>
                <a:gd name="T4" fmla="*/ 532 w 1158"/>
                <a:gd name="T5" fmla="*/ 616 h 1071"/>
                <a:gd name="T6" fmla="*/ 777 w 1158"/>
                <a:gd name="T7" fmla="*/ 246 h 1071"/>
                <a:gd name="T8" fmla="*/ 1092 w 1158"/>
                <a:gd name="T9" fmla="*/ 40 h 1071"/>
                <a:gd name="T10" fmla="*/ 1158 w 1158"/>
                <a:gd name="T11" fmla="*/ 3 h 10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8" h="1071">
                  <a:moveTo>
                    <a:pt x="0" y="1071"/>
                  </a:moveTo>
                  <a:cubicBezTo>
                    <a:pt x="40" y="1058"/>
                    <a:pt x="148" y="1067"/>
                    <a:pt x="237" y="991"/>
                  </a:cubicBezTo>
                  <a:cubicBezTo>
                    <a:pt x="326" y="915"/>
                    <a:pt x="442" y="740"/>
                    <a:pt x="532" y="616"/>
                  </a:cubicBezTo>
                  <a:cubicBezTo>
                    <a:pt x="622" y="492"/>
                    <a:pt x="684" y="342"/>
                    <a:pt x="777" y="246"/>
                  </a:cubicBezTo>
                  <a:cubicBezTo>
                    <a:pt x="870" y="150"/>
                    <a:pt x="1029" y="80"/>
                    <a:pt x="1092" y="40"/>
                  </a:cubicBezTo>
                  <a:cubicBezTo>
                    <a:pt x="1155" y="0"/>
                    <a:pt x="1144" y="11"/>
                    <a:pt x="1158" y="3"/>
                  </a:cubicBezTo>
                </a:path>
              </a:pathLst>
            </a:custGeom>
            <a:noFill/>
            <a:ln w="28575"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9" name="Text Box 25"/>
            <p:cNvSpPr txBox="1">
              <a:spLocks noChangeArrowheads="1"/>
            </p:cNvSpPr>
            <p:nvPr/>
          </p:nvSpPr>
          <p:spPr bwMode="auto">
            <a:xfrm>
              <a:off x="4272" y="861"/>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400" b="1" i="1">
                  <a:solidFill>
                    <a:schemeClr val="bg1"/>
                  </a:solidFill>
                  <a:latin typeface="Times New Roman" pitchFamily="18" charset="0"/>
                </a:rPr>
                <a:t>b</a:t>
              </a:r>
              <a:endParaRPr kumimoji="1" lang="en-US" altLang="zh-CN" sz="2400" b="1">
                <a:solidFill>
                  <a:srgbClr val="FFFF00"/>
                </a:solidFill>
                <a:latin typeface="Times New Roman" pitchFamily="18" charset="0"/>
              </a:endParaRPr>
            </a:p>
          </p:txBody>
        </p:sp>
        <p:sp>
          <p:nvSpPr>
            <p:cNvPr id="47120" name="Text Box 26"/>
            <p:cNvSpPr txBox="1">
              <a:spLocks noChangeArrowheads="1"/>
            </p:cNvSpPr>
            <p:nvPr/>
          </p:nvSpPr>
          <p:spPr bwMode="auto">
            <a:xfrm>
              <a:off x="4032" y="1533"/>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400" b="1" i="1">
                  <a:solidFill>
                    <a:schemeClr val="bg1"/>
                  </a:solidFill>
                  <a:latin typeface="Times New Roman" pitchFamily="18" charset="0"/>
                </a:rPr>
                <a:t>L</a:t>
              </a:r>
              <a:endParaRPr kumimoji="1" lang="en-US" altLang="zh-CN" sz="2400" b="1">
                <a:solidFill>
                  <a:srgbClr val="FFFF00"/>
                </a:solidFill>
                <a:latin typeface="Times New Roman" pitchFamily="18" charset="0"/>
              </a:endParaRPr>
            </a:p>
          </p:txBody>
        </p:sp>
        <p:sp>
          <p:nvSpPr>
            <p:cNvPr id="47121" name="Rectangle 27"/>
            <p:cNvSpPr>
              <a:spLocks noChangeArrowheads="1"/>
            </p:cNvSpPr>
            <p:nvPr/>
          </p:nvSpPr>
          <p:spPr bwMode="auto">
            <a:xfrm>
              <a:off x="3654" y="1833"/>
              <a:ext cx="18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spcBef>
                  <a:spcPct val="50000"/>
                </a:spcBef>
              </a:pPr>
              <a:r>
                <a:rPr kumimoji="1" lang="en-US" altLang="zh-CN" sz="2400" b="1">
                  <a:solidFill>
                    <a:schemeClr val="bg1"/>
                  </a:solidFill>
                  <a:latin typeface="Times New Roman" pitchFamily="18" charset="0"/>
                </a:rPr>
                <a:t>•</a:t>
              </a:r>
              <a:endParaRPr kumimoji="1" lang="en-US" altLang="zh-CN" sz="2400" b="1">
                <a:solidFill>
                  <a:srgbClr val="FFFF00"/>
                </a:solidFill>
                <a:latin typeface="Times New Roman" pitchFamily="18" charset="0"/>
              </a:endParaRPr>
            </a:p>
          </p:txBody>
        </p:sp>
        <p:sp>
          <p:nvSpPr>
            <p:cNvPr id="47122" name="Rectangle 28"/>
            <p:cNvSpPr>
              <a:spLocks noChangeArrowheads="1"/>
            </p:cNvSpPr>
            <p:nvPr/>
          </p:nvSpPr>
          <p:spPr bwMode="auto">
            <a:xfrm>
              <a:off x="4284" y="1005"/>
              <a:ext cx="1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spcBef>
                  <a:spcPct val="50000"/>
                </a:spcBef>
              </a:pPr>
              <a:r>
                <a:rPr kumimoji="1" lang="en-US" altLang="zh-CN" sz="2400" b="1">
                  <a:solidFill>
                    <a:schemeClr val="bg1"/>
                  </a:solidFill>
                  <a:latin typeface="Times New Roman" pitchFamily="18" charset="0"/>
                </a:rPr>
                <a:t>•</a:t>
              </a:r>
            </a:p>
          </p:txBody>
        </p:sp>
      </p:grpSp>
      <p:sp>
        <p:nvSpPr>
          <p:cNvPr id="137245" name="AutoShape 29"/>
          <p:cNvSpPr>
            <a:spLocks noChangeArrowheads="1"/>
          </p:cNvSpPr>
          <p:nvPr/>
        </p:nvSpPr>
        <p:spPr bwMode="auto">
          <a:xfrm>
            <a:off x="395288" y="5157788"/>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24"/>
                                        </p:tgtEl>
                                        <p:attrNameLst>
                                          <p:attrName>style.visibility</p:attrName>
                                        </p:attrNameLst>
                                      </p:cBhvr>
                                      <p:to>
                                        <p:strVal val="visible"/>
                                      </p:to>
                                    </p:set>
                                    <p:animEffect transition="in" filter="wipe(left)">
                                      <p:cBhvr>
                                        <p:cTn id="7" dur="500"/>
                                        <p:tgtEl>
                                          <p:spTgt spid="1372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25"/>
                                        </p:tgtEl>
                                        <p:attrNameLst>
                                          <p:attrName>style.visibility</p:attrName>
                                        </p:attrNameLst>
                                      </p:cBhvr>
                                      <p:to>
                                        <p:strVal val="visible"/>
                                      </p:to>
                                    </p:set>
                                    <p:animEffect transition="in" filter="wipe(left)">
                                      <p:cBhvr>
                                        <p:cTn id="12" dur="500"/>
                                        <p:tgtEl>
                                          <p:spTgt spid="1372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37226"/>
                                        </p:tgtEl>
                                        <p:attrNameLst>
                                          <p:attrName>style.visibility</p:attrName>
                                        </p:attrNameLst>
                                      </p:cBhvr>
                                      <p:to>
                                        <p:strVal val="visible"/>
                                      </p:to>
                                    </p:set>
                                    <p:animEffect transition="in" filter="box(out)">
                                      <p:cBhvr>
                                        <p:cTn id="17" dur="500"/>
                                        <p:tgtEl>
                                          <p:spTgt spid="1372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37238"/>
                                        </p:tgtEl>
                                        <p:attrNameLst>
                                          <p:attrName>style.visibility</p:attrName>
                                        </p:attrNameLst>
                                      </p:cBhvr>
                                      <p:to>
                                        <p:strVal val="visible"/>
                                      </p:to>
                                    </p:set>
                                    <p:animEffect transition="in" filter="wipe(down)">
                                      <p:cBhvr>
                                        <p:cTn id="22" dur="500"/>
                                        <p:tgtEl>
                                          <p:spTgt spid="1372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7218"/>
                                        </p:tgtEl>
                                        <p:attrNameLst>
                                          <p:attrName>style.visibility</p:attrName>
                                        </p:attrNameLst>
                                      </p:cBhvr>
                                      <p:to>
                                        <p:strVal val="visible"/>
                                      </p:to>
                                    </p:set>
                                    <p:animEffect transition="in" filter="wipe(left)">
                                      <p:cBhvr>
                                        <p:cTn id="27" dur="500"/>
                                        <p:tgtEl>
                                          <p:spTgt spid="137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7219"/>
                                        </p:tgtEl>
                                        <p:attrNameLst>
                                          <p:attrName>style.visibility</p:attrName>
                                        </p:attrNameLst>
                                      </p:cBhvr>
                                      <p:to>
                                        <p:strVal val="visible"/>
                                      </p:to>
                                    </p:set>
                                    <p:animEffect transition="in" filter="wipe(left)">
                                      <p:cBhvr>
                                        <p:cTn id="32" dur="500"/>
                                        <p:tgtEl>
                                          <p:spTgt spid="1372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7220"/>
                                        </p:tgtEl>
                                        <p:attrNameLst>
                                          <p:attrName>style.visibility</p:attrName>
                                        </p:attrNameLst>
                                      </p:cBhvr>
                                      <p:to>
                                        <p:strVal val="visible"/>
                                      </p:to>
                                    </p:set>
                                    <p:animEffect transition="in" filter="wipe(left)">
                                      <p:cBhvr>
                                        <p:cTn id="37" dur="500"/>
                                        <p:tgtEl>
                                          <p:spTgt spid="1372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7221"/>
                                        </p:tgtEl>
                                        <p:attrNameLst>
                                          <p:attrName>style.visibility</p:attrName>
                                        </p:attrNameLst>
                                      </p:cBhvr>
                                      <p:to>
                                        <p:strVal val="visible"/>
                                      </p:to>
                                    </p:set>
                                    <p:animEffect transition="in" filter="wipe(left)">
                                      <p:cBhvr>
                                        <p:cTn id="42" dur="500"/>
                                        <p:tgtEl>
                                          <p:spTgt spid="1372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7245"/>
                                        </p:tgtEl>
                                        <p:attrNameLst>
                                          <p:attrName>style.visibility</p:attrName>
                                        </p:attrNameLst>
                                      </p:cBhvr>
                                      <p:to>
                                        <p:strVal val="visible"/>
                                      </p:to>
                                    </p:set>
                                    <p:animEffect transition="in" filter="dissolve">
                                      <p:cBhvr>
                                        <p:cTn id="47" dur="500"/>
                                        <p:tgtEl>
                                          <p:spTgt spid="13724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7222"/>
                                        </p:tgtEl>
                                        <p:attrNameLst>
                                          <p:attrName>style.visibility</p:attrName>
                                        </p:attrNameLst>
                                      </p:cBhvr>
                                      <p:to>
                                        <p:strVal val="visible"/>
                                      </p:to>
                                    </p:set>
                                    <p:animEffect transition="in" filter="wipe(left)">
                                      <p:cBhvr>
                                        <p:cTn id="52" dur="500"/>
                                        <p:tgtEl>
                                          <p:spTgt spid="1372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7223"/>
                                        </p:tgtEl>
                                        <p:attrNameLst>
                                          <p:attrName>style.visibility</p:attrName>
                                        </p:attrNameLst>
                                      </p:cBhvr>
                                      <p:to>
                                        <p:strVal val="visible"/>
                                      </p:to>
                                    </p:set>
                                    <p:animEffect transition="in" filter="wipe(left)">
                                      <p:cBhvr>
                                        <p:cTn id="57" dur="500"/>
                                        <p:tgtEl>
                                          <p:spTgt spid="13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autoUpdateAnimBg="0"/>
      <p:bldP spid="137223" grpId="0" autoUpdateAnimBg="0"/>
      <p:bldP spid="137224" grpId="0" autoUpdateAnimBg="0"/>
      <p:bldP spid="137225" grpId="0" autoUpdateAnimBg="0"/>
      <p:bldP spid="1372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0" y="411163"/>
            <a:ext cx="914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200" b="1">
                <a:solidFill>
                  <a:srgbClr val="00FF00"/>
                </a:solidFill>
                <a:latin typeface="Times New Roman" pitchFamily="18" charset="0"/>
                <a:ea typeface="黑体" pitchFamily="49" charset="-122"/>
              </a:rPr>
              <a:t>9.6  </a:t>
            </a:r>
            <a:r>
              <a:rPr kumimoji="1" lang="zh-CN" altLang="en-US" sz="3200" b="1">
                <a:solidFill>
                  <a:srgbClr val="00FF00"/>
                </a:solidFill>
                <a:latin typeface="Times New Roman" pitchFamily="18" charset="0"/>
                <a:ea typeface="黑体" pitchFamily="49" charset="-122"/>
              </a:rPr>
              <a:t>等势面  </a:t>
            </a:r>
            <a:r>
              <a:rPr kumimoji="1" lang="zh-CN" altLang="en-US" sz="3200" b="1" baseline="30000">
                <a:solidFill>
                  <a:srgbClr val="00FF00"/>
                </a:solidFill>
                <a:latin typeface="Times New Roman" pitchFamily="18" charset="0"/>
                <a:ea typeface="黑体" pitchFamily="49" charset="-122"/>
              </a:rPr>
              <a:t>*</a:t>
            </a:r>
            <a:r>
              <a:rPr kumimoji="1" lang="zh-CN" altLang="en-US" sz="3200" b="1">
                <a:solidFill>
                  <a:srgbClr val="00FF00"/>
                </a:solidFill>
                <a:latin typeface="Times New Roman" pitchFamily="18" charset="0"/>
                <a:ea typeface="黑体" pitchFamily="49" charset="-122"/>
              </a:rPr>
              <a:t>电势与电场强度的微分关系</a:t>
            </a:r>
          </a:p>
        </p:txBody>
      </p:sp>
      <p:sp>
        <p:nvSpPr>
          <p:cNvPr id="64515" name="Text Box 3"/>
          <p:cNvSpPr txBox="1">
            <a:spLocks noChangeArrowheads="1"/>
          </p:cNvSpPr>
          <p:nvPr/>
        </p:nvSpPr>
        <p:spPr bwMode="auto">
          <a:xfrm>
            <a:off x="211138" y="1228725"/>
            <a:ext cx="3063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FFFF00"/>
                </a:solidFill>
                <a:latin typeface="Times New Roman" pitchFamily="18" charset="0"/>
              </a:rPr>
              <a:t>一</a:t>
            </a:r>
            <a:r>
              <a:rPr kumimoji="1" lang="en-US" altLang="zh-CN" sz="2800" b="1">
                <a:solidFill>
                  <a:srgbClr val="FFFF00"/>
                </a:solidFill>
                <a:latin typeface="Times New Roman" pitchFamily="18" charset="0"/>
              </a:rPr>
              <a:t>. </a:t>
            </a:r>
            <a:r>
              <a:rPr kumimoji="1" lang="zh-CN" altLang="en-US" sz="2800" b="1">
                <a:solidFill>
                  <a:srgbClr val="FFFF00"/>
                </a:solidFill>
                <a:latin typeface="Times New Roman" pitchFamily="18" charset="0"/>
              </a:rPr>
              <a:t>等势面</a:t>
            </a:r>
          </a:p>
        </p:txBody>
      </p:sp>
      <p:sp>
        <p:nvSpPr>
          <p:cNvPr id="64516" name="Text Box 4"/>
          <p:cNvSpPr txBox="1">
            <a:spLocks noChangeArrowheads="1"/>
          </p:cNvSpPr>
          <p:nvPr/>
        </p:nvSpPr>
        <p:spPr bwMode="auto">
          <a:xfrm>
            <a:off x="762000" y="1819275"/>
            <a:ext cx="634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电场中电势相等的点连成的面称为等势面。</a:t>
            </a:r>
          </a:p>
        </p:txBody>
      </p:sp>
      <p:sp>
        <p:nvSpPr>
          <p:cNvPr id="64517" name="Rectangle 8"/>
          <p:cNvSpPr>
            <a:spLocks noChangeArrowheads="1"/>
          </p:cNvSpPr>
          <p:nvPr/>
        </p:nvSpPr>
        <p:spPr bwMode="auto">
          <a:xfrm>
            <a:off x="1011238" y="2547938"/>
            <a:ext cx="3154362" cy="3167062"/>
          </a:xfrm>
          <a:prstGeom prst="rect">
            <a:avLst/>
          </a:prstGeom>
          <a:solidFill>
            <a:srgbClr val="00CC99">
              <a:alpha val="29019"/>
            </a:srgbClr>
          </a:solidFill>
          <a:ln w="9525">
            <a:solidFill>
              <a:srgbClr val="00CC99">
                <a:alpha val="45882"/>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Rectangle 9"/>
          <p:cNvSpPr>
            <a:spLocks noChangeArrowheads="1"/>
          </p:cNvSpPr>
          <p:nvPr/>
        </p:nvSpPr>
        <p:spPr bwMode="auto">
          <a:xfrm>
            <a:off x="4259263" y="2557463"/>
            <a:ext cx="4489450" cy="3167062"/>
          </a:xfrm>
          <a:prstGeom prst="rect">
            <a:avLst/>
          </a:prstGeom>
          <a:solidFill>
            <a:srgbClr val="00CC99">
              <a:alpha val="29019"/>
            </a:srgbClr>
          </a:solidFill>
          <a:ln w="9525">
            <a:solidFill>
              <a:srgbClr val="00CC99">
                <a:alpha val="45882"/>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519" name="Group 10"/>
          <p:cNvGrpSpPr>
            <a:grpSpLocks noChangeAspect="1"/>
          </p:cNvGrpSpPr>
          <p:nvPr/>
        </p:nvGrpSpPr>
        <p:grpSpPr bwMode="auto">
          <a:xfrm>
            <a:off x="1187450" y="2754313"/>
            <a:ext cx="2733675" cy="2736850"/>
            <a:chOff x="1813" y="1171"/>
            <a:chExt cx="1415" cy="1416"/>
          </a:xfrm>
        </p:grpSpPr>
        <p:grpSp>
          <p:nvGrpSpPr>
            <p:cNvPr id="64541" name="Group 11"/>
            <p:cNvGrpSpPr>
              <a:grpSpLocks noChangeAspect="1"/>
            </p:cNvGrpSpPr>
            <p:nvPr/>
          </p:nvGrpSpPr>
          <p:grpSpPr bwMode="auto">
            <a:xfrm>
              <a:off x="2449" y="1806"/>
              <a:ext cx="145" cy="145"/>
              <a:chOff x="2449" y="1806"/>
              <a:chExt cx="145" cy="145"/>
            </a:xfrm>
          </p:grpSpPr>
          <p:sp>
            <p:nvSpPr>
              <p:cNvPr id="64579" name="Oval 12"/>
              <p:cNvSpPr>
                <a:spLocks noChangeAspect="1" noChangeArrowheads="1"/>
              </p:cNvSpPr>
              <p:nvPr/>
            </p:nvSpPr>
            <p:spPr bwMode="auto">
              <a:xfrm>
                <a:off x="2449" y="1806"/>
                <a:ext cx="145" cy="14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580" name="Group 13"/>
              <p:cNvGrpSpPr>
                <a:grpSpLocks noChangeAspect="1"/>
              </p:cNvGrpSpPr>
              <p:nvPr/>
            </p:nvGrpSpPr>
            <p:grpSpPr bwMode="auto">
              <a:xfrm>
                <a:off x="2470" y="1826"/>
                <a:ext cx="106" cy="106"/>
                <a:chOff x="2336" y="1842"/>
                <a:chExt cx="106" cy="106"/>
              </a:xfrm>
            </p:grpSpPr>
            <p:sp>
              <p:nvSpPr>
                <p:cNvPr id="64581" name="Line 14"/>
                <p:cNvSpPr>
                  <a:spLocks noChangeAspect="1" noChangeShapeType="1"/>
                </p:cNvSpPr>
                <p:nvPr/>
              </p:nvSpPr>
              <p:spPr bwMode="auto">
                <a:xfrm>
                  <a:off x="2336" y="1895"/>
                  <a:ext cx="10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82" name="Line 15"/>
                <p:cNvSpPr>
                  <a:spLocks noChangeAspect="1" noChangeShapeType="1"/>
                </p:cNvSpPr>
                <p:nvPr/>
              </p:nvSpPr>
              <p:spPr bwMode="auto">
                <a:xfrm rot="5400000">
                  <a:off x="2336" y="1895"/>
                  <a:ext cx="10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4542" name="Group 16"/>
            <p:cNvGrpSpPr>
              <a:grpSpLocks noChangeAspect="1"/>
            </p:cNvGrpSpPr>
            <p:nvPr/>
          </p:nvGrpSpPr>
          <p:grpSpPr bwMode="auto">
            <a:xfrm>
              <a:off x="1813" y="1171"/>
              <a:ext cx="1415" cy="1416"/>
              <a:chOff x="1813" y="1171"/>
              <a:chExt cx="1415" cy="1416"/>
            </a:xfrm>
          </p:grpSpPr>
          <p:grpSp>
            <p:nvGrpSpPr>
              <p:cNvPr id="64543" name="Group 17"/>
              <p:cNvGrpSpPr>
                <a:grpSpLocks noChangeAspect="1"/>
              </p:cNvGrpSpPr>
              <p:nvPr/>
            </p:nvGrpSpPr>
            <p:grpSpPr bwMode="auto">
              <a:xfrm rot="-7205867">
                <a:off x="1869" y="1505"/>
                <a:ext cx="581" cy="336"/>
                <a:chOff x="2608" y="1298"/>
                <a:chExt cx="581" cy="336"/>
              </a:xfrm>
            </p:grpSpPr>
            <p:sp>
              <p:nvSpPr>
                <p:cNvPr id="64577" name="Line 18"/>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8" name="AutoShape 19"/>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4" name="Group 20"/>
              <p:cNvGrpSpPr>
                <a:grpSpLocks noChangeAspect="1"/>
              </p:cNvGrpSpPr>
              <p:nvPr/>
            </p:nvGrpSpPr>
            <p:grpSpPr bwMode="auto">
              <a:xfrm rot="-3600000">
                <a:off x="2232" y="1294"/>
                <a:ext cx="581" cy="336"/>
                <a:chOff x="2608" y="1298"/>
                <a:chExt cx="581" cy="336"/>
              </a:xfrm>
            </p:grpSpPr>
            <p:sp>
              <p:nvSpPr>
                <p:cNvPr id="64575" name="Line 21"/>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6" name="AutoShape 22"/>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5" name="Group 23"/>
              <p:cNvGrpSpPr>
                <a:grpSpLocks noChangeAspect="1"/>
              </p:cNvGrpSpPr>
              <p:nvPr/>
            </p:nvGrpSpPr>
            <p:grpSpPr bwMode="auto">
              <a:xfrm>
                <a:off x="2591" y="1501"/>
                <a:ext cx="581" cy="336"/>
                <a:chOff x="2608" y="1298"/>
                <a:chExt cx="581" cy="336"/>
              </a:xfrm>
            </p:grpSpPr>
            <p:sp>
              <p:nvSpPr>
                <p:cNvPr id="64573" name="Line 24"/>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4" name="AutoShape 25"/>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6" name="Group 26"/>
              <p:cNvGrpSpPr>
                <a:grpSpLocks noChangeAspect="1"/>
              </p:cNvGrpSpPr>
              <p:nvPr/>
            </p:nvGrpSpPr>
            <p:grpSpPr bwMode="auto">
              <a:xfrm rot="-5400000">
                <a:off x="2023" y="1349"/>
                <a:ext cx="581" cy="336"/>
                <a:chOff x="2608" y="1298"/>
                <a:chExt cx="581" cy="336"/>
              </a:xfrm>
            </p:grpSpPr>
            <p:sp>
              <p:nvSpPr>
                <p:cNvPr id="64571" name="Line 27"/>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2" name="AutoShape 28"/>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7" name="Group 29"/>
              <p:cNvGrpSpPr>
                <a:grpSpLocks noChangeAspect="1"/>
              </p:cNvGrpSpPr>
              <p:nvPr/>
            </p:nvGrpSpPr>
            <p:grpSpPr bwMode="auto">
              <a:xfrm rot="-1821529">
                <a:off x="2437" y="1350"/>
                <a:ext cx="581" cy="336"/>
                <a:chOff x="2608" y="1298"/>
                <a:chExt cx="581" cy="336"/>
              </a:xfrm>
            </p:grpSpPr>
            <p:sp>
              <p:nvSpPr>
                <p:cNvPr id="64569" name="Line 30"/>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0" name="AutoShape 31"/>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8" name="Group 32"/>
              <p:cNvGrpSpPr>
                <a:grpSpLocks noChangeAspect="1"/>
              </p:cNvGrpSpPr>
              <p:nvPr/>
            </p:nvGrpSpPr>
            <p:grpSpPr bwMode="auto">
              <a:xfrm rot="1800000">
                <a:off x="2647" y="1710"/>
                <a:ext cx="581" cy="336"/>
                <a:chOff x="2608" y="1298"/>
                <a:chExt cx="581" cy="336"/>
              </a:xfrm>
            </p:grpSpPr>
            <p:sp>
              <p:nvSpPr>
                <p:cNvPr id="64567" name="Line 33"/>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8" name="AutoShape 34"/>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9" name="Group 35"/>
              <p:cNvGrpSpPr>
                <a:grpSpLocks noChangeAspect="1"/>
              </p:cNvGrpSpPr>
              <p:nvPr/>
            </p:nvGrpSpPr>
            <p:grpSpPr bwMode="auto">
              <a:xfrm rot="-9000000">
                <a:off x="1813" y="1711"/>
                <a:ext cx="581" cy="336"/>
                <a:chOff x="2608" y="1298"/>
                <a:chExt cx="581" cy="336"/>
              </a:xfrm>
            </p:grpSpPr>
            <p:sp>
              <p:nvSpPr>
                <p:cNvPr id="64565" name="Line 36"/>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6" name="AutoShape 37"/>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50" name="Group 38"/>
              <p:cNvGrpSpPr>
                <a:grpSpLocks noChangeAspect="1"/>
              </p:cNvGrpSpPr>
              <p:nvPr/>
            </p:nvGrpSpPr>
            <p:grpSpPr bwMode="auto">
              <a:xfrm rot="8992351">
                <a:off x="2024" y="2073"/>
                <a:ext cx="581" cy="336"/>
                <a:chOff x="2608" y="1298"/>
                <a:chExt cx="581" cy="336"/>
              </a:xfrm>
            </p:grpSpPr>
            <p:sp>
              <p:nvSpPr>
                <p:cNvPr id="64563" name="Line 39"/>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4" name="AutoShape 40"/>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51" name="Group 41"/>
              <p:cNvGrpSpPr>
                <a:grpSpLocks noChangeAspect="1"/>
              </p:cNvGrpSpPr>
              <p:nvPr/>
            </p:nvGrpSpPr>
            <p:grpSpPr bwMode="auto">
              <a:xfrm rot="7200000">
                <a:off x="2233" y="2129"/>
                <a:ext cx="581" cy="336"/>
                <a:chOff x="2608" y="1298"/>
                <a:chExt cx="581" cy="336"/>
              </a:xfrm>
            </p:grpSpPr>
            <p:sp>
              <p:nvSpPr>
                <p:cNvPr id="64561" name="Line 42"/>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2" name="AutoShape 43"/>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52" name="Group 44"/>
              <p:cNvGrpSpPr>
                <a:grpSpLocks noChangeAspect="1"/>
              </p:cNvGrpSpPr>
              <p:nvPr/>
            </p:nvGrpSpPr>
            <p:grpSpPr bwMode="auto">
              <a:xfrm rot="5400000">
                <a:off x="2441" y="2071"/>
                <a:ext cx="581" cy="336"/>
                <a:chOff x="2608" y="1298"/>
                <a:chExt cx="581" cy="336"/>
              </a:xfrm>
            </p:grpSpPr>
            <p:sp>
              <p:nvSpPr>
                <p:cNvPr id="64559" name="Line 45"/>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0" name="AutoShape 46"/>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53" name="Group 47"/>
              <p:cNvGrpSpPr>
                <a:grpSpLocks noChangeAspect="1"/>
              </p:cNvGrpSpPr>
              <p:nvPr/>
            </p:nvGrpSpPr>
            <p:grpSpPr bwMode="auto">
              <a:xfrm rot="3643387">
                <a:off x="2589" y="1921"/>
                <a:ext cx="581" cy="336"/>
                <a:chOff x="2608" y="1298"/>
                <a:chExt cx="581" cy="336"/>
              </a:xfrm>
            </p:grpSpPr>
            <p:sp>
              <p:nvSpPr>
                <p:cNvPr id="64557" name="Line 48"/>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8" name="AutoShape 49"/>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54" name="Group 50"/>
              <p:cNvGrpSpPr>
                <a:grpSpLocks noChangeAspect="1"/>
              </p:cNvGrpSpPr>
              <p:nvPr/>
            </p:nvGrpSpPr>
            <p:grpSpPr bwMode="auto">
              <a:xfrm rot="10800000">
                <a:off x="1870" y="1921"/>
                <a:ext cx="581" cy="336"/>
                <a:chOff x="2608" y="1298"/>
                <a:chExt cx="581" cy="336"/>
              </a:xfrm>
            </p:grpSpPr>
            <p:sp>
              <p:nvSpPr>
                <p:cNvPr id="64555" name="Line 51"/>
                <p:cNvSpPr>
                  <a:spLocks noChangeAspect="1" noChangeShapeType="1"/>
                </p:cNvSpPr>
                <p:nvPr/>
              </p:nvSpPr>
              <p:spPr bwMode="auto">
                <a:xfrm flipV="1">
                  <a:off x="2608" y="1298"/>
                  <a:ext cx="581" cy="336"/>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6" name="AutoShape 52"/>
                <p:cNvSpPr>
                  <a:spLocks noChangeAspect="1" noChangeArrowheads="1"/>
                </p:cNvSpPr>
                <p:nvPr/>
              </p:nvSpPr>
              <p:spPr bwMode="auto">
                <a:xfrm rot="3580446">
                  <a:off x="2991" y="1350"/>
                  <a:ext cx="44" cy="98"/>
                </a:xfrm>
                <a:prstGeom prst="triangle">
                  <a:avLst>
                    <a:gd name="adj" fmla="val 50000"/>
                  </a:avLst>
                </a:prstGeom>
                <a:solidFill>
                  <a:srgbClr val="00FF00"/>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64520" name="Oval 53"/>
          <p:cNvSpPr>
            <a:spLocks noChangeArrowheads="1"/>
          </p:cNvSpPr>
          <p:nvPr/>
        </p:nvSpPr>
        <p:spPr bwMode="auto">
          <a:xfrm>
            <a:off x="2338388" y="3906838"/>
            <a:ext cx="431800" cy="431800"/>
          </a:xfrm>
          <a:prstGeom prst="ellipse">
            <a:avLst/>
          </a:prstGeom>
          <a:noFill/>
          <a:ln w="19050">
            <a:solidFill>
              <a:schemeClr val="bg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Oval 54"/>
          <p:cNvSpPr>
            <a:spLocks noChangeArrowheads="1"/>
          </p:cNvSpPr>
          <p:nvPr/>
        </p:nvSpPr>
        <p:spPr bwMode="auto">
          <a:xfrm>
            <a:off x="2225675" y="3795713"/>
            <a:ext cx="655638" cy="655637"/>
          </a:xfrm>
          <a:prstGeom prst="ellipse">
            <a:avLst/>
          </a:prstGeom>
          <a:noFill/>
          <a:ln w="19050">
            <a:solidFill>
              <a:schemeClr val="bg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2" name="Oval 55"/>
          <p:cNvSpPr>
            <a:spLocks noChangeArrowheads="1"/>
          </p:cNvSpPr>
          <p:nvPr/>
        </p:nvSpPr>
        <p:spPr bwMode="auto">
          <a:xfrm>
            <a:off x="2070100" y="3638550"/>
            <a:ext cx="968375" cy="968375"/>
          </a:xfrm>
          <a:prstGeom prst="ellipse">
            <a:avLst/>
          </a:prstGeom>
          <a:noFill/>
          <a:ln w="19050">
            <a:solidFill>
              <a:schemeClr val="bg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3" name="Oval 56"/>
          <p:cNvSpPr>
            <a:spLocks noChangeArrowheads="1"/>
          </p:cNvSpPr>
          <p:nvPr/>
        </p:nvSpPr>
        <p:spPr bwMode="auto">
          <a:xfrm>
            <a:off x="1803400" y="3371850"/>
            <a:ext cx="1503363" cy="1503363"/>
          </a:xfrm>
          <a:prstGeom prst="ellipse">
            <a:avLst/>
          </a:prstGeom>
          <a:noFill/>
          <a:ln w="19050">
            <a:solidFill>
              <a:schemeClr val="bg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4" name="Oval 57"/>
          <p:cNvSpPr>
            <a:spLocks noChangeArrowheads="1"/>
          </p:cNvSpPr>
          <p:nvPr/>
        </p:nvSpPr>
        <p:spPr bwMode="auto">
          <a:xfrm>
            <a:off x="1454150" y="3022600"/>
            <a:ext cx="2201863" cy="2201863"/>
          </a:xfrm>
          <a:prstGeom prst="ellipse">
            <a:avLst/>
          </a:prstGeom>
          <a:noFill/>
          <a:ln w="19050">
            <a:solidFill>
              <a:schemeClr val="bg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4525" name="Picture 58" descr="q   -q"/>
          <p:cNvPicPr>
            <a:picLocks noChangeAspect="1" noChangeArrowheads="1"/>
          </p:cNvPicPr>
          <p:nvPr/>
        </p:nvPicPr>
        <p:blipFill>
          <a:blip r:embed="rId2">
            <a:clrChange>
              <a:clrFrom>
                <a:srgbClr val="006599"/>
              </a:clrFrom>
              <a:clrTo>
                <a:srgbClr val="006599">
                  <a:alpha val="0"/>
                </a:srgbClr>
              </a:clrTo>
            </a:clrChange>
            <a:extLst>
              <a:ext uri="{28A0092B-C50C-407E-A947-70E740481C1C}">
                <a14:useLocalDpi xmlns:a14="http://schemas.microsoft.com/office/drawing/2010/main" val="0"/>
              </a:ext>
            </a:extLst>
          </a:blip>
          <a:srcRect/>
          <a:stretch>
            <a:fillRect/>
          </a:stretch>
        </p:blipFill>
        <p:spPr bwMode="auto">
          <a:xfrm>
            <a:off x="4076700" y="2690813"/>
            <a:ext cx="4787900"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6" name="Oval 59"/>
          <p:cNvSpPr>
            <a:spLocks noChangeAspect="1" noChangeArrowheads="1"/>
          </p:cNvSpPr>
          <p:nvPr/>
        </p:nvSpPr>
        <p:spPr bwMode="auto">
          <a:xfrm>
            <a:off x="5532438" y="3944938"/>
            <a:ext cx="322262" cy="322262"/>
          </a:xfrm>
          <a:prstGeom prst="ellipse">
            <a:avLst/>
          </a:prstGeom>
          <a:noFill/>
          <a:ln w="19050">
            <a:solidFill>
              <a:schemeClr val="bg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7" name="Oval 60"/>
          <p:cNvSpPr>
            <a:spLocks noChangeAspect="1" noChangeArrowheads="1"/>
          </p:cNvSpPr>
          <p:nvPr/>
        </p:nvSpPr>
        <p:spPr bwMode="auto">
          <a:xfrm>
            <a:off x="5389563" y="3836988"/>
            <a:ext cx="539750" cy="539750"/>
          </a:xfrm>
          <a:prstGeom prst="ellipse">
            <a:avLst/>
          </a:prstGeom>
          <a:noFill/>
          <a:ln w="19050">
            <a:solidFill>
              <a:schemeClr val="bg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Oval 61"/>
          <p:cNvSpPr>
            <a:spLocks noChangeAspect="1" noChangeArrowheads="1"/>
          </p:cNvSpPr>
          <p:nvPr/>
        </p:nvSpPr>
        <p:spPr bwMode="auto">
          <a:xfrm>
            <a:off x="7112000" y="3949700"/>
            <a:ext cx="322263" cy="322263"/>
          </a:xfrm>
          <a:prstGeom prst="ellipse">
            <a:avLst/>
          </a:prstGeom>
          <a:noFill/>
          <a:ln w="19050">
            <a:solidFill>
              <a:schemeClr val="bg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9" name="Oval 62"/>
          <p:cNvSpPr>
            <a:spLocks noChangeAspect="1" noChangeArrowheads="1"/>
          </p:cNvSpPr>
          <p:nvPr/>
        </p:nvSpPr>
        <p:spPr bwMode="auto">
          <a:xfrm>
            <a:off x="7032625" y="3841750"/>
            <a:ext cx="541338" cy="539750"/>
          </a:xfrm>
          <a:prstGeom prst="ellipse">
            <a:avLst/>
          </a:prstGeom>
          <a:noFill/>
          <a:ln w="19050">
            <a:solidFill>
              <a:schemeClr val="bg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0" name="Text Box 63"/>
          <p:cNvSpPr txBox="1">
            <a:spLocks noChangeArrowheads="1"/>
          </p:cNvSpPr>
          <p:nvPr/>
        </p:nvSpPr>
        <p:spPr bwMode="auto">
          <a:xfrm>
            <a:off x="1006475" y="5995988"/>
            <a:ext cx="313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a:solidFill>
                  <a:srgbClr val="FFFF00"/>
                </a:solidFill>
                <a:latin typeface="Times New Roman" pitchFamily="18" charset="0"/>
                <a:ea typeface="楷体_GB2312" pitchFamily="49" charset="-122"/>
              </a:rPr>
              <a:t>点电荷</a:t>
            </a:r>
          </a:p>
        </p:txBody>
      </p:sp>
      <p:sp>
        <p:nvSpPr>
          <p:cNvPr id="64531" name="Text Box 64"/>
          <p:cNvSpPr txBox="1">
            <a:spLocks noChangeArrowheads="1"/>
          </p:cNvSpPr>
          <p:nvPr/>
        </p:nvSpPr>
        <p:spPr bwMode="auto">
          <a:xfrm>
            <a:off x="4271963" y="5956300"/>
            <a:ext cx="450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a:solidFill>
                  <a:srgbClr val="FFFF00"/>
                </a:solidFill>
                <a:latin typeface="Times New Roman" pitchFamily="18" charset="0"/>
                <a:ea typeface="楷体_GB2312" pitchFamily="49" charset="-122"/>
              </a:rPr>
              <a:t>电偶极子</a:t>
            </a:r>
          </a:p>
        </p:txBody>
      </p:sp>
      <p:sp>
        <p:nvSpPr>
          <p:cNvPr id="64532" name="Text Box 65"/>
          <p:cNvSpPr txBox="1">
            <a:spLocks noChangeArrowheads="1"/>
          </p:cNvSpPr>
          <p:nvPr/>
        </p:nvSpPr>
        <p:spPr bwMode="auto">
          <a:xfrm>
            <a:off x="3171825" y="5300663"/>
            <a:ext cx="122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solidFill>
                  <a:srgbClr val="66FF33"/>
                </a:solidFill>
                <a:latin typeface="Times New Roman" pitchFamily="18" charset="0"/>
                <a:ea typeface="仿宋_GB2312" pitchFamily="49" charset="-122"/>
              </a:rPr>
              <a:t>电场线</a:t>
            </a:r>
          </a:p>
        </p:txBody>
      </p:sp>
      <p:sp>
        <p:nvSpPr>
          <p:cNvPr id="64533" name="Text Box 66"/>
          <p:cNvSpPr txBox="1">
            <a:spLocks noChangeArrowheads="1"/>
          </p:cNvSpPr>
          <p:nvPr/>
        </p:nvSpPr>
        <p:spPr bwMode="auto">
          <a:xfrm>
            <a:off x="3203575" y="4876800"/>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solidFill>
                  <a:schemeClr val="bg1"/>
                </a:solidFill>
                <a:latin typeface="Times New Roman" pitchFamily="18" charset="0"/>
                <a:ea typeface="仿宋_GB2312" pitchFamily="49" charset="-122"/>
              </a:rPr>
              <a:t>等势面</a:t>
            </a:r>
          </a:p>
        </p:txBody>
      </p:sp>
      <p:sp>
        <p:nvSpPr>
          <p:cNvPr id="64534" name="Line 67"/>
          <p:cNvSpPr>
            <a:spLocks noChangeShapeType="1"/>
          </p:cNvSpPr>
          <p:nvPr/>
        </p:nvSpPr>
        <p:spPr bwMode="auto">
          <a:xfrm>
            <a:off x="5581650" y="4700588"/>
            <a:ext cx="14288" cy="28733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5" name="Text Box 68"/>
          <p:cNvSpPr txBox="1">
            <a:spLocks noChangeArrowheads="1"/>
          </p:cNvSpPr>
          <p:nvPr/>
        </p:nvSpPr>
        <p:spPr bwMode="auto">
          <a:xfrm>
            <a:off x="6540500" y="5143500"/>
            <a:ext cx="122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solidFill>
                  <a:srgbClr val="66FF33"/>
                </a:solidFill>
                <a:latin typeface="Times New Roman" pitchFamily="18" charset="0"/>
                <a:ea typeface="仿宋_GB2312" pitchFamily="49" charset="-122"/>
              </a:rPr>
              <a:t>电场线</a:t>
            </a:r>
          </a:p>
        </p:txBody>
      </p:sp>
      <p:sp>
        <p:nvSpPr>
          <p:cNvPr id="64536" name="Text Box 69"/>
          <p:cNvSpPr txBox="1">
            <a:spLocks noChangeArrowheads="1"/>
          </p:cNvSpPr>
          <p:nvPr/>
        </p:nvSpPr>
        <p:spPr bwMode="auto">
          <a:xfrm>
            <a:off x="5124450" y="4932363"/>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solidFill>
                  <a:schemeClr val="bg1"/>
                </a:solidFill>
                <a:latin typeface="Times New Roman" pitchFamily="18" charset="0"/>
                <a:ea typeface="仿宋_GB2312" pitchFamily="49" charset="-122"/>
              </a:rPr>
              <a:t>等势面</a:t>
            </a:r>
          </a:p>
        </p:txBody>
      </p:sp>
      <p:sp>
        <p:nvSpPr>
          <p:cNvPr id="64537" name="Freeform 70"/>
          <p:cNvSpPr>
            <a:spLocks/>
          </p:cNvSpPr>
          <p:nvPr/>
        </p:nvSpPr>
        <p:spPr bwMode="auto">
          <a:xfrm>
            <a:off x="5216525" y="3721100"/>
            <a:ext cx="811213" cy="763588"/>
          </a:xfrm>
          <a:custGeom>
            <a:avLst/>
            <a:gdLst>
              <a:gd name="T0" fmla="*/ 2147483647 w 631"/>
              <a:gd name="T1" fmla="*/ 2147483647 h 594"/>
              <a:gd name="T2" fmla="*/ 2147483647 w 631"/>
              <a:gd name="T3" fmla="*/ 2147483647 h 594"/>
              <a:gd name="T4" fmla="*/ 2147483647 w 631"/>
              <a:gd name="T5" fmla="*/ 2147483647 h 594"/>
              <a:gd name="T6" fmla="*/ 2147483647 w 631"/>
              <a:gd name="T7" fmla="*/ 2147483647 h 594"/>
              <a:gd name="T8" fmla="*/ 2147483647 w 631"/>
              <a:gd name="T9" fmla="*/ 2147483647 h 594"/>
              <a:gd name="T10" fmla="*/ 2147483647 w 631"/>
              <a:gd name="T11" fmla="*/ 2147483647 h 594"/>
              <a:gd name="T12" fmla="*/ 2147483647 w 631"/>
              <a:gd name="T13" fmla="*/ 2147483647 h 594"/>
              <a:gd name="T14" fmla="*/ 2147483647 w 631"/>
              <a:gd name="T15" fmla="*/ 2147483647 h 594"/>
              <a:gd name="T16" fmla="*/ 2147483647 w 631"/>
              <a:gd name="T17" fmla="*/ 2147483647 h 594"/>
              <a:gd name="T18" fmla="*/ 2147483647 w 631"/>
              <a:gd name="T19" fmla="*/ 2147483647 h 594"/>
              <a:gd name="T20" fmla="*/ 2147483647 w 631"/>
              <a:gd name="T21" fmla="*/ 2147483647 h 594"/>
              <a:gd name="T22" fmla="*/ 2147483647 w 631"/>
              <a:gd name="T23" fmla="*/ 2147483647 h 594"/>
              <a:gd name="T24" fmla="*/ 2147483647 w 631"/>
              <a:gd name="T25" fmla="*/ 2147483647 h 594"/>
              <a:gd name="T26" fmla="*/ 2147483647 w 631"/>
              <a:gd name="T27" fmla="*/ 2147483647 h 5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1" h="594">
                <a:moveTo>
                  <a:pt x="467" y="70"/>
                </a:moveTo>
                <a:cubicBezTo>
                  <a:pt x="419" y="43"/>
                  <a:pt x="415" y="40"/>
                  <a:pt x="332" y="20"/>
                </a:cubicBezTo>
                <a:cubicBezTo>
                  <a:pt x="249" y="0"/>
                  <a:pt x="205" y="23"/>
                  <a:pt x="164" y="35"/>
                </a:cubicBezTo>
                <a:cubicBezTo>
                  <a:pt x="87" y="68"/>
                  <a:pt x="105" y="73"/>
                  <a:pt x="85" y="91"/>
                </a:cubicBezTo>
                <a:cubicBezTo>
                  <a:pt x="65" y="109"/>
                  <a:pt x="56" y="119"/>
                  <a:pt x="44" y="143"/>
                </a:cubicBezTo>
                <a:cubicBezTo>
                  <a:pt x="17" y="206"/>
                  <a:pt x="20" y="188"/>
                  <a:pt x="10" y="233"/>
                </a:cubicBezTo>
                <a:cubicBezTo>
                  <a:pt x="0" y="278"/>
                  <a:pt x="5" y="302"/>
                  <a:pt x="5" y="328"/>
                </a:cubicBezTo>
                <a:cubicBezTo>
                  <a:pt x="6" y="354"/>
                  <a:pt x="6" y="364"/>
                  <a:pt x="16" y="392"/>
                </a:cubicBezTo>
                <a:cubicBezTo>
                  <a:pt x="43" y="458"/>
                  <a:pt x="38" y="455"/>
                  <a:pt x="64" y="493"/>
                </a:cubicBezTo>
                <a:cubicBezTo>
                  <a:pt x="90" y="531"/>
                  <a:pt x="185" y="590"/>
                  <a:pt x="259" y="592"/>
                </a:cubicBezTo>
                <a:cubicBezTo>
                  <a:pt x="333" y="594"/>
                  <a:pt x="448" y="568"/>
                  <a:pt x="506" y="508"/>
                </a:cubicBezTo>
                <a:cubicBezTo>
                  <a:pt x="564" y="448"/>
                  <a:pt x="588" y="438"/>
                  <a:pt x="604" y="394"/>
                </a:cubicBezTo>
                <a:cubicBezTo>
                  <a:pt x="620" y="350"/>
                  <a:pt x="631" y="308"/>
                  <a:pt x="616" y="239"/>
                </a:cubicBezTo>
                <a:cubicBezTo>
                  <a:pt x="601" y="170"/>
                  <a:pt x="515" y="97"/>
                  <a:pt x="467" y="70"/>
                </a:cubicBezTo>
                <a:close/>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8" name="Freeform 71"/>
          <p:cNvSpPr>
            <a:spLocks/>
          </p:cNvSpPr>
          <p:nvPr/>
        </p:nvSpPr>
        <p:spPr bwMode="auto">
          <a:xfrm>
            <a:off x="5000625" y="3578225"/>
            <a:ext cx="1133475" cy="1052513"/>
          </a:xfrm>
          <a:custGeom>
            <a:avLst/>
            <a:gdLst>
              <a:gd name="T0" fmla="*/ 2147483647 w 631"/>
              <a:gd name="T1" fmla="*/ 2147483647 h 594"/>
              <a:gd name="T2" fmla="*/ 2147483647 w 631"/>
              <a:gd name="T3" fmla="*/ 2147483647 h 594"/>
              <a:gd name="T4" fmla="*/ 2147483647 w 631"/>
              <a:gd name="T5" fmla="*/ 2147483647 h 594"/>
              <a:gd name="T6" fmla="*/ 2147483647 w 631"/>
              <a:gd name="T7" fmla="*/ 2147483647 h 594"/>
              <a:gd name="T8" fmla="*/ 2147483647 w 631"/>
              <a:gd name="T9" fmla="*/ 2147483647 h 594"/>
              <a:gd name="T10" fmla="*/ 2147483647 w 631"/>
              <a:gd name="T11" fmla="*/ 2147483647 h 594"/>
              <a:gd name="T12" fmla="*/ 2147483647 w 631"/>
              <a:gd name="T13" fmla="*/ 2147483647 h 594"/>
              <a:gd name="T14" fmla="*/ 2147483647 w 631"/>
              <a:gd name="T15" fmla="*/ 2147483647 h 594"/>
              <a:gd name="T16" fmla="*/ 2147483647 w 631"/>
              <a:gd name="T17" fmla="*/ 2147483647 h 594"/>
              <a:gd name="T18" fmla="*/ 2147483647 w 631"/>
              <a:gd name="T19" fmla="*/ 2147483647 h 594"/>
              <a:gd name="T20" fmla="*/ 2147483647 w 631"/>
              <a:gd name="T21" fmla="*/ 2147483647 h 594"/>
              <a:gd name="T22" fmla="*/ 2147483647 w 631"/>
              <a:gd name="T23" fmla="*/ 2147483647 h 594"/>
              <a:gd name="T24" fmla="*/ 2147483647 w 631"/>
              <a:gd name="T25" fmla="*/ 2147483647 h 594"/>
              <a:gd name="T26" fmla="*/ 2147483647 w 631"/>
              <a:gd name="T27" fmla="*/ 2147483647 h 5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1" h="594">
                <a:moveTo>
                  <a:pt x="467" y="70"/>
                </a:moveTo>
                <a:cubicBezTo>
                  <a:pt x="419" y="43"/>
                  <a:pt x="415" y="40"/>
                  <a:pt x="332" y="20"/>
                </a:cubicBezTo>
                <a:cubicBezTo>
                  <a:pt x="249" y="0"/>
                  <a:pt x="205" y="23"/>
                  <a:pt x="164" y="35"/>
                </a:cubicBezTo>
                <a:cubicBezTo>
                  <a:pt x="87" y="68"/>
                  <a:pt x="105" y="73"/>
                  <a:pt x="85" y="91"/>
                </a:cubicBezTo>
                <a:cubicBezTo>
                  <a:pt x="65" y="109"/>
                  <a:pt x="56" y="119"/>
                  <a:pt x="44" y="143"/>
                </a:cubicBezTo>
                <a:cubicBezTo>
                  <a:pt x="17" y="206"/>
                  <a:pt x="20" y="188"/>
                  <a:pt x="10" y="233"/>
                </a:cubicBezTo>
                <a:cubicBezTo>
                  <a:pt x="0" y="278"/>
                  <a:pt x="5" y="302"/>
                  <a:pt x="5" y="328"/>
                </a:cubicBezTo>
                <a:cubicBezTo>
                  <a:pt x="6" y="354"/>
                  <a:pt x="6" y="364"/>
                  <a:pt x="16" y="392"/>
                </a:cubicBezTo>
                <a:cubicBezTo>
                  <a:pt x="43" y="458"/>
                  <a:pt x="38" y="455"/>
                  <a:pt x="64" y="493"/>
                </a:cubicBezTo>
                <a:cubicBezTo>
                  <a:pt x="90" y="531"/>
                  <a:pt x="185" y="590"/>
                  <a:pt x="259" y="592"/>
                </a:cubicBezTo>
                <a:cubicBezTo>
                  <a:pt x="333" y="594"/>
                  <a:pt x="448" y="568"/>
                  <a:pt x="506" y="508"/>
                </a:cubicBezTo>
                <a:cubicBezTo>
                  <a:pt x="564" y="448"/>
                  <a:pt x="588" y="438"/>
                  <a:pt x="604" y="394"/>
                </a:cubicBezTo>
                <a:cubicBezTo>
                  <a:pt x="620" y="350"/>
                  <a:pt x="631" y="308"/>
                  <a:pt x="616" y="239"/>
                </a:cubicBezTo>
                <a:cubicBezTo>
                  <a:pt x="601" y="170"/>
                  <a:pt x="515" y="97"/>
                  <a:pt x="467" y="70"/>
                </a:cubicBezTo>
                <a:close/>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9" name="Freeform 72"/>
          <p:cNvSpPr>
            <a:spLocks/>
          </p:cNvSpPr>
          <p:nvPr/>
        </p:nvSpPr>
        <p:spPr bwMode="auto">
          <a:xfrm rot="10800000">
            <a:off x="6938963" y="3724275"/>
            <a:ext cx="811212" cy="763588"/>
          </a:xfrm>
          <a:custGeom>
            <a:avLst/>
            <a:gdLst>
              <a:gd name="T0" fmla="*/ 2147483647 w 631"/>
              <a:gd name="T1" fmla="*/ 2147483647 h 594"/>
              <a:gd name="T2" fmla="*/ 2147483647 w 631"/>
              <a:gd name="T3" fmla="*/ 2147483647 h 594"/>
              <a:gd name="T4" fmla="*/ 2147483647 w 631"/>
              <a:gd name="T5" fmla="*/ 2147483647 h 594"/>
              <a:gd name="T6" fmla="*/ 2147483647 w 631"/>
              <a:gd name="T7" fmla="*/ 2147483647 h 594"/>
              <a:gd name="T8" fmla="*/ 2147483647 w 631"/>
              <a:gd name="T9" fmla="*/ 2147483647 h 594"/>
              <a:gd name="T10" fmla="*/ 2147483647 w 631"/>
              <a:gd name="T11" fmla="*/ 2147483647 h 594"/>
              <a:gd name="T12" fmla="*/ 2147483647 w 631"/>
              <a:gd name="T13" fmla="*/ 2147483647 h 594"/>
              <a:gd name="T14" fmla="*/ 2147483647 w 631"/>
              <a:gd name="T15" fmla="*/ 2147483647 h 594"/>
              <a:gd name="T16" fmla="*/ 2147483647 w 631"/>
              <a:gd name="T17" fmla="*/ 2147483647 h 594"/>
              <a:gd name="T18" fmla="*/ 2147483647 w 631"/>
              <a:gd name="T19" fmla="*/ 2147483647 h 594"/>
              <a:gd name="T20" fmla="*/ 2147483647 w 631"/>
              <a:gd name="T21" fmla="*/ 2147483647 h 594"/>
              <a:gd name="T22" fmla="*/ 2147483647 w 631"/>
              <a:gd name="T23" fmla="*/ 2147483647 h 594"/>
              <a:gd name="T24" fmla="*/ 2147483647 w 631"/>
              <a:gd name="T25" fmla="*/ 2147483647 h 594"/>
              <a:gd name="T26" fmla="*/ 2147483647 w 631"/>
              <a:gd name="T27" fmla="*/ 2147483647 h 5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1" h="594">
                <a:moveTo>
                  <a:pt x="467" y="70"/>
                </a:moveTo>
                <a:cubicBezTo>
                  <a:pt x="419" y="43"/>
                  <a:pt x="415" y="40"/>
                  <a:pt x="332" y="20"/>
                </a:cubicBezTo>
                <a:cubicBezTo>
                  <a:pt x="249" y="0"/>
                  <a:pt x="205" y="23"/>
                  <a:pt x="164" y="35"/>
                </a:cubicBezTo>
                <a:cubicBezTo>
                  <a:pt x="87" y="68"/>
                  <a:pt x="105" y="73"/>
                  <a:pt x="85" y="91"/>
                </a:cubicBezTo>
                <a:cubicBezTo>
                  <a:pt x="65" y="109"/>
                  <a:pt x="56" y="119"/>
                  <a:pt x="44" y="143"/>
                </a:cubicBezTo>
                <a:cubicBezTo>
                  <a:pt x="17" y="206"/>
                  <a:pt x="20" y="188"/>
                  <a:pt x="10" y="233"/>
                </a:cubicBezTo>
                <a:cubicBezTo>
                  <a:pt x="0" y="278"/>
                  <a:pt x="5" y="302"/>
                  <a:pt x="5" y="328"/>
                </a:cubicBezTo>
                <a:cubicBezTo>
                  <a:pt x="6" y="354"/>
                  <a:pt x="6" y="364"/>
                  <a:pt x="16" y="392"/>
                </a:cubicBezTo>
                <a:cubicBezTo>
                  <a:pt x="43" y="458"/>
                  <a:pt x="38" y="455"/>
                  <a:pt x="64" y="493"/>
                </a:cubicBezTo>
                <a:cubicBezTo>
                  <a:pt x="90" y="531"/>
                  <a:pt x="185" y="590"/>
                  <a:pt x="259" y="592"/>
                </a:cubicBezTo>
                <a:cubicBezTo>
                  <a:pt x="333" y="594"/>
                  <a:pt x="448" y="568"/>
                  <a:pt x="506" y="508"/>
                </a:cubicBezTo>
                <a:cubicBezTo>
                  <a:pt x="564" y="448"/>
                  <a:pt x="588" y="438"/>
                  <a:pt x="604" y="394"/>
                </a:cubicBezTo>
                <a:cubicBezTo>
                  <a:pt x="620" y="350"/>
                  <a:pt x="631" y="308"/>
                  <a:pt x="616" y="239"/>
                </a:cubicBezTo>
                <a:cubicBezTo>
                  <a:pt x="601" y="170"/>
                  <a:pt x="515" y="97"/>
                  <a:pt x="467" y="70"/>
                </a:cubicBezTo>
                <a:close/>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0" name="Freeform 73"/>
          <p:cNvSpPr>
            <a:spLocks/>
          </p:cNvSpPr>
          <p:nvPr/>
        </p:nvSpPr>
        <p:spPr bwMode="auto">
          <a:xfrm rot="10800000">
            <a:off x="6832600" y="3581400"/>
            <a:ext cx="1133475" cy="1052513"/>
          </a:xfrm>
          <a:custGeom>
            <a:avLst/>
            <a:gdLst>
              <a:gd name="T0" fmla="*/ 2147483647 w 631"/>
              <a:gd name="T1" fmla="*/ 2147483647 h 594"/>
              <a:gd name="T2" fmla="*/ 2147483647 w 631"/>
              <a:gd name="T3" fmla="*/ 2147483647 h 594"/>
              <a:gd name="T4" fmla="*/ 2147483647 w 631"/>
              <a:gd name="T5" fmla="*/ 2147483647 h 594"/>
              <a:gd name="T6" fmla="*/ 2147483647 w 631"/>
              <a:gd name="T7" fmla="*/ 2147483647 h 594"/>
              <a:gd name="T8" fmla="*/ 2147483647 w 631"/>
              <a:gd name="T9" fmla="*/ 2147483647 h 594"/>
              <a:gd name="T10" fmla="*/ 2147483647 w 631"/>
              <a:gd name="T11" fmla="*/ 2147483647 h 594"/>
              <a:gd name="T12" fmla="*/ 2147483647 w 631"/>
              <a:gd name="T13" fmla="*/ 2147483647 h 594"/>
              <a:gd name="T14" fmla="*/ 2147483647 w 631"/>
              <a:gd name="T15" fmla="*/ 2147483647 h 594"/>
              <a:gd name="T16" fmla="*/ 2147483647 w 631"/>
              <a:gd name="T17" fmla="*/ 2147483647 h 594"/>
              <a:gd name="T18" fmla="*/ 2147483647 w 631"/>
              <a:gd name="T19" fmla="*/ 2147483647 h 594"/>
              <a:gd name="T20" fmla="*/ 2147483647 w 631"/>
              <a:gd name="T21" fmla="*/ 2147483647 h 594"/>
              <a:gd name="T22" fmla="*/ 2147483647 w 631"/>
              <a:gd name="T23" fmla="*/ 2147483647 h 594"/>
              <a:gd name="T24" fmla="*/ 2147483647 w 631"/>
              <a:gd name="T25" fmla="*/ 2147483647 h 594"/>
              <a:gd name="T26" fmla="*/ 2147483647 w 631"/>
              <a:gd name="T27" fmla="*/ 2147483647 h 5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1" h="594">
                <a:moveTo>
                  <a:pt x="467" y="70"/>
                </a:moveTo>
                <a:cubicBezTo>
                  <a:pt x="419" y="43"/>
                  <a:pt x="415" y="40"/>
                  <a:pt x="332" y="20"/>
                </a:cubicBezTo>
                <a:cubicBezTo>
                  <a:pt x="249" y="0"/>
                  <a:pt x="205" y="23"/>
                  <a:pt x="164" y="35"/>
                </a:cubicBezTo>
                <a:cubicBezTo>
                  <a:pt x="87" y="68"/>
                  <a:pt x="105" y="73"/>
                  <a:pt x="85" y="91"/>
                </a:cubicBezTo>
                <a:cubicBezTo>
                  <a:pt x="65" y="109"/>
                  <a:pt x="56" y="119"/>
                  <a:pt x="44" y="143"/>
                </a:cubicBezTo>
                <a:cubicBezTo>
                  <a:pt x="17" y="206"/>
                  <a:pt x="20" y="188"/>
                  <a:pt x="10" y="233"/>
                </a:cubicBezTo>
                <a:cubicBezTo>
                  <a:pt x="0" y="278"/>
                  <a:pt x="5" y="302"/>
                  <a:pt x="5" y="328"/>
                </a:cubicBezTo>
                <a:cubicBezTo>
                  <a:pt x="6" y="354"/>
                  <a:pt x="6" y="364"/>
                  <a:pt x="16" y="392"/>
                </a:cubicBezTo>
                <a:cubicBezTo>
                  <a:pt x="43" y="458"/>
                  <a:pt x="38" y="455"/>
                  <a:pt x="64" y="493"/>
                </a:cubicBezTo>
                <a:cubicBezTo>
                  <a:pt x="90" y="531"/>
                  <a:pt x="185" y="590"/>
                  <a:pt x="259" y="592"/>
                </a:cubicBezTo>
                <a:cubicBezTo>
                  <a:pt x="333" y="594"/>
                  <a:pt x="448" y="568"/>
                  <a:pt x="506" y="508"/>
                </a:cubicBezTo>
                <a:cubicBezTo>
                  <a:pt x="564" y="448"/>
                  <a:pt x="588" y="438"/>
                  <a:pt x="604" y="394"/>
                </a:cubicBezTo>
                <a:cubicBezTo>
                  <a:pt x="620" y="350"/>
                  <a:pt x="631" y="308"/>
                  <a:pt x="616" y="239"/>
                </a:cubicBezTo>
                <a:cubicBezTo>
                  <a:pt x="601" y="170"/>
                  <a:pt x="515" y="97"/>
                  <a:pt x="467" y="70"/>
                </a:cubicBezTo>
                <a:close/>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011238" y="1922463"/>
            <a:ext cx="3776662" cy="2752725"/>
          </a:xfrm>
          <a:prstGeom prst="rect">
            <a:avLst/>
          </a:prstGeom>
          <a:solidFill>
            <a:srgbClr val="00CC99">
              <a:alpha val="29019"/>
            </a:srgbClr>
          </a:solidFill>
          <a:ln w="9525">
            <a:solidFill>
              <a:srgbClr val="00CC99">
                <a:alpha val="45882"/>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Text Box 3"/>
          <p:cNvSpPr txBox="1">
            <a:spLocks noChangeArrowheads="1"/>
          </p:cNvSpPr>
          <p:nvPr/>
        </p:nvSpPr>
        <p:spPr bwMode="auto">
          <a:xfrm>
            <a:off x="1006475" y="4981575"/>
            <a:ext cx="3798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a:solidFill>
                  <a:srgbClr val="FFFF00"/>
                </a:solidFill>
                <a:latin typeface="Times New Roman" pitchFamily="18" charset="0"/>
                <a:ea typeface="楷体_GB2312" pitchFamily="49" charset="-122"/>
              </a:rPr>
              <a:t>带电平板电容器内部</a:t>
            </a:r>
          </a:p>
        </p:txBody>
      </p:sp>
      <p:sp>
        <p:nvSpPr>
          <p:cNvPr id="65540" name="Text Box 4"/>
          <p:cNvSpPr txBox="1">
            <a:spLocks noChangeArrowheads="1"/>
          </p:cNvSpPr>
          <p:nvPr/>
        </p:nvSpPr>
        <p:spPr bwMode="auto">
          <a:xfrm>
            <a:off x="4956175" y="4941888"/>
            <a:ext cx="371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a:solidFill>
                  <a:srgbClr val="FFFF00"/>
                </a:solidFill>
                <a:latin typeface="Times New Roman" pitchFamily="18" charset="0"/>
                <a:ea typeface="楷体_GB2312" pitchFamily="49" charset="-122"/>
              </a:rPr>
              <a:t>示波管内部的电场</a:t>
            </a:r>
          </a:p>
        </p:txBody>
      </p:sp>
      <p:sp>
        <p:nvSpPr>
          <p:cNvPr id="65541" name="Rectangle 5"/>
          <p:cNvSpPr>
            <a:spLocks noChangeArrowheads="1"/>
          </p:cNvSpPr>
          <p:nvPr/>
        </p:nvSpPr>
        <p:spPr bwMode="auto">
          <a:xfrm>
            <a:off x="4972050" y="1916113"/>
            <a:ext cx="3776663" cy="2752725"/>
          </a:xfrm>
          <a:prstGeom prst="rect">
            <a:avLst/>
          </a:prstGeom>
          <a:solidFill>
            <a:srgbClr val="00CC99">
              <a:alpha val="29019"/>
            </a:srgbClr>
          </a:solidFill>
          <a:ln w="9525">
            <a:solidFill>
              <a:srgbClr val="00CC99">
                <a:alpha val="45882"/>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42" name="Group 6"/>
          <p:cNvGrpSpPr>
            <a:grpSpLocks/>
          </p:cNvGrpSpPr>
          <p:nvPr/>
        </p:nvGrpSpPr>
        <p:grpSpPr bwMode="auto">
          <a:xfrm>
            <a:off x="1074738" y="2236788"/>
            <a:ext cx="3643312" cy="2160587"/>
            <a:chOff x="677" y="1409"/>
            <a:chExt cx="2295" cy="1361"/>
          </a:xfrm>
        </p:grpSpPr>
        <p:grpSp>
          <p:nvGrpSpPr>
            <p:cNvPr id="65591" name="Group 7"/>
            <p:cNvGrpSpPr>
              <a:grpSpLocks/>
            </p:cNvGrpSpPr>
            <p:nvPr/>
          </p:nvGrpSpPr>
          <p:grpSpPr bwMode="auto">
            <a:xfrm>
              <a:off x="677" y="1409"/>
              <a:ext cx="2295" cy="1361"/>
              <a:chOff x="677" y="1409"/>
              <a:chExt cx="2295" cy="1361"/>
            </a:xfrm>
          </p:grpSpPr>
          <p:sp>
            <p:nvSpPr>
              <p:cNvPr id="65599" name="Rectangle 8" descr="深色上对角线"/>
              <p:cNvSpPr>
                <a:spLocks noChangeArrowheads="1"/>
              </p:cNvSpPr>
              <p:nvPr/>
            </p:nvSpPr>
            <p:spPr bwMode="auto">
              <a:xfrm>
                <a:off x="677" y="1409"/>
                <a:ext cx="2295" cy="66"/>
              </a:xfrm>
              <a:prstGeom prst="rect">
                <a:avLst/>
              </a:prstGeom>
              <a:pattFill prst="dkUpDiag">
                <a:fgClr>
                  <a:schemeClr val="bg1"/>
                </a:fgClr>
                <a:bgClr>
                  <a:schemeClr val="bg2"/>
                </a:bgClr>
              </a:patt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00" name="Rectangle 9" descr="深色上对角线"/>
              <p:cNvSpPr>
                <a:spLocks noChangeArrowheads="1"/>
              </p:cNvSpPr>
              <p:nvPr/>
            </p:nvSpPr>
            <p:spPr bwMode="auto">
              <a:xfrm>
                <a:off x="677" y="2704"/>
                <a:ext cx="2295" cy="66"/>
              </a:xfrm>
              <a:prstGeom prst="rect">
                <a:avLst/>
              </a:prstGeom>
              <a:pattFill prst="dkUpDiag">
                <a:fgClr>
                  <a:schemeClr val="bg1"/>
                </a:fgClr>
                <a:bgClr>
                  <a:schemeClr val="bg2"/>
                </a:bgClr>
              </a:patt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92" name="Group 10"/>
            <p:cNvGrpSpPr>
              <a:grpSpLocks/>
            </p:cNvGrpSpPr>
            <p:nvPr/>
          </p:nvGrpSpPr>
          <p:grpSpPr bwMode="auto">
            <a:xfrm>
              <a:off x="876" y="1480"/>
              <a:ext cx="1897" cy="1224"/>
              <a:chOff x="876" y="1480"/>
              <a:chExt cx="1897" cy="1224"/>
            </a:xfrm>
          </p:grpSpPr>
          <p:sp>
            <p:nvSpPr>
              <p:cNvPr id="65593" name="Line 11"/>
              <p:cNvSpPr>
                <a:spLocks noChangeShapeType="1"/>
              </p:cNvSpPr>
              <p:nvPr/>
            </p:nvSpPr>
            <p:spPr bwMode="auto">
              <a:xfrm>
                <a:off x="876" y="1480"/>
                <a:ext cx="0" cy="1224"/>
              </a:xfrm>
              <a:prstGeom prst="line">
                <a:avLst/>
              </a:prstGeom>
              <a:noFill/>
              <a:ln w="1905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4" name="Line 12"/>
              <p:cNvSpPr>
                <a:spLocks noChangeShapeType="1"/>
              </p:cNvSpPr>
              <p:nvPr/>
            </p:nvSpPr>
            <p:spPr bwMode="auto">
              <a:xfrm>
                <a:off x="1255" y="1480"/>
                <a:ext cx="0" cy="1224"/>
              </a:xfrm>
              <a:prstGeom prst="line">
                <a:avLst/>
              </a:prstGeom>
              <a:noFill/>
              <a:ln w="1905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5" name="Line 13"/>
              <p:cNvSpPr>
                <a:spLocks noChangeShapeType="1"/>
              </p:cNvSpPr>
              <p:nvPr/>
            </p:nvSpPr>
            <p:spPr bwMode="auto">
              <a:xfrm>
                <a:off x="1634" y="1480"/>
                <a:ext cx="0" cy="1224"/>
              </a:xfrm>
              <a:prstGeom prst="line">
                <a:avLst/>
              </a:prstGeom>
              <a:noFill/>
              <a:ln w="1905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6" name="Line 14"/>
              <p:cNvSpPr>
                <a:spLocks noChangeShapeType="1"/>
              </p:cNvSpPr>
              <p:nvPr/>
            </p:nvSpPr>
            <p:spPr bwMode="auto">
              <a:xfrm>
                <a:off x="2014" y="1480"/>
                <a:ext cx="0" cy="1224"/>
              </a:xfrm>
              <a:prstGeom prst="line">
                <a:avLst/>
              </a:prstGeom>
              <a:noFill/>
              <a:ln w="1905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7" name="Line 15"/>
              <p:cNvSpPr>
                <a:spLocks noChangeShapeType="1"/>
              </p:cNvSpPr>
              <p:nvPr/>
            </p:nvSpPr>
            <p:spPr bwMode="auto">
              <a:xfrm>
                <a:off x="2393" y="1480"/>
                <a:ext cx="0" cy="1224"/>
              </a:xfrm>
              <a:prstGeom prst="line">
                <a:avLst/>
              </a:prstGeom>
              <a:noFill/>
              <a:ln w="1905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8" name="Line 16"/>
              <p:cNvSpPr>
                <a:spLocks noChangeShapeType="1"/>
              </p:cNvSpPr>
              <p:nvPr/>
            </p:nvSpPr>
            <p:spPr bwMode="auto">
              <a:xfrm>
                <a:off x="2773" y="1480"/>
                <a:ext cx="0" cy="1224"/>
              </a:xfrm>
              <a:prstGeom prst="line">
                <a:avLst/>
              </a:prstGeom>
              <a:noFill/>
              <a:ln w="1905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5543" name="Line 17"/>
          <p:cNvSpPr>
            <a:spLocks noChangeShapeType="1"/>
          </p:cNvSpPr>
          <p:nvPr/>
        </p:nvSpPr>
        <p:spPr bwMode="auto">
          <a:xfrm>
            <a:off x="1112838" y="2732088"/>
            <a:ext cx="35623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18"/>
          <p:cNvSpPr>
            <a:spLocks noChangeShapeType="1"/>
          </p:cNvSpPr>
          <p:nvPr/>
        </p:nvSpPr>
        <p:spPr bwMode="auto">
          <a:xfrm>
            <a:off x="1112838" y="3122613"/>
            <a:ext cx="35623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Line 19"/>
          <p:cNvSpPr>
            <a:spLocks noChangeShapeType="1"/>
          </p:cNvSpPr>
          <p:nvPr/>
        </p:nvSpPr>
        <p:spPr bwMode="auto">
          <a:xfrm>
            <a:off x="1112838" y="3511550"/>
            <a:ext cx="35623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6" name="Line 20"/>
          <p:cNvSpPr>
            <a:spLocks noChangeShapeType="1"/>
          </p:cNvSpPr>
          <p:nvPr/>
        </p:nvSpPr>
        <p:spPr bwMode="auto">
          <a:xfrm>
            <a:off x="1112838" y="3902075"/>
            <a:ext cx="3562350" cy="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7" name="Text Box 21"/>
          <p:cNvSpPr txBox="1">
            <a:spLocks noChangeArrowheads="1"/>
          </p:cNvSpPr>
          <p:nvPr/>
        </p:nvSpPr>
        <p:spPr bwMode="auto">
          <a:xfrm>
            <a:off x="419100" y="3895725"/>
            <a:ext cx="122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solidFill>
                  <a:srgbClr val="66FF33"/>
                </a:solidFill>
                <a:latin typeface="Times New Roman" pitchFamily="18" charset="0"/>
                <a:ea typeface="仿宋_GB2312" pitchFamily="49" charset="-122"/>
              </a:rPr>
              <a:t>电场线</a:t>
            </a:r>
          </a:p>
        </p:txBody>
      </p:sp>
      <p:sp>
        <p:nvSpPr>
          <p:cNvPr id="65548" name="Text Box 22"/>
          <p:cNvSpPr txBox="1">
            <a:spLocks noChangeArrowheads="1"/>
          </p:cNvSpPr>
          <p:nvPr/>
        </p:nvSpPr>
        <p:spPr bwMode="auto">
          <a:xfrm>
            <a:off x="228600" y="3284538"/>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solidFill>
                  <a:schemeClr val="bg1"/>
                </a:solidFill>
                <a:latin typeface="Times New Roman" pitchFamily="18" charset="0"/>
                <a:ea typeface="仿宋_GB2312" pitchFamily="49" charset="-122"/>
              </a:rPr>
              <a:t>等势面</a:t>
            </a:r>
          </a:p>
        </p:txBody>
      </p:sp>
      <p:sp>
        <p:nvSpPr>
          <p:cNvPr id="65549" name="Freeform 23"/>
          <p:cNvSpPr>
            <a:spLocks/>
          </p:cNvSpPr>
          <p:nvPr/>
        </p:nvSpPr>
        <p:spPr bwMode="auto">
          <a:xfrm>
            <a:off x="5886450" y="2606675"/>
            <a:ext cx="438150" cy="1393825"/>
          </a:xfrm>
          <a:custGeom>
            <a:avLst/>
            <a:gdLst>
              <a:gd name="T0" fmla="*/ 2147483647 w 276"/>
              <a:gd name="T1" fmla="*/ 0 h 878"/>
              <a:gd name="T2" fmla="*/ 2147483647 w 276"/>
              <a:gd name="T3" fmla="*/ 2147483647 h 878"/>
              <a:gd name="T4" fmla="*/ 2147483647 w 276"/>
              <a:gd name="T5" fmla="*/ 2147483647 h 878"/>
              <a:gd name="T6" fmla="*/ 2147483647 w 276"/>
              <a:gd name="T7" fmla="*/ 2147483647 h 878"/>
              <a:gd name="T8" fmla="*/ 2147483647 w 276"/>
              <a:gd name="T9" fmla="*/ 2147483647 h 878"/>
              <a:gd name="T10" fmla="*/ 2147483647 w 276"/>
              <a:gd name="T11" fmla="*/ 2147483647 h 878"/>
              <a:gd name="T12" fmla="*/ 2147483647 w 276"/>
              <a:gd name="T13" fmla="*/ 2147483647 h 878"/>
              <a:gd name="T14" fmla="*/ 2147483647 w 276"/>
              <a:gd name="T15" fmla="*/ 2147483647 h 8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6" h="878">
                <a:moveTo>
                  <a:pt x="276" y="0"/>
                </a:moveTo>
                <a:cubicBezTo>
                  <a:pt x="257" y="13"/>
                  <a:pt x="196" y="44"/>
                  <a:pt x="160" y="80"/>
                </a:cubicBezTo>
                <a:cubicBezTo>
                  <a:pt x="124" y="116"/>
                  <a:pt x="85" y="167"/>
                  <a:pt x="60" y="214"/>
                </a:cubicBezTo>
                <a:cubicBezTo>
                  <a:pt x="35" y="261"/>
                  <a:pt x="16" y="307"/>
                  <a:pt x="8" y="360"/>
                </a:cubicBezTo>
                <a:cubicBezTo>
                  <a:pt x="0" y="413"/>
                  <a:pt x="8" y="456"/>
                  <a:pt x="12" y="532"/>
                </a:cubicBezTo>
                <a:cubicBezTo>
                  <a:pt x="16" y="608"/>
                  <a:pt x="50" y="652"/>
                  <a:pt x="86" y="706"/>
                </a:cubicBezTo>
                <a:cubicBezTo>
                  <a:pt x="122" y="760"/>
                  <a:pt x="151" y="783"/>
                  <a:pt x="182" y="812"/>
                </a:cubicBezTo>
                <a:cubicBezTo>
                  <a:pt x="213" y="841"/>
                  <a:pt x="252" y="864"/>
                  <a:pt x="270" y="878"/>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Freeform 24"/>
          <p:cNvSpPr>
            <a:spLocks/>
          </p:cNvSpPr>
          <p:nvPr/>
        </p:nvSpPr>
        <p:spPr bwMode="auto">
          <a:xfrm>
            <a:off x="6089650" y="2233613"/>
            <a:ext cx="511175" cy="2138362"/>
          </a:xfrm>
          <a:custGeom>
            <a:avLst/>
            <a:gdLst>
              <a:gd name="T0" fmla="*/ 2147483647 w 322"/>
              <a:gd name="T1" fmla="*/ 0 h 1347"/>
              <a:gd name="T2" fmla="*/ 2147483647 w 322"/>
              <a:gd name="T3" fmla="*/ 2147483647 h 1347"/>
              <a:gd name="T4" fmla="*/ 2147483647 w 322"/>
              <a:gd name="T5" fmla="*/ 2147483647 h 1347"/>
              <a:gd name="T6" fmla="*/ 2147483647 w 322"/>
              <a:gd name="T7" fmla="*/ 2147483647 h 1347"/>
              <a:gd name="T8" fmla="*/ 2147483647 w 322"/>
              <a:gd name="T9" fmla="*/ 2147483647 h 1347"/>
              <a:gd name="T10" fmla="*/ 2147483647 w 322"/>
              <a:gd name="T11" fmla="*/ 2147483647 h 1347"/>
              <a:gd name="T12" fmla="*/ 2147483647 w 322"/>
              <a:gd name="T13" fmla="*/ 2147483647 h 1347"/>
              <a:gd name="T14" fmla="*/ 2147483647 w 322"/>
              <a:gd name="T15" fmla="*/ 2147483647 h 1347"/>
              <a:gd name="T16" fmla="*/ 2147483647 w 322"/>
              <a:gd name="T17" fmla="*/ 2147483647 h 1347"/>
              <a:gd name="T18" fmla="*/ 2147483647 w 322"/>
              <a:gd name="T19" fmla="*/ 2147483647 h 1347"/>
              <a:gd name="T20" fmla="*/ 2147483647 w 322"/>
              <a:gd name="T21" fmla="*/ 2147483647 h 1347"/>
              <a:gd name="T22" fmla="*/ 2147483647 w 322"/>
              <a:gd name="T23" fmla="*/ 2147483647 h 1347"/>
              <a:gd name="T24" fmla="*/ 2147483647 w 322"/>
              <a:gd name="T25" fmla="*/ 2147483647 h 13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2" h="1347">
                <a:moveTo>
                  <a:pt x="322" y="0"/>
                </a:moveTo>
                <a:cubicBezTo>
                  <a:pt x="321" y="10"/>
                  <a:pt x="322" y="39"/>
                  <a:pt x="316" y="63"/>
                </a:cubicBezTo>
                <a:cubicBezTo>
                  <a:pt x="310" y="87"/>
                  <a:pt x="296" y="119"/>
                  <a:pt x="283" y="147"/>
                </a:cubicBezTo>
                <a:cubicBezTo>
                  <a:pt x="270" y="175"/>
                  <a:pt x="258" y="197"/>
                  <a:pt x="238" y="228"/>
                </a:cubicBezTo>
                <a:cubicBezTo>
                  <a:pt x="218" y="259"/>
                  <a:pt x="187" y="299"/>
                  <a:pt x="160" y="336"/>
                </a:cubicBezTo>
                <a:cubicBezTo>
                  <a:pt x="133" y="373"/>
                  <a:pt x="97" y="413"/>
                  <a:pt x="73" y="450"/>
                </a:cubicBezTo>
                <a:cubicBezTo>
                  <a:pt x="49" y="487"/>
                  <a:pt x="27" y="525"/>
                  <a:pt x="16" y="561"/>
                </a:cubicBezTo>
                <a:cubicBezTo>
                  <a:pt x="5" y="597"/>
                  <a:pt x="0" y="620"/>
                  <a:pt x="4" y="666"/>
                </a:cubicBezTo>
                <a:cubicBezTo>
                  <a:pt x="8" y="712"/>
                  <a:pt x="15" y="782"/>
                  <a:pt x="40" y="840"/>
                </a:cubicBezTo>
                <a:cubicBezTo>
                  <a:pt x="65" y="898"/>
                  <a:pt x="119" y="959"/>
                  <a:pt x="157" y="1014"/>
                </a:cubicBezTo>
                <a:cubicBezTo>
                  <a:pt x="195" y="1069"/>
                  <a:pt x="246" y="1131"/>
                  <a:pt x="271" y="1170"/>
                </a:cubicBezTo>
                <a:cubicBezTo>
                  <a:pt x="296" y="1209"/>
                  <a:pt x="300" y="1219"/>
                  <a:pt x="307" y="1248"/>
                </a:cubicBezTo>
                <a:cubicBezTo>
                  <a:pt x="314" y="1277"/>
                  <a:pt x="315" y="1312"/>
                  <a:pt x="316" y="1347"/>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Freeform 25"/>
          <p:cNvSpPr>
            <a:spLocks/>
          </p:cNvSpPr>
          <p:nvPr/>
        </p:nvSpPr>
        <p:spPr bwMode="auto">
          <a:xfrm>
            <a:off x="6310313" y="2233613"/>
            <a:ext cx="357187" cy="2133600"/>
          </a:xfrm>
          <a:custGeom>
            <a:avLst/>
            <a:gdLst>
              <a:gd name="T0" fmla="*/ 2147483647 w 225"/>
              <a:gd name="T1" fmla="*/ 0 h 1344"/>
              <a:gd name="T2" fmla="*/ 2147483647 w 225"/>
              <a:gd name="T3" fmla="*/ 2147483647 h 1344"/>
              <a:gd name="T4" fmla="*/ 2147483647 w 225"/>
              <a:gd name="T5" fmla="*/ 2147483647 h 1344"/>
              <a:gd name="T6" fmla="*/ 2147483647 w 225"/>
              <a:gd name="T7" fmla="*/ 2147483647 h 1344"/>
              <a:gd name="T8" fmla="*/ 2147483647 w 225"/>
              <a:gd name="T9" fmla="*/ 2147483647 h 1344"/>
              <a:gd name="T10" fmla="*/ 0 w 225"/>
              <a:gd name="T11" fmla="*/ 2147483647 h 1344"/>
              <a:gd name="T12" fmla="*/ 2147483647 w 225"/>
              <a:gd name="T13" fmla="*/ 2147483647 h 1344"/>
              <a:gd name="T14" fmla="*/ 2147483647 w 225"/>
              <a:gd name="T15" fmla="*/ 2147483647 h 1344"/>
              <a:gd name="T16" fmla="*/ 2147483647 w 225"/>
              <a:gd name="T17" fmla="*/ 2147483647 h 1344"/>
              <a:gd name="T18" fmla="*/ 2147483647 w 225"/>
              <a:gd name="T19" fmla="*/ 2147483647 h 1344"/>
              <a:gd name="T20" fmla="*/ 2147483647 w 225"/>
              <a:gd name="T21" fmla="*/ 2147483647 h 1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5" h="1344">
                <a:moveTo>
                  <a:pt x="225" y="0"/>
                </a:moveTo>
                <a:cubicBezTo>
                  <a:pt x="221" y="21"/>
                  <a:pt x="215" y="84"/>
                  <a:pt x="204" y="123"/>
                </a:cubicBezTo>
                <a:cubicBezTo>
                  <a:pt x="193" y="162"/>
                  <a:pt x="177" y="193"/>
                  <a:pt x="156" y="237"/>
                </a:cubicBezTo>
                <a:cubicBezTo>
                  <a:pt x="135" y="281"/>
                  <a:pt x="98" y="337"/>
                  <a:pt x="75" y="387"/>
                </a:cubicBezTo>
                <a:cubicBezTo>
                  <a:pt x="52" y="437"/>
                  <a:pt x="30" y="493"/>
                  <a:pt x="18" y="540"/>
                </a:cubicBezTo>
                <a:cubicBezTo>
                  <a:pt x="6" y="587"/>
                  <a:pt x="0" y="624"/>
                  <a:pt x="0" y="669"/>
                </a:cubicBezTo>
                <a:cubicBezTo>
                  <a:pt x="0" y="714"/>
                  <a:pt x="2" y="759"/>
                  <a:pt x="18" y="813"/>
                </a:cubicBezTo>
                <a:cubicBezTo>
                  <a:pt x="34" y="867"/>
                  <a:pt x="72" y="934"/>
                  <a:pt x="99" y="993"/>
                </a:cubicBezTo>
                <a:cubicBezTo>
                  <a:pt x="126" y="1052"/>
                  <a:pt x="163" y="1126"/>
                  <a:pt x="180" y="1167"/>
                </a:cubicBezTo>
                <a:cubicBezTo>
                  <a:pt x="197" y="1208"/>
                  <a:pt x="197" y="1210"/>
                  <a:pt x="204" y="1239"/>
                </a:cubicBezTo>
                <a:cubicBezTo>
                  <a:pt x="211" y="1268"/>
                  <a:pt x="218" y="1322"/>
                  <a:pt x="222" y="1344"/>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Freeform 26"/>
          <p:cNvSpPr>
            <a:spLocks/>
          </p:cNvSpPr>
          <p:nvPr/>
        </p:nvSpPr>
        <p:spPr bwMode="auto">
          <a:xfrm>
            <a:off x="6508750" y="2233613"/>
            <a:ext cx="201613" cy="2133600"/>
          </a:xfrm>
          <a:custGeom>
            <a:avLst/>
            <a:gdLst>
              <a:gd name="T0" fmla="*/ 2147483647 w 127"/>
              <a:gd name="T1" fmla="*/ 0 h 1344"/>
              <a:gd name="T2" fmla="*/ 2147483647 w 127"/>
              <a:gd name="T3" fmla="*/ 2147483647 h 1344"/>
              <a:gd name="T4" fmla="*/ 2147483647 w 127"/>
              <a:gd name="T5" fmla="*/ 2147483647 h 1344"/>
              <a:gd name="T6" fmla="*/ 2147483647 w 127"/>
              <a:gd name="T7" fmla="*/ 2147483647 h 1344"/>
              <a:gd name="T8" fmla="*/ 2147483647 w 127"/>
              <a:gd name="T9" fmla="*/ 2147483647 h 1344"/>
              <a:gd name="T10" fmla="*/ 2147483647 w 127"/>
              <a:gd name="T11" fmla="*/ 2147483647 h 1344"/>
              <a:gd name="T12" fmla="*/ 2147483647 w 127"/>
              <a:gd name="T13" fmla="*/ 2147483647 h 1344"/>
              <a:gd name="T14" fmla="*/ 2147483647 w 127"/>
              <a:gd name="T15" fmla="*/ 2147483647 h 1344"/>
              <a:gd name="T16" fmla="*/ 2147483647 w 127"/>
              <a:gd name="T17" fmla="*/ 2147483647 h 1344"/>
              <a:gd name="T18" fmla="*/ 2147483647 w 127"/>
              <a:gd name="T19" fmla="*/ 2147483647 h 1344"/>
              <a:gd name="T20" fmla="*/ 2147483647 w 127"/>
              <a:gd name="T21" fmla="*/ 2147483647 h 1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7" h="1344">
                <a:moveTo>
                  <a:pt x="127" y="0"/>
                </a:moveTo>
                <a:cubicBezTo>
                  <a:pt x="125" y="20"/>
                  <a:pt x="121" y="78"/>
                  <a:pt x="115" y="120"/>
                </a:cubicBezTo>
                <a:cubicBezTo>
                  <a:pt x="109" y="162"/>
                  <a:pt x="101" y="205"/>
                  <a:pt x="88" y="252"/>
                </a:cubicBezTo>
                <a:cubicBezTo>
                  <a:pt x="75" y="299"/>
                  <a:pt x="49" y="362"/>
                  <a:pt x="37" y="405"/>
                </a:cubicBezTo>
                <a:cubicBezTo>
                  <a:pt x="25" y="448"/>
                  <a:pt x="22" y="470"/>
                  <a:pt x="16" y="513"/>
                </a:cubicBezTo>
                <a:cubicBezTo>
                  <a:pt x="10" y="556"/>
                  <a:pt x="0" y="605"/>
                  <a:pt x="1" y="663"/>
                </a:cubicBezTo>
                <a:cubicBezTo>
                  <a:pt x="2" y="721"/>
                  <a:pt x="12" y="804"/>
                  <a:pt x="22" y="864"/>
                </a:cubicBezTo>
                <a:cubicBezTo>
                  <a:pt x="32" y="924"/>
                  <a:pt x="52" y="983"/>
                  <a:pt x="64" y="1026"/>
                </a:cubicBezTo>
                <a:cubicBezTo>
                  <a:pt x="76" y="1069"/>
                  <a:pt x="85" y="1089"/>
                  <a:pt x="94" y="1125"/>
                </a:cubicBezTo>
                <a:cubicBezTo>
                  <a:pt x="103" y="1161"/>
                  <a:pt x="116" y="1206"/>
                  <a:pt x="121" y="1242"/>
                </a:cubicBezTo>
                <a:cubicBezTo>
                  <a:pt x="126" y="1278"/>
                  <a:pt x="124" y="1327"/>
                  <a:pt x="124" y="1344"/>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Freeform 27"/>
          <p:cNvSpPr>
            <a:spLocks/>
          </p:cNvSpPr>
          <p:nvPr/>
        </p:nvSpPr>
        <p:spPr bwMode="auto">
          <a:xfrm>
            <a:off x="6742113" y="2238375"/>
            <a:ext cx="203200" cy="2133600"/>
          </a:xfrm>
          <a:custGeom>
            <a:avLst/>
            <a:gdLst>
              <a:gd name="T0" fmla="*/ 2147483647 w 128"/>
              <a:gd name="T1" fmla="*/ 0 h 1344"/>
              <a:gd name="T2" fmla="*/ 2147483647 w 128"/>
              <a:gd name="T3" fmla="*/ 2147483647 h 1344"/>
              <a:gd name="T4" fmla="*/ 2147483647 w 128"/>
              <a:gd name="T5" fmla="*/ 2147483647 h 1344"/>
              <a:gd name="T6" fmla="*/ 2147483647 w 128"/>
              <a:gd name="T7" fmla="*/ 2147483647 h 1344"/>
              <a:gd name="T8" fmla="*/ 2147483647 w 128"/>
              <a:gd name="T9" fmla="*/ 2147483647 h 1344"/>
              <a:gd name="T10" fmla="*/ 2147483647 w 128"/>
              <a:gd name="T11" fmla="*/ 2147483647 h 1344"/>
              <a:gd name="T12" fmla="*/ 2147483647 w 128"/>
              <a:gd name="T13" fmla="*/ 2147483647 h 1344"/>
              <a:gd name="T14" fmla="*/ 2147483647 w 128"/>
              <a:gd name="T15" fmla="*/ 2147483647 h 1344"/>
              <a:gd name="T16" fmla="*/ 2147483647 w 128"/>
              <a:gd name="T17" fmla="*/ 2147483647 h 1344"/>
              <a:gd name="T18" fmla="*/ 2147483647 w 128"/>
              <a:gd name="T19" fmla="*/ 2147483647 h 1344"/>
              <a:gd name="T20" fmla="*/ 2147483647 w 128"/>
              <a:gd name="T21" fmla="*/ 2147483647 h 1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8" h="1344">
                <a:moveTo>
                  <a:pt x="7" y="0"/>
                </a:moveTo>
                <a:cubicBezTo>
                  <a:pt x="7" y="23"/>
                  <a:pt x="3" y="94"/>
                  <a:pt x="10" y="141"/>
                </a:cubicBezTo>
                <a:cubicBezTo>
                  <a:pt x="17" y="188"/>
                  <a:pt x="32" y="233"/>
                  <a:pt x="46" y="282"/>
                </a:cubicBezTo>
                <a:cubicBezTo>
                  <a:pt x="60" y="331"/>
                  <a:pt x="84" y="385"/>
                  <a:pt x="97" y="438"/>
                </a:cubicBezTo>
                <a:cubicBezTo>
                  <a:pt x="110" y="491"/>
                  <a:pt x="120" y="555"/>
                  <a:pt x="124" y="603"/>
                </a:cubicBezTo>
                <a:cubicBezTo>
                  <a:pt x="128" y="651"/>
                  <a:pt x="125" y="684"/>
                  <a:pt x="121" y="729"/>
                </a:cubicBezTo>
                <a:cubicBezTo>
                  <a:pt x="117" y="774"/>
                  <a:pt x="112" y="821"/>
                  <a:pt x="103" y="870"/>
                </a:cubicBezTo>
                <a:cubicBezTo>
                  <a:pt x="94" y="919"/>
                  <a:pt x="76" y="978"/>
                  <a:pt x="64" y="1026"/>
                </a:cubicBezTo>
                <a:cubicBezTo>
                  <a:pt x="52" y="1074"/>
                  <a:pt x="38" y="1120"/>
                  <a:pt x="28" y="1158"/>
                </a:cubicBezTo>
                <a:cubicBezTo>
                  <a:pt x="18" y="1196"/>
                  <a:pt x="8" y="1223"/>
                  <a:pt x="4" y="1254"/>
                </a:cubicBezTo>
                <a:cubicBezTo>
                  <a:pt x="0" y="1285"/>
                  <a:pt x="4" y="1325"/>
                  <a:pt x="4" y="1344"/>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4" name="Freeform 28"/>
          <p:cNvSpPr>
            <a:spLocks/>
          </p:cNvSpPr>
          <p:nvPr/>
        </p:nvSpPr>
        <p:spPr bwMode="auto">
          <a:xfrm>
            <a:off x="6786563" y="2228850"/>
            <a:ext cx="360362" cy="2138363"/>
          </a:xfrm>
          <a:custGeom>
            <a:avLst/>
            <a:gdLst>
              <a:gd name="T0" fmla="*/ 0 w 227"/>
              <a:gd name="T1" fmla="*/ 0 h 1347"/>
              <a:gd name="T2" fmla="*/ 2147483647 w 227"/>
              <a:gd name="T3" fmla="*/ 2147483647 h 1347"/>
              <a:gd name="T4" fmla="*/ 2147483647 w 227"/>
              <a:gd name="T5" fmla="*/ 2147483647 h 1347"/>
              <a:gd name="T6" fmla="*/ 2147483647 w 227"/>
              <a:gd name="T7" fmla="*/ 2147483647 h 1347"/>
              <a:gd name="T8" fmla="*/ 2147483647 w 227"/>
              <a:gd name="T9" fmla="*/ 2147483647 h 1347"/>
              <a:gd name="T10" fmla="*/ 2147483647 w 227"/>
              <a:gd name="T11" fmla="*/ 2147483647 h 1347"/>
              <a:gd name="T12" fmla="*/ 2147483647 w 227"/>
              <a:gd name="T13" fmla="*/ 2147483647 h 1347"/>
              <a:gd name="T14" fmla="*/ 2147483647 w 227"/>
              <a:gd name="T15" fmla="*/ 2147483647 h 1347"/>
              <a:gd name="T16" fmla="*/ 2147483647 w 227"/>
              <a:gd name="T17" fmla="*/ 2147483647 h 1347"/>
              <a:gd name="T18" fmla="*/ 2147483647 w 227"/>
              <a:gd name="T19" fmla="*/ 2147483647 h 1347"/>
              <a:gd name="T20" fmla="*/ 2147483647 w 227"/>
              <a:gd name="T21" fmla="*/ 2147483647 h 1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7" h="1347">
                <a:moveTo>
                  <a:pt x="0" y="0"/>
                </a:moveTo>
                <a:cubicBezTo>
                  <a:pt x="3" y="22"/>
                  <a:pt x="7" y="90"/>
                  <a:pt x="21" y="135"/>
                </a:cubicBezTo>
                <a:cubicBezTo>
                  <a:pt x="35" y="180"/>
                  <a:pt x="63" y="227"/>
                  <a:pt x="84" y="273"/>
                </a:cubicBezTo>
                <a:cubicBezTo>
                  <a:pt x="105" y="319"/>
                  <a:pt x="128" y="360"/>
                  <a:pt x="150" y="411"/>
                </a:cubicBezTo>
                <a:cubicBezTo>
                  <a:pt x="172" y="462"/>
                  <a:pt x="205" y="526"/>
                  <a:pt x="216" y="579"/>
                </a:cubicBezTo>
                <a:cubicBezTo>
                  <a:pt x="227" y="632"/>
                  <a:pt x="222" y="676"/>
                  <a:pt x="216" y="729"/>
                </a:cubicBezTo>
                <a:cubicBezTo>
                  <a:pt x="210" y="782"/>
                  <a:pt x="199" y="846"/>
                  <a:pt x="180" y="897"/>
                </a:cubicBezTo>
                <a:cubicBezTo>
                  <a:pt x="161" y="948"/>
                  <a:pt x="126" y="990"/>
                  <a:pt x="102" y="1038"/>
                </a:cubicBezTo>
                <a:cubicBezTo>
                  <a:pt x="78" y="1086"/>
                  <a:pt x="47" y="1152"/>
                  <a:pt x="33" y="1188"/>
                </a:cubicBezTo>
                <a:cubicBezTo>
                  <a:pt x="19" y="1224"/>
                  <a:pt x="20" y="1230"/>
                  <a:pt x="15" y="1257"/>
                </a:cubicBezTo>
                <a:cubicBezTo>
                  <a:pt x="10" y="1284"/>
                  <a:pt x="7" y="1315"/>
                  <a:pt x="3" y="1347"/>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5" name="Freeform 29"/>
          <p:cNvSpPr>
            <a:spLocks/>
          </p:cNvSpPr>
          <p:nvPr/>
        </p:nvSpPr>
        <p:spPr bwMode="auto">
          <a:xfrm>
            <a:off x="6851650" y="2233613"/>
            <a:ext cx="511175" cy="2147887"/>
          </a:xfrm>
          <a:custGeom>
            <a:avLst/>
            <a:gdLst>
              <a:gd name="T0" fmla="*/ 2147483647 w 322"/>
              <a:gd name="T1" fmla="*/ 0 h 1353"/>
              <a:gd name="T2" fmla="*/ 2147483647 w 322"/>
              <a:gd name="T3" fmla="*/ 2147483647 h 1353"/>
              <a:gd name="T4" fmla="*/ 2147483647 w 322"/>
              <a:gd name="T5" fmla="*/ 2147483647 h 1353"/>
              <a:gd name="T6" fmla="*/ 2147483647 w 322"/>
              <a:gd name="T7" fmla="*/ 2147483647 h 1353"/>
              <a:gd name="T8" fmla="*/ 2147483647 w 322"/>
              <a:gd name="T9" fmla="*/ 2147483647 h 1353"/>
              <a:gd name="T10" fmla="*/ 2147483647 w 322"/>
              <a:gd name="T11" fmla="*/ 2147483647 h 1353"/>
              <a:gd name="T12" fmla="*/ 2147483647 w 322"/>
              <a:gd name="T13" fmla="*/ 2147483647 h 1353"/>
              <a:gd name="T14" fmla="*/ 2147483647 w 322"/>
              <a:gd name="T15" fmla="*/ 2147483647 h 1353"/>
              <a:gd name="T16" fmla="*/ 2147483647 w 322"/>
              <a:gd name="T17" fmla="*/ 2147483647 h 1353"/>
              <a:gd name="T18" fmla="*/ 2147483647 w 322"/>
              <a:gd name="T19" fmla="*/ 2147483647 h 1353"/>
              <a:gd name="T20" fmla="*/ 2147483647 w 322"/>
              <a:gd name="T21" fmla="*/ 2147483647 h 13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2" h="1353">
                <a:moveTo>
                  <a:pt x="4" y="0"/>
                </a:moveTo>
                <a:cubicBezTo>
                  <a:pt x="5" y="12"/>
                  <a:pt x="1" y="43"/>
                  <a:pt x="10" y="75"/>
                </a:cubicBezTo>
                <a:cubicBezTo>
                  <a:pt x="19" y="107"/>
                  <a:pt x="37" y="155"/>
                  <a:pt x="61" y="195"/>
                </a:cubicBezTo>
                <a:cubicBezTo>
                  <a:pt x="85" y="235"/>
                  <a:pt x="120" y="271"/>
                  <a:pt x="154" y="318"/>
                </a:cubicBezTo>
                <a:cubicBezTo>
                  <a:pt x="188" y="365"/>
                  <a:pt x="237" y="417"/>
                  <a:pt x="265" y="474"/>
                </a:cubicBezTo>
                <a:cubicBezTo>
                  <a:pt x="293" y="531"/>
                  <a:pt x="322" y="597"/>
                  <a:pt x="322" y="663"/>
                </a:cubicBezTo>
                <a:cubicBezTo>
                  <a:pt x="322" y="729"/>
                  <a:pt x="297" y="810"/>
                  <a:pt x="268" y="873"/>
                </a:cubicBezTo>
                <a:cubicBezTo>
                  <a:pt x="239" y="936"/>
                  <a:pt x="182" y="994"/>
                  <a:pt x="145" y="1044"/>
                </a:cubicBezTo>
                <a:cubicBezTo>
                  <a:pt x="108" y="1094"/>
                  <a:pt x="69" y="1135"/>
                  <a:pt x="46" y="1173"/>
                </a:cubicBezTo>
                <a:cubicBezTo>
                  <a:pt x="23" y="1211"/>
                  <a:pt x="14" y="1245"/>
                  <a:pt x="7" y="1275"/>
                </a:cubicBezTo>
                <a:cubicBezTo>
                  <a:pt x="0" y="1305"/>
                  <a:pt x="5" y="1337"/>
                  <a:pt x="4" y="1353"/>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6" name="Freeform 30"/>
          <p:cNvSpPr>
            <a:spLocks/>
          </p:cNvSpPr>
          <p:nvPr/>
        </p:nvSpPr>
        <p:spPr bwMode="auto">
          <a:xfrm>
            <a:off x="7148513" y="2609850"/>
            <a:ext cx="434975" cy="1385888"/>
          </a:xfrm>
          <a:custGeom>
            <a:avLst/>
            <a:gdLst>
              <a:gd name="T0" fmla="*/ 0 w 274"/>
              <a:gd name="T1" fmla="*/ 0 h 873"/>
              <a:gd name="T2" fmla="*/ 2147483647 w 274"/>
              <a:gd name="T3" fmla="*/ 2147483647 h 873"/>
              <a:gd name="T4" fmla="*/ 2147483647 w 274"/>
              <a:gd name="T5" fmla="*/ 2147483647 h 873"/>
              <a:gd name="T6" fmla="*/ 2147483647 w 274"/>
              <a:gd name="T7" fmla="*/ 2147483647 h 873"/>
              <a:gd name="T8" fmla="*/ 2147483647 w 274"/>
              <a:gd name="T9" fmla="*/ 2147483647 h 873"/>
              <a:gd name="T10" fmla="*/ 2147483647 w 274"/>
              <a:gd name="T11" fmla="*/ 2147483647 h 873"/>
              <a:gd name="T12" fmla="*/ 2147483647 w 274"/>
              <a:gd name="T13" fmla="*/ 2147483647 h 8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873">
                <a:moveTo>
                  <a:pt x="0" y="0"/>
                </a:moveTo>
                <a:cubicBezTo>
                  <a:pt x="19" y="14"/>
                  <a:pt x="75" y="43"/>
                  <a:pt x="114" y="84"/>
                </a:cubicBezTo>
                <a:cubicBezTo>
                  <a:pt x="153" y="125"/>
                  <a:pt x="208" y="185"/>
                  <a:pt x="234" y="246"/>
                </a:cubicBezTo>
                <a:cubicBezTo>
                  <a:pt x="260" y="307"/>
                  <a:pt x="274" y="383"/>
                  <a:pt x="273" y="450"/>
                </a:cubicBezTo>
                <a:cubicBezTo>
                  <a:pt x="272" y="517"/>
                  <a:pt x="253" y="593"/>
                  <a:pt x="225" y="651"/>
                </a:cubicBezTo>
                <a:cubicBezTo>
                  <a:pt x="197" y="709"/>
                  <a:pt x="138" y="764"/>
                  <a:pt x="102" y="801"/>
                </a:cubicBezTo>
                <a:cubicBezTo>
                  <a:pt x="66" y="838"/>
                  <a:pt x="26" y="858"/>
                  <a:pt x="6" y="873"/>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7" name="Freeform 31"/>
          <p:cNvSpPr>
            <a:spLocks/>
          </p:cNvSpPr>
          <p:nvPr/>
        </p:nvSpPr>
        <p:spPr bwMode="auto">
          <a:xfrm>
            <a:off x="7229475" y="2528888"/>
            <a:ext cx="658813" cy="1552575"/>
          </a:xfrm>
          <a:custGeom>
            <a:avLst/>
            <a:gdLst>
              <a:gd name="T0" fmla="*/ 2147483647 w 415"/>
              <a:gd name="T1" fmla="*/ 0 h 978"/>
              <a:gd name="T2" fmla="*/ 2147483647 w 415"/>
              <a:gd name="T3" fmla="*/ 2147483647 h 978"/>
              <a:gd name="T4" fmla="*/ 2147483647 w 415"/>
              <a:gd name="T5" fmla="*/ 2147483647 h 978"/>
              <a:gd name="T6" fmla="*/ 2147483647 w 415"/>
              <a:gd name="T7" fmla="*/ 2147483647 h 978"/>
              <a:gd name="T8" fmla="*/ 2147483647 w 415"/>
              <a:gd name="T9" fmla="*/ 2147483647 h 978"/>
              <a:gd name="T10" fmla="*/ 2147483647 w 415"/>
              <a:gd name="T11" fmla="*/ 2147483647 h 978"/>
              <a:gd name="T12" fmla="*/ 2147483647 w 415"/>
              <a:gd name="T13" fmla="*/ 2147483647 h 978"/>
              <a:gd name="T14" fmla="*/ 0 w 415"/>
              <a:gd name="T15" fmla="*/ 2147483647 h 9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5" h="978">
                <a:moveTo>
                  <a:pt x="6" y="0"/>
                </a:moveTo>
                <a:cubicBezTo>
                  <a:pt x="22" y="7"/>
                  <a:pt x="66" y="20"/>
                  <a:pt x="105" y="42"/>
                </a:cubicBezTo>
                <a:cubicBezTo>
                  <a:pt x="144" y="64"/>
                  <a:pt x="195" y="78"/>
                  <a:pt x="240" y="132"/>
                </a:cubicBezTo>
                <a:cubicBezTo>
                  <a:pt x="285" y="186"/>
                  <a:pt x="371" y="298"/>
                  <a:pt x="393" y="384"/>
                </a:cubicBezTo>
                <a:cubicBezTo>
                  <a:pt x="415" y="470"/>
                  <a:pt x="402" y="573"/>
                  <a:pt x="375" y="651"/>
                </a:cubicBezTo>
                <a:cubicBezTo>
                  <a:pt x="348" y="729"/>
                  <a:pt x="279" y="806"/>
                  <a:pt x="231" y="855"/>
                </a:cubicBezTo>
                <a:cubicBezTo>
                  <a:pt x="183" y="904"/>
                  <a:pt x="126" y="927"/>
                  <a:pt x="87" y="948"/>
                </a:cubicBezTo>
                <a:cubicBezTo>
                  <a:pt x="48" y="969"/>
                  <a:pt x="24" y="973"/>
                  <a:pt x="0" y="978"/>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8" name="Freeform 32"/>
          <p:cNvSpPr>
            <a:spLocks/>
          </p:cNvSpPr>
          <p:nvPr/>
        </p:nvSpPr>
        <p:spPr bwMode="auto">
          <a:xfrm>
            <a:off x="7258050" y="2443163"/>
            <a:ext cx="1023938" cy="1733550"/>
          </a:xfrm>
          <a:custGeom>
            <a:avLst/>
            <a:gdLst>
              <a:gd name="T0" fmla="*/ 0 w 645"/>
              <a:gd name="T1" fmla="*/ 0 h 1092"/>
              <a:gd name="T2" fmla="*/ 2147483647 w 645"/>
              <a:gd name="T3" fmla="*/ 2147483647 h 1092"/>
              <a:gd name="T4" fmla="*/ 2147483647 w 645"/>
              <a:gd name="T5" fmla="*/ 2147483647 h 1092"/>
              <a:gd name="T6" fmla="*/ 2147483647 w 645"/>
              <a:gd name="T7" fmla="*/ 2147483647 h 1092"/>
              <a:gd name="T8" fmla="*/ 2147483647 w 645"/>
              <a:gd name="T9" fmla="*/ 2147483647 h 1092"/>
              <a:gd name="T10" fmla="*/ 2147483647 w 645"/>
              <a:gd name="T11" fmla="*/ 2147483647 h 1092"/>
              <a:gd name="T12" fmla="*/ 2147483647 w 645"/>
              <a:gd name="T13" fmla="*/ 2147483647 h 1092"/>
              <a:gd name="T14" fmla="*/ 2147483647 w 645"/>
              <a:gd name="T15" fmla="*/ 2147483647 h 1092"/>
              <a:gd name="T16" fmla="*/ 2147483647 w 645"/>
              <a:gd name="T17" fmla="*/ 2147483647 h 10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5" h="1092">
                <a:moveTo>
                  <a:pt x="0" y="0"/>
                </a:moveTo>
                <a:cubicBezTo>
                  <a:pt x="29" y="8"/>
                  <a:pt x="101" y="16"/>
                  <a:pt x="174" y="48"/>
                </a:cubicBezTo>
                <a:cubicBezTo>
                  <a:pt x="247" y="80"/>
                  <a:pt x="369" y="142"/>
                  <a:pt x="438" y="192"/>
                </a:cubicBezTo>
                <a:cubicBezTo>
                  <a:pt x="507" y="242"/>
                  <a:pt x="557" y="290"/>
                  <a:pt x="591" y="351"/>
                </a:cubicBezTo>
                <a:cubicBezTo>
                  <a:pt x="625" y="412"/>
                  <a:pt x="645" y="493"/>
                  <a:pt x="642" y="561"/>
                </a:cubicBezTo>
                <a:cubicBezTo>
                  <a:pt x="639" y="629"/>
                  <a:pt x="609" y="703"/>
                  <a:pt x="570" y="762"/>
                </a:cubicBezTo>
                <a:cubicBezTo>
                  <a:pt x="531" y="821"/>
                  <a:pt x="475" y="868"/>
                  <a:pt x="408" y="915"/>
                </a:cubicBezTo>
                <a:cubicBezTo>
                  <a:pt x="341" y="962"/>
                  <a:pt x="235" y="1015"/>
                  <a:pt x="168" y="1044"/>
                </a:cubicBezTo>
                <a:cubicBezTo>
                  <a:pt x="101" y="1073"/>
                  <a:pt x="40" y="1082"/>
                  <a:pt x="6" y="1092"/>
                </a:cubicBezTo>
              </a:path>
            </a:pathLst>
          </a:custGeom>
          <a:noFill/>
          <a:ln w="19050" cap="flat" cmpd="sng">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5559" name="Group 33"/>
          <p:cNvGrpSpPr>
            <a:grpSpLocks/>
          </p:cNvGrpSpPr>
          <p:nvPr/>
        </p:nvGrpSpPr>
        <p:grpSpPr bwMode="auto">
          <a:xfrm>
            <a:off x="5122863" y="2236788"/>
            <a:ext cx="3552825" cy="2160587"/>
            <a:chOff x="3227" y="1409"/>
            <a:chExt cx="2238" cy="1361"/>
          </a:xfrm>
        </p:grpSpPr>
        <p:grpSp>
          <p:nvGrpSpPr>
            <p:cNvPr id="65562" name="Group 34"/>
            <p:cNvGrpSpPr>
              <a:grpSpLocks/>
            </p:cNvGrpSpPr>
            <p:nvPr/>
          </p:nvGrpSpPr>
          <p:grpSpPr bwMode="auto">
            <a:xfrm>
              <a:off x="3227" y="1409"/>
              <a:ext cx="2238" cy="1361"/>
              <a:chOff x="3227" y="1409"/>
              <a:chExt cx="2238" cy="1361"/>
            </a:xfrm>
          </p:grpSpPr>
          <p:grpSp>
            <p:nvGrpSpPr>
              <p:cNvPr id="65572" name="Group 35"/>
              <p:cNvGrpSpPr>
                <a:grpSpLocks/>
              </p:cNvGrpSpPr>
              <p:nvPr/>
            </p:nvGrpSpPr>
            <p:grpSpPr bwMode="auto">
              <a:xfrm>
                <a:off x="4422" y="1409"/>
                <a:ext cx="1043" cy="1361"/>
                <a:chOff x="677" y="1409"/>
                <a:chExt cx="2295" cy="1361"/>
              </a:xfrm>
            </p:grpSpPr>
            <p:sp>
              <p:nvSpPr>
                <p:cNvPr id="65589" name="Rectangle 36" descr="深色上对角线"/>
                <p:cNvSpPr>
                  <a:spLocks noChangeArrowheads="1"/>
                </p:cNvSpPr>
                <p:nvPr/>
              </p:nvSpPr>
              <p:spPr bwMode="auto">
                <a:xfrm>
                  <a:off x="677" y="1409"/>
                  <a:ext cx="2295" cy="66"/>
                </a:xfrm>
                <a:prstGeom prst="rect">
                  <a:avLst/>
                </a:prstGeom>
                <a:pattFill prst="dkUpDiag">
                  <a:fgClr>
                    <a:schemeClr val="bg1"/>
                  </a:fgClr>
                  <a:bgClr>
                    <a:schemeClr val="bg2"/>
                  </a:bgClr>
                </a:patt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90" name="Rectangle 37" descr="深色上对角线"/>
                <p:cNvSpPr>
                  <a:spLocks noChangeArrowheads="1"/>
                </p:cNvSpPr>
                <p:nvPr/>
              </p:nvSpPr>
              <p:spPr bwMode="auto">
                <a:xfrm>
                  <a:off x="677" y="2704"/>
                  <a:ext cx="2295" cy="66"/>
                </a:xfrm>
                <a:prstGeom prst="rect">
                  <a:avLst/>
                </a:prstGeom>
                <a:pattFill prst="dkUpDiag">
                  <a:fgClr>
                    <a:schemeClr val="bg1"/>
                  </a:fgClr>
                  <a:bgClr>
                    <a:schemeClr val="bg2"/>
                  </a:bgClr>
                </a:patt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73" name="Group 38"/>
              <p:cNvGrpSpPr>
                <a:grpSpLocks/>
              </p:cNvGrpSpPr>
              <p:nvPr/>
            </p:nvGrpSpPr>
            <p:grpSpPr bwMode="auto">
              <a:xfrm>
                <a:off x="3227" y="1544"/>
                <a:ext cx="787" cy="1076"/>
                <a:chOff x="3227" y="1544"/>
                <a:chExt cx="787" cy="1076"/>
              </a:xfrm>
            </p:grpSpPr>
            <p:grpSp>
              <p:nvGrpSpPr>
                <p:cNvPr id="65574" name="Group 39"/>
                <p:cNvGrpSpPr>
                  <a:grpSpLocks/>
                </p:cNvGrpSpPr>
                <p:nvPr/>
              </p:nvGrpSpPr>
              <p:grpSpPr bwMode="auto">
                <a:xfrm>
                  <a:off x="3227" y="1544"/>
                  <a:ext cx="787" cy="1076"/>
                  <a:chOff x="3227" y="1544"/>
                  <a:chExt cx="787" cy="1076"/>
                </a:xfrm>
              </p:grpSpPr>
              <p:sp>
                <p:nvSpPr>
                  <p:cNvPr id="65587" name="Rectangle 40" descr="深色上对角线"/>
                  <p:cNvSpPr>
                    <a:spLocks noChangeArrowheads="1"/>
                  </p:cNvSpPr>
                  <p:nvPr/>
                </p:nvSpPr>
                <p:spPr bwMode="auto">
                  <a:xfrm>
                    <a:off x="3227" y="1544"/>
                    <a:ext cx="787" cy="66"/>
                  </a:xfrm>
                  <a:prstGeom prst="rect">
                    <a:avLst/>
                  </a:prstGeom>
                  <a:pattFill prst="dkUpDiag">
                    <a:fgClr>
                      <a:schemeClr val="bg1"/>
                    </a:fgClr>
                    <a:bgClr>
                      <a:schemeClr val="bg2"/>
                    </a:bgClr>
                  </a:patt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8" name="Rectangle 41" descr="深色上对角线"/>
                  <p:cNvSpPr>
                    <a:spLocks noChangeArrowheads="1"/>
                  </p:cNvSpPr>
                  <p:nvPr/>
                </p:nvSpPr>
                <p:spPr bwMode="auto">
                  <a:xfrm>
                    <a:off x="3227" y="2554"/>
                    <a:ext cx="787" cy="66"/>
                  </a:xfrm>
                  <a:prstGeom prst="rect">
                    <a:avLst/>
                  </a:prstGeom>
                  <a:pattFill prst="dkUpDiag">
                    <a:fgClr>
                      <a:schemeClr val="bg1"/>
                    </a:fgClr>
                    <a:bgClr>
                      <a:schemeClr val="bg2"/>
                    </a:bgClr>
                  </a:patt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75" name="Group 42"/>
                <p:cNvGrpSpPr>
                  <a:grpSpLocks/>
                </p:cNvGrpSpPr>
                <p:nvPr/>
              </p:nvGrpSpPr>
              <p:grpSpPr bwMode="auto">
                <a:xfrm>
                  <a:off x="3596" y="2298"/>
                  <a:ext cx="67" cy="274"/>
                  <a:chOff x="3696" y="2338"/>
                  <a:chExt cx="67" cy="274"/>
                </a:xfrm>
              </p:grpSpPr>
              <p:sp>
                <p:nvSpPr>
                  <p:cNvPr id="65582" name="Rectangle 43" descr="深色上对角线"/>
                  <p:cNvSpPr>
                    <a:spLocks noChangeArrowheads="1"/>
                  </p:cNvSpPr>
                  <p:nvPr/>
                </p:nvSpPr>
                <p:spPr bwMode="auto">
                  <a:xfrm rot="-5400000">
                    <a:off x="3592" y="2442"/>
                    <a:ext cx="274" cy="66"/>
                  </a:xfrm>
                  <a:prstGeom prst="rect">
                    <a:avLst/>
                  </a:prstGeom>
                  <a:pattFill prst="dkUpDiag">
                    <a:fgClr>
                      <a:schemeClr val="bg1"/>
                    </a:fgClr>
                    <a:bgClr>
                      <a:schemeClr val="bg2"/>
                    </a:bgClr>
                  </a:patt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83" name="Group 44"/>
                  <p:cNvGrpSpPr>
                    <a:grpSpLocks/>
                  </p:cNvGrpSpPr>
                  <p:nvPr/>
                </p:nvGrpSpPr>
                <p:grpSpPr bwMode="auto">
                  <a:xfrm>
                    <a:off x="3696" y="2338"/>
                    <a:ext cx="67" cy="257"/>
                    <a:chOff x="3696" y="3432"/>
                    <a:chExt cx="67" cy="269"/>
                  </a:xfrm>
                </p:grpSpPr>
                <p:sp>
                  <p:nvSpPr>
                    <p:cNvPr id="65584" name="Line 45"/>
                    <p:cNvSpPr>
                      <a:spLocks noChangeShapeType="1"/>
                    </p:cNvSpPr>
                    <p:nvPr/>
                  </p:nvSpPr>
                  <p:spPr bwMode="auto">
                    <a:xfrm>
                      <a:off x="3696" y="3433"/>
                      <a:ext cx="0" cy="268"/>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5" name="Line 46"/>
                    <p:cNvSpPr>
                      <a:spLocks noChangeShapeType="1"/>
                    </p:cNvSpPr>
                    <p:nvPr/>
                  </p:nvSpPr>
                  <p:spPr bwMode="auto">
                    <a:xfrm>
                      <a:off x="3763" y="3433"/>
                      <a:ext cx="0" cy="268"/>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6" name="Line 47"/>
                    <p:cNvSpPr>
                      <a:spLocks noChangeShapeType="1"/>
                    </p:cNvSpPr>
                    <p:nvPr/>
                  </p:nvSpPr>
                  <p:spPr bwMode="auto">
                    <a:xfrm>
                      <a:off x="3698" y="3432"/>
                      <a:ext cx="64" cy="0"/>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5576" name="Group 48"/>
                <p:cNvGrpSpPr>
                  <a:grpSpLocks/>
                </p:cNvGrpSpPr>
                <p:nvPr/>
              </p:nvGrpSpPr>
              <p:grpSpPr bwMode="auto">
                <a:xfrm rot="10800000">
                  <a:off x="3596" y="1593"/>
                  <a:ext cx="67" cy="274"/>
                  <a:chOff x="3696" y="2338"/>
                  <a:chExt cx="67" cy="274"/>
                </a:xfrm>
              </p:grpSpPr>
              <p:sp>
                <p:nvSpPr>
                  <p:cNvPr id="65577" name="Rectangle 49" descr="深色上对角线"/>
                  <p:cNvSpPr>
                    <a:spLocks noChangeArrowheads="1"/>
                  </p:cNvSpPr>
                  <p:nvPr/>
                </p:nvSpPr>
                <p:spPr bwMode="auto">
                  <a:xfrm rot="-5400000">
                    <a:off x="3592" y="2442"/>
                    <a:ext cx="274" cy="66"/>
                  </a:xfrm>
                  <a:prstGeom prst="rect">
                    <a:avLst/>
                  </a:prstGeom>
                  <a:pattFill prst="dkUpDiag">
                    <a:fgClr>
                      <a:schemeClr val="bg1"/>
                    </a:fgClr>
                    <a:bgClr>
                      <a:schemeClr val="bg2"/>
                    </a:bgClr>
                  </a:patt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78" name="Group 50"/>
                  <p:cNvGrpSpPr>
                    <a:grpSpLocks/>
                  </p:cNvGrpSpPr>
                  <p:nvPr/>
                </p:nvGrpSpPr>
                <p:grpSpPr bwMode="auto">
                  <a:xfrm>
                    <a:off x="3696" y="2338"/>
                    <a:ext cx="67" cy="257"/>
                    <a:chOff x="3696" y="3432"/>
                    <a:chExt cx="67" cy="269"/>
                  </a:xfrm>
                </p:grpSpPr>
                <p:sp>
                  <p:nvSpPr>
                    <p:cNvPr id="65579" name="Line 51"/>
                    <p:cNvSpPr>
                      <a:spLocks noChangeShapeType="1"/>
                    </p:cNvSpPr>
                    <p:nvPr/>
                  </p:nvSpPr>
                  <p:spPr bwMode="auto">
                    <a:xfrm>
                      <a:off x="3696" y="3433"/>
                      <a:ext cx="0" cy="268"/>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0" name="Line 52"/>
                    <p:cNvSpPr>
                      <a:spLocks noChangeShapeType="1"/>
                    </p:cNvSpPr>
                    <p:nvPr/>
                  </p:nvSpPr>
                  <p:spPr bwMode="auto">
                    <a:xfrm>
                      <a:off x="3763" y="3433"/>
                      <a:ext cx="0" cy="268"/>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1" name="Line 53"/>
                    <p:cNvSpPr>
                      <a:spLocks noChangeShapeType="1"/>
                    </p:cNvSpPr>
                    <p:nvPr/>
                  </p:nvSpPr>
                  <p:spPr bwMode="auto">
                    <a:xfrm>
                      <a:off x="3698" y="3432"/>
                      <a:ext cx="64" cy="0"/>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65563" name="Group 54"/>
            <p:cNvGrpSpPr>
              <a:grpSpLocks/>
            </p:cNvGrpSpPr>
            <p:nvPr/>
          </p:nvGrpSpPr>
          <p:grpSpPr bwMode="auto">
            <a:xfrm>
              <a:off x="3241" y="1473"/>
              <a:ext cx="2177" cy="1230"/>
              <a:chOff x="3241" y="1473"/>
              <a:chExt cx="2177" cy="1230"/>
            </a:xfrm>
          </p:grpSpPr>
          <p:grpSp>
            <p:nvGrpSpPr>
              <p:cNvPr id="65564" name="Group 55"/>
              <p:cNvGrpSpPr>
                <a:grpSpLocks/>
              </p:cNvGrpSpPr>
              <p:nvPr/>
            </p:nvGrpSpPr>
            <p:grpSpPr bwMode="auto">
              <a:xfrm>
                <a:off x="3726" y="1473"/>
                <a:ext cx="1593" cy="1230"/>
                <a:chOff x="3726" y="1473"/>
                <a:chExt cx="1593" cy="1230"/>
              </a:xfrm>
            </p:grpSpPr>
            <p:sp>
              <p:nvSpPr>
                <p:cNvPr id="65566" name="Freeform 56"/>
                <p:cNvSpPr>
                  <a:spLocks/>
                </p:cNvSpPr>
                <p:nvPr/>
              </p:nvSpPr>
              <p:spPr bwMode="auto">
                <a:xfrm>
                  <a:off x="3980" y="1476"/>
                  <a:ext cx="600" cy="253"/>
                </a:xfrm>
                <a:custGeom>
                  <a:avLst/>
                  <a:gdLst>
                    <a:gd name="T0" fmla="*/ 0 w 600"/>
                    <a:gd name="T1" fmla="*/ 138 h 253"/>
                    <a:gd name="T2" fmla="*/ 79 w 600"/>
                    <a:gd name="T3" fmla="*/ 230 h 253"/>
                    <a:gd name="T4" fmla="*/ 295 w 600"/>
                    <a:gd name="T5" fmla="*/ 246 h 253"/>
                    <a:gd name="T6" fmla="*/ 481 w 600"/>
                    <a:gd name="T7" fmla="*/ 188 h 253"/>
                    <a:gd name="T8" fmla="*/ 582 w 600"/>
                    <a:gd name="T9" fmla="*/ 69 h 253"/>
                    <a:gd name="T10" fmla="*/ 594 w 600"/>
                    <a:gd name="T11" fmla="*/ 0 h 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0" h="253">
                      <a:moveTo>
                        <a:pt x="0" y="138"/>
                      </a:moveTo>
                      <a:cubicBezTo>
                        <a:pt x="6" y="173"/>
                        <a:pt x="25" y="212"/>
                        <a:pt x="79" y="230"/>
                      </a:cubicBezTo>
                      <a:cubicBezTo>
                        <a:pt x="134" y="248"/>
                        <a:pt x="220" y="253"/>
                        <a:pt x="295" y="246"/>
                      </a:cubicBezTo>
                      <a:cubicBezTo>
                        <a:pt x="370" y="239"/>
                        <a:pt x="433" y="218"/>
                        <a:pt x="481" y="188"/>
                      </a:cubicBezTo>
                      <a:cubicBezTo>
                        <a:pt x="551" y="145"/>
                        <a:pt x="564" y="131"/>
                        <a:pt x="582" y="69"/>
                      </a:cubicBezTo>
                      <a:cubicBezTo>
                        <a:pt x="600" y="7"/>
                        <a:pt x="592" y="14"/>
                        <a:pt x="594" y="0"/>
                      </a:cubicBezTo>
                    </a:path>
                  </a:pathLst>
                </a:custGeom>
                <a:noFill/>
                <a:ln w="19050" cmpd="sng">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7" name="Freeform 57"/>
                <p:cNvSpPr>
                  <a:spLocks/>
                </p:cNvSpPr>
                <p:nvPr/>
              </p:nvSpPr>
              <p:spPr bwMode="auto">
                <a:xfrm>
                  <a:off x="3856" y="1474"/>
                  <a:ext cx="1128" cy="372"/>
                </a:xfrm>
                <a:custGeom>
                  <a:avLst/>
                  <a:gdLst>
                    <a:gd name="T0" fmla="*/ 0 w 1128"/>
                    <a:gd name="T1" fmla="*/ 138 h 372"/>
                    <a:gd name="T2" fmla="*/ 22 w 1128"/>
                    <a:gd name="T3" fmla="*/ 224 h 372"/>
                    <a:gd name="T4" fmla="*/ 134 w 1128"/>
                    <a:gd name="T5" fmla="*/ 302 h 372"/>
                    <a:gd name="T6" fmla="*/ 406 w 1128"/>
                    <a:gd name="T7" fmla="*/ 364 h 372"/>
                    <a:gd name="T8" fmla="*/ 734 w 1128"/>
                    <a:gd name="T9" fmla="*/ 348 h 372"/>
                    <a:gd name="T10" fmla="*/ 916 w 1128"/>
                    <a:gd name="T11" fmla="*/ 290 h 372"/>
                    <a:gd name="T12" fmla="*/ 1068 w 1128"/>
                    <a:gd name="T13" fmla="*/ 172 h 372"/>
                    <a:gd name="T14" fmla="*/ 1110 w 1128"/>
                    <a:gd name="T15" fmla="*/ 86 h 372"/>
                    <a:gd name="T16" fmla="*/ 1128 w 1128"/>
                    <a:gd name="T17" fmla="*/ 0 h 3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8" h="372">
                      <a:moveTo>
                        <a:pt x="0" y="138"/>
                      </a:moveTo>
                      <a:cubicBezTo>
                        <a:pt x="4" y="152"/>
                        <a:pt x="0" y="188"/>
                        <a:pt x="22" y="224"/>
                      </a:cubicBezTo>
                      <a:cubicBezTo>
                        <a:pt x="44" y="260"/>
                        <a:pt x="70" y="276"/>
                        <a:pt x="134" y="302"/>
                      </a:cubicBezTo>
                      <a:cubicBezTo>
                        <a:pt x="198" y="328"/>
                        <a:pt x="306" y="356"/>
                        <a:pt x="406" y="364"/>
                      </a:cubicBezTo>
                      <a:cubicBezTo>
                        <a:pt x="506" y="372"/>
                        <a:pt x="649" y="360"/>
                        <a:pt x="734" y="348"/>
                      </a:cubicBezTo>
                      <a:cubicBezTo>
                        <a:pt x="819" y="336"/>
                        <a:pt x="860" y="319"/>
                        <a:pt x="916" y="290"/>
                      </a:cubicBezTo>
                      <a:cubicBezTo>
                        <a:pt x="972" y="261"/>
                        <a:pt x="1036" y="206"/>
                        <a:pt x="1068" y="172"/>
                      </a:cubicBezTo>
                      <a:cubicBezTo>
                        <a:pt x="1100" y="138"/>
                        <a:pt x="1100" y="115"/>
                        <a:pt x="1110" y="86"/>
                      </a:cubicBezTo>
                      <a:cubicBezTo>
                        <a:pt x="1120" y="57"/>
                        <a:pt x="1124" y="28"/>
                        <a:pt x="1128" y="0"/>
                      </a:cubicBezTo>
                    </a:path>
                  </a:pathLst>
                </a:custGeom>
                <a:noFill/>
                <a:ln w="19050" cmpd="sng">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8" name="Freeform 58"/>
                <p:cNvSpPr>
                  <a:spLocks/>
                </p:cNvSpPr>
                <p:nvPr/>
              </p:nvSpPr>
              <p:spPr bwMode="auto">
                <a:xfrm>
                  <a:off x="3735" y="1473"/>
                  <a:ext cx="1584" cy="503"/>
                </a:xfrm>
                <a:custGeom>
                  <a:avLst/>
                  <a:gdLst>
                    <a:gd name="T0" fmla="*/ 0 w 1584"/>
                    <a:gd name="T1" fmla="*/ 144 h 503"/>
                    <a:gd name="T2" fmla="*/ 27 w 1584"/>
                    <a:gd name="T3" fmla="*/ 255 h 503"/>
                    <a:gd name="T4" fmla="*/ 141 w 1584"/>
                    <a:gd name="T5" fmla="*/ 369 h 503"/>
                    <a:gd name="T6" fmla="*/ 411 w 1584"/>
                    <a:gd name="T7" fmla="*/ 468 h 503"/>
                    <a:gd name="T8" fmla="*/ 891 w 1584"/>
                    <a:gd name="T9" fmla="*/ 486 h 503"/>
                    <a:gd name="T10" fmla="*/ 1326 w 1584"/>
                    <a:gd name="T11" fmla="*/ 363 h 503"/>
                    <a:gd name="T12" fmla="*/ 1512 w 1584"/>
                    <a:gd name="T13" fmla="*/ 213 h 503"/>
                    <a:gd name="T14" fmla="*/ 1572 w 1584"/>
                    <a:gd name="T15" fmla="*/ 96 h 503"/>
                    <a:gd name="T16" fmla="*/ 1584 w 1584"/>
                    <a:gd name="T17" fmla="*/ 0 h 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4" h="503">
                      <a:moveTo>
                        <a:pt x="0" y="144"/>
                      </a:moveTo>
                      <a:cubicBezTo>
                        <a:pt x="4" y="162"/>
                        <a:pt x="6" y="213"/>
                        <a:pt x="27" y="255"/>
                      </a:cubicBezTo>
                      <a:cubicBezTo>
                        <a:pt x="48" y="297"/>
                        <a:pt x="69" y="327"/>
                        <a:pt x="141" y="369"/>
                      </a:cubicBezTo>
                      <a:cubicBezTo>
                        <a:pt x="213" y="411"/>
                        <a:pt x="286" y="449"/>
                        <a:pt x="411" y="468"/>
                      </a:cubicBezTo>
                      <a:cubicBezTo>
                        <a:pt x="536" y="487"/>
                        <a:pt x="739" y="503"/>
                        <a:pt x="891" y="486"/>
                      </a:cubicBezTo>
                      <a:cubicBezTo>
                        <a:pt x="1043" y="469"/>
                        <a:pt x="1215" y="423"/>
                        <a:pt x="1326" y="363"/>
                      </a:cubicBezTo>
                      <a:cubicBezTo>
                        <a:pt x="1437" y="303"/>
                        <a:pt x="1446" y="288"/>
                        <a:pt x="1512" y="213"/>
                      </a:cubicBezTo>
                      <a:cubicBezTo>
                        <a:pt x="1578" y="138"/>
                        <a:pt x="1560" y="131"/>
                        <a:pt x="1572" y="96"/>
                      </a:cubicBezTo>
                      <a:cubicBezTo>
                        <a:pt x="1584" y="61"/>
                        <a:pt x="1582" y="20"/>
                        <a:pt x="1584" y="0"/>
                      </a:cubicBezTo>
                    </a:path>
                  </a:pathLst>
                </a:custGeom>
                <a:noFill/>
                <a:ln w="19050" cmpd="sng">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9" name="Freeform 59"/>
                <p:cNvSpPr>
                  <a:spLocks/>
                </p:cNvSpPr>
                <p:nvPr/>
              </p:nvSpPr>
              <p:spPr bwMode="auto">
                <a:xfrm>
                  <a:off x="3726" y="2193"/>
                  <a:ext cx="1590" cy="507"/>
                </a:xfrm>
                <a:custGeom>
                  <a:avLst/>
                  <a:gdLst>
                    <a:gd name="T0" fmla="*/ 3 w 1590"/>
                    <a:gd name="T1" fmla="*/ 354 h 507"/>
                    <a:gd name="T2" fmla="*/ 27 w 1590"/>
                    <a:gd name="T3" fmla="*/ 249 h 507"/>
                    <a:gd name="T4" fmla="*/ 99 w 1590"/>
                    <a:gd name="T5" fmla="*/ 159 h 507"/>
                    <a:gd name="T6" fmla="*/ 255 w 1590"/>
                    <a:gd name="T7" fmla="*/ 75 h 507"/>
                    <a:gd name="T8" fmla="*/ 495 w 1590"/>
                    <a:gd name="T9" fmla="*/ 15 h 507"/>
                    <a:gd name="T10" fmla="*/ 888 w 1590"/>
                    <a:gd name="T11" fmla="*/ 12 h 507"/>
                    <a:gd name="T12" fmla="*/ 1221 w 1590"/>
                    <a:gd name="T13" fmla="*/ 87 h 507"/>
                    <a:gd name="T14" fmla="*/ 1446 w 1590"/>
                    <a:gd name="T15" fmla="*/ 210 h 507"/>
                    <a:gd name="T16" fmla="*/ 1584 w 1590"/>
                    <a:gd name="T17" fmla="*/ 399 h 507"/>
                    <a:gd name="T18" fmla="*/ 1590 w 1590"/>
                    <a:gd name="T19" fmla="*/ 507 h 5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90" h="507">
                      <a:moveTo>
                        <a:pt x="3" y="354"/>
                      </a:moveTo>
                      <a:cubicBezTo>
                        <a:pt x="7" y="337"/>
                        <a:pt x="0" y="303"/>
                        <a:pt x="27" y="249"/>
                      </a:cubicBezTo>
                      <a:cubicBezTo>
                        <a:pt x="54" y="195"/>
                        <a:pt x="61" y="188"/>
                        <a:pt x="99" y="159"/>
                      </a:cubicBezTo>
                      <a:cubicBezTo>
                        <a:pt x="137" y="130"/>
                        <a:pt x="189" y="99"/>
                        <a:pt x="255" y="75"/>
                      </a:cubicBezTo>
                      <a:cubicBezTo>
                        <a:pt x="321" y="51"/>
                        <a:pt x="390" y="25"/>
                        <a:pt x="495" y="15"/>
                      </a:cubicBezTo>
                      <a:cubicBezTo>
                        <a:pt x="600" y="5"/>
                        <a:pt x="767" y="0"/>
                        <a:pt x="888" y="12"/>
                      </a:cubicBezTo>
                      <a:cubicBezTo>
                        <a:pt x="1009" y="24"/>
                        <a:pt x="1128" y="54"/>
                        <a:pt x="1221" y="87"/>
                      </a:cubicBezTo>
                      <a:cubicBezTo>
                        <a:pt x="1314" y="120"/>
                        <a:pt x="1386" y="158"/>
                        <a:pt x="1446" y="210"/>
                      </a:cubicBezTo>
                      <a:cubicBezTo>
                        <a:pt x="1506" y="262"/>
                        <a:pt x="1581" y="351"/>
                        <a:pt x="1584" y="399"/>
                      </a:cubicBezTo>
                      <a:cubicBezTo>
                        <a:pt x="1587" y="447"/>
                        <a:pt x="1590" y="484"/>
                        <a:pt x="1590" y="507"/>
                      </a:cubicBezTo>
                    </a:path>
                  </a:pathLst>
                </a:custGeom>
                <a:noFill/>
                <a:ln w="19050" cmpd="sng">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0" name="Freeform 60"/>
                <p:cNvSpPr>
                  <a:spLocks/>
                </p:cNvSpPr>
                <p:nvPr/>
              </p:nvSpPr>
              <p:spPr bwMode="auto">
                <a:xfrm>
                  <a:off x="3852" y="2314"/>
                  <a:ext cx="1134" cy="389"/>
                </a:xfrm>
                <a:custGeom>
                  <a:avLst/>
                  <a:gdLst>
                    <a:gd name="T0" fmla="*/ 3 w 1134"/>
                    <a:gd name="T1" fmla="*/ 239 h 389"/>
                    <a:gd name="T2" fmla="*/ 27 w 1134"/>
                    <a:gd name="T3" fmla="*/ 155 h 389"/>
                    <a:gd name="T4" fmla="*/ 141 w 1134"/>
                    <a:gd name="T5" fmla="*/ 68 h 389"/>
                    <a:gd name="T6" fmla="*/ 363 w 1134"/>
                    <a:gd name="T7" fmla="*/ 11 h 389"/>
                    <a:gd name="T8" fmla="*/ 663 w 1134"/>
                    <a:gd name="T9" fmla="*/ 11 h 389"/>
                    <a:gd name="T10" fmla="*/ 915 w 1134"/>
                    <a:gd name="T11" fmla="*/ 80 h 389"/>
                    <a:gd name="T12" fmla="*/ 1041 w 1134"/>
                    <a:gd name="T13" fmla="*/ 173 h 389"/>
                    <a:gd name="T14" fmla="*/ 1122 w 1134"/>
                    <a:gd name="T15" fmla="*/ 290 h 389"/>
                    <a:gd name="T16" fmla="*/ 1131 w 1134"/>
                    <a:gd name="T17" fmla="*/ 389 h 3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34" h="389">
                      <a:moveTo>
                        <a:pt x="3" y="239"/>
                      </a:moveTo>
                      <a:cubicBezTo>
                        <a:pt x="7" y="225"/>
                        <a:pt x="0" y="200"/>
                        <a:pt x="27" y="155"/>
                      </a:cubicBezTo>
                      <a:cubicBezTo>
                        <a:pt x="54" y="110"/>
                        <a:pt x="85" y="92"/>
                        <a:pt x="141" y="68"/>
                      </a:cubicBezTo>
                      <a:cubicBezTo>
                        <a:pt x="197" y="44"/>
                        <a:pt x="276" y="20"/>
                        <a:pt x="363" y="11"/>
                      </a:cubicBezTo>
                      <a:cubicBezTo>
                        <a:pt x="450" y="2"/>
                        <a:pt x="571" y="0"/>
                        <a:pt x="663" y="11"/>
                      </a:cubicBezTo>
                      <a:cubicBezTo>
                        <a:pt x="755" y="22"/>
                        <a:pt x="852" y="53"/>
                        <a:pt x="915" y="80"/>
                      </a:cubicBezTo>
                      <a:cubicBezTo>
                        <a:pt x="978" y="107"/>
                        <a:pt x="1007" y="138"/>
                        <a:pt x="1041" y="173"/>
                      </a:cubicBezTo>
                      <a:cubicBezTo>
                        <a:pt x="1075" y="208"/>
                        <a:pt x="1107" y="254"/>
                        <a:pt x="1122" y="290"/>
                      </a:cubicBezTo>
                      <a:cubicBezTo>
                        <a:pt x="1134" y="344"/>
                        <a:pt x="1129" y="369"/>
                        <a:pt x="1131" y="389"/>
                      </a:cubicBezTo>
                    </a:path>
                  </a:pathLst>
                </a:custGeom>
                <a:noFill/>
                <a:ln w="19050" cmpd="sng">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1" name="Freeform 61"/>
                <p:cNvSpPr>
                  <a:spLocks/>
                </p:cNvSpPr>
                <p:nvPr/>
              </p:nvSpPr>
              <p:spPr bwMode="auto">
                <a:xfrm>
                  <a:off x="3981" y="2432"/>
                  <a:ext cx="594" cy="271"/>
                </a:xfrm>
                <a:custGeom>
                  <a:avLst/>
                  <a:gdLst>
                    <a:gd name="T0" fmla="*/ 0 w 594"/>
                    <a:gd name="T1" fmla="*/ 121 h 271"/>
                    <a:gd name="T2" fmla="*/ 14 w 594"/>
                    <a:gd name="T3" fmla="*/ 70 h 271"/>
                    <a:gd name="T4" fmla="*/ 72 w 594"/>
                    <a:gd name="T5" fmla="*/ 22 h 271"/>
                    <a:gd name="T6" fmla="*/ 192 w 594"/>
                    <a:gd name="T7" fmla="*/ 3 h 271"/>
                    <a:gd name="T8" fmla="*/ 297 w 594"/>
                    <a:gd name="T9" fmla="*/ 6 h 271"/>
                    <a:gd name="T10" fmla="*/ 413 w 594"/>
                    <a:gd name="T11" fmla="*/ 31 h 271"/>
                    <a:gd name="T12" fmla="*/ 506 w 594"/>
                    <a:gd name="T13" fmla="*/ 78 h 271"/>
                    <a:gd name="T14" fmla="*/ 551 w 594"/>
                    <a:gd name="T15" fmla="*/ 127 h 271"/>
                    <a:gd name="T16" fmla="*/ 587 w 594"/>
                    <a:gd name="T17" fmla="*/ 205 h 271"/>
                    <a:gd name="T18" fmla="*/ 593 w 594"/>
                    <a:gd name="T19" fmla="*/ 271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94" h="271">
                      <a:moveTo>
                        <a:pt x="0" y="121"/>
                      </a:moveTo>
                      <a:cubicBezTo>
                        <a:pt x="2" y="113"/>
                        <a:pt x="2" y="86"/>
                        <a:pt x="14" y="70"/>
                      </a:cubicBezTo>
                      <a:cubicBezTo>
                        <a:pt x="26" y="54"/>
                        <a:pt x="42" y="33"/>
                        <a:pt x="72" y="22"/>
                      </a:cubicBezTo>
                      <a:cubicBezTo>
                        <a:pt x="102" y="11"/>
                        <a:pt x="155" y="6"/>
                        <a:pt x="192" y="3"/>
                      </a:cubicBezTo>
                      <a:cubicBezTo>
                        <a:pt x="229" y="0"/>
                        <a:pt x="260" y="1"/>
                        <a:pt x="297" y="6"/>
                      </a:cubicBezTo>
                      <a:cubicBezTo>
                        <a:pt x="334" y="11"/>
                        <a:pt x="378" y="19"/>
                        <a:pt x="413" y="31"/>
                      </a:cubicBezTo>
                      <a:cubicBezTo>
                        <a:pt x="448" y="43"/>
                        <a:pt x="483" y="62"/>
                        <a:pt x="506" y="78"/>
                      </a:cubicBezTo>
                      <a:cubicBezTo>
                        <a:pt x="529" y="94"/>
                        <a:pt x="538" y="106"/>
                        <a:pt x="551" y="127"/>
                      </a:cubicBezTo>
                      <a:cubicBezTo>
                        <a:pt x="564" y="148"/>
                        <a:pt x="580" y="161"/>
                        <a:pt x="587" y="205"/>
                      </a:cubicBezTo>
                      <a:cubicBezTo>
                        <a:pt x="594" y="249"/>
                        <a:pt x="592" y="257"/>
                        <a:pt x="593" y="271"/>
                      </a:cubicBezTo>
                    </a:path>
                  </a:pathLst>
                </a:custGeom>
                <a:noFill/>
                <a:ln w="19050" cmpd="sng">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565" name="Line 62"/>
              <p:cNvSpPr>
                <a:spLocks noChangeShapeType="1"/>
              </p:cNvSpPr>
              <p:nvPr/>
            </p:nvSpPr>
            <p:spPr bwMode="auto">
              <a:xfrm>
                <a:off x="3241" y="2082"/>
                <a:ext cx="2177"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5560" name="Text Box 63"/>
          <p:cNvSpPr txBox="1">
            <a:spLocks noChangeArrowheads="1"/>
          </p:cNvSpPr>
          <p:nvPr/>
        </p:nvSpPr>
        <p:spPr bwMode="auto">
          <a:xfrm>
            <a:off x="7834313" y="3881438"/>
            <a:ext cx="122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solidFill>
                  <a:srgbClr val="66FF33"/>
                </a:solidFill>
                <a:latin typeface="Times New Roman" pitchFamily="18" charset="0"/>
                <a:ea typeface="仿宋_GB2312" pitchFamily="49" charset="-122"/>
              </a:rPr>
              <a:t>电场线</a:t>
            </a:r>
          </a:p>
        </p:txBody>
      </p:sp>
      <p:sp>
        <p:nvSpPr>
          <p:cNvPr id="65561" name="Text Box 64"/>
          <p:cNvSpPr txBox="1">
            <a:spLocks noChangeArrowheads="1"/>
          </p:cNvSpPr>
          <p:nvPr/>
        </p:nvSpPr>
        <p:spPr bwMode="auto">
          <a:xfrm>
            <a:off x="5797550" y="4256088"/>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solidFill>
                  <a:schemeClr val="bg1"/>
                </a:solidFill>
                <a:latin typeface="Times New Roman" pitchFamily="18" charset="0"/>
                <a:ea typeface="仿宋_GB2312" pitchFamily="49" charset="-122"/>
              </a:rPr>
              <a:t>等势面</a:t>
            </a:r>
          </a:p>
        </p:txBody>
      </p:sp>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39750" y="476250"/>
            <a:ext cx="397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FFFF00"/>
              </a:buClr>
              <a:buFontTx/>
              <a:buChar char="•"/>
            </a:pPr>
            <a:r>
              <a:rPr kumimoji="1" lang="zh-CN" altLang="en-US" sz="2400" b="1">
                <a:solidFill>
                  <a:srgbClr val="66FFFF"/>
                </a:solidFill>
                <a:latin typeface="Times New Roman" pitchFamily="18" charset="0"/>
                <a:ea typeface="仿宋_GB2312" pitchFamily="49" charset="-122"/>
              </a:rPr>
              <a:t> 等势面的性质</a:t>
            </a:r>
            <a:endParaRPr kumimoji="1" lang="en-US" altLang="zh-CN" sz="2400" b="1">
              <a:solidFill>
                <a:srgbClr val="66FFFF"/>
              </a:solidFill>
              <a:latin typeface="Times New Roman" pitchFamily="18" charset="0"/>
              <a:ea typeface="仿宋_GB2312" pitchFamily="49" charset="-122"/>
            </a:endParaRPr>
          </a:p>
        </p:txBody>
      </p:sp>
      <p:sp>
        <p:nvSpPr>
          <p:cNvPr id="186371" name="Text Box 3"/>
          <p:cNvSpPr txBox="1">
            <a:spLocks noChangeArrowheads="1"/>
          </p:cNvSpPr>
          <p:nvPr/>
        </p:nvSpPr>
        <p:spPr bwMode="auto">
          <a:xfrm>
            <a:off x="866775" y="952500"/>
            <a:ext cx="438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chemeClr val="bg1"/>
                </a:solidFill>
                <a:latin typeface="Times New Roman" pitchFamily="18" charset="0"/>
              </a:rPr>
              <a:t>(1) </a:t>
            </a:r>
            <a:r>
              <a:rPr kumimoji="1" lang="zh-CN" altLang="en-US" sz="2400" b="1">
                <a:solidFill>
                  <a:schemeClr val="bg1"/>
                </a:solidFill>
                <a:latin typeface="Times New Roman" pitchFamily="18" charset="0"/>
              </a:rPr>
              <a:t>电场线与等势面处处正交。</a:t>
            </a:r>
            <a:r>
              <a:rPr kumimoji="1" lang="zh-CN" altLang="en-US" sz="2800" b="1">
                <a:solidFill>
                  <a:schemeClr val="bg1"/>
                </a:solidFill>
                <a:latin typeface="Times New Roman" pitchFamily="18" charset="0"/>
              </a:rPr>
              <a:t> </a:t>
            </a:r>
          </a:p>
        </p:txBody>
      </p:sp>
      <p:grpSp>
        <p:nvGrpSpPr>
          <p:cNvPr id="186372" name="Group 4"/>
          <p:cNvGrpSpPr>
            <a:grpSpLocks/>
          </p:cNvGrpSpPr>
          <p:nvPr/>
        </p:nvGrpSpPr>
        <p:grpSpPr bwMode="auto">
          <a:xfrm>
            <a:off x="5638800" y="1125538"/>
            <a:ext cx="2678113" cy="1943100"/>
            <a:chOff x="3470" y="1117"/>
            <a:chExt cx="1687" cy="1224"/>
          </a:xfrm>
        </p:grpSpPr>
        <p:pic>
          <p:nvPicPr>
            <p:cNvPr id="66596" name="Picture 5"/>
            <p:cNvPicPr>
              <a:picLocks noChangeAspect="1" noChangeArrowheads="1"/>
            </p:cNvPicPr>
            <p:nvPr/>
          </p:nvPicPr>
          <p:blipFill>
            <a:blip r:embed="rId3">
              <a:lum contrast="-42000"/>
              <a:extLst>
                <a:ext uri="{28A0092B-C50C-407E-A947-70E740481C1C}">
                  <a14:useLocalDpi xmlns:a14="http://schemas.microsoft.com/office/drawing/2010/main" val="0"/>
                </a:ext>
              </a:extLst>
            </a:blip>
            <a:srcRect/>
            <a:stretch>
              <a:fillRect/>
            </a:stretch>
          </p:blipFill>
          <p:spPr bwMode="auto">
            <a:xfrm>
              <a:off x="3470" y="1117"/>
              <a:ext cx="1687"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97" name="Freeform 6"/>
            <p:cNvSpPr>
              <a:spLocks/>
            </p:cNvSpPr>
            <p:nvPr/>
          </p:nvSpPr>
          <p:spPr bwMode="auto">
            <a:xfrm>
              <a:off x="3485" y="1476"/>
              <a:ext cx="814" cy="854"/>
            </a:xfrm>
            <a:custGeom>
              <a:avLst/>
              <a:gdLst>
                <a:gd name="T0" fmla="*/ 0 w 814"/>
                <a:gd name="T1" fmla="*/ 0 h 854"/>
                <a:gd name="T2" fmla="*/ 303 w 814"/>
                <a:gd name="T3" fmla="*/ 195 h 854"/>
                <a:gd name="T4" fmla="*/ 555 w 814"/>
                <a:gd name="T5" fmla="*/ 410 h 854"/>
                <a:gd name="T6" fmla="*/ 736 w 814"/>
                <a:gd name="T7" fmla="*/ 660 h 854"/>
                <a:gd name="T8" fmla="*/ 814 w 814"/>
                <a:gd name="T9" fmla="*/ 854 h 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854">
                  <a:moveTo>
                    <a:pt x="0" y="0"/>
                  </a:moveTo>
                  <a:cubicBezTo>
                    <a:pt x="52" y="30"/>
                    <a:pt x="201" y="116"/>
                    <a:pt x="303" y="195"/>
                  </a:cubicBezTo>
                  <a:cubicBezTo>
                    <a:pt x="405" y="274"/>
                    <a:pt x="483" y="332"/>
                    <a:pt x="555" y="410"/>
                  </a:cubicBezTo>
                  <a:cubicBezTo>
                    <a:pt x="627" y="488"/>
                    <a:pt x="701" y="585"/>
                    <a:pt x="736" y="660"/>
                  </a:cubicBezTo>
                  <a:cubicBezTo>
                    <a:pt x="771" y="735"/>
                    <a:pt x="798" y="814"/>
                    <a:pt x="814" y="854"/>
                  </a:cubicBezTo>
                </a:path>
              </a:pathLst>
            </a:custGeom>
            <a:noFill/>
            <a:ln w="28575" cmpd="sng">
              <a:solidFill>
                <a:srgbClr val="66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8" name="Freeform 7"/>
            <p:cNvSpPr>
              <a:spLocks/>
            </p:cNvSpPr>
            <p:nvPr/>
          </p:nvSpPr>
          <p:spPr bwMode="auto">
            <a:xfrm>
              <a:off x="3476" y="1122"/>
              <a:ext cx="1662" cy="908"/>
            </a:xfrm>
            <a:custGeom>
              <a:avLst/>
              <a:gdLst>
                <a:gd name="T0" fmla="*/ 0 w 1662"/>
                <a:gd name="T1" fmla="*/ 357 h 908"/>
                <a:gd name="T2" fmla="*/ 88 w 1662"/>
                <a:gd name="T3" fmla="*/ 222 h 908"/>
                <a:gd name="T4" fmla="*/ 261 w 1662"/>
                <a:gd name="T5" fmla="*/ 83 h 908"/>
                <a:gd name="T6" fmla="*/ 466 w 1662"/>
                <a:gd name="T7" fmla="*/ 20 h 908"/>
                <a:gd name="T8" fmla="*/ 645 w 1662"/>
                <a:gd name="T9" fmla="*/ 8 h 908"/>
                <a:gd name="T10" fmla="*/ 849 w 1662"/>
                <a:gd name="T11" fmla="*/ 66 h 908"/>
                <a:gd name="T12" fmla="*/ 1021 w 1662"/>
                <a:gd name="T13" fmla="*/ 174 h 908"/>
                <a:gd name="T14" fmla="*/ 1263 w 1662"/>
                <a:gd name="T15" fmla="*/ 393 h 908"/>
                <a:gd name="T16" fmla="*/ 1482 w 1662"/>
                <a:gd name="T17" fmla="*/ 654 h 908"/>
                <a:gd name="T18" fmla="*/ 1662 w 1662"/>
                <a:gd name="T19" fmla="*/ 908 h 9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2" h="908">
                  <a:moveTo>
                    <a:pt x="0" y="357"/>
                  </a:moveTo>
                  <a:cubicBezTo>
                    <a:pt x="15" y="335"/>
                    <a:pt x="45" y="268"/>
                    <a:pt x="88" y="222"/>
                  </a:cubicBezTo>
                  <a:cubicBezTo>
                    <a:pt x="131" y="176"/>
                    <a:pt x="198" y="117"/>
                    <a:pt x="261" y="83"/>
                  </a:cubicBezTo>
                  <a:cubicBezTo>
                    <a:pt x="324" y="49"/>
                    <a:pt x="402" y="32"/>
                    <a:pt x="466" y="20"/>
                  </a:cubicBezTo>
                  <a:cubicBezTo>
                    <a:pt x="530" y="8"/>
                    <a:pt x="581" y="0"/>
                    <a:pt x="645" y="8"/>
                  </a:cubicBezTo>
                  <a:cubicBezTo>
                    <a:pt x="709" y="16"/>
                    <a:pt x="786" y="38"/>
                    <a:pt x="849" y="66"/>
                  </a:cubicBezTo>
                  <a:cubicBezTo>
                    <a:pt x="912" y="94"/>
                    <a:pt x="926" y="109"/>
                    <a:pt x="1021" y="174"/>
                  </a:cubicBezTo>
                  <a:cubicBezTo>
                    <a:pt x="1116" y="239"/>
                    <a:pt x="1181" y="313"/>
                    <a:pt x="1263" y="393"/>
                  </a:cubicBezTo>
                  <a:cubicBezTo>
                    <a:pt x="1345" y="473"/>
                    <a:pt x="1413" y="570"/>
                    <a:pt x="1482" y="654"/>
                  </a:cubicBezTo>
                  <a:cubicBezTo>
                    <a:pt x="1551" y="738"/>
                    <a:pt x="1624" y="855"/>
                    <a:pt x="1662" y="908"/>
                  </a:cubicBezTo>
                </a:path>
              </a:pathLst>
            </a:custGeom>
            <a:noFill/>
            <a:ln w="28575" cmpd="sng">
              <a:solidFill>
                <a:srgbClr val="66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9" name="Freeform 8"/>
            <p:cNvSpPr>
              <a:spLocks/>
            </p:cNvSpPr>
            <p:nvPr/>
          </p:nvSpPr>
          <p:spPr bwMode="auto">
            <a:xfrm>
              <a:off x="4298" y="2007"/>
              <a:ext cx="832" cy="323"/>
            </a:xfrm>
            <a:custGeom>
              <a:avLst/>
              <a:gdLst>
                <a:gd name="T0" fmla="*/ 0 w 832"/>
                <a:gd name="T1" fmla="*/ 323 h 323"/>
                <a:gd name="T2" fmla="*/ 111 w 832"/>
                <a:gd name="T3" fmla="*/ 222 h 323"/>
                <a:gd name="T4" fmla="*/ 286 w 832"/>
                <a:gd name="T5" fmla="*/ 116 h 323"/>
                <a:gd name="T6" fmla="*/ 462 w 832"/>
                <a:gd name="T7" fmla="*/ 44 h 323"/>
                <a:gd name="T8" fmla="*/ 633 w 832"/>
                <a:gd name="T9" fmla="*/ 8 h 323"/>
                <a:gd name="T10" fmla="*/ 832 w 832"/>
                <a:gd name="T11" fmla="*/ 15 h 3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2" h="323">
                  <a:moveTo>
                    <a:pt x="0" y="323"/>
                  </a:moveTo>
                  <a:cubicBezTo>
                    <a:pt x="18" y="306"/>
                    <a:pt x="63" y="256"/>
                    <a:pt x="111" y="222"/>
                  </a:cubicBezTo>
                  <a:cubicBezTo>
                    <a:pt x="159" y="188"/>
                    <a:pt x="228" y="146"/>
                    <a:pt x="286" y="116"/>
                  </a:cubicBezTo>
                  <a:cubicBezTo>
                    <a:pt x="344" y="86"/>
                    <a:pt x="404" y="62"/>
                    <a:pt x="462" y="44"/>
                  </a:cubicBezTo>
                  <a:cubicBezTo>
                    <a:pt x="520" y="26"/>
                    <a:pt x="571" y="13"/>
                    <a:pt x="633" y="8"/>
                  </a:cubicBezTo>
                  <a:cubicBezTo>
                    <a:pt x="717" y="0"/>
                    <a:pt x="791" y="14"/>
                    <a:pt x="832" y="15"/>
                  </a:cubicBezTo>
                </a:path>
              </a:pathLst>
            </a:custGeom>
            <a:noFill/>
            <a:ln w="28575" cmpd="sng">
              <a:solidFill>
                <a:srgbClr val="66FFFF">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6377" name="Group 9"/>
          <p:cNvGrpSpPr>
            <a:grpSpLocks/>
          </p:cNvGrpSpPr>
          <p:nvPr/>
        </p:nvGrpSpPr>
        <p:grpSpPr bwMode="auto">
          <a:xfrm>
            <a:off x="6302375" y="1301750"/>
            <a:ext cx="528638" cy="457200"/>
            <a:chOff x="4068" y="1521"/>
            <a:chExt cx="333" cy="288"/>
          </a:xfrm>
        </p:grpSpPr>
        <p:sp>
          <p:nvSpPr>
            <p:cNvPr id="66594" name="Oval 10"/>
            <p:cNvSpPr>
              <a:spLocks noChangeArrowheads="1"/>
            </p:cNvSpPr>
            <p:nvPr/>
          </p:nvSpPr>
          <p:spPr bwMode="auto">
            <a:xfrm>
              <a:off x="4305" y="1671"/>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5" name="Text Box 11"/>
            <p:cNvSpPr txBox="1">
              <a:spLocks noChangeArrowheads="1"/>
            </p:cNvSpPr>
            <p:nvPr/>
          </p:nvSpPr>
          <p:spPr bwMode="auto">
            <a:xfrm>
              <a:off x="4068" y="15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rgbClr val="66FFFF"/>
                  </a:solidFill>
                  <a:latin typeface="Times New Roman" pitchFamily="18" charset="0"/>
                </a:rPr>
                <a:t>a</a:t>
              </a:r>
            </a:p>
          </p:txBody>
        </p:sp>
      </p:grpSp>
      <p:grpSp>
        <p:nvGrpSpPr>
          <p:cNvPr id="186380" name="Group 12"/>
          <p:cNvGrpSpPr>
            <a:grpSpLocks/>
          </p:cNvGrpSpPr>
          <p:nvPr/>
        </p:nvGrpSpPr>
        <p:grpSpPr bwMode="auto">
          <a:xfrm>
            <a:off x="7219950" y="2130425"/>
            <a:ext cx="434975" cy="579438"/>
            <a:chOff x="4565" y="1944"/>
            <a:chExt cx="274" cy="365"/>
          </a:xfrm>
        </p:grpSpPr>
        <p:sp>
          <p:nvSpPr>
            <p:cNvPr id="66592" name="Text Box 13"/>
            <p:cNvSpPr txBox="1">
              <a:spLocks noChangeArrowheads="1"/>
            </p:cNvSpPr>
            <p:nvPr/>
          </p:nvSpPr>
          <p:spPr bwMode="auto">
            <a:xfrm>
              <a:off x="4565" y="2021"/>
              <a:ext cx="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i="1">
                  <a:solidFill>
                    <a:srgbClr val="66FFFF"/>
                  </a:solidFill>
                  <a:latin typeface="Times New Roman" pitchFamily="18" charset="0"/>
                </a:rPr>
                <a:t>b</a:t>
              </a:r>
            </a:p>
          </p:txBody>
        </p:sp>
        <p:sp>
          <p:nvSpPr>
            <p:cNvPr id="66593" name="Oval 14"/>
            <p:cNvSpPr>
              <a:spLocks noChangeArrowheads="1"/>
            </p:cNvSpPr>
            <p:nvPr/>
          </p:nvSpPr>
          <p:spPr bwMode="auto">
            <a:xfrm>
              <a:off x="4600" y="1944"/>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383" name="Line 15"/>
          <p:cNvSpPr>
            <a:spLocks noChangeShapeType="1"/>
          </p:cNvSpPr>
          <p:nvPr/>
        </p:nvSpPr>
        <p:spPr bwMode="auto">
          <a:xfrm>
            <a:off x="6757988" y="1620838"/>
            <a:ext cx="595312" cy="592137"/>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6384" name="Object 16"/>
          <p:cNvGraphicFramePr>
            <a:graphicFrameLocks noChangeAspect="1"/>
          </p:cNvGraphicFramePr>
          <p:nvPr/>
        </p:nvGraphicFramePr>
        <p:xfrm>
          <a:off x="6604000" y="1870075"/>
          <a:ext cx="446088" cy="474663"/>
        </p:xfrm>
        <a:graphic>
          <a:graphicData uri="http://schemas.openxmlformats.org/presentationml/2006/ole">
            <mc:AlternateContent xmlns:mc="http://schemas.openxmlformats.org/markup-compatibility/2006">
              <mc:Choice xmlns:v="urn:schemas-microsoft-com:vml" Requires="v">
                <p:oleObj spid="_x0000_s66941" name="公式" r:id="rId4" imgW="95289" imgH="114182" progId="Equation.3">
                  <p:embed/>
                </p:oleObj>
              </mc:Choice>
              <mc:Fallback>
                <p:oleObj name="公式" r:id="rId4" imgW="95289" imgH="114182"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0" y="1870075"/>
                        <a:ext cx="44608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85" name="Line 17"/>
          <p:cNvSpPr>
            <a:spLocks noChangeShapeType="1"/>
          </p:cNvSpPr>
          <p:nvPr/>
        </p:nvSpPr>
        <p:spPr bwMode="auto">
          <a:xfrm flipV="1">
            <a:off x="6764338" y="1316038"/>
            <a:ext cx="1447800" cy="304800"/>
          </a:xfrm>
          <a:prstGeom prst="line">
            <a:avLst/>
          </a:prstGeom>
          <a:noFill/>
          <a:ln w="38100">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6386" name="Object 18"/>
          <p:cNvGraphicFramePr>
            <a:graphicFrameLocks noChangeAspect="1"/>
          </p:cNvGraphicFramePr>
          <p:nvPr/>
        </p:nvGraphicFramePr>
        <p:xfrm>
          <a:off x="7818438" y="836613"/>
          <a:ext cx="334962" cy="446087"/>
        </p:xfrm>
        <a:graphic>
          <a:graphicData uri="http://schemas.openxmlformats.org/presentationml/2006/ole">
            <mc:AlternateContent xmlns:mc="http://schemas.openxmlformats.org/markup-compatibility/2006">
              <mc:Choice xmlns:v="urn:schemas-microsoft-com:vml" Requires="v">
                <p:oleObj spid="_x0000_s66942" name="公式" r:id="rId6" imgW="47510" imgH="95287" progId="Equation.3">
                  <p:embed/>
                </p:oleObj>
              </mc:Choice>
              <mc:Fallback>
                <p:oleObj name="公式" r:id="rId6" imgW="47510" imgH="95287"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8438" y="836613"/>
                        <a:ext cx="334962"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87" name="Freeform 19"/>
          <p:cNvSpPr>
            <a:spLocks/>
          </p:cNvSpPr>
          <p:nvPr/>
        </p:nvSpPr>
        <p:spPr bwMode="auto">
          <a:xfrm>
            <a:off x="6985000" y="1579563"/>
            <a:ext cx="87313" cy="249237"/>
          </a:xfrm>
          <a:custGeom>
            <a:avLst/>
            <a:gdLst>
              <a:gd name="T0" fmla="*/ 2147483647 w 51"/>
              <a:gd name="T1" fmla="*/ 0 h 145"/>
              <a:gd name="T2" fmla="*/ 2147483647 w 51"/>
              <a:gd name="T3" fmla="*/ 2147483647 h 145"/>
              <a:gd name="T4" fmla="*/ 2147483647 w 51"/>
              <a:gd name="T5" fmla="*/ 2147483647 h 145"/>
              <a:gd name="T6" fmla="*/ 0 w 51"/>
              <a:gd name="T7" fmla="*/ 2147483647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145">
                <a:moveTo>
                  <a:pt x="45" y="0"/>
                </a:moveTo>
                <a:cubicBezTo>
                  <a:pt x="45" y="14"/>
                  <a:pt x="51" y="19"/>
                  <a:pt x="51" y="51"/>
                </a:cubicBezTo>
                <a:cubicBezTo>
                  <a:pt x="44" y="91"/>
                  <a:pt x="42" y="89"/>
                  <a:pt x="33" y="105"/>
                </a:cubicBezTo>
                <a:cubicBezTo>
                  <a:pt x="24" y="121"/>
                  <a:pt x="8" y="136"/>
                  <a:pt x="0" y="145"/>
                </a:cubicBezTo>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6388" name="Object 20"/>
          <p:cNvGraphicFramePr>
            <a:graphicFrameLocks noChangeAspect="1"/>
          </p:cNvGraphicFramePr>
          <p:nvPr/>
        </p:nvGraphicFramePr>
        <p:xfrm>
          <a:off x="7096125" y="1560513"/>
          <a:ext cx="279400" cy="390525"/>
        </p:xfrm>
        <a:graphic>
          <a:graphicData uri="http://schemas.openxmlformats.org/presentationml/2006/ole">
            <mc:AlternateContent xmlns:mc="http://schemas.openxmlformats.org/markup-compatibility/2006">
              <mc:Choice xmlns:v="urn:schemas-microsoft-com:vml" Requires="v">
                <p:oleObj spid="_x0000_s66943" name="公式" r:id="rId8" imgW="19166" imgH="76121" progId="Equation.3">
                  <p:embed/>
                </p:oleObj>
              </mc:Choice>
              <mc:Fallback>
                <p:oleObj name="公式" r:id="rId8" imgW="19166" imgH="76121"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6125" y="1560513"/>
                        <a:ext cx="2794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9" name="Object 21"/>
          <p:cNvGraphicFramePr>
            <a:graphicFrameLocks noChangeAspect="1"/>
          </p:cNvGraphicFramePr>
          <p:nvPr/>
        </p:nvGraphicFramePr>
        <p:xfrm>
          <a:off x="1403350" y="1557338"/>
          <a:ext cx="3465513" cy="533400"/>
        </p:xfrm>
        <a:graphic>
          <a:graphicData uri="http://schemas.openxmlformats.org/presentationml/2006/ole">
            <mc:AlternateContent xmlns:mc="http://schemas.openxmlformats.org/markup-compatibility/2006">
              <mc:Choice xmlns:v="urn:schemas-microsoft-com:vml" Requires="v">
                <p:oleObj spid="_x0000_s66944" name="公式" r:id="rId10" imgW="1542982" imgH="152512" progId="Equation.3">
                  <p:embed/>
                </p:oleObj>
              </mc:Choice>
              <mc:Fallback>
                <p:oleObj name="公式" r:id="rId10" imgW="1542982" imgH="152512"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350" y="1557338"/>
                        <a:ext cx="34655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90" name="Object 22"/>
          <p:cNvGraphicFramePr>
            <a:graphicFrameLocks noChangeAspect="1"/>
          </p:cNvGraphicFramePr>
          <p:nvPr/>
        </p:nvGraphicFramePr>
        <p:xfrm>
          <a:off x="2695575" y="2228850"/>
          <a:ext cx="2132013" cy="479425"/>
        </p:xfrm>
        <a:graphic>
          <a:graphicData uri="http://schemas.openxmlformats.org/presentationml/2006/ole">
            <mc:AlternateContent xmlns:mc="http://schemas.openxmlformats.org/markup-compatibility/2006">
              <mc:Choice xmlns:v="urn:schemas-microsoft-com:vml" Requires="v">
                <p:oleObj spid="_x0000_s66945" name="公式" r:id="rId12" imgW="914290" imgH="123900" progId="Equation.3">
                  <p:embed/>
                </p:oleObj>
              </mc:Choice>
              <mc:Fallback>
                <p:oleObj name="公式" r:id="rId12" imgW="914290" imgH="12390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5575" y="2228850"/>
                        <a:ext cx="213201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91" name="Object 23"/>
          <p:cNvGraphicFramePr>
            <a:graphicFrameLocks noChangeAspect="1"/>
          </p:cNvGraphicFramePr>
          <p:nvPr/>
        </p:nvGraphicFramePr>
        <p:xfrm>
          <a:off x="1804988" y="2878138"/>
          <a:ext cx="960437" cy="479425"/>
        </p:xfrm>
        <a:graphic>
          <a:graphicData uri="http://schemas.openxmlformats.org/presentationml/2006/ole">
            <mc:AlternateContent xmlns:mc="http://schemas.openxmlformats.org/markup-compatibility/2006">
              <mc:Choice xmlns:v="urn:schemas-microsoft-com:vml" Requires="v">
                <p:oleObj spid="_x0000_s66946" name="公式" r:id="rId14" imgW="352543" imgH="123900" progId="Equation.3">
                  <p:embed/>
                </p:oleObj>
              </mc:Choice>
              <mc:Fallback>
                <p:oleObj name="公式" r:id="rId14" imgW="352543" imgH="12390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04988" y="2878138"/>
                        <a:ext cx="9604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92" name="Object 24"/>
          <p:cNvGraphicFramePr>
            <a:graphicFrameLocks noChangeAspect="1"/>
          </p:cNvGraphicFramePr>
          <p:nvPr/>
        </p:nvGraphicFramePr>
        <p:xfrm>
          <a:off x="3894138" y="2865438"/>
          <a:ext cx="1973262" cy="479425"/>
        </p:xfrm>
        <a:graphic>
          <a:graphicData uri="http://schemas.openxmlformats.org/presentationml/2006/ole">
            <mc:AlternateContent xmlns:mc="http://schemas.openxmlformats.org/markup-compatibility/2006">
              <mc:Choice xmlns:v="urn:schemas-microsoft-com:vml" Requires="v">
                <p:oleObj spid="_x0000_s66947" name="公式" r:id="rId16" imgW="838166" imgH="123900" progId="Equation.3">
                  <p:embed/>
                </p:oleObj>
              </mc:Choice>
              <mc:Fallback>
                <p:oleObj name="公式" r:id="rId16" imgW="838166" imgH="12390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94138" y="2865438"/>
                        <a:ext cx="1973262"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93" name="Object 25"/>
          <p:cNvGraphicFramePr>
            <a:graphicFrameLocks noChangeAspect="1"/>
          </p:cNvGraphicFramePr>
          <p:nvPr/>
        </p:nvGraphicFramePr>
        <p:xfrm>
          <a:off x="1674813" y="3621088"/>
          <a:ext cx="1225550" cy="373062"/>
        </p:xfrm>
        <a:graphic>
          <a:graphicData uri="http://schemas.openxmlformats.org/presentationml/2006/ole">
            <mc:AlternateContent xmlns:mc="http://schemas.openxmlformats.org/markup-compatibility/2006">
              <mc:Choice xmlns:v="urn:schemas-microsoft-com:vml" Requires="v">
                <p:oleObj spid="_x0000_s66948" name="公式" r:id="rId18" imgW="476176" imgH="76121" progId="Equation.3">
                  <p:embed/>
                </p:oleObj>
              </mc:Choice>
              <mc:Fallback>
                <p:oleObj name="公式" r:id="rId18" imgW="476176" imgH="76121"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74813" y="3621088"/>
                        <a:ext cx="122555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94" name="AutoShape 26"/>
          <p:cNvSpPr>
            <a:spLocks noChangeArrowheads="1"/>
          </p:cNvSpPr>
          <p:nvPr/>
        </p:nvSpPr>
        <p:spPr bwMode="auto">
          <a:xfrm>
            <a:off x="3116263" y="3714750"/>
            <a:ext cx="533400" cy="219075"/>
          </a:xfrm>
          <a:prstGeom prst="rightArrow">
            <a:avLst>
              <a:gd name="adj1" fmla="val 50000"/>
              <a:gd name="adj2" fmla="val 6087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6395" name="Object 27"/>
          <p:cNvGraphicFramePr>
            <a:graphicFrameLocks noChangeAspect="1"/>
          </p:cNvGraphicFramePr>
          <p:nvPr/>
        </p:nvGraphicFramePr>
        <p:xfrm>
          <a:off x="3795713" y="3429000"/>
          <a:ext cx="825500" cy="825500"/>
        </p:xfrm>
        <a:graphic>
          <a:graphicData uri="http://schemas.openxmlformats.org/presentationml/2006/ole">
            <mc:AlternateContent xmlns:mc="http://schemas.openxmlformats.org/markup-compatibility/2006">
              <mc:Choice xmlns:v="urn:schemas-microsoft-com:vml" Requires="v">
                <p:oleObj spid="_x0000_s66949" name="公式" r:id="rId20" imgW="285867" imgH="285860" progId="Equation.3">
                  <p:embed/>
                </p:oleObj>
              </mc:Choice>
              <mc:Fallback>
                <p:oleObj name="公式" r:id="rId20" imgW="285867" imgH="285860" progId="Equation.3">
                  <p:embed/>
                  <p:pic>
                    <p:nvPicPr>
                      <p:cNvPr id="0" name="Object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95713" y="3429000"/>
                        <a:ext cx="8255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96" name="AutoShape 28"/>
          <p:cNvSpPr>
            <a:spLocks noChangeArrowheads="1"/>
          </p:cNvSpPr>
          <p:nvPr/>
        </p:nvSpPr>
        <p:spPr bwMode="auto">
          <a:xfrm>
            <a:off x="3101975" y="3009900"/>
            <a:ext cx="533400" cy="219075"/>
          </a:xfrm>
          <a:prstGeom prst="rightArrow">
            <a:avLst>
              <a:gd name="adj1" fmla="val 50000"/>
              <a:gd name="adj2" fmla="val 6087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7" name="Text Box 29"/>
          <p:cNvSpPr txBox="1">
            <a:spLocks noChangeArrowheads="1"/>
          </p:cNvSpPr>
          <p:nvPr/>
        </p:nvSpPr>
        <p:spPr bwMode="auto">
          <a:xfrm>
            <a:off x="1300163" y="4203700"/>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沿等势面移动电荷时，电场力所作的功为零。</a:t>
            </a:r>
            <a:endParaRPr kumimoji="1" lang="zh-CN" altLang="en-US" sz="2800" b="1">
              <a:solidFill>
                <a:schemeClr val="bg1"/>
              </a:solidFill>
              <a:latin typeface="Times New Roman" pitchFamily="18" charset="0"/>
            </a:endParaRPr>
          </a:p>
        </p:txBody>
      </p:sp>
      <p:sp>
        <p:nvSpPr>
          <p:cNvPr id="186398" name="Text Box 30"/>
          <p:cNvSpPr txBox="1">
            <a:spLocks noChangeArrowheads="1"/>
          </p:cNvSpPr>
          <p:nvPr/>
        </p:nvSpPr>
        <p:spPr bwMode="auto">
          <a:xfrm>
            <a:off x="881063" y="4724400"/>
            <a:ext cx="6188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chemeClr val="bg1"/>
                </a:solidFill>
                <a:latin typeface="Times New Roman" pitchFamily="18" charset="0"/>
              </a:rPr>
              <a:t>(2) </a:t>
            </a:r>
            <a:r>
              <a:rPr kumimoji="1" lang="zh-CN" altLang="en-US" sz="2400" b="1">
                <a:solidFill>
                  <a:schemeClr val="bg1"/>
                </a:solidFill>
                <a:latin typeface="Times New Roman" pitchFamily="18" charset="0"/>
              </a:rPr>
              <a:t>规定相邻两等势面间的电势差都相同</a:t>
            </a:r>
            <a:r>
              <a:rPr kumimoji="1" lang="zh-CN" altLang="en-US" sz="2800" b="1">
                <a:solidFill>
                  <a:schemeClr val="bg1"/>
                </a:solidFill>
                <a:latin typeface="Times New Roman" pitchFamily="18" charset="0"/>
              </a:rPr>
              <a:t> </a:t>
            </a:r>
          </a:p>
        </p:txBody>
      </p:sp>
      <p:sp>
        <p:nvSpPr>
          <p:cNvPr id="186399" name="Text Box 31"/>
          <p:cNvSpPr txBox="1">
            <a:spLocks noChangeArrowheads="1"/>
          </p:cNvSpPr>
          <p:nvPr/>
        </p:nvSpPr>
        <p:spPr bwMode="auto">
          <a:xfrm>
            <a:off x="1338263" y="5372100"/>
            <a:ext cx="159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等势面密</a:t>
            </a:r>
          </a:p>
        </p:txBody>
      </p:sp>
      <p:sp>
        <p:nvSpPr>
          <p:cNvPr id="186400" name="Line 32"/>
          <p:cNvSpPr>
            <a:spLocks noChangeShapeType="1"/>
          </p:cNvSpPr>
          <p:nvPr/>
        </p:nvSpPr>
        <p:spPr bwMode="auto">
          <a:xfrm>
            <a:off x="2786063" y="5624513"/>
            <a:ext cx="609600" cy="0"/>
          </a:xfrm>
          <a:prstGeom prst="line">
            <a:avLst/>
          </a:prstGeom>
          <a:noFill/>
          <a:ln w="5715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1" name="Text Box 33"/>
          <p:cNvSpPr txBox="1">
            <a:spLocks noChangeArrowheads="1"/>
          </p:cNvSpPr>
          <p:nvPr/>
        </p:nvSpPr>
        <p:spPr bwMode="auto">
          <a:xfrm>
            <a:off x="3709988" y="53736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大</a:t>
            </a:r>
          </a:p>
        </p:txBody>
      </p:sp>
      <p:sp>
        <p:nvSpPr>
          <p:cNvPr id="186402" name="Text Box 34"/>
          <p:cNvSpPr txBox="1">
            <a:spLocks noChangeArrowheads="1"/>
          </p:cNvSpPr>
          <p:nvPr/>
        </p:nvSpPr>
        <p:spPr bwMode="auto">
          <a:xfrm>
            <a:off x="4932363" y="5359400"/>
            <a:ext cx="159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等势面疏</a:t>
            </a:r>
          </a:p>
        </p:txBody>
      </p:sp>
      <p:sp>
        <p:nvSpPr>
          <p:cNvPr id="186403" name="Line 35"/>
          <p:cNvSpPr>
            <a:spLocks noChangeShapeType="1"/>
          </p:cNvSpPr>
          <p:nvPr/>
        </p:nvSpPr>
        <p:spPr bwMode="auto">
          <a:xfrm>
            <a:off x="6373813" y="5588000"/>
            <a:ext cx="609600" cy="0"/>
          </a:xfrm>
          <a:prstGeom prst="line">
            <a:avLst/>
          </a:prstGeom>
          <a:noFill/>
          <a:ln w="5715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4" name="Text Box 36"/>
          <p:cNvSpPr txBox="1">
            <a:spLocks noChangeArrowheads="1"/>
          </p:cNvSpPr>
          <p:nvPr/>
        </p:nvSpPr>
        <p:spPr bwMode="auto">
          <a:xfrm>
            <a:off x="7310438" y="53117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小</a:t>
            </a:r>
          </a:p>
        </p:txBody>
      </p:sp>
      <p:sp>
        <p:nvSpPr>
          <p:cNvPr id="186405" name="Text Box 37"/>
          <p:cNvSpPr txBox="1">
            <a:spLocks noChangeArrowheads="1"/>
          </p:cNvSpPr>
          <p:nvPr/>
        </p:nvSpPr>
        <p:spPr bwMode="auto">
          <a:xfrm>
            <a:off x="881063" y="5995988"/>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chemeClr val="bg1"/>
                </a:solidFill>
                <a:latin typeface="Times New Roman" pitchFamily="18" charset="0"/>
              </a:rPr>
              <a:t>(3) </a:t>
            </a:r>
            <a:r>
              <a:rPr kumimoji="1" lang="zh-CN" altLang="en-US" sz="2400" b="1">
                <a:solidFill>
                  <a:schemeClr val="bg1"/>
                </a:solidFill>
                <a:latin typeface="Times New Roman" pitchFamily="18" charset="0"/>
              </a:rPr>
              <a:t>电场强度的方向总是指向电势降落的方向。</a:t>
            </a:r>
          </a:p>
        </p:txBody>
      </p:sp>
      <p:graphicFrame>
        <p:nvGraphicFramePr>
          <p:cNvPr id="186406" name="Object 38"/>
          <p:cNvGraphicFramePr>
            <a:graphicFrameLocks noChangeAspect="1"/>
          </p:cNvGraphicFramePr>
          <p:nvPr/>
        </p:nvGraphicFramePr>
        <p:xfrm>
          <a:off x="3492500" y="5397500"/>
          <a:ext cx="319088" cy="427038"/>
        </p:xfrm>
        <a:graphic>
          <a:graphicData uri="http://schemas.openxmlformats.org/presentationml/2006/ole">
            <mc:AlternateContent xmlns:mc="http://schemas.openxmlformats.org/markup-compatibility/2006">
              <mc:Choice xmlns:v="urn:schemas-microsoft-com:vml" Requires="v">
                <p:oleObj spid="_x0000_s66950" name="公式" r:id="rId22" imgW="47510" imgH="95287" progId="Equation.3">
                  <p:embed/>
                </p:oleObj>
              </mc:Choice>
              <mc:Fallback>
                <p:oleObj name="公式" r:id="rId22" imgW="47510" imgH="95287" progId="Equation.3">
                  <p:embed/>
                  <p:pic>
                    <p:nvPicPr>
                      <p:cNvPr id="0" name="Object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92500" y="5397500"/>
                        <a:ext cx="3190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407" name="Object 39"/>
          <p:cNvGraphicFramePr>
            <a:graphicFrameLocks noChangeAspect="1"/>
          </p:cNvGraphicFramePr>
          <p:nvPr/>
        </p:nvGraphicFramePr>
        <p:xfrm>
          <a:off x="7089775" y="5334000"/>
          <a:ext cx="319088" cy="427038"/>
        </p:xfrm>
        <a:graphic>
          <a:graphicData uri="http://schemas.openxmlformats.org/presentationml/2006/ole">
            <mc:AlternateContent xmlns:mc="http://schemas.openxmlformats.org/markup-compatibility/2006">
              <mc:Choice xmlns:v="urn:schemas-microsoft-com:vml" Requires="v">
                <p:oleObj spid="_x0000_s66951" name="公式" r:id="rId24" imgW="47510" imgH="95287" progId="Equation.3">
                  <p:embed/>
                </p:oleObj>
              </mc:Choice>
              <mc:Fallback>
                <p:oleObj name="公式" r:id="rId24" imgW="47510" imgH="95287" progId="Equation.3">
                  <p:embed/>
                  <p:pic>
                    <p:nvPicPr>
                      <p:cNvPr id="0" name="Object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089775" y="5334000"/>
                        <a:ext cx="3190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wipe(left)">
                                      <p:cBhvr>
                                        <p:cTn id="7" dur="500"/>
                                        <p:tgtEl>
                                          <p:spTgt spid="186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637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186372"/>
                                        </p:tgtEl>
                                        <p:attrNameLst>
                                          <p:attrName>style.visibility</p:attrName>
                                        </p:attrNameLst>
                                      </p:cBhvr>
                                      <p:to>
                                        <p:strVal val="visible"/>
                                      </p:to>
                                    </p:set>
                                    <p:animEffect transition="in" filter="strips(downRight)">
                                      <p:cBhvr>
                                        <p:cTn id="16" dur="500"/>
                                        <p:tgtEl>
                                          <p:spTgt spid="1863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8637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6385"/>
                                        </p:tgtEl>
                                        <p:attrNameLst>
                                          <p:attrName>style.visibility</p:attrName>
                                        </p:attrNameLst>
                                      </p:cBhvr>
                                      <p:to>
                                        <p:strVal val="visible"/>
                                      </p:to>
                                    </p:set>
                                    <p:animEffect transition="in" filter="wipe(left)">
                                      <p:cBhvr>
                                        <p:cTn id="25" dur="500"/>
                                        <p:tgtEl>
                                          <p:spTgt spid="186385"/>
                                        </p:tgtEl>
                                      </p:cBhvr>
                                    </p:animEffec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18638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6383"/>
                                        </p:tgtEl>
                                        <p:attrNameLst>
                                          <p:attrName>style.visibility</p:attrName>
                                        </p:attrNameLst>
                                      </p:cBhvr>
                                      <p:to>
                                        <p:strVal val="visible"/>
                                      </p:to>
                                    </p:set>
                                    <p:animEffect transition="in" filter="wipe(up)">
                                      <p:cBhvr>
                                        <p:cTn id="33" dur="500"/>
                                        <p:tgtEl>
                                          <p:spTgt spid="186383"/>
                                        </p:tgtEl>
                                      </p:cBhvr>
                                    </p:animEffec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186384"/>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nodeType="afterEffect">
                                  <p:stCondLst>
                                    <p:cond delay="0"/>
                                  </p:stCondLst>
                                  <p:childTnLst>
                                    <p:set>
                                      <p:cBhvr>
                                        <p:cTn id="39" dur="1" fill="hold">
                                          <p:stCondLst>
                                            <p:cond delay="499"/>
                                          </p:stCondLst>
                                        </p:cTn>
                                        <p:tgtEl>
                                          <p:spTgt spid="18638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86387"/>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nodeType="afterEffect">
                                  <p:stCondLst>
                                    <p:cond delay="0"/>
                                  </p:stCondLst>
                                  <p:childTnLst>
                                    <p:set>
                                      <p:cBhvr>
                                        <p:cTn id="46" dur="1" fill="hold">
                                          <p:stCondLst>
                                            <p:cond delay="499"/>
                                          </p:stCondLst>
                                        </p:cTn>
                                        <p:tgtEl>
                                          <p:spTgt spid="18638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86389"/>
                                        </p:tgtEl>
                                        <p:attrNameLst>
                                          <p:attrName>style.visibility</p:attrName>
                                        </p:attrNameLst>
                                      </p:cBhvr>
                                      <p:to>
                                        <p:strVal val="visible"/>
                                      </p:to>
                                    </p:set>
                                    <p:animEffect transition="in" filter="wipe(left)">
                                      <p:cBhvr>
                                        <p:cTn id="51" dur="500"/>
                                        <p:tgtEl>
                                          <p:spTgt spid="18638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86390"/>
                                        </p:tgtEl>
                                        <p:attrNameLst>
                                          <p:attrName>style.visibility</p:attrName>
                                        </p:attrNameLst>
                                      </p:cBhvr>
                                      <p:to>
                                        <p:strVal val="visible"/>
                                      </p:to>
                                    </p:set>
                                    <p:animEffect transition="in" filter="wipe(left)">
                                      <p:cBhvr>
                                        <p:cTn id="56" dur="500"/>
                                        <p:tgtEl>
                                          <p:spTgt spid="18639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86391"/>
                                        </p:tgtEl>
                                        <p:attrNameLst>
                                          <p:attrName>style.visibility</p:attrName>
                                        </p:attrNameLst>
                                      </p:cBhvr>
                                      <p:to>
                                        <p:strVal val="visible"/>
                                      </p:to>
                                    </p:set>
                                    <p:animEffect transition="in" filter="wipe(left)">
                                      <p:cBhvr>
                                        <p:cTn id="61" dur="500"/>
                                        <p:tgtEl>
                                          <p:spTgt spid="18639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6396"/>
                                        </p:tgtEl>
                                        <p:attrNameLst>
                                          <p:attrName>style.visibility</p:attrName>
                                        </p:attrNameLst>
                                      </p:cBhvr>
                                      <p:to>
                                        <p:strVal val="visible"/>
                                      </p:to>
                                    </p:set>
                                    <p:animEffect transition="in" filter="wipe(left)">
                                      <p:cBhvr>
                                        <p:cTn id="66" dur="500"/>
                                        <p:tgtEl>
                                          <p:spTgt spid="186396"/>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186392"/>
                                        </p:tgtEl>
                                        <p:attrNameLst>
                                          <p:attrName>style.visibility</p:attrName>
                                        </p:attrNameLst>
                                      </p:cBhvr>
                                      <p:to>
                                        <p:strVal val="visible"/>
                                      </p:to>
                                    </p:set>
                                    <p:animEffect transition="in" filter="wipe(left)">
                                      <p:cBhvr>
                                        <p:cTn id="70" dur="500"/>
                                        <p:tgtEl>
                                          <p:spTgt spid="18639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86393"/>
                                        </p:tgtEl>
                                        <p:attrNameLst>
                                          <p:attrName>style.visibility</p:attrName>
                                        </p:attrNameLst>
                                      </p:cBhvr>
                                      <p:to>
                                        <p:strVal val="visible"/>
                                      </p:to>
                                    </p:set>
                                    <p:animEffect transition="in" filter="wipe(left)">
                                      <p:cBhvr>
                                        <p:cTn id="75" dur="500"/>
                                        <p:tgtEl>
                                          <p:spTgt spid="18639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6394"/>
                                        </p:tgtEl>
                                        <p:attrNameLst>
                                          <p:attrName>style.visibility</p:attrName>
                                        </p:attrNameLst>
                                      </p:cBhvr>
                                      <p:to>
                                        <p:strVal val="visible"/>
                                      </p:to>
                                    </p:set>
                                    <p:animEffect transition="in" filter="wipe(left)">
                                      <p:cBhvr>
                                        <p:cTn id="80" dur="500"/>
                                        <p:tgtEl>
                                          <p:spTgt spid="18639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86395"/>
                                        </p:tgtEl>
                                        <p:attrNameLst>
                                          <p:attrName>style.visibility</p:attrName>
                                        </p:attrNameLst>
                                      </p:cBhvr>
                                      <p:to>
                                        <p:strVal val="visible"/>
                                      </p:to>
                                    </p:set>
                                    <p:animEffect transition="in" filter="wipe(left)">
                                      <p:cBhvr>
                                        <p:cTn id="85" dur="500"/>
                                        <p:tgtEl>
                                          <p:spTgt spid="18639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186397"/>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86398"/>
                                        </p:tgtEl>
                                        <p:attrNameLst>
                                          <p:attrName>style.visibility</p:attrName>
                                        </p:attrNameLst>
                                      </p:cBhvr>
                                      <p:to>
                                        <p:strVal val="visible"/>
                                      </p:to>
                                    </p:set>
                                    <p:animEffect transition="in" filter="wipe(left)">
                                      <p:cBhvr>
                                        <p:cTn id="94" dur="500"/>
                                        <p:tgtEl>
                                          <p:spTgt spid="18639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86399"/>
                                        </p:tgtEl>
                                        <p:attrNameLst>
                                          <p:attrName>style.visibility</p:attrName>
                                        </p:attrNameLst>
                                      </p:cBhvr>
                                      <p:to>
                                        <p:strVal val="visible"/>
                                      </p:to>
                                    </p:set>
                                    <p:animEffect transition="in" filter="wipe(left)">
                                      <p:cBhvr>
                                        <p:cTn id="99" dur="500"/>
                                        <p:tgtEl>
                                          <p:spTgt spid="18639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86400"/>
                                        </p:tgtEl>
                                        <p:attrNameLst>
                                          <p:attrName>style.visibility</p:attrName>
                                        </p:attrNameLst>
                                      </p:cBhvr>
                                      <p:to>
                                        <p:strVal val="visible"/>
                                      </p:to>
                                    </p:set>
                                    <p:animEffect transition="in" filter="wipe(left)">
                                      <p:cBhvr>
                                        <p:cTn id="104" dur="500"/>
                                        <p:tgtEl>
                                          <p:spTgt spid="18640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86406"/>
                                        </p:tgtEl>
                                        <p:attrNameLst>
                                          <p:attrName>style.visibility</p:attrName>
                                        </p:attrNameLst>
                                      </p:cBhvr>
                                      <p:to>
                                        <p:strVal val="visible"/>
                                      </p:to>
                                    </p:set>
                                    <p:animEffect transition="in" filter="wipe(left)">
                                      <p:cBhvr>
                                        <p:cTn id="109" dur="500"/>
                                        <p:tgtEl>
                                          <p:spTgt spid="186406"/>
                                        </p:tgtEl>
                                      </p:cBhvr>
                                    </p:animEffect>
                                  </p:childTnLst>
                                </p:cTn>
                              </p:par>
                            </p:childTnLst>
                          </p:cTn>
                        </p:par>
                        <p:par>
                          <p:cTn id="110" fill="hold" nodeType="afterGroup">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186401"/>
                                        </p:tgtEl>
                                        <p:attrNameLst>
                                          <p:attrName>style.visibility</p:attrName>
                                        </p:attrNameLst>
                                      </p:cBhvr>
                                      <p:to>
                                        <p:strVal val="visible"/>
                                      </p:to>
                                    </p:set>
                                    <p:animEffect transition="in" filter="wipe(left)">
                                      <p:cBhvr>
                                        <p:cTn id="113" dur="500"/>
                                        <p:tgtEl>
                                          <p:spTgt spid="18640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86402"/>
                                        </p:tgtEl>
                                        <p:attrNameLst>
                                          <p:attrName>style.visibility</p:attrName>
                                        </p:attrNameLst>
                                      </p:cBhvr>
                                      <p:to>
                                        <p:strVal val="visible"/>
                                      </p:to>
                                    </p:set>
                                    <p:animEffect transition="in" filter="wipe(left)">
                                      <p:cBhvr>
                                        <p:cTn id="118" dur="500"/>
                                        <p:tgtEl>
                                          <p:spTgt spid="18640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86403"/>
                                        </p:tgtEl>
                                        <p:attrNameLst>
                                          <p:attrName>style.visibility</p:attrName>
                                        </p:attrNameLst>
                                      </p:cBhvr>
                                      <p:to>
                                        <p:strVal val="visible"/>
                                      </p:to>
                                    </p:set>
                                    <p:animEffect transition="in" filter="wipe(left)">
                                      <p:cBhvr>
                                        <p:cTn id="123" dur="500"/>
                                        <p:tgtEl>
                                          <p:spTgt spid="18640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86407"/>
                                        </p:tgtEl>
                                        <p:attrNameLst>
                                          <p:attrName>style.visibility</p:attrName>
                                        </p:attrNameLst>
                                      </p:cBhvr>
                                      <p:to>
                                        <p:strVal val="visible"/>
                                      </p:to>
                                    </p:set>
                                    <p:animEffect transition="in" filter="wipe(left)">
                                      <p:cBhvr>
                                        <p:cTn id="128" dur="500"/>
                                        <p:tgtEl>
                                          <p:spTgt spid="186407"/>
                                        </p:tgtEl>
                                      </p:cBhvr>
                                    </p:animEffect>
                                  </p:childTnLst>
                                </p:cTn>
                              </p:par>
                            </p:childTnLst>
                          </p:cTn>
                        </p:par>
                        <p:par>
                          <p:cTn id="129" fill="hold" nodeType="afterGroup">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186404"/>
                                        </p:tgtEl>
                                        <p:attrNameLst>
                                          <p:attrName>style.visibility</p:attrName>
                                        </p:attrNameLst>
                                      </p:cBhvr>
                                      <p:to>
                                        <p:strVal val="visible"/>
                                      </p:to>
                                    </p:set>
                                    <p:animEffect transition="in" filter="wipe(left)">
                                      <p:cBhvr>
                                        <p:cTn id="132" dur="500"/>
                                        <p:tgtEl>
                                          <p:spTgt spid="18640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86405"/>
                                        </p:tgtEl>
                                        <p:attrNameLst>
                                          <p:attrName>style.visibility</p:attrName>
                                        </p:attrNameLst>
                                      </p:cBhvr>
                                      <p:to>
                                        <p:strVal val="visible"/>
                                      </p:to>
                                    </p:set>
                                    <p:animEffect transition="in" filter="wipe(left)">
                                      <p:cBhvr>
                                        <p:cTn id="137" dur="500"/>
                                        <p:tgtEl>
                                          <p:spTgt spid="186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P spid="186371" grpId="0" autoUpdateAnimBg="0"/>
      <p:bldP spid="186383" grpId="0" animBg="1"/>
      <p:bldP spid="186385" grpId="0" animBg="1"/>
      <p:bldP spid="186387" grpId="0" animBg="1"/>
      <p:bldP spid="186394" grpId="0" animBg="1"/>
      <p:bldP spid="186396" grpId="0" animBg="1"/>
      <p:bldP spid="186397" grpId="0" autoUpdateAnimBg="0"/>
      <p:bldP spid="186398" grpId="0" autoUpdateAnimBg="0"/>
      <p:bldP spid="186399" grpId="0" autoUpdateAnimBg="0"/>
      <p:bldP spid="186400" grpId="0" animBg="1"/>
      <p:bldP spid="186401" grpId="0" autoUpdateAnimBg="0"/>
      <p:bldP spid="186402" grpId="0" autoUpdateAnimBg="0"/>
      <p:bldP spid="186403" grpId="0" animBg="1"/>
      <p:bldP spid="186404" grpId="0" autoUpdateAnimBg="0"/>
      <p:bldP spid="18640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5119688" y="1012825"/>
            <a:ext cx="3629025" cy="2584450"/>
          </a:xfrm>
          <a:prstGeom prst="rect">
            <a:avLst/>
          </a:prstGeom>
          <a:solidFill>
            <a:srgbClr val="00CC99">
              <a:alpha val="20000"/>
            </a:srgbClr>
          </a:solidFill>
          <a:ln w="9525">
            <a:solidFill>
              <a:srgbClr val="66FF33">
                <a:alpha val="2392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7395" name="Group 3"/>
          <p:cNvGrpSpPr>
            <a:grpSpLocks/>
          </p:cNvGrpSpPr>
          <p:nvPr/>
        </p:nvGrpSpPr>
        <p:grpSpPr bwMode="auto">
          <a:xfrm>
            <a:off x="5207000" y="1941513"/>
            <a:ext cx="2160588" cy="1439862"/>
            <a:chOff x="3470" y="1117"/>
            <a:chExt cx="1687" cy="1224"/>
          </a:xfrm>
        </p:grpSpPr>
        <p:pic>
          <p:nvPicPr>
            <p:cNvPr id="67627" name="Picture 4"/>
            <p:cNvPicPr>
              <a:picLocks noChangeAspect="1" noChangeArrowheads="1"/>
            </p:cNvPicPr>
            <p:nvPr/>
          </p:nvPicPr>
          <p:blipFill>
            <a:blip r:embed="rId3">
              <a:lum contrast="-42000"/>
              <a:extLst>
                <a:ext uri="{28A0092B-C50C-407E-A947-70E740481C1C}">
                  <a14:useLocalDpi xmlns:a14="http://schemas.microsoft.com/office/drawing/2010/main" val="0"/>
                </a:ext>
              </a:extLst>
            </a:blip>
            <a:srcRect/>
            <a:stretch>
              <a:fillRect/>
            </a:stretch>
          </p:blipFill>
          <p:spPr bwMode="auto">
            <a:xfrm>
              <a:off x="3470" y="1117"/>
              <a:ext cx="1687"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28" name="Freeform 5"/>
            <p:cNvSpPr>
              <a:spLocks/>
            </p:cNvSpPr>
            <p:nvPr/>
          </p:nvSpPr>
          <p:spPr bwMode="auto">
            <a:xfrm>
              <a:off x="3485" y="1476"/>
              <a:ext cx="814" cy="854"/>
            </a:xfrm>
            <a:custGeom>
              <a:avLst/>
              <a:gdLst>
                <a:gd name="T0" fmla="*/ 0 w 814"/>
                <a:gd name="T1" fmla="*/ 0 h 854"/>
                <a:gd name="T2" fmla="*/ 303 w 814"/>
                <a:gd name="T3" fmla="*/ 195 h 854"/>
                <a:gd name="T4" fmla="*/ 555 w 814"/>
                <a:gd name="T5" fmla="*/ 410 h 854"/>
                <a:gd name="T6" fmla="*/ 736 w 814"/>
                <a:gd name="T7" fmla="*/ 660 h 854"/>
                <a:gd name="T8" fmla="*/ 814 w 814"/>
                <a:gd name="T9" fmla="*/ 854 h 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854">
                  <a:moveTo>
                    <a:pt x="0" y="0"/>
                  </a:moveTo>
                  <a:cubicBezTo>
                    <a:pt x="52" y="30"/>
                    <a:pt x="201" y="116"/>
                    <a:pt x="303" y="195"/>
                  </a:cubicBezTo>
                  <a:cubicBezTo>
                    <a:pt x="405" y="274"/>
                    <a:pt x="483" y="332"/>
                    <a:pt x="555" y="410"/>
                  </a:cubicBezTo>
                  <a:cubicBezTo>
                    <a:pt x="627" y="488"/>
                    <a:pt x="701" y="585"/>
                    <a:pt x="736" y="660"/>
                  </a:cubicBezTo>
                  <a:cubicBezTo>
                    <a:pt x="771" y="735"/>
                    <a:pt x="798" y="814"/>
                    <a:pt x="814" y="854"/>
                  </a:cubicBezTo>
                </a:path>
              </a:pathLst>
            </a:custGeom>
            <a:noFill/>
            <a:ln w="28575" cmpd="sng">
              <a:solidFill>
                <a:srgbClr val="66FFFF">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29" name="Freeform 6"/>
            <p:cNvSpPr>
              <a:spLocks/>
            </p:cNvSpPr>
            <p:nvPr/>
          </p:nvSpPr>
          <p:spPr bwMode="auto">
            <a:xfrm>
              <a:off x="3476" y="1122"/>
              <a:ext cx="1662" cy="908"/>
            </a:xfrm>
            <a:custGeom>
              <a:avLst/>
              <a:gdLst>
                <a:gd name="T0" fmla="*/ 0 w 1662"/>
                <a:gd name="T1" fmla="*/ 357 h 908"/>
                <a:gd name="T2" fmla="*/ 88 w 1662"/>
                <a:gd name="T3" fmla="*/ 222 h 908"/>
                <a:gd name="T4" fmla="*/ 261 w 1662"/>
                <a:gd name="T5" fmla="*/ 83 h 908"/>
                <a:gd name="T6" fmla="*/ 466 w 1662"/>
                <a:gd name="T7" fmla="*/ 20 h 908"/>
                <a:gd name="T8" fmla="*/ 645 w 1662"/>
                <a:gd name="T9" fmla="*/ 8 h 908"/>
                <a:gd name="T10" fmla="*/ 849 w 1662"/>
                <a:gd name="T11" fmla="*/ 66 h 908"/>
                <a:gd name="T12" fmla="*/ 1021 w 1662"/>
                <a:gd name="T13" fmla="*/ 174 h 908"/>
                <a:gd name="T14" fmla="*/ 1263 w 1662"/>
                <a:gd name="T15" fmla="*/ 393 h 908"/>
                <a:gd name="T16" fmla="*/ 1482 w 1662"/>
                <a:gd name="T17" fmla="*/ 654 h 908"/>
                <a:gd name="T18" fmla="*/ 1662 w 1662"/>
                <a:gd name="T19" fmla="*/ 908 h 9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2" h="908">
                  <a:moveTo>
                    <a:pt x="0" y="357"/>
                  </a:moveTo>
                  <a:cubicBezTo>
                    <a:pt x="15" y="335"/>
                    <a:pt x="45" y="268"/>
                    <a:pt x="88" y="222"/>
                  </a:cubicBezTo>
                  <a:cubicBezTo>
                    <a:pt x="131" y="176"/>
                    <a:pt x="198" y="117"/>
                    <a:pt x="261" y="83"/>
                  </a:cubicBezTo>
                  <a:cubicBezTo>
                    <a:pt x="324" y="49"/>
                    <a:pt x="402" y="32"/>
                    <a:pt x="466" y="20"/>
                  </a:cubicBezTo>
                  <a:cubicBezTo>
                    <a:pt x="530" y="8"/>
                    <a:pt x="581" y="0"/>
                    <a:pt x="645" y="8"/>
                  </a:cubicBezTo>
                  <a:cubicBezTo>
                    <a:pt x="709" y="16"/>
                    <a:pt x="786" y="38"/>
                    <a:pt x="849" y="66"/>
                  </a:cubicBezTo>
                  <a:cubicBezTo>
                    <a:pt x="912" y="94"/>
                    <a:pt x="926" y="109"/>
                    <a:pt x="1021" y="174"/>
                  </a:cubicBezTo>
                  <a:cubicBezTo>
                    <a:pt x="1116" y="239"/>
                    <a:pt x="1181" y="313"/>
                    <a:pt x="1263" y="393"/>
                  </a:cubicBezTo>
                  <a:cubicBezTo>
                    <a:pt x="1345" y="473"/>
                    <a:pt x="1413" y="570"/>
                    <a:pt x="1482" y="654"/>
                  </a:cubicBezTo>
                  <a:cubicBezTo>
                    <a:pt x="1551" y="738"/>
                    <a:pt x="1624" y="855"/>
                    <a:pt x="1662" y="908"/>
                  </a:cubicBezTo>
                </a:path>
              </a:pathLst>
            </a:custGeom>
            <a:noFill/>
            <a:ln w="28575" cmpd="sng">
              <a:solidFill>
                <a:srgbClr val="66FFFF">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30" name="Freeform 7"/>
            <p:cNvSpPr>
              <a:spLocks/>
            </p:cNvSpPr>
            <p:nvPr/>
          </p:nvSpPr>
          <p:spPr bwMode="auto">
            <a:xfrm>
              <a:off x="4298" y="2007"/>
              <a:ext cx="832" cy="323"/>
            </a:xfrm>
            <a:custGeom>
              <a:avLst/>
              <a:gdLst>
                <a:gd name="T0" fmla="*/ 0 w 832"/>
                <a:gd name="T1" fmla="*/ 323 h 323"/>
                <a:gd name="T2" fmla="*/ 111 w 832"/>
                <a:gd name="T3" fmla="*/ 222 h 323"/>
                <a:gd name="T4" fmla="*/ 286 w 832"/>
                <a:gd name="T5" fmla="*/ 116 h 323"/>
                <a:gd name="T6" fmla="*/ 462 w 832"/>
                <a:gd name="T7" fmla="*/ 44 h 323"/>
                <a:gd name="T8" fmla="*/ 633 w 832"/>
                <a:gd name="T9" fmla="*/ 8 h 323"/>
                <a:gd name="T10" fmla="*/ 832 w 832"/>
                <a:gd name="T11" fmla="*/ 15 h 3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2" h="323">
                  <a:moveTo>
                    <a:pt x="0" y="323"/>
                  </a:moveTo>
                  <a:cubicBezTo>
                    <a:pt x="18" y="306"/>
                    <a:pt x="63" y="256"/>
                    <a:pt x="111" y="222"/>
                  </a:cubicBezTo>
                  <a:cubicBezTo>
                    <a:pt x="159" y="188"/>
                    <a:pt x="228" y="146"/>
                    <a:pt x="286" y="116"/>
                  </a:cubicBezTo>
                  <a:cubicBezTo>
                    <a:pt x="344" y="86"/>
                    <a:pt x="404" y="62"/>
                    <a:pt x="462" y="44"/>
                  </a:cubicBezTo>
                  <a:cubicBezTo>
                    <a:pt x="520" y="26"/>
                    <a:pt x="571" y="13"/>
                    <a:pt x="633" y="8"/>
                  </a:cubicBezTo>
                  <a:cubicBezTo>
                    <a:pt x="717" y="0"/>
                    <a:pt x="791" y="14"/>
                    <a:pt x="832" y="15"/>
                  </a:cubicBezTo>
                </a:path>
              </a:pathLst>
            </a:custGeom>
            <a:noFill/>
            <a:ln w="28575" cmpd="sng">
              <a:solidFill>
                <a:srgbClr val="66FFFF">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7400" name="Text Box 8"/>
          <p:cNvSpPr txBox="1">
            <a:spLocks noChangeArrowheads="1"/>
          </p:cNvSpPr>
          <p:nvPr/>
        </p:nvSpPr>
        <p:spPr bwMode="auto">
          <a:xfrm>
            <a:off x="241300" y="395288"/>
            <a:ext cx="656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66FFFF"/>
                </a:solidFill>
                <a:latin typeface="Times New Roman" pitchFamily="18" charset="0"/>
              </a:rPr>
              <a:t>2. </a:t>
            </a:r>
            <a:r>
              <a:rPr kumimoji="1" lang="zh-CN" altLang="en-US" sz="2400" b="1">
                <a:solidFill>
                  <a:srgbClr val="66FFFF"/>
                </a:solidFill>
                <a:latin typeface="Times New Roman" pitchFamily="18" charset="0"/>
              </a:rPr>
              <a:t>电势与电场强度的微分关系</a:t>
            </a:r>
          </a:p>
        </p:txBody>
      </p:sp>
      <p:sp>
        <p:nvSpPr>
          <p:cNvPr id="187401" name="Text Box 9"/>
          <p:cNvSpPr txBox="1">
            <a:spLocks noChangeArrowheads="1"/>
          </p:cNvSpPr>
          <p:nvPr/>
        </p:nvSpPr>
        <p:spPr bwMode="auto">
          <a:xfrm>
            <a:off x="944563" y="915988"/>
            <a:ext cx="391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取两相邻的等势面</a:t>
            </a:r>
          </a:p>
        </p:txBody>
      </p:sp>
      <p:sp>
        <p:nvSpPr>
          <p:cNvPr id="187402" name="Text Box 10"/>
          <p:cNvSpPr txBox="1">
            <a:spLocks noChangeArrowheads="1"/>
          </p:cNvSpPr>
          <p:nvPr/>
        </p:nvSpPr>
        <p:spPr bwMode="auto">
          <a:xfrm>
            <a:off x="5092700" y="17827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i="1">
                <a:solidFill>
                  <a:schemeClr val="bg1"/>
                </a:solidFill>
                <a:latin typeface="Times New Roman" pitchFamily="18" charset="0"/>
              </a:rPr>
              <a:t>u</a:t>
            </a:r>
          </a:p>
        </p:txBody>
      </p:sp>
      <p:sp>
        <p:nvSpPr>
          <p:cNvPr id="187403" name="Text Box 11"/>
          <p:cNvSpPr txBox="1">
            <a:spLocks noChangeArrowheads="1"/>
          </p:cNvSpPr>
          <p:nvPr/>
        </p:nvSpPr>
        <p:spPr bwMode="auto">
          <a:xfrm>
            <a:off x="5897563" y="20431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bg1"/>
                </a:solidFill>
                <a:latin typeface="Times New Roman" pitchFamily="18" charset="0"/>
              </a:rPr>
              <a:t>a</a:t>
            </a:r>
          </a:p>
        </p:txBody>
      </p:sp>
      <p:sp>
        <p:nvSpPr>
          <p:cNvPr id="187404" name="Line 12"/>
          <p:cNvSpPr>
            <a:spLocks noChangeShapeType="1"/>
          </p:cNvSpPr>
          <p:nvPr/>
        </p:nvSpPr>
        <p:spPr bwMode="auto">
          <a:xfrm flipH="1">
            <a:off x="5453063" y="2509838"/>
            <a:ext cx="833437" cy="666750"/>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7405" name="Object 13"/>
          <p:cNvGraphicFramePr>
            <a:graphicFrameLocks noChangeAspect="1"/>
          </p:cNvGraphicFramePr>
          <p:nvPr/>
        </p:nvGraphicFramePr>
        <p:xfrm>
          <a:off x="6992938" y="2301875"/>
          <a:ext cx="446087" cy="474663"/>
        </p:xfrm>
        <a:graphic>
          <a:graphicData uri="http://schemas.openxmlformats.org/presentationml/2006/ole">
            <mc:AlternateContent xmlns:mc="http://schemas.openxmlformats.org/markup-compatibility/2006">
              <mc:Choice xmlns:v="urn:schemas-microsoft-com:vml" Requires="v">
                <p:oleObj spid="_x0000_s67941" name="公式" r:id="rId4" imgW="95289" imgH="114182" progId="Equation.3">
                  <p:embed/>
                </p:oleObj>
              </mc:Choice>
              <mc:Fallback>
                <p:oleObj name="公式" r:id="rId4" imgW="95289" imgH="114182"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938" y="2301875"/>
                        <a:ext cx="44608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7406" name="Group 14"/>
          <p:cNvGrpSpPr>
            <a:grpSpLocks/>
          </p:cNvGrpSpPr>
          <p:nvPr/>
        </p:nvGrpSpPr>
        <p:grpSpPr bwMode="auto">
          <a:xfrm>
            <a:off x="6503988" y="1220788"/>
            <a:ext cx="2160587" cy="1439862"/>
            <a:chOff x="3470" y="1117"/>
            <a:chExt cx="1687" cy="1224"/>
          </a:xfrm>
        </p:grpSpPr>
        <p:pic>
          <p:nvPicPr>
            <p:cNvPr id="67623" name="Picture 15"/>
            <p:cNvPicPr>
              <a:picLocks noChangeAspect="1" noChangeArrowheads="1"/>
            </p:cNvPicPr>
            <p:nvPr/>
          </p:nvPicPr>
          <p:blipFill>
            <a:blip r:embed="rId6">
              <a:lum contrast="-42000"/>
              <a:extLst>
                <a:ext uri="{28A0092B-C50C-407E-A947-70E740481C1C}">
                  <a14:useLocalDpi xmlns:a14="http://schemas.microsoft.com/office/drawing/2010/main" val="0"/>
                </a:ext>
              </a:extLst>
            </a:blip>
            <a:srcRect/>
            <a:stretch>
              <a:fillRect/>
            </a:stretch>
          </p:blipFill>
          <p:spPr bwMode="auto">
            <a:xfrm>
              <a:off x="3470" y="1117"/>
              <a:ext cx="1687"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24" name="Freeform 16"/>
            <p:cNvSpPr>
              <a:spLocks/>
            </p:cNvSpPr>
            <p:nvPr/>
          </p:nvSpPr>
          <p:spPr bwMode="auto">
            <a:xfrm>
              <a:off x="3485" y="1476"/>
              <a:ext cx="814" cy="854"/>
            </a:xfrm>
            <a:custGeom>
              <a:avLst/>
              <a:gdLst>
                <a:gd name="T0" fmla="*/ 0 w 814"/>
                <a:gd name="T1" fmla="*/ 0 h 854"/>
                <a:gd name="T2" fmla="*/ 303 w 814"/>
                <a:gd name="T3" fmla="*/ 195 h 854"/>
                <a:gd name="T4" fmla="*/ 555 w 814"/>
                <a:gd name="T5" fmla="*/ 410 h 854"/>
                <a:gd name="T6" fmla="*/ 736 w 814"/>
                <a:gd name="T7" fmla="*/ 660 h 854"/>
                <a:gd name="T8" fmla="*/ 814 w 814"/>
                <a:gd name="T9" fmla="*/ 854 h 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854">
                  <a:moveTo>
                    <a:pt x="0" y="0"/>
                  </a:moveTo>
                  <a:cubicBezTo>
                    <a:pt x="52" y="30"/>
                    <a:pt x="201" y="116"/>
                    <a:pt x="303" y="195"/>
                  </a:cubicBezTo>
                  <a:cubicBezTo>
                    <a:pt x="405" y="274"/>
                    <a:pt x="483" y="332"/>
                    <a:pt x="555" y="410"/>
                  </a:cubicBezTo>
                  <a:cubicBezTo>
                    <a:pt x="627" y="488"/>
                    <a:pt x="701" y="585"/>
                    <a:pt x="736" y="660"/>
                  </a:cubicBezTo>
                  <a:cubicBezTo>
                    <a:pt x="771" y="735"/>
                    <a:pt x="798" y="814"/>
                    <a:pt x="814" y="854"/>
                  </a:cubicBezTo>
                </a:path>
              </a:pathLst>
            </a:custGeom>
            <a:noFill/>
            <a:ln w="28575" cmpd="sng">
              <a:solidFill>
                <a:srgbClr val="66FFFF">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25" name="Freeform 17"/>
            <p:cNvSpPr>
              <a:spLocks/>
            </p:cNvSpPr>
            <p:nvPr/>
          </p:nvSpPr>
          <p:spPr bwMode="auto">
            <a:xfrm>
              <a:off x="3476" y="1122"/>
              <a:ext cx="1662" cy="908"/>
            </a:xfrm>
            <a:custGeom>
              <a:avLst/>
              <a:gdLst>
                <a:gd name="T0" fmla="*/ 0 w 1662"/>
                <a:gd name="T1" fmla="*/ 357 h 908"/>
                <a:gd name="T2" fmla="*/ 88 w 1662"/>
                <a:gd name="T3" fmla="*/ 222 h 908"/>
                <a:gd name="T4" fmla="*/ 261 w 1662"/>
                <a:gd name="T5" fmla="*/ 83 h 908"/>
                <a:gd name="T6" fmla="*/ 466 w 1662"/>
                <a:gd name="T7" fmla="*/ 20 h 908"/>
                <a:gd name="T8" fmla="*/ 645 w 1662"/>
                <a:gd name="T9" fmla="*/ 8 h 908"/>
                <a:gd name="T10" fmla="*/ 849 w 1662"/>
                <a:gd name="T11" fmla="*/ 66 h 908"/>
                <a:gd name="T12" fmla="*/ 1021 w 1662"/>
                <a:gd name="T13" fmla="*/ 174 h 908"/>
                <a:gd name="T14" fmla="*/ 1263 w 1662"/>
                <a:gd name="T15" fmla="*/ 393 h 908"/>
                <a:gd name="T16" fmla="*/ 1482 w 1662"/>
                <a:gd name="T17" fmla="*/ 654 h 908"/>
                <a:gd name="T18" fmla="*/ 1662 w 1662"/>
                <a:gd name="T19" fmla="*/ 908 h 9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2" h="908">
                  <a:moveTo>
                    <a:pt x="0" y="357"/>
                  </a:moveTo>
                  <a:cubicBezTo>
                    <a:pt x="15" y="335"/>
                    <a:pt x="45" y="268"/>
                    <a:pt x="88" y="222"/>
                  </a:cubicBezTo>
                  <a:cubicBezTo>
                    <a:pt x="131" y="176"/>
                    <a:pt x="198" y="117"/>
                    <a:pt x="261" y="83"/>
                  </a:cubicBezTo>
                  <a:cubicBezTo>
                    <a:pt x="324" y="49"/>
                    <a:pt x="402" y="32"/>
                    <a:pt x="466" y="20"/>
                  </a:cubicBezTo>
                  <a:cubicBezTo>
                    <a:pt x="530" y="8"/>
                    <a:pt x="581" y="0"/>
                    <a:pt x="645" y="8"/>
                  </a:cubicBezTo>
                  <a:cubicBezTo>
                    <a:pt x="709" y="16"/>
                    <a:pt x="786" y="38"/>
                    <a:pt x="849" y="66"/>
                  </a:cubicBezTo>
                  <a:cubicBezTo>
                    <a:pt x="912" y="94"/>
                    <a:pt x="926" y="109"/>
                    <a:pt x="1021" y="174"/>
                  </a:cubicBezTo>
                  <a:cubicBezTo>
                    <a:pt x="1116" y="239"/>
                    <a:pt x="1181" y="313"/>
                    <a:pt x="1263" y="393"/>
                  </a:cubicBezTo>
                  <a:cubicBezTo>
                    <a:pt x="1345" y="473"/>
                    <a:pt x="1413" y="570"/>
                    <a:pt x="1482" y="654"/>
                  </a:cubicBezTo>
                  <a:cubicBezTo>
                    <a:pt x="1551" y="738"/>
                    <a:pt x="1624" y="855"/>
                    <a:pt x="1662" y="908"/>
                  </a:cubicBezTo>
                </a:path>
              </a:pathLst>
            </a:custGeom>
            <a:noFill/>
            <a:ln w="28575" cmpd="sng">
              <a:solidFill>
                <a:srgbClr val="66FFFF">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26" name="Freeform 18"/>
            <p:cNvSpPr>
              <a:spLocks/>
            </p:cNvSpPr>
            <p:nvPr/>
          </p:nvSpPr>
          <p:spPr bwMode="auto">
            <a:xfrm>
              <a:off x="4298" y="2007"/>
              <a:ext cx="832" cy="323"/>
            </a:xfrm>
            <a:custGeom>
              <a:avLst/>
              <a:gdLst>
                <a:gd name="T0" fmla="*/ 0 w 832"/>
                <a:gd name="T1" fmla="*/ 323 h 323"/>
                <a:gd name="T2" fmla="*/ 111 w 832"/>
                <a:gd name="T3" fmla="*/ 222 h 323"/>
                <a:gd name="T4" fmla="*/ 286 w 832"/>
                <a:gd name="T5" fmla="*/ 116 h 323"/>
                <a:gd name="T6" fmla="*/ 462 w 832"/>
                <a:gd name="T7" fmla="*/ 44 h 323"/>
                <a:gd name="T8" fmla="*/ 633 w 832"/>
                <a:gd name="T9" fmla="*/ 8 h 323"/>
                <a:gd name="T10" fmla="*/ 832 w 832"/>
                <a:gd name="T11" fmla="*/ 15 h 3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2" h="323">
                  <a:moveTo>
                    <a:pt x="0" y="323"/>
                  </a:moveTo>
                  <a:cubicBezTo>
                    <a:pt x="18" y="306"/>
                    <a:pt x="63" y="256"/>
                    <a:pt x="111" y="222"/>
                  </a:cubicBezTo>
                  <a:cubicBezTo>
                    <a:pt x="159" y="188"/>
                    <a:pt x="228" y="146"/>
                    <a:pt x="286" y="116"/>
                  </a:cubicBezTo>
                  <a:cubicBezTo>
                    <a:pt x="344" y="86"/>
                    <a:pt x="404" y="62"/>
                    <a:pt x="462" y="44"/>
                  </a:cubicBezTo>
                  <a:cubicBezTo>
                    <a:pt x="520" y="26"/>
                    <a:pt x="571" y="13"/>
                    <a:pt x="633" y="8"/>
                  </a:cubicBezTo>
                  <a:cubicBezTo>
                    <a:pt x="717" y="0"/>
                    <a:pt x="791" y="14"/>
                    <a:pt x="832" y="15"/>
                  </a:cubicBezTo>
                </a:path>
              </a:pathLst>
            </a:custGeom>
            <a:noFill/>
            <a:ln w="28575" cmpd="sng">
              <a:solidFill>
                <a:srgbClr val="66FFFF">
                  <a:alpha val="3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7411" name="Oval 19"/>
          <p:cNvSpPr>
            <a:spLocks noChangeAspect="1" noChangeArrowheads="1"/>
          </p:cNvSpPr>
          <p:nvPr/>
        </p:nvSpPr>
        <p:spPr bwMode="auto">
          <a:xfrm>
            <a:off x="6223000" y="2441575"/>
            <a:ext cx="133350" cy="133350"/>
          </a:xfrm>
          <a:prstGeom prst="ellipse">
            <a:avLst/>
          </a:prstGeom>
          <a:solidFill>
            <a:srgbClr val="FF66FF"/>
          </a:solidFill>
          <a:ln w="9525">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2" name="Oval 20"/>
          <p:cNvSpPr>
            <a:spLocks noChangeAspect="1" noChangeArrowheads="1"/>
          </p:cNvSpPr>
          <p:nvPr/>
        </p:nvSpPr>
        <p:spPr bwMode="auto">
          <a:xfrm>
            <a:off x="7870825" y="1900238"/>
            <a:ext cx="133350" cy="133350"/>
          </a:xfrm>
          <a:prstGeom prst="ellipse">
            <a:avLst/>
          </a:prstGeom>
          <a:solidFill>
            <a:srgbClr val="FF66FF"/>
          </a:solidFill>
          <a:ln w="9525">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3" name="Text Box 21"/>
          <p:cNvSpPr txBox="1">
            <a:spLocks noChangeArrowheads="1"/>
          </p:cNvSpPr>
          <p:nvPr/>
        </p:nvSpPr>
        <p:spPr bwMode="auto">
          <a:xfrm>
            <a:off x="8001000" y="1768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bg1"/>
                </a:solidFill>
                <a:latin typeface="Times New Roman" pitchFamily="18" charset="0"/>
              </a:rPr>
              <a:t>b</a:t>
            </a:r>
          </a:p>
        </p:txBody>
      </p:sp>
      <p:sp>
        <p:nvSpPr>
          <p:cNvPr id="187414" name="Text Box 22"/>
          <p:cNvSpPr txBox="1">
            <a:spLocks noChangeArrowheads="1"/>
          </p:cNvSpPr>
          <p:nvPr/>
        </p:nvSpPr>
        <p:spPr bwMode="auto">
          <a:xfrm>
            <a:off x="5800725" y="1136650"/>
            <a:ext cx="86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i="1">
                <a:solidFill>
                  <a:schemeClr val="bg1"/>
                </a:solidFill>
                <a:latin typeface="Times New Roman" pitchFamily="18" charset="0"/>
              </a:rPr>
              <a:t>u</a:t>
            </a:r>
            <a:r>
              <a:rPr kumimoji="1" lang="en-US" altLang="zh-CN" sz="2400" b="1">
                <a:solidFill>
                  <a:schemeClr val="bg1"/>
                </a:solidFill>
                <a:latin typeface="Times New Roman" pitchFamily="18" charset="0"/>
              </a:rPr>
              <a:t>+d</a:t>
            </a:r>
            <a:r>
              <a:rPr kumimoji="1" lang="en-US" altLang="zh-CN" sz="2400" b="1" i="1">
                <a:solidFill>
                  <a:schemeClr val="bg1"/>
                </a:solidFill>
                <a:latin typeface="Times New Roman" pitchFamily="18" charset="0"/>
              </a:rPr>
              <a:t>u</a:t>
            </a:r>
          </a:p>
        </p:txBody>
      </p:sp>
      <p:graphicFrame>
        <p:nvGraphicFramePr>
          <p:cNvPr id="187415" name="Object 23"/>
          <p:cNvGraphicFramePr>
            <a:graphicFrameLocks noChangeAspect="1"/>
          </p:cNvGraphicFramePr>
          <p:nvPr/>
        </p:nvGraphicFramePr>
        <p:xfrm>
          <a:off x="5510213" y="3111500"/>
          <a:ext cx="319087" cy="427038"/>
        </p:xfrm>
        <a:graphic>
          <a:graphicData uri="http://schemas.openxmlformats.org/presentationml/2006/ole">
            <mc:AlternateContent xmlns:mc="http://schemas.openxmlformats.org/markup-compatibility/2006">
              <mc:Choice xmlns:v="urn:schemas-microsoft-com:vml" Requires="v">
                <p:oleObj spid="_x0000_s67942" name="公式" r:id="rId7" imgW="47510" imgH="95287" progId="Equation.3">
                  <p:embed/>
                </p:oleObj>
              </mc:Choice>
              <mc:Fallback>
                <p:oleObj name="公式" r:id="rId7" imgW="47510" imgH="95287"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0213" y="3111500"/>
                        <a:ext cx="319087"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16" name="Object 24"/>
          <p:cNvGraphicFramePr>
            <a:graphicFrameLocks noChangeAspect="1"/>
          </p:cNvGraphicFramePr>
          <p:nvPr/>
        </p:nvGraphicFramePr>
        <p:xfrm>
          <a:off x="7589838" y="1463675"/>
          <a:ext cx="266700" cy="373063"/>
        </p:xfrm>
        <a:graphic>
          <a:graphicData uri="http://schemas.openxmlformats.org/presentationml/2006/ole">
            <mc:AlternateContent xmlns:mc="http://schemas.openxmlformats.org/markup-compatibility/2006">
              <mc:Choice xmlns:v="urn:schemas-microsoft-com:vml" Requires="v">
                <p:oleObj spid="_x0000_s67943" name="公式" r:id="rId9" imgW="19166" imgH="76121" progId="Equation.3">
                  <p:embed/>
                </p:oleObj>
              </mc:Choice>
              <mc:Fallback>
                <p:oleObj name="公式" r:id="rId9" imgW="19166" imgH="76121"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9838" y="1463675"/>
                        <a:ext cx="2667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17" name="Object 25"/>
          <p:cNvGraphicFramePr>
            <a:graphicFrameLocks noChangeAspect="1"/>
          </p:cNvGraphicFramePr>
          <p:nvPr/>
        </p:nvGraphicFramePr>
        <p:xfrm>
          <a:off x="6980238" y="1243013"/>
          <a:ext cx="425450" cy="373062"/>
        </p:xfrm>
        <a:graphic>
          <a:graphicData uri="http://schemas.openxmlformats.org/presentationml/2006/ole">
            <mc:AlternateContent xmlns:mc="http://schemas.openxmlformats.org/markup-compatibility/2006">
              <mc:Choice xmlns:v="urn:schemas-microsoft-com:vml" Requires="v">
                <p:oleObj spid="_x0000_s67944" name="公式" r:id="rId11" imgW="95289" imgH="76121" progId="Equation.3">
                  <p:embed/>
                </p:oleObj>
              </mc:Choice>
              <mc:Fallback>
                <p:oleObj name="公式" r:id="rId11" imgW="95289" imgH="76121"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0238" y="1243013"/>
                        <a:ext cx="42545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18" name="Text Box 26"/>
          <p:cNvSpPr txBox="1">
            <a:spLocks noChangeArrowheads="1"/>
          </p:cNvSpPr>
          <p:nvPr/>
        </p:nvSpPr>
        <p:spPr bwMode="auto">
          <a:xfrm>
            <a:off x="971550" y="1454150"/>
            <a:ext cx="40322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pPr>
            <a:r>
              <a:rPr kumimoji="1" lang="zh-CN" altLang="en-US" sz="2400" b="1">
                <a:solidFill>
                  <a:schemeClr val="bg1"/>
                </a:solidFill>
                <a:latin typeface="Times New Roman" pitchFamily="18" charset="0"/>
              </a:rPr>
              <a:t>把点电荷 </a:t>
            </a:r>
            <a:r>
              <a:rPr kumimoji="1" lang="en-US" altLang="zh-CN" sz="2400" b="1" i="1">
                <a:solidFill>
                  <a:srgbClr val="66FFFF"/>
                </a:solidFill>
                <a:latin typeface="Times New Roman" pitchFamily="18" charset="0"/>
              </a:rPr>
              <a:t>q</a:t>
            </a:r>
            <a:r>
              <a:rPr kumimoji="1" lang="en-US" altLang="zh-CN" sz="2400" b="1" baseline="-25000">
                <a:solidFill>
                  <a:srgbClr val="66FFFF"/>
                </a:solidFill>
                <a:latin typeface="Times New Roman" pitchFamily="18" charset="0"/>
              </a:rPr>
              <a:t>0 </a:t>
            </a:r>
            <a:r>
              <a:rPr kumimoji="1" lang="zh-CN" altLang="en-US" sz="2400" b="1">
                <a:solidFill>
                  <a:schemeClr val="bg1"/>
                </a:solidFill>
                <a:latin typeface="Times New Roman" pitchFamily="18" charset="0"/>
              </a:rPr>
              <a:t>从 </a:t>
            </a:r>
            <a:r>
              <a:rPr kumimoji="1" lang="en-US" altLang="zh-CN" sz="2400" b="1" i="1">
                <a:solidFill>
                  <a:srgbClr val="66FFFF"/>
                </a:solidFill>
                <a:latin typeface="Times New Roman" pitchFamily="18" charset="0"/>
              </a:rPr>
              <a:t>a </a:t>
            </a:r>
            <a:r>
              <a:rPr kumimoji="1" lang="zh-CN" altLang="en-US" sz="2400" b="1">
                <a:solidFill>
                  <a:schemeClr val="bg1"/>
                </a:solidFill>
                <a:latin typeface="Times New Roman" pitchFamily="18" charset="0"/>
              </a:rPr>
              <a:t>移到 </a:t>
            </a:r>
            <a:r>
              <a:rPr kumimoji="1" lang="en-US" altLang="zh-CN" sz="2400" b="1" i="1">
                <a:solidFill>
                  <a:srgbClr val="66FFFF"/>
                </a:solidFill>
                <a:latin typeface="Times New Roman" pitchFamily="18" charset="0"/>
              </a:rPr>
              <a:t>b </a:t>
            </a:r>
            <a:r>
              <a:rPr kumimoji="1" lang="zh-CN" altLang="en-US" sz="2400" b="1">
                <a:solidFill>
                  <a:schemeClr val="bg1"/>
                </a:solidFill>
                <a:latin typeface="Times New Roman" pitchFamily="18" charset="0"/>
              </a:rPr>
              <a:t>，电场力作功为</a:t>
            </a:r>
          </a:p>
        </p:txBody>
      </p:sp>
      <p:graphicFrame>
        <p:nvGraphicFramePr>
          <p:cNvPr id="187419" name="Object 27"/>
          <p:cNvGraphicFramePr>
            <a:graphicFrameLocks noChangeAspect="1"/>
          </p:cNvGraphicFramePr>
          <p:nvPr/>
        </p:nvGraphicFramePr>
        <p:xfrm>
          <a:off x="3038475" y="3184525"/>
          <a:ext cx="1146175" cy="479425"/>
        </p:xfrm>
        <a:graphic>
          <a:graphicData uri="http://schemas.openxmlformats.org/presentationml/2006/ole">
            <mc:AlternateContent xmlns:mc="http://schemas.openxmlformats.org/markup-compatibility/2006">
              <mc:Choice xmlns:v="urn:schemas-microsoft-com:vml" Requires="v">
                <p:oleObj spid="_x0000_s67945" name="公式" r:id="rId13" imgW="438114" imgH="123900" progId="Equation.3">
                  <p:embed/>
                </p:oleObj>
              </mc:Choice>
              <mc:Fallback>
                <p:oleObj name="公式" r:id="rId13" imgW="438114" imgH="12390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38475" y="3184525"/>
                        <a:ext cx="11461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20" name="Object 28"/>
          <p:cNvGraphicFramePr>
            <a:graphicFrameLocks noChangeAspect="1"/>
          </p:cNvGraphicFramePr>
          <p:nvPr/>
        </p:nvGraphicFramePr>
        <p:xfrm>
          <a:off x="1314450" y="2562225"/>
          <a:ext cx="3465513" cy="533400"/>
        </p:xfrm>
        <a:graphic>
          <a:graphicData uri="http://schemas.openxmlformats.org/presentationml/2006/ole">
            <mc:AlternateContent xmlns:mc="http://schemas.openxmlformats.org/markup-compatibility/2006">
              <mc:Choice xmlns:v="urn:schemas-microsoft-com:vml" Requires="v">
                <p:oleObj spid="_x0000_s67946" name="公式" r:id="rId15" imgW="1542982" imgH="152512" progId="Equation.3">
                  <p:embed/>
                </p:oleObj>
              </mc:Choice>
              <mc:Fallback>
                <p:oleObj name="公式" r:id="rId15" imgW="1542982" imgH="152512"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14450" y="2562225"/>
                        <a:ext cx="34655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21" name="Object 29"/>
          <p:cNvGraphicFramePr>
            <a:graphicFrameLocks noChangeAspect="1"/>
          </p:cNvGraphicFramePr>
          <p:nvPr/>
        </p:nvGraphicFramePr>
        <p:xfrm>
          <a:off x="1436688" y="3746500"/>
          <a:ext cx="3784600" cy="481013"/>
        </p:xfrm>
        <a:graphic>
          <a:graphicData uri="http://schemas.openxmlformats.org/presentationml/2006/ole">
            <mc:AlternateContent xmlns:mc="http://schemas.openxmlformats.org/markup-compatibility/2006">
              <mc:Choice xmlns:v="urn:schemas-microsoft-com:vml" Requires="v">
                <p:oleObj spid="_x0000_s67947" name="公式" r:id="rId17" imgW="1695499" imgH="123900" progId="Equation.3">
                  <p:embed/>
                </p:oleObj>
              </mc:Choice>
              <mc:Fallback>
                <p:oleObj name="公式" r:id="rId17" imgW="1695499" imgH="123900"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36688" y="3746500"/>
                        <a:ext cx="37846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22" name="AutoShape 30"/>
          <p:cNvSpPr>
            <a:spLocks/>
          </p:cNvSpPr>
          <p:nvPr/>
        </p:nvSpPr>
        <p:spPr bwMode="auto">
          <a:xfrm>
            <a:off x="1052513" y="2628900"/>
            <a:ext cx="279400" cy="1552575"/>
          </a:xfrm>
          <a:prstGeom prst="leftBrace">
            <a:avLst>
              <a:gd name="adj1" fmla="val 46307"/>
              <a:gd name="adj2" fmla="val 51528"/>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7423" name="Object 31"/>
          <p:cNvGraphicFramePr>
            <a:graphicFrameLocks noChangeAspect="1"/>
          </p:cNvGraphicFramePr>
          <p:nvPr/>
        </p:nvGraphicFramePr>
        <p:xfrm>
          <a:off x="1914525" y="4552950"/>
          <a:ext cx="2905125" cy="373063"/>
        </p:xfrm>
        <a:graphic>
          <a:graphicData uri="http://schemas.openxmlformats.org/presentationml/2006/ole">
            <mc:AlternateContent xmlns:mc="http://schemas.openxmlformats.org/markup-compatibility/2006">
              <mc:Choice xmlns:v="urn:schemas-microsoft-com:vml" Requires="v">
                <p:oleObj spid="_x0000_s67948" name="公式" r:id="rId19" imgW="1276280" imgH="76121" progId="Equation.3">
                  <p:embed/>
                </p:oleObj>
              </mc:Choice>
              <mc:Fallback>
                <p:oleObj name="公式" r:id="rId19" imgW="1276280" imgH="76121"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14525" y="4552950"/>
                        <a:ext cx="290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7424" name="AutoShape 32"/>
          <p:cNvSpPr>
            <a:spLocks noChangeArrowheads="1"/>
          </p:cNvSpPr>
          <p:nvPr/>
        </p:nvSpPr>
        <p:spPr bwMode="auto">
          <a:xfrm rot="5400000">
            <a:off x="1258887" y="4289426"/>
            <a:ext cx="619125" cy="533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193 h 21600"/>
              <a:gd name="T20" fmla="*/ 1906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17" y="0"/>
                </a:moveTo>
                <a:lnTo>
                  <a:pt x="12633" y="7071"/>
                </a:lnTo>
                <a:lnTo>
                  <a:pt x="15172" y="7071"/>
                </a:lnTo>
                <a:lnTo>
                  <a:pt x="15172" y="17193"/>
                </a:lnTo>
                <a:lnTo>
                  <a:pt x="0" y="17193"/>
                </a:lnTo>
                <a:lnTo>
                  <a:pt x="0" y="21600"/>
                </a:lnTo>
                <a:lnTo>
                  <a:pt x="19061" y="21600"/>
                </a:lnTo>
                <a:lnTo>
                  <a:pt x="19061" y="7071"/>
                </a:lnTo>
                <a:lnTo>
                  <a:pt x="21600" y="7071"/>
                </a:lnTo>
                <a:lnTo>
                  <a:pt x="17117" y="0"/>
                </a:lnTo>
                <a:close/>
              </a:path>
            </a:pathLst>
          </a:custGeom>
          <a:solidFill>
            <a:srgbClr val="66FF33">
              <a:alpha val="69019"/>
            </a:srgbClr>
          </a:solidFill>
          <a:ln w="9525">
            <a:solidFill>
              <a:srgbClr val="66FF33">
                <a:alpha val="6901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5" name="Freeform 33"/>
          <p:cNvSpPr>
            <a:spLocks/>
          </p:cNvSpPr>
          <p:nvPr/>
        </p:nvSpPr>
        <p:spPr bwMode="auto">
          <a:xfrm rot="-4391909">
            <a:off x="6576220" y="2266156"/>
            <a:ext cx="87312" cy="117475"/>
          </a:xfrm>
          <a:custGeom>
            <a:avLst/>
            <a:gdLst>
              <a:gd name="T0" fmla="*/ 2147483647 w 51"/>
              <a:gd name="T1" fmla="*/ 0 h 145"/>
              <a:gd name="T2" fmla="*/ 2147483647 w 51"/>
              <a:gd name="T3" fmla="*/ 2147483647 h 145"/>
              <a:gd name="T4" fmla="*/ 2147483647 w 51"/>
              <a:gd name="T5" fmla="*/ 2147483647 h 145"/>
              <a:gd name="T6" fmla="*/ 0 w 51"/>
              <a:gd name="T7" fmla="*/ 2147483647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145">
                <a:moveTo>
                  <a:pt x="45" y="0"/>
                </a:moveTo>
                <a:cubicBezTo>
                  <a:pt x="45" y="14"/>
                  <a:pt x="51" y="19"/>
                  <a:pt x="51" y="51"/>
                </a:cubicBezTo>
                <a:cubicBezTo>
                  <a:pt x="44" y="91"/>
                  <a:pt x="42" y="89"/>
                  <a:pt x="33" y="105"/>
                </a:cubicBezTo>
                <a:cubicBezTo>
                  <a:pt x="24" y="121"/>
                  <a:pt x="8" y="136"/>
                  <a:pt x="0" y="145"/>
                </a:cubicBezTo>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7426" name="Object 34"/>
          <p:cNvGraphicFramePr>
            <a:graphicFrameLocks noChangeAspect="1"/>
          </p:cNvGraphicFramePr>
          <p:nvPr/>
        </p:nvGraphicFramePr>
        <p:xfrm>
          <a:off x="6718300" y="2074863"/>
          <a:ext cx="217488" cy="303212"/>
        </p:xfrm>
        <a:graphic>
          <a:graphicData uri="http://schemas.openxmlformats.org/presentationml/2006/ole">
            <mc:AlternateContent xmlns:mc="http://schemas.openxmlformats.org/markup-compatibility/2006">
              <mc:Choice xmlns:v="urn:schemas-microsoft-com:vml" Requires="v">
                <p:oleObj spid="_x0000_s67949" name="公式" r:id="rId21" imgW="19166" imgH="76121" progId="Equation.3">
                  <p:embed/>
                </p:oleObj>
              </mc:Choice>
              <mc:Fallback>
                <p:oleObj name="公式" r:id="rId21" imgW="19166" imgH="76121" progId="Equation.3">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18300" y="2074863"/>
                        <a:ext cx="217488"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27" name="Object 35"/>
          <p:cNvGraphicFramePr>
            <a:graphicFrameLocks noChangeAspect="1"/>
          </p:cNvGraphicFramePr>
          <p:nvPr/>
        </p:nvGraphicFramePr>
        <p:xfrm>
          <a:off x="5954713" y="4359275"/>
          <a:ext cx="1255712" cy="695325"/>
        </p:xfrm>
        <a:graphic>
          <a:graphicData uri="http://schemas.openxmlformats.org/presentationml/2006/ole">
            <mc:AlternateContent xmlns:mc="http://schemas.openxmlformats.org/markup-compatibility/2006">
              <mc:Choice xmlns:v="urn:schemas-microsoft-com:vml" Requires="v">
                <p:oleObj spid="_x0000_s67950" name="公式" r:id="rId23" imgW="495341" imgH="228634" progId="Equation.3">
                  <p:embed/>
                </p:oleObj>
              </mc:Choice>
              <mc:Fallback>
                <p:oleObj name="公式" r:id="rId23" imgW="495341" imgH="228634"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54713" y="4359275"/>
                        <a:ext cx="1255712" cy="695325"/>
                      </a:xfrm>
                      <a:prstGeom prst="rect">
                        <a:avLst/>
                      </a:prstGeom>
                      <a:solidFill>
                        <a:srgbClr val="00FFFF">
                          <a:alpha val="14902"/>
                        </a:srgbClr>
                      </a:solidFill>
                      <a:ln w="19050">
                        <a:solidFill>
                          <a:srgbClr val="66FF33">
                            <a:alpha val="32941"/>
                          </a:srgbClr>
                        </a:solidFill>
                        <a:miter lim="800000"/>
                        <a:headEnd/>
                        <a:tailEnd/>
                      </a:ln>
                    </p:spPr>
                  </p:pic>
                </p:oleObj>
              </mc:Fallback>
            </mc:AlternateContent>
          </a:graphicData>
        </a:graphic>
      </p:graphicFrame>
      <p:sp>
        <p:nvSpPr>
          <p:cNvPr id="187428" name="Rectangle 36"/>
          <p:cNvSpPr>
            <a:spLocks noChangeArrowheads="1"/>
          </p:cNvSpPr>
          <p:nvPr/>
        </p:nvSpPr>
        <p:spPr bwMode="auto">
          <a:xfrm>
            <a:off x="963613" y="5229225"/>
            <a:ext cx="7496175" cy="1306513"/>
          </a:xfrm>
          <a:prstGeom prst="rect">
            <a:avLst/>
          </a:prstGeom>
          <a:solidFill>
            <a:srgbClr val="006699">
              <a:alpha val="20000"/>
            </a:srgbClr>
          </a:solidFill>
          <a:ln w="9525">
            <a:solidFill>
              <a:srgbClr val="808080">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400" b="1">
                <a:solidFill>
                  <a:schemeClr val="bg1"/>
                </a:solidFill>
                <a:latin typeface="Times New Roman" pitchFamily="18" charset="0"/>
              </a:rPr>
              <a:t>任意一场点处电场强度的大小等于沿过该点等势面法线方向上电势的变化率，负号表示电场强度的方向指向电势减小的方向。</a:t>
            </a:r>
          </a:p>
        </p:txBody>
      </p:sp>
      <p:sp>
        <p:nvSpPr>
          <p:cNvPr id="187429" name="AutoShape 37"/>
          <p:cNvSpPr>
            <a:spLocks noChangeArrowheads="1"/>
          </p:cNvSpPr>
          <p:nvPr/>
        </p:nvSpPr>
        <p:spPr bwMode="auto">
          <a:xfrm>
            <a:off x="4997450" y="4524375"/>
            <a:ext cx="758825" cy="409575"/>
          </a:xfrm>
          <a:prstGeom prst="rightArrow">
            <a:avLst>
              <a:gd name="adj1" fmla="val 50000"/>
              <a:gd name="adj2" fmla="val 46318"/>
            </a:avLst>
          </a:prstGeom>
          <a:solidFill>
            <a:srgbClr val="66FF33">
              <a:alpha val="70195"/>
            </a:srgbClr>
          </a:solidFill>
          <a:ln w="9525">
            <a:solidFill>
              <a:srgbClr val="66FF33">
                <a:alpha val="749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7430" name="Group 38"/>
          <p:cNvGrpSpPr>
            <a:grpSpLocks/>
          </p:cNvGrpSpPr>
          <p:nvPr/>
        </p:nvGrpSpPr>
        <p:grpSpPr bwMode="auto">
          <a:xfrm>
            <a:off x="6284913" y="1960563"/>
            <a:ext cx="1658937" cy="549275"/>
            <a:chOff x="3959" y="1235"/>
            <a:chExt cx="1045" cy="346"/>
          </a:xfrm>
        </p:grpSpPr>
        <p:sp>
          <p:nvSpPr>
            <p:cNvPr id="67620" name="Line 39"/>
            <p:cNvSpPr>
              <a:spLocks noChangeShapeType="1"/>
            </p:cNvSpPr>
            <p:nvPr/>
          </p:nvSpPr>
          <p:spPr bwMode="auto">
            <a:xfrm flipV="1">
              <a:off x="4822" y="1235"/>
              <a:ext cx="182" cy="60"/>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21" name="Line 40"/>
            <p:cNvSpPr>
              <a:spLocks noChangeShapeType="1"/>
            </p:cNvSpPr>
            <p:nvPr/>
          </p:nvSpPr>
          <p:spPr bwMode="auto">
            <a:xfrm flipV="1">
              <a:off x="3959" y="1374"/>
              <a:ext cx="625" cy="207"/>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22" name="Line 41"/>
            <p:cNvSpPr>
              <a:spLocks noChangeShapeType="1"/>
            </p:cNvSpPr>
            <p:nvPr/>
          </p:nvSpPr>
          <p:spPr bwMode="auto">
            <a:xfrm flipV="1">
              <a:off x="4581" y="1289"/>
              <a:ext cx="258" cy="86"/>
            </a:xfrm>
            <a:prstGeom prst="line">
              <a:avLst/>
            </a:prstGeom>
            <a:noFill/>
            <a:ln w="28575">
              <a:solidFill>
                <a:srgbClr val="66FF33">
                  <a:alpha val="45097"/>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34" name="Group 42"/>
          <p:cNvGrpSpPr>
            <a:grpSpLocks/>
          </p:cNvGrpSpPr>
          <p:nvPr/>
        </p:nvGrpSpPr>
        <p:grpSpPr bwMode="auto">
          <a:xfrm>
            <a:off x="6286500" y="1436688"/>
            <a:ext cx="1347788" cy="1073150"/>
            <a:chOff x="3960" y="905"/>
            <a:chExt cx="849" cy="676"/>
          </a:xfrm>
        </p:grpSpPr>
        <p:sp>
          <p:nvSpPr>
            <p:cNvPr id="67617" name="Line 43"/>
            <p:cNvSpPr>
              <a:spLocks noChangeShapeType="1"/>
            </p:cNvSpPr>
            <p:nvPr/>
          </p:nvSpPr>
          <p:spPr bwMode="auto">
            <a:xfrm flipV="1">
              <a:off x="4573" y="905"/>
              <a:ext cx="236" cy="192"/>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8" name="Line 44"/>
            <p:cNvSpPr>
              <a:spLocks noChangeShapeType="1"/>
            </p:cNvSpPr>
            <p:nvPr/>
          </p:nvSpPr>
          <p:spPr bwMode="auto">
            <a:xfrm flipV="1">
              <a:off x="3960" y="1224"/>
              <a:ext cx="450" cy="357"/>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9" name="Line 45"/>
            <p:cNvSpPr>
              <a:spLocks noChangeShapeType="1"/>
            </p:cNvSpPr>
            <p:nvPr/>
          </p:nvSpPr>
          <p:spPr bwMode="auto">
            <a:xfrm flipV="1">
              <a:off x="4409" y="1060"/>
              <a:ext cx="209" cy="165"/>
            </a:xfrm>
            <a:prstGeom prst="line">
              <a:avLst/>
            </a:prstGeom>
            <a:noFill/>
            <a:ln w="28575">
              <a:solidFill>
                <a:srgbClr val="FFFF00">
                  <a:alpha val="43137"/>
                </a:srgb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7438" name="Line 46"/>
          <p:cNvSpPr>
            <a:spLocks noChangeShapeType="1"/>
          </p:cNvSpPr>
          <p:nvPr/>
        </p:nvSpPr>
        <p:spPr bwMode="auto">
          <a:xfrm rot="10800000" flipH="1">
            <a:off x="6291263" y="1963738"/>
            <a:ext cx="682625" cy="544512"/>
          </a:xfrm>
          <a:prstGeom prst="line">
            <a:avLst/>
          </a:prstGeom>
          <a:noFill/>
          <a:ln w="38100">
            <a:solidFill>
              <a:srgbClr val="FF3300"/>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400"/>
                                        </p:tgtEl>
                                        <p:attrNameLst>
                                          <p:attrName>style.visibility</p:attrName>
                                        </p:attrNameLst>
                                      </p:cBhvr>
                                      <p:to>
                                        <p:strVal val="visible"/>
                                      </p:to>
                                    </p:set>
                                    <p:animEffect transition="in" filter="wipe(left)">
                                      <p:cBhvr>
                                        <p:cTn id="7" dur="500"/>
                                        <p:tgtEl>
                                          <p:spTgt spid="1874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01"/>
                                        </p:tgtEl>
                                        <p:attrNameLst>
                                          <p:attrName>style.visibility</p:attrName>
                                        </p:attrNameLst>
                                      </p:cBhvr>
                                      <p:to>
                                        <p:strVal val="visible"/>
                                      </p:to>
                                    </p:set>
                                    <p:animEffect transition="in" filter="wipe(left)">
                                      <p:cBhvr>
                                        <p:cTn id="12" dur="500"/>
                                        <p:tgtEl>
                                          <p:spTgt spid="1874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87395"/>
                                        </p:tgtEl>
                                        <p:attrNameLst>
                                          <p:attrName>style.visibility</p:attrName>
                                        </p:attrNameLst>
                                      </p:cBhvr>
                                      <p:to>
                                        <p:strVal val="visible"/>
                                      </p:to>
                                    </p:set>
                                    <p:animEffect transition="in" filter="strips(downRight)">
                                      <p:cBhvr>
                                        <p:cTn id="17" dur="500"/>
                                        <p:tgtEl>
                                          <p:spTgt spid="18739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8740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87406"/>
                                        </p:tgtEl>
                                        <p:attrNameLst>
                                          <p:attrName>style.visibility</p:attrName>
                                        </p:attrNameLst>
                                      </p:cBhvr>
                                      <p:to>
                                        <p:strVal val="visible"/>
                                      </p:to>
                                    </p:set>
                                    <p:animEffect transition="in" filter="strips(downRight)">
                                      <p:cBhvr>
                                        <p:cTn id="24" dur="500"/>
                                        <p:tgtEl>
                                          <p:spTgt spid="187406"/>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87414"/>
                                        </p:tgtEl>
                                        <p:attrNameLst>
                                          <p:attrName>style.visibility</p:attrName>
                                        </p:attrNameLst>
                                      </p:cBhvr>
                                      <p:to>
                                        <p:strVal val="visible"/>
                                      </p:to>
                                    </p:set>
                                  </p:childTnLst>
                                </p:cTn>
                              </p:par>
                            </p:childTnLst>
                          </p:cTn>
                        </p:par>
                        <p:par>
                          <p:cTn id="27" fill="hold" nodeType="afterGroup">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187394"/>
                                        </p:tgtEl>
                                        <p:attrNameLst>
                                          <p:attrName>style.visibility</p:attrName>
                                        </p:attrNameLst>
                                      </p:cBhvr>
                                      <p:to>
                                        <p:strVal val="visible"/>
                                      </p:to>
                                    </p:set>
                                    <p:animEffect transition="in" filter="box(out)">
                                      <p:cBhvr>
                                        <p:cTn id="30" dur="500"/>
                                        <p:tgtEl>
                                          <p:spTgt spid="18739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74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74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87434"/>
                                        </p:tgtEl>
                                        <p:attrNameLst>
                                          <p:attrName>style.visibility</p:attrName>
                                        </p:attrNameLst>
                                      </p:cBhvr>
                                      <p:to>
                                        <p:strVal val="visible"/>
                                      </p:to>
                                    </p:set>
                                    <p:animEffect transition="in" filter="wipe(down)">
                                      <p:cBhvr>
                                        <p:cTn id="41" dur="500"/>
                                        <p:tgtEl>
                                          <p:spTgt spid="187434"/>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187416"/>
                                        </p:tgtEl>
                                        <p:attrNameLst>
                                          <p:attrName>style.visibility</p:attrName>
                                        </p:attrNameLst>
                                      </p:cBhvr>
                                      <p:to>
                                        <p:strVal val="visible"/>
                                      </p:to>
                                    </p:set>
                                    <p:animEffect transition="in" filter="wipe(left)">
                                      <p:cBhvr>
                                        <p:cTn id="45" dur="500"/>
                                        <p:tgtEl>
                                          <p:spTgt spid="1874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7418"/>
                                        </p:tgtEl>
                                        <p:attrNameLst>
                                          <p:attrName>style.visibility</p:attrName>
                                        </p:attrNameLst>
                                      </p:cBhvr>
                                      <p:to>
                                        <p:strVal val="visible"/>
                                      </p:to>
                                    </p:set>
                                    <p:animEffect transition="in" filter="wipe(left)">
                                      <p:cBhvr>
                                        <p:cTn id="50" dur="500"/>
                                        <p:tgtEl>
                                          <p:spTgt spid="1874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187430"/>
                                        </p:tgtEl>
                                        <p:attrNameLst>
                                          <p:attrName>style.visibility</p:attrName>
                                        </p:attrNameLst>
                                      </p:cBhvr>
                                      <p:to>
                                        <p:strVal val="visible"/>
                                      </p:to>
                                    </p:set>
                                    <p:animEffect transition="in" filter="wipe(down)">
                                      <p:cBhvr>
                                        <p:cTn id="55" dur="500"/>
                                        <p:tgtEl>
                                          <p:spTgt spid="187430"/>
                                        </p:tgtEl>
                                      </p:cBhvr>
                                    </p:animEffect>
                                  </p:childTnLst>
                                </p:cTn>
                              </p:par>
                            </p:childTnLst>
                          </p:cTn>
                        </p:par>
                        <p:par>
                          <p:cTn id="56" fill="hold" nodeType="afterGroup">
                            <p:stCondLst>
                              <p:cond delay="500"/>
                            </p:stCondLst>
                            <p:childTnLst>
                              <p:par>
                                <p:cTn id="57" presetID="1" presetClass="entr" presetSubtype="0" fill="hold" nodeType="afterEffect">
                                  <p:stCondLst>
                                    <p:cond delay="0"/>
                                  </p:stCondLst>
                                  <p:childTnLst>
                                    <p:set>
                                      <p:cBhvr>
                                        <p:cTn id="58" dur="1" fill="hold">
                                          <p:stCondLst>
                                            <p:cond delay="499"/>
                                          </p:stCondLst>
                                        </p:cTn>
                                        <p:tgtEl>
                                          <p:spTgt spid="187405"/>
                                        </p:tgtEl>
                                        <p:attrNameLst>
                                          <p:attrName>style.visibility</p:attrName>
                                        </p:attrNameLst>
                                      </p:cBhvr>
                                      <p:to>
                                        <p:strVal val="visible"/>
                                      </p:to>
                                    </p:set>
                                  </p:childTnLst>
                                </p:cTn>
                              </p:par>
                            </p:childTnLst>
                          </p:cTn>
                        </p:par>
                        <p:par>
                          <p:cTn id="59" fill="hold" nodeType="afterGroup">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8741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87413"/>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87438"/>
                                        </p:tgtEl>
                                        <p:attrNameLst>
                                          <p:attrName>style.visibility</p:attrName>
                                        </p:attrNameLst>
                                      </p:cBhvr>
                                      <p:to>
                                        <p:strVal val="visible"/>
                                      </p:to>
                                    </p:set>
                                    <p:animEffect transition="in" filter="wipe(up)">
                                      <p:cBhvr>
                                        <p:cTn id="68" dur="500"/>
                                        <p:tgtEl>
                                          <p:spTgt spid="18743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87425"/>
                                        </p:tgtEl>
                                        <p:attrNameLst>
                                          <p:attrName>style.visibility</p:attrName>
                                        </p:attrNameLst>
                                      </p:cBhvr>
                                      <p:to>
                                        <p:strVal val="visible"/>
                                      </p:to>
                                    </p:set>
                                  </p:childTnLst>
                                </p:cTn>
                              </p:par>
                            </p:childTnLst>
                          </p:cTn>
                        </p:par>
                        <p:par>
                          <p:cTn id="73" fill="hold" nodeType="afterGroup">
                            <p:stCondLst>
                              <p:cond delay="500"/>
                            </p:stCondLst>
                            <p:childTnLst>
                              <p:par>
                                <p:cTn id="74" presetID="1" presetClass="entr" presetSubtype="0" fill="hold" nodeType="afterEffect">
                                  <p:stCondLst>
                                    <p:cond delay="0"/>
                                  </p:stCondLst>
                                  <p:childTnLst>
                                    <p:set>
                                      <p:cBhvr>
                                        <p:cTn id="75" dur="1" fill="hold">
                                          <p:stCondLst>
                                            <p:cond delay="499"/>
                                          </p:stCondLst>
                                        </p:cTn>
                                        <p:tgtEl>
                                          <p:spTgt spid="187426"/>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87420"/>
                                        </p:tgtEl>
                                        <p:attrNameLst>
                                          <p:attrName>style.visibility</p:attrName>
                                        </p:attrNameLst>
                                      </p:cBhvr>
                                      <p:to>
                                        <p:strVal val="visible"/>
                                      </p:to>
                                    </p:set>
                                    <p:animEffect transition="in" filter="wipe(left)">
                                      <p:cBhvr>
                                        <p:cTn id="80" dur="500"/>
                                        <p:tgtEl>
                                          <p:spTgt spid="18742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87417"/>
                                        </p:tgtEl>
                                        <p:attrNameLst>
                                          <p:attrName>style.visibility</p:attrName>
                                        </p:attrNameLst>
                                      </p:cBhvr>
                                      <p:to>
                                        <p:strVal val="visible"/>
                                      </p:to>
                                    </p:set>
                                    <p:animEffect transition="in" filter="wipe(left)">
                                      <p:cBhvr>
                                        <p:cTn id="85" dur="500"/>
                                        <p:tgtEl>
                                          <p:spTgt spid="1874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87419"/>
                                        </p:tgtEl>
                                        <p:attrNameLst>
                                          <p:attrName>style.visibility</p:attrName>
                                        </p:attrNameLst>
                                      </p:cBhvr>
                                      <p:to>
                                        <p:strVal val="visible"/>
                                      </p:to>
                                    </p:set>
                                    <p:animEffect transition="in" filter="wipe(left)">
                                      <p:cBhvr>
                                        <p:cTn id="90" dur="500"/>
                                        <p:tgtEl>
                                          <p:spTgt spid="18741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87421"/>
                                        </p:tgtEl>
                                        <p:attrNameLst>
                                          <p:attrName>style.visibility</p:attrName>
                                        </p:attrNameLst>
                                      </p:cBhvr>
                                      <p:to>
                                        <p:strVal val="visible"/>
                                      </p:to>
                                    </p:set>
                                    <p:animEffect transition="in" filter="wipe(left)">
                                      <p:cBhvr>
                                        <p:cTn id="95" dur="500"/>
                                        <p:tgtEl>
                                          <p:spTgt spid="18742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87422"/>
                                        </p:tgtEl>
                                        <p:attrNameLst>
                                          <p:attrName>style.visibility</p:attrName>
                                        </p:attrNameLst>
                                      </p:cBhvr>
                                      <p:to>
                                        <p:strVal val="visible"/>
                                      </p:to>
                                    </p:set>
                                    <p:animEffect transition="in" filter="wipe(up)">
                                      <p:cBhvr>
                                        <p:cTn id="100" dur="500"/>
                                        <p:tgtEl>
                                          <p:spTgt spid="187422"/>
                                        </p:tgtEl>
                                      </p:cBhvr>
                                    </p:animEffect>
                                  </p:childTnLst>
                                </p:cTn>
                              </p:par>
                            </p:childTnLst>
                          </p:cTn>
                        </p:par>
                        <p:par>
                          <p:cTn id="101" fill="hold" nodeType="afterGroup">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187424"/>
                                        </p:tgtEl>
                                        <p:attrNameLst>
                                          <p:attrName>style.visibility</p:attrName>
                                        </p:attrNameLst>
                                      </p:cBhvr>
                                      <p:to>
                                        <p:strVal val="visible"/>
                                      </p:to>
                                    </p:set>
                                    <p:animEffect transition="in" filter="wipe(up)">
                                      <p:cBhvr>
                                        <p:cTn id="104" dur="500"/>
                                        <p:tgtEl>
                                          <p:spTgt spid="18742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87423"/>
                                        </p:tgtEl>
                                        <p:attrNameLst>
                                          <p:attrName>style.visibility</p:attrName>
                                        </p:attrNameLst>
                                      </p:cBhvr>
                                      <p:to>
                                        <p:strVal val="visible"/>
                                      </p:to>
                                    </p:set>
                                    <p:animEffect transition="in" filter="wipe(left)">
                                      <p:cBhvr>
                                        <p:cTn id="109" dur="500"/>
                                        <p:tgtEl>
                                          <p:spTgt spid="18742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87429"/>
                                        </p:tgtEl>
                                        <p:attrNameLst>
                                          <p:attrName>style.visibility</p:attrName>
                                        </p:attrNameLst>
                                      </p:cBhvr>
                                      <p:to>
                                        <p:strVal val="visible"/>
                                      </p:to>
                                    </p:set>
                                    <p:animEffect transition="in" filter="wipe(left)">
                                      <p:cBhvr>
                                        <p:cTn id="114" dur="500"/>
                                        <p:tgtEl>
                                          <p:spTgt spid="187429"/>
                                        </p:tgtEl>
                                      </p:cBhvr>
                                    </p:animEffect>
                                  </p:childTnLst>
                                </p:cTn>
                              </p:par>
                            </p:childTnLst>
                          </p:cTn>
                        </p:par>
                        <p:par>
                          <p:cTn id="115" fill="hold" nodeType="afterGroup">
                            <p:stCondLst>
                              <p:cond delay="500"/>
                            </p:stCondLst>
                            <p:childTnLst>
                              <p:par>
                                <p:cTn id="116" presetID="22" presetClass="entr" presetSubtype="8" fill="hold" nodeType="afterEffect">
                                  <p:stCondLst>
                                    <p:cond delay="0"/>
                                  </p:stCondLst>
                                  <p:childTnLst>
                                    <p:set>
                                      <p:cBhvr>
                                        <p:cTn id="117" dur="1" fill="hold">
                                          <p:stCondLst>
                                            <p:cond delay="0"/>
                                          </p:stCondLst>
                                        </p:cTn>
                                        <p:tgtEl>
                                          <p:spTgt spid="187427"/>
                                        </p:tgtEl>
                                        <p:attrNameLst>
                                          <p:attrName>style.visibility</p:attrName>
                                        </p:attrNameLst>
                                      </p:cBhvr>
                                      <p:to>
                                        <p:strVal val="visible"/>
                                      </p:to>
                                    </p:set>
                                    <p:animEffect transition="in" filter="wipe(left)">
                                      <p:cBhvr>
                                        <p:cTn id="118" dur="500"/>
                                        <p:tgtEl>
                                          <p:spTgt spid="18742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187404"/>
                                        </p:tgtEl>
                                        <p:attrNameLst>
                                          <p:attrName>style.visibility</p:attrName>
                                        </p:attrNameLst>
                                      </p:cBhvr>
                                      <p:to>
                                        <p:strVal val="visible"/>
                                      </p:to>
                                    </p:set>
                                    <p:animEffect transition="in" filter="wipe(up)">
                                      <p:cBhvr>
                                        <p:cTn id="123" dur="500"/>
                                        <p:tgtEl>
                                          <p:spTgt spid="187404"/>
                                        </p:tgtEl>
                                      </p:cBhvr>
                                    </p:animEffect>
                                  </p:childTnLst>
                                </p:cTn>
                              </p:par>
                            </p:childTnLst>
                          </p:cTn>
                        </p:par>
                        <p:par>
                          <p:cTn id="124" fill="hold" nodeType="afterGroup">
                            <p:stCondLst>
                              <p:cond delay="500"/>
                            </p:stCondLst>
                            <p:childTnLst>
                              <p:par>
                                <p:cTn id="125" presetID="22" presetClass="entr" presetSubtype="8" fill="hold" nodeType="afterEffect">
                                  <p:stCondLst>
                                    <p:cond delay="0"/>
                                  </p:stCondLst>
                                  <p:childTnLst>
                                    <p:set>
                                      <p:cBhvr>
                                        <p:cTn id="126" dur="1" fill="hold">
                                          <p:stCondLst>
                                            <p:cond delay="0"/>
                                          </p:stCondLst>
                                        </p:cTn>
                                        <p:tgtEl>
                                          <p:spTgt spid="187415"/>
                                        </p:tgtEl>
                                        <p:attrNameLst>
                                          <p:attrName>style.visibility</p:attrName>
                                        </p:attrNameLst>
                                      </p:cBhvr>
                                      <p:to>
                                        <p:strVal val="visible"/>
                                      </p:to>
                                    </p:set>
                                    <p:animEffect transition="in" filter="wipe(left)">
                                      <p:cBhvr>
                                        <p:cTn id="127" dur="500"/>
                                        <p:tgtEl>
                                          <p:spTgt spid="18741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iterate type="lt">
                                    <p:tmPct val="100000"/>
                                  </p:iterate>
                                  <p:childTnLst>
                                    <p:set>
                                      <p:cBhvr>
                                        <p:cTn id="131" dur="1" fill="hold">
                                          <p:stCondLst>
                                            <p:cond delay="0"/>
                                          </p:stCondLst>
                                        </p:cTn>
                                        <p:tgtEl>
                                          <p:spTgt spid="187428"/>
                                        </p:tgtEl>
                                        <p:attrNameLst>
                                          <p:attrName>style.visibility</p:attrName>
                                        </p:attrNameLst>
                                      </p:cBhvr>
                                      <p:to>
                                        <p:strVal val="visible"/>
                                      </p:to>
                                    </p:set>
                                    <p:animEffect transition="in" filter="wipe(left)">
                                      <p:cBhvr>
                                        <p:cTn id="132" dur="500"/>
                                        <p:tgtEl>
                                          <p:spTgt spid="18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nimBg="1"/>
      <p:bldP spid="187400" grpId="0" autoUpdateAnimBg="0"/>
      <p:bldP spid="187401" grpId="0" autoUpdateAnimBg="0"/>
      <p:bldP spid="187402" grpId="0"/>
      <p:bldP spid="187403" grpId="0"/>
      <p:bldP spid="187404" grpId="0" animBg="1"/>
      <p:bldP spid="187411" grpId="0" animBg="1"/>
      <p:bldP spid="187412" grpId="0" animBg="1"/>
      <p:bldP spid="187413" grpId="0"/>
      <p:bldP spid="187414" grpId="0"/>
      <p:bldP spid="187418" grpId="0" autoUpdateAnimBg="0"/>
      <p:bldP spid="187422" grpId="0" animBg="1"/>
      <p:bldP spid="187424" grpId="0" animBg="1"/>
      <p:bldP spid="187425" grpId="0" animBg="1"/>
      <p:bldP spid="187428" grpId="0" animBg="1" autoUpdateAnimBg="0"/>
      <p:bldP spid="187429" grpId="0" animBg="1"/>
      <p:bldP spid="1874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8419" name="Object 3"/>
          <p:cNvGraphicFramePr>
            <a:graphicFrameLocks/>
          </p:cNvGraphicFramePr>
          <p:nvPr/>
        </p:nvGraphicFramePr>
        <p:xfrm>
          <a:off x="2089150" y="765175"/>
          <a:ext cx="3149600" cy="315913"/>
        </p:xfrm>
        <a:graphic>
          <a:graphicData uri="http://schemas.openxmlformats.org/presentationml/2006/ole">
            <mc:AlternateContent xmlns:mc="http://schemas.openxmlformats.org/markup-compatibility/2006">
              <mc:Choice xmlns:v="urn:schemas-microsoft-com:vml" Requires="v">
                <p:oleObj spid="_x0000_s68881" name="Equation" r:id="rId3" imgW="3047902" imgH="209468" progId="Equation.3">
                  <p:embed/>
                </p:oleObj>
              </mc:Choice>
              <mc:Fallback>
                <p:oleObj name="Equation" r:id="rId3" imgW="3047902" imgH="209468"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50" y="765175"/>
                        <a:ext cx="3149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0" name="AutoShape 4"/>
          <p:cNvSpPr>
            <a:spLocks noChangeArrowheads="1"/>
          </p:cNvSpPr>
          <p:nvPr/>
        </p:nvSpPr>
        <p:spPr bwMode="auto">
          <a:xfrm>
            <a:off x="2660650" y="1196975"/>
            <a:ext cx="228600" cy="457200"/>
          </a:xfrm>
          <a:prstGeom prst="downArrow">
            <a:avLst>
              <a:gd name="adj1" fmla="val 50000"/>
              <a:gd name="adj2" fmla="val 50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8421" name="Text Box 5"/>
          <p:cNvSpPr txBox="1">
            <a:spLocks noChangeArrowheads="1"/>
          </p:cNvSpPr>
          <p:nvPr/>
        </p:nvSpPr>
        <p:spPr bwMode="auto">
          <a:xfrm>
            <a:off x="757238" y="260350"/>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另一种理解：</a:t>
            </a:r>
          </a:p>
        </p:txBody>
      </p:sp>
      <p:graphicFrame>
        <p:nvGraphicFramePr>
          <p:cNvPr id="188422" name="Object 6"/>
          <p:cNvGraphicFramePr>
            <a:graphicFrameLocks/>
          </p:cNvGraphicFramePr>
          <p:nvPr/>
        </p:nvGraphicFramePr>
        <p:xfrm>
          <a:off x="1971675" y="1724025"/>
          <a:ext cx="1562100" cy="431800"/>
        </p:xfrm>
        <a:graphic>
          <a:graphicData uri="http://schemas.openxmlformats.org/presentationml/2006/ole">
            <mc:AlternateContent xmlns:mc="http://schemas.openxmlformats.org/markup-compatibility/2006">
              <mc:Choice xmlns:v="urn:schemas-microsoft-com:vml" Requires="v">
                <p:oleObj spid="_x0000_s68882" name="Equation" r:id="rId5" imgW="1457411" imgH="323920" progId="Equation.3">
                  <p:embed/>
                </p:oleObj>
              </mc:Choice>
              <mc:Fallback>
                <p:oleObj name="Equation" r:id="rId5" imgW="1457411" imgH="32392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1675" y="1724025"/>
                        <a:ext cx="1562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3" name="AutoShape 7"/>
          <p:cNvSpPr>
            <a:spLocks noChangeArrowheads="1"/>
          </p:cNvSpPr>
          <p:nvPr/>
        </p:nvSpPr>
        <p:spPr bwMode="auto">
          <a:xfrm>
            <a:off x="3827463" y="1765300"/>
            <a:ext cx="762000" cy="304800"/>
          </a:xfrm>
          <a:prstGeom prst="rightArrow">
            <a:avLst>
              <a:gd name="adj1" fmla="val 50000"/>
              <a:gd name="adj2" fmla="val 625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8424" name="Object 8"/>
          <p:cNvGraphicFramePr>
            <a:graphicFrameLocks/>
          </p:cNvGraphicFramePr>
          <p:nvPr/>
        </p:nvGraphicFramePr>
        <p:xfrm>
          <a:off x="5097463" y="1450975"/>
          <a:ext cx="1346200" cy="823913"/>
        </p:xfrm>
        <a:graphic>
          <a:graphicData uri="http://schemas.openxmlformats.org/presentationml/2006/ole">
            <mc:AlternateContent xmlns:mc="http://schemas.openxmlformats.org/markup-compatibility/2006">
              <mc:Choice xmlns:v="urn:schemas-microsoft-com:vml" Requires="v">
                <p:oleObj spid="_x0000_s68883" name="Equation" r:id="rId7" imgW="1238219" imgH="723962" progId="Equation.3">
                  <p:embed/>
                </p:oleObj>
              </mc:Choice>
              <mc:Fallback>
                <p:oleObj name="Equation" r:id="rId7" imgW="1238219" imgH="723962"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7463" y="1450975"/>
                        <a:ext cx="1346200" cy="82391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5" name="Object 9"/>
          <p:cNvGraphicFramePr>
            <a:graphicFrameLocks/>
          </p:cNvGraphicFramePr>
          <p:nvPr/>
        </p:nvGraphicFramePr>
        <p:xfrm>
          <a:off x="2355850" y="2909888"/>
          <a:ext cx="1028700" cy="317500"/>
        </p:xfrm>
        <a:graphic>
          <a:graphicData uri="http://schemas.openxmlformats.org/presentationml/2006/ole">
            <mc:AlternateContent xmlns:mc="http://schemas.openxmlformats.org/markup-compatibility/2006">
              <mc:Choice xmlns:v="urn:schemas-microsoft-com:vml" Requires="v">
                <p:oleObj spid="_x0000_s68884" name="Equation" r:id="rId9" imgW="924008" imgH="209468" progId="Equation.3">
                  <p:embed/>
                </p:oleObj>
              </mc:Choice>
              <mc:Fallback>
                <p:oleObj name="Equation" r:id="rId9" imgW="924008" imgH="209468"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5850" y="2909888"/>
                        <a:ext cx="1028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6" name="AutoShape 10"/>
          <p:cNvSpPr>
            <a:spLocks noChangeArrowheads="1"/>
          </p:cNvSpPr>
          <p:nvPr/>
        </p:nvSpPr>
        <p:spPr bwMode="auto">
          <a:xfrm>
            <a:off x="3860800" y="2943225"/>
            <a:ext cx="736600" cy="322263"/>
          </a:xfrm>
          <a:prstGeom prst="rightArrow">
            <a:avLst>
              <a:gd name="adj1" fmla="val 50000"/>
              <a:gd name="adj2" fmla="val 5714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8427" name="Object 11"/>
          <p:cNvGraphicFramePr>
            <a:graphicFrameLocks/>
          </p:cNvGraphicFramePr>
          <p:nvPr/>
        </p:nvGraphicFramePr>
        <p:xfrm>
          <a:off x="5059363" y="2708275"/>
          <a:ext cx="1168400" cy="825500"/>
        </p:xfrm>
        <a:graphic>
          <a:graphicData uri="http://schemas.openxmlformats.org/presentationml/2006/ole">
            <mc:AlternateContent xmlns:mc="http://schemas.openxmlformats.org/markup-compatibility/2006">
              <mc:Choice xmlns:v="urn:schemas-microsoft-com:vml" Requires="v">
                <p:oleObj spid="_x0000_s68885" name="Equation" r:id="rId11" imgW="1066806" imgH="723962" progId="Equation.3">
                  <p:embed/>
                </p:oleObj>
              </mc:Choice>
              <mc:Fallback>
                <p:oleObj name="Equation" r:id="rId11" imgW="1066806" imgH="723962" progId="Equation.3">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59363" y="2708275"/>
                        <a:ext cx="1168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31" name="Rectangle 15"/>
          <p:cNvSpPr>
            <a:spLocks noChangeArrowheads="1"/>
          </p:cNvSpPr>
          <p:nvPr/>
        </p:nvSpPr>
        <p:spPr bwMode="auto">
          <a:xfrm>
            <a:off x="1979613" y="3500438"/>
            <a:ext cx="599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FFFF00"/>
                </a:solidFill>
                <a:latin typeface="+mn-ea"/>
                <a:ea typeface="+mn-ea"/>
              </a:rPr>
              <a:t>电势沿等势面法线方向的变化率最大</a:t>
            </a:r>
          </a:p>
        </p:txBody>
      </p:sp>
      <p:sp>
        <p:nvSpPr>
          <p:cNvPr id="188432" name="Rectangle 16"/>
          <p:cNvSpPr>
            <a:spLocks noChangeArrowheads="1"/>
          </p:cNvSpPr>
          <p:nvPr/>
        </p:nvSpPr>
        <p:spPr bwMode="auto">
          <a:xfrm>
            <a:off x="838200" y="2276475"/>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latin typeface="Times New Roman" pitchFamily="18" charset="0"/>
              </a:rPr>
              <a:t>电场强度在 </a:t>
            </a:r>
            <a:r>
              <a:rPr kumimoji="1" lang="en-US" altLang="zh-CN" sz="2800" b="1" i="1">
                <a:solidFill>
                  <a:srgbClr val="66FFFF"/>
                </a:solidFill>
                <a:latin typeface="Times New Roman" pitchFamily="18" charset="0"/>
              </a:rPr>
              <a:t>l </a:t>
            </a:r>
            <a:r>
              <a:rPr kumimoji="1" lang="zh-CN" altLang="en-US" sz="2400" b="1">
                <a:solidFill>
                  <a:schemeClr val="bg1"/>
                </a:solidFill>
                <a:latin typeface="Times New Roman" pitchFamily="18" charset="0"/>
              </a:rPr>
              <a:t>方向的投影等于电势沿该方向变化率的负值</a:t>
            </a:r>
          </a:p>
        </p:txBody>
      </p:sp>
      <p:pic>
        <p:nvPicPr>
          <p:cNvPr id="68825" name="Picture 2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36952" y="3948737"/>
            <a:ext cx="2495550" cy="266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21"/>
                                        </p:tgtEl>
                                        <p:attrNameLst>
                                          <p:attrName>style.visibility</p:attrName>
                                        </p:attrNameLst>
                                      </p:cBhvr>
                                      <p:to>
                                        <p:strVal val="visible"/>
                                      </p:to>
                                    </p:set>
                                    <p:animEffect transition="in" filter="wipe(left)">
                                      <p:cBhvr>
                                        <p:cTn id="7" dur="500"/>
                                        <p:tgtEl>
                                          <p:spTgt spid="188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8419"/>
                                        </p:tgtEl>
                                        <p:attrNameLst>
                                          <p:attrName>style.visibility</p:attrName>
                                        </p:attrNameLst>
                                      </p:cBhvr>
                                      <p:to>
                                        <p:strVal val="visible"/>
                                      </p:to>
                                    </p:set>
                                    <p:animEffect transition="in" filter="wipe(left)">
                                      <p:cBhvr>
                                        <p:cTn id="12" dur="500"/>
                                        <p:tgtEl>
                                          <p:spTgt spid="188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8420"/>
                                        </p:tgtEl>
                                        <p:attrNameLst>
                                          <p:attrName>style.visibility</p:attrName>
                                        </p:attrNameLst>
                                      </p:cBhvr>
                                      <p:to>
                                        <p:strVal val="visible"/>
                                      </p:to>
                                    </p:set>
                                    <p:animEffect transition="in" filter="wipe(up)">
                                      <p:cBhvr>
                                        <p:cTn id="17" dur="500"/>
                                        <p:tgtEl>
                                          <p:spTgt spid="188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8422"/>
                                        </p:tgtEl>
                                        <p:attrNameLst>
                                          <p:attrName>style.visibility</p:attrName>
                                        </p:attrNameLst>
                                      </p:cBhvr>
                                      <p:to>
                                        <p:strVal val="visible"/>
                                      </p:to>
                                    </p:set>
                                    <p:animEffect transition="in" filter="wipe(left)">
                                      <p:cBhvr>
                                        <p:cTn id="22" dur="500"/>
                                        <p:tgtEl>
                                          <p:spTgt spid="1884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423"/>
                                        </p:tgtEl>
                                        <p:attrNameLst>
                                          <p:attrName>style.visibility</p:attrName>
                                        </p:attrNameLst>
                                      </p:cBhvr>
                                      <p:to>
                                        <p:strVal val="visible"/>
                                      </p:to>
                                    </p:set>
                                    <p:animEffect transition="in" filter="wipe(left)">
                                      <p:cBhvr>
                                        <p:cTn id="27" dur="500"/>
                                        <p:tgtEl>
                                          <p:spTgt spid="1884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8424"/>
                                        </p:tgtEl>
                                        <p:attrNameLst>
                                          <p:attrName>style.visibility</p:attrName>
                                        </p:attrNameLst>
                                      </p:cBhvr>
                                      <p:to>
                                        <p:strVal val="visible"/>
                                      </p:to>
                                    </p:set>
                                    <p:animEffect transition="in" filter="wipe(left)">
                                      <p:cBhvr>
                                        <p:cTn id="32" dur="500"/>
                                        <p:tgtEl>
                                          <p:spTgt spid="1884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8432"/>
                                        </p:tgtEl>
                                        <p:attrNameLst>
                                          <p:attrName>style.visibility</p:attrName>
                                        </p:attrNameLst>
                                      </p:cBhvr>
                                      <p:to>
                                        <p:strVal val="visible"/>
                                      </p:to>
                                    </p:set>
                                    <p:animEffect transition="in" filter="wipe(left)">
                                      <p:cBhvr>
                                        <p:cTn id="37" dur="500"/>
                                        <p:tgtEl>
                                          <p:spTgt spid="1884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8425"/>
                                        </p:tgtEl>
                                        <p:attrNameLst>
                                          <p:attrName>style.visibility</p:attrName>
                                        </p:attrNameLst>
                                      </p:cBhvr>
                                      <p:to>
                                        <p:strVal val="visible"/>
                                      </p:to>
                                    </p:set>
                                    <p:animEffect transition="in" filter="wipe(left)">
                                      <p:cBhvr>
                                        <p:cTn id="42" dur="500"/>
                                        <p:tgtEl>
                                          <p:spTgt spid="1884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8426"/>
                                        </p:tgtEl>
                                        <p:attrNameLst>
                                          <p:attrName>style.visibility</p:attrName>
                                        </p:attrNameLst>
                                      </p:cBhvr>
                                      <p:to>
                                        <p:strVal val="visible"/>
                                      </p:to>
                                    </p:set>
                                    <p:animEffect transition="in" filter="wipe(left)">
                                      <p:cBhvr>
                                        <p:cTn id="47" dur="500"/>
                                        <p:tgtEl>
                                          <p:spTgt spid="1884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8427"/>
                                        </p:tgtEl>
                                        <p:attrNameLst>
                                          <p:attrName>style.visibility</p:attrName>
                                        </p:attrNameLst>
                                      </p:cBhvr>
                                      <p:to>
                                        <p:strVal val="visible"/>
                                      </p:to>
                                    </p:set>
                                    <p:animEffect transition="in" filter="wipe(left)">
                                      <p:cBhvr>
                                        <p:cTn id="52" dur="500"/>
                                        <p:tgtEl>
                                          <p:spTgt spid="1884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8431"/>
                                        </p:tgtEl>
                                        <p:attrNameLst>
                                          <p:attrName>style.visibility</p:attrName>
                                        </p:attrNameLst>
                                      </p:cBhvr>
                                      <p:to>
                                        <p:strVal val="visible"/>
                                      </p:to>
                                    </p:set>
                                    <p:animEffect transition="in" filter="wipe(left)">
                                      <p:cBhvr>
                                        <p:cTn id="57" dur="500"/>
                                        <p:tgtEl>
                                          <p:spTgt spid="188431"/>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68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animBg="1"/>
      <p:bldP spid="188421" grpId="0" autoUpdateAnimBg="0"/>
      <p:bldP spid="188423" grpId="0" animBg="1"/>
      <p:bldP spid="188426" grpId="0" animBg="1"/>
      <p:bldP spid="188431" grpId="0" autoUpdateAnimBg="0"/>
      <p:bldP spid="18843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51520" y="116632"/>
            <a:ext cx="386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FFFF00"/>
              </a:buClr>
              <a:buFont typeface="Wingdings" pitchFamily="2" charset="2"/>
              <a:buChar char="Ø"/>
            </a:pPr>
            <a:r>
              <a:rPr kumimoji="1" lang="zh-CN" altLang="en-US" sz="2400" b="1" dirty="0">
                <a:solidFill>
                  <a:schemeClr val="bg1"/>
                </a:solidFill>
                <a:latin typeface="Times New Roman" pitchFamily="18" charset="0"/>
              </a:rPr>
              <a:t>在直角坐标系中</a:t>
            </a:r>
          </a:p>
        </p:txBody>
      </p:sp>
      <p:graphicFrame>
        <p:nvGraphicFramePr>
          <p:cNvPr id="4" name="Object 12"/>
          <p:cNvGraphicFramePr>
            <a:graphicFrameLocks/>
          </p:cNvGraphicFramePr>
          <p:nvPr>
            <p:extLst>
              <p:ext uri="{D42A27DB-BD31-4B8C-83A1-F6EECF244321}">
                <p14:modId xmlns:p14="http://schemas.microsoft.com/office/powerpoint/2010/main" val="395943153"/>
              </p:ext>
            </p:extLst>
          </p:nvPr>
        </p:nvGraphicFramePr>
        <p:xfrm>
          <a:off x="1367532" y="610344"/>
          <a:ext cx="1385888" cy="825500"/>
        </p:xfrm>
        <a:graphic>
          <a:graphicData uri="http://schemas.openxmlformats.org/presentationml/2006/ole">
            <mc:AlternateContent xmlns:mc="http://schemas.openxmlformats.org/markup-compatibility/2006">
              <mc:Choice xmlns:v="urn:schemas-microsoft-com:vml" Requires="v">
                <p:oleObj spid="_x0000_s71754" name="Equation" r:id="rId3" imgW="1276280" imgH="723962" progId="Equation.3">
                  <p:embed/>
                </p:oleObj>
              </mc:Choice>
              <mc:Fallback>
                <p:oleObj name="Equation" r:id="rId3" imgW="1276280" imgH="723962"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532" y="610344"/>
                        <a:ext cx="13858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3"/>
          <p:cNvGraphicFramePr>
            <a:graphicFrameLocks/>
          </p:cNvGraphicFramePr>
          <p:nvPr>
            <p:extLst>
              <p:ext uri="{D42A27DB-BD31-4B8C-83A1-F6EECF244321}">
                <p14:modId xmlns:p14="http://schemas.microsoft.com/office/powerpoint/2010/main" val="3234688712"/>
              </p:ext>
            </p:extLst>
          </p:nvPr>
        </p:nvGraphicFramePr>
        <p:xfrm>
          <a:off x="3315395" y="610344"/>
          <a:ext cx="1397000" cy="900113"/>
        </p:xfrm>
        <a:graphic>
          <a:graphicData uri="http://schemas.openxmlformats.org/presentationml/2006/ole">
            <mc:AlternateContent xmlns:mc="http://schemas.openxmlformats.org/markup-compatibility/2006">
              <mc:Choice xmlns:v="urn:schemas-microsoft-com:vml" Requires="v">
                <p:oleObj spid="_x0000_s71755" name="Equation" r:id="rId5" imgW="1295446" imgH="800083" progId="Equation.3">
                  <p:embed/>
                </p:oleObj>
              </mc:Choice>
              <mc:Fallback>
                <p:oleObj name="Equation" r:id="rId5" imgW="1295446" imgH="800083"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395" y="610344"/>
                        <a:ext cx="13970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4"/>
          <p:cNvGraphicFramePr>
            <a:graphicFrameLocks/>
          </p:cNvGraphicFramePr>
          <p:nvPr>
            <p:extLst>
              <p:ext uri="{D42A27DB-BD31-4B8C-83A1-F6EECF244321}">
                <p14:modId xmlns:p14="http://schemas.microsoft.com/office/powerpoint/2010/main" val="1848206935"/>
              </p:ext>
            </p:extLst>
          </p:nvPr>
        </p:nvGraphicFramePr>
        <p:xfrm>
          <a:off x="5274370" y="611932"/>
          <a:ext cx="1385887" cy="823912"/>
        </p:xfrm>
        <a:graphic>
          <a:graphicData uri="http://schemas.openxmlformats.org/presentationml/2006/ole">
            <mc:AlternateContent xmlns:mc="http://schemas.openxmlformats.org/markup-compatibility/2006">
              <mc:Choice xmlns:v="urn:schemas-microsoft-com:vml" Requires="v">
                <p:oleObj spid="_x0000_s71756" name="Equation" r:id="rId7" imgW="1276280" imgH="723962" progId="Equation.3">
                  <p:embed/>
                </p:oleObj>
              </mc:Choice>
              <mc:Fallback>
                <p:oleObj name="Equation" r:id="rId7" imgW="1276280" imgH="723962"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4370" y="611932"/>
                        <a:ext cx="138588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7"/>
          <p:cNvSpPr>
            <a:spLocks noChangeArrowheads="1"/>
          </p:cNvSpPr>
          <p:nvPr/>
        </p:nvSpPr>
        <p:spPr bwMode="auto">
          <a:xfrm>
            <a:off x="5143285" y="1581894"/>
            <a:ext cx="309562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000" b="1" dirty="0">
                <a:solidFill>
                  <a:schemeClr val="bg1"/>
                </a:solidFill>
                <a:latin typeface="Times New Roman" pitchFamily="18" charset="0"/>
              </a:rPr>
              <a:t>某点的电场强度等于该点</a:t>
            </a:r>
            <a:r>
              <a:rPr kumimoji="1" lang="zh-CN" altLang="en-US" sz="2000" b="1" dirty="0">
                <a:solidFill>
                  <a:srgbClr val="FFC000"/>
                </a:solidFill>
                <a:latin typeface="Times New Roman" pitchFamily="18" charset="0"/>
              </a:rPr>
              <a:t>电势梯度的负值</a:t>
            </a:r>
          </a:p>
        </p:txBody>
      </p:sp>
      <p:graphicFrame>
        <p:nvGraphicFramePr>
          <p:cNvPr id="8" name="Object 18"/>
          <p:cNvGraphicFramePr>
            <a:graphicFrameLocks/>
          </p:cNvGraphicFramePr>
          <p:nvPr>
            <p:extLst>
              <p:ext uri="{D42A27DB-BD31-4B8C-83A1-F6EECF244321}">
                <p14:modId xmlns:p14="http://schemas.microsoft.com/office/powerpoint/2010/main" val="720778826"/>
              </p:ext>
            </p:extLst>
          </p:nvPr>
        </p:nvGraphicFramePr>
        <p:xfrm>
          <a:off x="1187624" y="1629834"/>
          <a:ext cx="3576638" cy="795115"/>
        </p:xfrm>
        <a:graphic>
          <a:graphicData uri="http://schemas.openxmlformats.org/presentationml/2006/ole">
            <mc:AlternateContent xmlns:mc="http://schemas.openxmlformats.org/markup-compatibility/2006">
              <mc:Choice xmlns:v="urn:schemas-microsoft-com:vml" Requires="v">
                <p:oleObj spid="_x0000_s71757" name="Equation" r:id="rId9" imgW="1990814" imgH="380876" progId="Equation.DSMT4">
                  <p:embed/>
                </p:oleObj>
              </mc:Choice>
              <mc:Fallback>
                <p:oleObj name="Equation" r:id="rId9" imgW="1990814" imgH="380876"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1629834"/>
                        <a:ext cx="3576638" cy="795115"/>
                      </a:xfrm>
                      <a:prstGeom prst="rect">
                        <a:avLst/>
                      </a:prstGeom>
                      <a:noFill/>
                      <a:ln w="19050">
                        <a:solidFill>
                          <a:srgbClr val="66FFFF"/>
                        </a:solidFill>
                        <a:miter lim="800000"/>
                        <a:headEnd/>
                        <a:tailEnd/>
                      </a:ln>
                      <a:extLst/>
                    </p:spPr>
                  </p:pic>
                </p:oleObj>
              </mc:Fallback>
            </mc:AlternateContent>
          </a:graphicData>
        </a:graphic>
      </p:graphicFrame>
      <p:sp>
        <p:nvSpPr>
          <p:cNvPr id="2" name="TextBox 1"/>
          <p:cNvSpPr txBox="1"/>
          <p:nvPr/>
        </p:nvSpPr>
        <p:spPr>
          <a:xfrm>
            <a:off x="755576" y="2708920"/>
            <a:ext cx="7776864" cy="707886"/>
          </a:xfrm>
          <a:prstGeom prst="rect">
            <a:avLst/>
          </a:prstGeom>
          <a:noFill/>
        </p:spPr>
        <p:txBody>
          <a:bodyPr wrap="square" rtlCol="0">
            <a:spAutoFit/>
          </a:bodyPr>
          <a:lstStyle/>
          <a:p>
            <a:r>
              <a:rPr lang="zh-CN" altLang="en-US" sz="2000" b="1" dirty="0" smtClean="0">
                <a:solidFill>
                  <a:schemeClr val="bg1"/>
                </a:solidFill>
              </a:rPr>
              <a:t>标量场的梯度是一个矢量场，梯度是标量场在空间各点</a:t>
            </a:r>
            <a:r>
              <a:rPr lang="zh-CN" altLang="en-US" sz="2000" b="1" dirty="0" smtClean="0">
                <a:solidFill>
                  <a:srgbClr val="FFC000"/>
                </a:solidFill>
              </a:rPr>
              <a:t>沿空间各个方向的变化率。</a:t>
            </a:r>
            <a:endParaRPr lang="zh-CN" altLang="en-US" sz="2000" b="1" dirty="0">
              <a:solidFill>
                <a:srgbClr val="FFC000"/>
              </a:solidFill>
            </a:endParaRPr>
          </a:p>
        </p:txBody>
      </p:sp>
      <p:sp>
        <p:nvSpPr>
          <p:cNvPr id="9" name="TextBox 8"/>
          <p:cNvSpPr txBox="1"/>
          <p:nvPr/>
        </p:nvSpPr>
        <p:spPr>
          <a:xfrm>
            <a:off x="827584" y="3933056"/>
            <a:ext cx="6532558" cy="2400657"/>
          </a:xfrm>
          <a:prstGeom prst="rect">
            <a:avLst/>
          </a:prstGeom>
          <a:noFill/>
        </p:spPr>
        <p:txBody>
          <a:bodyPr wrap="none" rtlCol="0">
            <a:spAutoFit/>
          </a:bodyPr>
          <a:lstStyle/>
          <a:p>
            <a:r>
              <a:rPr lang="zh-CN" altLang="en-US" sz="2000" b="1" dirty="0" smtClean="0">
                <a:solidFill>
                  <a:schemeClr val="bg1"/>
                </a:solidFill>
              </a:rPr>
              <a:t>至此我们给出了关于真空中静电场的所有基本概念：</a:t>
            </a:r>
            <a:endParaRPr lang="en-US" altLang="zh-CN" sz="2000" b="1" dirty="0" smtClean="0">
              <a:solidFill>
                <a:schemeClr val="bg1"/>
              </a:solidFill>
            </a:endParaRPr>
          </a:p>
          <a:p>
            <a:endParaRPr lang="en-US" altLang="zh-CN" sz="2000" b="1" dirty="0" smtClean="0">
              <a:solidFill>
                <a:schemeClr val="bg1"/>
              </a:solidFill>
            </a:endParaRPr>
          </a:p>
          <a:p>
            <a:pPr marL="342900" indent="-342900">
              <a:spcAft>
                <a:spcPts val="1200"/>
              </a:spcAft>
              <a:buFont typeface="Arial" pitchFamily="34" charset="0"/>
              <a:buChar char="•"/>
            </a:pPr>
            <a:r>
              <a:rPr lang="zh-CN" altLang="en-US" sz="2000" b="1" dirty="0" smtClean="0">
                <a:solidFill>
                  <a:schemeClr val="bg1"/>
                </a:solidFill>
              </a:rPr>
              <a:t>库伦定律</a:t>
            </a:r>
            <a:r>
              <a:rPr lang="en-US" altLang="zh-CN" sz="2000" b="1" dirty="0" smtClean="0">
                <a:solidFill>
                  <a:schemeClr val="bg1"/>
                </a:solidFill>
              </a:rPr>
              <a:t>-------</a:t>
            </a:r>
            <a:r>
              <a:rPr lang="zh-CN" altLang="en-US" sz="2000" b="1" dirty="0" smtClean="0">
                <a:solidFill>
                  <a:schemeClr val="bg1"/>
                </a:solidFill>
              </a:rPr>
              <a:t>平方反比律</a:t>
            </a:r>
            <a:r>
              <a:rPr lang="en-US" altLang="zh-CN" sz="2000" b="1" dirty="0" smtClean="0">
                <a:solidFill>
                  <a:schemeClr val="bg1"/>
                </a:solidFill>
              </a:rPr>
              <a:t>------------</a:t>
            </a:r>
            <a:r>
              <a:rPr lang="zh-CN" altLang="en-US" sz="2000" b="1" dirty="0" smtClean="0">
                <a:solidFill>
                  <a:schemeClr val="bg1"/>
                </a:solidFill>
              </a:rPr>
              <a:t>有心力（保守场）</a:t>
            </a:r>
            <a:endParaRPr lang="en-US" altLang="zh-CN" sz="2000" b="1" dirty="0" smtClean="0">
              <a:solidFill>
                <a:schemeClr val="bg1"/>
              </a:solidFill>
            </a:endParaRPr>
          </a:p>
          <a:p>
            <a:pPr marL="342900" indent="-342900">
              <a:spcAft>
                <a:spcPts val="1200"/>
              </a:spcAft>
              <a:buFont typeface="Arial" pitchFamily="34" charset="0"/>
              <a:buChar char="•"/>
            </a:pPr>
            <a:r>
              <a:rPr lang="zh-CN" altLang="en-US" sz="2000" b="1" dirty="0" smtClean="0">
                <a:solidFill>
                  <a:schemeClr val="bg1"/>
                </a:solidFill>
              </a:rPr>
              <a:t>电场强度矢量</a:t>
            </a:r>
            <a:r>
              <a:rPr lang="en-US" altLang="zh-CN" sz="2000" b="1" dirty="0" smtClean="0">
                <a:solidFill>
                  <a:schemeClr val="bg1"/>
                </a:solidFill>
              </a:rPr>
              <a:t>----</a:t>
            </a:r>
            <a:r>
              <a:rPr lang="zh-CN" altLang="en-US" sz="2000" b="1" dirty="0" smtClean="0">
                <a:solidFill>
                  <a:schemeClr val="bg1"/>
                </a:solidFill>
              </a:rPr>
              <a:t>高斯定理</a:t>
            </a:r>
            <a:r>
              <a:rPr lang="en-US" altLang="zh-CN" sz="2000" b="1" dirty="0" smtClean="0">
                <a:solidFill>
                  <a:schemeClr val="bg1"/>
                </a:solidFill>
              </a:rPr>
              <a:t>----</a:t>
            </a:r>
            <a:r>
              <a:rPr lang="zh-CN" altLang="en-US" sz="2000" b="1" dirty="0" smtClean="0">
                <a:solidFill>
                  <a:schemeClr val="bg1"/>
                </a:solidFill>
              </a:rPr>
              <a:t>通量</a:t>
            </a:r>
            <a:r>
              <a:rPr lang="en-US" altLang="zh-CN" sz="2000" b="1" dirty="0" smtClean="0">
                <a:solidFill>
                  <a:schemeClr val="bg1"/>
                </a:solidFill>
              </a:rPr>
              <a:t>----</a:t>
            </a:r>
            <a:r>
              <a:rPr lang="zh-CN" altLang="en-US" sz="2000" b="1" dirty="0" smtClean="0">
                <a:solidFill>
                  <a:schemeClr val="bg1"/>
                </a:solidFill>
              </a:rPr>
              <a:t>散度</a:t>
            </a:r>
            <a:r>
              <a:rPr lang="en-US" altLang="zh-CN" sz="2000" b="1" dirty="0" smtClean="0">
                <a:solidFill>
                  <a:schemeClr val="bg1"/>
                </a:solidFill>
              </a:rPr>
              <a:t>----</a:t>
            </a:r>
            <a:r>
              <a:rPr lang="zh-CN" altLang="en-US" sz="2000" b="1" dirty="0" smtClean="0">
                <a:solidFill>
                  <a:schemeClr val="bg1"/>
                </a:solidFill>
              </a:rPr>
              <a:t>有源场</a:t>
            </a:r>
            <a:endParaRPr lang="en-US" altLang="zh-CN" sz="2000" b="1" dirty="0" smtClean="0">
              <a:solidFill>
                <a:schemeClr val="bg1"/>
              </a:solidFill>
            </a:endParaRPr>
          </a:p>
          <a:p>
            <a:pPr marL="342900" indent="-342900">
              <a:spcAft>
                <a:spcPts val="1200"/>
              </a:spcAft>
              <a:buFont typeface="Arial" pitchFamily="34" charset="0"/>
              <a:buChar char="•"/>
            </a:pPr>
            <a:r>
              <a:rPr lang="zh-CN" altLang="en-US" sz="2000" b="1" dirty="0" smtClean="0">
                <a:solidFill>
                  <a:schemeClr val="bg1"/>
                </a:solidFill>
              </a:rPr>
              <a:t>电势</a:t>
            </a:r>
            <a:r>
              <a:rPr lang="en-US" altLang="zh-CN" sz="2000" b="1" dirty="0" smtClean="0">
                <a:solidFill>
                  <a:schemeClr val="bg1"/>
                </a:solidFill>
              </a:rPr>
              <a:t>-----------------</a:t>
            </a:r>
            <a:r>
              <a:rPr lang="zh-CN" altLang="en-US" sz="2000" b="1" dirty="0" smtClean="0">
                <a:solidFill>
                  <a:schemeClr val="bg1"/>
                </a:solidFill>
              </a:rPr>
              <a:t>环路定理</a:t>
            </a:r>
            <a:r>
              <a:rPr lang="en-US" altLang="zh-CN" sz="2000" b="1" dirty="0" smtClean="0">
                <a:solidFill>
                  <a:schemeClr val="bg1"/>
                </a:solidFill>
              </a:rPr>
              <a:t>----</a:t>
            </a:r>
            <a:r>
              <a:rPr lang="zh-CN" altLang="en-US" sz="2000" b="1" dirty="0" smtClean="0">
                <a:solidFill>
                  <a:schemeClr val="bg1"/>
                </a:solidFill>
              </a:rPr>
              <a:t>环量</a:t>
            </a:r>
            <a:r>
              <a:rPr lang="en-US" altLang="zh-CN" sz="2000" b="1" dirty="0" smtClean="0">
                <a:solidFill>
                  <a:schemeClr val="bg1"/>
                </a:solidFill>
              </a:rPr>
              <a:t>---</a:t>
            </a:r>
            <a:r>
              <a:rPr lang="zh-CN" altLang="en-US" sz="2000" b="1" dirty="0" smtClean="0">
                <a:solidFill>
                  <a:schemeClr val="bg1"/>
                </a:solidFill>
              </a:rPr>
              <a:t>旋度 </a:t>
            </a:r>
            <a:r>
              <a:rPr lang="en-US" altLang="zh-CN" sz="2000" b="1" dirty="0" smtClean="0">
                <a:solidFill>
                  <a:schemeClr val="bg1"/>
                </a:solidFill>
              </a:rPr>
              <a:t>----</a:t>
            </a:r>
            <a:r>
              <a:rPr lang="zh-CN" altLang="en-US" sz="2000" b="1" dirty="0" smtClean="0">
                <a:solidFill>
                  <a:schemeClr val="bg1"/>
                </a:solidFill>
              </a:rPr>
              <a:t>无旋场</a:t>
            </a:r>
            <a:endParaRPr lang="en-US" altLang="zh-CN" sz="2000" b="1" dirty="0" smtClean="0">
              <a:solidFill>
                <a:schemeClr val="bg1"/>
              </a:solidFill>
            </a:endParaRPr>
          </a:p>
          <a:p>
            <a:pPr marL="342900" indent="-342900">
              <a:spcAft>
                <a:spcPts val="1200"/>
              </a:spcAft>
              <a:buFont typeface="Arial" pitchFamily="34" charset="0"/>
              <a:buChar char="•"/>
            </a:pPr>
            <a:r>
              <a:rPr lang="zh-CN" altLang="en-US" sz="2000" b="1" dirty="0" smtClean="0">
                <a:solidFill>
                  <a:schemeClr val="bg1"/>
                </a:solidFill>
              </a:rPr>
              <a:t>场强与电势的关系</a:t>
            </a:r>
            <a:r>
              <a:rPr lang="en-US" altLang="zh-CN" sz="2000" b="1" dirty="0" smtClean="0">
                <a:solidFill>
                  <a:schemeClr val="bg1"/>
                </a:solidFill>
              </a:rPr>
              <a:t>------------------------</a:t>
            </a:r>
            <a:r>
              <a:rPr lang="zh-CN" altLang="en-US" sz="2000" b="1" dirty="0" smtClean="0">
                <a:solidFill>
                  <a:schemeClr val="bg1"/>
                </a:solidFill>
              </a:rPr>
              <a:t>梯度</a:t>
            </a:r>
            <a:endParaRPr lang="zh-CN" altLang="en-US" sz="2000" b="1" dirty="0">
              <a:solidFill>
                <a:schemeClr val="bg1"/>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7"/>
                                        </p:tgtEl>
                                        <p:attrNameLst>
                                          <p:attrName>style.visibility</p:attrName>
                                        </p:attrNameLst>
                                      </p:cBhvr>
                                      <p:to>
                                        <p:strVal val="visible"/>
                                      </p:to>
                                    </p:set>
                                    <p:animEffect transition="in" filter="wipe(left)">
                                      <p:cBhvr>
                                        <p:cTn id="32" dur="1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7" grpId="0" autoUpdateAnimBg="0"/>
      <p:bldP spid="2"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82360" y="6021288"/>
            <a:ext cx="7956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dirty="0">
                <a:solidFill>
                  <a:srgbClr val="FFC000"/>
                </a:solidFill>
              </a:rPr>
              <a:t>作业：</a:t>
            </a:r>
            <a:r>
              <a:rPr lang="en-US" altLang="zh-CN" sz="2400" b="1" dirty="0">
                <a:solidFill>
                  <a:srgbClr val="FFC000"/>
                </a:solidFill>
              </a:rPr>
              <a:t>8.33,   8.34(1)(2), 8.35</a:t>
            </a:r>
            <a:endParaRPr lang="zh-CN" altLang="zh-CN" sz="2400" b="1" dirty="0">
              <a:solidFill>
                <a:srgbClr val="FFC000"/>
              </a:solidFill>
            </a:endParaRP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2656"/>
            <a:ext cx="8316416" cy="5199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998467"/>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779463" y="1125538"/>
            <a:ext cx="618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chemeClr val="bg1"/>
                </a:solidFill>
                <a:latin typeface="宋体" pitchFamily="2" charset="-122"/>
              </a:rPr>
              <a:t>在静电场中，沿闭合路径移动</a:t>
            </a:r>
            <a:r>
              <a:rPr kumimoji="1" lang="en-US" altLang="zh-CN" sz="2400" b="1" i="1">
                <a:solidFill>
                  <a:srgbClr val="66FFFF"/>
                </a:solidFill>
                <a:latin typeface="Times New Roman" pitchFamily="18" charset="0"/>
              </a:rPr>
              <a:t>q</a:t>
            </a:r>
            <a:r>
              <a:rPr kumimoji="1" lang="en-US" altLang="zh-CN" sz="2400" b="1" baseline="-25000">
                <a:solidFill>
                  <a:srgbClr val="66FFFF"/>
                </a:solidFill>
                <a:latin typeface="Times New Roman" pitchFamily="18" charset="0"/>
              </a:rPr>
              <a:t>0</a:t>
            </a:r>
            <a:r>
              <a:rPr kumimoji="1" lang="zh-CN" altLang="en-US" sz="2400" b="1">
                <a:solidFill>
                  <a:schemeClr val="bg1"/>
                </a:solidFill>
                <a:latin typeface="宋体" pitchFamily="2" charset="-122"/>
              </a:rPr>
              <a:t>，电场力作功</a:t>
            </a:r>
          </a:p>
        </p:txBody>
      </p:sp>
      <p:graphicFrame>
        <p:nvGraphicFramePr>
          <p:cNvPr id="138243" name="Object 3"/>
          <p:cNvGraphicFramePr>
            <a:graphicFrameLocks/>
          </p:cNvGraphicFramePr>
          <p:nvPr/>
        </p:nvGraphicFramePr>
        <p:xfrm>
          <a:off x="914400" y="1773238"/>
          <a:ext cx="3490913" cy="582612"/>
        </p:xfrm>
        <a:graphic>
          <a:graphicData uri="http://schemas.openxmlformats.org/presentationml/2006/ole">
            <mc:AlternateContent xmlns:mc="http://schemas.openxmlformats.org/markup-compatibility/2006">
              <mc:Choice xmlns:v="urn:schemas-microsoft-com:vml" Requires="v">
                <p:oleObj spid="_x0000_s48304" name="Equation" r:id="rId3" imgW="3390997" imgH="476163" progId="Equation.3">
                  <p:embed/>
                </p:oleObj>
              </mc:Choice>
              <mc:Fallback>
                <p:oleObj name="Equation" r:id="rId3" imgW="3390997" imgH="476163"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73238"/>
                        <a:ext cx="3490913"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44" name="Object 4"/>
          <p:cNvGraphicFramePr>
            <a:graphicFrameLocks/>
          </p:cNvGraphicFramePr>
          <p:nvPr/>
        </p:nvGraphicFramePr>
        <p:xfrm>
          <a:off x="1519238" y="3835400"/>
          <a:ext cx="4087812" cy="736600"/>
        </p:xfrm>
        <a:graphic>
          <a:graphicData uri="http://schemas.openxmlformats.org/presentationml/2006/ole">
            <mc:AlternateContent xmlns:mc="http://schemas.openxmlformats.org/markup-compatibility/2006">
              <mc:Choice xmlns:v="urn:schemas-microsoft-com:vml" Requires="v">
                <p:oleObj spid="_x0000_s48305" name="Equation" r:id="rId5" imgW="3981358" imgH="628675" progId="Equation.3">
                  <p:embed/>
                </p:oleObj>
              </mc:Choice>
              <mc:Fallback>
                <p:oleObj name="Equation" r:id="rId5" imgW="3981358" imgH="628675"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238" y="3835400"/>
                        <a:ext cx="4087812"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5" name="AutoShape 5"/>
          <p:cNvSpPr>
            <a:spLocks noChangeArrowheads="1"/>
          </p:cNvSpPr>
          <p:nvPr/>
        </p:nvSpPr>
        <p:spPr bwMode="auto">
          <a:xfrm>
            <a:off x="6692900" y="3035300"/>
            <a:ext cx="584200" cy="517525"/>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kumimoji="1" lang="en-US" altLang="zh-CN" sz="2800" i="1">
                <a:solidFill>
                  <a:srgbClr val="FFFF00"/>
                </a:solidFill>
                <a:latin typeface="Times New Roman" pitchFamily="18" charset="0"/>
              </a:rPr>
              <a:t>L</a:t>
            </a:r>
            <a:r>
              <a:rPr kumimoji="1" lang="en-US" altLang="zh-CN" sz="2800" baseline="-25000">
                <a:solidFill>
                  <a:srgbClr val="FFFF00"/>
                </a:solidFill>
                <a:latin typeface="Times New Roman" pitchFamily="18" charset="0"/>
              </a:rPr>
              <a:t>1</a:t>
            </a:r>
            <a:endParaRPr kumimoji="1" lang="en-US" altLang="zh-CN" sz="2800">
              <a:latin typeface="Times New Roman" pitchFamily="18" charset="0"/>
            </a:endParaRPr>
          </a:p>
        </p:txBody>
      </p:sp>
      <p:sp>
        <p:nvSpPr>
          <p:cNvPr id="138246" name="AutoShape 6"/>
          <p:cNvSpPr>
            <a:spLocks noChangeArrowheads="1"/>
          </p:cNvSpPr>
          <p:nvPr/>
        </p:nvSpPr>
        <p:spPr bwMode="auto">
          <a:xfrm>
            <a:off x="8001000" y="3476625"/>
            <a:ext cx="444500" cy="390525"/>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kumimoji="1" lang="en-US" altLang="zh-CN" sz="2800" i="1">
                <a:solidFill>
                  <a:srgbClr val="FFFF00"/>
                </a:solidFill>
                <a:latin typeface="Times New Roman" pitchFamily="18" charset="0"/>
              </a:rPr>
              <a:t>L</a:t>
            </a:r>
            <a:r>
              <a:rPr kumimoji="1" lang="en-US" altLang="zh-CN" sz="2800" baseline="-25000">
                <a:solidFill>
                  <a:srgbClr val="FFFF00"/>
                </a:solidFill>
                <a:latin typeface="Times New Roman" pitchFamily="18" charset="0"/>
              </a:rPr>
              <a:t>2</a:t>
            </a:r>
            <a:endParaRPr kumimoji="1" lang="en-US" altLang="zh-CN" sz="2800">
              <a:latin typeface="Times New Roman" pitchFamily="18" charset="0"/>
            </a:endParaRPr>
          </a:p>
        </p:txBody>
      </p:sp>
      <p:graphicFrame>
        <p:nvGraphicFramePr>
          <p:cNvPr id="138247" name="Object 7"/>
          <p:cNvGraphicFramePr>
            <a:graphicFrameLocks/>
          </p:cNvGraphicFramePr>
          <p:nvPr/>
        </p:nvGraphicFramePr>
        <p:xfrm>
          <a:off x="1504950" y="2708275"/>
          <a:ext cx="4087813" cy="738188"/>
        </p:xfrm>
        <a:graphic>
          <a:graphicData uri="http://schemas.openxmlformats.org/presentationml/2006/ole">
            <mc:AlternateContent xmlns:mc="http://schemas.openxmlformats.org/markup-compatibility/2006">
              <mc:Choice xmlns:v="urn:schemas-microsoft-com:vml" Requires="v">
                <p:oleObj spid="_x0000_s48306" name="Equation" r:id="rId7" imgW="3981358" imgH="628675" progId="Equation.3">
                  <p:embed/>
                </p:oleObj>
              </mc:Choice>
              <mc:Fallback>
                <p:oleObj name="Equation" r:id="rId7" imgW="3981358" imgH="628675"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4950" y="2708275"/>
                        <a:ext cx="408781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48" name="Object 8"/>
          <p:cNvGraphicFramePr>
            <a:graphicFrameLocks noChangeAspect="1"/>
          </p:cNvGraphicFramePr>
          <p:nvPr/>
        </p:nvGraphicFramePr>
        <p:xfrm>
          <a:off x="1535113" y="4899025"/>
          <a:ext cx="476250" cy="311150"/>
        </p:xfrm>
        <a:graphic>
          <a:graphicData uri="http://schemas.openxmlformats.org/presentationml/2006/ole">
            <mc:AlternateContent xmlns:mc="http://schemas.openxmlformats.org/markup-compatibility/2006">
              <mc:Choice xmlns:v="urn:schemas-microsoft-com:vml" Requires="v">
                <p:oleObj spid="_x0000_s48307" name="Equation" r:id="rId9" imgW="380887" imgH="209468" progId="Equation.3">
                  <p:embed/>
                </p:oleObj>
              </mc:Choice>
              <mc:Fallback>
                <p:oleObj name="Equation" r:id="rId9" imgW="380887" imgH="20946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5113" y="4899025"/>
                        <a:ext cx="47625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49" name="Text Box 9"/>
          <p:cNvSpPr txBox="1">
            <a:spLocks noChangeArrowheads="1"/>
          </p:cNvSpPr>
          <p:nvPr/>
        </p:nvSpPr>
        <p:spPr bwMode="auto">
          <a:xfrm>
            <a:off x="200025" y="496888"/>
            <a:ext cx="5514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zh-CN" altLang="en-US" sz="2800" b="1">
                <a:solidFill>
                  <a:srgbClr val="FFFF00"/>
                </a:solidFill>
                <a:latin typeface="宋体" pitchFamily="2" charset="-122"/>
              </a:rPr>
              <a:t>二</a:t>
            </a:r>
            <a:r>
              <a:rPr kumimoji="1" lang="en-US" altLang="zh-CN" sz="2800" b="1">
                <a:solidFill>
                  <a:srgbClr val="FFFF00"/>
                </a:solidFill>
                <a:latin typeface="宋体" pitchFamily="2" charset="-122"/>
              </a:rPr>
              <a:t>.</a:t>
            </a:r>
            <a:r>
              <a:rPr kumimoji="1" lang="zh-CN" altLang="en-US" sz="2800" b="1">
                <a:solidFill>
                  <a:srgbClr val="FFFF00"/>
                </a:solidFill>
                <a:latin typeface="宋体" pitchFamily="2" charset="-122"/>
              </a:rPr>
              <a:t>静电场的环路定理</a:t>
            </a:r>
            <a:endParaRPr kumimoji="1" lang="zh-CN" altLang="en-US" sz="2800" b="1">
              <a:solidFill>
                <a:srgbClr val="FFFF00"/>
              </a:solidFill>
              <a:latin typeface="Times New Roman" pitchFamily="18" charset="0"/>
            </a:endParaRPr>
          </a:p>
        </p:txBody>
      </p:sp>
      <p:graphicFrame>
        <p:nvGraphicFramePr>
          <p:cNvPr id="138250" name="Object 10"/>
          <p:cNvGraphicFramePr>
            <a:graphicFrameLocks/>
          </p:cNvGraphicFramePr>
          <p:nvPr>
            <p:extLst>
              <p:ext uri="{D42A27DB-BD31-4B8C-83A1-F6EECF244321}">
                <p14:modId xmlns:p14="http://schemas.microsoft.com/office/powerpoint/2010/main" val="3212996043"/>
              </p:ext>
            </p:extLst>
          </p:nvPr>
        </p:nvGraphicFramePr>
        <p:xfrm>
          <a:off x="611560" y="5341938"/>
          <a:ext cx="1547812" cy="609600"/>
        </p:xfrm>
        <a:graphic>
          <a:graphicData uri="http://schemas.openxmlformats.org/presentationml/2006/ole">
            <mc:AlternateContent xmlns:mc="http://schemas.openxmlformats.org/markup-compatibility/2006">
              <mc:Choice xmlns:v="urn:schemas-microsoft-com:vml" Requires="v">
                <p:oleObj spid="_x0000_s48308" name="Equation" r:id="rId11" imgW="1447693" imgH="504776" progId="Equation.3">
                  <p:embed/>
                </p:oleObj>
              </mc:Choice>
              <mc:Fallback>
                <p:oleObj name="Equation" r:id="rId11" imgW="1447693" imgH="504776" progId="Equation.3">
                  <p:embed/>
                  <p:pic>
                    <p:nvPicPr>
                      <p:cNvPr id="0" name="Object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560" y="5341938"/>
                        <a:ext cx="1547812" cy="6096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51" name="Rectangle 11"/>
          <p:cNvSpPr>
            <a:spLocks noChangeArrowheads="1"/>
          </p:cNvSpPr>
          <p:nvPr/>
        </p:nvSpPr>
        <p:spPr bwMode="auto">
          <a:xfrm>
            <a:off x="2375361" y="5373216"/>
            <a:ext cx="66611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chemeClr val="bg1"/>
                </a:solidFill>
                <a:latin typeface="Times New Roman" pitchFamily="18" charset="0"/>
                <a:ea typeface="楷体_GB2312" pitchFamily="49" charset="-122"/>
              </a:rPr>
              <a:t>环路</a:t>
            </a:r>
            <a:r>
              <a:rPr kumimoji="1" lang="zh-CN" altLang="en-US" sz="2400" b="1" dirty="0" smtClean="0">
                <a:solidFill>
                  <a:schemeClr val="bg1"/>
                </a:solidFill>
                <a:latin typeface="Times New Roman" pitchFamily="18" charset="0"/>
                <a:ea typeface="楷体_GB2312" pitchFamily="49" charset="-122"/>
              </a:rPr>
              <a:t>定理</a:t>
            </a:r>
            <a:r>
              <a:rPr kumimoji="1" lang="en-US" altLang="zh-CN" sz="2400" b="1" dirty="0" smtClean="0">
                <a:solidFill>
                  <a:schemeClr val="bg1"/>
                </a:solidFill>
                <a:latin typeface="Times New Roman" pitchFamily="18" charset="0"/>
                <a:ea typeface="楷体_GB2312" pitchFamily="49" charset="-122"/>
              </a:rPr>
              <a:t>: </a:t>
            </a:r>
            <a:r>
              <a:rPr kumimoji="1" lang="zh-CN" altLang="en-US" sz="2400" b="1" dirty="0" smtClean="0">
                <a:solidFill>
                  <a:schemeClr val="bg1"/>
                </a:solidFill>
                <a:latin typeface="Times New Roman" pitchFamily="18" charset="0"/>
                <a:ea typeface="楷体_GB2312" pitchFamily="49" charset="-122"/>
              </a:rPr>
              <a:t>静电场中的电场强度沿</a:t>
            </a:r>
            <a:r>
              <a:rPr kumimoji="1" lang="zh-CN" altLang="en-US" sz="2400" b="1" dirty="0" smtClean="0">
                <a:solidFill>
                  <a:srgbClr val="FF0000"/>
                </a:solidFill>
                <a:latin typeface="Times New Roman" pitchFamily="18" charset="0"/>
                <a:ea typeface="楷体_GB2312" pitchFamily="49" charset="-122"/>
              </a:rPr>
              <a:t>闭合曲线</a:t>
            </a:r>
            <a:r>
              <a:rPr kumimoji="1" lang="zh-CN" altLang="en-US" sz="2400" b="1" dirty="0" smtClean="0">
                <a:solidFill>
                  <a:schemeClr val="bg1"/>
                </a:solidFill>
                <a:latin typeface="Times New Roman" pitchFamily="18" charset="0"/>
                <a:ea typeface="楷体_GB2312" pitchFamily="49" charset="-122"/>
              </a:rPr>
              <a:t>的积分为</a:t>
            </a:r>
            <a:r>
              <a:rPr kumimoji="1" lang="en-US" altLang="zh-CN" sz="2400" b="1" dirty="0" smtClean="0">
                <a:solidFill>
                  <a:schemeClr val="bg1"/>
                </a:solidFill>
                <a:latin typeface="Times New Roman" pitchFamily="18" charset="0"/>
                <a:ea typeface="楷体_GB2312" pitchFamily="49" charset="-122"/>
              </a:rPr>
              <a:t>0</a:t>
            </a:r>
            <a:r>
              <a:rPr kumimoji="1" lang="zh-CN" altLang="en-US" sz="2400" b="1" dirty="0" smtClean="0">
                <a:solidFill>
                  <a:schemeClr val="bg1"/>
                </a:solidFill>
                <a:latin typeface="Times New Roman" pitchFamily="18" charset="0"/>
                <a:ea typeface="楷体_GB2312" pitchFamily="49" charset="-122"/>
              </a:rPr>
              <a:t>，即电场强度的</a:t>
            </a:r>
            <a:r>
              <a:rPr kumimoji="1" lang="zh-CN" altLang="en-US" sz="2400" b="1" dirty="0" smtClean="0">
                <a:solidFill>
                  <a:srgbClr val="FF0000"/>
                </a:solidFill>
                <a:latin typeface="Times New Roman" pitchFamily="18" charset="0"/>
                <a:ea typeface="楷体_GB2312" pitchFamily="49" charset="-122"/>
              </a:rPr>
              <a:t>环量为</a:t>
            </a:r>
            <a:r>
              <a:rPr kumimoji="1" lang="en-US" altLang="zh-CN" sz="2400" b="1" dirty="0" smtClean="0">
                <a:solidFill>
                  <a:srgbClr val="FF0000"/>
                </a:solidFill>
                <a:latin typeface="Times New Roman" pitchFamily="18" charset="0"/>
                <a:ea typeface="楷体_GB2312" pitchFamily="49" charset="-122"/>
              </a:rPr>
              <a:t>0</a:t>
            </a:r>
            <a:r>
              <a:rPr kumimoji="1" lang="zh-CN" altLang="en-US" sz="2400" b="1" dirty="0" smtClean="0">
                <a:solidFill>
                  <a:schemeClr val="bg1"/>
                </a:solidFill>
                <a:latin typeface="Times New Roman" pitchFamily="18" charset="0"/>
                <a:ea typeface="楷体_GB2312" pitchFamily="49" charset="-122"/>
              </a:rPr>
              <a:t>。</a:t>
            </a:r>
            <a:endParaRPr kumimoji="1" lang="zh-CN" altLang="en-US" sz="2400" b="1" dirty="0">
              <a:solidFill>
                <a:schemeClr val="bg1"/>
              </a:solidFill>
              <a:latin typeface="Times New Roman" pitchFamily="18" charset="0"/>
              <a:ea typeface="楷体_GB2312" pitchFamily="49" charset="-122"/>
            </a:endParaRPr>
          </a:p>
        </p:txBody>
      </p:sp>
      <p:grpSp>
        <p:nvGrpSpPr>
          <p:cNvPr id="138252" name="Group 12"/>
          <p:cNvGrpSpPr>
            <a:grpSpLocks/>
          </p:cNvGrpSpPr>
          <p:nvPr/>
        </p:nvGrpSpPr>
        <p:grpSpPr bwMode="auto">
          <a:xfrm>
            <a:off x="6781800" y="2105025"/>
            <a:ext cx="1530350" cy="2390775"/>
            <a:chOff x="4452" y="996"/>
            <a:chExt cx="964" cy="1506"/>
          </a:xfrm>
        </p:grpSpPr>
        <p:sp>
          <p:nvSpPr>
            <p:cNvPr id="48143" name="Arc 13"/>
            <p:cNvSpPr>
              <a:spLocks/>
            </p:cNvSpPr>
            <p:nvPr/>
          </p:nvSpPr>
          <p:spPr bwMode="auto">
            <a:xfrm flipH="1">
              <a:off x="4632" y="1344"/>
              <a:ext cx="616" cy="10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4" name="Arc 14"/>
            <p:cNvSpPr>
              <a:spLocks/>
            </p:cNvSpPr>
            <p:nvPr/>
          </p:nvSpPr>
          <p:spPr bwMode="auto">
            <a:xfrm flipV="1">
              <a:off x="4644" y="1368"/>
              <a:ext cx="608" cy="9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5" name="AutoShape 15"/>
            <p:cNvSpPr>
              <a:spLocks noChangeArrowheads="1"/>
            </p:cNvSpPr>
            <p:nvPr/>
          </p:nvSpPr>
          <p:spPr bwMode="auto">
            <a:xfrm>
              <a:off x="4452" y="2280"/>
              <a:ext cx="240" cy="222"/>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kumimoji="1" lang="en-US" altLang="zh-CN" sz="3200" i="1">
                  <a:solidFill>
                    <a:srgbClr val="66FF33"/>
                  </a:solidFill>
                  <a:latin typeface="Times New Roman" pitchFamily="18" charset="0"/>
                </a:rPr>
                <a:t>a</a:t>
              </a:r>
              <a:endParaRPr kumimoji="1" lang="en-US" altLang="zh-CN" sz="1000">
                <a:latin typeface="Times New Roman" pitchFamily="18" charset="0"/>
              </a:endParaRPr>
            </a:p>
          </p:txBody>
        </p:sp>
        <p:sp>
          <p:nvSpPr>
            <p:cNvPr id="48146" name="Text Box 16"/>
            <p:cNvSpPr txBox="1">
              <a:spLocks noChangeArrowheads="1"/>
            </p:cNvSpPr>
            <p:nvPr/>
          </p:nvSpPr>
          <p:spPr bwMode="auto">
            <a:xfrm>
              <a:off x="5172" y="99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3200" i="1">
                  <a:solidFill>
                    <a:srgbClr val="66FF33"/>
                  </a:solidFill>
                  <a:latin typeface="Times New Roman" pitchFamily="18" charset="0"/>
                </a:rPr>
                <a:t>b</a:t>
              </a:r>
              <a:endParaRPr kumimoji="1" lang="en-US" altLang="zh-CN" sz="2400">
                <a:solidFill>
                  <a:srgbClr val="FF3300"/>
                </a:solidFill>
                <a:latin typeface="Times New Roman" pitchFamily="18" charset="0"/>
              </a:endParaRPr>
            </a:p>
          </p:txBody>
        </p:sp>
        <p:sp>
          <p:nvSpPr>
            <p:cNvPr id="48147" name="Oval 17"/>
            <p:cNvSpPr>
              <a:spLocks noChangeArrowheads="1"/>
            </p:cNvSpPr>
            <p:nvPr/>
          </p:nvSpPr>
          <p:spPr bwMode="auto">
            <a:xfrm>
              <a:off x="4607" y="2293"/>
              <a:ext cx="96" cy="96"/>
            </a:xfrm>
            <a:prstGeom prst="ellipse">
              <a:avLst/>
            </a:prstGeom>
            <a:solidFill>
              <a:srgbClr val="FFCCFF"/>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8" name="Oval 18"/>
            <p:cNvSpPr>
              <a:spLocks noChangeArrowheads="1"/>
            </p:cNvSpPr>
            <p:nvPr/>
          </p:nvSpPr>
          <p:spPr bwMode="auto">
            <a:xfrm>
              <a:off x="5195" y="1333"/>
              <a:ext cx="96" cy="96"/>
            </a:xfrm>
            <a:prstGeom prst="ellipse">
              <a:avLst/>
            </a:prstGeom>
            <a:solidFill>
              <a:srgbClr val="FFCCFF"/>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8259" name="Line 19"/>
          <p:cNvSpPr>
            <a:spLocks noChangeShapeType="1"/>
          </p:cNvSpPr>
          <p:nvPr/>
        </p:nvSpPr>
        <p:spPr bwMode="auto">
          <a:xfrm flipV="1">
            <a:off x="7191375" y="3171825"/>
            <a:ext cx="142875" cy="32385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0" name="Line 20"/>
          <p:cNvSpPr>
            <a:spLocks noChangeShapeType="1"/>
          </p:cNvSpPr>
          <p:nvPr/>
        </p:nvSpPr>
        <p:spPr bwMode="auto">
          <a:xfrm flipH="1">
            <a:off x="7781925" y="3476625"/>
            <a:ext cx="142875" cy="3048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9"/>
                                        </p:tgtEl>
                                        <p:attrNameLst>
                                          <p:attrName>style.visibility</p:attrName>
                                        </p:attrNameLst>
                                      </p:cBhvr>
                                      <p:to>
                                        <p:strVal val="visible"/>
                                      </p:to>
                                    </p:set>
                                    <p:animEffect transition="in" filter="wipe(left)">
                                      <p:cBhvr>
                                        <p:cTn id="7" dur="500"/>
                                        <p:tgtEl>
                                          <p:spTgt spid="1382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2"/>
                                        </p:tgtEl>
                                        <p:attrNameLst>
                                          <p:attrName>style.visibility</p:attrName>
                                        </p:attrNameLst>
                                      </p:cBhvr>
                                      <p:to>
                                        <p:strVal val="visible"/>
                                      </p:to>
                                    </p:set>
                                    <p:animEffect transition="in" filter="wipe(left)">
                                      <p:cBhvr>
                                        <p:cTn id="12" dur="500"/>
                                        <p:tgtEl>
                                          <p:spTgt spid="1382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8252"/>
                                        </p:tgtEl>
                                        <p:attrNameLst>
                                          <p:attrName>style.visibility</p:attrName>
                                        </p:attrNameLst>
                                      </p:cBhvr>
                                      <p:to>
                                        <p:strVal val="visible"/>
                                      </p:to>
                                    </p:set>
                                    <p:animEffect transition="in" filter="wipe(up)">
                                      <p:cBhvr>
                                        <p:cTn id="17" dur="500"/>
                                        <p:tgtEl>
                                          <p:spTgt spid="138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8259"/>
                                        </p:tgtEl>
                                        <p:attrNameLst>
                                          <p:attrName>style.visibility</p:attrName>
                                        </p:attrNameLst>
                                      </p:cBhvr>
                                      <p:to>
                                        <p:strVal val="visible"/>
                                      </p:to>
                                    </p:set>
                                    <p:animEffect transition="in" filter="wipe(down)">
                                      <p:cBhvr>
                                        <p:cTn id="22" dur="500"/>
                                        <p:tgtEl>
                                          <p:spTgt spid="138259"/>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3824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38260"/>
                                        </p:tgtEl>
                                        <p:attrNameLst>
                                          <p:attrName>style.visibility</p:attrName>
                                        </p:attrNameLst>
                                      </p:cBhvr>
                                      <p:to>
                                        <p:strVal val="visible"/>
                                      </p:to>
                                    </p:set>
                                    <p:animEffect transition="in" filter="wipe(up)">
                                      <p:cBhvr>
                                        <p:cTn id="30" dur="500"/>
                                        <p:tgtEl>
                                          <p:spTgt spid="138260"/>
                                        </p:tgtEl>
                                      </p:cBhvr>
                                    </p:animEffec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3824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8243"/>
                                        </p:tgtEl>
                                        <p:attrNameLst>
                                          <p:attrName>style.visibility</p:attrName>
                                        </p:attrNameLst>
                                      </p:cBhvr>
                                      <p:to>
                                        <p:strVal val="visible"/>
                                      </p:to>
                                    </p:set>
                                    <p:animEffect transition="in" filter="wipe(left)">
                                      <p:cBhvr>
                                        <p:cTn id="38" dur="500"/>
                                        <p:tgtEl>
                                          <p:spTgt spid="13824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8247"/>
                                        </p:tgtEl>
                                        <p:attrNameLst>
                                          <p:attrName>style.visibility</p:attrName>
                                        </p:attrNameLst>
                                      </p:cBhvr>
                                      <p:to>
                                        <p:strVal val="visible"/>
                                      </p:to>
                                    </p:set>
                                    <p:animEffect transition="in" filter="wipe(left)">
                                      <p:cBhvr>
                                        <p:cTn id="43" dur="500"/>
                                        <p:tgtEl>
                                          <p:spTgt spid="13824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38244"/>
                                        </p:tgtEl>
                                        <p:attrNameLst>
                                          <p:attrName>style.visibility</p:attrName>
                                        </p:attrNameLst>
                                      </p:cBhvr>
                                      <p:to>
                                        <p:strVal val="visible"/>
                                      </p:to>
                                    </p:set>
                                    <p:animEffect transition="in" filter="wipe(left)">
                                      <p:cBhvr>
                                        <p:cTn id="48" dur="500"/>
                                        <p:tgtEl>
                                          <p:spTgt spid="13824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38248"/>
                                        </p:tgtEl>
                                        <p:attrNameLst>
                                          <p:attrName>style.visibility</p:attrName>
                                        </p:attrNameLst>
                                      </p:cBhvr>
                                      <p:to>
                                        <p:strVal val="visible"/>
                                      </p:to>
                                    </p:set>
                                    <p:animEffect transition="in" filter="wipe(left)">
                                      <p:cBhvr>
                                        <p:cTn id="53" dur="500"/>
                                        <p:tgtEl>
                                          <p:spTgt spid="13824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38250"/>
                                        </p:tgtEl>
                                        <p:attrNameLst>
                                          <p:attrName>style.visibility</p:attrName>
                                        </p:attrNameLst>
                                      </p:cBhvr>
                                      <p:to>
                                        <p:strVal val="visible"/>
                                      </p:to>
                                    </p:set>
                                    <p:animEffect transition="in" filter="wipe(left)">
                                      <p:cBhvr>
                                        <p:cTn id="58" dur="500"/>
                                        <p:tgtEl>
                                          <p:spTgt spid="13825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8251"/>
                                        </p:tgtEl>
                                        <p:attrNameLst>
                                          <p:attrName>style.visibility</p:attrName>
                                        </p:attrNameLst>
                                      </p:cBhvr>
                                      <p:to>
                                        <p:strVal val="visible"/>
                                      </p:to>
                                    </p:set>
                                    <p:animEffect transition="in" filter="wipe(left)">
                                      <p:cBhvr>
                                        <p:cTn id="63" dur="500"/>
                                        <p:tgtEl>
                                          <p:spTgt spid="138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5" grpId="0" autoUpdateAnimBg="0"/>
      <p:bldP spid="138246" grpId="0" autoUpdateAnimBg="0"/>
      <p:bldP spid="138249" grpId="0" autoUpdateAnimBg="0"/>
      <p:bldP spid="138251" grpId="0" autoUpdateAnimBg="0"/>
      <p:bldP spid="138259" grpId="0" animBg="1"/>
      <p:bldP spid="1382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3804080" y="1325153"/>
            <a:ext cx="235032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zh-CN" altLang="en-US" sz="2400" b="1" dirty="0">
                <a:solidFill>
                  <a:srgbClr val="00FFFF"/>
                </a:solidFill>
                <a:latin typeface="宋体" pitchFamily="2" charset="-122"/>
                <a:sym typeface="Monotype Sorts" pitchFamily="2" charset="2"/>
              </a:rPr>
              <a:t>静电场是</a:t>
            </a:r>
            <a:r>
              <a:rPr kumimoji="1" lang="zh-CN" altLang="en-US" sz="2400" b="1" dirty="0" smtClean="0">
                <a:solidFill>
                  <a:srgbClr val="00FFFF"/>
                </a:solidFill>
                <a:latin typeface="宋体" pitchFamily="2" charset="-122"/>
                <a:sym typeface="Monotype Sorts" pitchFamily="2" charset="2"/>
              </a:rPr>
              <a:t>无旋场</a:t>
            </a:r>
            <a:endParaRPr kumimoji="1" lang="en-US" altLang="zh-CN" sz="2400" b="1" dirty="0" smtClean="0">
              <a:solidFill>
                <a:srgbClr val="00FFFF"/>
              </a:solidFill>
              <a:latin typeface="宋体" pitchFamily="2" charset="-122"/>
              <a:sym typeface="Monotype Sorts" pitchFamily="2" charset="2"/>
            </a:endParaRPr>
          </a:p>
        </p:txBody>
      </p:sp>
      <p:graphicFrame>
        <p:nvGraphicFramePr>
          <p:cNvPr id="139267" name="Object 3"/>
          <p:cNvGraphicFramePr>
            <a:graphicFrameLocks/>
          </p:cNvGraphicFramePr>
          <p:nvPr>
            <p:extLst>
              <p:ext uri="{D42A27DB-BD31-4B8C-83A1-F6EECF244321}">
                <p14:modId xmlns:p14="http://schemas.microsoft.com/office/powerpoint/2010/main" val="2595367119"/>
              </p:ext>
            </p:extLst>
          </p:nvPr>
        </p:nvGraphicFramePr>
        <p:xfrm>
          <a:off x="4379450" y="758915"/>
          <a:ext cx="1346200" cy="355600"/>
        </p:xfrm>
        <a:graphic>
          <a:graphicData uri="http://schemas.openxmlformats.org/presentationml/2006/ole">
            <mc:AlternateContent xmlns:mc="http://schemas.openxmlformats.org/markup-compatibility/2006">
              <mc:Choice xmlns:v="urn:schemas-microsoft-com:vml" Requires="v">
                <p:oleObj spid="_x0000_s49352" name="Equation" r:id="rId3" imgW="1238219" imgH="247529" progId="Equation.3">
                  <p:embed/>
                </p:oleObj>
              </mc:Choice>
              <mc:Fallback>
                <p:oleObj name="Equation" r:id="rId3" imgW="1238219" imgH="247529"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450" y="758915"/>
                        <a:ext cx="1346200" cy="3556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8" name="Object 4"/>
          <p:cNvGraphicFramePr>
            <a:graphicFrameLocks/>
          </p:cNvGraphicFramePr>
          <p:nvPr>
            <p:extLst>
              <p:ext uri="{D42A27DB-BD31-4B8C-83A1-F6EECF244321}">
                <p14:modId xmlns:p14="http://schemas.microsoft.com/office/powerpoint/2010/main" val="2154219266"/>
              </p:ext>
            </p:extLst>
          </p:nvPr>
        </p:nvGraphicFramePr>
        <p:xfrm>
          <a:off x="2191875" y="1063715"/>
          <a:ext cx="1547812" cy="609600"/>
        </p:xfrm>
        <a:graphic>
          <a:graphicData uri="http://schemas.openxmlformats.org/presentationml/2006/ole">
            <mc:AlternateContent xmlns:mc="http://schemas.openxmlformats.org/markup-compatibility/2006">
              <mc:Choice xmlns:v="urn:schemas-microsoft-com:vml" Requires="v">
                <p:oleObj spid="_x0000_s49353" name="Equation" r:id="rId5" imgW="1447693" imgH="504776" progId="Equation.3">
                  <p:embed/>
                </p:oleObj>
              </mc:Choice>
              <mc:Fallback>
                <p:oleObj name="Equation" r:id="rId5" imgW="1447693" imgH="504776"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1875" y="1063715"/>
                        <a:ext cx="15478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69" name="Object 5"/>
          <p:cNvGraphicFramePr>
            <a:graphicFrameLocks/>
          </p:cNvGraphicFramePr>
          <p:nvPr>
            <p:extLst>
              <p:ext uri="{D42A27DB-BD31-4B8C-83A1-F6EECF244321}">
                <p14:modId xmlns:p14="http://schemas.microsoft.com/office/powerpoint/2010/main" val="1531665090"/>
              </p:ext>
            </p:extLst>
          </p:nvPr>
        </p:nvGraphicFramePr>
        <p:xfrm>
          <a:off x="426575" y="208053"/>
          <a:ext cx="3300412" cy="609600"/>
        </p:xfrm>
        <a:graphic>
          <a:graphicData uri="http://schemas.openxmlformats.org/presentationml/2006/ole">
            <mc:AlternateContent xmlns:mc="http://schemas.openxmlformats.org/markup-compatibility/2006">
              <mc:Choice xmlns:v="urn:schemas-microsoft-com:vml" Requires="v">
                <p:oleObj spid="_x0000_s49354" name="Equation" r:id="rId7" imgW="3200419" imgH="504776" progId="Equation.3">
                  <p:embed/>
                </p:oleObj>
              </mc:Choice>
              <mc:Fallback>
                <p:oleObj name="Equation" r:id="rId7" imgW="3200419" imgH="504776"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575" y="208053"/>
                        <a:ext cx="33004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70" name="AutoShape 6"/>
          <p:cNvSpPr>
            <a:spLocks/>
          </p:cNvSpPr>
          <p:nvPr/>
        </p:nvSpPr>
        <p:spPr bwMode="auto">
          <a:xfrm>
            <a:off x="3930187" y="530315"/>
            <a:ext cx="252413" cy="762000"/>
          </a:xfrm>
          <a:prstGeom prst="rightBrace">
            <a:avLst>
              <a:gd name="adj1" fmla="val 25157"/>
              <a:gd name="adj2" fmla="val 54375"/>
            </a:avLst>
          </a:prstGeom>
          <a:noFill/>
          <a:ln w="38100">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9271" name="Group 7"/>
          <p:cNvGrpSpPr>
            <a:grpSpLocks/>
          </p:cNvGrpSpPr>
          <p:nvPr/>
        </p:nvGrpSpPr>
        <p:grpSpPr bwMode="auto">
          <a:xfrm>
            <a:off x="358312" y="1139915"/>
            <a:ext cx="1600200" cy="533400"/>
            <a:chOff x="561" y="816"/>
            <a:chExt cx="1008" cy="336"/>
          </a:xfrm>
        </p:grpSpPr>
        <p:sp>
          <p:nvSpPr>
            <p:cNvPr id="49181" name="AutoShape 8"/>
            <p:cNvSpPr>
              <a:spLocks noChangeArrowheads="1"/>
            </p:cNvSpPr>
            <p:nvPr/>
          </p:nvSpPr>
          <p:spPr bwMode="auto">
            <a:xfrm>
              <a:off x="561" y="816"/>
              <a:ext cx="1008" cy="336"/>
            </a:xfrm>
            <a:prstGeom prst="wedgeRectCallout">
              <a:avLst>
                <a:gd name="adj1" fmla="val 100991"/>
                <a:gd name="adj2" fmla="val -108037"/>
              </a:avLst>
            </a:prstGeom>
            <a:solidFill>
              <a:srgbClr val="006699"/>
            </a:solidFill>
            <a:ln w="12700">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eaLnBrk="0" hangingPunct="0">
                <a:spcBef>
                  <a:spcPct val="50000"/>
                </a:spcBef>
              </a:pPr>
              <a:endParaRPr kumimoji="1" lang="zh-CN" altLang="en-US" sz="2400" b="1">
                <a:solidFill>
                  <a:srgbClr val="00FFFF"/>
                </a:solidFill>
                <a:latin typeface="Times New Roman" pitchFamily="18" charset="0"/>
              </a:endParaRPr>
            </a:p>
          </p:txBody>
        </p:sp>
        <p:graphicFrame>
          <p:nvGraphicFramePr>
            <p:cNvPr id="49182" name="Object 9"/>
            <p:cNvGraphicFramePr>
              <a:graphicFrameLocks noChangeAspect="1"/>
            </p:cNvGraphicFramePr>
            <p:nvPr/>
          </p:nvGraphicFramePr>
          <p:xfrm>
            <a:off x="665" y="877"/>
            <a:ext cx="177" cy="219"/>
          </p:xfrm>
          <a:graphic>
            <a:graphicData uri="http://schemas.openxmlformats.org/presentationml/2006/ole">
              <mc:AlternateContent xmlns:mc="http://schemas.openxmlformats.org/markup-compatibility/2006">
                <mc:Choice xmlns:v="urn:schemas-microsoft-com:vml" Requires="v">
                  <p:oleObj spid="_x0000_s49355" name="Equation" r:id="rId9" imgW="171412" imgH="238081" progId="Equation.3">
                    <p:embed/>
                  </p:oleObj>
                </mc:Choice>
                <mc:Fallback>
                  <p:oleObj name="Equation" r:id="rId9" imgW="171412" imgH="23808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 y="877"/>
                          <a:ext cx="177" cy="219"/>
                        </a:xfrm>
                        <a:prstGeom prst="rect">
                          <a:avLst/>
                        </a:prstGeom>
                        <a:solidFill>
                          <a:srgbClr val="006699"/>
                        </a:solidFill>
                        <a:ln>
                          <a:noFill/>
                        </a:ln>
                        <a:effectLst/>
                        <a:extLs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83" name="Text Box 10"/>
            <p:cNvSpPr txBox="1">
              <a:spLocks noChangeArrowheads="1"/>
            </p:cNvSpPr>
            <p:nvPr/>
          </p:nvSpPr>
          <p:spPr bwMode="auto">
            <a:xfrm>
              <a:off x="832" y="842"/>
              <a:ext cx="698" cy="288"/>
            </a:xfrm>
            <a:prstGeom prst="rect">
              <a:avLst/>
            </a:prstGeom>
            <a:noFill/>
            <a:ln>
              <a:noFill/>
            </a:ln>
            <a:effectLst/>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12700">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zh-CN" altLang="en-US" sz="2400" b="1" dirty="0">
                  <a:solidFill>
                    <a:schemeClr val="bg1"/>
                  </a:solidFill>
                  <a:latin typeface="Times New Roman" pitchFamily="18" charset="0"/>
                </a:rPr>
                <a:t>的</a:t>
              </a:r>
              <a:r>
                <a:rPr kumimoji="1" lang="zh-CN" altLang="en-US" sz="2400" b="1" dirty="0">
                  <a:solidFill>
                    <a:srgbClr val="FF0000"/>
                  </a:solidFill>
                  <a:latin typeface="Times New Roman" pitchFamily="18" charset="0"/>
                </a:rPr>
                <a:t>旋度</a:t>
              </a:r>
            </a:p>
          </p:txBody>
        </p:sp>
      </p:grpSp>
      <p:sp>
        <p:nvSpPr>
          <p:cNvPr id="139275" name="Text Box 11"/>
          <p:cNvSpPr txBox="1">
            <a:spLocks noChangeArrowheads="1"/>
          </p:cNvSpPr>
          <p:nvPr/>
        </p:nvSpPr>
        <p:spPr bwMode="auto">
          <a:xfrm>
            <a:off x="828612" y="4453297"/>
            <a:ext cx="81565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en-US" altLang="zh-CN" sz="2400" b="1" dirty="0">
                <a:solidFill>
                  <a:schemeClr val="bg1"/>
                </a:solidFill>
                <a:latin typeface="Times New Roman" pitchFamily="18" charset="0"/>
                <a:ea typeface="楷体_GB2312" pitchFamily="49" charset="-122"/>
              </a:rPr>
              <a:t>(1) </a:t>
            </a:r>
            <a:r>
              <a:rPr kumimoji="1" lang="zh-CN" altLang="en-US" sz="2400" b="1" dirty="0">
                <a:solidFill>
                  <a:schemeClr val="bg1"/>
                </a:solidFill>
                <a:latin typeface="楷体_GB2312" pitchFamily="49" charset="-122"/>
                <a:ea typeface="楷体_GB2312" pitchFamily="49" charset="-122"/>
              </a:rPr>
              <a:t>环路定理是静电场的另一重要定理，可用环路定理检验一个电场是不是静电场</a:t>
            </a:r>
            <a:r>
              <a:rPr kumimoji="1" lang="zh-CN" altLang="en-US" sz="2400" b="1" dirty="0" smtClean="0">
                <a:solidFill>
                  <a:schemeClr val="bg1"/>
                </a:solidFill>
                <a:latin typeface="楷体_GB2312" pitchFamily="49" charset="-122"/>
                <a:ea typeface="楷体_GB2312" pitchFamily="49" charset="-122"/>
              </a:rPr>
              <a:t>。这个定理只适用于静电场。</a:t>
            </a:r>
            <a:endParaRPr kumimoji="1" lang="zh-CN" altLang="en-US" sz="2400" b="1" dirty="0">
              <a:solidFill>
                <a:schemeClr val="bg1"/>
              </a:solidFill>
              <a:latin typeface="楷体_GB2312" pitchFamily="49" charset="-122"/>
              <a:ea typeface="楷体_GB2312" pitchFamily="49" charset="-122"/>
            </a:endParaRPr>
          </a:p>
        </p:txBody>
      </p:sp>
      <p:sp>
        <p:nvSpPr>
          <p:cNvPr id="139295" name="Line 31"/>
          <p:cNvSpPr>
            <a:spLocks noChangeShapeType="1"/>
          </p:cNvSpPr>
          <p:nvPr/>
        </p:nvSpPr>
        <p:spPr bwMode="auto">
          <a:xfrm>
            <a:off x="2220450" y="738278"/>
            <a:ext cx="8636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2"/>
          <p:cNvSpPr txBox="1">
            <a:spLocks noChangeArrowheads="1"/>
          </p:cNvSpPr>
          <p:nvPr/>
        </p:nvSpPr>
        <p:spPr bwMode="auto">
          <a:xfrm>
            <a:off x="828612" y="5475647"/>
            <a:ext cx="63715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400" b="1" dirty="0">
                <a:solidFill>
                  <a:schemeClr val="bg1"/>
                </a:solidFill>
                <a:latin typeface="Times New Roman" pitchFamily="18" charset="0"/>
                <a:ea typeface="楷体_GB2312" pitchFamily="49" charset="-122"/>
              </a:rPr>
              <a:t>(2) </a:t>
            </a:r>
            <a:r>
              <a:rPr kumimoji="1" lang="zh-CN" altLang="en-US" sz="2400" b="1" dirty="0">
                <a:solidFill>
                  <a:schemeClr val="bg1"/>
                </a:solidFill>
                <a:latin typeface="楷体_GB2312" pitchFamily="49" charset="-122"/>
                <a:ea typeface="楷体_GB2312" pitchFamily="49" charset="-122"/>
              </a:rPr>
              <a:t>环路定理</a:t>
            </a:r>
            <a:r>
              <a:rPr kumimoji="1" lang="zh-CN" altLang="en-US" sz="2400" b="1" dirty="0" smtClean="0">
                <a:solidFill>
                  <a:schemeClr val="bg1"/>
                </a:solidFill>
                <a:latin typeface="楷体_GB2312" pitchFamily="49" charset="-122"/>
                <a:ea typeface="楷体_GB2312" pitchFamily="49" charset="-122"/>
              </a:rPr>
              <a:t>要求静电场的电力线</a:t>
            </a:r>
            <a:r>
              <a:rPr kumimoji="1" lang="zh-CN" altLang="en-US" sz="2400" b="1" dirty="0">
                <a:solidFill>
                  <a:schemeClr val="bg1"/>
                </a:solidFill>
                <a:latin typeface="楷体_GB2312" pitchFamily="49" charset="-122"/>
                <a:ea typeface="楷体_GB2312" pitchFamily="49" charset="-122"/>
              </a:rPr>
              <a:t>不能闭合。</a:t>
            </a:r>
          </a:p>
        </p:txBody>
      </p:sp>
      <p:sp>
        <p:nvSpPr>
          <p:cNvPr id="33" name="Text Box 3"/>
          <p:cNvSpPr txBox="1">
            <a:spLocks noChangeArrowheads="1"/>
          </p:cNvSpPr>
          <p:nvPr/>
        </p:nvSpPr>
        <p:spPr bwMode="auto">
          <a:xfrm>
            <a:off x="828612" y="6032859"/>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400" b="1" dirty="0">
                <a:solidFill>
                  <a:schemeClr val="bg1"/>
                </a:solidFill>
                <a:latin typeface="Times New Roman" pitchFamily="18" charset="0"/>
                <a:ea typeface="楷体_GB2312" pitchFamily="49" charset="-122"/>
              </a:rPr>
              <a:t>(3) </a:t>
            </a:r>
            <a:r>
              <a:rPr kumimoji="1" lang="zh-CN" altLang="en-US" sz="2400" b="1" dirty="0">
                <a:solidFill>
                  <a:schemeClr val="bg1"/>
                </a:solidFill>
                <a:latin typeface="楷体_GB2312" pitchFamily="49" charset="-122"/>
                <a:ea typeface="楷体_GB2312" pitchFamily="49" charset="-122"/>
              </a:rPr>
              <a:t>静电场是</a:t>
            </a:r>
            <a:r>
              <a:rPr kumimoji="1" lang="zh-CN" altLang="en-US" sz="2400" b="1" dirty="0">
                <a:solidFill>
                  <a:srgbClr val="FF0000"/>
                </a:solidFill>
                <a:latin typeface="楷体_GB2312" pitchFamily="49" charset="-122"/>
                <a:ea typeface="楷体_GB2312" pitchFamily="49" charset="-122"/>
              </a:rPr>
              <a:t>有源、无旋场</a:t>
            </a:r>
            <a:r>
              <a:rPr kumimoji="1" lang="zh-CN" altLang="en-US" sz="2400" b="1" dirty="0">
                <a:solidFill>
                  <a:schemeClr val="bg1"/>
                </a:solidFill>
                <a:latin typeface="楷体_GB2312" pitchFamily="49" charset="-122"/>
                <a:ea typeface="楷体_GB2312" pitchFamily="49" charset="-122"/>
              </a:rPr>
              <a:t>，可引进</a:t>
            </a:r>
            <a:r>
              <a:rPr kumimoji="1" lang="zh-CN" altLang="en-US" sz="2400" b="1" dirty="0">
                <a:solidFill>
                  <a:srgbClr val="66FFFF"/>
                </a:solidFill>
                <a:latin typeface="楷体_GB2312" pitchFamily="49" charset="-122"/>
                <a:ea typeface="楷体_GB2312" pitchFamily="49" charset="-122"/>
              </a:rPr>
              <a:t>电势能</a:t>
            </a:r>
            <a:r>
              <a:rPr kumimoji="1" lang="zh-CN" altLang="en-US" sz="2400" b="1" dirty="0">
                <a:solidFill>
                  <a:schemeClr val="bg1"/>
                </a:solidFill>
                <a:latin typeface="楷体_GB2312" pitchFamily="49" charset="-122"/>
                <a:ea typeface="楷体_GB2312" pitchFamily="49" charset="-122"/>
              </a:rPr>
              <a:t>。</a:t>
            </a:r>
          </a:p>
        </p:txBody>
      </p:sp>
      <p:sp>
        <p:nvSpPr>
          <p:cNvPr id="2" name="TextBox 1"/>
          <p:cNvSpPr txBox="1"/>
          <p:nvPr/>
        </p:nvSpPr>
        <p:spPr>
          <a:xfrm>
            <a:off x="3804080" y="161420"/>
            <a:ext cx="2492990" cy="369332"/>
          </a:xfrm>
          <a:prstGeom prst="rect">
            <a:avLst/>
          </a:prstGeom>
          <a:noFill/>
        </p:spPr>
        <p:txBody>
          <a:bodyPr wrap="none" rtlCol="0">
            <a:spAutoFit/>
          </a:bodyPr>
          <a:lstStyle/>
          <a:p>
            <a:r>
              <a:rPr lang="zh-CN" altLang="en-US" b="1" dirty="0" smtClean="0">
                <a:solidFill>
                  <a:schemeClr val="bg1"/>
                </a:solidFill>
              </a:rPr>
              <a:t>矢量场的斯托克斯定理</a:t>
            </a:r>
            <a:endParaRPr lang="zh-CN" altLang="en-US" b="1"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11627026"/>
              </p:ext>
            </p:extLst>
          </p:nvPr>
        </p:nvGraphicFramePr>
        <p:xfrm>
          <a:off x="7086197" y="258059"/>
          <a:ext cx="1439863" cy="960438"/>
        </p:xfrm>
        <a:graphic>
          <a:graphicData uri="http://schemas.openxmlformats.org/presentationml/2006/ole">
            <mc:AlternateContent xmlns:mc="http://schemas.openxmlformats.org/markup-compatibility/2006">
              <mc:Choice xmlns:v="urn:schemas-microsoft-com:vml" Requires="v">
                <p:oleObj spid="_x0000_s49356" name="Equation" r:id="rId11" imgW="647700" imgH="431800" progId="Equation.DSMT4">
                  <p:embed/>
                </p:oleObj>
              </mc:Choice>
              <mc:Fallback>
                <p:oleObj name="Equation" r:id="rId11" imgW="647700" imgH="43180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197" y="258059"/>
                        <a:ext cx="1439863"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6522456" y="1333326"/>
            <a:ext cx="2367042" cy="830997"/>
          </a:xfrm>
          <a:prstGeom prst="rect">
            <a:avLst/>
          </a:prstGeom>
          <a:noFill/>
        </p:spPr>
        <p:txBody>
          <a:bodyPr wrap="square" rtlCol="0">
            <a:spAutoFit/>
          </a:bodyPr>
          <a:lstStyle/>
          <a:p>
            <a:r>
              <a:rPr kumimoji="1" lang="zh-CN" altLang="en-US" sz="2400" b="1" dirty="0" smtClean="0">
                <a:solidFill>
                  <a:srgbClr val="00FFFF"/>
                </a:solidFill>
                <a:latin typeface="宋体" pitchFamily="2" charset="-122"/>
              </a:rPr>
              <a:t>电场的散度</a:t>
            </a:r>
            <a:r>
              <a:rPr kumimoji="1" lang="en-US" altLang="zh-CN" sz="2400" b="1" dirty="0" smtClean="0">
                <a:solidFill>
                  <a:srgbClr val="00FFFF"/>
                </a:solidFill>
                <a:latin typeface="宋体" pitchFamily="2" charset="-122"/>
              </a:rPr>
              <a:t>——</a:t>
            </a:r>
            <a:r>
              <a:rPr kumimoji="1" lang="zh-CN" altLang="en-US" sz="2400" b="1" dirty="0" smtClean="0">
                <a:solidFill>
                  <a:srgbClr val="00FFFF"/>
                </a:solidFill>
                <a:latin typeface="宋体" pitchFamily="2" charset="-122"/>
              </a:rPr>
              <a:t>高斯定理</a:t>
            </a:r>
            <a:endParaRPr kumimoji="1" lang="zh-CN" altLang="en-US" sz="2400" b="1" dirty="0">
              <a:solidFill>
                <a:srgbClr val="00FFFF"/>
              </a:solidFill>
              <a:latin typeface="宋体" pitchFamily="2" charset="-122"/>
            </a:endParaRPr>
          </a:p>
        </p:txBody>
      </p:sp>
      <p:grpSp>
        <p:nvGrpSpPr>
          <p:cNvPr id="7" name="组合 6"/>
          <p:cNvGrpSpPr/>
          <p:nvPr/>
        </p:nvGrpSpPr>
        <p:grpSpPr>
          <a:xfrm>
            <a:off x="34546" y="1763167"/>
            <a:ext cx="8854952" cy="2690130"/>
            <a:chOff x="34546" y="1763167"/>
            <a:chExt cx="8854952" cy="2690130"/>
          </a:xfrm>
        </p:grpSpPr>
        <p:sp>
          <p:nvSpPr>
            <p:cNvPr id="4" name="TextBox 3"/>
            <p:cNvSpPr txBox="1"/>
            <p:nvPr/>
          </p:nvSpPr>
          <p:spPr>
            <a:xfrm>
              <a:off x="4187007" y="3462698"/>
              <a:ext cx="4392488" cy="707886"/>
            </a:xfrm>
            <a:prstGeom prst="rect">
              <a:avLst/>
            </a:prstGeom>
            <a:noFill/>
          </p:spPr>
          <p:txBody>
            <a:bodyPr wrap="square" rtlCol="0">
              <a:spAutoFit/>
            </a:bodyPr>
            <a:lstStyle/>
            <a:p>
              <a:r>
                <a:rPr lang="zh-CN" altLang="en-US" sz="2000" b="1" dirty="0" smtClean="0">
                  <a:solidFill>
                    <a:schemeClr val="bg1"/>
                  </a:solidFill>
                </a:rPr>
                <a:t>空间中任意一点的静电场的旋度一定为</a:t>
              </a:r>
              <a:r>
                <a:rPr lang="en-US" altLang="zh-CN" sz="2000" b="1" dirty="0" smtClean="0">
                  <a:solidFill>
                    <a:schemeClr val="bg1"/>
                  </a:solidFill>
                </a:rPr>
                <a:t>0</a:t>
              </a:r>
              <a:r>
                <a:rPr lang="zh-CN" altLang="en-US" sz="2000" b="1" dirty="0" smtClean="0">
                  <a:solidFill>
                    <a:schemeClr val="bg1"/>
                  </a:solidFill>
                </a:rPr>
                <a:t>，而散度不一定为</a:t>
              </a:r>
              <a:r>
                <a:rPr lang="en-US" altLang="zh-CN" sz="2000" b="1" dirty="0" smtClean="0">
                  <a:solidFill>
                    <a:schemeClr val="bg1"/>
                  </a:solidFill>
                </a:rPr>
                <a:t>0</a:t>
              </a:r>
              <a:r>
                <a:rPr lang="zh-CN" altLang="en-US" sz="2000" b="1" dirty="0">
                  <a:solidFill>
                    <a:schemeClr val="bg1"/>
                  </a:solidFill>
                </a:rPr>
                <a:t>。</a:t>
              </a:r>
            </a:p>
          </p:txBody>
        </p:sp>
        <p:pic>
          <p:nvPicPr>
            <p:cNvPr id="49261" name="Picture 1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46" y="1763167"/>
              <a:ext cx="2138607" cy="214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20450" y="2164323"/>
              <a:ext cx="6669048" cy="1015663"/>
            </a:xfrm>
            <a:prstGeom prst="rect">
              <a:avLst/>
            </a:prstGeom>
            <a:noFill/>
          </p:spPr>
          <p:txBody>
            <a:bodyPr wrap="square" rtlCol="0">
              <a:spAutoFit/>
            </a:bodyPr>
            <a:lstStyle/>
            <a:p>
              <a:r>
                <a:rPr lang="zh-CN" altLang="en-US" sz="2000" b="1" dirty="0" smtClean="0">
                  <a:solidFill>
                    <a:schemeClr val="bg1"/>
                  </a:solidFill>
                </a:rPr>
                <a:t>旋度是一个矢量，是环量在空间中的面密度矢量。环量反映场绕一个涡旋中心的空间分布情况，而旋度是空间局部一点上这种旋转程度的描述。</a:t>
              </a:r>
              <a:endParaRPr lang="zh-CN" altLang="en-US" sz="2000" b="1" dirty="0">
                <a:solidFill>
                  <a:schemeClr val="bg1"/>
                </a:solidFill>
              </a:endParaRPr>
            </a:p>
          </p:txBody>
        </p:sp>
        <p:pic>
          <p:nvPicPr>
            <p:cNvPr id="23" name="图片 22" descr="梯度、散度和旋度"/>
            <p:cNvPicPr/>
            <p:nvPr/>
          </p:nvPicPr>
          <p:blipFill>
            <a:blip r:embed="rId14">
              <a:extLst>
                <a:ext uri="{28A0092B-C50C-407E-A947-70E740481C1C}">
                  <a14:useLocalDpi xmlns:a14="http://schemas.microsoft.com/office/drawing/2010/main" val="0"/>
                </a:ext>
              </a:extLst>
            </a:blip>
            <a:srcRect/>
            <a:stretch>
              <a:fillRect/>
            </a:stretch>
          </p:blipFill>
          <p:spPr bwMode="auto">
            <a:xfrm>
              <a:off x="2339752" y="3179986"/>
              <a:ext cx="1842849" cy="1273311"/>
            </a:xfrm>
            <a:prstGeom prst="rect">
              <a:avLst/>
            </a:prstGeom>
            <a:noFill/>
            <a:ln>
              <a:noFill/>
            </a:ln>
          </p:spPr>
        </p:pic>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2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2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2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2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92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92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92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70" grpId="0" animBg="1"/>
      <p:bldP spid="139275" grpId="0"/>
      <p:bldP spid="139295" grpId="0" animBg="1"/>
      <p:bldP spid="32" grpId="0"/>
      <p:bldP spid="33" grpId="0"/>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ext Box 4"/>
          <p:cNvSpPr txBox="1">
            <a:spLocks noChangeArrowheads="1"/>
          </p:cNvSpPr>
          <p:nvPr/>
        </p:nvSpPr>
        <p:spPr bwMode="auto">
          <a:xfrm>
            <a:off x="184150" y="1095376"/>
            <a:ext cx="2559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FFFF00"/>
                </a:solidFill>
                <a:latin typeface="Times New Roman" pitchFamily="18" charset="0"/>
              </a:rPr>
              <a:t>三</a:t>
            </a:r>
            <a:r>
              <a:rPr kumimoji="1" lang="en-US" altLang="zh-CN" sz="2800" b="1">
                <a:solidFill>
                  <a:srgbClr val="FFFF00"/>
                </a:solidFill>
                <a:latin typeface="Times New Roman" pitchFamily="18" charset="0"/>
              </a:rPr>
              <a:t>. </a:t>
            </a:r>
            <a:r>
              <a:rPr kumimoji="1" lang="zh-CN" altLang="en-US" sz="2800" b="1">
                <a:solidFill>
                  <a:srgbClr val="FFFF00"/>
                </a:solidFill>
                <a:latin typeface="Times New Roman" pitchFamily="18" charset="0"/>
              </a:rPr>
              <a:t>电势能</a:t>
            </a:r>
          </a:p>
        </p:txBody>
      </p:sp>
      <p:sp>
        <p:nvSpPr>
          <p:cNvPr id="140293" name="Text Box 5"/>
          <p:cNvSpPr txBox="1">
            <a:spLocks noChangeArrowheads="1"/>
          </p:cNvSpPr>
          <p:nvPr/>
        </p:nvSpPr>
        <p:spPr bwMode="auto">
          <a:xfrm>
            <a:off x="528638" y="1690688"/>
            <a:ext cx="290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400" b="1">
                <a:solidFill>
                  <a:srgbClr val="FFFF00"/>
                </a:solidFill>
                <a:latin typeface="Times New Roman" pitchFamily="18" charset="0"/>
              </a:rPr>
              <a:t>• </a:t>
            </a:r>
            <a:r>
              <a:rPr kumimoji="1" lang="zh-CN" altLang="en-US" sz="2400" b="1">
                <a:solidFill>
                  <a:srgbClr val="66FFFF"/>
                </a:solidFill>
                <a:latin typeface="Times New Roman" pitchFamily="18" charset="0"/>
              </a:rPr>
              <a:t>电势能的差</a:t>
            </a:r>
          </a:p>
        </p:txBody>
      </p:sp>
      <p:sp>
        <p:nvSpPr>
          <p:cNvPr id="140294" name="Text Box 6"/>
          <p:cNvSpPr txBox="1">
            <a:spLocks noChangeArrowheads="1"/>
          </p:cNvSpPr>
          <p:nvPr/>
        </p:nvSpPr>
        <p:spPr bwMode="auto">
          <a:xfrm>
            <a:off x="757238" y="2224088"/>
            <a:ext cx="119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chemeClr val="bg1"/>
                </a:solidFill>
                <a:latin typeface="Times New Roman" pitchFamily="18" charset="0"/>
              </a:rPr>
              <a:t>力学</a:t>
            </a:r>
            <a:endParaRPr kumimoji="1" lang="zh-CN" altLang="en-US" sz="2400">
              <a:solidFill>
                <a:schemeClr val="bg1"/>
              </a:solidFill>
              <a:latin typeface="Times New Roman" pitchFamily="18" charset="0"/>
            </a:endParaRPr>
          </a:p>
        </p:txBody>
      </p:sp>
      <p:sp>
        <p:nvSpPr>
          <p:cNvPr id="140295" name="Text Box 7"/>
          <p:cNvSpPr txBox="1">
            <a:spLocks noChangeArrowheads="1"/>
          </p:cNvSpPr>
          <p:nvPr/>
        </p:nvSpPr>
        <p:spPr bwMode="auto">
          <a:xfrm>
            <a:off x="2438400" y="2224088"/>
            <a:ext cx="157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chemeClr val="bg1"/>
                </a:solidFill>
                <a:latin typeface="Times New Roman" pitchFamily="18" charset="0"/>
              </a:rPr>
              <a:t>保守力场</a:t>
            </a:r>
            <a:endParaRPr kumimoji="1" lang="zh-CN" altLang="en-US" sz="2400">
              <a:solidFill>
                <a:schemeClr val="bg1"/>
              </a:solidFill>
              <a:latin typeface="Times New Roman" pitchFamily="18" charset="0"/>
            </a:endParaRPr>
          </a:p>
        </p:txBody>
      </p:sp>
      <p:sp>
        <p:nvSpPr>
          <p:cNvPr id="140296" name="Text Box 8"/>
          <p:cNvSpPr txBox="1">
            <a:spLocks noChangeArrowheads="1"/>
          </p:cNvSpPr>
          <p:nvPr/>
        </p:nvSpPr>
        <p:spPr bwMode="auto">
          <a:xfrm>
            <a:off x="4572000" y="2224088"/>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chemeClr val="bg1"/>
                </a:solidFill>
                <a:latin typeface="Times New Roman" pitchFamily="18" charset="0"/>
              </a:rPr>
              <a:t>引入势能</a:t>
            </a:r>
            <a:endParaRPr kumimoji="1" lang="zh-CN" altLang="en-US" sz="2400">
              <a:solidFill>
                <a:schemeClr val="bg1"/>
              </a:solidFill>
              <a:latin typeface="Times New Roman" pitchFamily="18" charset="0"/>
            </a:endParaRPr>
          </a:p>
        </p:txBody>
      </p:sp>
      <p:sp>
        <p:nvSpPr>
          <p:cNvPr id="140297" name="Text Box 9"/>
          <p:cNvSpPr txBox="1">
            <a:spLocks noChangeArrowheads="1"/>
          </p:cNvSpPr>
          <p:nvPr/>
        </p:nvSpPr>
        <p:spPr bwMode="auto">
          <a:xfrm>
            <a:off x="752475" y="2909888"/>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chemeClr val="bg1"/>
                </a:solidFill>
                <a:latin typeface="Times New Roman" pitchFamily="18" charset="0"/>
              </a:rPr>
              <a:t>静电场</a:t>
            </a:r>
          </a:p>
        </p:txBody>
      </p:sp>
      <p:sp>
        <p:nvSpPr>
          <p:cNvPr id="140298" name="Text Box 10"/>
          <p:cNvSpPr txBox="1">
            <a:spLocks noChangeArrowheads="1"/>
          </p:cNvSpPr>
          <p:nvPr/>
        </p:nvSpPr>
        <p:spPr bwMode="auto">
          <a:xfrm>
            <a:off x="2590800" y="2909888"/>
            <a:ext cx="134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chemeClr val="bg1"/>
                </a:solidFill>
                <a:latin typeface="Times New Roman" pitchFamily="18" charset="0"/>
              </a:rPr>
              <a:t>保守场</a:t>
            </a:r>
            <a:endParaRPr kumimoji="1" lang="zh-CN" altLang="en-US" sz="2400">
              <a:solidFill>
                <a:schemeClr val="bg1"/>
              </a:solidFill>
              <a:latin typeface="Times New Roman" pitchFamily="18" charset="0"/>
            </a:endParaRPr>
          </a:p>
        </p:txBody>
      </p:sp>
      <p:sp>
        <p:nvSpPr>
          <p:cNvPr id="140299" name="Text Box 11"/>
          <p:cNvSpPr txBox="1">
            <a:spLocks noChangeArrowheads="1"/>
          </p:cNvSpPr>
          <p:nvPr/>
        </p:nvSpPr>
        <p:spPr bwMode="auto">
          <a:xfrm>
            <a:off x="4419600" y="2909888"/>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chemeClr val="bg1"/>
                </a:solidFill>
                <a:latin typeface="Times New Roman" pitchFamily="18" charset="0"/>
              </a:rPr>
              <a:t>引入静电势能</a:t>
            </a:r>
            <a:endParaRPr kumimoji="1" lang="zh-CN" altLang="en-US" sz="2400">
              <a:solidFill>
                <a:schemeClr val="bg1"/>
              </a:solidFill>
              <a:latin typeface="Times New Roman" pitchFamily="18" charset="0"/>
            </a:endParaRPr>
          </a:p>
        </p:txBody>
      </p:sp>
      <p:sp>
        <p:nvSpPr>
          <p:cNvPr id="140300" name="AutoShape 12"/>
          <p:cNvSpPr>
            <a:spLocks noChangeArrowheads="1"/>
          </p:cNvSpPr>
          <p:nvPr/>
        </p:nvSpPr>
        <p:spPr bwMode="auto">
          <a:xfrm>
            <a:off x="1671638" y="2376488"/>
            <a:ext cx="685800" cy="152400"/>
          </a:xfrm>
          <a:prstGeom prst="rightArrow">
            <a:avLst>
              <a:gd name="adj1" fmla="val 50000"/>
              <a:gd name="adj2" fmla="val 112500"/>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01" name="AutoShape 13"/>
          <p:cNvSpPr>
            <a:spLocks noChangeArrowheads="1"/>
          </p:cNvSpPr>
          <p:nvPr/>
        </p:nvSpPr>
        <p:spPr bwMode="auto">
          <a:xfrm>
            <a:off x="3886200" y="2376488"/>
            <a:ext cx="685800" cy="152400"/>
          </a:xfrm>
          <a:prstGeom prst="rightArrow">
            <a:avLst>
              <a:gd name="adj1" fmla="val 50000"/>
              <a:gd name="adj2" fmla="val 112500"/>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02" name="AutoShape 14"/>
          <p:cNvSpPr>
            <a:spLocks noChangeArrowheads="1"/>
          </p:cNvSpPr>
          <p:nvPr/>
        </p:nvSpPr>
        <p:spPr bwMode="auto">
          <a:xfrm>
            <a:off x="1895475" y="3062288"/>
            <a:ext cx="685800" cy="152400"/>
          </a:xfrm>
          <a:prstGeom prst="rightArrow">
            <a:avLst>
              <a:gd name="adj1" fmla="val 50000"/>
              <a:gd name="adj2" fmla="val 112500"/>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03" name="AutoShape 15"/>
          <p:cNvSpPr>
            <a:spLocks noChangeArrowheads="1"/>
          </p:cNvSpPr>
          <p:nvPr/>
        </p:nvSpPr>
        <p:spPr bwMode="auto">
          <a:xfrm>
            <a:off x="3733800" y="3062288"/>
            <a:ext cx="685800" cy="152400"/>
          </a:xfrm>
          <a:prstGeom prst="rightArrow">
            <a:avLst>
              <a:gd name="adj1" fmla="val 50000"/>
              <a:gd name="adj2" fmla="val 112500"/>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40304" name="Group 16"/>
          <p:cNvGrpSpPr>
            <a:grpSpLocks/>
          </p:cNvGrpSpPr>
          <p:nvPr/>
        </p:nvGrpSpPr>
        <p:grpSpPr bwMode="auto">
          <a:xfrm>
            <a:off x="6705600" y="2833688"/>
            <a:ext cx="1981200" cy="1905000"/>
            <a:chOff x="4272" y="1445"/>
            <a:chExt cx="1248" cy="1200"/>
          </a:xfrm>
        </p:grpSpPr>
        <p:grpSp>
          <p:nvGrpSpPr>
            <p:cNvPr id="50201" name="Group 17"/>
            <p:cNvGrpSpPr>
              <a:grpSpLocks/>
            </p:cNvGrpSpPr>
            <p:nvPr/>
          </p:nvGrpSpPr>
          <p:grpSpPr bwMode="auto">
            <a:xfrm>
              <a:off x="4272" y="1445"/>
              <a:ext cx="1056" cy="0"/>
              <a:chOff x="4128" y="2736"/>
              <a:chExt cx="1056" cy="0"/>
            </a:xfrm>
          </p:grpSpPr>
          <p:sp>
            <p:nvSpPr>
              <p:cNvPr id="50212" name="Line 18"/>
              <p:cNvSpPr>
                <a:spLocks noChangeShapeType="1"/>
              </p:cNvSpPr>
              <p:nvPr/>
            </p:nvSpPr>
            <p:spPr bwMode="auto">
              <a:xfrm>
                <a:off x="4128" y="2736"/>
                <a:ext cx="1056" cy="0"/>
              </a:xfrm>
              <a:prstGeom prst="line">
                <a:avLst/>
              </a:prstGeom>
              <a:noFill/>
              <a:ln w="38100">
                <a:solidFill>
                  <a:schemeClr val="bg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3" name="Line 19"/>
              <p:cNvSpPr>
                <a:spLocks noChangeShapeType="1"/>
              </p:cNvSpPr>
              <p:nvPr/>
            </p:nvSpPr>
            <p:spPr bwMode="auto">
              <a:xfrm>
                <a:off x="4464" y="2736"/>
                <a:ext cx="192" cy="0"/>
              </a:xfrm>
              <a:prstGeom prst="line">
                <a:avLst/>
              </a:prstGeom>
              <a:noFill/>
              <a:ln w="38100">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02" name="Group 20"/>
            <p:cNvGrpSpPr>
              <a:grpSpLocks/>
            </p:cNvGrpSpPr>
            <p:nvPr/>
          </p:nvGrpSpPr>
          <p:grpSpPr bwMode="auto">
            <a:xfrm>
              <a:off x="4272" y="1845"/>
              <a:ext cx="1056" cy="0"/>
              <a:chOff x="4128" y="2736"/>
              <a:chExt cx="1056" cy="0"/>
            </a:xfrm>
          </p:grpSpPr>
          <p:sp>
            <p:nvSpPr>
              <p:cNvPr id="50210" name="Line 21"/>
              <p:cNvSpPr>
                <a:spLocks noChangeShapeType="1"/>
              </p:cNvSpPr>
              <p:nvPr/>
            </p:nvSpPr>
            <p:spPr bwMode="auto">
              <a:xfrm>
                <a:off x="4128" y="2736"/>
                <a:ext cx="1056" cy="0"/>
              </a:xfrm>
              <a:prstGeom prst="line">
                <a:avLst/>
              </a:prstGeom>
              <a:noFill/>
              <a:ln w="38100">
                <a:solidFill>
                  <a:schemeClr val="bg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1" name="Line 22"/>
              <p:cNvSpPr>
                <a:spLocks noChangeShapeType="1"/>
              </p:cNvSpPr>
              <p:nvPr/>
            </p:nvSpPr>
            <p:spPr bwMode="auto">
              <a:xfrm>
                <a:off x="4464" y="2736"/>
                <a:ext cx="192" cy="0"/>
              </a:xfrm>
              <a:prstGeom prst="line">
                <a:avLst/>
              </a:prstGeom>
              <a:noFill/>
              <a:ln w="38100">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03" name="Group 23"/>
            <p:cNvGrpSpPr>
              <a:grpSpLocks/>
            </p:cNvGrpSpPr>
            <p:nvPr/>
          </p:nvGrpSpPr>
          <p:grpSpPr bwMode="auto">
            <a:xfrm>
              <a:off x="4272" y="2245"/>
              <a:ext cx="1056" cy="0"/>
              <a:chOff x="4128" y="2736"/>
              <a:chExt cx="1056" cy="0"/>
            </a:xfrm>
          </p:grpSpPr>
          <p:sp>
            <p:nvSpPr>
              <p:cNvPr id="50208" name="Line 24"/>
              <p:cNvSpPr>
                <a:spLocks noChangeShapeType="1"/>
              </p:cNvSpPr>
              <p:nvPr/>
            </p:nvSpPr>
            <p:spPr bwMode="auto">
              <a:xfrm>
                <a:off x="4128" y="2736"/>
                <a:ext cx="1056" cy="0"/>
              </a:xfrm>
              <a:prstGeom prst="line">
                <a:avLst/>
              </a:prstGeom>
              <a:noFill/>
              <a:ln w="38100">
                <a:solidFill>
                  <a:schemeClr val="bg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9" name="Line 25"/>
              <p:cNvSpPr>
                <a:spLocks noChangeShapeType="1"/>
              </p:cNvSpPr>
              <p:nvPr/>
            </p:nvSpPr>
            <p:spPr bwMode="auto">
              <a:xfrm>
                <a:off x="4464" y="2736"/>
                <a:ext cx="192" cy="0"/>
              </a:xfrm>
              <a:prstGeom prst="line">
                <a:avLst/>
              </a:prstGeom>
              <a:noFill/>
              <a:ln w="38100">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04" name="Group 26"/>
            <p:cNvGrpSpPr>
              <a:grpSpLocks/>
            </p:cNvGrpSpPr>
            <p:nvPr/>
          </p:nvGrpSpPr>
          <p:grpSpPr bwMode="auto">
            <a:xfrm>
              <a:off x="4272" y="2645"/>
              <a:ext cx="1056" cy="0"/>
              <a:chOff x="4128" y="2736"/>
              <a:chExt cx="1056" cy="0"/>
            </a:xfrm>
          </p:grpSpPr>
          <p:sp>
            <p:nvSpPr>
              <p:cNvPr id="50206" name="Line 27"/>
              <p:cNvSpPr>
                <a:spLocks noChangeShapeType="1"/>
              </p:cNvSpPr>
              <p:nvPr/>
            </p:nvSpPr>
            <p:spPr bwMode="auto">
              <a:xfrm>
                <a:off x="4128" y="2736"/>
                <a:ext cx="1056" cy="0"/>
              </a:xfrm>
              <a:prstGeom prst="line">
                <a:avLst/>
              </a:prstGeom>
              <a:noFill/>
              <a:ln w="38100">
                <a:solidFill>
                  <a:schemeClr val="bg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7" name="Line 28"/>
              <p:cNvSpPr>
                <a:spLocks noChangeShapeType="1"/>
              </p:cNvSpPr>
              <p:nvPr/>
            </p:nvSpPr>
            <p:spPr bwMode="auto">
              <a:xfrm>
                <a:off x="4464" y="2736"/>
                <a:ext cx="192" cy="0"/>
              </a:xfrm>
              <a:prstGeom prst="line">
                <a:avLst/>
              </a:prstGeom>
              <a:noFill/>
              <a:ln w="38100">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0205" name="Object 29"/>
            <p:cNvGraphicFramePr>
              <a:graphicFrameLocks noChangeAspect="1"/>
            </p:cNvGraphicFramePr>
            <p:nvPr/>
          </p:nvGraphicFramePr>
          <p:xfrm>
            <a:off x="5369" y="1890"/>
            <a:ext cx="151" cy="222"/>
          </p:xfrm>
          <a:graphic>
            <a:graphicData uri="http://schemas.openxmlformats.org/presentationml/2006/ole">
              <mc:AlternateContent xmlns:mc="http://schemas.openxmlformats.org/markup-compatibility/2006">
                <mc:Choice xmlns:v="urn:schemas-microsoft-com:vml" Requires="v">
                  <p:oleObj spid="_x0000_s50369" name="Equation" r:id="rId3" imgW="171412" imgH="238081" progId="Equation.3">
                    <p:embed/>
                  </p:oleObj>
                </mc:Choice>
                <mc:Fallback>
                  <p:oleObj name="Equation" r:id="rId3" imgW="171412" imgH="238081"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9" y="1890"/>
                          <a:ext cx="15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0318" name="Object 30"/>
          <p:cNvGraphicFramePr>
            <a:graphicFrameLocks/>
          </p:cNvGraphicFramePr>
          <p:nvPr>
            <p:extLst>
              <p:ext uri="{D42A27DB-BD31-4B8C-83A1-F6EECF244321}">
                <p14:modId xmlns:p14="http://schemas.microsoft.com/office/powerpoint/2010/main" val="675377948"/>
              </p:ext>
            </p:extLst>
          </p:nvPr>
        </p:nvGraphicFramePr>
        <p:xfrm>
          <a:off x="7080250" y="4502151"/>
          <a:ext cx="230188" cy="230187"/>
        </p:xfrm>
        <a:graphic>
          <a:graphicData uri="http://schemas.openxmlformats.org/presentationml/2006/ole">
            <mc:AlternateContent xmlns:mc="http://schemas.openxmlformats.org/markup-compatibility/2006">
              <mc:Choice xmlns:v="urn:schemas-microsoft-com:vml" Requires="v">
                <p:oleObj spid="_x0000_s50370" name="Equation" r:id="rId5" imgW="123903" imgH="123900" progId="Equation.3">
                  <p:embed/>
                </p:oleObj>
              </mc:Choice>
              <mc:Fallback>
                <p:oleObj name="Equation" r:id="rId5" imgW="123903" imgH="123900" progId="Equation.3">
                  <p:embed/>
                  <p:pic>
                    <p:nvPicPr>
                      <p:cNvPr id="0" name="Object 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0250" y="4502151"/>
                        <a:ext cx="2301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FF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9" name="Object 31"/>
          <p:cNvGraphicFramePr>
            <a:graphicFrameLocks/>
          </p:cNvGraphicFramePr>
          <p:nvPr>
            <p:extLst>
              <p:ext uri="{D42A27DB-BD31-4B8C-83A1-F6EECF244321}">
                <p14:modId xmlns:p14="http://schemas.microsoft.com/office/powerpoint/2010/main" val="810644128"/>
              </p:ext>
            </p:extLst>
          </p:nvPr>
        </p:nvGraphicFramePr>
        <p:xfrm>
          <a:off x="7924800" y="2368551"/>
          <a:ext cx="201613" cy="315912"/>
        </p:xfrm>
        <a:graphic>
          <a:graphicData uri="http://schemas.openxmlformats.org/presentationml/2006/ole">
            <mc:AlternateContent xmlns:mc="http://schemas.openxmlformats.org/markup-compatibility/2006">
              <mc:Choice xmlns:v="urn:schemas-microsoft-com:vml" Requires="v">
                <p:oleObj spid="_x0000_s50371" name="Equation" r:id="rId7" imgW="95289" imgH="209468" progId="Equation.3">
                  <p:embed/>
                </p:oleObj>
              </mc:Choice>
              <mc:Fallback>
                <p:oleObj name="Equation" r:id="rId7" imgW="95289" imgH="209468" progId="Equation.3">
                  <p:embed/>
                  <p:pic>
                    <p:nvPicPr>
                      <p:cNvPr id="0" name="Object 3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2368551"/>
                        <a:ext cx="2016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FF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20" name="Object 32"/>
          <p:cNvGraphicFramePr>
            <a:graphicFrameLocks/>
          </p:cNvGraphicFramePr>
          <p:nvPr>
            <p:extLst>
              <p:ext uri="{D42A27DB-BD31-4B8C-83A1-F6EECF244321}">
                <p14:modId xmlns:p14="http://schemas.microsoft.com/office/powerpoint/2010/main" val="286732009"/>
              </p:ext>
            </p:extLst>
          </p:nvPr>
        </p:nvGraphicFramePr>
        <p:xfrm>
          <a:off x="6477000" y="4146551"/>
          <a:ext cx="315913" cy="431800"/>
        </p:xfrm>
        <a:graphic>
          <a:graphicData uri="http://schemas.openxmlformats.org/presentationml/2006/ole">
            <mc:AlternateContent xmlns:mc="http://schemas.openxmlformats.org/markup-compatibility/2006">
              <mc:Choice xmlns:v="urn:schemas-microsoft-com:vml" Requires="v">
                <p:oleObj spid="_x0000_s50372" name="Equation" r:id="rId9" imgW="209474" imgH="323920" progId="Equation.3">
                  <p:embed/>
                </p:oleObj>
              </mc:Choice>
              <mc:Fallback>
                <p:oleObj name="Equation" r:id="rId9" imgW="209474" imgH="323920" progId="Equation.3">
                  <p:embed/>
                  <p:pic>
                    <p:nvPicPr>
                      <p:cNvPr id="0" name="Object 3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4146551"/>
                        <a:ext cx="3159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21" name="Freeform 33"/>
          <p:cNvSpPr>
            <a:spLocks/>
          </p:cNvSpPr>
          <p:nvPr/>
        </p:nvSpPr>
        <p:spPr bwMode="auto">
          <a:xfrm>
            <a:off x="6858000" y="2824163"/>
            <a:ext cx="1143000" cy="1676400"/>
          </a:xfrm>
          <a:custGeom>
            <a:avLst/>
            <a:gdLst>
              <a:gd name="T0" fmla="*/ 0 w 720"/>
              <a:gd name="T1" fmla="*/ 2147483647 h 1056"/>
              <a:gd name="T2" fmla="*/ 2147483647 w 720"/>
              <a:gd name="T3" fmla="*/ 2147483647 h 1056"/>
              <a:gd name="T4" fmla="*/ 2147483647 w 720"/>
              <a:gd name="T5" fmla="*/ 2147483647 h 1056"/>
              <a:gd name="T6" fmla="*/ 2147483647 w 720"/>
              <a:gd name="T7" fmla="*/ 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1056">
                <a:moveTo>
                  <a:pt x="0" y="1056"/>
                </a:moveTo>
                <a:cubicBezTo>
                  <a:pt x="168" y="1020"/>
                  <a:pt x="336" y="984"/>
                  <a:pt x="432" y="864"/>
                </a:cubicBezTo>
                <a:cubicBezTo>
                  <a:pt x="528" y="744"/>
                  <a:pt x="528" y="480"/>
                  <a:pt x="576" y="336"/>
                </a:cubicBezTo>
                <a:cubicBezTo>
                  <a:pt x="624" y="192"/>
                  <a:pt x="672" y="96"/>
                  <a:pt x="720" y="0"/>
                </a:cubicBezTo>
              </a:path>
            </a:pathLst>
          </a:custGeom>
          <a:noFill/>
          <a:ln w="28575" cap="flat" cmpd="sng">
            <a:solidFill>
              <a:srgbClr val="66FF33"/>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22" name="Oval 34"/>
          <p:cNvSpPr>
            <a:spLocks noChangeArrowheads="1"/>
          </p:cNvSpPr>
          <p:nvPr/>
        </p:nvSpPr>
        <p:spPr bwMode="auto">
          <a:xfrm>
            <a:off x="7962900" y="2786063"/>
            <a:ext cx="76200" cy="762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rgbClr val="FFFF99"/>
              </a:solidFill>
              <a:latin typeface="Times New Roman" pitchFamily="18" charset="0"/>
            </a:endParaRPr>
          </a:p>
        </p:txBody>
      </p:sp>
      <p:sp>
        <p:nvSpPr>
          <p:cNvPr id="140323" name="Oval 35"/>
          <p:cNvSpPr>
            <a:spLocks noChangeArrowheads="1"/>
          </p:cNvSpPr>
          <p:nvPr/>
        </p:nvSpPr>
        <p:spPr bwMode="auto">
          <a:xfrm>
            <a:off x="6943725" y="4441826"/>
            <a:ext cx="76200" cy="762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rgbClr val="FFFF99"/>
              </a:solidFill>
              <a:latin typeface="Times New Roman" pitchFamily="18" charset="0"/>
            </a:endParaRPr>
          </a:p>
        </p:txBody>
      </p:sp>
      <p:sp>
        <p:nvSpPr>
          <p:cNvPr id="140324" name="Text Box 36"/>
          <p:cNvSpPr txBox="1">
            <a:spLocks noChangeArrowheads="1"/>
          </p:cNvSpPr>
          <p:nvPr/>
        </p:nvSpPr>
        <p:spPr bwMode="auto">
          <a:xfrm>
            <a:off x="779463" y="3503613"/>
            <a:ext cx="51641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zh-CN" altLang="zh-CN" sz="2400" b="1">
                <a:solidFill>
                  <a:srgbClr val="66FFFF"/>
                </a:solidFill>
                <a:latin typeface="Times New Roman" pitchFamily="18" charset="0"/>
              </a:rPr>
              <a:t>定义：</a:t>
            </a:r>
            <a:r>
              <a:rPr kumimoji="1" lang="en-US" altLang="zh-CN" sz="2400" b="1" i="1">
                <a:solidFill>
                  <a:srgbClr val="66FFFF"/>
                </a:solidFill>
                <a:latin typeface="Times New Roman" pitchFamily="18" charset="0"/>
              </a:rPr>
              <a:t>q</a:t>
            </a:r>
            <a:r>
              <a:rPr kumimoji="1" lang="en-US" altLang="zh-CN" sz="2400" b="1" baseline="-25000">
                <a:solidFill>
                  <a:srgbClr val="66FFFF"/>
                </a:solidFill>
                <a:latin typeface="Times New Roman" pitchFamily="18" charset="0"/>
              </a:rPr>
              <a:t>0 </a:t>
            </a:r>
            <a:r>
              <a:rPr kumimoji="1" lang="zh-CN" altLang="en-US" sz="2400" b="1">
                <a:solidFill>
                  <a:schemeClr val="bg1"/>
                </a:solidFill>
                <a:latin typeface="宋体" pitchFamily="2" charset="-122"/>
              </a:rPr>
              <a:t>在电场中</a:t>
            </a:r>
            <a:r>
              <a:rPr kumimoji="1" lang="en-US" altLang="zh-CN" sz="2400" b="1" i="1">
                <a:solidFill>
                  <a:srgbClr val="66FFFF"/>
                </a:solidFill>
                <a:latin typeface="Times New Roman" pitchFamily="18" charset="0"/>
              </a:rPr>
              <a:t>a</a:t>
            </a:r>
            <a:r>
              <a:rPr kumimoji="1" lang="zh-CN" altLang="en-US" sz="2400" b="1">
                <a:solidFill>
                  <a:srgbClr val="66FFFF"/>
                </a:solidFill>
                <a:latin typeface="Times New Roman" pitchFamily="18" charset="0"/>
              </a:rPr>
              <a:t>、</a:t>
            </a:r>
            <a:r>
              <a:rPr kumimoji="1" lang="en-US" altLang="zh-CN" sz="2400" b="1" i="1">
                <a:solidFill>
                  <a:srgbClr val="66FFFF"/>
                </a:solidFill>
                <a:latin typeface="Times New Roman" pitchFamily="18" charset="0"/>
              </a:rPr>
              <a:t>b</a:t>
            </a:r>
            <a:r>
              <a:rPr kumimoji="1" lang="en-US" altLang="zh-CN" sz="2400" b="1" i="1">
                <a:solidFill>
                  <a:schemeClr val="bg1"/>
                </a:solidFill>
                <a:latin typeface="宋体" pitchFamily="2" charset="-122"/>
              </a:rPr>
              <a:t> </a:t>
            </a:r>
            <a:r>
              <a:rPr kumimoji="1" lang="zh-CN" altLang="en-US" sz="2400" b="1">
                <a:solidFill>
                  <a:schemeClr val="bg1"/>
                </a:solidFill>
                <a:latin typeface="宋体" pitchFamily="2" charset="-122"/>
              </a:rPr>
              <a:t>两点电势能之差等于把</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q</a:t>
            </a:r>
            <a:r>
              <a:rPr kumimoji="1" lang="en-US" altLang="zh-CN" sz="2400" b="1" baseline="-25000">
                <a:solidFill>
                  <a:srgbClr val="66FFFF"/>
                </a:solidFill>
                <a:latin typeface="Times New Roman" pitchFamily="18" charset="0"/>
              </a:rPr>
              <a:t>0 </a:t>
            </a:r>
            <a:r>
              <a:rPr kumimoji="1" lang="zh-CN" altLang="en-US" sz="2400" b="1">
                <a:solidFill>
                  <a:schemeClr val="bg1"/>
                </a:solidFill>
                <a:latin typeface="宋体" pitchFamily="2" charset="-122"/>
              </a:rPr>
              <a:t>自 </a:t>
            </a:r>
            <a:r>
              <a:rPr kumimoji="1" lang="en-US" altLang="zh-CN" sz="2400" b="1" i="1">
                <a:solidFill>
                  <a:srgbClr val="66FFFF"/>
                </a:solidFill>
                <a:latin typeface="Times New Roman" pitchFamily="18" charset="0"/>
              </a:rPr>
              <a:t>a </a:t>
            </a:r>
            <a:r>
              <a:rPr kumimoji="1" lang="zh-CN" altLang="en-US" sz="2400" b="1">
                <a:solidFill>
                  <a:schemeClr val="bg1"/>
                </a:solidFill>
                <a:latin typeface="宋体" pitchFamily="2" charset="-122"/>
              </a:rPr>
              <a:t>点移至 </a:t>
            </a:r>
            <a:r>
              <a:rPr kumimoji="1" lang="en-US" altLang="zh-CN" sz="2400" b="1" i="1">
                <a:solidFill>
                  <a:srgbClr val="66FFFF"/>
                </a:solidFill>
                <a:latin typeface="Times New Roman" pitchFamily="18" charset="0"/>
              </a:rPr>
              <a:t>b </a:t>
            </a:r>
            <a:r>
              <a:rPr kumimoji="1" lang="zh-CN" altLang="en-US" sz="2400" b="1">
                <a:solidFill>
                  <a:schemeClr val="bg1"/>
                </a:solidFill>
                <a:latin typeface="宋体" pitchFamily="2" charset="-122"/>
              </a:rPr>
              <a:t>点过程中电场力所作的功。</a:t>
            </a:r>
          </a:p>
        </p:txBody>
      </p:sp>
      <p:graphicFrame>
        <p:nvGraphicFramePr>
          <p:cNvPr id="140325" name="Object 37"/>
          <p:cNvGraphicFramePr>
            <a:graphicFrameLocks/>
          </p:cNvGraphicFramePr>
          <p:nvPr>
            <p:extLst>
              <p:ext uri="{D42A27DB-BD31-4B8C-83A1-F6EECF244321}">
                <p14:modId xmlns:p14="http://schemas.microsoft.com/office/powerpoint/2010/main" val="3791561228"/>
              </p:ext>
            </p:extLst>
          </p:nvPr>
        </p:nvGraphicFramePr>
        <p:xfrm>
          <a:off x="1752600" y="5119688"/>
          <a:ext cx="3643313" cy="685800"/>
        </p:xfrm>
        <a:graphic>
          <a:graphicData uri="http://schemas.openxmlformats.org/presentationml/2006/ole">
            <mc:AlternateContent xmlns:mc="http://schemas.openxmlformats.org/markup-compatibility/2006">
              <mc:Choice xmlns:v="urn:schemas-microsoft-com:vml" Requires="v">
                <p:oleObj spid="_x0000_s50373" name="Equation" r:id="rId11" imgW="3543244" imgH="580897" progId="Equation.3">
                  <p:embed/>
                </p:oleObj>
              </mc:Choice>
              <mc:Fallback>
                <p:oleObj name="Equation" r:id="rId11" imgW="3543244" imgH="580897" progId="Equation.3">
                  <p:embed/>
                  <p:pic>
                    <p:nvPicPr>
                      <p:cNvPr id="0" name="Object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5119688"/>
                        <a:ext cx="36433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wipe(left)">
                                      <p:cBhvr>
                                        <p:cTn id="7" dur="500"/>
                                        <p:tgtEl>
                                          <p:spTgt spid="140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wipe(left)">
                                      <p:cBhvr>
                                        <p:cTn id="12" dur="500"/>
                                        <p:tgtEl>
                                          <p:spTgt spid="140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294"/>
                                        </p:tgtEl>
                                        <p:attrNameLst>
                                          <p:attrName>style.visibility</p:attrName>
                                        </p:attrNameLst>
                                      </p:cBhvr>
                                      <p:to>
                                        <p:strVal val="visible"/>
                                      </p:to>
                                    </p:set>
                                    <p:animEffect transition="in" filter="wipe(left)">
                                      <p:cBhvr>
                                        <p:cTn id="17" dur="500"/>
                                        <p:tgtEl>
                                          <p:spTgt spid="140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0300"/>
                                        </p:tgtEl>
                                        <p:attrNameLst>
                                          <p:attrName>style.visibility</p:attrName>
                                        </p:attrNameLst>
                                      </p:cBhvr>
                                      <p:to>
                                        <p:strVal val="visible"/>
                                      </p:to>
                                    </p:set>
                                    <p:animEffect transition="in" filter="wipe(left)">
                                      <p:cBhvr>
                                        <p:cTn id="22" dur="500"/>
                                        <p:tgtEl>
                                          <p:spTgt spid="1403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295"/>
                                        </p:tgtEl>
                                        <p:attrNameLst>
                                          <p:attrName>style.visibility</p:attrName>
                                        </p:attrNameLst>
                                      </p:cBhvr>
                                      <p:to>
                                        <p:strVal val="visible"/>
                                      </p:to>
                                    </p:set>
                                    <p:animEffect transition="in" filter="wipe(left)">
                                      <p:cBhvr>
                                        <p:cTn id="27" dur="500"/>
                                        <p:tgtEl>
                                          <p:spTgt spid="140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0301"/>
                                        </p:tgtEl>
                                        <p:attrNameLst>
                                          <p:attrName>style.visibility</p:attrName>
                                        </p:attrNameLst>
                                      </p:cBhvr>
                                      <p:to>
                                        <p:strVal val="visible"/>
                                      </p:to>
                                    </p:set>
                                    <p:animEffect transition="in" filter="wipe(left)">
                                      <p:cBhvr>
                                        <p:cTn id="32" dur="500"/>
                                        <p:tgtEl>
                                          <p:spTgt spid="1403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0296"/>
                                        </p:tgtEl>
                                        <p:attrNameLst>
                                          <p:attrName>style.visibility</p:attrName>
                                        </p:attrNameLst>
                                      </p:cBhvr>
                                      <p:to>
                                        <p:strVal val="visible"/>
                                      </p:to>
                                    </p:set>
                                    <p:animEffect transition="in" filter="wipe(left)">
                                      <p:cBhvr>
                                        <p:cTn id="37" dur="500"/>
                                        <p:tgtEl>
                                          <p:spTgt spid="1402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0297"/>
                                        </p:tgtEl>
                                        <p:attrNameLst>
                                          <p:attrName>style.visibility</p:attrName>
                                        </p:attrNameLst>
                                      </p:cBhvr>
                                      <p:to>
                                        <p:strVal val="visible"/>
                                      </p:to>
                                    </p:set>
                                    <p:animEffect transition="in" filter="wipe(left)">
                                      <p:cBhvr>
                                        <p:cTn id="42" dur="500"/>
                                        <p:tgtEl>
                                          <p:spTgt spid="1402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0302"/>
                                        </p:tgtEl>
                                        <p:attrNameLst>
                                          <p:attrName>style.visibility</p:attrName>
                                        </p:attrNameLst>
                                      </p:cBhvr>
                                      <p:to>
                                        <p:strVal val="visible"/>
                                      </p:to>
                                    </p:set>
                                    <p:animEffect transition="in" filter="wipe(left)">
                                      <p:cBhvr>
                                        <p:cTn id="47" dur="500"/>
                                        <p:tgtEl>
                                          <p:spTgt spid="1403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0298"/>
                                        </p:tgtEl>
                                        <p:attrNameLst>
                                          <p:attrName>style.visibility</p:attrName>
                                        </p:attrNameLst>
                                      </p:cBhvr>
                                      <p:to>
                                        <p:strVal val="visible"/>
                                      </p:to>
                                    </p:set>
                                    <p:animEffect transition="in" filter="wipe(left)">
                                      <p:cBhvr>
                                        <p:cTn id="52" dur="500"/>
                                        <p:tgtEl>
                                          <p:spTgt spid="1402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0303"/>
                                        </p:tgtEl>
                                        <p:attrNameLst>
                                          <p:attrName>style.visibility</p:attrName>
                                        </p:attrNameLst>
                                      </p:cBhvr>
                                      <p:to>
                                        <p:strVal val="visible"/>
                                      </p:to>
                                    </p:set>
                                    <p:animEffect transition="in" filter="wipe(left)">
                                      <p:cBhvr>
                                        <p:cTn id="57" dur="500"/>
                                        <p:tgtEl>
                                          <p:spTgt spid="1403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0299"/>
                                        </p:tgtEl>
                                        <p:attrNameLst>
                                          <p:attrName>style.visibility</p:attrName>
                                        </p:attrNameLst>
                                      </p:cBhvr>
                                      <p:to>
                                        <p:strVal val="visible"/>
                                      </p:to>
                                    </p:set>
                                    <p:animEffect transition="in" filter="wipe(left)">
                                      <p:cBhvr>
                                        <p:cTn id="62" dur="500"/>
                                        <p:tgtEl>
                                          <p:spTgt spid="14029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40304"/>
                                        </p:tgtEl>
                                        <p:attrNameLst>
                                          <p:attrName>style.visibility</p:attrName>
                                        </p:attrNameLst>
                                      </p:cBhvr>
                                      <p:to>
                                        <p:strVal val="visible"/>
                                      </p:to>
                                    </p:set>
                                    <p:animEffect transition="in" filter="wipe(left)">
                                      <p:cBhvr>
                                        <p:cTn id="67" dur="500"/>
                                        <p:tgtEl>
                                          <p:spTgt spid="14030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40323"/>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499"/>
                                          </p:stCondLst>
                                        </p:cTn>
                                        <p:tgtEl>
                                          <p:spTgt spid="140318"/>
                                        </p:tgtEl>
                                        <p:attrNameLst>
                                          <p:attrName>style.visibility</p:attrName>
                                        </p:attrNameLst>
                                      </p:cBhvr>
                                      <p:to>
                                        <p:strVal val="visible"/>
                                      </p:to>
                                    </p:set>
                                  </p:childTnLst>
                                </p:cTn>
                              </p:par>
                            </p:childTnLst>
                          </p:cTn>
                        </p:par>
                        <p:par>
                          <p:cTn id="75" fill="hold" nodeType="afterGroup">
                            <p:stCondLst>
                              <p:cond delay="1000"/>
                            </p:stCondLst>
                            <p:childTnLst>
                              <p:par>
                                <p:cTn id="76" presetID="1" presetClass="entr" presetSubtype="0" fill="hold" nodeType="afterEffect">
                                  <p:stCondLst>
                                    <p:cond delay="0"/>
                                  </p:stCondLst>
                                  <p:childTnLst>
                                    <p:set>
                                      <p:cBhvr>
                                        <p:cTn id="77" dur="1" fill="hold">
                                          <p:stCondLst>
                                            <p:cond delay="499"/>
                                          </p:stCondLst>
                                        </p:cTn>
                                        <p:tgtEl>
                                          <p:spTgt spid="14032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40321"/>
                                        </p:tgtEl>
                                        <p:attrNameLst>
                                          <p:attrName>style.visibility</p:attrName>
                                        </p:attrNameLst>
                                      </p:cBhvr>
                                      <p:to>
                                        <p:strVal val="visible"/>
                                      </p:to>
                                    </p:set>
                                    <p:animEffect transition="in" filter="wipe(down)">
                                      <p:cBhvr>
                                        <p:cTn id="82" dur="500"/>
                                        <p:tgtEl>
                                          <p:spTgt spid="14032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40322"/>
                                        </p:tgtEl>
                                        <p:attrNameLst>
                                          <p:attrName>style.visibility</p:attrName>
                                        </p:attrNameLst>
                                      </p:cBhvr>
                                      <p:to>
                                        <p:strVal val="visible"/>
                                      </p:to>
                                    </p:set>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140319"/>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40324"/>
                                        </p:tgtEl>
                                        <p:attrNameLst>
                                          <p:attrName>style.visibility</p:attrName>
                                        </p:attrNameLst>
                                      </p:cBhvr>
                                      <p:to>
                                        <p:strVal val="visible"/>
                                      </p:to>
                                    </p:set>
                                    <p:animEffect transition="in" filter="wipe(left)">
                                      <p:cBhvr>
                                        <p:cTn id="94" dur="500"/>
                                        <p:tgtEl>
                                          <p:spTgt spid="14032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40325"/>
                                        </p:tgtEl>
                                        <p:attrNameLst>
                                          <p:attrName>style.visibility</p:attrName>
                                        </p:attrNameLst>
                                      </p:cBhvr>
                                      <p:to>
                                        <p:strVal val="visible"/>
                                      </p:to>
                                    </p:set>
                                    <p:animEffect transition="in" filter="wipe(left)">
                                      <p:cBhvr>
                                        <p:cTn id="99" dur="500"/>
                                        <p:tgtEl>
                                          <p:spTgt spid="140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P spid="140293" grpId="0" autoUpdateAnimBg="0"/>
      <p:bldP spid="140294" grpId="0" autoUpdateAnimBg="0"/>
      <p:bldP spid="140295" grpId="0" autoUpdateAnimBg="0"/>
      <p:bldP spid="140296" grpId="0" autoUpdateAnimBg="0"/>
      <p:bldP spid="140297" grpId="0" autoUpdateAnimBg="0"/>
      <p:bldP spid="140298" grpId="0" autoUpdateAnimBg="0"/>
      <p:bldP spid="140299" grpId="0" autoUpdateAnimBg="0"/>
      <p:bldP spid="140300" grpId="0" animBg="1"/>
      <p:bldP spid="140301" grpId="0" animBg="1"/>
      <p:bldP spid="140302" grpId="0" animBg="1"/>
      <p:bldP spid="140303" grpId="0" animBg="1"/>
      <p:bldP spid="140321" grpId="0" animBg="1"/>
      <p:bldP spid="140322" grpId="0" animBg="1" autoUpdateAnimBg="0"/>
      <p:bldP spid="140323" grpId="0" animBg="1" autoUpdateAnimBg="0"/>
      <p:bldP spid="14032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50863" y="381000"/>
            <a:ext cx="1284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spcBef>
                <a:spcPct val="50000"/>
              </a:spcBef>
            </a:pPr>
            <a:r>
              <a:rPr kumimoji="1" lang="en-US" altLang="zh-CN" sz="2400" b="1">
                <a:solidFill>
                  <a:srgbClr val="FFFF00"/>
                </a:solidFill>
                <a:latin typeface="Times New Roman" pitchFamily="18" charset="0"/>
              </a:rPr>
              <a:t>• </a:t>
            </a:r>
            <a:r>
              <a:rPr kumimoji="1" lang="zh-CN" altLang="en-US" sz="2400" b="1">
                <a:solidFill>
                  <a:srgbClr val="66FFFF"/>
                </a:solidFill>
                <a:latin typeface="Times New Roman" pitchFamily="18" charset="0"/>
              </a:rPr>
              <a:t>电势能</a:t>
            </a:r>
          </a:p>
        </p:txBody>
      </p:sp>
      <p:sp>
        <p:nvSpPr>
          <p:cNvPr id="51203" name="Rectangle 3"/>
          <p:cNvSpPr>
            <a:spLocks noChangeArrowheads="1"/>
          </p:cNvSpPr>
          <p:nvPr/>
        </p:nvSpPr>
        <p:spPr bwMode="auto">
          <a:xfrm>
            <a:off x="762000" y="838200"/>
            <a:ext cx="4495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a:r>
              <a:rPr kumimoji="1" lang="zh-CN" altLang="en-US" sz="2400" b="1">
                <a:solidFill>
                  <a:schemeClr val="bg1"/>
                </a:solidFill>
                <a:latin typeface="Times New Roman" pitchFamily="18" charset="0"/>
                <a:ea typeface="仿宋_GB2312" pitchFamily="49" charset="-122"/>
              </a:rPr>
              <a:t>取势能零点</a:t>
            </a:r>
            <a:r>
              <a:rPr kumimoji="1" lang="zh-CN" altLang="en-US" sz="2400" b="1">
                <a:solidFill>
                  <a:srgbClr val="00FFFF"/>
                </a:solidFill>
                <a:latin typeface="Times New Roman" pitchFamily="18" charset="0"/>
              </a:rPr>
              <a:t>         </a:t>
            </a:r>
            <a:r>
              <a:rPr kumimoji="1" lang="en-US" altLang="zh-CN" sz="2800" i="1">
                <a:solidFill>
                  <a:srgbClr val="FFCC00"/>
                </a:solidFill>
                <a:latin typeface="Times New Roman" pitchFamily="18" charset="0"/>
              </a:rPr>
              <a:t>W</a:t>
            </a:r>
            <a:r>
              <a:rPr kumimoji="1" lang="en-US" altLang="zh-CN" sz="2800" baseline="-25000">
                <a:solidFill>
                  <a:srgbClr val="FFCC00"/>
                </a:solidFill>
                <a:latin typeface="Times New Roman" pitchFamily="18" charset="0"/>
              </a:rPr>
              <a:t>“0”</a:t>
            </a:r>
            <a:r>
              <a:rPr kumimoji="1" lang="en-US" altLang="zh-CN" sz="2800">
                <a:solidFill>
                  <a:srgbClr val="FFCC00"/>
                </a:solidFill>
                <a:latin typeface="Times New Roman" pitchFamily="18" charset="0"/>
              </a:rPr>
              <a:t> = 0</a:t>
            </a:r>
            <a:r>
              <a:rPr kumimoji="1" lang="en-US" altLang="zh-CN" sz="2800">
                <a:solidFill>
                  <a:schemeClr val="bg1"/>
                </a:solidFill>
                <a:latin typeface="Times New Roman" pitchFamily="18" charset="0"/>
              </a:rPr>
              <a:t> </a:t>
            </a:r>
          </a:p>
        </p:txBody>
      </p:sp>
      <p:graphicFrame>
        <p:nvGraphicFramePr>
          <p:cNvPr id="51204" name="Object 4"/>
          <p:cNvGraphicFramePr>
            <a:graphicFrameLocks/>
          </p:cNvGraphicFramePr>
          <p:nvPr/>
        </p:nvGraphicFramePr>
        <p:xfrm>
          <a:off x="5351463" y="1295400"/>
          <a:ext cx="3325812" cy="687388"/>
        </p:xfrm>
        <a:graphic>
          <a:graphicData uri="http://schemas.openxmlformats.org/presentationml/2006/ole">
            <mc:AlternateContent xmlns:mc="http://schemas.openxmlformats.org/markup-compatibility/2006">
              <mc:Choice xmlns:v="urn:schemas-microsoft-com:vml" Requires="v">
                <p:oleObj spid="_x0000_s51245" name="Equation" r:id="rId3" imgW="3219585" imgH="580897" progId="Equation.3">
                  <p:embed/>
                </p:oleObj>
              </mc:Choice>
              <mc:Fallback>
                <p:oleObj name="Equation" r:id="rId3" imgW="3219585" imgH="580897"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463" y="1295400"/>
                        <a:ext cx="3325812"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5" name="Rectangle 5"/>
          <p:cNvSpPr>
            <a:spLocks noChangeArrowheads="1"/>
          </p:cNvSpPr>
          <p:nvPr/>
        </p:nvSpPr>
        <p:spPr bwMode="auto">
          <a:xfrm>
            <a:off x="762000" y="13716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solidFill>
                  <a:srgbClr val="66FFFF"/>
                </a:solidFill>
                <a:latin typeface="Times New Roman" pitchFamily="18" charset="0"/>
              </a:rPr>
              <a:t>q</a:t>
            </a:r>
            <a:r>
              <a:rPr kumimoji="1" lang="en-US" altLang="zh-CN" sz="2800" b="1" baseline="-25000">
                <a:solidFill>
                  <a:srgbClr val="66FFFF"/>
                </a:solidFill>
                <a:latin typeface="Times New Roman" pitchFamily="18" charset="0"/>
              </a:rPr>
              <a:t>0 </a:t>
            </a:r>
            <a:r>
              <a:rPr kumimoji="1" lang="zh-CN" altLang="en-US" sz="2400" b="1">
                <a:solidFill>
                  <a:schemeClr val="bg1"/>
                </a:solidFill>
                <a:latin typeface="宋体" pitchFamily="2" charset="-122"/>
              </a:rPr>
              <a:t>在电场中某点</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a </a:t>
            </a:r>
            <a:r>
              <a:rPr kumimoji="1" lang="zh-CN" altLang="en-US" sz="2400" b="1">
                <a:solidFill>
                  <a:schemeClr val="bg1"/>
                </a:solidFill>
                <a:latin typeface="宋体" pitchFamily="2" charset="-122"/>
              </a:rPr>
              <a:t>的电势能：</a:t>
            </a:r>
          </a:p>
        </p:txBody>
      </p:sp>
      <p:sp>
        <p:nvSpPr>
          <p:cNvPr id="51206" name="Text Box 6"/>
          <p:cNvSpPr txBox="1">
            <a:spLocks noChangeArrowheads="1"/>
          </p:cNvSpPr>
          <p:nvPr/>
        </p:nvSpPr>
        <p:spPr bwMode="auto">
          <a:xfrm>
            <a:off x="765175" y="2500313"/>
            <a:ext cx="7412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400" b="1">
                <a:solidFill>
                  <a:schemeClr val="bg1"/>
                </a:solidFill>
                <a:latin typeface="Times New Roman" pitchFamily="18" charset="0"/>
                <a:ea typeface="楷体_GB2312" pitchFamily="49" charset="-122"/>
              </a:rPr>
              <a:t>(1) </a:t>
            </a:r>
            <a:r>
              <a:rPr kumimoji="1" lang="zh-CN" altLang="en-US" sz="2400" b="1">
                <a:solidFill>
                  <a:schemeClr val="bg1"/>
                </a:solidFill>
                <a:latin typeface="楷体_GB2312" pitchFamily="49" charset="-122"/>
                <a:ea typeface="楷体_GB2312" pitchFamily="49" charset="-122"/>
              </a:rPr>
              <a:t>电势能应属于 </a:t>
            </a:r>
            <a:r>
              <a:rPr kumimoji="1" lang="en-US" altLang="zh-CN" sz="2800" b="1" i="1">
                <a:solidFill>
                  <a:srgbClr val="66FFFF"/>
                </a:solidFill>
                <a:latin typeface="Times New Roman" pitchFamily="18" charset="0"/>
                <a:ea typeface="楷体_GB2312" pitchFamily="49" charset="-122"/>
              </a:rPr>
              <a:t>q</a:t>
            </a:r>
            <a:r>
              <a:rPr kumimoji="1" lang="en-US" altLang="zh-CN" sz="2800" b="1" baseline="-25000">
                <a:solidFill>
                  <a:srgbClr val="66FFFF"/>
                </a:solidFill>
                <a:latin typeface="Times New Roman" pitchFamily="18" charset="0"/>
                <a:ea typeface="楷体_GB2312" pitchFamily="49" charset="-122"/>
              </a:rPr>
              <a:t>0 </a:t>
            </a:r>
            <a:r>
              <a:rPr kumimoji="1" lang="en-US" altLang="zh-CN" sz="2800" b="1" baseline="-25000">
                <a:solidFill>
                  <a:schemeClr val="bg1"/>
                </a:solidFill>
                <a:latin typeface="楷体_GB2312" pitchFamily="49" charset="-122"/>
                <a:ea typeface="楷体_GB2312" pitchFamily="49" charset="-122"/>
              </a:rPr>
              <a:t> </a:t>
            </a:r>
            <a:r>
              <a:rPr kumimoji="1" lang="zh-CN" altLang="en-US" sz="2400" b="1">
                <a:solidFill>
                  <a:schemeClr val="bg1"/>
                </a:solidFill>
                <a:latin typeface="楷体_GB2312" pitchFamily="49" charset="-122"/>
                <a:ea typeface="楷体_GB2312" pitchFamily="49" charset="-122"/>
              </a:rPr>
              <a:t>和产生电场的源电荷系统共有。</a:t>
            </a:r>
          </a:p>
        </p:txBody>
      </p:sp>
      <p:sp>
        <p:nvSpPr>
          <p:cNvPr id="51207" name="Rectangle 7"/>
          <p:cNvSpPr>
            <a:spLocks noChangeArrowheads="1"/>
          </p:cNvSpPr>
          <p:nvPr/>
        </p:nvSpPr>
        <p:spPr bwMode="auto">
          <a:xfrm>
            <a:off x="762000" y="1981200"/>
            <a:ext cx="1847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FF00"/>
                </a:solidFill>
                <a:latin typeface="Times New Roman" pitchFamily="18" charset="0"/>
              </a:rPr>
              <a:t>说明</a:t>
            </a:r>
          </a:p>
        </p:txBody>
      </p:sp>
      <p:sp>
        <p:nvSpPr>
          <p:cNvPr id="51208" name="Rectangle 8"/>
          <p:cNvSpPr>
            <a:spLocks noChangeArrowheads="1"/>
          </p:cNvSpPr>
          <p:nvPr/>
        </p:nvSpPr>
        <p:spPr bwMode="auto">
          <a:xfrm>
            <a:off x="768350" y="4057650"/>
            <a:ext cx="3079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spcBef>
                <a:spcPct val="50000"/>
              </a:spcBef>
            </a:pPr>
            <a:r>
              <a:rPr kumimoji="1" lang="en-US" altLang="zh-CN" sz="2400" b="1">
                <a:solidFill>
                  <a:schemeClr val="bg1"/>
                </a:solidFill>
                <a:latin typeface="Times New Roman" pitchFamily="18" charset="0"/>
                <a:ea typeface="楷体_GB2312" pitchFamily="49" charset="-122"/>
              </a:rPr>
              <a:t>(3) </a:t>
            </a:r>
            <a:r>
              <a:rPr kumimoji="1" lang="zh-CN" altLang="en-US" sz="2400" b="1">
                <a:solidFill>
                  <a:schemeClr val="bg1"/>
                </a:solidFill>
                <a:latin typeface="楷体_GB2312" pitchFamily="49" charset="-122"/>
                <a:ea typeface="楷体_GB2312" pitchFamily="49" charset="-122"/>
              </a:rPr>
              <a:t>选势能零点原则：</a:t>
            </a:r>
          </a:p>
        </p:txBody>
      </p:sp>
      <p:sp>
        <p:nvSpPr>
          <p:cNvPr id="51209" name="Text Box 9"/>
          <p:cNvSpPr txBox="1">
            <a:spLocks noChangeArrowheads="1"/>
          </p:cNvSpPr>
          <p:nvPr/>
        </p:nvSpPr>
        <p:spPr bwMode="auto">
          <a:xfrm>
            <a:off x="762000" y="2990850"/>
            <a:ext cx="81534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spcBef>
                <a:spcPct val="50000"/>
              </a:spcBef>
            </a:pPr>
            <a:r>
              <a:rPr kumimoji="1" lang="en-US" altLang="zh-CN" sz="2400" b="1" dirty="0">
                <a:solidFill>
                  <a:schemeClr val="bg1"/>
                </a:solidFill>
                <a:latin typeface="Times New Roman" pitchFamily="18" charset="0"/>
                <a:ea typeface="楷体_GB2312" pitchFamily="49" charset="-122"/>
              </a:rPr>
              <a:t>(2) </a:t>
            </a:r>
            <a:r>
              <a:rPr kumimoji="1" lang="zh-CN" altLang="en-US" sz="2400" b="1" dirty="0">
                <a:solidFill>
                  <a:schemeClr val="bg1"/>
                </a:solidFill>
                <a:latin typeface="楷体_GB2312" pitchFamily="49" charset="-122"/>
                <a:ea typeface="楷体_GB2312" pitchFamily="49" charset="-122"/>
              </a:rPr>
              <a:t>电荷在某点电势能的值与零点选取有关</a:t>
            </a:r>
            <a:r>
              <a:rPr kumimoji="1" lang="en-US" altLang="zh-CN" sz="2400" b="1" dirty="0">
                <a:solidFill>
                  <a:schemeClr val="bg1"/>
                </a:solidFill>
                <a:latin typeface="楷体_GB2312" pitchFamily="49" charset="-122"/>
                <a:ea typeface="楷体_GB2312" pitchFamily="49" charset="-122"/>
              </a:rPr>
              <a:t>,</a:t>
            </a:r>
            <a:r>
              <a:rPr kumimoji="1" lang="zh-CN" altLang="en-US" sz="2400" b="1" dirty="0">
                <a:solidFill>
                  <a:schemeClr val="bg1"/>
                </a:solidFill>
                <a:latin typeface="楷体_GB2312" pitchFamily="49" charset="-122"/>
                <a:ea typeface="楷体_GB2312" pitchFamily="49" charset="-122"/>
              </a:rPr>
              <a:t>而两点的差值与零点选取无关</a:t>
            </a:r>
          </a:p>
        </p:txBody>
      </p:sp>
      <p:sp>
        <p:nvSpPr>
          <p:cNvPr id="51210" name="Rectangle 10"/>
          <p:cNvSpPr>
            <a:spLocks noChangeArrowheads="1"/>
          </p:cNvSpPr>
          <p:nvPr/>
        </p:nvSpPr>
        <p:spPr bwMode="auto">
          <a:xfrm>
            <a:off x="1093788" y="6019800"/>
            <a:ext cx="6602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kumimoji="1" lang="en-US" altLang="zh-CN" sz="2400" b="1">
                <a:solidFill>
                  <a:srgbClr val="FFFF66"/>
                </a:solidFill>
                <a:latin typeface="Times New Roman" pitchFamily="18" charset="0"/>
              </a:rPr>
              <a:t>• </a:t>
            </a:r>
            <a:r>
              <a:rPr kumimoji="1" lang="en-US" altLang="zh-CN" sz="2400" b="1">
                <a:solidFill>
                  <a:srgbClr val="FF66FF"/>
                </a:solidFill>
                <a:latin typeface="Times New Roman" pitchFamily="18" charset="0"/>
              </a:rPr>
              <a:t> </a:t>
            </a:r>
            <a:r>
              <a:rPr kumimoji="1" lang="zh-CN" altLang="en-US" sz="2400" b="1">
                <a:solidFill>
                  <a:schemeClr val="bg1"/>
                </a:solidFill>
                <a:latin typeface="Times New Roman" pitchFamily="18" charset="0"/>
                <a:ea typeface="楷体_GB2312" pitchFamily="49" charset="-122"/>
              </a:rPr>
              <a:t>实际应用中取大地、仪器外壳等为势能零点。</a:t>
            </a:r>
          </a:p>
        </p:txBody>
      </p:sp>
      <p:sp>
        <p:nvSpPr>
          <p:cNvPr id="51211" name="Rectangle 11"/>
          <p:cNvSpPr>
            <a:spLocks noChangeArrowheads="1"/>
          </p:cNvSpPr>
          <p:nvPr/>
        </p:nvSpPr>
        <p:spPr bwMode="auto">
          <a:xfrm>
            <a:off x="1101725" y="4556125"/>
            <a:ext cx="7661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spcBef>
                <a:spcPct val="50000"/>
              </a:spcBef>
            </a:pPr>
            <a:r>
              <a:rPr kumimoji="1" lang="en-US" altLang="zh-CN" sz="2400" b="1">
                <a:solidFill>
                  <a:srgbClr val="FFFF66"/>
                </a:solidFill>
                <a:latin typeface="Times New Roman" pitchFamily="18" charset="0"/>
              </a:rPr>
              <a:t>•</a:t>
            </a:r>
            <a:r>
              <a:rPr kumimoji="1" lang="en-US" altLang="zh-CN" sz="2400" b="1">
                <a:solidFill>
                  <a:srgbClr val="FF66FF"/>
                </a:solidFill>
                <a:latin typeface="Times New Roman" pitchFamily="18" charset="0"/>
              </a:rPr>
              <a:t>  </a:t>
            </a:r>
            <a:r>
              <a:rPr kumimoji="1" lang="zh-CN" altLang="en-US" sz="2400" b="1">
                <a:solidFill>
                  <a:schemeClr val="bg1"/>
                </a:solidFill>
                <a:latin typeface="楷体_GB2312" pitchFamily="49" charset="-122"/>
                <a:ea typeface="楷体_GB2312" pitchFamily="49" charset="-122"/>
              </a:rPr>
              <a:t>当</a:t>
            </a:r>
            <a:r>
              <a:rPr kumimoji="1" lang="en-US" altLang="zh-CN" sz="2400" b="1">
                <a:solidFill>
                  <a:schemeClr val="bg1"/>
                </a:solidFill>
                <a:latin typeface="楷体_GB2312" pitchFamily="49" charset="-122"/>
                <a:ea typeface="楷体_GB2312" pitchFamily="49" charset="-122"/>
              </a:rPr>
              <a:t>(</a:t>
            </a:r>
            <a:r>
              <a:rPr kumimoji="1" lang="zh-CN" altLang="en-US" sz="2400" b="1">
                <a:solidFill>
                  <a:schemeClr val="bg1"/>
                </a:solidFill>
                <a:latin typeface="楷体_GB2312" pitchFamily="49" charset="-122"/>
                <a:ea typeface="楷体_GB2312" pitchFamily="49" charset="-122"/>
              </a:rPr>
              <a:t>源</a:t>
            </a:r>
            <a:r>
              <a:rPr kumimoji="1" lang="en-US" altLang="zh-CN" sz="2400" b="1">
                <a:solidFill>
                  <a:schemeClr val="bg1"/>
                </a:solidFill>
                <a:latin typeface="楷体_GB2312" pitchFamily="49" charset="-122"/>
                <a:ea typeface="楷体_GB2312" pitchFamily="49" charset="-122"/>
              </a:rPr>
              <a:t>)</a:t>
            </a:r>
            <a:r>
              <a:rPr kumimoji="1" lang="zh-CN" altLang="en-US" sz="2400" b="1">
                <a:solidFill>
                  <a:schemeClr val="bg1"/>
                </a:solidFill>
                <a:latin typeface="楷体_GB2312" pitchFamily="49" charset="-122"/>
                <a:ea typeface="楷体_GB2312" pitchFamily="49" charset="-122"/>
              </a:rPr>
              <a:t>电荷分布在有限范围内时，势能零点一般选在  　无穷远处。</a:t>
            </a:r>
          </a:p>
        </p:txBody>
      </p:sp>
      <p:sp>
        <p:nvSpPr>
          <p:cNvPr id="51212" name="Text Box 12"/>
          <p:cNvSpPr txBox="1">
            <a:spLocks noChangeArrowheads="1"/>
          </p:cNvSpPr>
          <p:nvPr/>
        </p:nvSpPr>
        <p:spPr bwMode="auto">
          <a:xfrm>
            <a:off x="1066800" y="5562600"/>
            <a:ext cx="7218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FF66"/>
                </a:solidFill>
                <a:latin typeface="Times New Roman" pitchFamily="18" charset="0"/>
              </a:rPr>
              <a:t>•</a:t>
            </a:r>
            <a:r>
              <a:rPr kumimoji="1" lang="en-US" altLang="zh-CN" sz="2400" b="1">
                <a:solidFill>
                  <a:srgbClr val="FF66FF"/>
                </a:solidFill>
                <a:latin typeface="Times New Roman" pitchFamily="18" charset="0"/>
              </a:rPr>
              <a:t>  </a:t>
            </a:r>
            <a:r>
              <a:rPr kumimoji="1" lang="zh-CN" altLang="en-US" sz="2400" b="1">
                <a:solidFill>
                  <a:schemeClr val="bg1"/>
                </a:solidFill>
                <a:latin typeface="Times New Roman" pitchFamily="18" charset="0"/>
                <a:ea typeface="楷体_GB2312" pitchFamily="49" charset="-122"/>
              </a:rPr>
              <a:t>无限大带电体，</a:t>
            </a:r>
            <a:r>
              <a:rPr kumimoji="1" lang="zh-CN" altLang="en-US" sz="2400" b="1">
                <a:solidFill>
                  <a:schemeClr val="bg1"/>
                </a:solidFill>
                <a:latin typeface="楷体_GB2312" pitchFamily="49" charset="-122"/>
                <a:ea typeface="楷体_GB2312" pitchFamily="49" charset="-122"/>
              </a:rPr>
              <a:t>势能零点一般</a:t>
            </a:r>
            <a:r>
              <a:rPr kumimoji="1" lang="zh-CN" altLang="en-US" sz="2400" b="1">
                <a:solidFill>
                  <a:schemeClr val="bg1"/>
                </a:solidFill>
                <a:latin typeface="Times New Roman" pitchFamily="18" charset="0"/>
                <a:ea typeface="楷体_GB2312" pitchFamily="49" charset="-122"/>
              </a:rPr>
              <a:t>选在有限远处一点。</a:t>
            </a:r>
          </a:p>
        </p:txBody>
      </p:sp>
      <p:sp>
        <p:nvSpPr>
          <p:cNvPr id="51213" name="AutoShape 13"/>
          <p:cNvSpPr>
            <a:spLocks noChangeArrowheads="1"/>
          </p:cNvSpPr>
          <p:nvPr/>
        </p:nvSpPr>
        <p:spPr bwMode="auto">
          <a:xfrm>
            <a:off x="395288" y="193357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762000" y="246063"/>
            <a:ext cx="80772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kumimoji="1" lang="zh-CN" altLang="en-US" sz="2400" b="1">
                <a:solidFill>
                  <a:schemeClr val="bg1"/>
                </a:solidFill>
                <a:latin typeface="宋体" pitchFamily="2" charset="-122"/>
              </a:rPr>
              <a:t>如图所示</a:t>
            </a:r>
            <a:r>
              <a:rPr kumimoji="1" lang="en-US" altLang="zh-CN" sz="2400" b="1">
                <a:solidFill>
                  <a:schemeClr val="bg1"/>
                </a:solidFill>
                <a:latin typeface="宋体" pitchFamily="2" charset="-122"/>
              </a:rPr>
              <a:t>, </a:t>
            </a:r>
            <a:r>
              <a:rPr kumimoji="1" lang="zh-CN" altLang="en-US" sz="2400" b="1">
                <a:solidFill>
                  <a:schemeClr val="bg1"/>
                </a:solidFill>
                <a:latin typeface="宋体" pitchFamily="2" charset="-122"/>
              </a:rPr>
              <a:t>在带电量为</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Q </a:t>
            </a:r>
            <a:r>
              <a:rPr kumimoji="1" lang="zh-CN" altLang="en-US" sz="2400" b="1">
                <a:solidFill>
                  <a:schemeClr val="bg1"/>
                </a:solidFill>
                <a:latin typeface="宋体" pitchFamily="2" charset="-122"/>
              </a:rPr>
              <a:t>的点电荷所产生的静电场中，有一带电量为</a:t>
            </a:r>
            <a:r>
              <a:rPr kumimoji="1" lang="en-US" altLang="zh-CN" sz="2400" b="1" i="1">
                <a:solidFill>
                  <a:srgbClr val="66FFFF"/>
                </a:solidFill>
                <a:latin typeface="Times New Roman" pitchFamily="18" charset="0"/>
              </a:rPr>
              <a:t>q </a:t>
            </a:r>
            <a:r>
              <a:rPr kumimoji="1" lang="zh-CN" altLang="en-US" sz="2400" b="1">
                <a:solidFill>
                  <a:schemeClr val="bg1"/>
                </a:solidFill>
                <a:latin typeface="宋体" pitchFamily="2" charset="-122"/>
              </a:rPr>
              <a:t>的点电荷</a:t>
            </a:r>
          </a:p>
        </p:txBody>
      </p:sp>
      <p:graphicFrame>
        <p:nvGraphicFramePr>
          <p:cNvPr id="52227" name="Object 3"/>
          <p:cNvGraphicFramePr>
            <a:graphicFrameLocks/>
          </p:cNvGraphicFramePr>
          <p:nvPr/>
        </p:nvGraphicFramePr>
        <p:xfrm>
          <a:off x="914400" y="2133600"/>
          <a:ext cx="3400425" cy="914400"/>
        </p:xfrm>
        <a:graphic>
          <a:graphicData uri="http://schemas.openxmlformats.org/presentationml/2006/ole">
            <mc:AlternateContent xmlns:mc="http://schemas.openxmlformats.org/markup-compatibility/2006">
              <mc:Choice xmlns:v="urn:schemas-microsoft-com:vml" Requires="v">
                <p:oleObj spid="_x0000_s52473" name="Equation" r:id="rId3" imgW="3295708" imgH="809531" progId="Equation.3">
                  <p:embed/>
                </p:oleObj>
              </mc:Choice>
              <mc:Fallback>
                <p:oleObj name="Equation" r:id="rId3" imgW="3295708" imgH="809531"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3400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8" name="Rectangle 4"/>
          <p:cNvSpPr>
            <a:spLocks noChangeArrowheads="1"/>
          </p:cNvSpPr>
          <p:nvPr/>
        </p:nvSpPr>
        <p:spPr bwMode="auto">
          <a:xfrm>
            <a:off x="246063" y="1697038"/>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spcBef>
                <a:spcPct val="50000"/>
              </a:spcBef>
            </a:pPr>
            <a:r>
              <a:rPr kumimoji="1" lang="zh-CN" altLang="en-US" sz="2400" b="1">
                <a:solidFill>
                  <a:srgbClr val="FFFF00"/>
                </a:solidFill>
                <a:latin typeface="Times New Roman" pitchFamily="18" charset="0"/>
              </a:rPr>
              <a:t>解</a:t>
            </a:r>
          </a:p>
        </p:txBody>
      </p:sp>
      <p:sp>
        <p:nvSpPr>
          <p:cNvPr id="52229" name="Text Box 5"/>
          <p:cNvSpPr txBox="1">
            <a:spLocks noChangeArrowheads="1"/>
          </p:cNvSpPr>
          <p:nvPr/>
        </p:nvSpPr>
        <p:spPr bwMode="auto">
          <a:xfrm>
            <a:off x="838200" y="1697038"/>
            <a:ext cx="325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选无穷远为电势能零点</a:t>
            </a:r>
          </a:p>
        </p:txBody>
      </p:sp>
      <p:grpSp>
        <p:nvGrpSpPr>
          <p:cNvPr id="52230" name="Group 6"/>
          <p:cNvGrpSpPr>
            <a:grpSpLocks/>
          </p:cNvGrpSpPr>
          <p:nvPr/>
        </p:nvGrpSpPr>
        <p:grpSpPr bwMode="auto">
          <a:xfrm>
            <a:off x="4943475" y="1219200"/>
            <a:ext cx="3257550" cy="2590800"/>
            <a:chOff x="3360" y="1200"/>
            <a:chExt cx="2052" cy="1632"/>
          </a:xfrm>
        </p:grpSpPr>
        <p:sp>
          <p:nvSpPr>
            <p:cNvPr id="52240" name="Line 7"/>
            <p:cNvSpPr>
              <a:spLocks noChangeShapeType="1"/>
            </p:cNvSpPr>
            <p:nvPr/>
          </p:nvSpPr>
          <p:spPr bwMode="auto">
            <a:xfrm flipV="1">
              <a:off x="3492" y="1449"/>
              <a:ext cx="1104" cy="672"/>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1" name="Line 8"/>
            <p:cNvSpPr>
              <a:spLocks noChangeShapeType="1"/>
            </p:cNvSpPr>
            <p:nvPr/>
          </p:nvSpPr>
          <p:spPr bwMode="auto">
            <a:xfrm>
              <a:off x="3492" y="2121"/>
              <a:ext cx="1632" cy="48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2" name="Line 9"/>
            <p:cNvSpPr>
              <a:spLocks noChangeShapeType="1"/>
            </p:cNvSpPr>
            <p:nvPr/>
          </p:nvSpPr>
          <p:spPr bwMode="auto">
            <a:xfrm>
              <a:off x="3492" y="2121"/>
              <a:ext cx="1920" cy="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3" name="Text Box 10"/>
            <p:cNvSpPr txBox="1">
              <a:spLocks noChangeArrowheads="1"/>
            </p:cNvSpPr>
            <p:nvPr/>
          </p:nvSpPr>
          <p:spPr bwMode="auto">
            <a:xfrm>
              <a:off x="4164" y="120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800" i="1">
                  <a:solidFill>
                    <a:srgbClr val="66FF33"/>
                  </a:solidFill>
                  <a:latin typeface="Times New Roman" pitchFamily="18" charset="0"/>
                </a:rPr>
                <a:t>b</a:t>
              </a:r>
              <a:endParaRPr kumimoji="1" lang="en-US" altLang="zh-CN" sz="2400" i="1">
                <a:solidFill>
                  <a:srgbClr val="FF3300"/>
                </a:solidFill>
                <a:latin typeface="Times New Roman" pitchFamily="18" charset="0"/>
              </a:endParaRPr>
            </a:p>
          </p:txBody>
        </p:sp>
        <p:sp>
          <p:nvSpPr>
            <p:cNvPr id="52244" name="Oval 11"/>
            <p:cNvSpPr>
              <a:spLocks noChangeArrowheads="1"/>
            </p:cNvSpPr>
            <p:nvPr/>
          </p:nvSpPr>
          <p:spPr bwMode="auto">
            <a:xfrm>
              <a:off x="4356" y="1534"/>
              <a:ext cx="88" cy="8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5" name="Text Box 12"/>
            <p:cNvSpPr txBox="1">
              <a:spLocks noChangeArrowheads="1"/>
            </p:cNvSpPr>
            <p:nvPr/>
          </p:nvSpPr>
          <p:spPr bwMode="auto">
            <a:xfrm>
              <a:off x="4644"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800" i="1">
                  <a:solidFill>
                    <a:srgbClr val="66FF33"/>
                  </a:solidFill>
                  <a:latin typeface="Times New Roman" pitchFamily="18" charset="0"/>
                </a:rPr>
                <a:t>a</a:t>
              </a:r>
              <a:endParaRPr kumimoji="1" lang="en-US" altLang="zh-CN" sz="2400">
                <a:solidFill>
                  <a:srgbClr val="66FF33"/>
                </a:solidFill>
                <a:latin typeface="Times New Roman" pitchFamily="18" charset="0"/>
              </a:endParaRPr>
            </a:p>
          </p:txBody>
        </p:sp>
        <p:sp>
          <p:nvSpPr>
            <p:cNvPr id="52246" name="Line 13"/>
            <p:cNvSpPr>
              <a:spLocks noChangeShapeType="1"/>
            </p:cNvSpPr>
            <p:nvPr/>
          </p:nvSpPr>
          <p:spPr bwMode="auto">
            <a:xfrm flipV="1">
              <a:off x="4644" y="1200"/>
              <a:ext cx="384" cy="24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2247" name="Object 14"/>
            <p:cNvGraphicFramePr>
              <a:graphicFrameLocks noChangeAspect="1"/>
            </p:cNvGraphicFramePr>
            <p:nvPr/>
          </p:nvGraphicFramePr>
          <p:xfrm>
            <a:off x="5028" y="1209"/>
            <a:ext cx="224" cy="192"/>
          </p:xfrm>
          <a:graphic>
            <a:graphicData uri="http://schemas.openxmlformats.org/presentationml/2006/ole">
              <mc:AlternateContent xmlns:mc="http://schemas.openxmlformats.org/markup-compatibility/2006">
                <mc:Choice xmlns:v="urn:schemas-microsoft-com:vml" Requires="v">
                  <p:oleObj spid="_x0000_s52474" name="公式" r:id="rId5" imgW="57227" imgH="38061" progId="Equation.3">
                    <p:embed/>
                  </p:oleObj>
                </mc:Choice>
                <mc:Fallback>
                  <p:oleObj name="公式" r:id="rId5" imgW="57227" imgH="38061"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8" y="1209"/>
                          <a:ext cx="22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8" name="Oval 15"/>
            <p:cNvSpPr>
              <a:spLocks noChangeArrowheads="1"/>
            </p:cNvSpPr>
            <p:nvPr/>
          </p:nvSpPr>
          <p:spPr bwMode="auto">
            <a:xfrm>
              <a:off x="5268" y="2073"/>
              <a:ext cx="88" cy="8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9" name="Text Box 16"/>
            <p:cNvSpPr txBox="1">
              <a:spLocks noChangeArrowheads="1"/>
            </p:cNvSpPr>
            <p:nvPr/>
          </p:nvSpPr>
          <p:spPr bwMode="auto">
            <a:xfrm>
              <a:off x="5076" y="1785"/>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800" i="1">
                  <a:solidFill>
                    <a:srgbClr val="66FF33"/>
                  </a:solidFill>
                  <a:latin typeface="Times New Roman" pitchFamily="18" charset="0"/>
                </a:rPr>
                <a:t>c</a:t>
              </a:r>
            </a:p>
          </p:txBody>
        </p:sp>
        <p:sp>
          <p:nvSpPr>
            <p:cNvPr id="52250" name="Oval 17"/>
            <p:cNvSpPr>
              <a:spLocks noChangeArrowheads="1"/>
            </p:cNvSpPr>
            <p:nvPr/>
          </p:nvSpPr>
          <p:spPr bwMode="auto">
            <a:xfrm>
              <a:off x="3444" y="2121"/>
              <a:ext cx="96" cy="48"/>
            </a:xfrm>
            <a:prstGeom prst="ellipse">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2251" name="Group 18"/>
            <p:cNvGrpSpPr>
              <a:grpSpLocks/>
            </p:cNvGrpSpPr>
            <p:nvPr/>
          </p:nvGrpSpPr>
          <p:grpSpPr bwMode="auto">
            <a:xfrm>
              <a:off x="3360" y="1749"/>
              <a:ext cx="255" cy="424"/>
              <a:chOff x="3564" y="3189"/>
              <a:chExt cx="255" cy="424"/>
            </a:xfrm>
          </p:grpSpPr>
          <p:sp>
            <p:nvSpPr>
              <p:cNvPr id="52254" name="Oval 19"/>
              <p:cNvSpPr>
                <a:spLocks noChangeArrowheads="1"/>
              </p:cNvSpPr>
              <p:nvPr/>
            </p:nvSpPr>
            <p:spPr bwMode="auto">
              <a:xfrm>
                <a:off x="3660" y="3525"/>
                <a:ext cx="88" cy="88"/>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5" name="Text Box 20"/>
              <p:cNvSpPr txBox="1">
                <a:spLocks noChangeArrowheads="1"/>
              </p:cNvSpPr>
              <p:nvPr/>
            </p:nvSpPr>
            <p:spPr bwMode="auto">
              <a:xfrm>
                <a:off x="3564" y="3189"/>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400" i="1">
                    <a:solidFill>
                      <a:srgbClr val="FFFF00"/>
                    </a:solidFill>
                    <a:latin typeface="Times New Roman" pitchFamily="18" charset="0"/>
                  </a:rPr>
                  <a:t>Q</a:t>
                </a:r>
                <a:endParaRPr kumimoji="1" lang="en-US" altLang="zh-CN" sz="2400">
                  <a:solidFill>
                    <a:srgbClr val="FFFF00"/>
                  </a:solidFill>
                  <a:latin typeface="Times New Roman" pitchFamily="18" charset="0"/>
                </a:endParaRPr>
              </a:p>
            </p:txBody>
          </p:sp>
        </p:grpSp>
        <p:sp>
          <p:nvSpPr>
            <p:cNvPr id="52252" name="Oval 21"/>
            <p:cNvSpPr>
              <a:spLocks noChangeArrowheads="1"/>
            </p:cNvSpPr>
            <p:nvPr/>
          </p:nvSpPr>
          <p:spPr bwMode="auto">
            <a:xfrm>
              <a:off x="4884" y="2505"/>
              <a:ext cx="88" cy="8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253" name="Object 22"/>
            <p:cNvGraphicFramePr>
              <a:graphicFrameLocks/>
            </p:cNvGraphicFramePr>
            <p:nvPr/>
          </p:nvGraphicFramePr>
          <p:xfrm>
            <a:off x="4896" y="2280"/>
            <a:ext cx="145" cy="193"/>
          </p:xfrm>
          <a:graphic>
            <a:graphicData uri="http://schemas.openxmlformats.org/presentationml/2006/ole">
              <mc:AlternateContent xmlns:mc="http://schemas.openxmlformats.org/markup-compatibility/2006">
                <mc:Choice xmlns:v="urn:schemas-microsoft-com:vml" Requires="v">
                  <p:oleObj spid="_x0000_s52475" name="Equation" r:id="rId7" imgW="123903" imgH="200021" progId="Equation.3">
                    <p:embed/>
                  </p:oleObj>
                </mc:Choice>
                <mc:Fallback>
                  <p:oleObj name="Equation" r:id="rId7" imgW="123903" imgH="200021" progId="Equation.3">
                    <p:embed/>
                    <p:pic>
                      <p:nvPicPr>
                        <p:cNvPr id="0" name="Object 2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6" y="2280"/>
                          <a:ext cx="14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231" name="Rectangle 23"/>
          <p:cNvSpPr>
            <a:spLocks noChangeArrowheads="1"/>
          </p:cNvSpPr>
          <p:nvPr/>
        </p:nvSpPr>
        <p:spPr bwMode="auto">
          <a:xfrm>
            <a:off x="803275" y="1209675"/>
            <a:ext cx="392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a:solidFill>
                  <a:srgbClr val="66FFFF"/>
                </a:solidFill>
                <a:latin typeface="Times New Roman" pitchFamily="18" charset="0"/>
              </a:rPr>
              <a:t>q </a:t>
            </a:r>
            <a:r>
              <a:rPr kumimoji="1" lang="zh-CN" altLang="en-US" sz="2400" b="1">
                <a:solidFill>
                  <a:schemeClr val="bg1"/>
                </a:solidFill>
                <a:latin typeface="宋体" pitchFamily="2" charset="-122"/>
              </a:rPr>
              <a:t>在</a:t>
            </a:r>
            <a:r>
              <a:rPr kumimoji="1" lang="en-US" altLang="zh-CN" sz="2400" b="1" i="1">
                <a:solidFill>
                  <a:srgbClr val="66FFFF"/>
                </a:solidFill>
                <a:latin typeface="Times New Roman" pitchFamily="18" charset="0"/>
              </a:rPr>
              <a:t>a </a:t>
            </a:r>
            <a:r>
              <a:rPr kumimoji="1" lang="zh-CN" altLang="en-US" sz="2400" b="1">
                <a:solidFill>
                  <a:schemeClr val="bg1"/>
                </a:solidFill>
                <a:latin typeface="宋体" pitchFamily="2" charset="-122"/>
              </a:rPr>
              <a:t>点和</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b </a:t>
            </a:r>
            <a:r>
              <a:rPr kumimoji="1" lang="zh-CN" altLang="en-US" sz="2400" b="1">
                <a:solidFill>
                  <a:schemeClr val="bg1"/>
                </a:solidFill>
                <a:latin typeface="宋体" pitchFamily="2" charset="-122"/>
              </a:rPr>
              <a:t>点的电势能</a:t>
            </a:r>
          </a:p>
        </p:txBody>
      </p:sp>
      <p:sp>
        <p:nvSpPr>
          <p:cNvPr id="52232" name="Rectangle 24"/>
          <p:cNvSpPr>
            <a:spLocks noChangeArrowheads="1"/>
          </p:cNvSpPr>
          <p:nvPr/>
        </p:nvSpPr>
        <p:spPr bwMode="auto">
          <a:xfrm>
            <a:off x="266700" y="11858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求</a:t>
            </a:r>
          </a:p>
        </p:txBody>
      </p:sp>
      <p:sp>
        <p:nvSpPr>
          <p:cNvPr id="52233" name="Rectangle 25"/>
          <p:cNvSpPr>
            <a:spLocks noChangeArrowheads="1"/>
          </p:cNvSpPr>
          <p:nvPr/>
        </p:nvSpPr>
        <p:spPr bwMode="auto">
          <a:xfrm>
            <a:off x="269875" y="3048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p>
        </p:txBody>
      </p:sp>
      <p:graphicFrame>
        <p:nvGraphicFramePr>
          <p:cNvPr id="52234" name="Object 26"/>
          <p:cNvGraphicFramePr>
            <a:graphicFrameLocks/>
          </p:cNvGraphicFramePr>
          <p:nvPr/>
        </p:nvGraphicFramePr>
        <p:xfrm>
          <a:off x="4495800" y="3924300"/>
          <a:ext cx="4214813" cy="914400"/>
        </p:xfrm>
        <a:graphic>
          <a:graphicData uri="http://schemas.openxmlformats.org/presentationml/2006/ole">
            <mc:AlternateContent xmlns:mc="http://schemas.openxmlformats.org/markup-compatibility/2006">
              <mc:Choice xmlns:v="urn:schemas-microsoft-com:vml" Requires="v">
                <p:oleObj spid="_x0000_s52476" name="Equation" r:id="rId9" imgW="4114709" imgH="809531" progId="Equation.3">
                  <p:embed/>
                </p:oleObj>
              </mc:Choice>
              <mc:Fallback>
                <p:oleObj name="Equation" r:id="rId9" imgW="4114709" imgH="809531" progId="Equation.3">
                  <p:embed/>
                  <p:pic>
                    <p:nvPicPr>
                      <p:cNvPr id="0" name="Object 2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3924300"/>
                        <a:ext cx="42148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5" name="Text Box 27"/>
          <p:cNvSpPr txBox="1">
            <a:spLocks noChangeArrowheads="1"/>
          </p:cNvSpPr>
          <p:nvPr/>
        </p:nvSpPr>
        <p:spPr bwMode="auto">
          <a:xfrm>
            <a:off x="838200" y="41148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宋体" pitchFamily="2" charset="-122"/>
              </a:rPr>
              <a:t>选</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C </a:t>
            </a:r>
            <a:r>
              <a:rPr kumimoji="1" lang="zh-CN" altLang="en-US" sz="2400" b="1">
                <a:solidFill>
                  <a:schemeClr val="bg1"/>
                </a:solidFill>
                <a:latin typeface="宋体" pitchFamily="2" charset="-122"/>
              </a:rPr>
              <a:t>点为电势能零点</a:t>
            </a:r>
          </a:p>
        </p:txBody>
      </p:sp>
      <p:graphicFrame>
        <p:nvGraphicFramePr>
          <p:cNvPr id="52236" name="Object 28"/>
          <p:cNvGraphicFramePr>
            <a:graphicFrameLocks/>
          </p:cNvGraphicFramePr>
          <p:nvPr/>
        </p:nvGraphicFramePr>
        <p:xfrm>
          <a:off x="990600" y="3143250"/>
          <a:ext cx="3390900" cy="914400"/>
        </p:xfrm>
        <a:graphic>
          <a:graphicData uri="http://schemas.openxmlformats.org/presentationml/2006/ole">
            <mc:AlternateContent xmlns:mc="http://schemas.openxmlformats.org/markup-compatibility/2006">
              <mc:Choice xmlns:v="urn:schemas-microsoft-com:vml" Requires="v">
                <p:oleObj spid="_x0000_s52477" name="Equation" r:id="rId11" imgW="3285990" imgH="809531" progId="Equation.3">
                  <p:embed/>
                </p:oleObj>
              </mc:Choice>
              <mc:Fallback>
                <p:oleObj name="Equation" r:id="rId11" imgW="3285990" imgH="809531" progId="Equation.3">
                  <p:embed/>
                  <p:pic>
                    <p:nvPicPr>
                      <p:cNvPr id="0" name="Object 2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3143250"/>
                        <a:ext cx="3390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7" name="Object 29"/>
          <p:cNvGraphicFramePr>
            <a:graphicFrameLocks/>
          </p:cNvGraphicFramePr>
          <p:nvPr/>
        </p:nvGraphicFramePr>
        <p:xfrm>
          <a:off x="1066800" y="4762500"/>
          <a:ext cx="4240213" cy="914400"/>
        </p:xfrm>
        <a:graphic>
          <a:graphicData uri="http://schemas.openxmlformats.org/presentationml/2006/ole">
            <mc:AlternateContent xmlns:mc="http://schemas.openxmlformats.org/markup-compatibility/2006">
              <mc:Choice xmlns:v="urn:schemas-microsoft-com:vml" Requires="v">
                <p:oleObj spid="_x0000_s52478" name="Equation" r:id="rId13" imgW="4133875" imgH="809531" progId="Equation.3">
                  <p:embed/>
                </p:oleObj>
              </mc:Choice>
              <mc:Fallback>
                <p:oleObj name="Equation" r:id="rId13" imgW="4133875" imgH="809531" progId="Equation.3">
                  <p:embed/>
                  <p:pic>
                    <p:nvPicPr>
                      <p:cNvPr id="0" name="Object 2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00" y="4762500"/>
                        <a:ext cx="42402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30"/>
          <p:cNvGraphicFramePr>
            <a:graphicFrameLocks/>
          </p:cNvGraphicFramePr>
          <p:nvPr/>
        </p:nvGraphicFramePr>
        <p:xfrm>
          <a:off x="3676650" y="5657850"/>
          <a:ext cx="4937125" cy="914400"/>
        </p:xfrm>
        <a:graphic>
          <a:graphicData uri="http://schemas.openxmlformats.org/presentationml/2006/ole">
            <mc:AlternateContent xmlns:mc="http://schemas.openxmlformats.org/markup-compatibility/2006">
              <mc:Choice xmlns:v="urn:schemas-microsoft-com:vml" Requires="v">
                <p:oleObj spid="_x0000_s52479" name="Equation" r:id="rId15" imgW="4838690" imgH="809531" progId="Equation.3">
                  <p:embed/>
                </p:oleObj>
              </mc:Choice>
              <mc:Fallback>
                <p:oleObj name="Equation" r:id="rId15" imgW="4838690" imgH="809531" progId="Equation.3">
                  <p:embed/>
                  <p:pic>
                    <p:nvPicPr>
                      <p:cNvPr id="0" name="Object 3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6650" y="5657850"/>
                        <a:ext cx="49371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9" name="Text Box 31"/>
          <p:cNvSpPr txBox="1">
            <a:spLocks noChangeArrowheads="1"/>
          </p:cNvSpPr>
          <p:nvPr/>
        </p:nvSpPr>
        <p:spPr bwMode="auto">
          <a:xfrm>
            <a:off x="781050" y="58293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chemeClr val="bg1"/>
                </a:solidFill>
                <a:latin typeface="Times New Roman" pitchFamily="18" charset="0"/>
              </a:rPr>
              <a:t>两点的电势能差：</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29" grpId="0"/>
      <p:bldP spid="52235" grpId="0"/>
      <p:bldP spid="522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0" y="404813"/>
            <a:ext cx="914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200" b="1">
                <a:solidFill>
                  <a:srgbClr val="00FF00"/>
                </a:solidFill>
                <a:latin typeface="Times New Roman" pitchFamily="18" charset="0"/>
                <a:ea typeface="黑体" pitchFamily="49" charset="-122"/>
              </a:rPr>
              <a:t>9.5  </a:t>
            </a:r>
            <a:r>
              <a:rPr kumimoji="1" lang="zh-CN" altLang="en-US" sz="3200" b="1">
                <a:solidFill>
                  <a:srgbClr val="00FF00"/>
                </a:solidFill>
                <a:latin typeface="Times New Roman" pitchFamily="18" charset="0"/>
                <a:ea typeface="黑体" pitchFamily="49" charset="-122"/>
              </a:rPr>
              <a:t>电势  电势差</a:t>
            </a:r>
          </a:p>
        </p:txBody>
      </p:sp>
      <p:sp>
        <p:nvSpPr>
          <p:cNvPr id="143363" name="Text Box 3"/>
          <p:cNvSpPr txBox="1">
            <a:spLocks noChangeArrowheads="1"/>
          </p:cNvSpPr>
          <p:nvPr/>
        </p:nvSpPr>
        <p:spPr bwMode="auto">
          <a:xfrm>
            <a:off x="454025" y="2066544"/>
            <a:ext cx="1360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solidFill>
                  <a:srgbClr val="FFFF00"/>
                </a:solidFill>
                <a:latin typeface="Times New Roman" pitchFamily="18" charset="0"/>
              </a:rPr>
              <a:t>•  </a:t>
            </a:r>
            <a:r>
              <a:rPr kumimoji="1" lang="zh-CN" altLang="en-US" sz="2400" b="1" dirty="0">
                <a:solidFill>
                  <a:srgbClr val="66FFFF"/>
                </a:solidFill>
                <a:latin typeface="Times New Roman" pitchFamily="18" charset="0"/>
              </a:rPr>
              <a:t>电势差</a:t>
            </a:r>
          </a:p>
        </p:txBody>
      </p:sp>
      <p:sp>
        <p:nvSpPr>
          <p:cNvPr id="143364" name="Rectangle 4"/>
          <p:cNvSpPr>
            <a:spLocks noChangeArrowheads="1"/>
          </p:cNvSpPr>
          <p:nvPr/>
        </p:nvSpPr>
        <p:spPr bwMode="auto">
          <a:xfrm>
            <a:off x="207963" y="1004888"/>
            <a:ext cx="4076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defTabSz="762000" eaLnBrk="0" hangingPunct="0">
              <a:spcBef>
                <a:spcPct val="50000"/>
              </a:spcBef>
            </a:pPr>
            <a:r>
              <a:rPr kumimoji="1" lang="zh-CN" altLang="en-US" sz="2800" b="1">
                <a:solidFill>
                  <a:srgbClr val="FFFF00"/>
                </a:solidFill>
                <a:latin typeface="Times New Roman" pitchFamily="18" charset="0"/>
              </a:rPr>
              <a:t>一</a:t>
            </a:r>
            <a:r>
              <a:rPr kumimoji="1" lang="en-US" altLang="zh-CN" sz="2800" b="1">
                <a:solidFill>
                  <a:srgbClr val="FFFF00"/>
                </a:solidFill>
                <a:latin typeface="Times New Roman" pitchFamily="18" charset="0"/>
              </a:rPr>
              <a:t>. </a:t>
            </a:r>
            <a:r>
              <a:rPr kumimoji="1" lang="zh-CN" altLang="en-US" sz="2800" b="1">
                <a:solidFill>
                  <a:srgbClr val="FFFF00"/>
                </a:solidFill>
                <a:latin typeface="Times New Roman" pitchFamily="18" charset="0"/>
              </a:rPr>
              <a:t>电势  电势差</a:t>
            </a:r>
          </a:p>
        </p:txBody>
      </p:sp>
      <p:sp>
        <p:nvSpPr>
          <p:cNvPr id="143365" name="AutoShape 5"/>
          <p:cNvSpPr>
            <a:spLocks noChangeArrowheads="1"/>
          </p:cNvSpPr>
          <p:nvPr/>
        </p:nvSpPr>
        <p:spPr bwMode="auto">
          <a:xfrm>
            <a:off x="2505456" y="1592216"/>
            <a:ext cx="6264696" cy="461665"/>
          </a:xfrm>
          <a:prstGeom prst="wedgeRectCallout">
            <a:avLst>
              <a:gd name="adj1" fmla="val -67824"/>
              <a:gd name="adj2" fmla="val 103083"/>
            </a:avLst>
          </a:prstGeom>
          <a:noFill/>
          <a:ln w="19050">
            <a:solidFill>
              <a:srgbClr val="66FFFF">
                <a:alpha val="34901"/>
              </a:srgbClr>
            </a:solidFill>
            <a:miter lim="800000"/>
            <a:headEnd type="none" w="sm" len="sm"/>
            <a:tailEnd type="none" w="sm" len="sm"/>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62000"/>
            <a:r>
              <a:rPr kumimoji="1" lang="zh-CN" altLang="en-US" sz="2400" b="1" dirty="0">
                <a:solidFill>
                  <a:schemeClr val="bg1"/>
                </a:solidFill>
                <a:latin typeface="楷体_GB2312" pitchFamily="49" charset="-122"/>
                <a:ea typeface="楷体_GB2312" pitchFamily="49" charset="-122"/>
              </a:rPr>
              <a:t>单位正电荷自</a:t>
            </a:r>
            <a:r>
              <a:rPr kumimoji="1" lang="en-US" altLang="zh-CN" sz="2400" b="1" i="1" dirty="0" err="1">
                <a:solidFill>
                  <a:schemeClr val="bg1"/>
                </a:solidFill>
                <a:latin typeface="Times New Roman" pitchFamily="18" charset="0"/>
                <a:ea typeface="楷体_GB2312" pitchFamily="49" charset="-122"/>
              </a:rPr>
              <a:t>a</a:t>
            </a:r>
            <a:r>
              <a:rPr kumimoji="1" lang="en-US" altLang="zh-CN" sz="2400" b="1" dirty="0" err="1">
                <a:solidFill>
                  <a:schemeClr val="bg1"/>
                </a:solidFill>
                <a:latin typeface="Times New Roman" pitchFamily="18" charset="0"/>
                <a:ea typeface="楷体_GB2312" pitchFamily="49" charset="-122"/>
                <a:sym typeface="Symbol" pitchFamily="18" charset="2"/>
              </a:rPr>
              <a:t></a:t>
            </a:r>
            <a:r>
              <a:rPr kumimoji="1" lang="en-US" altLang="zh-CN" sz="2400" b="1" i="1" dirty="0" err="1">
                <a:solidFill>
                  <a:schemeClr val="bg1"/>
                </a:solidFill>
                <a:latin typeface="Times New Roman" pitchFamily="18" charset="0"/>
                <a:ea typeface="楷体_GB2312" pitchFamily="49" charset="-122"/>
              </a:rPr>
              <a:t>b</a:t>
            </a:r>
            <a:r>
              <a:rPr kumimoji="1" lang="en-US" altLang="zh-CN" sz="2400" b="1" i="1" dirty="0">
                <a:solidFill>
                  <a:schemeClr val="bg1"/>
                </a:solidFill>
                <a:latin typeface="Times New Roman" pitchFamily="18" charset="0"/>
                <a:ea typeface="楷体_GB2312" pitchFamily="49" charset="-122"/>
              </a:rPr>
              <a:t> </a:t>
            </a:r>
            <a:r>
              <a:rPr kumimoji="1" lang="zh-CN" altLang="en-US" sz="2400" b="1" dirty="0">
                <a:solidFill>
                  <a:schemeClr val="bg1"/>
                </a:solidFill>
                <a:latin typeface="楷体_GB2312" pitchFamily="49" charset="-122"/>
                <a:ea typeface="楷体_GB2312" pitchFamily="49" charset="-122"/>
              </a:rPr>
              <a:t>过程中电场力作的功。</a:t>
            </a:r>
          </a:p>
        </p:txBody>
      </p:sp>
      <p:graphicFrame>
        <p:nvGraphicFramePr>
          <p:cNvPr id="143366" name="Object 6"/>
          <p:cNvGraphicFramePr>
            <a:graphicFrameLocks/>
          </p:cNvGraphicFramePr>
          <p:nvPr>
            <p:extLst>
              <p:ext uri="{D42A27DB-BD31-4B8C-83A1-F6EECF244321}">
                <p14:modId xmlns:p14="http://schemas.microsoft.com/office/powerpoint/2010/main" val="1873840303"/>
              </p:ext>
            </p:extLst>
          </p:nvPr>
        </p:nvGraphicFramePr>
        <p:xfrm>
          <a:off x="1979712" y="2667000"/>
          <a:ext cx="4343400" cy="914400"/>
        </p:xfrm>
        <a:graphic>
          <a:graphicData uri="http://schemas.openxmlformats.org/presentationml/2006/ole">
            <mc:AlternateContent xmlns:mc="http://schemas.openxmlformats.org/markup-compatibility/2006">
              <mc:Choice xmlns:v="urn:schemas-microsoft-com:vml" Requires="v">
                <p:oleObj spid="_x0000_s53404" name="Equation" r:id="rId3" imgW="4238612" imgH="809531" progId="Equation.3">
                  <p:embed/>
                </p:oleObj>
              </mc:Choice>
              <mc:Fallback>
                <p:oleObj name="Equation" r:id="rId3" imgW="4238612" imgH="809531"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667000"/>
                        <a:ext cx="434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7" name="Object 7"/>
          <p:cNvGraphicFramePr>
            <a:graphicFrameLocks/>
          </p:cNvGraphicFramePr>
          <p:nvPr>
            <p:extLst>
              <p:ext uri="{D42A27DB-BD31-4B8C-83A1-F6EECF244321}">
                <p14:modId xmlns:p14="http://schemas.microsoft.com/office/powerpoint/2010/main" val="1814047233"/>
              </p:ext>
            </p:extLst>
          </p:nvPr>
        </p:nvGraphicFramePr>
        <p:xfrm>
          <a:off x="1217613" y="5161434"/>
          <a:ext cx="1144587" cy="914400"/>
        </p:xfrm>
        <a:graphic>
          <a:graphicData uri="http://schemas.openxmlformats.org/presentationml/2006/ole">
            <mc:AlternateContent xmlns:mc="http://schemas.openxmlformats.org/markup-compatibility/2006">
              <mc:Choice xmlns:v="urn:schemas-microsoft-com:vml" Requires="v">
                <p:oleObj spid="_x0000_s53405" name="Equation" r:id="rId5" imgW="1038193" imgH="809531" progId="Equation.3">
                  <p:embed/>
                </p:oleObj>
              </mc:Choice>
              <mc:Fallback>
                <p:oleObj name="Equation" r:id="rId5" imgW="1038193" imgH="809531"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613" y="5161434"/>
                        <a:ext cx="1144587" cy="914400"/>
                      </a:xfrm>
                      <a:prstGeom prst="rect">
                        <a:avLst/>
                      </a:prstGeom>
                      <a:noFill/>
                      <a:ln w="19050">
                        <a:solidFill>
                          <a:srgbClr val="66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8" name="Object 8"/>
          <p:cNvGraphicFramePr>
            <a:graphicFrameLocks/>
          </p:cNvGraphicFramePr>
          <p:nvPr>
            <p:extLst>
              <p:ext uri="{D42A27DB-BD31-4B8C-83A1-F6EECF244321}">
                <p14:modId xmlns:p14="http://schemas.microsoft.com/office/powerpoint/2010/main" val="2022981565"/>
              </p:ext>
            </p:extLst>
          </p:nvPr>
        </p:nvGraphicFramePr>
        <p:xfrm>
          <a:off x="3236913" y="5178896"/>
          <a:ext cx="3109912" cy="914400"/>
        </p:xfrm>
        <a:graphic>
          <a:graphicData uri="http://schemas.openxmlformats.org/presentationml/2006/ole">
            <mc:AlternateContent xmlns:mc="http://schemas.openxmlformats.org/markup-compatibility/2006">
              <mc:Choice xmlns:v="urn:schemas-microsoft-com:vml" Requires="v">
                <p:oleObj spid="_x0000_s53406" name="Equation" r:id="rId7" imgW="3009841" imgH="809531" progId="Equation.3">
                  <p:embed/>
                </p:oleObj>
              </mc:Choice>
              <mc:Fallback>
                <p:oleObj name="Equation" r:id="rId7" imgW="3009841" imgH="809531"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6913" y="5178896"/>
                        <a:ext cx="3109912" cy="914400"/>
                      </a:xfrm>
                      <a:prstGeom prst="rect">
                        <a:avLst/>
                      </a:prstGeom>
                      <a:noFill/>
                      <a:ln w="19050">
                        <a:solidFill>
                          <a:srgbClr val="66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9" name="AutoShape 9"/>
          <p:cNvSpPr>
            <a:spLocks noChangeArrowheads="1"/>
          </p:cNvSpPr>
          <p:nvPr/>
        </p:nvSpPr>
        <p:spPr bwMode="auto">
          <a:xfrm>
            <a:off x="2514600" y="5499571"/>
            <a:ext cx="609600" cy="361950"/>
          </a:xfrm>
          <a:prstGeom prst="leftRightArrow">
            <a:avLst>
              <a:gd name="adj1" fmla="val 50000"/>
              <a:gd name="adj2" fmla="val 33684"/>
            </a:avLst>
          </a:prstGeom>
          <a:solidFill>
            <a:srgbClr val="FFCCFF"/>
          </a:solidFill>
          <a:ln w="12699">
            <a:solidFill>
              <a:srgbClr val="FFCC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0" name="Rectangle 10"/>
          <p:cNvSpPr>
            <a:spLocks noChangeArrowheads="1"/>
          </p:cNvSpPr>
          <p:nvPr/>
        </p:nvSpPr>
        <p:spPr bwMode="auto">
          <a:xfrm>
            <a:off x="454025" y="4493096"/>
            <a:ext cx="1668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defTabSz="762000" eaLnBrk="0" hangingPunct="0">
              <a:spcBef>
                <a:spcPct val="50000"/>
              </a:spcBef>
            </a:pPr>
            <a:r>
              <a:rPr kumimoji="1" lang="en-US" altLang="zh-CN" sz="2400" b="1">
                <a:solidFill>
                  <a:srgbClr val="FFFF00"/>
                </a:solidFill>
                <a:latin typeface="Times New Roman" pitchFamily="18" charset="0"/>
              </a:rPr>
              <a:t>•  </a:t>
            </a:r>
            <a:r>
              <a:rPr kumimoji="1" lang="zh-CN" altLang="en-US" sz="2400" b="1">
                <a:solidFill>
                  <a:srgbClr val="66FFFF"/>
                </a:solidFill>
                <a:latin typeface="Times New Roman" pitchFamily="18" charset="0"/>
              </a:rPr>
              <a:t>电势定义</a:t>
            </a:r>
          </a:p>
        </p:txBody>
      </p:sp>
      <p:sp>
        <p:nvSpPr>
          <p:cNvPr id="143371" name="AutoShape 11"/>
          <p:cNvSpPr>
            <a:spLocks noChangeArrowheads="1"/>
          </p:cNvSpPr>
          <p:nvPr/>
        </p:nvSpPr>
        <p:spPr bwMode="auto">
          <a:xfrm>
            <a:off x="3124200" y="3807927"/>
            <a:ext cx="5777800" cy="830997"/>
          </a:xfrm>
          <a:prstGeom prst="wedgeRectCallout">
            <a:avLst>
              <a:gd name="adj1" fmla="val -75144"/>
              <a:gd name="adj2" fmla="val 62134"/>
            </a:avLst>
          </a:prstGeom>
          <a:noFill/>
          <a:ln w="19050">
            <a:solidFill>
              <a:srgbClr val="66FFFF">
                <a:alpha val="34901"/>
              </a:srgbClr>
            </a:solidFill>
            <a:miter lim="800000"/>
            <a:headEnd type="none" w="sm" len="sm"/>
            <a:tailEnd type="none" w="sm" len="sm"/>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62000"/>
            <a:r>
              <a:rPr kumimoji="1" lang="zh-CN" altLang="en-US" sz="2400" b="1" dirty="0">
                <a:solidFill>
                  <a:schemeClr val="bg1"/>
                </a:solidFill>
                <a:latin typeface="楷体_GB2312" pitchFamily="49" charset="-122"/>
                <a:ea typeface="楷体_GB2312" pitchFamily="49" charset="-122"/>
              </a:rPr>
              <a:t>单位正电荷自该点</a:t>
            </a:r>
            <a:r>
              <a:rPr kumimoji="1" lang="zh-CN" altLang="en-US" sz="2400" b="1" dirty="0">
                <a:solidFill>
                  <a:schemeClr val="bg1"/>
                </a:solidFill>
                <a:latin typeface="楷体_GB2312" pitchFamily="49" charset="-122"/>
                <a:ea typeface="楷体_GB2312" pitchFamily="49" charset="-122"/>
                <a:sym typeface="Symbol" pitchFamily="18" charset="2"/>
              </a:rPr>
              <a:t></a:t>
            </a:r>
            <a:r>
              <a:rPr kumimoji="1" lang="zh-CN" altLang="en-US" sz="2400" b="1" dirty="0">
                <a:solidFill>
                  <a:schemeClr val="bg1"/>
                </a:solidFill>
                <a:latin typeface="Times New Roman" pitchFamily="18" charset="0"/>
                <a:ea typeface="楷体_GB2312" pitchFamily="49" charset="-122"/>
              </a:rPr>
              <a:t>“</a:t>
            </a:r>
            <a:r>
              <a:rPr kumimoji="1" lang="zh-CN" altLang="en-US" sz="2400" b="1" dirty="0">
                <a:solidFill>
                  <a:schemeClr val="bg1"/>
                </a:solidFill>
                <a:latin typeface="楷体_GB2312" pitchFamily="49" charset="-122"/>
                <a:ea typeface="楷体_GB2312" pitchFamily="49" charset="-122"/>
              </a:rPr>
              <a:t>势能零点</a:t>
            </a:r>
            <a:r>
              <a:rPr kumimoji="1" lang="zh-CN" altLang="en-US" sz="2400" b="1" dirty="0">
                <a:solidFill>
                  <a:schemeClr val="bg1"/>
                </a:solidFill>
                <a:latin typeface="Times New Roman" pitchFamily="18" charset="0"/>
                <a:ea typeface="楷体_GB2312" pitchFamily="49" charset="-122"/>
              </a:rPr>
              <a:t>”</a:t>
            </a:r>
            <a:r>
              <a:rPr kumimoji="1" lang="zh-CN" altLang="en-US" sz="2400" b="1" dirty="0">
                <a:solidFill>
                  <a:schemeClr val="bg1"/>
                </a:solidFill>
                <a:latin typeface="楷体_GB2312" pitchFamily="49" charset="-122"/>
                <a:ea typeface="楷体_GB2312" pitchFamily="49" charset="-122"/>
              </a:rPr>
              <a:t>过程中电场力作的功。</a:t>
            </a:r>
            <a:endParaRPr kumimoji="1" lang="zh-CN" altLang="en-US" sz="2400" b="1" dirty="0">
              <a:solidFill>
                <a:srgbClr val="00FFFF"/>
              </a:solidFill>
              <a:latin typeface="楷体_GB2312" pitchFamily="49" charset="-122"/>
              <a:ea typeface="楷体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5" grpId="0" animBg="1"/>
      <p:bldP spid="143369" grpId="0" animBg="1"/>
      <p:bldP spid="143370" grpId="0"/>
      <p:bldP spid="1433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6" name="Object 2"/>
          <p:cNvGraphicFramePr>
            <a:graphicFrameLocks/>
          </p:cNvGraphicFramePr>
          <p:nvPr>
            <p:extLst>
              <p:ext uri="{D42A27DB-BD31-4B8C-83A1-F6EECF244321}">
                <p14:modId xmlns:p14="http://schemas.microsoft.com/office/powerpoint/2010/main" val="1017910930"/>
              </p:ext>
            </p:extLst>
          </p:nvPr>
        </p:nvGraphicFramePr>
        <p:xfrm>
          <a:off x="1443038" y="1997074"/>
          <a:ext cx="2184400" cy="914400"/>
        </p:xfrm>
        <a:graphic>
          <a:graphicData uri="http://schemas.openxmlformats.org/presentationml/2006/ole">
            <mc:AlternateContent xmlns:mc="http://schemas.openxmlformats.org/markup-compatibility/2006">
              <mc:Choice xmlns:v="urn:schemas-microsoft-com:vml" Requires="v">
                <p:oleObj spid="_x0000_s54772" name="公式" r:id="rId3" imgW="2076385" imgH="809531" progId="Equation.3">
                  <p:embed/>
                </p:oleObj>
              </mc:Choice>
              <mc:Fallback>
                <p:oleObj name="公式" r:id="rId3" imgW="2076385" imgH="809531"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038" y="1997074"/>
                        <a:ext cx="218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87" name="Object 3"/>
          <p:cNvGraphicFramePr>
            <a:graphicFrameLocks/>
          </p:cNvGraphicFramePr>
          <p:nvPr>
            <p:extLst>
              <p:ext uri="{D42A27DB-BD31-4B8C-83A1-F6EECF244321}">
                <p14:modId xmlns:p14="http://schemas.microsoft.com/office/powerpoint/2010/main" val="1467141498"/>
              </p:ext>
            </p:extLst>
          </p:nvPr>
        </p:nvGraphicFramePr>
        <p:xfrm>
          <a:off x="3706813" y="2033587"/>
          <a:ext cx="1169987" cy="914400"/>
        </p:xfrm>
        <a:graphic>
          <a:graphicData uri="http://schemas.openxmlformats.org/presentationml/2006/ole">
            <mc:AlternateContent xmlns:mc="http://schemas.openxmlformats.org/markup-compatibility/2006">
              <mc:Choice xmlns:v="urn:schemas-microsoft-com:vml" Requires="v">
                <p:oleObj spid="_x0000_s54773" name="Equation" r:id="rId5" imgW="1066806" imgH="809531" progId="Equation.3">
                  <p:embed/>
                </p:oleObj>
              </mc:Choice>
              <mc:Fallback>
                <p:oleObj name="Equation" r:id="rId5" imgW="1066806" imgH="809531"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813" y="2033587"/>
                        <a:ext cx="11699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388" name="Text Box 4"/>
          <p:cNvSpPr txBox="1">
            <a:spLocks noChangeArrowheads="1"/>
          </p:cNvSpPr>
          <p:nvPr/>
        </p:nvSpPr>
        <p:spPr bwMode="auto">
          <a:xfrm>
            <a:off x="212725" y="3078162"/>
            <a:ext cx="4664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FFFF00"/>
                </a:solidFill>
                <a:latin typeface="Times New Roman" pitchFamily="18" charset="0"/>
              </a:rPr>
              <a:t>二</a:t>
            </a:r>
            <a:r>
              <a:rPr kumimoji="1" lang="en-US" altLang="zh-CN" sz="2800" b="1">
                <a:solidFill>
                  <a:srgbClr val="FFFF00"/>
                </a:solidFill>
                <a:latin typeface="Times New Roman" pitchFamily="18" charset="0"/>
              </a:rPr>
              <a:t>. </a:t>
            </a:r>
            <a:r>
              <a:rPr kumimoji="1" lang="zh-CN" altLang="en-US" sz="2800" b="1">
                <a:solidFill>
                  <a:srgbClr val="FFFF00"/>
                </a:solidFill>
                <a:latin typeface="Times New Roman" pitchFamily="18" charset="0"/>
              </a:rPr>
              <a:t>电势叠加原理</a:t>
            </a:r>
          </a:p>
        </p:txBody>
      </p:sp>
      <p:sp>
        <p:nvSpPr>
          <p:cNvPr id="144389" name="Rectangle 5"/>
          <p:cNvSpPr>
            <a:spLocks noChangeArrowheads="1"/>
          </p:cNvSpPr>
          <p:nvPr/>
        </p:nvSpPr>
        <p:spPr bwMode="auto">
          <a:xfrm>
            <a:off x="492125" y="3578224"/>
            <a:ext cx="2579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spcBef>
                <a:spcPct val="50000"/>
              </a:spcBef>
            </a:pPr>
            <a:r>
              <a:rPr kumimoji="1" lang="en-US" altLang="zh-CN" sz="2400" b="1">
                <a:solidFill>
                  <a:srgbClr val="FFFF00"/>
                </a:solidFill>
                <a:latin typeface="Times New Roman" pitchFamily="18" charset="0"/>
              </a:rPr>
              <a:t>•  </a:t>
            </a:r>
            <a:r>
              <a:rPr kumimoji="1" lang="zh-CN" altLang="en-US" sz="2400" b="1">
                <a:solidFill>
                  <a:srgbClr val="66FFFF"/>
                </a:solidFill>
                <a:latin typeface="Times New Roman" pitchFamily="18" charset="0"/>
              </a:rPr>
              <a:t>点电荷系的电势</a:t>
            </a:r>
          </a:p>
        </p:txBody>
      </p:sp>
      <p:graphicFrame>
        <p:nvGraphicFramePr>
          <p:cNvPr id="144390" name="Object 6"/>
          <p:cNvGraphicFramePr>
            <a:graphicFrameLocks/>
          </p:cNvGraphicFramePr>
          <p:nvPr>
            <p:extLst>
              <p:ext uri="{D42A27DB-BD31-4B8C-83A1-F6EECF244321}">
                <p14:modId xmlns:p14="http://schemas.microsoft.com/office/powerpoint/2010/main" val="3676909587"/>
              </p:ext>
            </p:extLst>
          </p:nvPr>
        </p:nvGraphicFramePr>
        <p:xfrm>
          <a:off x="1219200" y="4060824"/>
          <a:ext cx="1879600" cy="736600"/>
        </p:xfrm>
        <a:graphic>
          <a:graphicData uri="http://schemas.openxmlformats.org/presentationml/2006/ole">
            <mc:AlternateContent xmlns:mc="http://schemas.openxmlformats.org/markup-compatibility/2006">
              <mc:Choice xmlns:v="urn:schemas-microsoft-com:vml" Requires="v">
                <p:oleObj spid="_x0000_s54774" name="Equation" r:id="rId7" imgW="1771622" imgH="628675" progId="Equation.3">
                  <p:embed/>
                </p:oleObj>
              </mc:Choice>
              <mc:Fallback>
                <p:oleObj name="Equation" r:id="rId7" imgW="1771622" imgH="628675"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060824"/>
                        <a:ext cx="18796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4391" name="Group 7"/>
          <p:cNvGrpSpPr>
            <a:grpSpLocks/>
          </p:cNvGrpSpPr>
          <p:nvPr/>
        </p:nvGrpSpPr>
        <p:grpSpPr bwMode="auto">
          <a:xfrm>
            <a:off x="4714875" y="3335337"/>
            <a:ext cx="538163" cy="417512"/>
            <a:chOff x="3312" y="624"/>
            <a:chExt cx="339" cy="263"/>
          </a:xfrm>
        </p:grpSpPr>
        <p:sp>
          <p:nvSpPr>
            <p:cNvPr id="54301" name="Oval 8"/>
            <p:cNvSpPr>
              <a:spLocks noChangeArrowheads="1"/>
            </p:cNvSpPr>
            <p:nvPr/>
          </p:nvSpPr>
          <p:spPr bwMode="auto">
            <a:xfrm>
              <a:off x="3544" y="720"/>
              <a:ext cx="107" cy="107"/>
            </a:xfrm>
            <a:prstGeom prst="ellipse">
              <a:avLst/>
            </a:prstGeom>
            <a:solidFill>
              <a:srgbClr val="FFCCFF"/>
            </a:solidFill>
            <a:ln w="12700">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02" name="Object 9"/>
            <p:cNvGraphicFramePr>
              <a:graphicFrameLocks/>
            </p:cNvGraphicFramePr>
            <p:nvPr/>
          </p:nvGraphicFramePr>
          <p:xfrm>
            <a:off x="3312" y="624"/>
            <a:ext cx="184" cy="263"/>
          </p:xfrm>
          <a:graphic>
            <a:graphicData uri="http://schemas.openxmlformats.org/presentationml/2006/ole">
              <mc:AlternateContent xmlns:mc="http://schemas.openxmlformats.org/markup-compatibility/2006">
                <mc:Choice xmlns:v="urn:schemas-microsoft-com:vml" Requires="v">
                  <p:oleObj spid="_x0000_s54775" name="Equation" r:id="rId9" imgW="190578" imgH="314203" progId="Equation.3">
                    <p:embed/>
                  </p:oleObj>
                </mc:Choice>
                <mc:Fallback>
                  <p:oleObj name="Equation" r:id="rId9" imgW="190578" imgH="314203"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624"/>
                          <a:ext cx="18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4394" name="Group 10"/>
          <p:cNvGrpSpPr>
            <a:grpSpLocks/>
          </p:cNvGrpSpPr>
          <p:nvPr/>
        </p:nvGrpSpPr>
        <p:grpSpPr bwMode="auto">
          <a:xfrm>
            <a:off x="4791075" y="4268787"/>
            <a:ext cx="538163" cy="417512"/>
            <a:chOff x="3360" y="1200"/>
            <a:chExt cx="339" cy="263"/>
          </a:xfrm>
        </p:grpSpPr>
        <p:sp>
          <p:nvSpPr>
            <p:cNvPr id="54299" name="Oval 11"/>
            <p:cNvSpPr>
              <a:spLocks noChangeArrowheads="1"/>
            </p:cNvSpPr>
            <p:nvPr/>
          </p:nvSpPr>
          <p:spPr bwMode="auto">
            <a:xfrm>
              <a:off x="3592" y="1248"/>
              <a:ext cx="107" cy="107"/>
            </a:xfrm>
            <a:prstGeom prst="ellipse">
              <a:avLst/>
            </a:prstGeom>
            <a:solidFill>
              <a:srgbClr val="FFCCFF"/>
            </a:solidFill>
            <a:ln w="12700">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00" name="Object 12"/>
            <p:cNvGraphicFramePr>
              <a:graphicFrameLocks/>
            </p:cNvGraphicFramePr>
            <p:nvPr/>
          </p:nvGraphicFramePr>
          <p:xfrm>
            <a:off x="3360" y="1200"/>
            <a:ext cx="209" cy="263"/>
          </p:xfrm>
          <a:graphic>
            <a:graphicData uri="http://schemas.openxmlformats.org/presentationml/2006/ole">
              <mc:AlternateContent xmlns:mc="http://schemas.openxmlformats.org/markup-compatibility/2006">
                <mc:Choice xmlns:v="urn:schemas-microsoft-com:vml" Requires="v">
                  <p:oleObj spid="_x0000_s54776" name="Equation" r:id="rId11" imgW="228640" imgH="314203" progId="Equation.3">
                    <p:embed/>
                  </p:oleObj>
                </mc:Choice>
                <mc:Fallback>
                  <p:oleObj name="Equation" r:id="rId11" imgW="228640" imgH="314203" progId="Equation.3">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 y="1200"/>
                          <a:ext cx="20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4397" name="Line 13"/>
          <p:cNvSpPr>
            <a:spLocks noChangeShapeType="1"/>
          </p:cNvSpPr>
          <p:nvPr/>
        </p:nvSpPr>
        <p:spPr bwMode="auto">
          <a:xfrm>
            <a:off x="7002463" y="3883024"/>
            <a:ext cx="762000" cy="152400"/>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4398" name="Object 14"/>
          <p:cNvGraphicFramePr>
            <a:graphicFrameLocks/>
          </p:cNvGraphicFramePr>
          <p:nvPr>
            <p:extLst>
              <p:ext uri="{D42A27DB-BD31-4B8C-83A1-F6EECF244321}">
                <p14:modId xmlns:p14="http://schemas.microsoft.com/office/powerpoint/2010/main" val="3209143167"/>
              </p:ext>
            </p:extLst>
          </p:nvPr>
        </p:nvGraphicFramePr>
        <p:xfrm>
          <a:off x="7777163" y="3959224"/>
          <a:ext cx="341312" cy="431800"/>
        </p:xfrm>
        <a:graphic>
          <a:graphicData uri="http://schemas.openxmlformats.org/presentationml/2006/ole">
            <mc:AlternateContent xmlns:mc="http://schemas.openxmlformats.org/markup-compatibility/2006">
              <mc:Choice xmlns:v="urn:schemas-microsoft-com:vml" Requires="v">
                <p:oleObj spid="_x0000_s54777" name="Equation" r:id="rId13" imgW="238088" imgH="323920" progId="Equation.3">
                  <p:embed/>
                </p:oleObj>
              </mc:Choice>
              <mc:Fallback>
                <p:oleObj name="Equation" r:id="rId13" imgW="238088" imgH="323920" progId="Equation.3">
                  <p:embed/>
                  <p:pic>
                    <p:nvPicPr>
                      <p:cNvPr id="0" name="Object 1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7163" y="3959224"/>
                        <a:ext cx="3413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99" name="Line 15"/>
          <p:cNvSpPr>
            <a:spLocks noChangeShapeType="1"/>
          </p:cNvSpPr>
          <p:nvPr/>
        </p:nvSpPr>
        <p:spPr bwMode="auto">
          <a:xfrm flipV="1">
            <a:off x="7002463" y="3654424"/>
            <a:ext cx="762000" cy="228600"/>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4400" name="Object 16"/>
          <p:cNvGraphicFramePr>
            <a:graphicFrameLocks/>
          </p:cNvGraphicFramePr>
          <p:nvPr>
            <p:extLst>
              <p:ext uri="{D42A27DB-BD31-4B8C-83A1-F6EECF244321}">
                <p14:modId xmlns:p14="http://schemas.microsoft.com/office/powerpoint/2010/main" val="3059141049"/>
              </p:ext>
            </p:extLst>
          </p:nvPr>
        </p:nvGraphicFramePr>
        <p:xfrm>
          <a:off x="7848600" y="3292474"/>
          <a:ext cx="381000" cy="431800"/>
        </p:xfrm>
        <a:graphic>
          <a:graphicData uri="http://schemas.openxmlformats.org/presentationml/2006/ole">
            <mc:AlternateContent xmlns:mc="http://schemas.openxmlformats.org/markup-compatibility/2006">
              <mc:Choice xmlns:v="urn:schemas-microsoft-com:vml" Requires="v">
                <p:oleObj spid="_x0000_s54778" name="Equation" r:id="rId15" imgW="276150" imgH="323920" progId="Equation.3">
                  <p:embed/>
                </p:oleObj>
              </mc:Choice>
              <mc:Fallback>
                <p:oleObj name="Equation" r:id="rId15" imgW="276150" imgH="323920" progId="Equation.3">
                  <p:embed/>
                  <p:pic>
                    <p:nvPicPr>
                      <p:cNvPr id="0" name="Object 1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8600" y="3292474"/>
                        <a:ext cx="381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4401" name="Group 17"/>
          <p:cNvGrpSpPr>
            <a:grpSpLocks/>
          </p:cNvGrpSpPr>
          <p:nvPr/>
        </p:nvGrpSpPr>
        <p:grpSpPr bwMode="auto">
          <a:xfrm>
            <a:off x="5249863" y="3197224"/>
            <a:ext cx="1752600" cy="685800"/>
            <a:chOff x="3640" y="528"/>
            <a:chExt cx="1104" cy="432"/>
          </a:xfrm>
        </p:grpSpPr>
        <p:sp>
          <p:nvSpPr>
            <p:cNvPr id="54297" name="Line 18"/>
            <p:cNvSpPr>
              <a:spLocks noChangeShapeType="1"/>
            </p:cNvSpPr>
            <p:nvPr/>
          </p:nvSpPr>
          <p:spPr bwMode="auto">
            <a:xfrm>
              <a:off x="3640" y="768"/>
              <a:ext cx="1104" cy="19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4298" name="Object 19"/>
            <p:cNvGraphicFramePr>
              <a:graphicFrameLocks/>
            </p:cNvGraphicFramePr>
            <p:nvPr/>
          </p:nvGraphicFramePr>
          <p:xfrm>
            <a:off x="4128" y="528"/>
            <a:ext cx="136" cy="263"/>
          </p:xfrm>
          <a:graphic>
            <a:graphicData uri="http://schemas.openxmlformats.org/presentationml/2006/ole">
              <mc:AlternateContent xmlns:mc="http://schemas.openxmlformats.org/markup-compatibility/2006">
                <mc:Choice xmlns:v="urn:schemas-microsoft-com:vml" Requires="v">
                  <p:oleObj spid="_x0000_s54779" name="Equation" r:id="rId17" imgW="114185" imgH="314203" progId="Equation.3">
                    <p:embed/>
                  </p:oleObj>
                </mc:Choice>
                <mc:Fallback>
                  <p:oleObj name="Equation" r:id="rId17" imgW="114185" imgH="314203" progId="Equation.3">
                    <p:embed/>
                    <p:pic>
                      <p:nvPicPr>
                        <p:cNvPr id="0" name="Object 1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8" y="528"/>
                          <a:ext cx="136"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4404" name="Group 20"/>
          <p:cNvGrpSpPr>
            <a:grpSpLocks/>
          </p:cNvGrpSpPr>
          <p:nvPr/>
        </p:nvGrpSpPr>
        <p:grpSpPr bwMode="auto">
          <a:xfrm>
            <a:off x="5326063" y="3883024"/>
            <a:ext cx="1676400" cy="722313"/>
            <a:chOff x="3688" y="960"/>
            <a:chExt cx="1056" cy="455"/>
          </a:xfrm>
        </p:grpSpPr>
        <p:sp>
          <p:nvSpPr>
            <p:cNvPr id="54295" name="Line 21"/>
            <p:cNvSpPr>
              <a:spLocks noChangeShapeType="1"/>
            </p:cNvSpPr>
            <p:nvPr/>
          </p:nvSpPr>
          <p:spPr bwMode="auto">
            <a:xfrm flipV="1">
              <a:off x="3688" y="960"/>
              <a:ext cx="1056" cy="336"/>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4296" name="Object 22"/>
            <p:cNvGraphicFramePr>
              <a:graphicFrameLocks/>
            </p:cNvGraphicFramePr>
            <p:nvPr/>
          </p:nvGraphicFramePr>
          <p:xfrm>
            <a:off x="4224" y="1152"/>
            <a:ext cx="161" cy="263"/>
          </p:xfrm>
          <a:graphic>
            <a:graphicData uri="http://schemas.openxmlformats.org/presentationml/2006/ole">
              <mc:AlternateContent xmlns:mc="http://schemas.openxmlformats.org/markup-compatibility/2006">
                <mc:Choice xmlns:v="urn:schemas-microsoft-com:vml" Requires="v">
                  <p:oleObj spid="_x0000_s54780" name="Equation" r:id="rId19" imgW="152517" imgH="314203" progId="Equation.3">
                    <p:embed/>
                  </p:oleObj>
                </mc:Choice>
                <mc:Fallback>
                  <p:oleObj name="Equation" r:id="rId19" imgW="152517" imgH="314203" progId="Equation.3">
                    <p:embed/>
                    <p:pic>
                      <p:nvPicPr>
                        <p:cNvPr id="0" name="Object 2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 y="1152"/>
                          <a:ext cx="161"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4407" name="Group 23"/>
          <p:cNvGrpSpPr>
            <a:grpSpLocks/>
          </p:cNvGrpSpPr>
          <p:nvPr/>
        </p:nvGrpSpPr>
        <p:grpSpPr bwMode="auto">
          <a:xfrm>
            <a:off x="6862763" y="3806824"/>
            <a:ext cx="369887" cy="685800"/>
            <a:chOff x="4655" y="912"/>
            <a:chExt cx="233" cy="432"/>
          </a:xfrm>
        </p:grpSpPr>
        <p:sp>
          <p:nvSpPr>
            <p:cNvPr id="54293" name="Oval 24"/>
            <p:cNvSpPr>
              <a:spLocks noChangeArrowheads="1"/>
            </p:cNvSpPr>
            <p:nvPr/>
          </p:nvSpPr>
          <p:spPr bwMode="auto">
            <a:xfrm>
              <a:off x="4696" y="912"/>
              <a:ext cx="88" cy="8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4" name="Text Box 25"/>
            <p:cNvSpPr txBox="1">
              <a:spLocks noChangeArrowheads="1"/>
            </p:cNvSpPr>
            <p:nvPr/>
          </p:nvSpPr>
          <p:spPr bwMode="auto">
            <a:xfrm>
              <a:off x="4655" y="105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solidFill>
                    <a:srgbClr val="66FFFF"/>
                  </a:solidFill>
                  <a:latin typeface="Times New Roman" pitchFamily="18" charset="0"/>
                </a:rPr>
                <a:t>P</a:t>
              </a:r>
            </a:p>
          </p:txBody>
        </p:sp>
      </p:grpSp>
      <p:graphicFrame>
        <p:nvGraphicFramePr>
          <p:cNvPr id="144410" name="Object 26"/>
          <p:cNvGraphicFramePr>
            <a:graphicFrameLocks/>
          </p:cNvGraphicFramePr>
          <p:nvPr>
            <p:extLst>
              <p:ext uri="{D42A27DB-BD31-4B8C-83A1-F6EECF244321}">
                <p14:modId xmlns:p14="http://schemas.microsoft.com/office/powerpoint/2010/main" val="3328073666"/>
              </p:ext>
            </p:extLst>
          </p:nvPr>
        </p:nvGraphicFramePr>
        <p:xfrm>
          <a:off x="1676400" y="5026024"/>
          <a:ext cx="2476500" cy="738188"/>
        </p:xfrm>
        <a:graphic>
          <a:graphicData uri="http://schemas.openxmlformats.org/presentationml/2006/ole">
            <mc:AlternateContent xmlns:mc="http://schemas.openxmlformats.org/markup-compatibility/2006">
              <mc:Choice xmlns:v="urn:schemas-microsoft-com:vml" Requires="v">
                <p:oleObj spid="_x0000_s54781" name="Equation" r:id="rId21" imgW="2371700" imgH="628675" progId="Equation.3">
                  <p:embed/>
                </p:oleObj>
              </mc:Choice>
              <mc:Fallback>
                <p:oleObj name="Equation" r:id="rId21" imgW="2371700" imgH="628675" progId="Equation.3">
                  <p:embed/>
                  <p:pic>
                    <p:nvPicPr>
                      <p:cNvPr id="0" name="Object 2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76400" y="5026024"/>
                        <a:ext cx="2476500"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11" name="Object 27"/>
          <p:cNvGraphicFramePr>
            <a:graphicFrameLocks/>
          </p:cNvGraphicFramePr>
          <p:nvPr>
            <p:extLst>
              <p:ext uri="{D42A27DB-BD31-4B8C-83A1-F6EECF244321}">
                <p14:modId xmlns:p14="http://schemas.microsoft.com/office/powerpoint/2010/main" val="1900523041"/>
              </p:ext>
            </p:extLst>
          </p:nvPr>
        </p:nvGraphicFramePr>
        <p:xfrm>
          <a:off x="4313238" y="4976812"/>
          <a:ext cx="4138612" cy="939800"/>
        </p:xfrm>
        <a:graphic>
          <a:graphicData uri="http://schemas.openxmlformats.org/presentationml/2006/ole">
            <mc:AlternateContent xmlns:mc="http://schemas.openxmlformats.org/markup-compatibility/2006">
              <mc:Choice xmlns:v="urn:schemas-microsoft-com:vml" Requires="v">
                <p:oleObj spid="_x0000_s54782" name="Equation" r:id="rId23" imgW="4038585" imgH="838144" progId="Equation.3">
                  <p:embed/>
                </p:oleObj>
              </mc:Choice>
              <mc:Fallback>
                <p:oleObj name="Equation" r:id="rId23" imgW="4038585" imgH="838144" progId="Equation.3">
                  <p:embed/>
                  <p:pic>
                    <p:nvPicPr>
                      <p:cNvPr id="0" name="Object 27"/>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13238" y="4976812"/>
                        <a:ext cx="41386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12" name="Object 28"/>
          <p:cNvGraphicFramePr>
            <a:graphicFrameLocks/>
          </p:cNvGraphicFramePr>
          <p:nvPr>
            <p:extLst>
              <p:ext uri="{D42A27DB-BD31-4B8C-83A1-F6EECF244321}">
                <p14:modId xmlns:p14="http://schemas.microsoft.com/office/powerpoint/2010/main" val="710006498"/>
              </p:ext>
            </p:extLst>
          </p:nvPr>
        </p:nvGraphicFramePr>
        <p:xfrm>
          <a:off x="1691680" y="5733256"/>
          <a:ext cx="2486025" cy="914400"/>
        </p:xfrm>
        <a:graphic>
          <a:graphicData uri="http://schemas.openxmlformats.org/presentationml/2006/ole">
            <mc:AlternateContent xmlns:mc="http://schemas.openxmlformats.org/markup-compatibility/2006">
              <mc:Choice xmlns:v="urn:schemas-microsoft-com:vml" Requires="v">
                <p:oleObj spid="_x0000_s54783" name="Equation" r:id="rId25" imgW="2381148" imgH="809531" progId="Equation.3">
                  <p:embed/>
                </p:oleObj>
              </mc:Choice>
              <mc:Fallback>
                <p:oleObj name="Equation" r:id="rId25" imgW="2381148" imgH="809531" progId="Equation.3">
                  <p:embed/>
                  <p:pic>
                    <p:nvPicPr>
                      <p:cNvPr id="0" name="Object 28"/>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91680" y="5733256"/>
                        <a:ext cx="24860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 name="Group 12"/>
          <p:cNvGrpSpPr>
            <a:grpSpLocks/>
          </p:cNvGrpSpPr>
          <p:nvPr/>
        </p:nvGrpSpPr>
        <p:grpSpPr bwMode="auto">
          <a:xfrm>
            <a:off x="7509863" y="1696945"/>
            <a:ext cx="565150" cy="457200"/>
            <a:chOff x="4885" y="3462"/>
            <a:chExt cx="356" cy="288"/>
          </a:xfrm>
        </p:grpSpPr>
        <p:sp>
          <p:nvSpPr>
            <p:cNvPr id="32" name="Oval 13"/>
            <p:cNvSpPr>
              <a:spLocks noChangeArrowheads="1"/>
            </p:cNvSpPr>
            <p:nvPr/>
          </p:nvSpPr>
          <p:spPr bwMode="auto">
            <a:xfrm>
              <a:off x="4885" y="3606"/>
              <a:ext cx="88" cy="8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14"/>
            <p:cNvSpPr txBox="1">
              <a:spLocks noChangeArrowheads="1"/>
            </p:cNvSpPr>
            <p:nvPr/>
          </p:nvSpPr>
          <p:spPr bwMode="auto">
            <a:xfrm>
              <a:off x="5029" y="346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400" b="1" i="1">
                  <a:solidFill>
                    <a:srgbClr val="FFFF00"/>
                  </a:solidFill>
                  <a:latin typeface="Times New Roman" pitchFamily="18" charset="0"/>
                </a:rPr>
                <a:t>a</a:t>
              </a:r>
              <a:endParaRPr kumimoji="1" lang="en-US" altLang="zh-CN" sz="2400" b="1">
                <a:solidFill>
                  <a:srgbClr val="FFFF00"/>
                </a:solidFill>
                <a:latin typeface="Times New Roman" pitchFamily="18" charset="0"/>
              </a:endParaRPr>
            </a:p>
          </p:txBody>
        </p:sp>
      </p:grpSp>
      <p:grpSp>
        <p:nvGrpSpPr>
          <p:cNvPr id="34" name="Group 15"/>
          <p:cNvGrpSpPr>
            <a:grpSpLocks/>
          </p:cNvGrpSpPr>
          <p:nvPr/>
        </p:nvGrpSpPr>
        <p:grpSpPr bwMode="auto">
          <a:xfrm>
            <a:off x="7568600" y="706345"/>
            <a:ext cx="474663" cy="1209675"/>
            <a:chOff x="4933" y="2694"/>
            <a:chExt cx="299" cy="960"/>
          </a:xfrm>
        </p:grpSpPr>
        <p:sp>
          <p:nvSpPr>
            <p:cNvPr id="35" name="Text Box 16"/>
            <p:cNvSpPr txBox="1">
              <a:spLocks noChangeArrowheads="1"/>
            </p:cNvSpPr>
            <p:nvPr/>
          </p:nvSpPr>
          <p:spPr bwMode="auto">
            <a:xfrm>
              <a:off x="5029" y="3086"/>
              <a:ext cx="203"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800" b="1" i="1">
                  <a:solidFill>
                    <a:srgbClr val="FFFF00"/>
                  </a:solidFill>
                  <a:latin typeface="Times New Roman" pitchFamily="18" charset="0"/>
                </a:rPr>
                <a:t>r</a:t>
              </a:r>
              <a:endParaRPr kumimoji="1" lang="en-US" altLang="zh-CN" sz="2800" b="1">
                <a:solidFill>
                  <a:srgbClr val="FFFF00"/>
                </a:solidFill>
                <a:latin typeface="Times New Roman" pitchFamily="18" charset="0"/>
              </a:endParaRPr>
            </a:p>
          </p:txBody>
        </p:sp>
        <p:sp>
          <p:nvSpPr>
            <p:cNvPr id="36" name="Line 17"/>
            <p:cNvSpPr>
              <a:spLocks noChangeShapeType="1"/>
            </p:cNvSpPr>
            <p:nvPr/>
          </p:nvSpPr>
          <p:spPr bwMode="auto">
            <a:xfrm flipV="1">
              <a:off x="4933" y="2694"/>
              <a:ext cx="0" cy="96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Line 18"/>
          <p:cNvSpPr>
            <a:spLocks noChangeShapeType="1"/>
          </p:cNvSpPr>
          <p:nvPr/>
        </p:nvSpPr>
        <p:spPr bwMode="auto">
          <a:xfrm>
            <a:off x="7576538" y="2001745"/>
            <a:ext cx="0" cy="762000"/>
          </a:xfrm>
          <a:prstGeom prst="line">
            <a:avLst/>
          </a:prstGeom>
          <a:noFill/>
          <a:ln w="38100">
            <a:solidFill>
              <a:srgbClr val="66FF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19"/>
          <p:cNvGraphicFramePr>
            <a:graphicFrameLocks noChangeAspect="1"/>
          </p:cNvGraphicFramePr>
          <p:nvPr>
            <p:extLst>
              <p:ext uri="{D42A27DB-BD31-4B8C-83A1-F6EECF244321}">
                <p14:modId xmlns:p14="http://schemas.microsoft.com/office/powerpoint/2010/main" val="2912063648"/>
              </p:ext>
            </p:extLst>
          </p:nvPr>
        </p:nvGraphicFramePr>
        <p:xfrm>
          <a:off x="7771800" y="2228758"/>
          <a:ext cx="406400" cy="382587"/>
        </p:xfrm>
        <a:graphic>
          <a:graphicData uri="http://schemas.openxmlformats.org/presentationml/2006/ole">
            <mc:AlternateContent xmlns:mc="http://schemas.openxmlformats.org/markup-compatibility/2006">
              <mc:Choice xmlns:v="urn:schemas-microsoft-com:vml" Requires="v">
                <p:oleObj spid="_x0000_s54784" name="Equation" r:id="rId27" imgW="285867" imgH="266694" progId="Equation.3">
                  <p:embed/>
                </p:oleObj>
              </mc:Choice>
              <mc:Fallback>
                <p:oleObj name="Equation" r:id="rId27" imgW="285867" imgH="26669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71800" y="2228758"/>
                        <a:ext cx="406400"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 name="Group 20"/>
          <p:cNvGrpSpPr>
            <a:grpSpLocks/>
          </p:cNvGrpSpPr>
          <p:nvPr/>
        </p:nvGrpSpPr>
        <p:grpSpPr bwMode="auto">
          <a:xfrm>
            <a:off x="7478113" y="401545"/>
            <a:ext cx="650875" cy="519113"/>
            <a:chOff x="4874" y="2496"/>
            <a:chExt cx="410" cy="327"/>
          </a:xfrm>
        </p:grpSpPr>
        <p:sp>
          <p:nvSpPr>
            <p:cNvPr id="40" name="Oval 21"/>
            <p:cNvSpPr>
              <a:spLocks noChangeArrowheads="1"/>
            </p:cNvSpPr>
            <p:nvPr/>
          </p:nvSpPr>
          <p:spPr bwMode="auto">
            <a:xfrm>
              <a:off x="4874" y="2646"/>
              <a:ext cx="107" cy="107"/>
            </a:xfrm>
            <a:prstGeom prst="ellipse">
              <a:avLst/>
            </a:prstGeom>
            <a:solidFill>
              <a:srgbClr val="FFCCFF"/>
            </a:solidFill>
            <a:ln w="12700">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22"/>
            <p:cNvSpPr txBox="1">
              <a:spLocks noChangeArrowheads="1"/>
            </p:cNvSpPr>
            <p:nvPr/>
          </p:nvSpPr>
          <p:spPr bwMode="auto">
            <a:xfrm>
              <a:off x="5056" y="249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i="1">
                  <a:solidFill>
                    <a:srgbClr val="FFCCFF"/>
                  </a:solidFill>
                  <a:latin typeface="Times New Roman" pitchFamily="18" charset="0"/>
                </a:rPr>
                <a:t>q</a:t>
              </a:r>
            </a:p>
          </p:txBody>
        </p:sp>
      </p:grpSp>
      <p:sp>
        <p:nvSpPr>
          <p:cNvPr id="42" name="Rectangle 23"/>
          <p:cNvSpPr>
            <a:spLocks noChangeArrowheads="1"/>
          </p:cNvSpPr>
          <p:nvPr/>
        </p:nvSpPr>
        <p:spPr bwMode="auto">
          <a:xfrm>
            <a:off x="263843" y="476672"/>
            <a:ext cx="2278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spcBef>
                <a:spcPct val="50000"/>
              </a:spcBef>
            </a:pPr>
            <a:r>
              <a:rPr kumimoji="1" lang="en-US" altLang="zh-CN" sz="2400" b="1">
                <a:solidFill>
                  <a:srgbClr val="FFFF00"/>
                </a:solidFill>
                <a:latin typeface="Times New Roman" pitchFamily="18" charset="0"/>
              </a:rPr>
              <a:t>•  </a:t>
            </a:r>
            <a:r>
              <a:rPr kumimoji="1" lang="zh-CN" altLang="en-US" sz="2400" b="1">
                <a:solidFill>
                  <a:srgbClr val="66FFFF"/>
                </a:solidFill>
                <a:latin typeface="Times New Roman" pitchFamily="18" charset="0"/>
              </a:rPr>
              <a:t>点电荷的电势</a:t>
            </a:r>
          </a:p>
        </p:txBody>
      </p:sp>
      <p:graphicFrame>
        <p:nvGraphicFramePr>
          <p:cNvPr id="43" name="Object 24"/>
          <p:cNvGraphicFramePr>
            <a:graphicFrameLocks/>
          </p:cNvGraphicFramePr>
          <p:nvPr>
            <p:extLst>
              <p:ext uri="{D42A27DB-BD31-4B8C-83A1-F6EECF244321}">
                <p14:modId xmlns:p14="http://schemas.microsoft.com/office/powerpoint/2010/main" val="2765329734"/>
              </p:ext>
            </p:extLst>
          </p:nvPr>
        </p:nvGraphicFramePr>
        <p:xfrm>
          <a:off x="679768" y="1086272"/>
          <a:ext cx="1854200" cy="685800"/>
        </p:xfrm>
        <a:graphic>
          <a:graphicData uri="http://schemas.openxmlformats.org/presentationml/2006/ole">
            <mc:AlternateContent xmlns:mc="http://schemas.openxmlformats.org/markup-compatibility/2006">
              <mc:Choice xmlns:v="urn:schemas-microsoft-com:vml" Requires="v">
                <p:oleObj spid="_x0000_s54785" name="Equation" r:id="rId29" imgW="1752726" imgH="580897" progId="Equation.3">
                  <p:embed/>
                </p:oleObj>
              </mc:Choice>
              <mc:Fallback>
                <p:oleObj name="Equation" r:id="rId29" imgW="1752726" imgH="580897"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79768" y="1086272"/>
                        <a:ext cx="1854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25"/>
          <p:cNvGraphicFramePr>
            <a:graphicFrameLocks/>
          </p:cNvGraphicFramePr>
          <p:nvPr>
            <p:extLst>
              <p:ext uri="{D42A27DB-BD31-4B8C-83A1-F6EECF244321}">
                <p14:modId xmlns:p14="http://schemas.microsoft.com/office/powerpoint/2010/main" val="1402892602"/>
              </p:ext>
            </p:extLst>
          </p:nvPr>
        </p:nvGraphicFramePr>
        <p:xfrm>
          <a:off x="2889568" y="1010072"/>
          <a:ext cx="2070100" cy="914400"/>
        </p:xfrm>
        <a:graphic>
          <a:graphicData uri="http://schemas.openxmlformats.org/presentationml/2006/ole">
            <mc:AlternateContent xmlns:mc="http://schemas.openxmlformats.org/markup-compatibility/2006">
              <mc:Choice xmlns:v="urn:schemas-microsoft-com:vml" Requires="v">
                <p:oleObj spid="_x0000_s54786" name="Equation" r:id="rId31" imgW="1962200" imgH="809531" progId="Equation.3">
                  <p:embed/>
                </p:oleObj>
              </mc:Choice>
              <mc:Fallback>
                <p:oleObj name="Equation" r:id="rId31" imgW="1962200" imgH="809531"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89568" y="1010072"/>
                        <a:ext cx="20701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26"/>
          <p:cNvGraphicFramePr>
            <a:graphicFrameLocks/>
          </p:cNvGraphicFramePr>
          <p:nvPr>
            <p:extLst>
              <p:ext uri="{D42A27DB-BD31-4B8C-83A1-F6EECF244321}">
                <p14:modId xmlns:p14="http://schemas.microsoft.com/office/powerpoint/2010/main" val="3541100192"/>
              </p:ext>
            </p:extLst>
          </p:nvPr>
        </p:nvGraphicFramePr>
        <p:xfrm>
          <a:off x="5378768" y="1168822"/>
          <a:ext cx="1449388" cy="393700"/>
        </p:xfrm>
        <a:graphic>
          <a:graphicData uri="http://schemas.openxmlformats.org/presentationml/2006/ole">
            <mc:AlternateContent xmlns:mc="http://schemas.openxmlformats.org/markup-compatibility/2006">
              <mc:Choice xmlns:v="urn:schemas-microsoft-com:vml" Requires="v">
                <p:oleObj spid="_x0000_s54787" name="公式" r:id="rId33" imgW="1342956" imgH="285860" progId="Equation.3">
                  <p:embed/>
                </p:oleObj>
              </mc:Choice>
              <mc:Fallback>
                <p:oleObj name="公式" r:id="rId33" imgW="1342956" imgH="285860"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78768" y="1168822"/>
                        <a:ext cx="14493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3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43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43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43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3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43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39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40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44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44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44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44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44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4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p:bldP spid="144389" grpId="0"/>
      <p:bldP spid="144397" grpId="0" animBg="1"/>
      <p:bldP spid="144399" grpId="0" animBg="1"/>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1818</TotalTime>
  <Words>1388</Words>
  <Application>Microsoft Office PowerPoint</Application>
  <PresentationFormat>全屏显示(4:3)</PresentationFormat>
  <Paragraphs>196</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29" baseType="lpstr">
      <vt:lpstr>1_默认设计模板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大学物理电子教案</dc:title>
  <dc:subject>CH1-1</dc:subject>
  <dc:creator>喻有理</dc:creator>
  <cp:lastModifiedBy>Administrator</cp:lastModifiedBy>
  <cp:revision>161</cp:revision>
  <cp:lastPrinted>2016-04-22T14:22:51Z</cp:lastPrinted>
  <dcterms:created xsi:type="dcterms:W3CDTF">2002-06-18T00:43:24Z</dcterms:created>
  <dcterms:modified xsi:type="dcterms:W3CDTF">2018-04-26T02:47:04Z</dcterms:modified>
</cp:coreProperties>
</file>