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sldIdLst>
    <p:sldId id="305" r:id="rId2"/>
    <p:sldId id="300" r:id="rId3"/>
    <p:sldId id="301" r:id="rId4"/>
    <p:sldId id="302" r:id="rId5"/>
    <p:sldId id="303" r:id="rId6"/>
    <p:sldId id="268" r:id="rId7"/>
    <p:sldId id="304" r:id="rId8"/>
    <p:sldId id="266" r:id="rId9"/>
    <p:sldId id="280" r:id="rId10"/>
    <p:sldId id="284" r:id="rId11"/>
    <p:sldId id="275" r:id="rId12"/>
    <p:sldId id="283" r:id="rId13"/>
    <p:sldId id="271" r:id="rId14"/>
    <p:sldId id="267" r:id="rId15"/>
    <p:sldId id="32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DCE1"/>
    <a:srgbClr val="96F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 autoAdjust="0"/>
    <p:restoredTop sz="94660"/>
  </p:normalViewPr>
  <p:slideViewPr>
    <p:cSldViewPr>
      <p:cViewPr varScale="1">
        <p:scale>
          <a:sx n="61" d="100"/>
          <a:sy n="61" d="100"/>
        </p:scale>
        <p:origin x="62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A0E967-D314-4239-AE03-FE3E3B4A26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AEE901-7C43-46FD-B065-BEA91C0923C3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7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AEE901-7C43-46FD-B065-BEA91C0923C3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9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AEE901-7C43-46FD-B065-BEA91C0923C3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9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AEE901-7C43-46FD-B065-BEA91C0923C3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3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AEE901-7C43-46FD-B065-BEA91C0923C3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AEE901-7C43-46FD-B065-BEA91C0923C3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7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DA61-02DC-4EBD-9296-0CDAE0C751B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8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0E1A9-4F03-4C51-8FC2-88D6468E6E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9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C368-1922-48D2-980D-2DB6556D2F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/26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58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3A38A-47E8-4B45-BB87-7836F838CB0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12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083C-AF11-40CE-A5AC-F70AB2591D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2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BCC8-AA3D-4AEF-BD3F-D3C62E6705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F982-1172-48C5-814C-82D82E025B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4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4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176FD0-15C8-4EAD-B940-41AF2A72E2B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5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FA31-BDCA-492D-A475-6B346A1F53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0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259151-5BF8-40C2-A0B7-D6161EA6A7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5000" y="795338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宋体" panose="02010600030101010101" pitchFamily="2" charset="-122"/>
              </a:rPr>
              <a:t>实验一	门电路及其参数测量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57400" y="1371601"/>
            <a:ext cx="8153400" cy="42465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实验目的</a:t>
            </a:r>
            <a:endParaRPr lang="en-US" altLang="zh-CN" sz="2400" b="1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zh-CN" sz="2000" dirty="0"/>
              <a:t>学习使用基本逻辑门电路，掌握各种门电路之间的</a:t>
            </a:r>
            <a:r>
              <a:rPr lang="zh-CN" altLang="zh-CN" sz="2000" dirty="0">
                <a:solidFill>
                  <a:srgbClr val="FF0000"/>
                </a:solidFill>
              </a:rPr>
              <a:t>转换方法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zh-CN" sz="2000" dirty="0"/>
              <a:t>学会测试逻辑门</a:t>
            </a:r>
            <a:r>
              <a:rPr lang="zh-CN" altLang="zh-CN" sz="2000" dirty="0">
                <a:solidFill>
                  <a:srgbClr val="FF0000"/>
                </a:solidFill>
              </a:rPr>
              <a:t>电路参数</a:t>
            </a:r>
            <a:r>
              <a:rPr lang="zh-CN" altLang="en-US" sz="2000" dirty="0"/>
              <a:t>的</a:t>
            </a:r>
            <a:r>
              <a:rPr lang="zh-CN" altLang="zh-CN" sz="2000" dirty="0"/>
              <a:t>方法。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实验原理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集成逻辑门电路是最基本的数字电路元件，目前使用较为普遍的分别有双极型</a:t>
            </a:r>
            <a:r>
              <a:rPr lang="en-US" altLang="zh-CN" sz="2000" dirty="0"/>
              <a:t>TTL</a:t>
            </a:r>
            <a:r>
              <a:rPr lang="zh-CN" altLang="en-US" sz="2000" dirty="0"/>
              <a:t>逻辑门电路、</a:t>
            </a:r>
            <a:r>
              <a:rPr lang="en-US" altLang="zh-CN" sz="2000" dirty="0"/>
              <a:t>CMOS</a:t>
            </a:r>
            <a:r>
              <a:rPr lang="zh-CN" altLang="en-US" sz="2000" dirty="0"/>
              <a:t>型逻辑门电路，以及之后所开发的一些与</a:t>
            </a:r>
            <a:r>
              <a:rPr lang="en-US" altLang="zh-CN" sz="2000" dirty="0"/>
              <a:t>TTL</a:t>
            </a:r>
            <a:r>
              <a:rPr lang="zh-CN" altLang="en-US" sz="2000" dirty="0"/>
              <a:t>兼容的</a:t>
            </a:r>
            <a:r>
              <a:rPr lang="en-US" altLang="zh-CN" sz="2000" dirty="0"/>
              <a:t>CMOS</a:t>
            </a:r>
            <a:r>
              <a:rPr lang="zh-CN" altLang="en-US" sz="2000" dirty="0"/>
              <a:t>逻辑门电路，比如</a:t>
            </a:r>
            <a:r>
              <a:rPr lang="en-US" altLang="zh-CN" sz="2000" dirty="0"/>
              <a:t>74HCT</a:t>
            </a:r>
            <a:r>
              <a:rPr lang="zh-CN" altLang="en-US" sz="2000" dirty="0"/>
              <a:t>系列。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最基本的逻辑门电路有三种：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门、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门和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门，对应的逻辑符号如下图所示。其它的门电路可以由这三种基本门电路构成。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000" dirty="0"/>
          </a:p>
        </p:txBody>
      </p:sp>
      <p:pic>
        <p:nvPicPr>
          <p:cNvPr id="6" name="Picture 15" descr="实验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79" y="5029200"/>
            <a:ext cx="564424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5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638301" y="751500"/>
            <a:ext cx="7543800" cy="1450757"/>
          </a:xfrm>
        </p:spPr>
        <p:txBody>
          <a:bodyPr/>
          <a:lstStyle/>
          <a:p>
            <a:r>
              <a:rPr lang="en-US" altLang="zh-CN" sz="2400" dirty="0"/>
              <a:t>3</a:t>
            </a:r>
            <a:r>
              <a:rPr lang="zh-CN" altLang="en-US" sz="2400" dirty="0"/>
              <a:t>）实验箱，数电所特有的部分，见下图：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712663"/>
            <a:ext cx="6019799" cy="464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5240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700" dirty="0"/>
              <a:t>数字电源输入的</a:t>
            </a:r>
            <a:r>
              <a:rPr lang="en-US" altLang="zh-CN" sz="2700" dirty="0"/>
              <a:t>GND</a:t>
            </a:r>
            <a:r>
              <a:rPr lang="zh-CN" altLang="en-US" sz="2700" dirty="0"/>
              <a:t>与面包板旁的</a:t>
            </a:r>
            <a:r>
              <a:rPr lang="en-US" altLang="zh-CN" sz="2700" dirty="0"/>
              <a:t>GND</a:t>
            </a:r>
            <a:r>
              <a:rPr lang="zh-CN" altLang="en-US" sz="2700" dirty="0"/>
              <a:t>要用导线共在一起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56" y="1846263"/>
            <a:ext cx="2846688" cy="4429873"/>
          </a:xfrm>
          <a:noFill/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600200" y="1752600"/>
            <a:ext cx="80772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/>
              <a:t>4</a:t>
            </a:r>
            <a:r>
              <a:rPr lang="zh-CN" altLang="en-US" sz="2400" dirty="0"/>
              <a:t>）信号源：用</a:t>
            </a:r>
            <a:r>
              <a:rPr lang="en-US" altLang="zh-CN" sz="2400" dirty="0"/>
              <a:t>Sync</a:t>
            </a:r>
            <a:r>
              <a:rPr lang="zh-CN" altLang="en-US" sz="2400" dirty="0"/>
              <a:t>口；</a:t>
            </a:r>
            <a:r>
              <a:rPr lang="en-US" altLang="zh-CN" sz="2400" dirty="0">
                <a:solidFill>
                  <a:srgbClr val="000000"/>
                </a:solidFill>
              </a:rPr>
              <a:t/>
            </a:r>
            <a:br>
              <a:rPr lang="en-US" altLang="zh-CN" sz="2400" dirty="0">
                <a:solidFill>
                  <a:srgbClr val="000000"/>
                </a:solidFill>
              </a:rPr>
            </a:b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Sync</a:t>
            </a:r>
            <a:r>
              <a:rPr lang="zh-CN" altLang="en-US" sz="2400" dirty="0">
                <a:solidFill>
                  <a:srgbClr val="000000"/>
                </a:solidFill>
              </a:rPr>
              <a:t>的输出为</a:t>
            </a:r>
            <a:r>
              <a:rPr lang="en-US" altLang="zh-CN" sz="2400" dirty="0">
                <a:solidFill>
                  <a:srgbClr val="000000"/>
                </a:solidFill>
              </a:rPr>
              <a:t>TTL</a:t>
            </a:r>
            <a:r>
              <a:rPr lang="zh-CN" altLang="en-US" sz="2400" dirty="0">
                <a:solidFill>
                  <a:srgbClr val="000000"/>
                </a:solidFill>
              </a:rPr>
              <a:t>信号：高电平</a:t>
            </a:r>
            <a:r>
              <a:rPr lang="en-US" altLang="zh-CN" sz="2400" dirty="0">
                <a:solidFill>
                  <a:srgbClr val="000000"/>
                </a:solidFill>
              </a:rPr>
              <a:t>5v</a:t>
            </a:r>
            <a:r>
              <a:rPr lang="zh-CN" altLang="en-US" sz="2400" dirty="0">
                <a:solidFill>
                  <a:srgbClr val="000000"/>
                </a:solidFill>
              </a:rPr>
              <a:t>，低电平</a:t>
            </a:r>
            <a:r>
              <a:rPr lang="en-US" altLang="zh-CN" sz="2400" dirty="0">
                <a:solidFill>
                  <a:srgbClr val="000000"/>
                </a:solidFill>
              </a:rPr>
              <a:t>0v</a:t>
            </a:r>
            <a:r>
              <a:rPr lang="zh-CN" altLang="en-US" sz="2400" dirty="0">
                <a:solidFill>
                  <a:srgbClr val="000000"/>
                </a:solidFill>
              </a:rPr>
              <a:t>，频率与</a:t>
            </a:r>
            <a:r>
              <a:rPr lang="en-US" altLang="zh-CN" sz="2400" dirty="0">
                <a:solidFill>
                  <a:srgbClr val="000000"/>
                </a:solidFill>
              </a:rPr>
              <a:t>CHA</a:t>
            </a:r>
            <a:r>
              <a:rPr lang="zh-CN" altLang="en-US" sz="2400" dirty="0">
                <a:solidFill>
                  <a:srgbClr val="000000"/>
                </a:solidFill>
              </a:rPr>
              <a:t>一致）信号源如何使能</a:t>
            </a:r>
            <a:r>
              <a:rPr lang="en-US" altLang="zh-CN" sz="2400" dirty="0">
                <a:solidFill>
                  <a:srgbClr val="000000"/>
                </a:solidFill>
              </a:rPr>
              <a:t>Sync</a:t>
            </a:r>
            <a:r>
              <a:rPr lang="zh-CN" altLang="en-US" sz="2400" dirty="0">
                <a:solidFill>
                  <a:srgbClr val="000000"/>
                </a:solidFill>
              </a:rPr>
              <a:t>输出：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29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7" y="1828800"/>
            <a:ext cx="9835206" cy="4495799"/>
          </a:xfrm>
          <a:noFill/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926439" y="1055132"/>
            <a:ext cx="4724400" cy="60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5)</a:t>
            </a:r>
            <a:r>
              <a:rPr lang="zh-CN" altLang="en-US" sz="2800" dirty="0"/>
              <a:t>其他注意事项：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1982390" y="193382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电源、信号源、示波器、电路要</a:t>
            </a:r>
            <a:r>
              <a:rPr lang="zh-CN" altLang="en-US" sz="2400" dirty="0">
                <a:solidFill>
                  <a:srgbClr val="FF0000"/>
                </a:solidFill>
              </a:rPr>
              <a:t>共地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芯片在面包板上插接的位置</a:t>
            </a:r>
            <a:r>
              <a:rPr lang="en-US" altLang="zh-CN" sz="2400" dirty="0"/>
              <a:t>—</a:t>
            </a:r>
            <a:r>
              <a:rPr lang="zh-CN" altLang="en-US" sz="2400" dirty="0"/>
              <a:t>跨在槽的两端且保持和面包板</a:t>
            </a:r>
            <a:r>
              <a:rPr lang="zh-CN" altLang="en-US" sz="2400" dirty="0">
                <a:solidFill>
                  <a:srgbClr val="FF0000"/>
                </a:solidFill>
              </a:rPr>
              <a:t>接触良好</a:t>
            </a:r>
            <a:r>
              <a:rPr lang="zh-CN" altLang="en-US" sz="2400" dirty="0"/>
              <a:t>，注意</a:t>
            </a:r>
            <a:r>
              <a:rPr lang="zh-CN" altLang="en-US" sz="2400" dirty="0">
                <a:solidFill>
                  <a:srgbClr val="FF0000"/>
                </a:solidFill>
              </a:rPr>
              <a:t>第一脚</a:t>
            </a:r>
            <a:r>
              <a:rPr lang="zh-CN" altLang="en-US" sz="2400" dirty="0"/>
              <a:t>的位置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拔芯片要用导线在下面翘一下，</a:t>
            </a:r>
            <a:r>
              <a:rPr lang="zh-CN" altLang="en-US" sz="2400" dirty="0">
                <a:solidFill>
                  <a:srgbClr val="FF0000"/>
                </a:solidFill>
              </a:rPr>
              <a:t>不要用手直接拔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所有芯片的电源和地都要接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数电芯片的输入不要超限，电压范围</a:t>
            </a:r>
            <a:r>
              <a:rPr lang="en-US" altLang="zh-CN" sz="2400" dirty="0"/>
              <a:t>0-vcc</a:t>
            </a:r>
            <a:r>
              <a:rPr lang="zh-CN" altLang="en-US" sz="2400" dirty="0"/>
              <a:t>（如</a:t>
            </a:r>
            <a:r>
              <a:rPr lang="en-US" altLang="zh-CN" sz="2400" dirty="0"/>
              <a:t>CHA</a:t>
            </a:r>
            <a:r>
              <a:rPr lang="zh-CN" altLang="en-US" sz="2400" dirty="0"/>
              <a:t>默认是</a:t>
            </a:r>
            <a:r>
              <a:rPr lang="en-US" altLang="zh-CN" sz="2400" dirty="0"/>
              <a:t>-0.5v</a:t>
            </a:r>
            <a:r>
              <a:rPr lang="zh-CN" altLang="en-US" sz="2400" dirty="0"/>
              <a:t>到</a:t>
            </a:r>
            <a:r>
              <a:rPr lang="en-US" altLang="zh-CN" sz="2400" dirty="0"/>
              <a:t>0.5v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400" dirty="0"/>
              <a:t>芯片的</a:t>
            </a:r>
            <a:r>
              <a:rPr lang="zh-CN" altLang="en-US" sz="2400" dirty="0">
                <a:solidFill>
                  <a:srgbClr val="FF0000"/>
                </a:solidFill>
              </a:rPr>
              <a:t>输出不要并联</a:t>
            </a:r>
            <a:r>
              <a:rPr lang="zh-CN" altLang="en-US" sz="2400" dirty="0"/>
              <a:t>（除非是</a:t>
            </a:r>
            <a:r>
              <a:rPr lang="en-US" altLang="zh-CN" sz="2400" dirty="0"/>
              <a:t>OC</a:t>
            </a:r>
            <a:r>
              <a:rPr lang="zh-CN" altLang="en-US" sz="2400" dirty="0"/>
              <a:t>门或</a:t>
            </a:r>
            <a:r>
              <a:rPr lang="en-US" altLang="zh-CN" sz="2400" dirty="0"/>
              <a:t>OD</a:t>
            </a:r>
            <a:r>
              <a:rPr lang="zh-CN" altLang="en-US" sz="2400" dirty="0"/>
              <a:t>门）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7400</a:t>
            </a:r>
            <a:r>
              <a:rPr lang="zh-CN" altLang="en-US" sz="2400" dirty="0"/>
              <a:t>引脚排布及在面包板上的连接位置，注意芯片要和面包板接触良好，拔芯片时，用导线在芯片下面翘一下。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764" y="1828800"/>
            <a:ext cx="4482472" cy="4452475"/>
          </a:xfrm>
          <a:noFill/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/>
              <a:t>课前注意事项（线上教学忽略）</a:t>
            </a: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lvl="1" indent="-571500">
              <a:buFont typeface="Wingdings" panose="05000000000000000000" pitchFamily="2" charset="2"/>
              <a:buChar char="u"/>
            </a:pPr>
            <a:r>
              <a:rPr lang="zh-CN" altLang="en-US" sz="3600" b="1" dirty="0">
                <a:solidFill>
                  <a:schemeClr val="tx1"/>
                </a:solidFill>
              </a:rPr>
              <a:t>请同学们先签到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600" b="1" dirty="0">
                <a:solidFill>
                  <a:schemeClr val="tx1"/>
                </a:solidFill>
              </a:rPr>
              <a:t>按照签到表上的</a:t>
            </a:r>
            <a:r>
              <a:rPr lang="zh-CN" altLang="en-US" sz="3600" b="1" dirty="0">
                <a:solidFill>
                  <a:srgbClr val="FF0000"/>
                </a:solidFill>
              </a:rPr>
              <a:t>序号</a:t>
            </a:r>
            <a:r>
              <a:rPr lang="zh-CN" altLang="en-US" sz="3600" b="1" dirty="0">
                <a:solidFill>
                  <a:schemeClr val="tx1"/>
                </a:solidFill>
              </a:rPr>
              <a:t>，领取器件盒和一沓实验报告纸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600" b="1" dirty="0">
                <a:solidFill>
                  <a:schemeClr val="tx1"/>
                </a:solidFill>
              </a:rPr>
              <a:t>找到对应</a:t>
            </a:r>
            <a:r>
              <a:rPr lang="zh-CN" altLang="en-US" sz="3600" b="1" dirty="0">
                <a:solidFill>
                  <a:srgbClr val="FF0000"/>
                </a:solidFill>
              </a:rPr>
              <a:t>序号</a:t>
            </a:r>
            <a:r>
              <a:rPr lang="zh-CN" altLang="en-US" sz="3600" b="1" dirty="0">
                <a:solidFill>
                  <a:schemeClr val="tx1"/>
                </a:solidFill>
              </a:rPr>
              <a:t>的实验台，打开仪器检查是否工作正常</a:t>
            </a:r>
            <a:endParaRPr lang="en-US" altLang="zh-CN" sz="3600" b="1" dirty="0">
              <a:solidFill>
                <a:schemeClr val="tx1"/>
              </a:solidFill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CN" altLang="en-US" sz="3800" b="1" dirty="0">
                <a:solidFill>
                  <a:schemeClr val="tx1"/>
                </a:solidFill>
              </a:rPr>
              <a:t>每次实验前在课下</a:t>
            </a:r>
            <a:r>
              <a:rPr lang="zh-CN" altLang="en-US" sz="3800" b="1" dirty="0">
                <a:solidFill>
                  <a:srgbClr val="FF0000"/>
                </a:solidFill>
              </a:rPr>
              <a:t>提前预习</a:t>
            </a:r>
            <a:r>
              <a:rPr lang="zh-CN" altLang="en-US" sz="3800" b="1" dirty="0">
                <a:solidFill>
                  <a:schemeClr val="tx1"/>
                </a:solidFill>
              </a:rPr>
              <a:t>，把该推导的表达式等</a:t>
            </a:r>
            <a:r>
              <a:rPr lang="zh-CN" altLang="en-US" sz="3800" b="1" dirty="0">
                <a:solidFill>
                  <a:srgbClr val="FF0000"/>
                </a:solidFill>
              </a:rPr>
              <a:t>提前</a:t>
            </a:r>
            <a:r>
              <a:rPr lang="zh-CN" altLang="en-US" sz="3800" b="1">
                <a:solidFill>
                  <a:srgbClr val="FF0000"/>
                </a:solidFill>
              </a:rPr>
              <a:t>推导好</a:t>
            </a:r>
            <a:endParaRPr lang="zh-CN" altLang="en-US" sz="38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3600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1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257800"/>
            <a:ext cx="10058400" cy="1297094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   </a:t>
            </a:r>
            <a:r>
              <a:rPr lang="zh-CN" altLang="en-US" sz="8000" dirty="0"/>
              <a:t>谢谢大家！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3136-F088-4C31-A5DB-56A4E4552B84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D6522-646B-428F-85F2-60E36CC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6" b="6491"/>
          <a:stretch/>
        </p:blipFill>
        <p:spPr>
          <a:xfrm>
            <a:off x="2457422" y="810449"/>
            <a:ext cx="7277156" cy="442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00200" y="1219200"/>
            <a:ext cx="8991600" cy="459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/>
              <a:t>逻辑电路的表示方法有三种：</a:t>
            </a:r>
            <a:r>
              <a:rPr lang="zh-CN" altLang="en-US" sz="2000" dirty="0">
                <a:solidFill>
                  <a:srgbClr val="FF0000"/>
                </a:solidFill>
              </a:rPr>
              <a:t>逻辑表达式法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真值表法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卡诺图法</a:t>
            </a:r>
            <a:r>
              <a:rPr lang="zh-CN" altLang="en-US" sz="2000" dirty="0"/>
              <a:t>。其中，逻辑表达式法比较直观，可以直接看出电路的</a:t>
            </a:r>
            <a:r>
              <a:rPr lang="zh-CN" altLang="en-US" sz="2000" dirty="0">
                <a:solidFill>
                  <a:srgbClr val="FF0000"/>
                </a:solidFill>
              </a:rPr>
              <a:t>逻辑功能</a:t>
            </a:r>
            <a:r>
              <a:rPr lang="zh-CN" altLang="en-US" sz="2000" dirty="0"/>
              <a:t>；真值表法可以直接看出</a:t>
            </a:r>
            <a:r>
              <a:rPr lang="zh-CN" altLang="en-US" sz="2000" dirty="0">
                <a:solidFill>
                  <a:srgbClr val="FF0000"/>
                </a:solidFill>
              </a:rPr>
              <a:t>电路输出结果</a:t>
            </a:r>
            <a:r>
              <a:rPr lang="zh-CN" altLang="en-US" sz="2000" dirty="0"/>
              <a:t>；卡诺图法一般用来帮助</a:t>
            </a:r>
            <a:r>
              <a:rPr lang="zh-CN" altLang="en-US" sz="2000" dirty="0">
                <a:solidFill>
                  <a:srgbClr val="FF0000"/>
                </a:solidFill>
              </a:rPr>
              <a:t>化简</a:t>
            </a:r>
            <a:r>
              <a:rPr lang="zh-CN" altLang="en-US" sz="2000" dirty="0"/>
              <a:t>逻辑表达式使用。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/>
              <a:t>在电子电路中，用高、低电平分别表示二值逻辑的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0</a:t>
            </a:r>
            <a:r>
              <a:rPr lang="zh-CN" altLang="en-US" sz="2000" dirty="0"/>
              <a:t>两种状态，对于门电路的输入，都有一定的</a:t>
            </a:r>
            <a:r>
              <a:rPr lang="zh-CN" altLang="en-US" sz="2000" dirty="0">
                <a:solidFill>
                  <a:srgbClr val="FF0000"/>
                </a:solidFill>
              </a:rPr>
              <a:t>门限值</a:t>
            </a:r>
            <a:r>
              <a:rPr lang="zh-CN" altLang="en-US" sz="2000" dirty="0"/>
              <a:t>：输入信号幅度高于高电平门限值，输入为高电平，逻辑状态为</a:t>
            </a:r>
            <a:r>
              <a:rPr lang="en-US" altLang="zh-CN" sz="2000" dirty="0"/>
              <a:t>1</a:t>
            </a:r>
            <a:r>
              <a:rPr lang="zh-CN" altLang="en-US" sz="2000" dirty="0"/>
              <a:t>；输入信号幅度低于低电平门限值，输入为低电平，逻辑状态为</a:t>
            </a:r>
            <a:r>
              <a:rPr lang="en-US" altLang="zh-CN" sz="2000" dirty="0"/>
              <a:t>0</a:t>
            </a:r>
            <a:r>
              <a:rPr lang="zh-CN" altLang="en-US" sz="2000" dirty="0"/>
              <a:t>。对于</a:t>
            </a:r>
            <a:r>
              <a:rPr lang="en-US" altLang="zh-CN" sz="2000" dirty="0"/>
              <a:t>TTL</a:t>
            </a:r>
            <a:r>
              <a:rPr lang="zh-CN" altLang="en-US" sz="2000" dirty="0"/>
              <a:t>门电路，其高低电平门限值分别为</a:t>
            </a:r>
            <a:r>
              <a:rPr lang="en-US" altLang="zh-CN" sz="2000" dirty="0"/>
              <a:t>2.4V</a:t>
            </a:r>
            <a:r>
              <a:rPr lang="zh-CN" altLang="en-US" sz="2000" dirty="0"/>
              <a:t>和</a:t>
            </a:r>
            <a:r>
              <a:rPr lang="en-US" altLang="zh-CN" sz="2000" dirty="0"/>
              <a:t>0.4V</a:t>
            </a:r>
            <a:r>
              <a:rPr lang="zh-CN" altLang="en-US" sz="2000" dirty="0"/>
              <a:t>。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/>
              <a:t>如果以输出的高电平表示逻辑状态</a:t>
            </a:r>
            <a:r>
              <a:rPr lang="en-US" altLang="zh-CN" sz="2000" dirty="0"/>
              <a:t>1</a:t>
            </a:r>
            <a:r>
              <a:rPr lang="zh-CN" altLang="en-US" sz="2000" dirty="0"/>
              <a:t>，以低电平表示逻辑状态</a:t>
            </a:r>
            <a:r>
              <a:rPr lang="en-US" altLang="zh-CN" sz="2000" dirty="0"/>
              <a:t>0</a:t>
            </a:r>
            <a:r>
              <a:rPr lang="zh-CN" altLang="en-US" sz="2000" dirty="0"/>
              <a:t>，称这种表示方法为</a:t>
            </a:r>
            <a:r>
              <a:rPr lang="zh-CN" altLang="en-US" sz="2000" dirty="0">
                <a:solidFill>
                  <a:srgbClr val="FF0000"/>
                </a:solidFill>
              </a:rPr>
              <a:t>正逻辑</a:t>
            </a:r>
            <a:r>
              <a:rPr lang="zh-CN" altLang="en-US" sz="2000" dirty="0"/>
              <a:t>；反之，若以输出的高电平表示逻辑状态</a:t>
            </a:r>
            <a:r>
              <a:rPr lang="en-US" altLang="zh-CN" sz="2000" dirty="0"/>
              <a:t>0</a:t>
            </a:r>
            <a:r>
              <a:rPr lang="zh-CN" altLang="en-US" sz="2000" dirty="0"/>
              <a:t>，低电平表示逻辑状态</a:t>
            </a:r>
            <a:r>
              <a:rPr lang="en-US" altLang="zh-CN" sz="2000" dirty="0"/>
              <a:t>1</a:t>
            </a:r>
            <a:r>
              <a:rPr lang="zh-CN" altLang="en-US" sz="2000" dirty="0"/>
              <a:t>，则称这种表示方法为</a:t>
            </a:r>
            <a:r>
              <a:rPr lang="zh-CN" altLang="en-US" sz="2000" dirty="0">
                <a:solidFill>
                  <a:srgbClr val="FF0000"/>
                </a:solidFill>
              </a:rPr>
              <a:t>负逻辑</a:t>
            </a:r>
            <a:r>
              <a:rPr lang="zh-CN" altLang="en-US" sz="2000" dirty="0"/>
              <a:t>。在数字电路实验中，若非特殊说明，一般采用正逻辑。</a:t>
            </a:r>
          </a:p>
        </p:txBody>
      </p:sp>
      <p:sp>
        <p:nvSpPr>
          <p:cNvPr id="8" name="矩形 7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</p:spTree>
    <p:extLst>
      <p:ext uri="{BB962C8B-B14F-4D97-AF65-F5344CB8AC3E}">
        <p14:creationId xmlns:p14="http://schemas.microsoft.com/office/powerpoint/2010/main" val="42098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958850"/>
            <a:ext cx="8534400" cy="1784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/>
              <a:t>对任何与或表达式进行</a:t>
            </a:r>
            <a:r>
              <a:rPr lang="zh-CN" altLang="en-US" sz="2000" dirty="0">
                <a:solidFill>
                  <a:srgbClr val="FF0000"/>
                </a:solidFill>
              </a:rPr>
              <a:t>二次求反</a:t>
            </a:r>
            <a:r>
              <a:rPr lang="zh-CN" altLang="en-US" sz="2000" dirty="0"/>
              <a:t>，即可得到</a:t>
            </a:r>
            <a:r>
              <a:rPr lang="zh-CN" altLang="en-US" sz="2000" dirty="0">
                <a:solidFill>
                  <a:srgbClr val="FF0000"/>
                </a:solidFill>
              </a:rPr>
              <a:t>与非表达式</a:t>
            </a:r>
            <a:r>
              <a:rPr lang="zh-CN" altLang="en-US" sz="2000" dirty="0"/>
              <a:t>，尽管这种方法构成的电路不一定是最简方案，但具有器件单一的特点。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/>
              <a:t>电子电路中，最基本的与非门电路为</a:t>
            </a:r>
            <a:r>
              <a:rPr lang="en-US" altLang="zh-CN" sz="2000" dirty="0">
                <a:solidFill>
                  <a:srgbClr val="FF0000"/>
                </a:solidFill>
              </a:rPr>
              <a:t>7400</a:t>
            </a:r>
            <a:r>
              <a:rPr lang="zh-CN" altLang="en-US" sz="2000" dirty="0"/>
              <a:t>，它包含四个独立的二输入端与非门，称为</a:t>
            </a:r>
            <a:r>
              <a:rPr lang="zh-CN" altLang="en-US" sz="2000" dirty="0">
                <a:solidFill>
                  <a:srgbClr val="FF0000"/>
                </a:solidFill>
              </a:rPr>
              <a:t>四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</a:rPr>
              <a:t>二</a:t>
            </a:r>
            <a:r>
              <a:rPr lang="zh-CN" altLang="en-US" sz="2000" dirty="0"/>
              <a:t>输入端与非门。其内部逻辑结构和管脚图如下所示，其中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为输入端，</a:t>
            </a:r>
            <a:r>
              <a:rPr lang="en-US" altLang="zh-CN" sz="2000" dirty="0"/>
              <a:t>Q</a:t>
            </a:r>
            <a:r>
              <a:rPr lang="zh-CN" altLang="en-US" sz="2000" dirty="0"/>
              <a:t>为输出端。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6" y="2691375"/>
            <a:ext cx="5308588" cy="363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220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（实验原理）</a:t>
            </a:r>
          </a:p>
        </p:txBody>
      </p:sp>
    </p:spTree>
    <p:extLst>
      <p:ext uri="{BB962C8B-B14F-4D97-AF65-F5344CB8AC3E}">
        <p14:creationId xmlns:p14="http://schemas.microsoft.com/office/powerpoint/2010/main" val="3546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14452" y="668338"/>
            <a:ext cx="9563097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/>
              <a:t>实验内容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/>
              <a:t>1</a:t>
            </a:r>
            <a:r>
              <a:rPr lang="zh-CN" altLang="en-US" sz="2000" dirty="0"/>
              <a:t>、用实验箱检测</a:t>
            </a:r>
            <a:r>
              <a:rPr lang="en-US" altLang="zh-CN" sz="2000" dirty="0"/>
              <a:t>7400</a:t>
            </a:r>
            <a:r>
              <a:rPr lang="zh-CN" altLang="en-US" sz="2000" dirty="0"/>
              <a:t>中每个与非门的</a:t>
            </a:r>
            <a:r>
              <a:rPr lang="zh-CN" altLang="en-US" sz="2000" dirty="0">
                <a:solidFill>
                  <a:srgbClr val="FF0000"/>
                </a:solidFill>
              </a:rPr>
              <a:t>逻辑功能</a:t>
            </a:r>
            <a:r>
              <a:rPr lang="zh-CN" altLang="en-US" sz="2000" dirty="0"/>
              <a:t>是否正常（对线下实验非常重要）。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、用</a:t>
            </a:r>
            <a:r>
              <a:rPr lang="en-US" altLang="zh-CN" sz="2000" dirty="0"/>
              <a:t>7400</a:t>
            </a:r>
            <a:r>
              <a:rPr lang="zh-CN" altLang="en-US" sz="2000" dirty="0"/>
              <a:t>实现非、或、或非和异或逻辑功能，写出逻辑表达式并给出</a:t>
            </a:r>
            <a:r>
              <a:rPr lang="zh-CN" altLang="en-US" sz="2000" dirty="0">
                <a:solidFill>
                  <a:srgbClr val="FF0000"/>
                </a:solidFill>
              </a:rPr>
              <a:t>化简过程</a:t>
            </a:r>
            <a:r>
              <a:rPr lang="zh-CN" altLang="en-US" sz="2000" dirty="0"/>
              <a:t>；在实验箱上连接电路并验证逻辑功能，将结果填入真值表。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传输延迟时间</a:t>
            </a:r>
            <a:r>
              <a:rPr lang="zh-CN" altLang="en-US" sz="2000" dirty="0"/>
              <a:t>是衡量门电路开关速度的一个重要指标，如图</a:t>
            </a:r>
            <a:r>
              <a:rPr lang="en-US" altLang="zh-CN" sz="2000" dirty="0"/>
              <a:t>1-1</a:t>
            </a:r>
            <a:r>
              <a:rPr lang="zh-CN" altLang="en-US" sz="2000" dirty="0"/>
              <a:t>所示，</a:t>
            </a:r>
            <a:r>
              <a:rPr lang="en-US" altLang="zh-CN" sz="2000" dirty="0" err="1"/>
              <a:t>t</a:t>
            </a:r>
            <a:r>
              <a:rPr lang="en-US" altLang="zh-CN" sz="2000" baseline="-10000" dirty="0" err="1"/>
              <a:t>pd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t</a:t>
            </a:r>
            <a:r>
              <a:rPr lang="en-US" altLang="zh-CN" sz="2000" baseline="-10000" dirty="0" err="1"/>
              <a:t>pHL</a:t>
            </a:r>
            <a:r>
              <a:rPr lang="en-US" altLang="zh-CN" sz="2000" dirty="0" err="1"/>
              <a:t>+t</a:t>
            </a:r>
            <a:r>
              <a:rPr lang="en-US" altLang="zh-CN" sz="2000" baseline="-10000" dirty="0" err="1"/>
              <a:t>pLH</a:t>
            </a:r>
            <a:r>
              <a:rPr lang="en-US" altLang="zh-CN" sz="2000" dirty="0"/>
              <a:t>) / 2</a:t>
            </a:r>
            <a:r>
              <a:rPr lang="zh-CN" altLang="en-US" sz="2000" dirty="0"/>
              <a:t>，其中</a:t>
            </a:r>
            <a:r>
              <a:rPr lang="en-US" altLang="zh-CN" sz="2000" dirty="0" err="1"/>
              <a:t>t</a:t>
            </a:r>
            <a:r>
              <a:rPr lang="en-US" altLang="zh-CN" sz="2000" baseline="-10000" dirty="0" err="1"/>
              <a:t>pHL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t</a:t>
            </a:r>
            <a:r>
              <a:rPr lang="en-US" altLang="zh-CN" sz="2000" baseline="-10000" dirty="0" err="1"/>
              <a:t>pLH</a:t>
            </a:r>
            <a:r>
              <a:rPr lang="zh-CN" altLang="en-US" sz="2000" dirty="0"/>
              <a:t>分别为</a:t>
            </a:r>
            <a:r>
              <a:rPr lang="zh-CN" altLang="en-US" sz="2000" dirty="0">
                <a:solidFill>
                  <a:srgbClr val="FF0000"/>
                </a:solidFill>
              </a:rPr>
              <a:t>导通延迟时间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截止延迟时间</a:t>
            </a:r>
            <a:r>
              <a:rPr lang="zh-CN" altLang="en-US" sz="2000" dirty="0"/>
              <a:t>。用</a:t>
            </a:r>
            <a:r>
              <a:rPr lang="zh-CN" altLang="en-US" sz="2000" dirty="0">
                <a:solidFill>
                  <a:srgbClr val="FF0000"/>
                </a:solidFill>
              </a:rPr>
              <a:t>环形振荡器</a:t>
            </a:r>
            <a:r>
              <a:rPr lang="zh-CN" altLang="en-US" sz="2000" dirty="0"/>
              <a:t>测量</a:t>
            </a:r>
            <a:r>
              <a:rPr lang="en-US" altLang="zh-CN" sz="2000" dirty="0"/>
              <a:t>7400</a:t>
            </a:r>
            <a:r>
              <a:rPr lang="zh-CN" altLang="en-US" sz="2000" dirty="0"/>
              <a:t>的平均传输延迟时间，实验电路如下图所示。电路输出波形的周期 </a:t>
            </a:r>
            <a:r>
              <a:rPr lang="en-US" altLang="zh-CN" sz="2000" dirty="0"/>
              <a:t>T = 6t</a:t>
            </a:r>
            <a:r>
              <a:rPr lang="en-US" altLang="zh-CN" sz="2000" baseline="-10000" dirty="0"/>
              <a:t>pd</a:t>
            </a:r>
            <a:r>
              <a:rPr lang="zh-CN" altLang="en-US" sz="2000" dirty="0"/>
              <a:t>，则</a:t>
            </a:r>
            <a:r>
              <a:rPr lang="en-US" altLang="zh-CN" sz="2000" dirty="0" err="1"/>
              <a:t>t</a:t>
            </a:r>
            <a:r>
              <a:rPr lang="en-US" altLang="zh-CN" sz="2000" baseline="-10000" dirty="0" err="1"/>
              <a:t>pd</a:t>
            </a:r>
            <a:r>
              <a:rPr lang="en-US" altLang="zh-CN" sz="2000" dirty="0"/>
              <a:t> = T/6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t</a:t>
            </a:r>
            <a:r>
              <a:rPr lang="en-US" altLang="zh-CN" sz="2000" baseline="-10000" dirty="0" err="1"/>
              <a:t>pd</a:t>
            </a:r>
            <a:r>
              <a:rPr lang="zh-CN" altLang="en-US" sz="2000" dirty="0"/>
              <a:t>即为</a:t>
            </a:r>
            <a:r>
              <a:rPr lang="en-US" altLang="zh-CN" sz="2000" dirty="0"/>
              <a:t>7400</a:t>
            </a:r>
            <a:r>
              <a:rPr lang="zh-CN" altLang="en-US" sz="2000" dirty="0"/>
              <a:t>平均传输延迟时间。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23" y="3947512"/>
            <a:ext cx="418623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组合 1"/>
          <p:cNvGrpSpPr>
            <a:grpSpLocks/>
          </p:cNvGrpSpPr>
          <p:nvPr/>
        </p:nvGrpSpPr>
        <p:grpSpPr bwMode="auto">
          <a:xfrm>
            <a:off x="6654931" y="3746500"/>
            <a:ext cx="2786422" cy="2477920"/>
            <a:chOff x="2286000" y="2895600"/>
            <a:chExt cx="3505200" cy="2865501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743200" y="35052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3505200" y="2895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505200" y="28956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419600" y="28956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196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43200" y="3962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657600" y="3962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657600" y="4648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4648200" y="3962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648200" y="3962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505200" y="35052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57600" y="4648200"/>
              <a:ext cx="0" cy="609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419600" y="35052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648200" y="4648200"/>
              <a:ext cx="0" cy="6096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35280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3657600" y="51054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267200" y="5029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4648200" y="50292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286000" y="3335337"/>
              <a:ext cx="609600" cy="9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V</a:t>
              </a:r>
              <a:r>
                <a:rPr lang="en-US" altLang="zh-CN" baseline="-25000"/>
                <a:t>I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V</a:t>
              </a:r>
              <a:r>
                <a:rPr lang="en-US" altLang="zh-CN" baseline="-25000"/>
                <a:t>O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124200" y="5334000"/>
              <a:ext cx="2362200" cy="427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   t</a:t>
              </a:r>
              <a:r>
                <a:rPr lang="en-US" altLang="zh-CN" baseline="-25000"/>
                <a:t>pHL</a:t>
              </a:r>
              <a:r>
                <a:rPr lang="en-US" altLang="zh-CN"/>
                <a:t>           t</a:t>
              </a:r>
              <a:r>
                <a:rPr lang="en-US" altLang="zh-CN" baseline="-25000"/>
                <a:t>pLH</a:t>
              </a:r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410988" y="5655063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/>
              <a:t>传输延迟时间</a:t>
            </a:r>
          </a:p>
        </p:txBody>
      </p:sp>
    </p:spTree>
    <p:extLst>
      <p:ext uri="{BB962C8B-B14F-4D97-AF65-F5344CB8AC3E}">
        <p14:creationId xmlns:p14="http://schemas.microsoft.com/office/powerpoint/2010/main" val="1807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805" y="2999849"/>
            <a:ext cx="4522390" cy="276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98918" y="5848350"/>
            <a:ext cx="380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/>
              <a:t>电压传输曲线测试电路原理图</a:t>
            </a:r>
          </a:p>
        </p:txBody>
      </p:sp>
      <p:sp>
        <p:nvSpPr>
          <p:cNvPr id="34" name="矩形 33"/>
          <p:cNvSpPr/>
          <p:nvPr/>
        </p:nvSpPr>
        <p:spPr>
          <a:xfrm>
            <a:off x="9220201" y="6974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（实验内容）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906190" y="1158349"/>
            <a:ext cx="838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4</a:t>
            </a:r>
            <a:r>
              <a:rPr lang="zh-CN" altLang="en-US" sz="2000" dirty="0"/>
              <a:t>、（选做）用示波器的</a:t>
            </a:r>
            <a:r>
              <a:rPr lang="en-US" altLang="zh-CN" sz="2000" dirty="0">
                <a:solidFill>
                  <a:srgbClr val="FF0000"/>
                </a:solidFill>
              </a:rPr>
              <a:t>XY</a:t>
            </a:r>
            <a:r>
              <a:rPr lang="zh-CN" altLang="en-US" sz="2000" dirty="0">
                <a:solidFill>
                  <a:srgbClr val="FF0000"/>
                </a:solidFill>
              </a:rPr>
              <a:t>模式</a:t>
            </a:r>
            <a:r>
              <a:rPr lang="zh-CN" altLang="en-US" sz="2000" dirty="0"/>
              <a:t>测量</a:t>
            </a:r>
            <a:r>
              <a:rPr lang="en-US" altLang="zh-CN" sz="2000" dirty="0"/>
              <a:t>7400</a:t>
            </a:r>
            <a:r>
              <a:rPr lang="zh-CN" altLang="en-US" sz="2000" dirty="0"/>
              <a:t>的电压传输曲线，画出曲线，记录并在曲线上标注</a:t>
            </a:r>
            <a:r>
              <a:rPr lang="en-US" altLang="zh-CN" sz="2000" dirty="0"/>
              <a:t>V</a:t>
            </a:r>
            <a:r>
              <a:rPr lang="en-US" altLang="zh-CN" sz="2000" baseline="-10000" dirty="0"/>
              <a:t>OH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en-US" altLang="zh-CN" sz="2000" baseline="-10000" dirty="0"/>
              <a:t>OL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V</a:t>
            </a:r>
            <a:r>
              <a:rPr lang="en-US" altLang="zh-CN" sz="2000" baseline="-10000" dirty="0" err="1"/>
              <a:t>off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en-US" altLang="zh-CN" sz="2000" baseline="-10000" dirty="0"/>
              <a:t>on</a:t>
            </a:r>
            <a:r>
              <a:rPr lang="zh-CN" altLang="en-US" sz="2000" dirty="0"/>
              <a:t>。测试电路如图</a:t>
            </a:r>
            <a:r>
              <a:rPr lang="en-US" altLang="zh-CN" sz="2000" dirty="0"/>
              <a:t>1-2</a:t>
            </a:r>
            <a:r>
              <a:rPr lang="zh-CN" altLang="en-US" sz="2000" dirty="0"/>
              <a:t>所示。其中</a:t>
            </a:r>
            <a:r>
              <a:rPr lang="en-US" altLang="zh-CN" sz="2000" dirty="0"/>
              <a:t>V</a:t>
            </a:r>
            <a:r>
              <a:rPr lang="en-US" altLang="zh-CN" sz="2000" baseline="-10000" dirty="0"/>
              <a:t>OH</a:t>
            </a:r>
            <a:r>
              <a:rPr lang="zh-CN" altLang="en-US" sz="2000" dirty="0"/>
              <a:t>、</a:t>
            </a:r>
            <a:r>
              <a:rPr lang="en-US" altLang="zh-CN" sz="2000" dirty="0"/>
              <a:t>V</a:t>
            </a:r>
            <a:r>
              <a:rPr lang="en-US" altLang="zh-CN" sz="2000" baseline="-10000" dirty="0"/>
              <a:t>OL</a:t>
            </a:r>
            <a:r>
              <a:rPr lang="zh-CN" altLang="en-US" sz="2000" dirty="0"/>
              <a:t>分别为与非门的输出高电平和低电平；</a:t>
            </a:r>
            <a:r>
              <a:rPr lang="en-US" altLang="zh-CN" sz="2000" dirty="0" err="1"/>
              <a:t>V</a:t>
            </a:r>
            <a:r>
              <a:rPr lang="en-US" altLang="zh-CN" sz="2000" baseline="-10000" dirty="0" err="1"/>
              <a:t>off</a:t>
            </a:r>
            <a:r>
              <a:rPr lang="zh-CN" altLang="en-US" sz="2000" dirty="0"/>
              <a:t>是关门电平，指保持输出为高电平的最大输入低电平；</a:t>
            </a:r>
            <a:r>
              <a:rPr lang="en-US" altLang="zh-CN" sz="2000" dirty="0"/>
              <a:t>V</a:t>
            </a:r>
            <a:r>
              <a:rPr lang="en-US" altLang="zh-CN" sz="2000" baseline="-10000" dirty="0"/>
              <a:t>on</a:t>
            </a:r>
            <a:r>
              <a:rPr lang="zh-CN" altLang="en-US" sz="2000" dirty="0"/>
              <a:t>是开门电平，指保持输出为低电平的最小输入高电平。 （在</a:t>
            </a:r>
            <a:r>
              <a:rPr lang="en-US" altLang="zh-CN" sz="2000" dirty="0"/>
              <a:t>Y-T</a:t>
            </a:r>
            <a:r>
              <a:rPr lang="zh-CN" altLang="en-US" sz="2000" dirty="0"/>
              <a:t>模式下观察与非门的输出随输入的变化更直观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032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097280" y="762000"/>
            <a:ext cx="10058400" cy="77468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用示波器的</a:t>
            </a:r>
            <a:r>
              <a:rPr lang="en-US" altLang="zh-CN" sz="2800" dirty="0">
                <a:solidFill>
                  <a:srgbClr val="FF0000"/>
                </a:solidFill>
              </a:rPr>
              <a:t>XY</a:t>
            </a:r>
            <a:r>
              <a:rPr lang="zh-CN" altLang="en-US" sz="2800" dirty="0">
                <a:solidFill>
                  <a:srgbClr val="FF0000"/>
                </a:solidFill>
              </a:rPr>
              <a:t>模式</a:t>
            </a:r>
            <a:r>
              <a:rPr lang="zh-CN" altLang="en-US" sz="2800" dirty="0"/>
              <a:t>测量</a:t>
            </a:r>
            <a:r>
              <a:rPr lang="en-US" altLang="zh-CN" sz="2800" dirty="0"/>
              <a:t>7400</a:t>
            </a:r>
            <a:r>
              <a:rPr lang="zh-CN" altLang="en-US" sz="2800" dirty="0"/>
              <a:t>的电压传输曲线：</a:t>
            </a: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769793"/>
            <a:ext cx="5029200" cy="3567305"/>
          </a:xfrm>
          <a:noFill/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69794"/>
            <a:ext cx="6896463" cy="356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676400" y="598270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电路实物图</a:t>
            </a:r>
          </a:p>
        </p:txBody>
      </p:sp>
      <p:sp>
        <p:nvSpPr>
          <p:cNvPr id="5" name="矩形 4"/>
          <p:cNvSpPr/>
          <p:nvPr/>
        </p:nvSpPr>
        <p:spPr>
          <a:xfrm>
            <a:off x="7189296" y="5955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用示波器的</a:t>
            </a:r>
            <a:r>
              <a:rPr lang="en-US" altLang="zh-CN" dirty="0"/>
              <a:t>XY</a:t>
            </a:r>
            <a:r>
              <a:rPr lang="zh-CN" altLang="en-US" dirty="0"/>
              <a:t>模式测量结果</a:t>
            </a:r>
          </a:p>
        </p:txBody>
      </p:sp>
      <p:sp>
        <p:nvSpPr>
          <p:cNvPr id="7" name="下箭头 6"/>
          <p:cNvSpPr/>
          <p:nvPr/>
        </p:nvSpPr>
        <p:spPr>
          <a:xfrm rot="10800000">
            <a:off x="2286000" y="5514325"/>
            <a:ext cx="266701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8508989" y="5514325"/>
            <a:ext cx="266701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20201" y="6974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（实验内容）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0408-B1C4-4969-8F54-3B5DA4D88CE6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1561505" y="1600201"/>
            <a:ext cx="906899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/>
              <a:t>5</a:t>
            </a:r>
            <a:r>
              <a:rPr lang="zh-CN" altLang="en-US" sz="2400" dirty="0"/>
              <a:t>、（选做）用与非门</a:t>
            </a:r>
            <a:r>
              <a:rPr lang="en-US" altLang="zh-CN" sz="2400" dirty="0"/>
              <a:t>7400</a:t>
            </a:r>
            <a:r>
              <a:rPr lang="zh-CN" altLang="en-US" sz="2400" dirty="0"/>
              <a:t>构成</a:t>
            </a:r>
            <a:r>
              <a:rPr lang="zh-CN" altLang="en-US" sz="2400" dirty="0">
                <a:solidFill>
                  <a:srgbClr val="FF0000"/>
                </a:solidFill>
              </a:rPr>
              <a:t>半加器</a:t>
            </a:r>
            <a:r>
              <a:rPr lang="zh-CN" altLang="en-US" sz="2400" dirty="0"/>
              <a:t>，实现</a:t>
            </a:r>
            <a:r>
              <a:rPr lang="zh-CN" altLang="en-US" sz="2400" dirty="0">
                <a:solidFill>
                  <a:srgbClr val="FF0000"/>
                </a:solidFill>
              </a:rPr>
              <a:t>不考虑进位输入</a:t>
            </a:r>
            <a:r>
              <a:rPr lang="zh-CN" altLang="en-US" sz="2400" dirty="0"/>
              <a:t>的一位二进制加法。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24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思考题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400" dirty="0"/>
              <a:t>对于</a:t>
            </a:r>
            <a:r>
              <a:rPr lang="en-US" altLang="zh-CN" sz="2400" dirty="0"/>
              <a:t>TTL</a:t>
            </a:r>
            <a:r>
              <a:rPr lang="zh-CN" altLang="en-US" sz="2400" dirty="0"/>
              <a:t>电路，输入端悬空相当于什么电平？在实际接线中应当如何处理，为什么？</a:t>
            </a:r>
          </a:p>
        </p:txBody>
      </p:sp>
      <p:sp>
        <p:nvSpPr>
          <p:cNvPr id="59" name="矩形 58"/>
          <p:cNvSpPr/>
          <p:nvPr/>
        </p:nvSpPr>
        <p:spPr>
          <a:xfrm>
            <a:off x="9220201" y="6974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（实验内容）</a:t>
            </a:r>
          </a:p>
        </p:txBody>
      </p:sp>
    </p:spTree>
    <p:extLst>
      <p:ext uri="{BB962C8B-B14F-4D97-AF65-F5344CB8AC3E}">
        <p14:creationId xmlns:p14="http://schemas.microsoft.com/office/powerpoint/2010/main" val="8305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1667187" y="609600"/>
            <a:ext cx="8229600" cy="1219200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相对于模拟电子技术实验，数字逻辑实验应该注意的地方：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）示波器：</a:t>
            </a:r>
            <a:r>
              <a:rPr lang="en-US" altLang="zh-CN" dirty="0"/>
              <a:t>DC</a:t>
            </a:r>
            <a:r>
              <a:rPr lang="zh-CN" altLang="en-US" dirty="0"/>
              <a:t>耦合，纵轴</a:t>
            </a:r>
            <a:r>
              <a:rPr lang="en-US" altLang="zh-CN" dirty="0"/>
              <a:t>2v/</a:t>
            </a:r>
            <a:r>
              <a:rPr lang="zh-CN" altLang="en-US" dirty="0"/>
              <a:t>格；横轴的单位参考输入信号的频率；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1" y="1828800"/>
            <a:ext cx="7437438" cy="444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752600" y="1143001"/>
            <a:ext cx="6400800" cy="113581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）电源：</a:t>
            </a:r>
            <a:r>
              <a:rPr lang="en-US" altLang="zh-CN" sz="2800" dirty="0"/>
              <a:t>4v/0.5a</a:t>
            </a:r>
            <a:r>
              <a:rPr lang="zh-CN" altLang="en-US" sz="2800" dirty="0"/>
              <a:t>；独立模式；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实验一 门电路及其参数测量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6A2F-14CA-44E5-AA4F-67F1FAACE02F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363" y="1811934"/>
            <a:ext cx="6692992" cy="4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580296" y="685800"/>
            <a:ext cx="3087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实验及仪器使用注意事项</a:t>
            </a:r>
            <a:endParaRPr lang="en-US" altLang="zh-C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2320</TotalTime>
  <Words>1235</Words>
  <Application>Microsoft Office PowerPoint</Application>
  <PresentationFormat>宽屏</PresentationFormat>
  <Paragraphs>101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Arial</vt:lpstr>
      <vt:lpstr>Calibri</vt:lpstr>
      <vt:lpstr>Calibri Light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用示波器的XY模式测量7400的电压传输曲线：</vt:lpstr>
      <vt:lpstr>PowerPoint 演示文稿</vt:lpstr>
      <vt:lpstr>PowerPoint 演示文稿</vt:lpstr>
      <vt:lpstr>2）电源：4v/0.5a；独立模式； </vt:lpstr>
      <vt:lpstr>3）实验箱，数电所特有的部分，见下图： </vt:lpstr>
      <vt:lpstr> 数字电源输入的GND与面包板旁的GND要用导线共在一起  </vt:lpstr>
      <vt:lpstr>4）信号源：用Sync口； （Sync的输出为TTL信号：高电平5v，低电平0v，频率与CHA一致）信号源如何使能Sync输出： </vt:lpstr>
      <vt:lpstr>5)其他注意事项：</vt:lpstr>
      <vt:lpstr>7400引脚排布及在面包板上的连接位置，注意芯片要和面包板接触良好，拔芯片时，用导线在芯片下面翘一下。</vt:lpstr>
      <vt:lpstr>课前注意事项（线上教学忽略）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TJCU</dc:creator>
  <cp:lastModifiedBy>TJCU</cp:lastModifiedBy>
  <cp:revision>242</cp:revision>
  <cp:lastPrinted>1601-01-01T00:00:00Z</cp:lastPrinted>
  <dcterms:created xsi:type="dcterms:W3CDTF">1601-01-01T00:00:00Z</dcterms:created>
  <dcterms:modified xsi:type="dcterms:W3CDTF">2021-10-11T00:28:43Z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