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1" r:id="rId4"/>
    <p:sldId id="268" r:id="rId5"/>
    <p:sldId id="262" r:id="rId6"/>
    <p:sldId id="257" r:id="rId7"/>
    <p:sldId id="258" r:id="rId8"/>
    <p:sldId id="259" r:id="rId9"/>
    <p:sldId id="263" r:id="rId10"/>
    <p:sldId id="264" r:id="rId11"/>
    <p:sldId id="266" r:id="rId12"/>
    <p:sldId id="270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4DCE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5" autoAdjust="0"/>
    <p:restoredTop sz="94660"/>
  </p:normalViewPr>
  <p:slideViewPr>
    <p:cSldViewPr>
      <p:cViewPr varScale="1">
        <p:scale>
          <a:sx n="89" d="100"/>
          <a:sy n="89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CCD9C2-8BEA-4929-A15D-A0E70256B4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CFA0D4-1342-4FE8-A272-9DE4578390B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 dirty="0" smtClean="0"/>
              <a:t>实验三    编码译码电路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BCD7-5D37-477D-95B0-012685B98B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BD5-051C-4F25-A4C3-0FE1B82F3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275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3E10-11F1-4DBD-A32E-62F4EB9FD9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003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578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D20E-EEF4-48F2-8AA7-93792304043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69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2A4F-1D46-4854-8CDF-CFF235E46C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3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F32A-AE91-4DBF-BDE5-7420ED3AA9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417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7ADA-AFF1-4042-A6C9-37A045FB005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4642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AA9A-ADAF-4B93-9443-C1405E0B75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59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F4D65-FA47-42F4-9651-45A5CA8328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1095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1143-E200-42E4-B561-68182A7A1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299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实验三    编码译码电路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DA3E10-11F1-4DBD-A32E-62F4EB9FD95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41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028700" y="868363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实验三    编码译码电路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" y="1387475"/>
            <a:ext cx="8229600" cy="4708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实验目的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、熟悉编码器、译码器的工作原理和使用方法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、掌握中规模集成编码器、译码器的逻辑功能及使用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、熟悉数码管的工作原理及使用方法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 smtClean="0"/>
              <a:t>在数字系统中，编码器和译码器都是常用的组合逻辑电路。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/>
              <a:t>一、编码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 smtClean="0"/>
              <a:t>为了区分不同的事件，往往将不同的事件用不同的二进制代码表示，这就是编码的含义。在二值逻辑电路中，信号都是以高、低电平的形式给出的，因此，编码器的逻辑功能就是把输入的每一个高、低电平信号编成一个对应的二进制代码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BCD7-5D37-477D-95B0-012685B98B3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未命名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6877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886075" y="462597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3-7    </a:t>
            </a:r>
            <a:r>
              <a:rPr lang="zh-CN" altLang="en-US" sz="2000"/>
              <a:t>实验内容</a:t>
            </a:r>
            <a:r>
              <a:rPr lang="en-US" altLang="zh-CN" sz="2000"/>
              <a:t>4</a:t>
            </a:r>
            <a:r>
              <a:rPr lang="zh-CN" altLang="en-US" sz="2000"/>
              <a:t>电路图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7" t="27911" r="2455"/>
          <a:stretch>
            <a:fillRect/>
          </a:stretch>
        </p:blipFill>
        <p:spPr bwMode="auto">
          <a:xfrm>
            <a:off x="914400" y="2209800"/>
            <a:ext cx="7370763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2046288" y="1419225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四输入与非门</a:t>
            </a:r>
            <a:r>
              <a:rPr lang="en-US" altLang="zh-CN" sz="2000"/>
              <a:t>7420</a:t>
            </a:r>
            <a:r>
              <a:rPr lang="zh-CN" altLang="en-US" sz="2000"/>
              <a:t>的管脚图和功能表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CD4511</a:t>
            </a:r>
            <a:r>
              <a:rPr lang="zh-CN" altLang="en-US" dirty="0" smtClean="0"/>
              <a:t>引脚图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2362200"/>
            <a:ext cx="6638925" cy="2990850"/>
          </a:xfr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477000" y="5257800"/>
            <a:ext cx="362600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5329535"/>
            <a:ext cx="351378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9100" y="5306884"/>
            <a:ext cx="348172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5000" y="5260717"/>
            <a:ext cx="373820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1604" y="3357562"/>
            <a:ext cx="800219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电源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15206" y="5286388"/>
            <a:ext cx="492443" cy="46166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THE  END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 smtClean="0"/>
              <a:t>   </a:t>
            </a:r>
            <a:r>
              <a:rPr lang="zh-CN" altLang="en-US" sz="8000" dirty="0" smtClean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3136-F088-4C31-A5DB-56A4E4552B8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984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533400" y="1031875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dirty="0"/>
              <a:t>编码器分为普通编码器和优先编码器：对于普通编码器，任何时刻只允许输入一个编码信号，否则输出将发生混乱；在优先编码器中，允许同时输入多个编码信号，只对其中优先权最高的一个进行编码。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000" dirty="0"/>
              <a:t>本实验中使用的</a:t>
            </a:r>
            <a:r>
              <a:rPr lang="en-US" altLang="zh-CN" sz="2000" dirty="0"/>
              <a:t>74147</a:t>
            </a:r>
            <a:r>
              <a:rPr lang="zh-CN" altLang="en-US" sz="2000" dirty="0"/>
              <a:t>就是一个</a:t>
            </a:r>
            <a:r>
              <a:rPr lang="zh-CN" altLang="en-US" sz="2000" dirty="0">
                <a:solidFill>
                  <a:srgbClr val="FF0000"/>
                </a:solidFill>
              </a:rPr>
              <a:t>十</a:t>
            </a:r>
            <a:r>
              <a:rPr lang="zh-CN" altLang="en-US" sz="2000" dirty="0"/>
              <a:t>线</a:t>
            </a:r>
            <a:r>
              <a:rPr lang="en-US" altLang="zh-CN" sz="2000" dirty="0"/>
              <a:t>—</a:t>
            </a:r>
            <a:r>
              <a:rPr lang="zh-CN" altLang="en-US" sz="2000" dirty="0"/>
              <a:t>四线优先编码器。管脚图如图</a:t>
            </a:r>
            <a:r>
              <a:rPr lang="en-US" altLang="zh-CN" sz="2000" dirty="0"/>
              <a:t>3-1</a:t>
            </a:r>
            <a:r>
              <a:rPr lang="zh-CN" altLang="en-US" sz="2000" dirty="0"/>
              <a:t>所示。其中</a:t>
            </a:r>
            <a:r>
              <a:rPr lang="en-US" altLang="zh-CN" sz="2000" dirty="0"/>
              <a:t>I1~I9</a:t>
            </a:r>
            <a:r>
              <a:rPr lang="zh-CN" altLang="en-US" sz="2000" dirty="0"/>
              <a:t>为信号输入端，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为信号输出端，输入输出均为低电平有效。图</a:t>
            </a:r>
            <a:r>
              <a:rPr lang="en-US" altLang="zh-CN" sz="2000" dirty="0"/>
              <a:t>3-2</a:t>
            </a:r>
            <a:r>
              <a:rPr lang="zh-CN" altLang="en-US" sz="2000" dirty="0"/>
              <a:t>是</a:t>
            </a:r>
            <a:r>
              <a:rPr lang="en-US" altLang="zh-CN" sz="2000" dirty="0"/>
              <a:t>74147</a:t>
            </a:r>
            <a:r>
              <a:rPr lang="zh-CN" altLang="en-US" sz="2000" dirty="0"/>
              <a:t>的功能表。</a:t>
            </a:r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084512"/>
            <a:ext cx="22796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069975" y="59277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/>
              <a:t>图</a:t>
            </a:r>
            <a:r>
              <a:rPr lang="en-US" altLang="zh-CN" sz="2000" dirty="0"/>
              <a:t>3-1    74147</a:t>
            </a:r>
            <a:r>
              <a:rPr lang="zh-CN" altLang="en-US" sz="2000" dirty="0"/>
              <a:t>管脚图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44" b="3641"/>
          <a:stretch>
            <a:fillRect/>
          </a:stretch>
        </p:blipFill>
        <p:spPr bwMode="auto">
          <a:xfrm>
            <a:off x="4343400" y="3138487"/>
            <a:ext cx="37750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783138" y="59277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/>
              <a:t>图</a:t>
            </a:r>
            <a:r>
              <a:rPr lang="en-US" altLang="zh-CN" sz="2000" dirty="0"/>
              <a:t>3-2    74147</a:t>
            </a:r>
            <a:r>
              <a:rPr lang="zh-CN" altLang="en-US" sz="2000" dirty="0"/>
              <a:t>功能表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57200" y="1050925"/>
            <a:ext cx="8153400" cy="4283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二、译码</a:t>
            </a:r>
          </a:p>
          <a:p>
            <a:pPr indent="457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译码器的逻辑功能与编码器相反，它是将每个输入的二进制代码译成对应的输出高、低电平信号。一般有以下几类：</a:t>
            </a:r>
          </a:p>
          <a:p>
            <a:pPr indent="457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、二进制译码器，一般具有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个输入端、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n</a:t>
            </a:r>
            <a:r>
              <a:rPr lang="zh-CN" altLang="en-US" sz="2000" dirty="0" smtClean="0"/>
              <a:t>个输出端和一个或多个使能输入端。</a:t>
            </a:r>
          </a:p>
          <a:p>
            <a:pPr indent="457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、码制变换器，用于不同代码之间的转换，如二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/>
              <a:t>十进制译码器。</a:t>
            </a:r>
          </a:p>
          <a:p>
            <a:pPr indent="457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、显示译码器，是用来驱动各种数字、文字或符号的显示器，如</a:t>
            </a:r>
            <a:r>
              <a:rPr lang="en-US" altLang="zh-CN" sz="2000" dirty="0" smtClean="0"/>
              <a:t>BCD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zh-CN" altLang="en-US" sz="2000" dirty="0" smtClean="0"/>
              <a:t>七段显示译码器等。</a:t>
            </a:r>
            <a:endParaRPr lang="en-US" altLang="zh-CN" sz="2000" dirty="0" smtClean="0"/>
          </a:p>
          <a:p>
            <a:pPr indent="457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000" dirty="0"/>
              <a:t>CD4511</a:t>
            </a:r>
            <a:r>
              <a:rPr lang="zh-CN" altLang="zh-CN" sz="2000" dirty="0"/>
              <a:t>是</a:t>
            </a:r>
            <a:r>
              <a:rPr lang="en-US" altLang="zh-CN" sz="2000" dirty="0"/>
              <a:t>BCD</a:t>
            </a:r>
            <a:r>
              <a:rPr lang="zh-CN" altLang="zh-CN" sz="2000" dirty="0"/>
              <a:t>锁存</a:t>
            </a:r>
            <a:r>
              <a:rPr lang="en-US" altLang="zh-CN" sz="2000" dirty="0"/>
              <a:t>/7</a:t>
            </a:r>
            <a:r>
              <a:rPr lang="zh-CN" altLang="zh-CN" sz="2000" dirty="0"/>
              <a:t>段译码器</a:t>
            </a:r>
            <a:r>
              <a:rPr lang="en-US" altLang="zh-CN" sz="2000" dirty="0"/>
              <a:t>/</a:t>
            </a:r>
            <a:r>
              <a:rPr lang="zh-CN" altLang="zh-CN" sz="2000" dirty="0"/>
              <a:t>驱动器，是常用的显示译码器件，管脚图如</a:t>
            </a:r>
            <a:r>
              <a:rPr lang="zh-CN" altLang="zh-CN" sz="2000" dirty="0" smtClean="0"/>
              <a:t>图</a:t>
            </a:r>
            <a:r>
              <a:rPr lang="en-US" altLang="zh-CN" sz="2000" dirty="0" smtClean="0"/>
              <a:t>3-3</a:t>
            </a:r>
            <a:r>
              <a:rPr lang="zh-CN" altLang="zh-CN" sz="2000" dirty="0" smtClean="0"/>
              <a:t>所示</a:t>
            </a:r>
            <a:r>
              <a:rPr lang="zh-CN" altLang="en-US" sz="2000" dirty="0"/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>
            <a:spLocks noChangeArrowheads="1"/>
          </p:cNvSpPr>
          <p:nvPr/>
        </p:nvSpPr>
        <p:spPr bwMode="auto">
          <a:xfrm>
            <a:off x="179763" y="746008"/>
            <a:ext cx="82296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 smtClean="0">
                <a:latin typeface="Arial" charset="0"/>
              </a:rPr>
              <a:t>LT</a:t>
            </a:r>
            <a:r>
              <a:rPr lang="zh-CN" altLang="zh-CN" sz="2000" b="1" dirty="0">
                <a:latin typeface="Arial" charset="0"/>
              </a:rPr>
              <a:t>：</a:t>
            </a:r>
            <a:r>
              <a:rPr lang="en-US" altLang="zh-CN" sz="2000" dirty="0">
                <a:latin typeface="Arial" charset="0"/>
              </a:rPr>
              <a:t>3</a:t>
            </a:r>
            <a:r>
              <a:rPr lang="zh-CN" altLang="zh-CN" sz="2000" dirty="0">
                <a:latin typeface="Arial" charset="0"/>
              </a:rPr>
              <a:t>脚是测试信号的输入端，</a:t>
            </a:r>
            <a:r>
              <a:rPr lang="en-US" altLang="zh-CN" sz="2000" dirty="0">
                <a:latin typeface="Arial" charset="0"/>
              </a:rPr>
              <a:t>LT=0 </a:t>
            </a:r>
            <a:r>
              <a:rPr lang="zh-CN" altLang="zh-CN" sz="2000" dirty="0">
                <a:latin typeface="Arial" charset="0"/>
              </a:rPr>
              <a:t>时，译码输出全为</a:t>
            </a:r>
            <a:r>
              <a:rPr lang="en-US" altLang="zh-CN" sz="2000" dirty="0">
                <a:latin typeface="Arial" charset="0"/>
              </a:rPr>
              <a:t>1</a:t>
            </a:r>
            <a:r>
              <a:rPr lang="zh-CN" altLang="zh-CN" sz="2000" dirty="0">
                <a:latin typeface="Arial" charset="0"/>
              </a:rPr>
              <a:t>，不管输入</a:t>
            </a:r>
            <a:r>
              <a:rPr lang="en-US" altLang="zh-CN" sz="2000" dirty="0">
                <a:latin typeface="Arial" charset="0"/>
              </a:rPr>
              <a:t>ABCD</a:t>
            </a:r>
            <a:r>
              <a:rPr lang="zh-CN" altLang="zh-CN" sz="2000" dirty="0">
                <a:latin typeface="Arial" charset="0"/>
              </a:rPr>
              <a:t>状态如何，七段均发亮全部显示。它主要用来检测</a:t>
            </a:r>
            <a:r>
              <a:rPr lang="zh-CN" altLang="en-US" sz="2000" dirty="0">
                <a:latin typeface="Arial" charset="0"/>
              </a:rPr>
              <a:t>七</a:t>
            </a:r>
            <a:r>
              <a:rPr lang="zh-CN" altLang="zh-CN" sz="2000" dirty="0">
                <a:latin typeface="Arial" charset="0"/>
              </a:rPr>
              <a:t>段数码管是否有物理损坏。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latin typeface="Arial" charset="0"/>
              </a:rPr>
              <a:t>BI</a:t>
            </a:r>
            <a:r>
              <a:rPr lang="zh-CN" altLang="zh-CN" sz="2000" b="1" dirty="0">
                <a:latin typeface="Arial" charset="0"/>
              </a:rPr>
              <a:t>：</a:t>
            </a:r>
            <a:r>
              <a:rPr lang="en-US" altLang="zh-CN" sz="2000" dirty="0">
                <a:latin typeface="Arial" charset="0"/>
              </a:rPr>
              <a:t>4</a:t>
            </a:r>
            <a:r>
              <a:rPr lang="zh-CN" altLang="zh-CN" sz="2000" dirty="0">
                <a:latin typeface="Arial" charset="0"/>
              </a:rPr>
              <a:t>脚是消隐输入控制端，又称灭灯输入端，当</a:t>
            </a:r>
            <a:r>
              <a:rPr lang="en-US" altLang="zh-CN" sz="2000" dirty="0">
                <a:latin typeface="Arial" charset="0"/>
              </a:rPr>
              <a:t>BI=0</a:t>
            </a:r>
            <a:r>
              <a:rPr lang="zh-CN" altLang="zh-CN" sz="2000" dirty="0">
                <a:latin typeface="Arial" charset="0"/>
              </a:rPr>
              <a:t>时，不管其它输入端状态是怎么样的，七段数码</a:t>
            </a:r>
            <a:r>
              <a:rPr lang="zh-CN" altLang="zh-CN" sz="2000" dirty="0" smtClean="0">
                <a:latin typeface="Arial" charset="0"/>
              </a:rPr>
              <a:t>管都会</a:t>
            </a:r>
            <a:r>
              <a:rPr lang="zh-CN" altLang="zh-CN" sz="2000" dirty="0">
                <a:latin typeface="Arial" charset="0"/>
              </a:rPr>
              <a:t>处于消隐</a:t>
            </a:r>
            <a:r>
              <a:rPr lang="zh-CN" altLang="en-US" sz="2000" dirty="0">
                <a:latin typeface="Arial" charset="0"/>
              </a:rPr>
              <a:t>，</a:t>
            </a:r>
            <a:r>
              <a:rPr lang="zh-CN" altLang="zh-CN" sz="2000" dirty="0">
                <a:latin typeface="Arial" charset="0"/>
              </a:rPr>
              <a:t>也就是不显示</a:t>
            </a:r>
            <a:r>
              <a:rPr lang="zh-CN" altLang="zh-CN" sz="2000" dirty="0" smtClean="0">
                <a:latin typeface="Arial" charset="0"/>
              </a:rPr>
              <a:t>的状态</a:t>
            </a:r>
            <a:r>
              <a:rPr lang="zh-CN" altLang="zh-CN" sz="2000" dirty="0">
                <a:latin typeface="Arial" charset="0"/>
              </a:rPr>
              <a:t>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latin typeface="Arial" charset="0"/>
              </a:rPr>
              <a:t>LE</a:t>
            </a:r>
            <a:r>
              <a:rPr lang="zh-CN" altLang="zh-CN" sz="2000" b="1" dirty="0">
                <a:latin typeface="Arial" charset="0"/>
              </a:rPr>
              <a:t>：</a:t>
            </a:r>
            <a:r>
              <a:rPr lang="zh-CN" altLang="zh-CN" sz="2000" dirty="0">
                <a:latin typeface="Arial" charset="0"/>
              </a:rPr>
              <a:t>锁定控制端，当</a:t>
            </a:r>
            <a:r>
              <a:rPr lang="en-US" altLang="zh-CN" sz="2000" dirty="0">
                <a:latin typeface="Arial" charset="0"/>
              </a:rPr>
              <a:t>LE=0</a:t>
            </a:r>
            <a:r>
              <a:rPr lang="zh-CN" altLang="zh-CN" sz="2000" dirty="0">
                <a:latin typeface="Arial" charset="0"/>
              </a:rPr>
              <a:t>时</a:t>
            </a:r>
            <a:r>
              <a:rPr lang="zh-CN" altLang="zh-CN" sz="2000" dirty="0" smtClean="0">
                <a:latin typeface="Arial" charset="0"/>
              </a:rPr>
              <a:t>，允许</a:t>
            </a:r>
            <a:r>
              <a:rPr lang="zh-CN" altLang="zh-CN" sz="2000" dirty="0">
                <a:latin typeface="Arial" charset="0"/>
              </a:rPr>
              <a:t>译码输出。</a:t>
            </a:r>
            <a:r>
              <a:rPr lang="en-US" altLang="zh-CN" sz="2000" dirty="0">
                <a:latin typeface="Arial" charset="0"/>
              </a:rPr>
              <a:t>LE=1</a:t>
            </a:r>
            <a:r>
              <a:rPr lang="zh-CN" altLang="zh-CN" sz="2000" dirty="0">
                <a:latin typeface="Arial" charset="0"/>
              </a:rPr>
              <a:t>时译码器</a:t>
            </a:r>
            <a:r>
              <a:rPr lang="zh-CN" altLang="zh-CN" sz="2000" dirty="0" smtClean="0">
                <a:latin typeface="Arial" charset="0"/>
              </a:rPr>
              <a:t>是锁定</a:t>
            </a:r>
            <a:r>
              <a:rPr lang="zh-CN" altLang="zh-CN" sz="2000" dirty="0">
                <a:latin typeface="Arial" charset="0"/>
              </a:rPr>
              <a:t>保持状态，译码器输出被</a:t>
            </a:r>
            <a:r>
              <a:rPr lang="zh-CN" altLang="zh-CN" sz="2000" dirty="0" smtClean="0">
                <a:latin typeface="Arial" charset="0"/>
              </a:rPr>
              <a:t>保持在</a:t>
            </a:r>
            <a:r>
              <a:rPr lang="en-US" altLang="zh-CN" sz="2000" dirty="0">
                <a:latin typeface="Arial" charset="0"/>
              </a:rPr>
              <a:t>LE=0</a:t>
            </a:r>
            <a:r>
              <a:rPr lang="zh-CN" altLang="zh-CN" sz="2000" dirty="0">
                <a:latin typeface="Arial" charset="0"/>
              </a:rPr>
              <a:t>时的数值。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latin typeface="Arial" charset="0"/>
              </a:rPr>
              <a:t>ABCD</a:t>
            </a:r>
            <a:r>
              <a:rPr lang="zh-CN" altLang="en-US" sz="2000" b="1" dirty="0">
                <a:latin typeface="Arial" charset="0"/>
              </a:rPr>
              <a:t>：</a:t>
            </a:r>
            <a:r>
              <a:rPr lang="en-US" altLang="zh-CN" sz="2000" dirty="0">
                <a:latin typeface="Arial" charset="0"/>
              </a:rPr>
              <a:t>BCD</a:t>
            </a:r>
            <a:r>
              <a:rPr lang="zh-CN" altLang="zh-CN" sz="2000" dirty="0">
                <a:latin typeface="Arial" charset="0"/>
              </a:rPr>
              <a:t>码输入端。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b="1" dirty="0">
                <a:latin typeface="Arial" charset="0"/>
              </a:rPr>
              <a:t>QA</a:t>
            </a:r>
            <a:r>
              <a:rPr lang="zh-CN" altLang="zh-CN" sz="2000" b="1" dirty="0">
                <a:latin typeface="Arial" charset="0"/>
              </a:rPr>
              <a:t>～</a:t>
            </a:r>
            <a:r>
              <a:rPr lang="en-US" altLang="zh-CN" sz="2000" b="1" dirty="0">
                <a:latin typeface="Arial" charset="0"/>
              </a:rPr>
              <a:t>QG</a:t>
            </a:r>
            <a:r>
              <a:rPr lang="zh-CN" altLang="zh-CN" sz="2000" b="1" dirty="0">
                <a:latin typeface="Arial" charset="0"/>
              </a:rPr>
              <a:t>：</a:t>
            </a:r>
            <a:r>
              <a:rPr lang="zh-CN" altLang="zh-CN" sz="2000" dirty="0">
                <a:latin typeface="Arial" charset="0"/>
              </a:rPr>
              <a:t>为译码输出端，</a:t>
            </a:r>
            <a:r>
              <a:rPr lang="zh-CN" altLang="zh-CN" sz="2000" dirty="0" smtClean="0">
                <a:latin typeface="Arial" charset="0"/>
              </a:rPr>
              <a:t>输出为</a:t>
            </a:r>
            <a:r>
              <a:rPr lang="zh-CN" altLang="zh-CN" sz="2000" dirty="0">
                <a:latin typeface="Arial" charset="0"/>
              </a:rPr>
              <a:t>高电平有效，与共阴极数码</a:t>
            </a:r>
            <a:r>
              <a:rPr lang="zh-CN" altLang="zh-CN" sz="2000" dirty="0" smtClean="0">
                <a:latin typeface="Arial" charset="0"/>
              </a:rPr>
              <a:t>管相连。</a:t>
            </a:r>
            <a:r>
              <a:rPr lang="en-US" altLang="zh-CN" sz="2000" dirty="0" smtClean="0">
                <a:latin typeface="Arial" charset="0"/>
              </a:rPr>
              <a:t>LT=0</a:t>
            </a:r>
            <a:r>
              <a:rPr lang="zh-CN" altLang="en-US" sz="2000" dirty="0">
                <a:latin typeface="Arial" charset="0"/>
              </a:rPr>
              <a:t>；</a:t>
            </a:r>
            <a:r>
              <a:rPr lang="en-US" altLang="zh-CN" sz="2000" dirty="0">
                <a:latin typeface="Arial" charset="0"/>
              </a:rPr>
              <a:t>BI=×</a:t>
            </a:r>
            <a:r>
              <a:rPr lang="zh-CN" altLang="en-US" sz="2000" dirty="0">
                <a:latin typeface="Arial" charset="0"/>
              </a:rPr>
              <a:t>；</a:t>
            </a:r>
            <a:r>
              <a:rPr lang="en-US" altLang="zh-CN" sz="2000" dirty="0">
                <a:latin typeface="Arial" charset="0"/>
              </a:rPr>
              <a:t>LE=×</a:t>
            </a:r>
            <a:r>
              <a:rPr lang="zh-CN" altLang="en-US" sz="2000" dirty="0">
                <a:latin typeface="Arial" charset="0"/>
              </a:rPr>
              <a:t>时，全</a:t>
            </a:r>
            <a:r>
              <a:rPr lang="zh-CN" altLang="en-US" sz="2000" dirty="0" smtClean="0">
                <a:latin typeface="Arial" charset="0"/>
              </a:rPr>
              <a:t>亮</a:t>
            </a:r>
            <a:endParaRPr lang="en-US" altLang="zh-CN" sz="2000" dirty="0">
              <a:latin typeface="Arial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dirty="0" smtClean="0">
                <a:latin typeface="Arial" charset="0"/>
              </a:rPr>
              <a:t>LT=1</a:t>
            </a:r>
            <a:r>
              <a:rPr lang="zh-CN" altLang="en-US" sz="2000" dirty="0" smtClean="0">
                <a:latin typeface="Arial" charset="0"/>
              </a:rPr>
              <a:t>；</a:t>
            </a:r>
            <a:r>
              <a:rPr lang="en-US" altLang="zh-CN" sz="2000" dirty="0" smtClean="0">
                <a:latin typeface="Arial" charset="0"/>
              </a:rPr>
              <a:t>BI=0</a:t>
            </a:r>
            <a:r>
              <a:rPr lang="zh-CN" altLang="en-US" sz="2000" dirty="0" smtClean="0">
                <a:latin typeface="Arial" charset="0"/>
              </a:rPr>
              <a:t>；</a:t>
            </a:r>
            <a:r>
              <a:rPr lang="en-US" altLang="zh-CN" sz="2000" dirty="0" smtClean="0">
                <a:latin typeface="Arial" charset="0"/>
              </a:rPr>
              <a:t>LE=×</a:t>
            </a:r>
            <a:r>
              <a:rPr lang="zh-CN" altLang="en-US" sz="2000" dirty="0" smtClean="0">
                <a:latin typeface="Arial" charset="0"/>
              </a:rPr>
              <a:t>时，消隐</a:t>
            </a:r>
            <a:endParaRPr lang="en-US" altLang="zh-CN" sz="2000" dirty="0">
              <a:latin typeface="Arial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000" dirty="0" smtClean="0">
                <a:latin typeface="Arial" charset="0"/>
              </a:rPr>
              <a:t>LT=1</a:t>
            </a:r>
            <a:r>
              <a:rPr lang="zh-CN" altLang="en-US" sz="2000" dirty="0">
                <a:latin typeface="Arial" charset="0"/>
              </a:rPr>
              <a:t>；</a:t>
            </a:r>
            <a:r>
              <a:rPr lang="en-US" altLang="zh-CN" sz="2000" dirty="0">
                <a:latin typeface="Arial" charset="0"/>
              </a:rPr>
              <a:t>BI=1</a:t>
            </a:r>
            <a:r>
              <a:rPr lang="zh-CN" altLang="en-US" sz="2000" dirty="0">
                <a:latin typeface="Arial" charset="0"/>
              </a:rPr>
              <a:t>；</a:t>
            </a:r>
            <a:r>
              <a:rPr lang="en-US" altLang="zh-CN" sz="2000" dirty="0">
                <a:latin typeface="Arial" charset="0"/>
              </a:rPr>
              <a:t>LE=0</a:t>
            </a:r>
            <a:r>
              <a:rPr lang="zh-CN" altLang="en-US" sz="2000" dirty="0">
                <a:latin typeface="Arial" charset="0"/>
              </a:rPr>
              <a:t>时，显示</a:t>
            </a:r>
            <a:r>
              <a:rPr lang="en-US" altLang="zh-CN" sz="2000" dirty="0">
                <a:latin typeface="Arial" charset="0"/>
              </a:rPr>
              <a:t>0-9</a:t>
            </a:r>
            <a:endParaRPr lang="en-US" altLang="zh-CN" sz="2000" b="1" dirty="0">
              <a:latin typeface="Arial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zh-CN" altLang="zh-CN" sz="2000" dirty="0">
              <a:latin typeface="Arial" charset="0"/>
            </a:endParaRPr>
          </a:p>
        </p:txBody>
      </p:sp>
      <p:pic>
        <p:nvPicPr>
          <p:cNvPr id="5123" name="图片 3" descr="C:\Users\NK1\AppData\Local\Temp\WeChat Files\4858175048853623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0"/>
            <a:ext cx="3089275" cy="23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2057400" y="5830500"/>
            <a:ext cx="3344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图</a:t>
            </a:r>
            <a:r>
              <a:rPr lang="en-US" altLang="zh-CN" sz="2000" dirty="0"/>
              <a:t>3-3 CD4511</a:t>
            </a:r>
            <a:r>
              <a:rPr lang="zh-CN" altLang="en-US" sz="2000" dirty="0"/>
              <a:t>管脚图及用法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AA9A-ADAF-4B93-9443-C1405E0B758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841769"/>
            <a:ext cx="64008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522538" y="5895975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3-4    74138</a:t>
            </a:r>
            <a:r>
              <a:rPr lang="zh-CN" altLang="en-US" sz="2000"/>
              <a:t>管脚图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" y="745075"/>
            <a:ext cx="7696200" cy="1169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 smtClean="0"/>
              <a:t>译码器典型应用之一是实现组合逻辑电路，比如用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线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线译码器</a:t>
            </a:r>
            <a:r>
              <a:rPr lang="en-US" altLang="zh-CN" sz="2000" dirty="0" smtClean="0"/>
              <a:t>74138</a:t>
            </a:r>
            <a:r>
              <a:rPr lang="zh-CN" altLang="en-US" sz="2000" dirty="0" smtClean="0"/>
              <a:t>和门电路实现一位二进制全减器等。</a:t>
            </a:r>
            <a:endParaRPr lang="en-US" altLang="zh-CN" sz="2000" dirty="0" smtClean="0"/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en-US" altLang="zh-CN" sz="2000" dirty="0" smtClean="0"/>
              <a:t>74138</a:t>
            </a:r>
            <a:r>
              <a:rPr lang="zh-CN" altLang="en-US" sz="2000" dirty="0" smtClean="0"/>
              <a:t>的管脚图和功能表如图</a:t>
            </a:r>
            <a:r>
              <a:rPr lang="en-US" altLang="zh-CN" sz="2000" dirty="0" smtClean="0"/>
              <a:t>3-4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3-5</a:t>
            </a:r>
            <a:r>
              <a:rPr lang="zh-CN" altLang="en-US" sz="2000" dirty="0" smtClean="0"/>
              <a:t>所示。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94" y="887413"/>
            <a:ext cx="78470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2667000" y="5927725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3-5    74138</a:t>
            </a:r>
            <a:r>
              <a:rPr lang="zh-CN" altLang="en-US" sz="2000"/>
              <a:t>功能表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7750"/>
            <a:ext cx="723265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854325" y="5900738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/>
              <a:t>图</a:t>
            </a:r>
            <a:r>
              <a:rPr lang="en-US" altLang="zh-CN" sz="2000" dirty="0"/>
              <a:t>3-6    74138</a:t>
            </a:r>
            <a:r>
              <a:rPr lang="zh-CN" altLang="en-US" sz="2000" dirty="0"/>
              <a:t>的逻辑图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8305800" cy="3616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实验内容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、熟悉</a:t>
            </a:r>
            <a:r>
              <a:rPr lang="en-US" altLang="zh-CN" sz="2000" dirty="0" smtClean="0"/>
              <a:t>74LS147</a:t>
            </a:r>
            <a:r>
              <a:rPr lang="zh-CN" altLang="en-US" sz="2000" dirty="0" smtClean="0"/>
              <a:t>逻辑功能，用实验箱验证其功能并作出真值表。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、熟悉显示译码器</a:t>
            </a:r>
            <a:r>
              <a:rPr lang="en-US" altLang="zh-CN" sz="2000" dirty="0" smtClean="0"/>
              <a:t>CD4511</a:t>
            </a:r>
            <a:r>
              <a:rPr lang="zh-CN" altLang="en-US" sz="2000" dirty="0" smtClean="0"/>
              <a:t>的逻辑功能，将其与七段数码管连接好，观察输入</a:t>
            </a:r>
            <a:r>
              <a:rPr lang="en-US" altLang="zh-CN" sz="2000" dirty="0" smtClean="0"/>
              <a:t>BCD</a:t>
            </a:r>
            <a:r>
              <a:rPr lang="zh-CN" altLang="en-US" sz="2000" dirty="0" smtClean="0"/>
              <a:t>码时数码管显示结果并记录下来，观察</a:t>
            </a:r>
            <a:r>
              <a:rPr lang="en-US" altLang="zh-CN" sz="2000" dirty="0" smtClean="0"/>
              <a:t>LT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BI</a:t>
            </a:r>
            <a:r>
              <a:rPr lang="zh-CN" altLang="en-US" sz="2000" dirty="0" smtClean="0"/>
              <a:t>的功能。</a:t>
            </a:r>
          </a:p>
          <a:p>
            <a:pPr indent="2160000" eaLnBrk="1" hangingPunct="1">
              <a:spcBef>
                <a:spcPts val="600"/>
              </a:spcBef>
              <a:defRPr/>
            </a:pPr>
            <a:r>
              <a:rPr lang="en-US" altLang="zh-CN" sz="2000" dirty="0" smtClean="0"/>
              <a:t>LT=0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BI=×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LE=×</a:t>
            </a:r>
            <a:r>
              <a:rPr lang="zh-CN" altLang="en-US" sz="2000" dirty="0" smtClean="0"/>
              <a:t>时，全亮</a:t>
            </a:r>
            <a:endParaRPr lang="en-US" altLang="zh-CN" sz="2000" dirty="0" smtClean="0"/>
          </a:p>
          <a:p>
            <a:pPr indent="2160000" eaLnBrk="1" hangingPunct="1">
              <a:spcBef>
                <a:spcPts val="600"/>
              </a:spcBef>
              <a:defRPr/>
            </a:pPr>
            <a:r>
              <a:rPr lang="en-US" altLang="zh-CN" sz="2000" dirty="0" smtClean="0"/>
              <a:t>LT=1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BI=0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LE=×</a:t>
            </a:r>
            <a:r>
              <a:rPr lang="zh-CN" altLang="en-US" sz="2000" dirty="0" smtClean="0"/>
              <a:t>时，消隐</a:t>
            </a:r>
            <a:endParaRPr lang="en-US" altLang="zh-CN" sz="2000" dirty="0" smtClean="0"/>
          </a:p>
          <a:p>
            <a:pPr indent="2160000" eaLnBrk="1" hangingPunct="1">
              <a:spcBef>
                <a:spcPts val="600"/>
              </a:spcBef>
              <a:defRPr/>
            </a:pPr>
            <a:r>
              <a:rPr lang="en-US" altLang="zh-CN" sz="2000" dirty="0" smtClean="0"/>
              <a:t>LT=1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BI=1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LE=0</a:t>
            </a:r>
            <a:r>
              <a:rPr lang="zh-CN" altLang="en-US" sz="2000" dirty="0" smtClean="0"/>
              <a:t>时，显示</a:t>
            </a:r>
            <a:r>
              <a:rPr lang="en-US" altLang="zh-CN" sz="2000" dirty="0" smtClean="0"/>
              <a:t>0-9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、将</a:t>
            </a:r>
            <a:r>
              <a:rPr lang="en-US" altLang="zh-CN" sz="2000" dirty="0" smtClean="0"/>
              <a:t>74LS147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74LS00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CD4511</a:t>
            </a:r>
            <a:r>
              <a:rPr lang="zh-CN" altLang="en-US" sz="2000" dirty="0" smtClean="0"/>
              <a:t>和七段数码显示管连接起来，做成一个完整的编码、译码和显示电路，改变输入状态观察显示结果并记录。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38838"/>
            <a:ext cx="1286771" cy="17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133600" y="599968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七段数码管</a:t>
            </a:r>
          </a:p>
        </p:txBody>
      </p:sp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3114" y="4302125"/>
            <a:ext cx="1600200" cy="228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09600" y="1373187"/>
            <a:ext cx="7848600" cy="4494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、用译码器实现多函数输出。用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片</a:t>
            </a:r>
            <a:r>
              <a:rPr lang="en-US" altLang="zh-CN" sz="2000" dirty="0" smtClean="0"/>
              <a:t>74138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片</a:t>
            </a:r>
            <a:r>
              <a:rPr lang="en-US" altLang="zh-CN" sz="2000" dirty="0" smtClean="0"/>
              <a:t>7420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三变量的两组输出函数</a:t>
            </a:r>
            <a:r>
              <a:rPr lang="en-US" altLang="zh-CN" sz="2000" dirty="0" smtClean="0"/>
              <a:t>Z1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Z2</a:t>
            </a:r>
            <a:r>
              <a:rPr lang="zh-CN" altLang="en-US" sz="2000" dirty="0" smtClean="0"/>
              <a:t>。即当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中有奇数个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时，输出</a:t>
            </a:r>
            <a:r>
              <a:rPr lang="en-US" altLang="zh-CN" sz="2000" dirty="0" smtClean="0"/>
              <a:t>Z1=1</a:t>
            </a:r>
            <a:r>
              <a:rPr lang="zh-CN" altLang="en-US" sz="2000" dirty="0" smtClean="0"/>
              <a:t>，否则</a:t>
            </a:r>
            <a:r>
              <a:rPr lang="en-US" altLang="zh-CN" sz="2000" dirty="0" smtClean="0"/>
              <a:t>Z1=0</a:t>
            </a:r>
            <a:r>
              <a:rPr lang="zh-CN" altLang="en-US" sz="2000" dirty="0" smtClean="0"/>
              <a:t>；当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的值（十进制数）为偶数（不含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）时，输出</a:t>
            </a:r>
            <a:r>
              <a:rPr lang="en-US" altLang="zh-CN" sz="2000" dirty="0" smtClean="0"/>
              <a:t>Z2=1</a:t>
            </a:r>
            <a:r>
              <a:rPr lang="zh-CN" altLang="en-US" sz="2000" dirty="0" smtClean="0"/>
              <a:t>，否则</a:t>
            </a:r>
            <a:r>
              <a:rPr lang="en-US" altLang="zh-CN" sz="2000" dirty="0" smtClean="0"/>
              <a:t>Z2=0</a:t>
            </a:r>
            <a:r>
              <a:rPr lang="zh-CN" altLang="en-US" sz="2000" dirty="0" smtClean="0"/>
              <a:t>。要求列出</a:t>
            </a:r>
            <a:r>
              <a:rPr lang="en-US" altLang="zh-CN" sz="2000" dirty="0" smtClean="0"/>
              <a:t>Z1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Z2</a:t>
            </a:r>
            <a:r>
              <a:rPr lang="zh-CN" altLang="en-US" sz="2000" dirty="0" smtClean="0"/>
              <a:t>的逻辑表达式，用</a:t>
            </a:r>
            <a:r>
              <a:rPr lang="en-US" altLang="zh-CN" sz="2000" dirty="0" smtClean="0"/>
              <a:t>74138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7420</a:t>
            </a:r>
            <a:r>
              <a:rPr lang="zh-CN" altLang="en-US" sz="2000" dirty="0" smtClean="0"/>
              <a:t>实现其功能。（可参考图</a:t>
            </a:r>
            <a:r>
              <a:rPr lang="en-US" altLang="zh-CN" sz="2000" dirty="0" smtClean="0"/>
              <a:t>3-7</a:t>
            </a:r>
            <a:r>
              <a:rPr lang="zh-CN" altLang="en-US" sz="2000" dirty="0" smtClean="0"/>
              <a:t>，也可以自己设计）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、用</a:t>
            </a:r>
            <a:r>
              <a:rPr lang="en-US" altLang="zh-CN" sz="2000" dirty="0" smtClean="0"/>
              <a:t>74138</a:t>
            </a:r>
            <a:r>
              <a:rPr lang="zh-CN" altLang="en-US" sz="2000" dirty="0" smtClean="0"/>
              <a:t>设计判决电路。判决电路由一名主裁判和两名副裁判来决定比赛成绩，在主裁判同意并且两名副裁判中至少有一名同意的条件下，比赛成绩才被认可。</a:t>
            </a:r>
            <a:endParaRPr lang="en-US" altLang="zh-CN" sz="2000" dirty="0" smtClean="0"/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000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/>
              <a:t>思考题</a:t>
            </a:r>
            <a:endParaRPr lang="en-US" altLang="zh-CN" sz="2400" b="1" dirty="0" smtClean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zh-CN" sz="2000" dirty="0" smtClean="0"/>
              <a:t>用</a:t>
            </a:r>
            <a:r>
              <a:rPr lang="en-US" altLang="zh-CN" sz="2000" dirty="0" smtClean="0"/>
              <a:t>CD4511</a:t>
            </a:r>
            <a:r>
              <a:rPr lang="zh-CN" altLang="zh-CN" sz="2000" dirty="0" smtClean="0"/>
              <a:t>设计一个译码显示电路，要求</a:t>
            </a:r>
            <a:r>
              <a:rPr lang="zh-CN" altLang="en-US" sz="2000" dirty="0" smtClean="0"/>
              <a:t>显示的数字闪烁，即亮一下灭一下。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实验三    编码译码电路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BCC4-FC31-489B-A377-4262C91E5596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（实验内容）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1254</TotalTime>
  <Words>1073</Words>
  <Application>Microsoft Office PowerPoint</Application>
  <PresentationFormat>全屏显示(4:3)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CD4511引脚图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WYF</dc:creator>
  <cp:lastModifiedBy>NK</cp:lastModifiedBy>
  <cp:revision>122</cp:revision>
  <cp:lastPrinted>1601-01-01T00:00:00Z</cp:lastPrinted>
  <dcterms:created xsi:type="dcterms:W3CDTF">1601-01-01T00:00:00Z</dcterms:created>
  <dcterms:modified xsi:type="dcterms:W3CDTF">2021-11-15T02:17:38Z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