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61" r:id="rId3"/>
    <p:sldId id="271" r:id="rId4"/>
    <p:sldId id="272" r:id="rId5"/>
    <p:sldId id="273" r:id="rId6"/>
    <p:sldId id="257" r:id="rId7"/>
    <p:sldId id="258" r:id="rId8"/>
    <p:sldId id="259" r:id="rId9"/>
    <p:sldId id="260" r:id="rId10"/>
    <p:sldId id="262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D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36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39515-D639-4747-9DA2-6D3CBF3762F3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43FE5C-8235-4249-A548-56065AC6BB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295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zh-CN" altLang="en-US" dirty="0" smtClean="0"/>
              <a:t>实验四  组合逻辑电路设计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8D3ED-AA05-43B2-87BE-CBAF4DBCD0E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633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实验四  组合逻辑电路设计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04CE-7B16-471A-ADAC-270EBEBE7E4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008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实验四  组合逻辑电路设计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16DB0-B716-439B-9E30-5B4F2E88CB5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6033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实验四  组合逻辑电路设计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74D6-63C0-4216-91B7-528DA0D5AD1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8236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实验四  组合逻辑电路设计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6393-DF8B-4D2A-894E-310293196B3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094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实验四  组合逻辑电路设计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B572-2564-44DD-834A-6FB08BF5E9C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742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实验四  组合逻辑电路设计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C386D-48DF-46C5-9F76-F1554238038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2724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实验四  组合逻辑电路设计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8517-C152-42EE-93C2-67C481A24F2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353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zh-CN" altLang="en-US" smtClean="0"/>
              <a:t>实验四  组合逻辑电路设计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8A77-E52F-4492-8F21-737BC284313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9858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zh-CN" altLang="en-US" smtClean="0"/>
              <a:t>实验四  组合逻辑电路设计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CBF0AB-024C-4926-9BC0-7BEDA029025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8811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实验四  组合逻辑电路设计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6286-95B1-4D21-BF70-6FB6C936823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314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zh-CN" altLang="en-US" smtClean="0"/>
              <a:t>实验四  组合逻辑电路设计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C816DB0-B716-439B-9E30-5B4F2E88CB58}" type="slidenum">
              <a:rPr lang="en-US" altLang="zh-CN" smtClean="0"/>
              <a:pPr/>
              <a:t>‹#›</a:t>
            </a:fld>
            <a:endParaRPr lang="en-US" altLang="zh-C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19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839390" y="843633"/>
            <a:ext cx="746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/>
              <a:t>实验四    组合逻辑电路设计</a:t>
            </a:r>
          </a:p>
        </p:txBody>
      </p:sp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457200" y="1697038"/>
            <a:ext cx="8153400" cy="40941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dirty="0" smtClean="0"/>
              <a:t>实验目的</a:t>
            </a:r>
          </a:p>
          <a:p>
            <a:pPr indent="457200" eaLnBrk="1" hangingPunct="1">
              <a:spcBef>
                <a:spcPct val="50000"/>
              </a:spcBef>
              <a:defRPr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、掌握基本门电路进行组合逻辑电路设计的方法</a:t>
            </a:r>
          </a:p>
          <a:p>
            <a:pPr indent="457200" eaLnBrk="1" hangingPunct="1">
              <a:spcBef>
                <a:spcPct val="50000"/>
              </a:spcBef>
              <a:defRPr/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、掌握中规模集成电路设计组合电路的方法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dirty="0" smtClean="0"/>
              <a:t>实验原理</a:t>
            </a:r>
          </a:p>
          <a:p>
            <a:pPr indent="457200" eaLnBrk="1" hangingPunct="1">
              <a:spcBef>
                <a:spcPct val="50000"/>
              </a:spcBef>
              <a:defRPr/>
            </a:pPr>
            <a:r>
              <a:rPr lang="zh-CN" altLang="en-US" sz="2000" dirty="0" smtClean="0"/>
              <a:t>根据逻辑功能的不同特点，可以把数字电路分成两大类：组合逻辑电路和时序逻辑电路。</a:t>
            </a:r>
          </a:p>
          <a:p>
            <a:pPr indent="457200" eaLnBrk="1" hangingPunct="1">
              <a:spcBef>
                <a:spcPct val="50000"/>
              </a:spcBef>
              <a:defRPr/>
            </a:pPr>
            <a:r>
              <a:rPr lang="zh-CN" altLang="en-US" sz="2000" dirty="0" smtClean="0"/>
              <a:t>在组合逻辑电路中，任意时刻的输出仅仅取决于当前时刻的输入，与电路原来的状态无关，这就是组合逻辑电路在逻辑功能上的共同特点。组合逻辑电路的逻辑功能一般有三种表达方式：逻辑图、函数表达式和真值表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8D3ED-AA05-43B2-87BE-CBAF4DBCD0E6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655" y="882134"/>
            <a:ext cx="2393950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317" y="588796"/>
            <a:ext cx="2381250" cy="288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821" y="3536694"/>
            <a:ext cx="3367490" cy="273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200" name="Group 15"/>
          <p:cNvGrpSpPr>
            <a:grpSpLocks/>
          </p:cNvGrpSpPr>
          <p:nvPr/>
        </p:nvGrpSpPr>
        <p:grpSpPr bwMode="auto">
          <a:xfrm>
            <a:off x="5321121" y="3361741"/>
            <a:ext cx="2832279" cy="2989678"/>
            <a:chOff x="3470" y="1888"/>
            <a:chExt cx="1867" cy="2132"/>
          </a:xfrm>
        </p:grpSpPr>
        <p:pic>
          <p:nvPicPr>
            <p:cNvPr id="8201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0" y="1888"/>
              <a:ext cx="1867" cy="2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02" name="Text Box 14"/>
            <p:cNvSpPr txBox="1">
              <a:spLocks noChangeArrowheads="1"/>
            </p:cNvSpPr>
            <p:nvPr/>
          </p:nvSpPr>
          <p:spPr bwMode="auto">
            <a:xfrm>
              <a:off x="4184" y="2614"/>
              <a:ext cx="346" cy="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/>
                <a:t>7486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74D6-63C0-4216-91B7-528DA0D5AD1E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1400" dirty="0" smtClean="0"/>
              <a:t>实验四  组合逻辑电路设计</a:t>
            </a:r>
            <a:endParaRPr lang="en-US" altLang="zh-CN" sz="1400" dirty="0"/>
          </a:p>
        </p:txBody>
      </p:sp>
      <p:sp>
        <p:nvSpPr>
          <p:cNvPr id="13" name="矩形 12"/>
          <p:cNvSpPr/>
          <p:nvPr/>
        </p:nvSpPr>
        <p:spPr>
          <a:xfrm>
            <a:off x="7696200" y="697468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 smtClean="0"/>
              <a:t>（实验内容）</a:t>
            </a:r>
            <a:endParaRPr lang="zh-CN" altLang="en-US" b="1" dirty="0"/>
          </a:p>
        </p:txBody>
      </p:sp>
      <p:grpSp>
        <p:nvGrpSpPr>
          <p:cNvPr id="69" name="Group 4"/>
          <p:cNvGrpSpPr>
            <a:grpSpLocks noChangeAspect="1"/>
          </p:cNvGrpSpPr>
          <p:nvPr/>
        </p:nvGrpSpPr>
        <p:grpSpPr bwMode="auto">
          <a:xfrm>
            <a:off x="3328515" y="892225"/>
            <a:ext cx="2141534" cy="2536101"/>
            <a:chOff x="864" y="1760"/>
            <a:chExt cx="1536" cy="1819"/>
          </a:xfrm>
        </p:grpSpPr>
        <p:sp>
          <p:nvSpPr>
            <p:cNvPr id="70" name="AutoShape 3"/>
            <p:cNvSpPr>
              <a:spLocks noChangeAspect="1" noChangeArrowheads="1" noTextEdit="1"/>
            </p:cNvSpPr>
            <p:nvPr/>
          </p:nvSpPr>
          <p:spPr bwMode="auto">
            <a:xfrm>
              <a:off x="864" y="1760"/>
              <a:ext cx="1536" cy="17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Rectangle 5"/>
            <p:cNvSpPr>
              <a:spLocks noChangeArrowheads="1"/>
            </p:cNvSpPr>
            <p:nvPr/>
          </p:nvSpPr>
          <p:spPr bwMode="auto">
            <a:xfrm>
              <a:off x="1184" y="1760"/>
              <a:ext cx="768" cy="1664"/>
            </a:xfrm>
            <a:prstGeom prst="rect">
              <a:avLst/>
            </a:prstGeom>
            <a:solidFill>
              <a:srgbClr val="FFFFB0"/>
            </a:solidFill>
            <a:ln w="0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Line 6"/>
            <p:cNvSpPr>
              <a:spLocks noChangeShapeType="1"/>
            </p:cNvSpPr>
            <p:nvPr/>
          </p:nvSpPr>
          <p:spPr bwMode="auto">
            <a:xfrm flipH="1">
              <a:off x="928" y="1888"/>
              <a:ext cx="256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Line 7"/>
            <p:cNvSpPr>
              <a:spLocks noChangeShapeType="1"/>
            </p:cNvSpPr>
            <p:nvPr/>
          </p:nvSpPr>
          <p:spPr bwMode="auto">
            <a:xfrm flipH="1">
              <a:off x="1274" y="1824"/>
              <a:ext cx="51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Line 8"/>
            <p:cNvSpPr>
              <a:spLocks noChangeShapeType="1"/>
            </p:cNvSpPr>
            <p:nvPr/>
          </p:nvSpPr>
          <p:spPr bwMode="auto">
            <a:xfrm flipH="1">
              <a:off x="1325" y="1824"/>
              <a:ext cx="51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Rectangle 9"/>
            <p:cNvSpPr>
              <a:spLocks noChangeArrowheads="1"/>
            </p:cNvSpPr>
            <p:nvPr/>
          </p:nvSpPr>
          <p:spPr bwMode="auto">
            <a:xfrm>
              <a:off x="1274" y="1824"/>
              <a:ext cx="13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zh-CN" altLang="zh-CN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S1</a:t>
              </a:r>
              <a:endParaRPr lang="zh-CN" altLang="zh-CN"/>
            </a:p>
          </p:txBody>
        </p:sp>
        <p:sp>
          <p:nvSpPr>
            <p:cNvPr id="76" name="Rectangle 10"/>
            <p:cNvSpPr>
              <a:spLocks noChangeArrowheads="1"/>
            </p:cNvSpPr>
            <p:nvPr/>
          </p:nvSpPr>
          <p:spPr bwMode="auto">
            <a:xfrm>
              <a:off x="1030" y="1760"/>
              <a:ext cx="6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zh-CN" altLang="zh-CN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zh-CN" altLang="zh-CN"/>
            </a:p>
          </p:txBody>
        </p:sp>
        <p:sp>
          <p:nvSpPr>
            <p:cNvPr id="77" name="Line 11"/>
            <p:cNvSpPr>
              <a:spLocks noChangeShapeType="1"/>
            </p:cNvSpPr>
            <p:nvPr/>
          </p:nvSpPr>
          <p:spPr bwMode="auto">
            <a:xfrm>
              <a:off x="1952" y="3296"/>
              <a:ext cx="256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Rectangle 12"/>
            <p:cNvSpPr>
              <a:spLocks noChangeArrowheads="1"/>
            </p:cNvSpPr>
            <p:nvPr/>
          </p:nvSpPr>
          <p:spPr bwMode="auto">
            <a:xfrm>
              <a:off x="1734" y="3232"/>
              <a:ext cx="15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zh-CN" altLang="zh-CN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Q2</a:t>
              </a:r>
              <a:endParaRPr lang="zh-CN" altLang="zh-CN"/>
            </a:p>
          </p:txBody>
        </p:sp>
        <p:sp>
          <p:nvSpPr>
            <p:cNvPr id="79" name="Rectangle 13"/>
            <p:cNvSpPr>
              <a:spLocks noChangeArrowheads="1"/>
            </p:cNvSpPr>
            <p:nvPr/>
          </p:nvSpPr>
          <p:spPr bwMode="auto">
            <a:xfrm>
              <a:off x="2054" y="3168"/>
              <a:ext cx="6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zh-CN" altLang="zh-CN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9</a:t>
              </a:r>
              <a:endParaRPr lang="zh-CN" altLang="zh-CN"/>
            </a:p>
          </p:txBody>
        </p:sp>
        <p:sp>
          <p:nvSpPr>
            <p:cNvPr id="80" name="Line 14"/>
            <p:cNvSpPr>
              <a:spLocks noChangeShapeType="1"/>
            </p:cNvSpPr>
            <p:nvPr/>
          </p:nvSpPr>
          <p:spPr bwMode="auto">
            <a:xfrm>
              <a:off x="1952" y="3091"/>
              <a:ext cx="256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Rectangle 15"/>
            <p:cNvSpPr>
              <a:spLocks noChangeArrowheads="1"/>
            </p:cNvSpPr>
            <p:nvPr/>
          </p:nvSpPr>
          <p:spPr bwMode="auto">
            <a:xfrm>
              <a:off x="1734" y="3027"/>
              <a:ext cx="15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zh-CN" altLang="zh-CN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D0</a:t>
              </a:r>
              <a:endParaRPr lang="zh-CN" altLang="zh-CN"/>
            </a:p>
          </p:txBody>
        </p:sp>
        <p:sp>
          <p:nvSpPr>
            <p:cNvPr id="82" name="Rectangle 16"/>
            <p:cNvSpPr>
              <a:spLocks noChangeArrowheads="1"/>
            </p:cNvSpPr>
            <p:nvPr/>
          </p:nvSpPr>
          <p:spPr bwMode="auto">
            <a:xfrm>
              <a:off x="2054" y="2963"/>
              <a:ext cx="12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zh-CN" altLang="zh-CN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10</a:t>
              </a:r>
              <a:endParaRPr lang="zh-CN" altLang="zh-CN"/>
            </a:p>
          </p:txBody>
        </p:sp>
        <p:sp>
          <p:nvSpPr>
            <p:cNvPr id="83" name="Line 17"/>
            <p:cNvSpPr>
              <a:spLocks noChangeShapeType="1"/>
            </p:cNvSpPr>
            <p:nvPr/>
          </p:nvSpPr>
          <p:spPr bwMode="auto">
            <a:xfrm flipH="1">
              <a:off x="928" y="3091"/>
              <a:ext cx="256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Rectangle 18"/>
            <p:cNvSpPr>
              <a:spLocks noChangeArrowheads="1"/>
            </p:cNvSpPr>
            <p:nvPr/>
          </p:nvSpPr>
          <p:spPr bwMode="auto">
            <a:xfrm>
              <a:off x="1274" y="3027"/>
              <a:ext cx="15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zh-CN" altLang="zh-CN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Q1</a:t>
              </a:r>
              <a:endParaRPr lang="zh-CN" altLang="zh-CN"/>
            </a:p>
          </p:txBody>
        </p:sp>
        <p:sp>
          <p:nvSpPr>
            <p:cNvPr id="85" name="Rectangle 19"/>
            <p:cNvSpPr>
              <a:spLocks noChangeArrowheads="1"/>
            </p:cNvSpPr>
            <p:nvPr/>
          </p:nvSpPr>
          <p:spPr bwMode="auto">
            <a:xfrm>
              <a:off x="1030" y="2963"/>
              <a:ext cx="6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zh-CN" altLang="zh-CN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7</a:t>
              </a:r>
              <a:endParaRPr lang="zh-CN" altLang="zh-CN"/>
            </a:p>
          </p:txBody>
        </p:sp>
        <p:sp>
          <p:nvSpPr>
            <p:cNvPr id="86" name="Line 20"/>
            <p:cNvSpPr>
              <a:spLocks noChangeShapeType="1"/>
            </p:cNvSpPr>
            <p:nvPr/>
          </p:nvSpPr>
          <p:spPr bwMode="auto">
            <a:xfrm flipH="1">
              <a:off x="928" y="2093"/>
              <a:ext cx="256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Rectangle 21"/>
            <p:cNvSpPr>
              <a:spLocks noChangeArrowheads="1"/>
            </p:cNvSpPr>
            <p:nvPr/>
          </p:nvSpPr>
          <p:spPr bwMode="auto">
            <a:xfrm>
              <a:off x="1274" y="2029"/>
              <a:ext cx="8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lang="zh-CN" altLang="zh-CN" dirty="0"/>
            </a:p>
          </p:txBody>
        </p:sp>
        <p:sp>
          <p:nvSpPr>
            <p:cNvPr id="88" name="Rectangle 22"/>
            <p:cNvSpPr>
              <a:spLocks noChangeArrowheads="1"/>
            </p:cNvSpPr>
            <p:nvPr/>
          </p:nvSpPr>
          <p:spPr bwMode="auto">
            <a:xfrm>
              <a:off x="1030" y="1965"/>
              <a:ext cx="6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zh-CN" altLang="zh-CN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zh-CN" altLang="zh-CN"/>
            </a:p>
          </p:txBody>
        </p:sp>
        <p:sp>
          <p:nvSpPr>
            <p:cNvPr id="89" name="Line 23"/>
            <p:cNvSpPr>
              <a:spLocks noChangeShapeType="1"/>
            </p:cNvSpPr>
            <p:nvPr/>
          </p:nvSpPr>
          <p:spPr bwMode="auto">
            <a:xfrm>
              <a:off x="1952" y="2093"/>
              <a:ext cx="256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Line 24"/>
            <p:cNvSpPr>
              <a:spLocks noChangeShapeType="1"/>
            </p:cNvSpPr>
            <p:nvPr/>
          </p:nvSpPr>
          <p:spPr bwMode="auto">
            <a:xfrm flipH="1">
              <a:off x="1760" y="2029"/>
              <a:ext cx="51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Line 25"/>
            <p:cNvSpPr>
              <a:spLocks noChangeShapeType="1"/>
            </p:cNvSpPr>
            <p:nvPr/>
          </p:nvSpPr>
          <p:spPr bwMode="auto">
            <a:xfrm flipH="1">
              <a:off x="1811" y="2029"/>
              <a:ext cx="51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Rectangle 26"/>
            <p:cNvSpPr>
              <a:spLocks noChangeArrowheads="1"/>
            </p:cNvSpPr>
            <p:nvPr/>
          </p:nvSpPr>
          <p:spPr bwMode="auto">
            <a:xfrm>
              <a:off x="1760" y="2029"/>
              <a:ext cx="13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zh-CN" altLang="zh-CN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S2</a:t>
              </a:r>
              <a:endParaRPr lang="zh-CN" altLang="zh-CN"/>
            </a:p>
          </p:txBody>
        </p:sp>
        <p:sp>
          <p:nvSpPr>
            <p:cNvPr id="93" name="Rectangle 27"/>
            <p:cNvSpPr>
              <a:spLocks noChangeArrowheads="1"/>
            </p:cNvSpPr>
            <p:nvPr/>
          </p:nvSpPr>
          <p:spPr bwMode="auto">
            <a:xfrm>
              <a:off x="2054" y="1965"/>
              <a:ext cx="12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zh-CN" altLang="zh-CN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15</a:t>
              </a:r>
              <a:endParaRPr lang="zh-CN" altLang="zh-CN"/>
            </a:p>
          </p:txBody>
        </p:sp>
        <p:sp>
          <p:nvSpPr>
            <p:cNvPr id="94" name="Line 28"/>
            <p:cNvSpPr>
              <a:spLocks noChangeShapeType="1"/>
            </p:cNvSpPr>
            <p:nvPr/>
          </p:nvSpPr>
          <p:spPr bwMode="auto">
            <a:xfrm flipH="1">
              <a:off x="928" y="2298"/>
              <a:ext cx="256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Rectangle 29"/>
            <p:cNvSpPr>
              <a:spLocks noChangeArrowheads="1"/>
            </p:cNvSpPr>
            <p:nvPr/>
          </p:nvSpPr>
          <p:spPr bwMode="auto">
            <a:xfrm>
              <a:off x="1274" y="2234"/>
              <a:ext cx="15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zh-CN" altLang="zh-CN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D3</a:t>
              </a:r>
              <a:endParaRPr lang="zh-CN" altLang="zh-CN"/>
            </a:p>
          </p:txBody>
        </p:sp>
        <p:sp>
          <p:nvSpPr>
            <p:cNvPr id="96" name="Rectangle 30"/>
            <p:cNvSpPr>
              <a:spLocks noChangeArrowheads="1"/>
            </p:cNvSpPr>
            <p:nvPr/>
          </p:nvSpPr>
          <p:spPr bwMode="auto">
            <a:xfrm>
              <a:off x="1030" y="2170"/>
              <a:ext cx="6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zh-CN" altLang="zh-CN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zh-CN" altLang="zh-CN"/>
            </a:p>
          </p:txBody>
        </p:sp>
        <p:sp>
          <p:nvSpPr>
            <p:cNvPr id="97" name="Line 31"/>
            <p:cNvSpPr>
              <a:spLocks noChangeShapeType="1"/>
            </p:cNvSpPr>
            <p:nvPr/>
          </p:nvSpPr>
          <p:spPr bwMode="auto">
            <a:xfrm>
              <a:off x="1952" y="2298"/>
              <a:ext cx="256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Rectangle 32"/>
            <p:cNvSpPr>
              <a:spLocks noChangeArrowheads="1"/>
            </p:cNvSpPr>
            <p:nvPr/>
          </p:nvSpPr>
          <p:spPr bwMode="auto">
            <a:xfrm>
              <a:off x="1798" y="2234"/>
              <a:ext cx="9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zh-CN" altLang="zh-CN" dirty="0"/>
            </a:p>
          </p:txBody>
        </p:sp>
        <p:sp>
          <p:nvSpPr>
            <p:cNvPr id="99" name="Rectangle 33"/>
            <p:cNvSpPr>
              <a:spLocks noChangeArrowheads="1"/>
            </p:cNvSpPr>
            <p:nvPr/>
          </p:nvSpPr>
          <p:spPr bwMode="auto">
            <a:xfrm>
              <a:off x="2054" y="2170"/>
              <a:ext cx="12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zh-CN" altLang="zh-CN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14</a:t>
              </a:r>
              <a:endParaRPr lang="zh-CN" altLang="zh-CN"/>
            </a:p>
          </p:txBody>
        </p:sp>
        <p:sp>
          <p:nvSpPr>
            <p:cNvPr id="100" name="Line 34"/>
            <p:cNvSpPr>
              <a:spLocks noChangeShapeType="1"/>
            </p:cNvSpPr>
            <p:nvPr/>
          </p:nvSpPr>
          <p:spPr bwMode="auto">
            <a:xfrm flipH="1">
              <a:off x="928" y="2502"/>
              <a:ext cx="256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Rectangle 35"/>
            <p:cNvSpPr>
              <a:spLocks noChangeArrowheads="1"/>
            </p:cNvSpPr>
            <p:nvPr/>
          </p:nvSpPr>
          <p:spPr bwMode="auto">
            <a:xfrm>
              <a:off x="1274" y="2438"/>
              <a:ext cx="15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zh-CN" altLang="zh-CN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D2</a:t>
              </a:r>
              <a:endParaRPr lang="zh-CN" altLang="zh-CN"/>
            </a:p>
          </p:txBody>
        </p:sp>
        <p:sp>
          <p:nvSpPr>
            <p:cNvPr id="102" name="Rectangle 36"/>
            <p:cNvSpPr>
              <a:spLocks noChangeArrowheads="1"/>
            </p:cNvSpPr>
            <p:nvPr/>
          </p:nvSpPr>
          <p:spPr bwMode="auto">
            <a:xfrm>
              <a:off x="1030" y="2374"/>
              <a:ext cx="6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zh-CN" altLang="zh-CN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zh-CN" altLang="zh-CN"/>
            </a:p>
          </p:txBody>
        </p:sp>
        <p:sp>
          <p:nvSpPr>
            <p:cNvPr id="103" name="Line 37"/>
            <p:cNvSpPr>
              <a:spLocks noChangeShapeType="1"/>
            </p:cNvSpPr>
            <p:nvPr/>
          </p:nvSpPr>
          <p:spPr bwMode="auto">
            <a:xfrm>
              <a:off x="1952" y="2502"/>
              <a:ext cx="256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Rectangle 38"/>
            <p:cNvSpPr>
              <a:spLocks noChangeArrowheads="1"/>
            </p:cNvSpPr>
            <p:nvPr/>
          </p:nvSpPr>
          <p:spPr bwMode="auto">
            <a:xfrm>
              <a:off x="1734" y="2438"/>
              <a:ext cx="15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zh-CN" altLang="zh-CN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D3</a:t>
              </a:r>
              <a:endParaRPr lang="zh-CN" altLang="zh-CN"/>
            </a:p>
          </p:txBody>
        </p:sp>
        <p:sp>
          <p:nvSpPr>
            <p:cNvPr id="105" name="Rectangle 39"/>
            <p:cNvSpPr>
              <a:spLocks noChangeArrowheads="1"/>
            </p:cNvSpPr>
            <p:nvPr/>
          </p:nvSpPr>
          <p:spPr bwMode="auto">
            <a:xfrm>
              <a:off x="2054" y="2374"/>
              <a:ext cx="12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zh-CN" altLang="zh-CN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13</a:t>
              </a:r>
              <a:endParaRPr lang="zh-CN" altLang="zh-CN"/>
            </a:p>
          </p:txBody>
        </p:sp>
        <p:sp>
          <p:nvSpPr>
            <p:cNvPr id="106" name="Line 40"/>
            <p:cNvSpPr>
              <a:spLocks noChangeShapeType="1"/>
            </p:cNvSpPr>
            <p:nvPr/>
          </p:nvSpPr>
          <p:spPr bwMode="auto">
            <a:xfrm flipH="1">
              <a:off x="928" y="2682"/>
              <a:ext cx="256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Rectangle 41"/>
            <p:cNvSpPr>
              <a:spLocks noChangeArrowheads="1"/>
            </p:cNvSpPr>
            <p:nvPr/>
          </p:nvSpPr>
          <p:spPr bwMode="auto">
            <a:xfrm>
              <a:off x="1274" y="2618"/>
              <a:ext cx="15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zh-CN" altLang="zh-CN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D1</a:t>
              </a:r>
              <a:endParaRPr lang="zh-CN" altLang="zh-CN"/>
            </a:p>
          </p:txBody>
        </p:sp>
        <p:sp>
          <p:nvSpPr>
            <p:cNvPr id="108" name="Rectangle 42"/>
            <p:cNvSpPr>
              <a:spLocks noChangeArrowheads="1"/>
            </p:cNvSpPr>
            <p:nvPr/>
          </p:nvSpPr>
          <p:spPr bwMode="auto">
            <a:xfrm>
              <a:off x="1030" y="2554"/>
              <a:ext cx="6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zh-CN" altLang="zh-CN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zh-CN" altLang="zh-CN"/>
            </a:p>
          </p:txBody>
        </p:sp>
        <p:sp>
          <p:nvSpPr>
            <p:cNvPr id="109" name="Line 43"/>
            <p:cNvSpPr>
              <a:spLocks noChangeShapeType="1"/>
            </p:cNvSpPr>
            <p:nvPr/>
          </p:nvSpPr>
          <p:spPr bwMode="auto">
            <a:xfrm>
              <a:off x="1952" y="2682"/>
              <a:ext cx="256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Rectangle 44"/>
            <p:cNvSpPr>
              <a:spLocks noChangeArrowheads="1"/>
            </p:cNvSpPr>
            <p:nvPr/>
          </p:nvSpPr>
          <p:spPr bwMode="auto">
            <a:xfrm>
              <a:off x="1734" y="2618"/>
              <a:ext cx="15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zh-CN" altLang="zh-CN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D2</a:t>
              </a:r>
              <a:endParaRPr lang="zh-CN" altLang="zh-CN"/>
            </a:p>
          </p:txBody>
        </p:sp>
        <p:sp>
          <p:nvSpPr>
            <p:cNvPr id="111" name="Rectangle 45"/>
            <p:cNvSpPr>
              <a:spLocks noChangeArrowheads="1"/>
            </p:cNvSpPr>
            <p:nvPr/>
          </p:nvSpPr>
          <p:spPr bwMode="auto">
            <a:xfrm>
              <a:off x="2054" y="2554"/>
              <a:ext cx="12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zh-CN" altLang="zh-CN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12</a:t>
              </a:r>
              <a:endParaRPr lang="zh-CN" altLang="zh-CN"/>
            </a:p>
          </p:txBody>
        </p:sp>
        <p:sp>
          <p:nvSpPr>
            <p:cNvPr id="112" name="Line 46"/>
            <p:cNvSpPr>
              <a:spLocks noChangeShapeType="1"/>
            </p:cNvSpPr>
            <p:nvPr/>
          </p:nvSpPr>
          <p:spPr bwMode="auto">
            <a:xfrm flipH="1">
              <a:off x="928" y="2886"/>
              <a:ext cx="256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Rectangle 47"/>
            <p:cNvSpPr>
              <a:spLocks noChangeArrowheads="1"/>
            </p:cNvSpPr>
            <p:nvPr/>
          </p:nvSpPr>
          <p:spPr bwMode="auto">
            <a:xfrm>
              <a:off x="1274" y="2822"/>
              <a:ext cx="15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zh-CN" altLang="zh-CN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D0</a:t>
              </a:r>
              <a:endParaRPr lang="zh-CN" altLang="zh-CN"/>
            </a:p>
          </p:txBody>
        </p:sp>
        <p:sp>
          <p:nvSpPr>
            <p:cNvPr id="114" name="Rectangle 48"/>
            <p:cNvSpPr>
              <a:spLocks noChangeArrowheads="1"/>
            </p:cNvSpPr>
            <p:nvPr/>
          </p:nvSpPr>
          <p:spPr bwMode="auto">
            <a:xfrm>
              <a:off x="1030" y="2758"/>
              <a:ext cx="6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zh-CN" altLang="zh-CN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endParaRPr lang="zh-CN" altLang="zh-CN"/>
            </a:p>
          </p:txBody>
        </p:sp>
        <p:sp>
          <p:nvSpPr>
            <p:cNvPr id="115" name="Line 49"/>
            <p:cNvSpPr>
              <a:spLocks noChangeShapeType="1"/>
            </p:cNvSpPr>
            <p:nvPr/>
          </p:nvSpPr>
          <p:spPr bwMode="auto">
            <a:xfrm>
              <a:off x="1952" y="2886"/>
              <a:ext cx="256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Rectangle 50"/>
            <p:cNvSpPr>
              <a:spLocks noChangeArrowheads="1"/>
            </p:cNvSpPr>
            <p:nvPr/>
          </p:nvSpPr>
          <p:spPr bwMode="auto">
            <a:xfrm>
              <a:off x="1734" y="2822"/>
              <a:ext cx="15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zh-CN" altLang="zh-CN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D1</a:t>
              </a:r>
              <a:endParaRPr lang="zh-CN" altLang="zh-CN"/>
            </a:p>
          </p:txBody>
        </p:sp>
        <p:sp>
          <p:nvSpPr>
            <p:cNvPr id="117" name="Rectangle 51"/>
            <p:cNvSpPr>
              <a:spLocks noChangeArrowheads="1"/>
            </p:cNvSpPr>
            <p:nvPr/>
          </p:nvSpPr>
          <p:spPr bwMode="auto">
            <a:xfrm>
              <a:off x="2054" y="2758"/>
              <a:ext cx="12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zh-CN" altLang="zh-CN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11</a:t>
              </a:r>
              <a:endParaRPr lang="zh-CN" altLang="zh-CN"/>
            </a:p>
          </p:txBody>
        </p:sp>
        <p:sp>
          <p:nvSpPr>
            <p:cNvPr id="118" name="Line 52"/>
            <p:cNvSpPr>
              <a:spLocks noChangeShapeType="1"/>
            </p:cNvSpPr>
            <p:nvPr/>
          </p:nvSpPr>
          <p:spPr bwMode="auto">
            <a:xfrm>
              <a:off x="1952" y="1888"/>
              <a:ext cx="256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Rectangle 53"/>
            <p:cNvSpPr>
              <a:spLocks noChangeArrowheads="1"/>
            </p:cNvSpPr>
            <p:nvPr/>
          </p:nvSpPr>
          <p:spPr bwMode="auto">
            <a:xfrm>
              <a:off x="1658" y="1824"/>
              <a:ext cx="26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zh-CN" altLang="zh-CN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VCC</a:t>
              </a:r>
              <a:endParaRPr lang="zh-CN" altLang="zh-CN"/>
            </a:p>
          </p:txBody>
        </p:sp>
        <p:sp>
          <p:nvSpPr>
            <p:cNvPr id="120" name="Rectangle 54"/>
            <p:cNvSpPr>
              <a:spLocks noChangeArrowheads="1"/>
            </p:cNvSpPr>
            <p:nvPr/>
          </p:nvSpPr>
          <p:spPr bwMode="auto">
            <a:xfrm>
              <a:off x="2054" y="1760"/>
              <a:ext cx="12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zh-CN" altLang="zh-CN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16</a:t>
              </a:r>
              <a:endParaRPr lang="zh-CN" altLang="zh-CN"/>
            </a:p>
          </p:txBody>
        </p:sp>
        <p:sp>
          <p:nvSpPr>
            <p:cNvPr id="121" name="Line 55"/>
            <p:cNvSpPr>
              <a:spLocks noChangeShapeType="1"/>
            </p:cNvSpPr>
            <p:nvPr/>
          </p:nvSpPr>
          <p:spPr bwMode="auto">
            <a:xfrm flipH="1">
              <a:off x="928" y="3296"/>
              <a:ext cx="256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Rectangle 56"/>
            <p:cNvSpPr>
              <a:spLocks noChangeArrowheads="1"/>
            </p:cNvSpPr>
            <p:nvPr/>
          </p:nvSpPr>
          <p:spPr bwMode="auto">
            <a:xfrm>
              <a:off x="1274" y="3232"/>
              <a:ext cx="27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zh-CN" altLang="zh-CN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GND</a:t>
              </a:r>
              <a:endParaRPr lang="zh-CN" altLang="zh-CN"/>
            </a:p>
          </p:txBody>
        </p:sp>
        <p:sp>
          <p:nvSpPr>
            <p:cNvPr id="123" name="Rectangle 57"/>
            <p:cNvSpPr>
              <a:spLocks noChangeArrowheads="1"/>
            </p:cNvSpPr>
            <p:nvPr/>
          </p:nvSpPr>
          <p:spPr bwMode="auto">
            <a:xfrm>
              <a:off x="1030" y="3168"/>
              <a:ext cx="6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zh-CN" altLang="zh-CN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8</a:t>
              </a:r>
              <a:endParaRPr lang="zh-CN" altLang="zh-CN"/>
            </a:p>
          </p:txBody>
        </p:sp>
        <p:sp>
          <p:nvSpPr>
            <p:cNvPr id="124" name="Rectangle 58"/>
            <p:cNvSpPr>
              <a:spLocks noChangeArrowheads="1"/>
            </p:cNvSpPr>
            <p:nvPr/>
          </p:nvSpPr>
          <p:spPr bwMode="auto">
            <a:xfrm>
              <a:off x="1440" y="3424"/>
              <a:ext cx="32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zh-CN" altLang="zh-CN" sz="1600">
                  <a:solidFill>
                    <a:srgbClr val="000080"/>
                  </a:solidFill>
                  <a:latin typeface="Times New Roman" panose="02020603050405020304" pitchFamily="18" charset="0"/>
                </a:rPr>
                <a:t>74153</a:t>
              </a:r>
              <a:endParaRPr lang="zh-CN" altLang="zh-C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8000" dirty="0"/>
              <a:t> </a:t>
            </a:r>
            <a:r>
              <a:rPr lang="en-US" altLang="zh-CN" sz="8000" dirty="0" smtClean="0"/>
              <a:t>THE  END 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8000" dirty="0" smtClean="0"/>
              <a:t>   </a:t>
            </a:r>
            <a:r>
              <a:rPr lang="zh-CN" altLang="en-US" sz="8000" dirty="0" smtClean="0"/>
              <a:t>谢谢大家！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43136-F088-4C31-A5DB-56A4E4552B84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838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533400" y="1008063"/>
            <a:ext cx="8001000" cy="455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zh-CN" altLang="en-US" sz="2000" dirty="0"/>
              <a:t>对于组合逻辑电路，通常采用的分析方法是从电路的输入到输出逐级写出逻辑函数式，然后得到表示输出与输入关系的函数表达式。最后用公式化简或卡诺图化简，使逻辑关系简单明了。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sz="2000" dirty="0"/>
              <a:t>逻辑电路的设计方法一般遵循下列步骤：</a:t>
            </a:r>
            <a:endParaRPr lang="en-US" altLang="zh-CN" sz="2000" dirty="0"/>
          </a:p>
          <a:p>
            <a:pPr eaLnBrk="1" hangingPunct="1">
              <a:spcBef>
                <a:spcPts val="1200"/>
              </a:spcBef>
            </a:pPr>
            <a:r>
              <a:rPr lang="en-US" altLang="zh-CN" sz="2000" dirty="0"/>
              <a:t>1</a:t>
            </a:r>
            <a:r>
              <a:rPr lang="zh-CN" altLang="en-US" sz="2000" dirty="0"/>
              <a:t>、根据逻辑功能描述进行逻辑抽象，确定输入和输出变量；</a:t>
            </a:r>
            <a:endParaRPr lang="en-US" altLang="zh-CN" sz="2000" dirty="0"/>
          </a:p>
          <a:p>
            <a:pPr eaLnBrk="1" hangingPunct="1">
              <a:spcBef>
                <a:spcPts val="1200"/>
              </a:spcBef>
            </a:pPr>
            <a:r>
              <a:rPr lang="en-US" altLang="zh-CN" sz="2000" dirty="0"/>
              <a:t>2</a:t>
            </a:r>
            <a:r>
              <a:rPr lang="zh-CN" altLang="en-US" sz="2000" dirty="0"/>
              <a:t>、列出真值表，由真值表得出最小项表达式；</a:t>
            </a:r>
            <a:endParaRPr lang="en-US" altLang="zh-CN" sz="2000" dirty="0"/>
          </a:p>
          <a:p>
            <a:pPr eaLnBrk="1" hangingPunct="1">
              <a:spcBef>
                <a:spcPts val="1200"/>
              </a:spcBef>
            </a:pPr>
            <a:r>
              <a:rPr lang="en-US" altLang="zh-CN" sz="2000" dirty="0"/>
              <a:t>3</a:t>
            </a:r>
            <a:r>
              <a:rPr lang="zh-CN" altLang="en-US" sz="2000" dirty="0"/>
              <a:t>、选定所使用器件的类型；</a:t>
            </a:r>
            <a:endParaRPr lang="en-US" altLang="zh-CN" sz="2000" dirty="0"/>
          </a:p>
          <a:p>
            <a:pPr eaLnBrk="1" hangingPunct="1">
              <a:spcBef>
                <a:spcPts val="1200"/>
              </a:spcBef>
            </a:pPr>
            <a:r>
              <a:rPr lang="en-US" altLang="zh-CN" sz="2000" dirty="0"/>
              <a:t>4</a:t>
            </a:r>
            <a:r>
              <a:rPr lang="zh-CN" altLang="en-US" sz="2000" dirty="0"/>
              <a:t>、根据器件的逻辑功能，化简或变换最小项表达式；</a:t>
            </a:r>
            <a:endParaRPr lang="en-US" altLang="zh-CN" sz="2000" dirty="0"/>
          </a:p>
          <a:p>
            <a:pPr eaLnBrk="1" hangingPunct="1">
              <a:spcBef>
                <a:spcPts val="1200"/>
              </a:spcBef>
            </a:pPr>
            <a:r>
              <a:rPr lang="en-US" altLang="zh-CN" sz="2000" dirty="0"/>
              <a:t>5</a:t>
            </a:r>
            <a:r>
              <a:rPr lang="zh-CN" altLang="en-US" sz="2000" dirty="0"/>
              <a:t>、根据化简变换后的逻辑表达式画出逻辑电路连接图。</a:t>
            </a:r>
            <a:endParaRPr lang="en-US" altLang="zh-CN" sz="2000" dirty="0"/>
          </a:p>
          <a:p>
            <a:pPr eaLnBrk="1" hangingPunct="1">
              <a:spcBef>
                <a:spcPts val="1200"/>
              </a:spcBef>
            </a:pPr>
            <a:r>
              <a:rPr lang="zh-CN" altLang="en-US" sz="2000" dirty="0"/>
              <a:t>前面实验所做的编码译码电路和数据选择器，都属于组合逻辑电路。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74D6-63C0-4216-91B7-528DA0D5AD1E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1400" dirty="0" smtClean="0"/>
              <a:t>实验四  组合逻辑电路设计</a:t>
            </a:r>
            <a:endParaRPr lang="en-US" altLang="zh-CN" sz="1400" dirty="0"/>
          </a:p>
        </p:txBody>
      </p:sp>
      <p:sp>
        <p:nvSpPr>
          <p:cNvPr id="5" name="矩形 4"/>
          <p:cNvSpPr/>
          <p:nvPr/>
        </p:nvSpPr>
        <p:spPr>
          <a:xfrm>
            <a:off x="7696200" y="697468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 smtClean="0"/>
              <a:t>（实验原理）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533400" y="1008063"/>
            <a:ext cx="80010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 eaLnBrk="1" hangingPunct="1">
              <a:spcBef>
                <a:spcPts val="1200"/>
              </a:spcBef>
            </a:pPr>
            <a:r>
              <a:rPr lang="zh-CN" altLang="en-US" sz="2000" b="1" dirty="0" smtClean="0"/>
              <a:t>竞争冒险：</a:t>
            </a:r>
            <a:r>
              <a:rPr lang="zh-CN" altLang="en-US" sz="2000" dirty="0" smtClean="0"/>
              <a:t>在</a:t>
            </a:r>
            <a:r>
              <a:rPr lang="zh-CN" altLang="en-US" sz="2000" dirty="0"/>
              <a:t>数字电路中，任何一个门电路</a:t>
            </a:r>
            <a:r>
              <a:rPr lang="zh-CN" altLang="en-US" sz="2000" dirty="0" smtClean="0"/>
              <a:t>只要输入的信号</a:t>
            </a:r>
            <a:r>
              <a:rPr lang="zh-CN" altLang="en-US" sz="2000" dirty="0" smtClean="0">
                <a:solidFill>
                  <a:srgbClr val="FF0000"/>
                </a:solidFill>
              </a:rPr>
              <a:t>同时反方向变化</a:t>
            </a:r>
            <a:r>
              <a:rPr lang="zh-CN" altLang="en-US" sz="2000" dirty="0" smtClean="0"/>
              <a:t>其</a:t>
            </a:r>
            <a:r>
              <a:rPr lang="zh-CN" altLang="en-US" sz="2000" dirty="0"/>
              <a:t>输出端就可能</a:t>
            </a:r>
            <a:r>
              <a:rPr lang="zh-CN" altLang="en-US" sz="2000" dirty="0" smtClean="0"/>
              <a:t>产生窄脉冲。信号</a:t>
            </a:r>
            <a:r>
              <a:rPr lang="zh-CN" altLang="en-US" sz="2000" dirty="0"/>
              <a:t>由于</a:t>
            </a:r>
            <a:r>
              <a:rPr lang="zh-CN" altLang="en-US" sz="2000" dirty="0" smtClean="0"/>
              <a:t>经过不同的路径</a:t>
            </a:r>
            <a:r>
              <a:rPr lang="zh-CN" altLang="en-US" sz="2000" dirty="0"/>
              <a:t>传输达到某一汇合点的时间有先有后的现象，就</a:t>
            </a:r>
            <a:r>
              <a:rPr lang="zh-CN" altLang="en-US" sz="2000" dirty="0" smtClean="0"/>
              <a:t>称之为</a:t>
            </a:r>
            <a:r>
              <a:rPr lang="zh-CN" altLang="en-US" sz="2000" dirty="0">
                <a:solidFill>
                  <a:srgbClr val="FF0000"/>
                </a:solidFill>
              </a:rPr>
              <a:t>竞争</a:t>
            </a:r>
            <a:r>
              <a:rPr lang="zh-CN" altLang="en-US" sz="2000" dirty="0" smtClean="0"/>
              <a:t>，由于</a:t>
            </a:r>
            <a:r>
              <a:rPr lang="zh-CN" altLang="en-US" sz="2000" dirty="0"/>
              <a:t>竞争现象所引起的电路输出发生瞬间错误的现象，就称之为</a:t>
            </a:r>
            <a:r>
              <a:rPr lang="zh-CN" altLang="en-US" sz="2000" dirty="0" smtClean="0">
                <a:solidFill>
                  <a:srgbClr val="FF0000"/>
                </a:solidFill>
              </a:rPr>
              <a:t>冒险</a:t>
            </a:r>
            <a:r>
              <a:rPr lang="zh-CN" altLang="en-US" sz="2000" dirty="0" smtClean="0"/>
              <a:t>。有</a:t>
            </a:r>
            <a:r>
              <a:rPr lang="zh-CN" altLang="en-US" sz="2000" dirty="0"/>
              <a:t>竞争不一定有冒险，但出现了冒险就一定存在竞争</a:t>
            </a:r>
            <a:r>
              <a:rPr lang="zh-CN" altLang="en-US" sz="2000" dirty="0" smtClean="0"/>
              <a:t>。由于</a:t>
            </a:r>
            <a:r>
              <a:rPr lang="zh-CN" altLang="en-US" sz="2000" dirty="0"/>
              <a:t>从输入到输出的过程中，不同通路上门的级数不同，或者门电路平均延迟时间的差异，使信号从输入经不同通路传输到输出级的时间不同。由于这个原因，可能会使逻辑电路产生错误输出。通常把这种现象称为</a:t>
            </a:r>
            <a:r>
              <a:rPr lang="zh-CN" altLang="en-US" sz="2000" dirty="0">
                <a:solidFill>
                  <a:srgbClr val="FF0000"/>
                </a:solidFill>
              </a:rPr>
              <a:t>竞争冒险</a:t>
            </a:r>
            <a:r>
              <a:rPr lang="zh-CN" altLang="en-US" sz="2000" dirty="0"/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74D6-63C0-4216-91B7-528DA0D5AD1E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1400" dirty="0" smtClean="0"/>
              <a:t>实验四  组合逻辑电路设计</a:t>
            </a:r>
            <a:endParaRPr lang="en-US" altLang="zh-CN" sz="1400" dirty="0"/>
          </a:p>
        </p:txBody>
      </p:sp>
      <p:sp>
        <p:nvSpPr>
          <p:cNvPr id="5" name="矩形 4"/>
          <p:cNvSpPr/>
          <p:nvPr/>
        </p:nvSpPr>
        <p:spPr>
          <a:xfrm>
            <a:off x="7696200" y="697468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 smtClean="0"/>
              <a:t>（实验原理）</a:t>
            </a:r>
            <a:endParaRPr lang="zh-CN" altLang="en-US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535992"/>
            <a:ext cx="2667000" cy="286480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1012" y="3675941"/>
            <a:ext cx="2475188" cy="258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1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533400" y="1008063"/>
            <a:ext cx="80010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 eaLnBrk="1" hangingPunct="1">
              <a:spcBef>
                <a:spcPts val="1200"/>
              </a:spcBef>
            </a:pPr>
            <a:r>
              <a:rPr lang="zh-CN" altLang="en-US" sz="2000" b="1" dirty="0"/>
              <a:t>消除</a:t>
            </a:r>
            <a:r>
              <a:rPr lang="zh-CN" altLang="en-US" sz="2000" b="1" dirty="0" smtClean="0"/>
              <a:t>竞争冒险的方法：</a:t>
            </a:r>
            <a:endParaRPr lang="en-US" altLang="zh-CN" sz="2000" b="1" dirty="0" smtClean="0"/>
          </a:p>
          <a:p>
            <a:pPr indent="0">
              <a:spcBef>
                <a:spcPts val="1200"/>
              </a:spcBef>
            </a:pPr>
            <a:r>
              <a:rPr lang="en-US" altLang="zh-CN" sz="2000" dirty="0" smtClean="0"/>
              <a:t>1</a:t>
            </a:r>
            <a:r>
              <a:rPr lang="zh-CN" altLang="en-US" sz="2000" dirty="0"/>
              <a:t>、输出端接入滤波电容；</a:t>
            </a:r>
          </a:p>
          <a:p>
            <a:pPr indent="0">
              <a:spcBef>
                <a:spcPts val="1200"/>
              </a:spcBef>
            </a:pPr>
            <a:r>
              <a:rPr lang="en-US" altLang="zh-CN" sz="2000" dirty="0"/>
              <a:t>2</a:t>
            </a:r>
            <a:r>
              <a:rPr lang="zh-CN" altLang="en-US" sz="2000" dirty="0"/>
              <a:t>、</a:t>
            </a:r>
            <a:r>
              <a:rPr lang="zh-CN" altLang="en-US" sz="2000" dirty="0" smtClean="0"/>
              <a:t>输出端</a:t>
            </a:r>
            <a:r>
              <a:rPr lang="zh-CN" altLang="en-US" sz="2000" dirty="0"/>
              <a:t>引入选通脉冲；</a:t>
            </a:r>
          </a:p>
          <a:p>
            <a:pPr indent="0">
              <a:spcBef>
                <a:spcPts val="1200"/>
              </a:spcBef>
            </a:pPr>
            <a:r>
              <a:rPr lang="en-US" altLang="zh-CN" sz="2000" dirty="0"/>
              <a:t>3</a:t>
            </a:r>
            <a:r>
              <a:rPr lang="zh-CN" altLang="en-US" sz="2000" dirty="0"/>
              <a:t>、增加冗余项，修改逻辑设计；</a:t>
            </a:r>
          </a:p>
          <a:p>
            <a:pPr indent="0">
              <a:spcBef>
                <a:spcPts val="1200"/>
              </a:spcBef>
            </a:pPr>
            <a:r>
              <a:rPr lang="en-US" altLang="zh-CN" sz="2000" dirty="0"/>
              <a:t>4</a:t>
            </a:r>
            <a:r>
              <a:rPr lang="zh-CN" altLang="en-US" sz="2000" dirty="0" smtClean="0"/>
              <a:t>、引入</a:t>
            </a:r>
            <a:r>
              <a:rPr lang="zh-CN" altLang="en-US" sz="2000" dirty="0"/>
              <a:t>封锁脉冲。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74D6-63C0-4216-91B7-528DA0D5AD1E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1400" dirty="0" smtClean="0"/>
              <a:t>实验四  组合逻辑电路设计</a:t>
            </a:r>
            <a:endParaRPr lang="en-US" altLang="zh-CN" sz="1400" dirty="0"/>
          </a:p>
        </p:txBody>
      </p:sp>
      <p:sp>
        <p:nvSpPr>
          <p:cNvPr id="5" name="矩形 4"/>
          <p:cNvSpPr/>
          <p:nvPr/>
        </p:nvSpPr>
        <p:spPr>
          <a:xfrm>
            <a:off x="7696200" y="697468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 smtClean="0"/>
              <a:t>（实验原理）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114800"/>
            <a:ext cx="1865588" cy="2134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5539" y="1016281"/>
            <a:ext cx="1668600" cy="21344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913839" y="395276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如：</a:t>
            </a:r>
            <a:r>
              <a:rPr lang="en-US" altLang="zh-CN" dirty="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Y=AB+ÃC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，当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BC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都为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的时候，若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值改变，则会发生竞争</a:t>
            </a:r>
            <a:r>
              <a:rPr lang="zh-CN" altLang="en-US" dirty="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。可以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添加冗余项：</a:t>
            </a:r>
          </a:p>
          <a:p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Y=AB+ÃC+BC</a:t>
            </a:r>
            <a:endParaRPr lang="en-US" altLang="zh-CN" b="0" i="0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3657600" y="1971445"/>
            <a:ext cx="1563290" cy="3788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 rot="2122902">
            <a:off x="4124158" y="3114164"/>
            <a:ext cx="1911571" cy="3788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1447800" y="3276600"/>
            <a:ext cx="3048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66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533400" y="1008063"/>
            <a:ext cx="8001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 eaLnBrk="1" hangingPunct="1">
              <a:spcBef>
                <a:spcPts val="1200"/>
              </a:spcBef>
            </a:pPr>
            <a:r>
              <a:rPr lang="zh-CN" altLang="en-US" sz="2000" b="1" dirty="0" smtClean="0"/>
              <a:t>雨课堂视频直播或腾讯会议演示：竞争冒险及消除的方法</a:t>
            </a:r>
            <a:endParaRPr lang="en-US" altLang="zh-CN" sz="2000" b="1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74D6-63C0-4216-91B7-528DA0D5AD1E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1400" dirty="0" smtClean="0"/>
              <a:t>实验四  组合逻辑电路设计</a:t>
            </a:r>
            <a:endParaRPr lang="en-US" altLang="zh-CN" sz="1400" dirty="0"/>
          </a:p>
        </p:txBody>
      </p:sp>
      <p:sp>
        <p:nvSpPr>
          <p:cNvPr id="5" name="矩形 4"/>
          <p:cNvSpPr/>
          <p:nvPr/>
        </p:nvSpPr>
        <p:spPr>
          <a:xfrm>
            <a:off x="7696200" y="697468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 smtClean="0"/>
              <a:t>（实验原理）</a:t>
            </a:r>
            <a:endParaRPr lang="zh-CN" altLang="en-US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408173"/>
            <a:ext cx="5791200" cy="36537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8122" y="3748496"/>
            <a:ext cx="3560478" cy="262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48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4"/>
          <p:cNvSpPr txBox="1">
            <a:spLocks noChangeArrowheads="1"/>
          </p:cNvSpPr>
          <p:nvPr/>
        </p:nvSpPr>
        <p:spPr bwMode="auto">
          <a:xfrm>
            <a:off x="228600" y="685800"/>
            <a:ext cx="8686800" cy="6838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zh-CN" altLang="en-US" sz="2000" b="1" dirty="0"/>
              <a:t>实验</a:t>
            </a:r>
            <a:r>
              <a:rPr lang="zh-CN" altLang="en-US" sz="2000" b="1" dirty="0" smtClean="0"/>
              <a:t>内容</a:t>
            </a:r>
            <a:endParaRPr lang="en-US" altLang="zh-CN" sz="2000" b="1" dirty="0" smtClean="0"/>
          </a:p>
          <a:p>
            <a:pPr eaLnBrk="1" hangingPunct="1">
              <a:spcBef>
                <a:spcPts val="1200"/>
              </a:spcBef>
            </a:pPr>
            <a:r>
              <a:rPr lang="en-US" altLang="zh-CN" dirty="0" smtClean="0"/>
              <a:t>1</a:t>
            </a:r>
            <a:r>
              <a:rPr lang="zh-CN" altLang="en-US" dirty="0"/>
              <a:t>、用</a:t>
            </a:r>
            <a:r>
              <a:rPr lang="en-US" altLang="zh-CN" dirty="0"/>
              <a:t>7400</a:t>
            </a:r>
            <a:r>
              <a:rPr lang="zh-CN" altLang="en-US" dirty="0"/>
              <a:t>设计一个无弃权四人表决器，在四人或三人表决为</a:t>
            </a:r>
            <a:r>
              <a:rPr lang="en-US" altLang="zh-CN" dirty="0"/>
              <a:t>1</a:t>
            </a:r>
            <a:r>
              <a:rPr lang="zh-CN" altLang="en-US" dirty="0"/>
              <a:t>时通过，否则不通过。要求按组</a:t>
            </a:r>
            <a:r>
              <a:rPr lang="zh-CN" altLang="zh-CN" dirty="0"/>
              <a:t>合</a:t>
            </a:r>
            <a:r>
              <a:rPr lang="zh-CN" altLang="en-US" dirty="0"/>
              <a:t>电</a:t>
            </a:r>
            <a:r>
              <a:rPr lang="zh-CN" altLang="zh-CN" dirty="0"/>
              <a:t>路设计</a:t>
            </a:r>
            <a:r>
              <a:rPr lang="zh-CN" altLang="en-US" dirty="0"/>
              <a:t>要求写出真值表、卡诺图、逻揖函数表达</a:t>
            </a:r>
            <a:r>
              <a:rPr lang="zh-CN" altLang="zh-CN" dirty="0"/>
              <a:t>式、</a:t>
            </a:r>
            <a:r>
              <a:rPr lang="zh-CN" altLang="en-US" dirty="0"/>
              <a:t>逻辑电路图；并用实验方法验证设计结果。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dirty="0"/>
              <a:t>要求</a:t>
            </a:r>
            <a:r>
              <a:rPr lang="zh-CN" altLang="en-US" dirty="0">
                <a:sym typeface="Wingdings" panose="05000000000000000000" pitchFamily="2" charset="2"/>
              </a:rPr>
              <a:t>：（</a:t>
            </a:r>
            <a:r>
              <a:rPr lang="en-US" altLang="zh-CN" dirty="0">
                <a:sym typeface="Wingdings" panose="05000000000000000000" pitchFamily="2" charset="2"/>
              </a:rPr>
              <a:t>1</a:t>
            </a:r>
            <a:r>
              <a:rPr lang="zh-CN" altLang="en-US" dirty="0">
                <a:sym typeface="Wingdings" panose="05000000000000000000" pitchFamily="2" charset="2"/>
              </a:rPr>
              <a:t>）</a:t>
            </a:r>
            <a:r>
              <a:rPr lang="zh-CN" altLang="en-US" dirty="0"/>
              <a:t>用</a:t>
            </a:r>
            <a:r>
              <a:rPr lang="en-US" altLang="zh-CN" dirty="0"/>
              <a:t>2</a:t>
            </a:r>
            <a:r>
              <a:rPr lang="zh-CN" altLang="en-US" sz="1600" dirty="0"/>
              <a:t>个</a:t>
            </a:r>
            <a:r>
              <a:rPr lang="en-US" altLang="zh-CN" sz="1600" dirty="0"/>
              <a:t>7400</a:t>
            </a:r>
            <a:r>
              <a:rPr lang="zh-CN" altLang="en-US" sz="1600" dirty="0"/>
              <a:t>（</a:t>
            </a:r>
            <a:r>
              <a:rPr lang="en-US" altLang="zh-CN" sz="1600" dirty="0"/>
              <a:t>8</a:t>
            </a:r>
            <a:r>
              <a:rPr lang="zh-CN" altLang="en-US" sz="1600" dirty="0"/>
              <a:t>个二输入与非门）实现最简设计；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sz="1600" dirty="0"/>
              <a:t>             （</a:t>
            </a:r>
            <a:r>
              <a:rPr lang="en-US" altLang="zh-CN" sz="1600" dirty="0"/>
              <a:t>2</a:t>
            </a:r>
            <a:r>
              <a:rPr lang="zh-CN" altLang="en-US" sz="1600" dirty="0"/>
              <a:t>）改善设计电路，使对称性完好，无竞争冒险现象。（选作）</a:t>
            </a:r>
            <a:endParaRPr lang="zh-CN" altLang="en-US" dirty="0"/>
          </a:p>
          <a:p>
            <a:pPr eaLnBrk="1" hangingPunct="1">
              <a:spcBef>
                <a:spcPts val="1200"/>
              </a:spcBef>
            </a:pPr>
            <a:r>
              <a:rPr lang="en-US" altLang="zh-CN" dirty="0"/>
              <a:t>2</a:t>
            </a:r>
            <a:r>
              <a:rPr lang="zh-CN" altLang="en-US" dirty="0"/>
              <a:t>、用与非门</a:t>
            </a:r>
            <a:r>
              <a:rPr lang="en-US" altLang="zh-CN" dirty="0"/>
              <a:t>7400</a:t>
            </a:r>
            <a:r>
              <a:rPr lang="zh-CN" altLang="en-US" dirty="0"/>
              <a:t>和异或门</a:t>
            </a:r>
            <a:r>
              <a:rPr lang="en-US" altLang="zh-CN" dirty="0"/>
              <a:t>7486</a:t>
            </a:r>
            <a:r>
              <a:rPr lang="zh-CN" altLang="en-US" dirty="0"/>
              <a:t>实现一位</a:t>
            </a:r>
            <a:r>
              <a:rPr lang="zh-CN" altLang="en-US" dirty="0" smtClean="0"/>
              <a:t>全加器</a:t>
            </a:r>
            <a:r>
              <a:rPr lang="zh-CN" altLang="en-US" dirty="0"/>
              <a:t>。</a:t>
            </a:r>
            <a:endParaRPr lang="en-US" altLang="zh-CN" dirty="0"/>
          </a:p>
          <a:p>
            <a:pPr eaLnBrk="1" hangingPunct="1">
              <a:spcBef>
                <a:spcPts val="1200"/>
              </a:spcBef>
            </a:pPr>
            <a:r>
              <a:rPr lang="en-US" altLang="zh-CN" dirty="0"/>
              <a:t>      {</a:t>
            </a:r>
            <a:r>
              <a:rPr lang="en-US" altLang="zh-CN" dirty="0" err="1" smtClean="0"/>
              <a:t>co,sum</a:t>
            </a:r>
            <a:r>
              <a:rPr lang="en-US" altLang="zh-CN" dirty="0" smtClean="0"/>
              <a:t>}=</a:t>
            </a:r>
            <a:r>
              <a:rPr lang="en-US" altLang="zh-CN" dirty="0" err="1" smtClean="0"/>
              <a:t>a+b+ci</a:t>
            </a:r>
            <a:r>
              <a:rPr lang="en-US" altLang="zh-CN" dirty="0"/>
              <a:t>;</a:t>
            </a:r>
            <a:endParaRPr lang="zh-CN" altLang="en-US" dirty="0"/>
          </a:p>
          <a:p>
            <a:pPr>
              <a:spcBef>
                <a:spcPts val="1200"/>
              </a:spcBef>
            </a:pP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en-US" dirty="0"/>
              <a:t>用双四选一数据选择器</a:t>
            </a:r>
            <a:r>
              <a:rPr lang="en-US" altLang="zh-CN" dirty="0"/>
              <a:t>74153</a:t>
            </a:r>
            <a:r>
              <a:rPr lang="zh-CN" altLang="en-US" dirty="0"/>
              <a:t>来实现三人表决</a:t>
            </a:r>
            <a:r>
              <a:rPr lang="zh-CN" altLang="en-US" dirty="0"/>
              <a:t>电路（不用门电路，</a:t>
            </a:r>
            <a:r>
              <a:rPr lang="zh-CN" altLang="en-US" dirty="0" smtClean="0"/>
              <a:t>当输入</a:t>
            </a:r>
            <a:r>
              <a:rPr lang="en-US" altLang="zh-CN" dirty="0" smtClean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1</a:t>
            </a:r>
            <a:r>
              <a:rPr lang="zh-CN" altLang="en-US" dirty="0"/>
              <a:t>或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1</a:t>
            </a:r>
            <a:r>
              <a:rPr lang="zh-CN" altLang="en-US" dirty="0"/>
              <a:t>时输出为</a:t>
            </a:r>
            <a:r>
              <a:rPr lang="en-US" altLang="zh-CN" dirty="0"/>
              <a:t>1</a:t>
            </a:r>
            <a:r>
              <a:rPr lang="zh-CN" altLang="en-US" dirty="0"/>
              <a:t>，否则输出为</a:t>
            </a:r>
            <a:r>
              <a:rPr lang="en-US" altLang="zh-CN" dirty="0"/>
              <a:t>0</a:t>
            </a:r>
            <a:r>
              <a:rPr lang="zh-CN" altLang="en-US" dirty="0"/>
              <a:t>）。 </a:t>
            </a:r>
            <a:endParaRPr lang="en-US" altLang="zh-CN" dirty="0" smtClean="0"/>
          </a:p>
          <a:p>
            <a:pPr eaLnBrk="1" hangingPunct="1">
              <a:spcBef>
                <a:spcPts val="1200"/>
              </a:spcBef>
            </a:pPr>
            <a:r>
              <a:rPr lang="en-US" altLang="zh-CN" dirty="0" smtClean="0"/>
              <a:t>4</a:t>
            </a:r>
            <a:r>
              <a:rPr lang="zh-CN" altLang="en-US" dirty="0" smtClean="0"/>
              <a:t>、设计</a:t>
            </a:r>
            <a:r>
              <a:rPr lang="zh-CN" altLang="en-US" dirty="0"/>
              <a:t>一个密码锁。密码锁的密码可以由设计者自行设定，密码锁有</a:t>
            </a:r>
            <a:r>
              <a:rPr lang="en-US" altLang="zh-CN" dirty="0"/>
              <a:t>4</a:t>
            </a:r>
            <a:r>
              <a:rPr lang="zh-CN" altLang="en-US" dirty="0"/>
              <a:t>位二进制</a:t>
            </a:r>
            <a:r>
              <a:rPr lang="en-US" altLang="zh-CN" dirty="0"/>
              <a:t>A</a:t>
            </a:r>
            <a:r>
              <a:rPr lang="en-US" altLang="zh-CN" baseline="-10000" dirty="0"/>
              <a:t>3</a:t>
            </a:r>
            <a:r>
              <a:rPr lang="en-US" altLang="zh-CN" dirty="0"/>
              <a:t>A</a:t>
            </a:r>
            <a:r>
              <a:rPr lang="en-US" altLang="zh-CN" baseline="-10000" dirty="0"/>
              <a:t>2</a:t>
            </a:r>
            <a:r>
              <a:rPr lang="en-US" altLang="zh-CN" dirty="0"/>
              <a:t>A</a:t>
            </a:r>
            <a:r>
              <a:rPr lang="en-US" altLang="zh-CN" baseline="-10000" dirty="0"/>
              <a:t>1</a:t>
            </a:r>
            <a:r>
              <a:rPr lang="en-US" altLang="zh-CN" dirty="0"/>
              <a:t>A</a:t>
            </a:r>
            <a:r>
              <a:rPr lang="en-US" altLang="zh-CN" baseline="-10000" dirty="0"/>
              <a:t>0</a:t>
            </a:r>
            <a:r>
              <a:rPr lang="zh-CN" altLang="en-US" dirty="0"/>
              <a:t>的密码输入端和一个开锁钥匙信号</a:t>
            </a:r>
            <a:r>
              <a:rPr lang="en-US" altLang="zh-CN" dirty="0"/>
              <a:t>B</a:t>
            </a:r>
            <a:r>
              <a:rPr lang="zh-CN" altLang="en-US" dirty="0"/>
              <a:t>的输入端，当</a:t>
            </a:r>
            <a:r>
              <a:rPr lang="en-US" altLang="zh-CN" dirty="0"/>
              <a:t>B=1</a:t>
            </a:r>
            <a:r>
              <a:rPr lang="zh-CN" altLang="en-US" dirty="0"/>
              <a:t>（有钥匙插入）且输入密码正确时，允许开锁信号输出</a:t>
            </a:r>
            <a:r>
              <a:rPr lang="en-US" altLang="zh-CN" dirty="0"/>
              <a:t>Y</a:t>
            </a:r>
            <a:r>
              <a:rPr lang="en-US" altLang="zh-CN" baseline="-10000" dirty="0"/>
              <a:t>1</a:t>
            </a:r>
            <a:r>
              <a:rPr lang="en-US" altLang="zh-CN" dirty="0"/>
              <a:t>=1</a:t>
            </a:r>
            <a:r>
              <a:rPr lang="zh-CN" altLang="en-US" dirty="0"/>
              <a:t>（开锁），报警信号输出</a:t>
            </a:r>
            <a:r>
              <a:rPr lang="en-US" altLang="zh-CN" dirty="0"/>
              <a:t>Y</a:t>
            </a:r>
            <a:r>
              <a:rPr lang="en-US" altLang="zh-CN" baseline="-10000" dirty="0"/>
              <a:t>2</a:t>
            </a:r>
            <a:r>
              <a:rPr lang="en-US" altLang="zh-CN" dirty="0"/>
              <a:t>=0</a:t>
            </a:r>
            <a:r>
              <a:rPr lang="zh-CN" altLang="en-US" dirty="0"/>
              <a:t>；当</a:t>
            </a:r>
            <a:r>
              <a:rPr lang="en-US" altLang="zh-CN" dirty="0"/>
              <a:t>B=1</a:t>
            </a:r>
            <a:r>
              <a:rPr lang="zh-CN" altLang="en-US" dirty="0"/>
              <a:t>但是密码不正确时，</a:t>
            </a:r>
            <a:r>
              <a:rPr lang="en-US" altLang="zh-CN" dirty="0"/>
              <a:t>Y</a:t>
            </a:r>
            <a:r>
              <a:rPr lang="en-US" altLang="zh-CN" baseline="-10000" dirty="0"/>
              <a:t>1</a:t>
            </a:r>
            <a:r>
              <a:rPr lang="en-US" altLang="zh-CN" dirty="0"/>
              <a:t>=0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en-US" altLang="zh-CN" baseline="-10000" dirty="0"/>
              <a:t>2</a:t>
            </a:r>
            <a:r>
              <a:rPr lang="en-US" altLang="zh-CN" dirty="0"/>
              <a:t>=1</a:t>
            </a:r>
            <a:r>
              <a:rPr lang="zh-CN" altLang="en-US" dirty="0"/>
              <a:t>；当</a:t>
            </a:r>
            <a:r>
              <a:rPr lang="en-US" altLang="zh-CN" dirty="0"/>
              <a:t>B=0</a:t>
            </a:r>
            <a:r>
              <a:rPr lang="zh-CN" altLang="en-US" dirty="0"/>
              <a:t>时，无论密码对否，</a:t>
            </a:r>
            <a:r>
              <a:rPr lang="en-US" altLang="zh-CN" dirty="0"/>
              <a:t>Y</a:t>
            </a:r>
            <a:r>
              <a:rPr lang="en-US" altLang="zh-CN" baseline="-10000" dirty="0"/>
              <a:t>1</a:t>
            </a:r>
            <a:r>
              <a:rPr lang="en-US" altLang="zh-CN" dirty="0"/>
              <a:t>=Y</a:t>
            </a:r>
            <a:r>
              <a:rPr lang="en-US" altLang="zh-CN" baseline="-10000" dirty="0"/>
              <a:t>2</a:t>
            </a:r>
            <a:r>
              <a:rPr lang="en-US" altLang="zh-CN" dirty="0"/>
              <a:t>=0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dirty="0">
                <a:solidFill>
                  <a:srgbClr val="FF00FF"/>
                </a:solidFill>
              </a:rPr>
              <a:t>提示</a:t>
            </a:r>
            <a:r>
              <a:rPr lang="zh-CN" altLang="en-US" dirty="0" smtClean="0">
                <a:solidFill>
                  <a:srgbClr val="FF00FF"/>
                </a:solidFill>
              </a:rPr>
              <a:t>：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dirty="0" smtClean="0"/>
              <a:t>  </a:t>
            </a:r>
            <a:r>
              <a:rPr lang="en-US" altLang="zh-CN" dirty="0" smtClean="0"/>
              <a:t>1.</a:t>
            </a:r>
            <a:r>
              <a:rPr lang="zh-CN" altLang="en-US" dirty="0" smtClean="0"/>
              <a:t>设定四位密码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0</a:t>
            </a:r>
            <a:endParaRPr lang="en-US" altLang="zh-CN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dirty="0" smtClean="0"/>
              <a:t>  </a:t>
            </a:r>
            <a:r>
              <a:rPr lang="en-US" altLang="zh-CN" dirty="0"/>
              <a:t>2.</a:t>
            </a:r>
            <a:r>
              <a:rPr lang="zh-CN" altLang="en-US" dirty="0"/>
              <a:t>判断密码的对错就是判断两个二进制数</a:t>
            </a:r>
            <a:r>
              <a:rPr lang="en-US" altLang="zh-CN" dirty="0"/>
              <a:t>P</a:t>
            </a:r>
            <a:r>
              <a:rPr lang="en-US" altLang="zh-CN" baseline="-25000" dirty="0"/>
              <a:t>3</a:t>
            </a:r>
            <a:r>
              <a:rPr lang="en-US" altLang="zh-CN" dirty="0"/>
              <a:t>P</a:t>
            </a:r>
            <a:r>
              <a:rPr lang="en-US" altLang="zh-CN" baseline="-25000" dirty="0"/>
              <a:t>2</a:t>
            </a:r>
            <a:r>
              <a:rPr lang="en-US" altLang="zh-CN" dirty="0"/>
              <a:t>P</a:t>
            </a:r>
            <a:r>
              <a:rPr lang="en-US" altLang="zh-CN" baseline="-25000" dirty="0"/>
              <a:t>1</a:t>
            </a:r>
            <a:r>
              <a:rPr lang="en-US" altLang="zh-CN" dirty="0"/>
              <a:t>P</a:t>
            </a:r>
            <a:r>
              <a:rPr lang="en-US" altLang="zh-CN" baseline="-25000" dirty="0"/>
              <a:t>0</a:t>
            </a:r>
            <a:r>
              <a:rPr lang="zh-CN" altLang="en-US" dirty="0"/>
              <a:t>与       </a:t>
            </a:r>
            <a:r>
              <a:rPr lang="en-US" altLang="zh-CN" dirty="0"/>
              <a:t>A</a:t>
            </a:r>
            <a:r>
              <a:rPr lang="en-US" altLang="zh-CN" baseline="-25000" dirty="0"/>
              <a:t>3</a:t>
            </a:r>
            <a:r>
              <a:rPr lang="en-US" altLang="zh-CN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A</a:t>
            </a:r>
            <a:r>
              <a:rPr lang="en-US" altLang="zh-CN" baseline="-25000" dirty="0"/>
              <a:t>0</a:t>
            </a:r>
            <a:r>
              <a:rPr lang="zh-CN" altLang="en-US" dirty="0"/>
              <a:t>是否相等。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dirty="0"/>
              <a:t>  </a:t>
            </a:r>
            <a:r>
              <a:rPr lang="en-US" altLang="zh-CN" dirty="0"/>
              <a:t>3.</a:t>
            </a:r>
            <a:r>
              <a:rPr lang="zh-CN" altLang="en-US" dirty="0"/>
              <a:t>备用芯片：</a:t>
            </a:r>
            <a:r>
              <a:rPr lang="en-US" altLang="zh-CN" dirty="0"/>
              <a:t>7400</a:t>
            </a:r>
            <a:r>
              <a:rPr lang="zh-CN" altLang="en-US" dirty="0"/>
              <a:t>，</a:t>
            </a:r>
            <a:r>
              <a:rPr lang="en-US" altLang="zh-CN" dirty="0"/>
              <a:t>7420</a:t>
            </a:r>
            <a:r>
              <a:rPr lang="zh-CN" altLang="en-US" dirty="0"/>
              <a:t>， </a:t>
            </a:r>
            <a:r>
              <a:rPr lang="en-US" altLang="zh-CN" dirty="0"/>
              <a:t>7486 </a:t>
            </a:r>
            <a:r>
              <a:rPr lang="zh-CN" altLang="en-US" dirty="0"/>
              <a:t>，</a:t>
            </a:r>
            <a:r>
              <a:rPr lang="en-US" altLang="zh-CN" dirty="0"/>
              <a:t>74138</a:t>
            </a:r>
            <a:r>
              <a:rPr lang="zh-CN" altLang="en-US" dirty="0"/>
              <a:t>，</a:t>
            </a:r>
            <a:r>
              <a:rPr lang="en-US" altLang="zh-CN" dirty="0"/>
              <a:t>74153</a:t>
            </a:r>
            <a:r>
              <a:rPr lang="zh-CN" altLang="en-US" dirty="0"/>
              <a:t>。可以选择其中的一种或多种芯片来完成设计。</a:t>
            </a:r>
          </a:p>
          <a:p>
            <a:pPr>
              <a:lnSpc>
                <a:spcPct val="80000"/>
              </a:lnSpc>
            </a:pPr>
            <a:endParaRPr lang="en-US" altLang="zh-CN" dirty="0"/>
          </a:p>
          <a:p>
            <a:pPr eaLnBrk="1" hangingPunct="1">
              <a:spcBef>
                <a:spcPts val="1200"/>
              </a:spcBef>
            </a:pPr>
            <a:r>
              <a:rPr lang="zh-CN" altLang="en-US" dirty="0" smtClean="0"/>
              <a:t>          </a:t>
            </a:r>
            <a:r>
              <a:rPr lang="zh-CN" altLang="en-US" sz="2000" dirty="0" smtClean="0"/>
              <a:t>   </a:t>
            </a:r>
            <a:endParaRPr lang="zh-CN" altLang="en-US" sz="2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74D6-63C0-4216-91B7-528DA0D5AD1E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1400" dirty="0" smtClean="0"/>
              <a:t>实验四  组合逻辑电路设计</a:t>
            </a:r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7483yj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40385"/>
            <a:ext cx="5676869" cy="482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 Box 6"/>
          <p:cNvSpPr txBox="1">
            <a:spLocks noChangeArrowheads="1"/>
          </p:cNvSpPr>
          <p:nvPr/>
        </p:nvSpPr>
        <p:spPr bwMode="auto">
          <a:xfrm>
            <a:off x="2270125" y="403225"/>
            <a:ext cx="3749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2971800" y="609600"/>
            <a:ext cx="2514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125" name="Text Box 8"/>
          <p:cNvSpPr txBox="1">
            <a:spLocks noChangeArrowheads="1"/>
          </p:cNvSpPr>
          <p:nvPr/>
        </p:nvSpPr>
        <p:spPr bwMode="auto">
          <a:xfrm>
            <a:off x="2630090" y="976313"/>
            <a:ext cx="3886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dirty="0"/>
              <a:t>四位全加器</a:t>
            </a:r>
            <a:r>
              <a:rPr lang="en-US" altLang="zh-CN" sz="2400" dirty="0"/>
              <a:t>7483</a:t>
            </a:r>
            <a:r>
              <a:rPr lang="zh-CN" altLang="en-US" sz="2400" dirty="0"/>
              <a:t>引脚图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74D6-63C0-4216-91B7-528DA0D5AD1E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1400" dirty="0" smtClean="0"/>
              <a:t>实验四  组合逻辑电路设计</a:t>
            </a:r>
            <a:endParaRPr lang="en-US" altLang="zh-CN" sz="1400" dirty="0"/>
          </a:p>
        </p:txBody>
      </p:sp>
      <p:sp>
        <p:nvSpPr>
          <p:cNvPr id="10" name="矩形 9"/>
          <p:cNvSpPr/>
          <p:nvPr/>
        </p:nvSpPr>
        <p:spPr>
          <a:xfrm>
            <a:off x="7696200" y="697468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 smtClean="0"/>
              <a:t>（实验内容）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8" y="1676400"/>
            <a:ext cx="7618412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 Box 6"/>
          <p:cNvSpPr txBox="1">
            <a:spLocks noChangeArrowheads="1"/>
          </p:cNvSpPr>
          <p:nvPr/>
        </p:nvSpPr>
        <p:spPr bwMode="auto">
          <a:xfrm>
            <a:off x="3162300" y="990600"/>
            <a:ext cx="2819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/>
              <a:t>7483</a:t>
            </a:r>
            <a:r>
              <a:rPr lang="zh-CN" altLang="en-US" sz="2400"/>
              <a:t>逻辑框图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74D6-63C0-4216-91B7-528DA0D5AD1E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1400" dirty="0" smtClean="0"/>
              <a:t>实验四  组合逻辑电路设计</a:t>
            </a:r>
            <a:endParaRPr lang="en-US" altLang="zh-CN" sz="1400" dirty="0"/>
          </a:p>
        </p:txBody>
      </p:sp>
      <p:sp>
        <p:nvSpPr>
          <p:cNvPr id="6" name="矩形 5"/>
          <p:cNvSpPr/>
          <p:nvPr/>
        </p:nvSpPr>
        <p:spPr>
          <a:xfrm>
            <a:off x="7696200" y="697468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 smtClean="0"/>
              <a:t>（实验内容）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 descr="7483lj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174" y="1147476"/>
            <a:ext cx="3183568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2884958" y="697468"/>
            <a:ext cx="3810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dirty="0"/>
              <a:t>7483</a:t>
            </a:r>
            <a:r>
              <a:rPr lang="zh-CN" altLang="en-US" sz="2400" dirty="0"/>
              <a:t>内部逻辑图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74D6-63C0-4216-91B7-528DA0D5AD1E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1400" dirty="0" smtClean="0"/>
              <a:t>实验四  组合逻辑电路设计</a:t>
            </a:r>
            <a:endParaRPr lang="en-US" altLang="zh-CN" sz="1400" dirty="0"/>
          </a:p>
        </p:txBody>
      </p:sp>
      <p:sp>
        <p:nvSpPr>
          <p:cNvPr id="6" name="矩形 5"/>
          <p:cNvSpPr/>
          <p:nvPr/>
        </p:nvSpPr>
        <p:spPr>
          <a:xfrm>
            <a:off x="7696200" y="697468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 smtClean="0"/>
              <a:t>（实验内容）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1023</TotalTime>
  <Words>907</Words>
  <Application>Microsoft Office PowerPoint</Application>
  <PresentationFormat>全屏显示(4:3)</PresentationFormat>
  <Paragraphs>105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等线</vt:lpstr>
      <vt:lpstr>宋体</vt:lpstr>
      <vt:lpstr>Microsoft YaHei</vt:lpstr>
      <vt:lpstr>Arial</vt:lpstr>
      <vt:lpstr>Calibri</vt:lpstr>
      <vt:lpstr>Calibri Light</vt:lpstr>
      <vt:lpstr>Times New Roman</vt:lpstr>
      <vt:lpstr>Wingdings</vt:lpstr>
      <vt:lpstr>回顾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TJCU</dc:creator>
  <cp:lastModifiedBy>TJCU</cp:lastModifiedBy>
  <cp:revision>105</cp:revision>
  <cp:lastPrinted>1601-01-01T00:00:00Z</cp:lastPrinted>
  <dcterms:created xsi:type="dcterms:W3CDTF">1601-01-01T00:00:00Z</dcterms:created>
  <dcterms:modified xsi:type="dcterms:W3CDTF">2021-11-01T02:14:03Z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