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306" r:id="rId2"/>
    <p:sldId id="307" r:id="rId3"/>
    <p:sldId id="308" r:id="rId4"/>
    <p:sldId id="309" r:id="rId5"/>
    <p:sldId id="310" r:id="rId6"/>
    <p:sldId id="311" r:id="rId7"/>
    <p:sldId id="323" r:id="rId8"/>
    <p:sldId id="312" r:id="rId9"/>
    <p:sldId id="313" r:id="rId10"/>
    <p:sldId id="259" r:id="rId11"/>
    <p:sldId id="32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88CD4-A7A7-43A1-B5A3-AD9D400CFC5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DA368-A201-438D-8CC3-EDEC13898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6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0684-AE53-4934-96B1-0AF66CEF072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5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3ED6-B0E5-4799-8468-6DBA8AB0F1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30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A255-66DA-4E04-9C5D-E9B6798E257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46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 dirty="0"/>
              <a:t>实验五 双稳态触发器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1165-77CD-44FD-A680-25CE3BA877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8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A65-D1D7-4D68-805E-A5EA32C5E7F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DD07-C639-4C3A-B854-F40BF7AAF8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47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52F-E063-4768-B3D6-284DD6CA16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31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16F-AAF1-4926-B27C-AFB28C6BF7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3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1B08-0257-4F9B-8412-2682B33283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62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A82E9B-DACE-4455-BFC3-808DA86F76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37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FD4F-53D3-467E-AA45-2F1289B872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86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实验五 双稳态触发器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9CA255-66DA-4E04-9C5D-E9B6798E257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0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22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3400" y="700145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 dirty="0"/>
              <a:t>实验六   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集成计数器的应用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33400" y="1230313"/>
            <a:ext cx="8077200" cy="5170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400" b="1" dirty="0"/>
              <a:t>实验目的</a:t>
            </a:r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sz="2000" dirty="0"/>
              <a:t>理解分频和计数的概念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sz="2000" dirty="0"/>
              <a:t>掌握任意进制计数器的构成方法</a:t>
            </a:r>
            <a:r>
              <a:rPr lang="zh-CN" altLang="en-US" sz="2000" dirty="0"/>
              <a:t>。</a:t>
            </a:r>
            <a:endParaRPr lang="zh-CN" sz="2000" dirty="0"/>
          </a:p>
          <a:p>
            <a:pPr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400" b="1" dirty="0"/>
              <a:t>实验原理</a:t>
            </a:r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000" dirty="0"/>
              <a:t>计数器是一种能够记录输入脉冲个数的时序电路，在数字系统中使用非常广泛，不仅能用于对时钟脉冲计数，还可以用于分频、定时、产生节拍脉冲和脉冲序列以及进行数字运算等。</a:t>
            </a:r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000" dirty="0"/>
              <a:t>计数器的种类繁多。按照计数器中触发器是否同时翻转，可以分为同步计数器和异步计数器。在同步计数器中，各个触发器的时钟</a:t>
            </a:r>
            <a:r>
              <a:rPr lang="zh-CN" altLang="en-US" sz="2000" dirty="0"/>
              <a:t>信号</a:t>
            </a:r>
            <a:r>
              <a:rPr lang="zh-CN" sz="2000" dirty="0"/>
              <a:t>是</a:t>
            </a:r>
            <a:r>
              <a:rPr lang="zh-CN" altLang="en-US" sz="2000" dirty="0"/>
              <a:t>相同</a:t>
            </a:r>
            <a:r>
              <a:rPr lang="zh-CN" sz="2000" dirty="0"/>
              <a:t>的。在异步计数器中，各个触发器</a:t>
            </a:r>
            <a:r>
              <a:rPr lang="zh-CN" altLang="en-US" sz="2000" dirty="0"/>
              <a:t>的</a:t>
            </a:r>
            <a:r>
              <a:rPr lang="zh-CN" sz="2000" dirty="0"/>
              <a:t>时钟信号</a:t>
            </a:r>
            <a:r>
              <a:rPr lang="zh-CN" altLang="en-US" sz="2000" dirty="0"/>
              <a:t>则是</a:t>
            </a:r>
            <a:r>
              <a:rPr lang="zh-CN" sz="2000" dirty="0"/>
              <a:t>不同</a:t>
            </a:r>
            <a:r>
              <a:rPr lang="zh-CN" altLang="en-US" sz="2000" dirty="0"/>
              <a:t>的</a:t>
            </a:r>
            <a:r>
              <a:rPr lang="zh-CN" sz="2000" dirty="0"/>
              <a:t>。</a:t>
            </a:r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000" dirty="0"/>
              <a:t>按照计数器</a:t>
            </a:r>
            <a:r>
              <a:rPr lang="zh-CN" altLang="en-US" sz="2000" dirty="0"/>
              <a:t>的</a:t>
            </a:r>
            <a:r>
              <a:rPr lang="zh-CN" sz="2000" dirty="0"/>
              <a:t>增减可以把计数器分为加法计数器、减法计数器和可逆计数器。按照计数器中数字的编码方式又可以分成二进制计数器、十进制计数器、循环码计数器等。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5D-D9C8-4C56-94C6-B7FAFD5A3C73}" type="slidenum">
              <a:rPr lang="zh-CN" altLang="zh-CN" smtClean="0"/>
              <a:pPr/>
              <a:t>1</a:t>
            </a:fld>
            <a:endParaRPr lang="zh-CN" altLang="zh-CN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AC6D4DF1-E00D-46D6-ABA2-B48EBB05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pPr>
              <a:defRPr/>
            </a:pPr>
            <a:r>
              <a:rPr lang="zh-CN" altLang="en-US" sz="1400" dirty="0"/>
              <a:t>实验六  集成计数器的应用</a:t>
            </a:r>
            <a:endParaRPr lang="zh-CN" altLang="zh-C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47700" y="1219200"/>
            <a:ext cx="7848600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思考题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7490</a:t>
            </a:r>
            <a:r>
              <a:rPr lang="zh-CN" altLang="en-US" dirty="0"/>
              <a:t>六进制计数器能否自启动？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、电子钟表适应晶体振荡器一般采用</a:t>
            </a:r>
            <a:r>
              <a:rPr lang="en-US" altLang="zh-CN" dirty="0"/>
              <a:t>32.768kHz</a:t>
            </a:r>
            <a:r>
              <a:rPr lang="zh-CN" altLang="en-US" dirty="0"/>
              <a:t>的振荡频率，需要至少使用多少位二进制计数器分频才能得到</a:t>
            </a:r>
            <a:r>
              <a:rPr lang="en-US" altLang="zh-CN" dirty="0"/>
              <a:t>1Hz</a:t>
            </a:r>
            <a:r>
              <a:rPr lang="zh-CN" altLang="en-US" dirty="0"/>
              <a:t>的秒信号？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、设计一个数字石英钟，</a:t>
            </a:r>
            <a:r>
              <a:rPr lang="en-US" altLang="zh-CN" dirty="0"/>
              <a:t>24</a:t>
            </a:r>
            <a:r>
              <a:rPr lang="zh-CN" altLang="en-US" dirty="0"/>
              <a:t>小时</a:t>
            </a:r>
            <a:r>
              <a:rPr lang="en-US" altLang="zh-CN" dirty="0"/>
              <a:t>60</a:t>
            </a:r>
            <a:r>
              <a:rPr lang="zh-CN" altLang="en-US" dirty="0"/>
              <a:t>分</a:t>
            </a:r>
            <a:r>
              <a:rPr lang="en-US" altLang="zh-CN" dirty="0"/>
              <a:t>60</a:t>
            </a:r>
            <a:r>
              <a:rPr lang="zh-CN" altLang="en-US" dirty="0"/>
              <a:t>秒的计数如何实现的？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实验六  集成计数器的应用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1165-77CD-44FD-A680-25CE3BA877DA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（实验内容）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/>
              <a:t> THE  END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/>
              <a:t>   </a:t>
            </a:r>
            <a:r>
              <a:rPr lang="zh-CN" altLang="en-US" sz="8000" dirty="0"/>
              <a:t>谢谢大家！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3136-F088-4C31-A5DB-56A4E4552B84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17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85800" y="3124200"/>
            <a:ext cx="4419600" cy="22467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zh-CN" sz="2000" dirty="0"/>
              <a:t>7490</a:t>
            </a:r>
            <a:r>
              <a:rPr lang="zh-CN" sz="2000" dirty="0"/>
              <a:t>是二</a:t>
            </a:r>
            <a:r>
              <a:rPr lang="zh-CN" altLang="zh-CN" sz="2000" dirty="0">
                <a:latin typeface="+mn-ea"/>
                <a:ea typeface="+mn-ea"/>
              </a:rPr>
              <a:t>-</a:t>
            </a:r>
            <a:r>
              <a:rPr lang="zh-CN" sz="2000" dirty="0"/>
              <a:t>五</a:t>
            </a:r>
            <a:r>
              <a:rPr lang="zh-CN" altLang="zh-CN" sz="2000" dirty="0">
                <a:latin typeface="+mn-ea"/>
                <a:ea typeface="+mn-ea"/>
              </a:rPr>
              <a:t>-</a:t>
            </a:r>
            <a:r>
              <a:rPr lang="zh-CN" sz="2000" dirty="0"/>
              <a:t>十进制异步计数器，管脚图如图</a:t>
            </a:r>
            <a:r>
              <a:rPr lang="en-US" altLang="zh-CN" sz="2000" dirty="0"/>
              <a:t>6</a:t>
            </a:r>
            <a:r>
              <a:rPr lang="zh-CN" altLang="zh-CN" sz="2000" dirty="0"/>
              <a:t>-1</a:t>
            </a:r>
            <a:r>
              <a:rPr lang="zh-CN" sz="2000" dirty="0"/>
              <a:t>所示，内部逻辑图如图</a:t>
            </a:r>
            <a:r>
              <a:rPr lang="en-US" altLang="zh-CN" sz="2000" dirty="0"/>
              <a:t>6</a:t>
            </a:r>
            <a:r>
              <a:rPr lang="zh-CN" altLang="zh-CN" sz="2000" dirty="0"/>
              <a:t>-2</a:t>
            </a:r>
            <a:r>
              <a:rPr lang="zh-CN" sz="2000" dirty="0"/>
              <a:t>所示。</a:t>
            </a:r>
            <a:r>
              <a:rPr lang="zh-CN" altLang="en-US" sz="2000" dirty="0"/>
              <a:t>其中，</a:t>
            </a:r>
            <a:r>
              <a:rPr lang="zh-CN" altLang="zh-CN" sz="2000" dirty="0"/>
              <a:t>NC</a:t>
            </a:r>
            <a:r>
              <a:rPr lang="zh-CN" sz="2000" dirty="0"/>
              <a:t>表示为空</a:t>
            </a:r>
            <a:r>
              <a:rPr lang="zh-CN" altLang="en-US" sz="2000" dirty="0"/>
              <a:t>引</a:t>
            </a:r>
            <a:r>
              <a:rPr lang="zh-CN" sz="2000" dirty="0"/>
              <a:t>脚，不接线；</a:t>
            </a:r>
            <a:r>
              <a:rPr lang="zh-CN" altLang="zh-CN" sz="2000" dirty="0"/>
              <a:t>R1</a:t>
            </a:r>
            <a:r>
              <a:rPr lang="zh-CN" sz="2000" dirty="0"/>
              <a:t>、</a:t>
            </a:r>
            <a:r>
              <a:rPr lang="zh-CN" altLang="zh-CN" sz="2000" dirty="0"/>
              <a:t>R2</a:t>
            </a:r>
            <a:r>
              <a:rPr lang="zh-CN" sz="2000" dirty="0"/>
              <a:t>为两个异步清零端，</a:t>
            </a:r>
            <a:r>
              <a:rPr lang="zh-CN" altLang="zh-CN" sz="2000" dirty="0"/>
              <a:t>S1</a:t>
            </a:r>
            <a:r>
              <a:rPr lang="zh-CN" sz="2000" dirty="0"/>
              <a:t>、</a:t>
            </a:r>
            <a:r>
              <a:rPr lang="zh-CN" altLang="zh-CN" sz="2000" dirty="0"/>
              <a:t>S2</a:t>
            </a:r>
            <a:r>
              <a:rPr lang="zh-CN" sz="2000" dirty="0"/>
              <a:t>为两个异步置</a:t>
            </a:r>
            <a:r>
              <a:rPr lang="en-US" altLang="zh-CN" sz="2000" dirty="0"/>
              <a:t>9</a:t>
            </a:r>
            <a:r>
              <a:rPr lang="zh-CN" sz="2000" dirty="0"/>
              <a:t>端，</a:t>
            </a:r>
            <a:r>
              <a:rPr lang="zh-CN" altLang="zh-CN" sz="2000" dirty="0"/>
              <a:t>CP</a:t>
            </a:r>
            <a:r>
              <a:rPr lang="en-US" altLang="zh-CN" sz="2000" dirty="0"/>
              <a:t>A</a:t>
            </a:r>
            <a:r>
              <a:rPr lang="zh-CN" sz="2000" dirty="0"/>
              <a:t>、</a:t>
            </a:r>
            <a:r>
              <a:rPr lang="zh-CN" altLang="zh-CN" sz="2000" dirty="0"/>
              <a:t>CP</a:t>
            </a:r>
            <a:r>
              <a:rPr lang="en-US" altLang="zh-CN" sz="2000" dirty="0"/>
              <a:t>B</a:t>
            </a:r>
            <a:r>
              <a:rPr lang="zh-CN" sz="2000" dirty="0"/>
              <a:t>为两个时钟输入端，</a:t>
            </a:r>
            <a:r>
              <a:rPr lang="zh-CN" altLang="zh-CN" sz="2000" dirty="0"/>
              <a:t>QA~QD</a:t>
            </a:r>
            <a:r>
              <a:rPr lang="zh-CN" sz="2000" dirty="0"/>
              <a:t>为计数输出端。</a:t>
            </a:r>
          </a:p>
        </p:txBody>
      </p:sp>
      <p:pic>
        <p:nvPicPr>
          <p:cNvPr id="3075" name="Picture 3" descr="74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25717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286375" y="579120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/>
              <a:t>图</a:t>
            </a:r>
            <a:r>
              <a:rPr lang="en-US" altLang="zh-CN" sz="2000"/>
              <a:t>6</a:t>
            </a:r>
            <a:r>
              <a:rPr lang="zh-CN" altLang="zh-CN" sz="2000"/>
              <a:t>-1  </a:t>
            </a:r>
            <a:r>
              <a:rPr lang="en-US" altLang="zh-CN" sz="2000"/>
              <a:t>  </a:t>
            </a:r>
            <a:r>
              <a:rPr lang="zh-CN" altLang="zh-CN" sz="2000"/>
              <a:t>7490管脚图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/>
              <a:t>实验六  集成计数器的应用</a:t>
            </a:r>
            <a:endParaRPr lang="zh-CN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CEB-F4C1-4637-A6F3-AC9BB8CBDADA}" type="slidenum">
              <a:rPr lang="zh-CN" altLang="zh-CN" smtClean="0"/>
              <a:pPr/>
              <a:t>2</a:t>
            </a:fld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（实验原理）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81E3B0-3393-4C7C-B5F4-65888D41B14A}"/>
              </a:ext>
            </a:extLst>
          </p:cNvPr>
          <p:cNvSpPr/>
          <p:nvPr/>
        </p:nvSpPr>
        <p:spPr>
          <a:xfrm>
            <a:off x="838200" y="1332403"/>
            <a:ext cx="7419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ct val="50000"/>
              </a:spcBef>
              <a:defRPr/>
            </a:pPr>
            <a:r>
              <a:rPr lang="zh-CN" altLang="zh-CN" sz="2400" dirty="0"/>
              <a:t>一般来说，</a:t>
            </a:r>
            <a:r>
              <a:rPr lang="zh-CN" altLang="en-US" sz="2400" dirty="0"/>
              <a:t>常用的集成计数器</a:t>
            </a:r>
            <a:r>
              <a:rPr lang="zh-CN" altLang="zh-CN" sz="2400" dirty="0"/>
              <a:t>除计数</a:t>
            </a:r>
            <a:r>
              <a:rPr lang="zh-CN" altLang="en-US" sz="2400" dirty="0"/>
              <a:t>功能</a:t>
            </a:r>
            <a:r>
              <a:rPr lang="zh-CN" altLang="zh-CN" sz="2400" dirty="0"/>
              <a:t>外，还具备清零和预置功能，本实验采用的计数器为7490和74193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na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97468"/>
            <a:ext cx="2847935" cy="527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5960507"/>
            <a:ext cx="327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dirty="0"/>
              <a:t>图</a:t>
            </a:r>
            <a:r>
              <a:rPr lang="en-US" altLang="zh-CN" sz="2000" dirty="0"/>
              <a:t>6</a:t>
            </a:r>
            <a:r>
              <a:rPr lang="zh-CN" altLang="zh-CN" sz="2000" dirty="0"/>
              <a:t>-2  </a:t>
            </a:r>
            <a:r>
              <a:rPr lang="en-US" altLang="zh-CN" sz="2000" dirty="0"/>
              <a:t>  </a:t>
            </a:r>
            <a:r>
              <a:rPr lang="zh-CN" altLang="zh-CN" sz="2000" dirty="0"/>
              <a:t>7490内部逻辑图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/>
              <a:t>实验六  集成计数器的应用</a:t>
            </a:r>
            <a:endParaRPr lang="zh-CN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CEB-F4C1-4637-A6F3-AC9BB8CBDADA}" type="slidenum">
              <a:rPr lang="zh-CN" altLang="zh-CN" smtClean="0"/>
              <a:pPr/>
              <a:t>3</a:t>
            </a:fld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（实验原理）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D4566D96-BD88-491F-AB64-3F8475E6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43950"/>
            <a:ext cx="4114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000" dirty="0"/>
              <a:t>如果时钟从CP</a:t>
            </a:r>
            <a:r>
              <a:rPr lang="en-US" altLang="zh-CN" sz="2000" dirty="0"/>
              <a:t>A</a:t>
            </a:r>
            <a:r>
              <a:rPr lang="zh-CN" altLang="zh-CN" sz="2000" dirty="0"/>
              <a:t>引入，QA接CP</a:t>
            </a:r>
            <a:r>
              <a:rPr lang="en-US" altLang="zh-CN" sz="2000" dirty="0"/>
              <a:t>B</a:t>
            </a:r>
            <a:r>
              <a:rPr lang="zh-CN" altLang="en-US" sz="2000" dirty="0"/>
              <a:t>，</a:t>
            </a:r>
            <a:r>
              <a:rPr lang="zh-CN" altLang="zh-CN" sz="2000" dirty="0"/>
              <a:t>则QD</a:t>
            </a:r>
            <a:r>
              <a:rPr lang="en-US" altLang="zh-CN" sz="2000" dirty="0"/>
              <a:t>-</a:t>
            </a:r>
            <a:r>
              <a:rPr lang="zh-CN" altLang="zh-CN" sz="2000" dirty="0"/>
              <a:t>QC</a:t>
            </a:r>
            <a:r>
              <a:rPr lang="en-US" altLang="zh-CN" sz="2000" dirty="0"/>
              <a:t>-</a:t>
            </a:r>
            <a:r>
              <a:rPr lang="zh-CN" altLang="zh-CN" sz="2000" dirty="0"/>
              <a:t>QB</a:t>
            </a:r>
            <a:r>
              <a:rPr lang="en-US" altLang="zh-CN" sz="2000" dirty="0"/>
              <a:t>-</a:t>
            </a:r>
            <a:r>
              <a:rPr lang="zh-CN" altLang="zh-CN" sz="2000" dirty="0"/>
              <a:t>QA输出为8421码的十进制计数器；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r>
              <a:rPr lang="zh-CN" altLang="zh-CN" sz="2000" dirty="0"/>
              <a:t>如果时钟从CP</a:t>
            </a:r>
            <a:r>
              <a:rPr lang="en-US" altLang="zh-CN" sz="2000" dirty="0"/>
              <a:t>B</a:t>
            </a:r>
            <a:r>
              <a:rPr lang="zh-CN" altLang="zh-CN" sz="2000" dirty="0"/>
              <a:t>引入，QD接CP</a:t>
            </a:r>
            <a:r>
              <a:rPr lang="en-US" altLang="zh-CN" sz="2000" dirty="0"/>
              <a:t>A</a:t>
            </a:r>
            <a:r>
              <a:rPr lang="zh-CN" altLang="zh-CN" sz="2000" dirty="0"/>
              <a:t>，则QA</a:t>
            </a:r>
            <a:r>
              <a:rPr lang="en-US" altLang="zh-CN" sz="2000" dirty="0"/>
              <a:t>-</a:t>
            </a:r>
            <a:r>
              <a:rPr lang="zh-CN" altLang="zh-CN" sz="2000" dirty="0"/>
              <a:t>QD</a:t>
            </a:r>
            <a:r>
              <a:rPr lang="en-US" altLang="zh-CN" sz="2000" dirty="0"/>
              <a:t>-</a:t>
            </a:r>
            <a:r>
              <a:rPr lang="zh-CN" altLang="zh-CN" sz="2000" dirty="0"/>
              <a:t>QC</a:t>
            </a:r>
            <a:r>
              <a:rPr lang="en-US" altLang="zh-CN" sz="2000" dirty="0"/>
              <a:t>-</a:t>
            </a:r>
            <a:r>
              <a:rPr lang="zh-CN" altLang="zh-CN" sz="2000" dirty="0"/>
              <a:t>QB输出为5421码的十进制计数器。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S1</a:t>
            </a:r>
            <a:r>
              <a:rPr lang="zh-CN" altLang="en-US" sz="2000" dirty="0"/>
              <a:t>、</a:t>
            </a:r>
            <a:r>
              <a:rPr lang="en-US" altLang="zh-CN" sz="2000" dirty="0"/>
              <a:t>S2</a:t>
            </a:r>
            <a:r>
              <a:rPr lang="zh-CN" altLang="en-US" sz="2000" dirty="0"/>
              <a:t>同时为</a:t>
            </a:r>
            <a:r>
              <a:rPr lang="en-US" altLang="zh-CN" sz="2000" dirty="0"/>
              <a:t>1</a:t>
            </a:r>
            <a:r>
              <a:rPr lang="zh-CN" altLang="en-US" sz="2000" dirty="0"/>
              <a:t>时，输出端被置为</a:t>
            </a:r>
            <a:r>
              <a:rPr lang="en-US" altLang="zh-CN" sz="2000" dirty="0"/>
              <a:t>9</a:t>
            </a:r>
            <a:r>
              <a:rPr lang="zh-CN" altLang="en-US" sz="2000" dirty="0"/>
              <a:t>；</a:t>
            </a:r>
            <a:r>
              <a:rPr lang="en-US" altLang="zh-CN" sz="2000" dirty="0"/>
              <a:t>R1</a:t>
            </a:r>
            <a:r>
              <a:rPr lang="zh-CN" altLang="en-US" sz="2000" dirty="0"/>
              <a:t>、</a:t>
            </a:r>
            <a:r>
              <a:rPr lang="en-US" altLang="zh-CN" sz="2000" dirty="0"/>
              <a:t>R2</a:t>
            </a:r>
            <a:r>
              <a:rPr lang="zh-CN" altLang="en-US" sz="2000" dirty="0"/>
              <a:t>同时为</a:t>
            </a:r>
            <a:r>
              <a:rPr lang="en-US" altLang="zh-CN" sz="2000" dirty="0"/>
              <a:t>1</a:t>
            </a:r>
            <a:r>
              <a:rPr lang="zh-CN" altLang="en-US" sz="2000" dirty="0"/>
              <a:t>且</a:t>
            </a:r>
            <a:r>
              <a:rPr lang="en-US" altLang="zh-CN" sz="2000" dirty="0"/>
              <a:t>S1</a:t>
            </a:r>
            <a:r>
              <a:rPr lang="zh-CN" altLang="en-US" sz="2000" dirty="0"/>
              <a:t>、</a:t>
            </a:r>
            <a:r>
              <a:rPr lang="en-US" altLang="zh-CN" sz="2000" dirty="0"/>
              <a:t>S2</a:t>
            </a:r>
            <a:r>
              <a:rPr lang="zh-CN" altLang="en-US" sz="2000" dirty="0"/>
              <a:t>不同时为</a:t>
            </a:r>
            <a:r>
              <a:rPr lang="en-US" altLang="zh-CN" sz="2000" dirty="0"/>
              <a:t>1</a:t>
            </a:r>
            <a:r>
              <a:rPr lang="zh-CN" altLang="en-US" sz="2000" dirty="0"/>
              <a:t>时，输出端被置为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990664"/>
            <a:ext cx="80010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000" dirty="0"/>
              <a:t>实验中使用的另外一种计数器为74193，它是一个可预置同步十六进制加减计数器，管脚图如图</a:t>
            </a:r>
            <a:r>
              <a:rPr lang="en-US" altLang="zh-CN" sz="2000" dirty="0"/>
              <a:t>6</a:t>
            </a:r>
            <a:r>
              <a:rPr lang="zh-CN" altLang="zh-CN" sz="2000" dirty="0"/>
              <a:t>-3所示，内部逻辑图如图</a:t>
            </a:r>
            <a:r>
              <a:rPr lang="en-US" altLang="zh-CN" sz="2000" dirty="0"/>
              <a:t>6</a:t>
            </a:r>
            <a:r>
              <a:rPr lang="zh-CN" altLang="zh-CN" sz="2000" dirty="0"/>
              <a:t>-4所示。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r>
              <a:rPr lang="zh-CN" altLang="zh-CN" sz="2000" dirty="0"/>
              <a:t>其中COUNTDOWN、COUNTUP为时钟脉冲输入端，分别为向上和向下计数；DATAA~DATAD为并行数据输入端口；CLEAR为异步清零信号端；LOAD为置位端，</a:t>
            </a:r>
            <a:r>
              <a:rPr lang="zh-CN" altLang="en-US" sz="2000" dirty="0"/>
              <a:t>用来</a:t>
            </a:r>
            <a:r>
              <a:rPr lang="zh-CN" altLang="zh-CN" sz="2000" dirty="0"/>
              <a:t>将并行输入端口的数据传送到输出端；BORROW为借位端；CARRY为进位端；QA~QD为计数输出端口。</a:t>
            </a:r>
          </a:p>
        </p:txBody>
      </p:sp>
      <p:pic>
        <p:nvPicPr>
          <p:cNvPr id="5123" name="Picture 3" descr="Sna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50" y="3147118"/>
            <a:ext cx="4152850" cy="294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0" y="60039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/>
              <a:t>图</a:t>
            </a:r>
            <a:r>
              <a:rPr lang="en-US" altLang="zh-CN" sz="2000"/>
              <a:t>6</a:t>
            </a:r>
            <a:r>
              <a:rPr lang="zh-CN" altLang="zh-CN" sz="2000"/>
              <a:t>-3</a:t>
            </a:r>
            <a:r>
              <a:rPr lang="en-US" altLang="zh-CN" sz="2000"/>
              <a:t>  </a:t>
            </a:r>
            <a:r>
              <a:rPr lang="zh-CN" altLang="zh-CN" sz="2000"/>
              <a:t>  74193管脚图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/>
              <a:t>实验六  集成计数器的应用</a:t>
            </a:r>
            <a:endParaRPr lang="zh-CN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CEB-F4C1-4637-A6F3-AC9BB8CBDADA}" type="slidenum">
              <a:rPr lang="zh-CN" altLang="zh-CN" smtClean="0"/>
              <a:pPr/>
              <a:t>4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（实验原理）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na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78" y="869016"/>
            <a:ext cx="3635375" cy="514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747810" y="5907728"/>
            <a:ext cx="411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dirty="0"/>
              <a:t>图</a:t>
            </a:r>
            <a:r>
              <a:rPr lang="en-US" altLang="zh-CN" sz="2000" dirty="0"/>
              <a:t>6</a:t>
            </a:r>
            <a:r>
              <a:rPr lang="zh-CN" altLang="zh-CN" sz="2000" dirty="0"/>
              <a:t>-4    74193内部逻辑</a:t>
            </a:r>
            <a:r>
              <a:rPr lang="zh-CN" altLang="en-US" sz="2000" dirty="0"/>
              <a:t>及时序</a:t>
            </a:r>
            <a:r>
              <a:rPr lang="zh-CN" altLang="zh-CN" sz="2000" dirty="0"/>
              <a:t>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/>
              <a:t>实验六  集成计数器的应用</a:t>
            </a:r>
            <a:endParaRPr lang="zh-CN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CEB-F4C1-4637-A6F3-AC9BB8CBDADA}" type="slidenum">
              <a:rPr lang="zh-CN" altLang="zh-CN" smtClean="0"/>
              <a:pPr/>
              <a:t>5</a:t>
            </a:fld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（实验原理）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" y="861181"/>
            <a:ext cx="5366666" cy="4894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958868"/>
            <a:ext cx="8001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000" dirty="0"/>
              <a:t>实验中用到的器件还有7475，它是一个四位的锁存器，管脚图如图</a:t>
            </a:r>
            <a:r>
              <a:rPr lang="en-US" altLang="zh-CN" sz="2000" dirty="0"/>
              <a:t>6</a:t>
            </a:r>
            <a:r>
              <a:rPr lang="zh-CN" altLang="zh-CN" sz="2000" dirty="0"/>
              <a:t>-5所示。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r>
              <a:rPr lang="zh-CN" altLang="zh-CN" sz="2000" dirty="0"/>
              <a:t>其中D1~D4为数据输入端； Q1~Q4为数据输出端</a:t>
            </a:r>
            <a:r>
              <a:rPr lang="zh-CN" altLang="en-US" sz="2000" dirty="0"/>
              <a:t>；</a:t>
            </a:r>
            <a:r>
              <a:rPr lang="zh-CN" altLang="zh-CN" sz="2000" dirty="0"/>
              <a:t>G12、G34为锁存控制端</a:t>
            </a:r>
            <a:r>
              <a:rPr lang="zh-CN" altLang="en-US" sz="2000" dirty="0"/>
              <a:t>。</a:t>
            </a:r>
            <a:r>
              <a:rPr lang="zh-CN" altLang="zh-CN" sz="2000" dirty="0"/>
              <a:t>当控制端信号</a:t>
            </a:r>
            <a:r>
              <a:rPr lang="zh-CN" altLang="en-US" sz="2000" dirty="0">
                <a:solidFill>
                  <a:srgbClr val="FF0000"/>
                </a:solidFill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zh-CN" sz="2000" dirty="0">
                <a:solidFill>
                  <a:srgbClr val="FF0000"/>
                </a:solidFill>
              </a:rPr>
              <a:t>时</a:t>
            </a:r>
            <a:r>
              <a:rPr lang="zh-CN" altLang="zh-CN" sz="2000" dirty="0"/>
              <a:t>，</a:t>
            </a:r>
            <a:r>
              <a:rPr lang="zh-CN" altLang="en-US" sz="2000" dirty="0"/>
              <a:t>输入</a:t>
            </a:r>
            <a:r>
              <a:rPr lang="zh-CN" altLang="zh-CN" sz="2000" dirty="0"/>
              <a:t>数据传送至输出端</a:t>
            </a:r>
            <a:r>
              <a:rPr lang="zh-CN" altLang="en-US" sz="2000" dirty="0"/>
              <a:t>；当</a:t>
            </a:r>
            <a:r>
              <a:rPr lang="zh-CN" altLang="zh-CN" sz="2000" dirty="0"/>
              <a:t>控制信号</a:t>
            </a:r>
            <a:r>
              <a:rPr lang="zh-CN" altLang="en-US" sz="2000" dirty="0">
                <a:solidFill>
                  <a:srgbClr val="FF0000"/>
                </a:solidFill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zh-CN" sz="2000" dirty="0">
                <a:solidFill>
                  <a:srgbClr val="FF0000"/>
                </a:solidFill>
              </a:rPr>
              <a:t>时</a:t>
            </a:r>
            <a:r>
              <a:rPr lang="zh-CN" altLang="zh-CN" sz="2000" dirty="0"/>
              <a:t>，实现锁存，输出</a:t>
            </a:r>
            <a:r>
              <a:rPr lang="zh-CN" altLang="en-US" sz="2000" dirty="0"/>
              <a:t>数据</a:t>
            </a:r>
            <a:r>
              <a:rPr lang="zh-CN" altLang="zh-CN" sz="2000" dirty="0"/>
              <a:t>保持不变。</a:t>
            </a:r>
          </a:p>
        </p:txBody>
      </p:sp>
      <p:pic>
        <p:nvPicPr>
          <p:cNvPr id="7171" name="Picture 3" descr="7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2800284"/>
            <a:ext cx="27146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708275" y="5884863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/>
              <a:t>图</a:t>
            </a:r>
            <a:r>
              <a:rPr lang="en-US" altLang="zh-CN" sz="2000"/>
              <a:t>6</a:t>
            </a:r>
            <a:r>
              <a:rPr lang="zh-CN" altLang="zh-CN" sz="2000"/>
              <a:t>-</a:t>
            </a:r>
            <a:r>
              <a:rPr lang="en-US" altLang="zh-CN" sz="2000"/>
              <a:t>5</a:t>
            </a:r>
            <a:r>
              <a:rPr lang="zh-CN" altLang="zh-CN" sz="2000"/>
              <a:t>    74</a:t>
            </a:r>
            <a:r>
              <a:rPr lang="en-US" altLang="zh-CN" sz="2000"/>
              <a:t>75</a:t>
            </a:r>
            <a:r>
              <a:rPr lang="zh-CN" altLang="en-US" sz="2000"/>
              <a:t>管脚</a:t>
            </a:r>
            <a:r>
              <a:rPr lang="zh-CN" altLang="zh-CN" sz="2000"/>
              <a:t>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/>
              <a:t>实验六  集成计数器的应用</a:t>
            </a:r>
            <a:endParaRPr lang="zh-CN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CEB-F4C1-4637-A6F3-AC9BB8CBDADA}" type="slidenum">
              <a:rPr lang="zh-CN" altLang="zh-CN" smtClean="0"/>
              <a:pPr/>
              <a:t>6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（实验原理）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/>
              <a:t>实验六  集成计数器的应用</a:t>
            </a:r>
            <a:endParaRPr lang="zh-CN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CEB-F4C1-4637-A6F3-AC9BB8CBDADA}" type="slidenum">
              <a:rPr lang="zh-CN" altLang="zh-CN" smtClean="0"/>
              <a:pPr/>
              <a:t>7</a:t>
            </a:fld>
            <a:endParaRPr lang="zh-CN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81E3B0-3393-4C7C-B5F4-65888D41B14A}"/>
              </a:ext>
            </a:extLst>
          </p:cNvPr>
          <p:cNvSpPr/>
          <p:nvPr/>
        </p:nvSpPr>
        <p:spPr>
          <a:xfrm>
            <a:off x="706437" y="1164615"/>
            <a:ext cx="7419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ct val="50000"/>
              </a:spcBef>
              <a:defRPr/>
            </a:pPr>
            <a:r>
              <a:rPr lang="zh-CN" altLang="en-US" dirty="0"/>
              <a:t>置零法和置九法实现六进制计数器（</a:t>
            </a:r>
            <a:r>
              <a:rPr lang="en-US" altLang="zh-CN" dirty="0"/>
              <a:t>8421</a:t>
            </a:r>
            <a:r>
              <a:rPr lang="zh-CN" altLang="en-US" dirty="0"/>
              <a:t>码）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C6ACC7-017E-432A-A492-105EA4CFC6C1}"/>
              </a:ext>
            </a:extLst>
          </p:cNvPr>
          <p:cNvSpPr txBox="1"/>
          <p:nvPr/>
        </p:nvSpPr>
        <p:spPr>
          <a:xfrm>
            <a:off x="1295400" y="205740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	4	2	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4CF0E2-172A-4DDC-B21E-35E31CBD4260}"/>
              </a:ext>
            </a:extLst>
          </p:cNvPr>
          <p:cNvSpPr txBox="1"/>
          <p:nvPr/>
        </p:nvSpPr>
        <p:spPr>
          <a:xfrm>
            <a:off x="1295400" y="248233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	0	0	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9DD5B2-F755-41CA-9F3A-68D383363C78}"/>
              </a:ext>
            </a:extLst>
          </p:cNvPr>
          <p:cNvSpPr txBox="1"/>
          <p:nvPr/>
        </p:nvSpPr>
        <p:spPr>
          <a:xfrm>
            <a:off x="1295400" y="293163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	0	0	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F76891-43FE-42CC-96C7-3431C26F7207}"/>
              </a:ext>
            </a:extLst>
          </p:cNvPr>
          <p:cNvSpPr txBox="1"/>
          <p:nvPr/>
        </p:nvSpPr>
        <p:spPr>
          <a:xfrm>
            <a:off x="1295400" y="340404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	0	1	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6A391A-1887-4653-A458-B2A226A5B6D7}"/>
              </a:ext>
            </a:extLst>
          </p:cNvPr>
          <p:cNvSpPr txBox="1"/>
          <p:nvPr/>
        </p:nvSpPr>
        <p:spPr>
          <a:xfrm>
            <a:off x="1295400" y="389811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	0	1	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154323-2A13-49BE-ABBD-053CF66D4EA4}"/>
              </a:ext>
            </a:extLst>
          </p:cNvPr>
          <p:cNvSpPr txBox="1"/>
          <p:nvPr/>
        </p:nvSpPr>
        <p:spPr>
          <a:xfrm>
            <a:off x="1295400" y="439219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	1	0	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1D1207-273E-4474-8C7A-88CC126DF32A}"/>
              </a:ext>
            </a:extLst>
          </p:cNvPr>
          <p:cNvSpPr txBox="1"/>
          <p:nvPr/>
        </p:nvSpPr>
        <p:spPr>
          <a:xfrm>
            <a:off x="1295400" y="485933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	1	0	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98D355-9653-453C-855E-38C550AAF0CC}"/>
              </a:ext>
            </a:extLst>
          </p:cNvPr>
          <p:cNvSpPr txBox="1"/>
          <p:nvPr/>
        </p:nvSpPr>
        <p:spPr>
          <a:xfrm>
            <a:off x="1308100" y="530864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	1	1	0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71AC08-9A7F-43AB-9E9D-CA3BCC1F8C62}"/>
              </a:ext>
            </a:extLst>
          </p:cNvPr>
          <p:cNvCxnSpPr/>
          <p:nvPr/>
        </p:nvCxnSpPr>
        <p:spPr>
          <a:xfrm>
            <a:off x="914400" y="2482334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E9C56E2-7F60-4ACF-831F-25914D189BD8}"/>
              </a:ext>
            </a:extLst>
          </p:cNvPr>
          <p:cNvSpPr txBox="1"/>
          <p:nvPr/>
        </p:nvSpPr>
        <p:spPr>
          <a:xfrm>
            <a:off x="527397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502A6C-979D-479E-8622-75086ECC0EA2}"/>
              </a:ext>
            </a:extLst>
          </p:cNvPr>
          <p:cNvSpPr txBox="1"/>
          <p:nvPr/>
        </p:nvSpPr>
        <p:spPr>
          <a:xfrm>
            <a:off x="527397" y="2937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620952-ECA2-436E-B7FE-8614FCC93FB8}"/>
              </a:ext>
            </a:extLst>
          </p:cNvPr>
          <p:cNvSpPr txBox="1"/>
          <p:nvPr/>
        </p:nvSpPr>
        <p:spPr>
          <a:xfrm>
            <a:off x="526187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138A36-7F8F-43E5-B8C2-470AFFB63186}"/>
              </a:ext>
            </a:extLst>
          </p:cNvPr>
          <p:cNvSpPr txBox="1"/>
          <p:nvPr/>
        </p:nvSpPr>
        <p:spPr>
          <a:xfrm>
            <a:off x="526187" y="3884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8BEB4E-6BEF-4671-AC43-4D7178EB6CF2}"/>
              </a:ext>
            </a:extLst>
          </p:cNvPr>
          <p:cNvSpPr txBox="1"/>
          <p:nvPr/>
        </p:nvSpPr>
        <p:spPr>
          <a:xfrm>
            <a:off x="526187" y="438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A0C3DF-D6EC-4C2D-B798-BE99DDA42A39}"/>
              </a:ext>
            </a:extLst>
          </p:cNvPr>
          <p:cNvSpPr txBox="1"/>
          <p:nvPr/>
        </p:nvSpPr>
        <p:spPr>
          <a:xfrm>
            <a:off x="526187" y="4859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D7FA84-D763-48A1-A8CF-94DE0E91DEB8}"/>
              </a:ext>
            </a:extLst>
          </p:cNvPr>
          <p:cNvSpPr txBox="1"/>
          <p:nvPr/>
        </p:nvSpPr>
        <p:spPr>
          <a:xfrm>
            <a:off x="526187" y="5295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C9C9C73-9BE3-41FB-A5AC-76A084650DBE}"/>
              </a:ext>
            </a:extLst>
          </p:cNvPr>
          <p:cNvCxnSpPr/>
          <p:nvPr/>
        </p:nvCxnSpPr>
        <p:spPr>
          <a:xfrm>
            <a:off x="1143000" y="2133600"/>
            <a:ext cx="0" cy="405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8A602B2-9E69-4315-872F-D5021E75B0EA}"/>
              </a:ext>
            </a:extLst>
          </p:cNvPr>
          <p:cNvSpPr/>
          <p:nvPr/>
        </p:nvSpPr>
        <p:spPr>
          <a:xfrm>
            <a:off x="304800" y="4761523"/>
            <a:ext cx="685799" cy="4671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203FD48-0E12-4A17-BB94-578A40829400}"/>
              </a:ext>
            </a:extLst>
          </p:cNvPr>
          <p:cNvSpPr/>
          <p:nvPr/>
        </p:nvSpPr>
        <p:spPr>
          <a:xfrm>
            <a:off x="1702662" y="4777932"/>
            <a:ext cx="354737" cy="4671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71E98C-80DB-4889-AF3C-D77DA2BE026D}"/>
              </a:ext>
            </a:extLst>
          </p:cNvPr>
          <p:cNvSpPr/>
          <p:nvPr/>
        </p:nvSpPr>
        <p:spPr>
          <a:xfrm>
            <a:off x="2627345" y="4801516"/>
            <a:ext cx="354736" cy="4671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40B3234-F193-409D-898F-C9156165C483}"/>
              </a:ext>
            </a:extLst>
          </p:cNvPr>
          <p:cNvSpPr txBox="1"/>
          <p:nvPr/>
        </p:nvSpPr>
        <p:spPr>
          <a:xfrm>
            <a:off x="3552026" y="4859323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	0	0	1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7F0641-C3E1-483B-BA38-C274198E02E0}"/>
              </a:ext>
            </a:extLst>
          </p:cNvPr>
          <p:cNvSpPr/>
          <p:nvPr/>
        </p:nvSpPr>
        <p:spPr>
          <a:xfrm>
            <a:off x="304800" y="5270650"/>
            <a:ext cx="685799" cy="467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D2F0B-C338-4F87-848F-6D84407C1840}"/>
              </a:ext>
            </a:extLst>
          </p:cNvPr>
          <p:cNvSpPr/>
          <p:nvPr/>
        </p:nvSpPr>
        <p:spPr>
          <a:xfrm>
            <a:off x="1702662" y="5327579"/>
            <a:ext cx="354737" cy="467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CFF3FE4-D2F1-4CF9-A2A7-3F89F7C9779F}"/>
              </a:ext>
            </a:extLst>
          </p:cNvPr>
          <p:cNvSpPr/>
          <p:nvPr/>
        </p:nvSpPr>
        <p:spPr>
          <a:xfrm>
            <a:off x="2184830" y="5339180"/>
            <a:ext cx="354737" cy="467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A6BD60F-3BA7-47E5-AD85-48EAC11D2A51}"/>
              </a:ext>
            </a:extLst>
          </p:cNvPr>
          <p:cNvSpPr txBox="1"/>
          <p:nvPr/>
        </p:nvSpPr>
        <p:spPr>
          <a:xfrm>
            <a:off x="3573085" y="536828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	0	0	0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396ACC-E957-45F9-A248-E50C25CF000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145830" y="5043989"/>
            <a:ext cx="406196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D02D43B-378A-4582-A060-307A31D1A882}"/>
              </a:ext>
            </a:extLst>
          </p:cNvPr>
          <p:cNvCxnSpPr>
            <a:cxnSpLocks/>
          </p:cNvCxnSpPr>
          <p:nvPr/>
        </p:nvCxnSpPr>
        <p:spPr>
          <a:xfrm>
            <a:off x="3145830" y="5548689"/>
            <a:ext cx="4188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31E75F90-A833-4F1E-ADC9-493D0EAB4D45}"/>
              </a:ext>
            </a:extLst>
          </p:cNvPr>
          <p:cNvSpPr/>
          <p:nvPr/>
        </p:nvSpPr>
        <p:spPr>
          <a:xfrm>
            <a:off x="5694962" y="3331916"/>
            <a:ext cx="27654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置零法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  <a:p>
            <a:pPr indent="457200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置九法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152064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1000" y="174625"/>
            <a:ext cx="838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806450"/>
            <a:ext cx="81534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实验内容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1、7490为异步计数器，可以用5421和8421两种码制来实现十进制计数，请用两种码制实现7490的十进制计数，用TTL方波作为计数脉冲，并作出状态表。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2、计数器7490有两个异步清零控制端R1和R2，试用7490构成六进制（8421码）和七进制（5421码）计数器，验证其功能并画出连接图。不使用其他器件，还能构成哪些进制的计数器。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3、利用7490、7475、</a:t>
            </a:r>
            <a:r>
              <a:rPr lang="en-US" altLang="zh-CN" sz="2000" dirty="0">
                <a:solidFill>
                  <a:srgbClr val="FF0000"/>
                </a:solidFill>
              </a:rPr>
              <a:t>CD4511</a:t>
            </a:r>
            <a:r>
              <a:rPr lang="zh-CN" altLang="en-US" sz="2000" dirty="0"/>
              <a:t>和数码管，搭建一个十进制计数、锁存、译码、显示电路，验证7475的锁存功能，并记录数码管的显示状态。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4、考虑一下如何用计数器实现分频，用7490完成对TTL方波的二分频和十分频，并用示波器观察8421码和5421码两种码制的分频效果有什么不同。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/>
              <a:t>实验六  集成计数器的应用</a:t>
            </a:r>
            <a:endParaRPr lang="zh-CN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CEB-F4C1-4637-A6F3-AC9BB8CBDADA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81000" y="1091294"/>
            <a:ext cx="83058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000" dirty="0"/>
              <a:t>5、74193为可预置同步十六进制加减计数器，搭建电路，验证74193的并行输入功能和可逆计数功能，并注意观察借位和进位，作出其状态表。（</a:t>
            </a:r>
            <a:r>
              <a:rPr lang="en-US" altLang="zh-CN" sz="2000" dirty="0">
                <a:solidFill>
                  <a:srgbClr val="FF0000"/>
                </a:solidFill>
              </a:rPr>
              <a:t>CLEAR</a:t>
            </a:r>
            <a:r>
              <a:rPr lang="zh-CN" altLang="zh-CN" sz="2000" dirty="0">
                <a:solidFill>
                  <a:srgbClr val="FF0000"/>
                </a:solidFill>
              </a:rPr>
              <a:t>接0，</a:t>
            </a:r>
            <a:r>
              <a:rPr lang="en-US" altLang="zh-CN" sz="2000" dirty="0">
                <a:solidFill>
                  <a:srgbClr val="FF0000"/>
                </a:solidFill>
              </a:rPr>
              <a:t>LOAD</a:t>
            </a:r>
            <a:r>
              <a:rPr lang="zh-CN" altLang="zh-CN" sz="2000" dirty="0">
                <a:solidFill>
                  <a:srgbClr val="FF0000"/>
                </a:solidFill>
              </a:rPr>
              <a:t>接1，两个时钟输入端一个接高电平，另外一个接脉冲输入</a:t>
            </a:r>
            <a:r>
              <a:rPr lang="zh-CN" altLang="zh-CN" sz="2000" dirty="0"/>
              <a:t>）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6</a:t>
            </a:r>
            <a:r>
              <a:rPr lang="zh-CN" altLang="en-US" sz="2000" dirty="0"/>
              <a:t>、（选作）用</a:t>
            </a:r>
            <a:r>
              <a:rPr lang="en-US" altLang="zh-CN" sz="2000" dirty="0"/>
              <a:t>74193</a:t>
            </a:r>
            <a:r>
              <a:rPr lang="zh-CN" altLang="en-US" sz="2000" dirty="0"/>
              <a:t>实现十二进制减法计数器。</a:t>
            </a:r>
            <a:endParaRPr lang="zh-CN" altLang="zh-CN" sz="2000" dirty="0"/>
          </a:p>
        </p:txBody>
      </p:sp>
      <p:pic>
        <p:nvPicPr>
          <p:cNvPr id="921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27" y="2971812"/>
            <a:ext cx="2314547" cy="32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/>
              <a:t>实验六  集成计数器的应用</a:t>
            </a:r>
            <a:endParaRPr lang="zh-CN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CEB-F4C1-4637-A6F3-AC9BB8CBDADA}" type="slidenum">
              <a:rPr lang="zh-CN" altLang="zh-CN" smtClean="0"/>
              <a:pPr/>
              <a:t>9</a:t>
            </a:fld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（实验内容）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1577</TotalTime>
  <Words>1125</Words>
  <Application>Microsoft Office PowerPoint</Application>
  <PresentationFormat>全屏显示(4:3)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Arial</vt:lpstr>
      <vt:lpstr>Calibri</vt:lpstr>
      <vt:lpstr>Calibri Light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TJCU</dc:creator>
  <cp:lastModifiedBy>TJCU</cp:lastModifiedBy>
  <cp:revision>114</cp:revision>
  <cp:lastPrinted>1601-01-01T00:00:00Z</cp:lastPrinted>
  <dcterms:created xsi:type="dcterms:W3CDTF">1601-01-01T00:00:00Z</dcterms:created>
  <dcterms:modified xsi:type="dcterms:W3CDTF">2021-10-22T01:02:16Z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