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tiff" ContentType="image/tif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58" r:id="rId4"/>
    <p:sldId id="263" r:id="rId5"/>
    <p:sldId id="280" r:id="rId6"/>
    <p:sldId id="279" r:id="rId7"/>
    <p:sldId id="257" r:id="rId8"/>
    <p:sldId id="261" r:id="rId9"/>
    <p:sldId id="267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FF"/>
    <a:srgbClr val="0066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4F65F-8826-4F65-B52F-A6DC1F2A3497}" type="datetimeFigureOut">
              <a:rPr lang="zh-CN" altLang="en-US" smtClean="0"/>
              <a:pPr/>
              <a:t>2022/10/10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774328-33F2-43FE-9711-CD84788FFB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实验八  数字音乐电路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FD77-9352-4445-B43D-94A11EE2A12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实验八  数字音乐电路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EBA0C-ECBA-4F6D-ACBF-72F8D1C15BB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实验八  数字音乐电路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BDD6-8681-4918-A5EB-785C44B2562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实验八  数字音乐电路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B598-4E1E-4772-ABFA-0379E7990D7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实验八  数字音乐电路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7FC6E-CFCF-4593-9046-B756A45F02A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实验八  数字音乐电路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F2C97-295F-414E-8B99-CB77FECB46B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实验八  数字音乐电路</a:t>
            </a: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1AC0-D27C-451B-9385-3A94563CBE9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实验八  数字音乐电路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E183-D574-499A-876C-0F463951F94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zh-CN" altLang="en-US" smtClean="0"/>
              <a:t>实验八  数字音乐电路</a:t>
            </a: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074DE-9EEB-47A8-B785-1CAF7100218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zh-CN" altLang="en-US" smtClean="0"/>
              <a:t>实验八  数字音乐电路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CBD489-432E-4BC7-8329-5AB96FCDEFA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实验八  数字音乐电路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FB736-5B1A-4333-833C-4711DFF57A3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zh-CN" altLang="en-US" smtClean="0"/>
              <a:t>实验八  数字音乐电路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16CBDD6-8681-4918-A5EB-785C44B2562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5" Type="http://schemas.openxmlformats.org/officeDocument/2006/relationships/image" Target="../media/image6.png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5"/>
          <p:cNvSpPr txBox="1">
            <a:spLocks noChangeArrowheads="1"/>
          </p:cNvSpPr>
          <p:nvPr/>
        </p:nvSpPr>
        <p:spPr bwMode="auto">
          <a:xfrm>
            <a:off x="685800" y="852487"/>
            <a:ext cx="769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 dirty="0" smtClean="0"/>
              <a:t>实验</a:t>
            </a:r>
            <a:r>
              <a:rPr lang="zh-CN" altLang="en-US" sz="2800" b="1" dirty="0" smtClean="0"/>
              <a:t>七</a:t>
            </a:r>
            <a:r>
              <a:rPr lang="zh-CN" altLang="en-US" sz="2800" b="1" dirty="0" smtClean="0"/>
              <a:t>     </a:t>
            </a:r>
            <a:r>
              <a:rPr lang="zh-CN" altLang="en-US" sz="2800" b="1" dirty="0"/>
              <a:t>数字音乐电路</a:t>
            </a:r>
          </a:p>
        </p:txBody>
      </p:sp>
      <p:sp>
        <p:nvSpPr>
          <p:cNvPr id="3075" name="Text Box 6"/>
          <p:cNvSpPr txBox="1">
            <a:spLocks noChangeArrowheads="1"/>
          </p:cNvSpPr>
          <p:nvPr/>
        </p:nvSpPr>
        <p:spPr bwMode="auto">
          <a:xfrm>
            <a:off x="609600" y="1524000"/>
            <a:ext cx="75438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实验目的</a:t>
            </a:r>
            <a:endParaRPr lang="en-US" altLang="zh-CN" sz="2800" b="1" dirty="0"/>
          </a:p>
          <a:p>
            <a:pPr eaLnBrk="1" hangingPunct="1">
              <a:spcBef>
                <a:spcPct val="50000"/>
              </a:spcBef>
            </a:pPr>
            <a:r>
              <a:rPr lang="en-US" altLang="zh-CN" sz="2000" dirty="0"/>
              <a:t>1.</a:t>
            </a:r>
            <a:r>
              <a:rPr lang="zh-CN" altLang="en-US" sz="2000" dirty="0"/>
              <a:t>学习设计调试系统电路，提高实验技能；</a:t>
            </a:r>
            <a:endParaRPr lang="en-US" altLang="zh-CN" sz="2000" dirty="0"/>
          </a:p>
          <a:p>
            <a:pPr eaLnBrk="1" hangingPunct="1">
              <a:spcBef>
                <a:spcPct val="50000"/>
              </a:spcBef>
            </a:pPr>
            <a:r>
              <a:rPr lang="en-US" altLang="zh-CN" sz="2000" dirty="0"/>
              <a:t>2.</a:t>
            </a:r>
            <a:r>
              <a:rPr lang="zh-CN" altLang="en-US" sz="2000" dirty="0"/>
              <a:t>了解数字音乐电路的一般原理。</a:t>
            </a:r>
            <a:endParaRPr lang="en-US" altLang="zh-CN" sz="2000" dirty="0"/>
          </a:p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实验原理</a:t>
            </a:r>
          </a:p>
          <a:p>
            <a:pPr marL="342900" indent="-342900" eaLnBrk="1" hangingPunct="1">
              <a:spcBef>
                <a:spcPct val="50000"/>
              </a:spcBef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zh-CN" altLang="en-US" sz="2000" dirty="0"/>
              <a:t>物体之所以能发出声音，是因为物体在振动；之所以各个物体发出的声音不同，是因为振动频率不同。同样，每个人的声音都不同，是因为每个人声带振动频率不一样。</a:t>
            </a:r>
            <a:endParaRPr lang="en-US" altLang="zh-CN" sz="2000" dirty="0"/>
          </a:p>
          <a:p>
            <a:pPr marL="342900" indent="-342900" eaLnBrk="1" hangingPunct="1">
              <a:spcBef>
                <a:spcPct val="50000"/>
              </a:spcBef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zh-CN" altLang="en-US" sz="2000" dirty="0"/>
              <a:t>音乐中的各音是人们在声学的自然规律作用下，从无数个音中筛选出来的。平时我们所说的</a:t>
            </a:r>
            <a:r>
              <a:rPr lang="en-US" altLang="zh-CN" sz="2000" dirty="0"/>
              <a:t>CDEFGAB</a:t>
            </a:r>
            <a:r>
              <a:rPr lang="zh-CN" altLang="en-US" sz="2000" dirty="0"/>
              <a:t>就是音名，每个音名有它固有的频率，而</a:t>
            </a:r>
            <a:r>
              <a:rPr lang="en-US" altLang="zh-CN" sz="2000" dirty="0"/>
              <a:t>do</a:t>
            </a:r>
            <a:r>
              <a:rPr lang="zh-CN" altLang="en-US" sz="2000" dirty="0"/>
              <a:t>、</a:t>
            </a:r>
            <a:r>
              <a:rPr lang="en-US" altLang="zh-CN" sz="2000" dirty="0"/>
              <a:t>re</a:t>
            </a:r>
            <a:r>
              <a:rPr lang="zh-CN" altLang="en-US" sz="2000" dirty="0"/>
              <a:t>、</a:t>
            </a:r>
            <a:r>
              <a:rPr lang="en-US" altLang="zh-CN" sz="2000" dirty="0"/>
              <a:t>mi</a:t>
            </a:r>
            <a:r>
              <a:rPr lang="zh-CN" altLang="en-US" sz="2000" dirty="0"/>
              <a:t>、</a:t>
            </a:r>
            <a:r>
              <a:rPr lang="en-US" altLang="zh-CN" sz="2000" dirty="0"/>
              <a:t>fa</a:t>
            </a:r>
            <a:r>
              <a:rPr lang="zh-CN" altLang="en-US" sz="2000" dirty="0"/>
              <a:t>、</a:t>
            </a:r>
            <a:r>
              <a:rPr lang="en-US" altLang="zh-CN" sz="2000" dirty="0"/>
              <a:t>so</a:t>
            </a:r>
            <a:r>
              <a:rPr lang="zh-CN" altLang="en-US" sz="2000" dirty="0"/>
              <a:t>、</a:t>
            </a:r>
            <a:r>
              <a:rPr lang="en-US" altLang="zh-CN" sz="2000" dirty="0"/>
              <a:t>la</a:t>
            </a:r>
            <a:r>
              <a:rPr lang="zh-CN" altLang="en-US" sz="2000" dirty="0"/>
              <a:t>、</a:t>
            </a:r>
            <a:r>
              <a:rPr lang="en-US" altLang="zh-CN" sz="2000" dirty="0"/>
              <a:t>xi</a:t>
            </a:r>
            <a:r>
              <a:rPr lang="zh-CN" altLang="en-US" sz="2000" dirty="0"/>
              <a:t>是唱名，唱名的频率则可以随调而变。</a:t>
            </a:r>
          </a:p>
          <a:p>
            <a:pPr eaLnBrk="1" hangingPunct="1">
              <a:spcBef>
                <a:spcPct val="50000"/>
              </a:spcBef>
            </a:pPr>
            <a:endParaRPr lang="en-US" altLang="zh-CN" sz="2000" dirty="0" smtClean="0"/>
          </a:p>
          <a:p>
            <a:pPr eaLnBrk="1" hangingPunct="1">
              <a:spcBef>
                <a:spcPct val="50000"/>
              </a:spcBef>
            </a:pPr>
            <a:endParaRPr lang="en-US" altLang="zh-CN" sz="2000" dirty="0"/>
          </a:p>
          <a:p>
            <a:pPr eaLnBrk="1" hangingPunct="1">
              <a:spcBef>
                <a:spcPct val="50000"/>
              </a:spcBef>
            </a:pPr>
            <a:endParaRPr lang="en-US" altLang="zh-CN" sz="2000" dirty="0"/>
          </a:p>
          <a:p>
            <a:pPr eaLnBrk="1" hangingPunct="1">
              <a:spcBef>
                <a:spcPct val="50000"/>
              </a:spcBef>
            </a:pPr>
            <a:endParaRPr lang="en-US" altLang="zh-CN" sz="2000" dirty="0"/>
          </a:p>
          <a:p>
            <a:pPr eaLnBrk="1" hangingPunct="1">
              <a:spcBef>
                <a:spcPct val="50000"/>
              </a:spcBef>
            </a:pPr>
            <a:endParaRPr lang="en-US" altLang="zh-CN" sz="20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FD77-9352-4445-B43D-94A11EE2A127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8000" dirty="0"/>
              <a:t> </a:t>
            </a:r>
            <a:r>
              <a:rPr lang="en-US" altLang="zh-CN" sz="8000" dirty="0" smtClean="0"/>
              <a:t>THE  END 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8000" dirty="0" smtClean="0"/>
              <a:t>   </a:t>
            </a:r>
            <a:r>
              <a:rPr lang="zh-CN" altLang="en-US" sz="8000" dirty="0" smtClean="0"/>
              <a:t>谢谢大家！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43136-F088-4C31-A5DB-56A4E4552B84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1"/>
          <p:cNvSpPr>
            <a:spLocks noChangeArrowheads="1"/>
          </p:cNvSpPr>
          <p:nvPr/>
        </p:nvSpPr>
        <p:spPr bwMode="auto">
          <a:xfrm>
            <a:off x="304800" y="914400"/>
            <a:ext cx="82296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dirty="0"/>
              <a:t>目前，国际上采用</a:t>
            </a:r>
            <a:r>
              <a:rPr lang="en-US" altLang="zh-CN" sz="2000" dirty="0"/>
              <a:t>a´=440Hz</a:t>
            </a:r>
            <a:r>
              <a:rPr lang="zh-CN" altLang="en-US" sz="2000" dirty="0"/>
              <a:t>作为国际标准音高。</a:t>
            </a:r>
            <a:endParaRPr lang="en-US" altLang="zh-CN" sz="2000" dirty="0"/>
          </a:p>
          <a:p>
            <a:pPr eaLnBrk="1" hangingPunct="1">
              <a:spcBef>
                <a:spcPct val="50000"/>
              </a:spcBef>
            </a:pPr>
            <a:r>
              <a:rPr lang="zh-CN" altLang="en-US" sz="2000" dirty="0"/>
              <a:t>按照十二平均音律的</a:t>
            </a:r>
            <a:r>
              <a:rPr lang="en-US" altLang="zh-CN" sz="2000" dirty="0"/>
              <a:t>12</a:t>
            </a:r>
            <a:r>
              <a:rPr lang="zh-CN" altLang="en-US" sz="2000" dirty="0"/>
              <a:t>音之间的频率成等比级数关系，在每八个度内</a:t>
            </a:r>
            <a:r>
              <a:rPr lang="en-US" altLang="zh-CN" sz="2000" dirty="0"/>
              <a:t>12</a:t>
            </a:r>
            <a:r>
              <a:rPr lang="zh-CN" altLang="en-US" sz="2000" dirty="0"/>
              <a:t>个音之间的等比系数为</a:t>
            </a:r>
            <a:r>
              <a:rPr lang="en-US" altLang="zh-CN" sz="2000" dirty="0"/>
              <a:t>2</a:t>
            </a:r>
            <a:r>
              <a:rPr lang="en-US" altLang="zh-CN" sz="2000" baseline="30000" dirty="0"/>
              <a:t>1/12</a:t>
            </a:r>
            <a:r>
              <a:rPr lang="zh-CN" altLang="en-US" sz="2000" dirty="0"/>
              <a:t>。两个八度之间的同一音名的频率为整数倍关系。小字一组和小字二组的各音标准频率如表所示：</a:t>
            </a:r>
            <a:endParaRPr lang="en-US" altLang="zh-CN" sz="2000" dirty="0"/>
          </a:p>
          <a:p>
            <a:pPr algn="ctr" eaLnBrk="1" hangingPunct="1">
              <a:spcBef>
                <a:spcPct val="50000"/>
              </a:spcBef>
            </a:pPr>
            <a:r>
              <a:rPr lang="zh-CN" altLang="en-US" dirty="0"/>
              <a:t>表</a:t>
            </a:r>
            <a:r>
              <a:rPr lang="en-US" altLang="zh-CN" dirty="0"/>
              <a:t>1 </a:t>
            </a:r>
            <a:r>
              <a:rPr lang="zh-CN" altLang="en-US" dirty="0"/>
              <a:t>小字一组的标准频率</a:t>
            </a:r>
            <a:endParaRPr lang="en-US" altLang="zh-CN" dirty="0"/>
          </a:p>
          <a:p>
            <a:pPr eaLnBrk="1" hangingPunct="1">
              <a:spcBef>
                <a:spcPct val="50000"/>
              </a:spcBef>
            </a:pPr>
            <a:endParaRPr lang="en-US" altLang="zh-CN" sz="2000" dirty="0"/>
          </a:p>
          <a:p>
            <a:pPr eaLnBrk="1" hangingPunct="1">
              <a:spcBef>
                <a:spcPct val="50000"/>
              </a:spcBef>
            </a:pPr>
            <a:endParaRPr lang="en-US" altLang="zh-CN" sz="2000" dirty="0"/>
          </a:p>
          <a:p>
            <a:pPr eaLnBrk="1" hangingPunct="1">
              <a:spcBef>
                <a:spcPct val="50000"/>
              </a:spcBef>
            </a:pPr>
            <a:endParaRPr lang="en-US" altLang="zh-CN" sz="2000" dirty="0"/>
          </a:p>
          <a:p>
            <a:pPr algn="ctr" eaLnBrk="1" hangingPunct="1">
              <a:spcBef>
                <a:spcPct val="50000"/>
              </a:spcBef>
            </a:pPr>
            <a:r>
              <a:rPr lang="zh-CN" altLang="en-US" dirty="0"/>
              <a:t>表</a:t>
            </a:r>
            <a:r>
              <a:rPr lang="en-US" altLang="zh-CN" dirty="0"/>
              <a:t>2 </a:t>
            </a:r>
            <a:r>
              <a:rPr lang="zh-CN" altLang="en-US" dirty="0"/>
              <a:t>小字二组的标准频率</a:t>
            </a:r>
            <a:endParaRPr lang="en-US" altLang="zh-CN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381000" y="2895600"/>
          <a:ext cx="8001003" cy="109720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688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688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6882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6882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6882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6882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6882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音名</a:t>
                      </a:r>
                      <a:endParaRPr lang="zh-CN" altLang="en-US" sz="1800" dirty="0"/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c´</a:t>
                      </a:r>
                      <a:endParaRPr lang="zh-CN" altLang="en-US" sz="1800" dirty="0"/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d´</a:t>
                      </a:r>
                      <a:endParaRPr lang="zh-CN" altLang="en-US" sz="1800" dirty="0"/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e´</a:t>
                      </a:r>
                      <a:endParaRPr lang="zh-CN" altLang="en-US" sz="1800" dirty="0"/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f´</a:t>
                      </a:r>
                      <a:endParaRPr lang="zh-CN" altLang="en-US" sz="1800" dirty="0"/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g´</a:t>
                      </a:r>
                      <a:endParaRPr lang="zh-CN" altLang="en-US" sz="1800" dirty="0"/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a´</a:t>
                      </a:r>
                      <a:endParaRPr lang="zh-CN" altLang="en-US" sz="1800" dirty="0"/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b´</a:t>
                      </a:r>
                      <a:endParaRPr lang="zh-CN" altLang="en-US" sz="1800" dirty="0"/>
                    </a:p>
                  </a:txBody>
                  <a:tcPr marT="45707" marB="45707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简谱名</a:t>
                      </a:r>
                      <a:endParaRPr lang="zh-CN" altLang="en-US" sz="1800" dirty="0"/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3</a:t>
                      </a:r>
                      <a:endParaRPr lang="zh-CN" altLang="en-US" sz="1800" dirty="0"/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4</a:t>
                      </a:r>
                      <a:endParaRPr lang="zh-CN" altLang="en-US" sz="1800" dirty="0"/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5</a:t>
                      </a:r>
                      <a:endParaRPr lang="zh-CN" altLang="en-US" sz="1800" dirty="0"/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6</a:t>
                      </a:r>
                      <a:endParaRPr lang="zh-CN" altLang="en-US" sz="1800" dirty="0"/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7</a:t>
                      </a:r>
                      <a:endParaRPr lang="zh-CN" altLang="en-US" sz="1800" dirty="0"/>
                    </a:p>
                  </a:txBody>
                  <a:tcPr marT="45707" marB="45707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</a:rPr>
                        <a:t>频率（</a:t>
                      </a:r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Hz</a:t>
                      </a:r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</a:rPr>
                        <a:t>）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261.63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293.66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329.63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349.23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392.00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440.00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493.88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07" marB="45707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81000" y="4724400"/>
          <a:ext cx="8001003" cy="109720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688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688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6882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6882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6882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6882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6882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音名</a:t>
                      </a:r>
                      <a:endParaRPr lang="zh-CN" altLang="en-US" sz="1800" dirty="0"/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c´</a:t>
                      </a:r>
                      <a:endParaRPr lang="zh-CN" altLang="en-US" sz="1800" dirty="0"/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d´</a:t>
                      </a:r>
                      <a:endParaRPr lang="zh-CN" altLang="en-US" sz="1800" dirty="0"/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e´</a:t>
                      </a:r>
                      <a:endParaRPr lang="zh-CN" altLang="en-US" sz="1800" dirty="0"/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f´</a:t>
                      </a:r>
                      <a:endParaRPr lang="zh-CN" altLang="en-US" sz="1800" dirty="0"/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g´</a:t>
                      </a:r>
                      <a:endParaRPr lang="zh-CN" altLang="en-US" sz="1800" dirty="0"/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a´</a:t>
                      </a:r>
                      <a:endParaRPr lang="zh-CN" altLang="en-US" sz="1800" dirty="0"/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b´</a:t>
                      </a:r>
                      <a:endParaRPr lang="zh-CN" altLang="en-US" sz="1800" dirty="0"/>
                    </a:p>
                  </a:txBody>
                  <a:tcPr marT="45707" marB="45707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简谱名</a:t>
                      </a:r>
                      <a:endParaRPr lang="zh-CN" altLang="en-US" sz="1800" dirty="0"/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3</a:t>
                      </a:r>
                      <a:endParaRPr lang="zh-CN" altLang="en-US" sz="1800" dirty="0"/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4</a:t>
                      </a:r>
                      <a:endParaRPr lang="zh-CN" altLang="en-US" sz="1800" dirty="0"/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5</a:t>
                      </a:r>
                      <a:endParaRPr lang="zh-CN" altLang="en-US" sz="1800" dirty="0"/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6</a:t>
                      </a:r>
                      <a:endParaRPr lang="zh-CN" altLang="en-US" sz="1800" dirty="0"/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7</a:t>
                      </a:r>
                      <a:endParaRPr lang="zh-CN" altLang="en-US" sz="1800" dirty="0"/>
                    </a:p>
                  </a:txBody>
                  <a:tcPr marT="45707" marB="45707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频率（</a:t>
                      </a:r>
                      <a:r>
                        <a:rPr lang="en-US" altLang="zh-CN" sz="1800" dirty="0" smtClean="0"/>
                        <a:t>Hz</a:t>
                      </a:r>
                      <a:r>
                        <a:rPr lang="zh-CN" altLang="en-US" sz="1800" dirty="0" smtClean="0"/>
                        <a:t>）</a:t>
                      </a:r>
                      <a:endParaRPr lang="zh-CN" altLang="en-US" sz="1800" dirty="0"/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523.25</a:t>
                      </a:r>
                      <a:endParaRPr lang="zh-CN" altLang="en-US" sz="1800" dirty="0"/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587.32</a:t>
                      </a:r>
                      <a:endParaRPr lang="zh-CN" altLang="en-US" sz="1800" dirty="0"/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659.26</a:t>
                      </a:r>
                      <a:endParaRPr lang="zh-CN" altLang="en-US" sz="1800" dirty="0"/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698.46</a:t>
                      </a:r>
                      <a:endParaRPr lang="zh-CN" altLang="en-US" sz="1800" dirty="0"/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783.49</a:t>
                      </a:r>
                      <a:endParaRPr lang="zh-CN" altLang="en-US" sz="1800" dirty="0"/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880.00</a:t>
                      </a:r>
                      <a:endParaRPr lang="zh-CN" altLang="en-US" sz="1800" dirty="0"/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987.77</a:t>
                      </a:r>
                      <a:endParaRPr lang="zh-CN" altLang="en-US" sz="1800" dirty="0"/>
                    </a:p>
                  </a:txBody>
                  <a:tcPr marT="45707" marB="45707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1400" dirty="0" smtClean="0"/>
              <a:t>实验八  数字音乐电路</a:t>
            </a:r>
            <a:endParaRPr lang="en-US" altLang="zh-CN" sz="1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074DE-9EEB-47A8-B785-1CAF7100218E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7696200" y="697468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 dirty="0" smtClean="0"/>
              <a:t>（实验原理）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381000" y="1265238"/>
            <a:ext cx="8305800" cy="5592762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u"/>
            </a:pPr>
            <a:r>
              <a:rPr lang="zh-CN" altLang="en-US" sz="2400" dirty="0" smtClean="0"/>
              <a:t>实际的音乐电子电路是很复杂的，需要考虑很多因素，比如音色、音强等，本次实验主要是根据数字分频原理，利用计数器构成一个简单的单音的七音阶电路。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u"/>
            </a:pPr>
            <a:r>
              <a:rPr lang="zh-CN" altLang="en-US" sz="2400" dirty="0" smtClean="0"/>
              <a:t>具体电路工作原理：利用双四位二进制计数器</a:t>
            </a:r>
            <a:r>
              <a:rPr lang="en-US" altLang="zh-CN" sz="2400" dirty="0" smtClean="0"/>
              <a:t>74393</a:t>
            </a:r>
            <a:r>
              <a:rPr lang="zh-CN" altLang="en-US" sz="2400" dirty="0" smtClean="0"/>
              <a:t>对一个</a:t>
            </a:r>
            <a:r>
              <a:rPr lang="en-US" altLang="zh-CN" sz="2400" dirty="0" smtClean="0"/>
              <a:t>47520Hz</a:t>
            </a:r>
            <a:r>
              <a:rPr lang="zh-CN" altLang="en-US" sz="2400" dirty="0" smtClean="0"/>
              <a:t>的基准频率计数分频，通过组合逻辑电路获得异步清零信号，当计数器计数到某一数值时，清零信号有效，对计数器</a:t>
            </a:r>
            <a:r>
              <a:rPr lang="en-US" altLang="zh-CN" sz="2400" dirty="0" smtClean="0"/>
              <a:t>74393</a:t>
            </a:r>
            <a:r>
              <a:rPr lang="zh-CN" altLang="en-US" sz="2400" dirty="0" smtClean="0"/>
              <a:t>清零使之重新开始计数，从而实现对</a:t>
            </a:r>
            <a:r>
              <a:rPr lang="en-US" altLang="zh-CN" sz="2400" dirty="0" smtClean="0"/>
              <a:t>47520Hz</a:t>
            </a:r>
            <a:r>
              <a:rPr lang="zh-CN" altLang="en-US" sz="2400" dirty="0" smtClean="0"/>
              <a:t>的信号分频，得到想要的频率（即一个音阶）。</a:t>
            </a:r>
            <a:endParaRPr lang="en-US" altLang="zh-CN" sz="2400" dirty="0" smtClean="0"/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sz="2400" dirty="0" smtClean="0"/>
              <a:t>要想获得七个音阶，必须有七个不同的组合逻辑电路来得到七个清零信号，从而实现七音阶电路。</a:t>
            </a:r>
          </a:p>
          <a:p>
            <a:pPr eaLnBrk="1" hangingPunct="1"/>
            <a:endParaRPr lang="zh-CN" altLang="en-US" dirty="0" smtClean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1400" dirty="0" smtClean="0"/>
              <a:t>实验八  数字音乐电路</a:t>
            </a:r>
            <a:endParaRPr lang="en-US" altLang="zh-CN" sz="1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B598-4E1E-4772-ABFA-0379E7990D7D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7696200" y="697468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 dirty="0" smtClean="0"/>
              <a:t>（实验原理）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"/>
          <p:cNvSpPr txBox="1"/>
          <p:nvPr/>
        </p:nvSpPr>
        <p:spPr>
          <a:xfrm>
            <a:off x="457200" y="45720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en-US" altLang="zh-CN" sz="2000" kern="0" dirty="0">
                <a:latin typeface="+mj-lt"/>
                <a:ea typeface="+mj-ea"/>
                <a:cs typeface="+mj-cs"/>
              </a:rPr>
              <a:t>74393</a:t>
            </a:r>
            <a:r>
              <a:rPr lang="zh-CN" altLang="en-US" sz="2000" kern="0" dirty="0">
                <a:latin typeface="+mj-lt"/>
                <a:ea typeface="+mj-ea"/>
                <a:cs typeface="+mj-cs"/>
              </a:rPr>
              <a:t>包含两路四位二进制计数器，时钟信号分别为</a:t>
            </a:r>
            <a:r>
              <a:rPr lang="en-US" altLang="zh-CN" sz="2000" kern="0" dirty="0">
                <a:latin typeface="+mj-lt"/>
                <a:ea typeface="+mj-ea"/>
                <a:cs typeface="+mj-cs"/>
              </a:rPr>
              <a:t>CP1</a:t>
            </a:r>
            <a:r>
              <a:rPr lang="zh-CN" altLang="en-US" sz="2000" kern="0" dirty="0">
                <a:latin typeface="+mj-lt"/>
                <a:ea typeface="+mj-ea"/>
                <a:cs typeface="+mj-cs"/>
              </a:rPr>
              <a:t>和</a:t>
            </a:r>
            <a:r>
              <a:rPr lang="en-US" altLang="zh-CN" sz="2000" kern="0" dirty="0">
                <a:latin typeface="+mj-lt"/>
                <a:ea typeface="+mj-ea"/>
                <a:cs typeface="+mj-cs"/>
              </a:rPr>
              <a:t>CP2</a:t>
            </a:r>
            <a:r>
              <a:rPr lang="zh-CN" altLang="en-US" sz="2000" kern="0" dirty="0">
                <a:latin typeface="+mj-lt"/>
                <a:ea typeface="+mj-ea"/>
                <a:cs typeface="+mj-cs"/>
              </a:rPr>
              <a:t>，</a:t>
            </a:r>
            <a:r>
              <a:rPr lang="en-US" altLang="zh-CN" sz="2000" kern="0" dirty="0">
                <a:latin typeface="+mj-lt"/>
                <a:ea typeface="+mj-ea"/>
                <a:cs typeface="+mj-cs"/>
              </a:rPr>
              <a:t>R1</a:t>
            </a:r>
            <a:r>
              <a:rPr lang="zh-CN" altLang="en-US" sz="2000" kern="0" dirty="0">
                <a:latin typeface="+mj-lt"/>
                <a:ea typeface="+mj-ea"/>
                <a:cs typeface="+mj-cs"/>
              </a:rPr>
              <a:t>和</a:t>
            </a:r>
            <a:r>
              <a:rPr lang="en-US" altLang="zh-CN" sz="2000" kern="0" dirty="0">
                <a:latin typeface="+mj-lt"/>
                <a:ea typeface="+mj-ea"/>
                <a:cs typeface="+mj-cs"/>
              </a:rPr>
              <a:t>R2</a:t>
            </a:r>
            <a:r>
              <a:rPr lang="zh-CN" altLang="en-US" sz="2000" kern="0" dirty="0">
                <a:latin typeface="+mj-lt"/>
                <a:ea typeface="+mj-ea"/>
                <a:cs typeface="+mj-cs"/>
              </a:rPr>
              <a:t>分别是两路的清零端，高电平有效，输出端</a:t>
            </a:r>
            <a:r>
              <a:rPr lang="en-US" altLang="zh-CN" sz="2000" kern="0" dirty="0">
                <a:latin typeface="+mj-lt"/>
                <a:ea typeface="+mj-ea"/>
                <a:cs typeface="+mj-cs"/>
              </a:rPr>
              <a:t>Q</a:t>
            </a:r>
            <a:r>
              <a:rPr lang="en-US" altLang="zh-CN" sz="2000" kern="0" baseline="-25000" dirty="0">
                <a:latin typeface="+mj-lt"/>
                <a:ea typeface="+mj-ea"/>
                <a:cs typeface="+mj-cs"/>
              </a:rPr>
              <a:t>D</a:t>
            </a:r>
            <a:r>
              <a:rPr lang="zh-CN" altLang="en-US" sz="2000" kern="0" dirty="0">
                <a:latin typeface="+mj-lt"/>
                <a:ea typeface="+mj-ea"/>
                <a:cs typeface="+mj-cs"/>
              </a:rPr>
              <a:t>为高位，</a:t>
            </a:r>
            <a:r>
              <a:rPr lang="en-US" altLang="zh-CN" sz="2000" kern="0" dirty="0">
                <a:latin typeface="+mj-lt"/>
                <a:ea typeface="+mj-ea"/>
                <a:cs typeface="+mj-cs"/>
              </a:rPr>
              <a:t>Q</a:t>
            </a:r>
            <a:r>
              <a:rPr lang="en-US" altLang="zh-CN" sz="2000" kern="0" baseline="-25000" dirty="0">
                <a:latin typeface="+mj-lt"/>
                <a:ea typeface="+mj-ea"/>
                <a:cs typeface="+mj-cs"/>
              </a:rPr>
              <a:t>A</a:t>
            </a:r>
            <a:r>
              <a:rPr lang="zh-CN" altLang="en-US" sz="2000" kern="0" dirty="0">
                <a:latin typeface="+mj-lt"/>
                <a:ea typeface="+mj-ea"/>
                <a:cs typeface="+mj-cs"/>
              </a:rPr>
              <a:t>为低位。将两路级联可以实现八位二进制计数。</a:t>
            </a:r>
            <a:r>
              <a:rPr lang="zh-CN" altLang="en-US" sz="4400" kern="0" baseline="-25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/>
            </a:r>
            <a:br>
              <a:rPr lang="zh-CN" altLang="en-US" sz="4400" kern="0" baseline="-25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zh-CN" altLang="en-US" sz="44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19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463808"/>
            <a:ext cx="2568575" cy="310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TextBox 4"/>
          <p:cNvSpPr txBox="1">
            <a:spLocks noChangeArrowheads="1"/>
          </p:cNvSpPr>
          <p:nvPr/>
        </p:nvSpPr>
        <p:spPr bwMode="auto">
          <a:xfrm>
            <a:off x="3352800" y="762000"/>
            <a:ext cx="1908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 dirty="0"/>
              <a:t>74393</a:t>
            </a:r>
            <a:r>
              <a:rPr lang="zh-CN" altLang="en-US" sz="2800" b="1" dirty="0"/>
              <a:t>介绍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1400" dirty="0" smtClean="0"/>
              <a:t>实验八  数字音乐电路</a:t>
            </a:r>
            <a:endParaRPr lang="en-US" altLang="zh-CN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074DE-9EEB-47A8-B785-1CAF7100218E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7696200" y="697468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 dirty="0" smtClean="0"/>
              <a:t>（实验原理）</a:t>
            </a:r>
            <a:endParaRPr lang="zh-CN" altLang="en-US" b="1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764790" y="1463675"/>
          <a:ext cx="3422650" cy="3069590"/>
        </p:xfrm>
        <a:graphic>
          <a:graphicData uri="http://schemas.openxmlformats.org/presentationml/2006/ole">
            <p:oleObj spid="_x0000_s3075" r:id="rId5" imgW="3419952" imgH="3067478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304800" y="731627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2800" b="1" kern="0" dirty="0">
                <a:latin typeface="+mj-lt"/>
                <a:ea typeface="+mj-ea"/>
                <a:cs typeface="+mj-cs"/>
              </a:rPr>
              <a:t>单音音阶</a:t>
            </a:r>
            <a:r>
              <a:rPr lang="zh-CN" altLang="en-US" sz="2800" b="1" kern="0" dirty="0" smtClean="0">
                <a:latin typeface="+mj-lt"/>
                <a:ea typeface="+mj-ea"/>
                <a:cs typeface="+mj-cs"/>
              </a:rPr>
              <a:t>电路（</a:t>
            </a:r>
            <a:r>
              <a:rPr lang="en-US" altLang="zh-CN" sz="2800" b="1" kern="0" dirty="0" smtClean="0">
                <a:latin typeface="+mj-lt"/>
                <a:ea typeface="+mj-ea"/>
                <a:cs typeface="+mj-cs"/>
              </a:rPr>
              <a:t>Do 262Hz</a:t>
            </a:r>
            <a:r>
              <a:rPr lang="zh-CN" altLang="en-US" sz="2800" b="1" kern="0" dirty="0" smtClean="0">
                <a:latin typeface="+mj-lt"/>
                <a:ea typeface="+mj-ea"/>
                <a:cs typeface="+mj-cs"/>
              </a:rPr>
              <a:t>）</a:t>
            </a:r>
            <a:endParaRPr lang="zh-CN" altLang="en-US" sz="2800" b="1" kern="0" dirty="0">
              <a:latin typeface="+mj-lt"/>
              <a:ea typeface="+mj-ea"/>
              <a:cs typeface="+mj-cs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56202" y="1206781"/>
            <a:ext cx="6861151" cy="5041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1400" dirty="0" smtClean="0"/>
              <a:t>实验八  数字音乐电路</a:t>
            </a:r>
            <a:endParaRPr lang="en-US" altLang="zh-CN" sz="1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074DE-9EEB-47A8-B785-1CAF7100218E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7696200" y="697468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 dirty="0" smtClean="0"/>
              <a:t>（实验原理）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/>
          <p:nvPr/>
        </p:nvSpPr>
        <p:spPr>
          <a:xfrm>
            <a:off x="533400" y="1295400"/>
            <a:ext cx="8229600" cy="533400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400" kern="0" dirty="0">
                <a:latin typeface="+mn-lt"/>
                <a:ea typeface="+mn-ea"/>
              </a:rPr>
              <a:t>以</a:t>
            </a:r>
            <a:r>
              <a:rPr lang="en-US" altLang="zh-CN" sz="2400" kern="0" dirty="0">
                <a:latin typeface="+mn-lt"/>
                <a:ea typeface="+mn-ea"/>
              </a:rPr>
              <a:t>c´</a:t>
            </a:r>
            <a:r>
              <a:rPr lang="zh-CN" altLang="en-US" sz="2400" kern="0" dirty="0">
                <a:latin typeface="+mn-lt"/>
                <a:ea typeface="+mn-ea"/>
              </a:rPr>
              <a:t>（</a:t>
            </a:r>
            <a:r>
              <a:rPr lang="en-US" altLang="zh-CN" sz="2400" kern="0" dirty="0">
                <a:latin typeface="+mn-lt"/>
                <a:ea typeface="+mn-ea"/>
              </a:rPr>
              <a:t>1</a:t>
            </a:r>
            <a:r>
              <a:rPr lang="zh-CN" altLang="en-US" sz="2400" kern="0" dirty="0">
                <a:latin typeface="+mn-lt"/>
                <a:ea typeface="+mn-ea"/>
              </a:rPr>
              <a:t>）为例，要获得</a:t>
            </a:r>
            <a:r>
              <a:rPr lang="en-US" altLang="zh-CN" sz="2400" kern="0" dirty="0">
                <a:latin typeface="+mn-lt"/>
                <a:ea typeface="+mn-ea"/>
              </a:rPr>
              <a:t>262Hz</a:t>
            </a:r>
            <a:r>
              <a:rPr lang="zh-CN" altLang="en-US" sz="2400" kern="0" dirty="0">
                <a:latin typeface="+mn-lt"/>
                <a:ea typeface="+mn-ea"/>
              </a:rPr>
              <a:t>的脉冲，计数器的状态应该这样来获得：</a:t>
            </a:r>
            <a:r>
              <a:rPr lang="en-US" altLang="zh-CN" sz="2400" kern="0" dirty="0">
                <a:latin typeface="+mn-lt"/>
                <a:ea typeface="+mn-ea"/>
              </a:rPr>
              <a:t>47520/262≈181,181/2≈90</a:t>
            </a:r>
            <a:r>
              <a:rPr lang="zh-CN" altLang="en-US" sz="2400" kern="0" dirty="0">
                <a:latin typeface="+mn-lt"/>
                <a:ea typeface="+mn-ea"/>
              </a:rPr>
              <a:t>，十进制数</a:t>
            </a:r>
            <a:r>
              <a:rPr lang="en-US" altLang="zh-CN" sz="2400" kern="0" dirty="0">
                <a:latin typeface="+mn-lt"/>
                <a:ea typeface="+mn-ea"/>
              </a:rPr>
              <a:t>90</a:t>
            </a:r>
            <a:r>
              <a:rPr lang="zh-CN" altLang="en-US" sz="2400" kern="0" dirty="0">
                <a:latin typeface="+mn-lt"/>
                <a:ea typeface="+mn-ea"/>
              </a:rPr>
              <a:t>变为八位二进制数为</a:t>
            </a:r>
            <a:r>
              <a:rPr lang="en-US" altLang="zh-CN" sz="2400" kern="0" dirty="0">
                <a:latin typeface="+mn-lt"/>
                <a:ea typeface="+mn-ea"/>
              </a:rPr>
              <a:t>01011010</a:t>
            </a:r>
            <a:r>
              <a:rPr lang="zh-CN" altLang="en-US" sz="2400" kern="0" dirty="0">
                <a:latin typeface="+mn-lt"/>
                <a:ea typeface="+mn-ea"/>
              </a:rPr>
              <a:t>，即当</a:t>
            </a:r>
            <a:r>
              <a:rPr lang="en-US" altLang="zh-CN" sz="2400" kern="0" dirty="0">
                <a:latin typeface="+mn-lt"/>
                <a:ea typeface="+mn-ea"/>
              </a:rPr>
              <a:t>Q7Q5Q4Q2</a:t>
            </a:r>
            <a:r>
              <a:rPr lang="zh-CN" altLang="en-US" sz="2400" kern="0" dirty="0">
                <a:latin typeface="+mn-lt"/>
                <a:ea typeface="+mn-ea"/>
              </a:rPr>
              <a:t>同时为</a:t>
            </a:r>
            <a:r>
              <a:rPr lang="en-US" altLang="zh-CN" sz="2400" kern="0" dirty="0">
                <a:latin typeface="+mn-lt"/>
                <a:ea typeface="+mn-ea"/>
              </a:rPr>
              <a:t>1</a:t>
            </a:r>
            <a:r>
              <a:rPr lang="zh-CN" altLang="en-US" sz="2400" kern="0" dirty="0">
                <a:latin typeface="+mn-lt"/>
                <a:ea typeface="+mn-ea"/>
              </a:rPr>
              <a:t>时，可产生</a:t>
            </a:r>
            <a:r>
              <a:rPr lang="en-US" altLang="zh-CN" sz="2400" kern="0" dirty="0">
                <a:latin typeface="+mn-lt"/>
                <a:ea typeface="+mn-ea"/>
              </a:rPr>
              <a:t>262Hz</a:t>
            </a:r>
            <a:r>
              <a:rPr lang="zh-CN" altLang="en-US" sz="2400" kern="0" dirty="0">
                <a:latin typeface="+mn-lt"/>
                <a:ea typeface="+mn-ea"/>
              </a:rPr>
              <a:t>的脉冲。</a:t>
            </a:r>
            <a:endParaRPr lang="en-US" altLang="zh-CN" sz="2400" kern="0" dirty="0">
              <a:latin typeface="+mn-lt"/>
              <a:ea typeface="+mn-ea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altLang="zh-CN" sz="2400" kern="0" dirty="0" smtClean="0">
                <a:latin typeface="+mn-lt"/>
                <a:ea typeface="+mn-ea"/>
              </a:rPr>
              <a:t>(</a:t>
            </a:r>
            <a:r>
              <a:rPr lang="zh-CN" altLang="en-US" sz="2400" kern="0" dirty="0">
                <a:latin typeface="+mn-lt"/>
                <a:ea typeface="+mn-ea"/>
              </a:rPr>
              <a:t>考虑到我们的与非门最多是四输入与非</a:t>
            </a:r>
            <a:r>
              <a:rPr lang="en-US" altLang="zh-CN" sz="2400" kern="0" dirty="0">
                <a:latin typeface="+mn-lt"/>
                <a:ea typeface="+mn-ea"/>
              </a:rPr>
              <a:t>7420</a:t>
            </a:r>
            <a:r>
              <a:rPr lang="zh-CN" altLang="en-US" sz="2400" kern="0" dirty="0">
                <a:latin typeface="+mn-lt"/>
                <a:ea typeface="+mn-ea"/>
              </a:rPr>
              <a:t>，所以计算时尽量近似计算，保持输出最多为四个</a:t>
            </a:r>
            <a:r>
              <a:rPr lang="en-US" altLang="zh-CN" sz="2400" kern="0" dirty="0">
                <a:latin typeface="+mn-lt"/>
                <a:ea typeface="+mn-ea"/>
              </a:rPr>
              <a:t>1</a:t>
            </a:r>
            <a:r>
              <a:rPr lang="zh-CN" altLang="en-US" sz="2400" kern="0" dirty="0" smtClean="0">
                <a:latin typeface="+mn-lt"/>
                <a:ea typeface="+mn-ea"/>
              </a:rPr>
              <a:t>）</a:t>
            </a:r>
            <a:endParaRPr lang="en-US" altLang="zh-CN" sz="2400" kern="0" dirty="0" smtClean="0">
              <a:latin typeface="+mn-lt"/>
              <a:ea typeface="+mn-ea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400" kern="0" dirty="0">
                <a:latin typeface="+mn-lt"/>
                <a:ea typeface="+mn-ea"/>
              </a:rPr>
              <a:t>计数器（</a:t>
            </a:r>
            <a:r>
              <a:rPr lang="en-US" altLang="zh-CN" sz="2400" kern="0" dirty="0">
                <a:latin typeface="+mn-lt"/>
                <a:ea typeface="+mn-ea"/>
              </a:rPr>
              <a:t>N</a:t>
            </a:r>
            <a:r>
              <a:rPr lang="zh-CN" altLang="en-US" sz="2400" kern="0" dirty="0">
                <a:latin typeface="+mn-lt"/>
                <a:ea typeface="+mn-ea"/>
              </a:rPr>
              <a:t>位二分频器）输出的信号为脉冲信号，直接接扬声器音质会非常差，所以需要增加一个等占空比的二分频器（</a:t>
            </a:r>
            <a:r>
              <a:rPr lang="en-US" altLang="zh-CN" sz="2400" kern="0" dirty="0">
                <a:latin typeface="+mn-lt"/>
                <a:ea typeface="+mn-ea"/>
              </a:rPr>
              <a:t>7474</a:t>
            </a:r>
            <a:r>
              <a:rPr lang="zh-CN" altLang="en-US" sz="2400" kern="0" dirty="0">
                <a:latin typeface="+mn-lt"/>
                <a:ea typeface="+mn-ea"/>
              </a:rPr>
              <a:t>），使输出信号变为等占空比的方波，提高声音的大小</a:t>
            </a:r>
            <a:r>
              <a:rPr lang="zh-CN" altLang="en-US" sz="2400" kern="0" dirty="0" smtClean="0">
                <a:latin typeface="+mn-lt"/>
                <a:ea typeface="+mn-ea"/>
              </a:rPr>
              <a:t>。</a:t>
            </a:r>
            <a:endParaRPr lang="en-US" altLang="zh-CN" sz="2400" kern="0" dirty="0" smtClean="0">
              <a:latin typeface="+mn-lt"/>
              <a:ea typeface="+mn-ea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400" kern="0" dirty="0">
                <a:latin typeface="+mn-lt"/>
                <a:ea typeface="+mn-ea"/>
              </a:rPr>
              <a:t>二分频器后的与非门，起到扩流的作用，它可以提高电路的驱动能力，带动扬声器。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1400" dirty="0" smtClean="0"/>
              <a:t>实验八  数字音乐电路</a:t>
            </a:r>
            <a:endParaRPr lang="en-US" altLang="zh-CN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074DE-9EEB-47A8-B785-1CAF7100218E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7696200" y="697468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 dirty="0" smtClean="0"/>
              <a:t>（实验原理）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4"/>
          <p:cNvSpPr txBox="1">
            <a:spLocks noChangeArrowheads="1"/>
          </p:cNvSpPr>
          <p:nvPr/>
        </p:nvSpPr>
        <p:spPr bwMode="auto">
          <a:xfrm>
            <a:off x="533400" y="700087"/>
            <a:ext cx="8077200" cy="295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/>
              <a:t>实验内容：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dirty="0"/>
              <a:t>1</a:t>
            </a:r>
            <a:r>
              <a:rPr lang="zh-CN" altLang="en-US" sz="2000" dirty="0"/>
              <a:t>、熟悉</a:t>
            </a:r>
            <a:r>
              <a:rPr lang="en-US" altLang="zh-CN" sz="2000" dirty="0"/>
              <a:t>74393</a:t>
            </a:r>
            <a:r>
              <a:rPr lang="zh-CN" altLang="en-US" sz="2000" dirty="0"/>
              <a:t>的功能，并将其接成一个</a:t>
            </a:r>
            <a:r>
              <a:rPr lang="en-US" altLang="zh-CN" sz="2000" dirty="0"/>
              <a:t>8</a:t>
            </a:r>
            <a:r>
              <a:rPr lang="zh-CN" altLang="en-US" sz="2000" dirty="0"/>
              <a:t>位的二进制计数器，验证其功能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dirty="0"/>
              <a:t>2</a:t>
            </a:r>
            <a:r>
              <a:rPr lang="zh-CN" altLang="en-US" sz="2000" dirty="0"/>
              <a:t>、用与非门组合逻辑电路，译码输出七个音阶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dirty="0"/>
              <a:t>3</a:t>
            </a:r>
            <a:r>
              <a:rPr lang="zh-CN" altLang="en-US" sz="2000" dirty="0"/>
              <a:t>、用函数发生器代替振荡器测试调整电路，并用示波器测量七个音阶频率，列表记录，与理论值（</a:t>
            </a:r>
            <a:r>
              <a:rPr lang="zh-CN" altLang="en-US" sz="2000" b="1" dirty="0">
                <a:solidFill>
                  <a:srgbClr val="FF0000"/>
                </a:solidFill>
              </a:rPr>
              <a:t>小字一组</a:t>
            </a:r>
            <a:r>
              <a:rPr lang="zh-CN" altLang="en-US" sz="2000" dirty="0"/>
              <a:t>）进行比较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dirty="0"/>
              <a:t>4</a:t>
            </a:r>
            <a:r>
              <a:rPr lang="zh-CN" altLang="en-US" sz="2000" dirty="0"/>
              <a:t>、试听七个音阶</a:t>
            </a:r>
          </a:p>
        </p:txBody>
      </p:sp>
      <p:pic>
        <p:nvPicPr>
          <p:cNvPr id="921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3581400"/>
            <a:ext cx="22669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651250"/>
            <a:ext cx="2209800" cy="267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962400"/>
            <a:ext cx="2671763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09813" y="3879850"/>
            <a:ext cx="2185987" cy="236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3" name="TextBox 6"/>
          <p:cNvSpPr txBox="1">
            <a:spLocks noChangeArrowheads="1"/>
          </p:cNvSpPr>
          <p:nvPr/>
        </p:nvSpPr>
        <p:spPr bwMode="auto">
          <a:xfrm>
            <a:off x="7315200" y="5864225"/>
            <a:ext cx="990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>
                <a:solidFill>
                  <a:srgbClr val="0033CC"/>
                </a:solidFill>
              </a:rPr>
              <a:t>7400</a:t>
            </a:r>
            <a:endParaRPr lang="zh-CN" altLang="en-US" sz="1400">
              <a:solidFill>
                <a:srgbClr val="0033CC"/>
              </a:solidFill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1400" dirty="0" smtClean="0"/>
              <a:t>实验八  数字音乐电路</a:t>
            </a:r>
            <a:endParaRPr lang="en-US" altLang="zh-CN" sz="1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B598-4E1E-4772-ABFA-0379E7990D7D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458390" y="12954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800" dirty="0" smtClean="0"/>
              <a:t>1.</a:t>
            </a:r>
            <a:r>
              <a:rPr lang="zh-CN" altLang="en-US" sz="2800" dirty="0" smtClean="0"/>
              <a:t>输入为</a:t>
            </a:r>
            <a:r>
              <a:rPr lang="en-US" altLang="zh-CN" sz="2800" dirty="0" smtClean="0"/>
              <a:t>TTL</a:t>
            </a:r>
            <a:r>
              <a:rPr lang="zh-CN" altLang="en-US" sz="2800" dirty="0" smtClean="0"/>
              <a:t>信号，用信号源的</a:t>
            </a:r>
            <a:r>
              <a:rPr lang="en-US" altLang="zh-CN" sz="2800" dirty="0" smtClean="0"/>
              <a:t>SYNC</a:t>
            </a:r>
            <a:r>
              <a:rPr lang="zh-CN" altLang="en-US" sz="2800" dirty="0" smtClean="0"/>
              <a:t>输出，频率调为</a:t>
            </a:r>
            <a:r>
              <a:rPr lang="en-US" altLang="zh-CN" sz="2800" dirty="0" smtClean="0"/>
              <a:t>47520Hz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>
              <a:buFontTx/>
              <a:buNone/>
            </a:pPr>
            <a:r>
              <a:rPr lang="en-US" altLang="zh-CN" sz="2800" dirty="0" smtClean="0"/>
              <a:t>2.</a:t>
            </a:r>
            <a:r>
              <a:rPr lang="zh-CN" altLang="en-US" sz="2800" dirty="0" smtClean="0"/>
              <a:t>建议</a:t>
            </a:r>
            <a:r>
              <a:rPr lang="zh-CN" altLang="zh-CN" sz="2800" dirty="0" smtClean="0"/>
              <a:t>先</a:t>
            </a:r>
            <a:r>
              <a:rPr lang="zh-CN" altLang="en-US" sz="2800" dirty="0" smtClean="0"/>
              <a:t>连</a:t>
            </a:r>
            <a:r>
              <a:rPr lang="zh-CN" altLang="zh-CN" sz="2800" dirty="0" smtClean="0"/>
              <a:t>出来一个音，然后再连其他的音。如果听不到音，用示波器测也行，</a:t>
            </a:r>
            <a:r>
              <a:rPr lang="zh-CN" altLang="en-US" sz="2800" dirty="0" smtClean="0"/>
              <a:t>频率正确即可。</a:t>
            </a:r>
            <a:endParaRPr lang="en-US" altLang="zh-CN" sz="2800" dirty="0" smtClean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1400" dirty="0" smtClean="0"/>
              <a:t>实验八  数字音乐电路</a:t>
            </a:r>
            <a:endParaRPr lang="en-US" altLang="zh-CN" sz="1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B598-4E1E-4772-ABFA-0379E7990D7D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7239000" y="697468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 dirty="0" smtClean="0"/>
              <a:t>（实验注意事项）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293" y="760723"/>
            <a:ext cx="7415213" cy="569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1400" dirty="0" smtClean="0"/>
              <a:t>实验八  数字音乐电路</a:t>
            </a:r>
            <a:endParaRPr lang="en-US" altLang="zh-CN" sz="1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074DE-9EEB-47A8-B785-1CAF7100218E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7503506" y="685800"/>
            <a:ext cx="1811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 dirty="0" smtClean="0"/>
              <a:t>（电路实物图）</a:t>
            </a:r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6112153"/>
            <a:ext cx="1981200" cy="344224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7543800" y="1447800"/>
            <a:ext cx="1515324" cy="1864665"/>
          </a:xfrm>
          <a:prstGeom prst="rect">
            <a:avLst/>
          </a:prstGeom>
          <a:noFill/>
        </p:spPr>
      </p:pic>
      <p:sp>
        <p:nvSpPr>
          <p:cNvPr id="8" name="标题 1"/>
          <p:cNvSpPr txBox="1"/>
          <p:nvPr/>
        </p:nvSpPr>
        <p:spPr>
          <a:xfrm>
            <a:off x="7695680" y="3733800"/>
            <a:ext cx="1424672" cy="381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/>
              <a:t>喇叭接法</a:t>
            </a:r>
          </a:p>
        </p:txBody>
      </p:sp>
      <p:sp>
        <p:nvSpPr>
          <p:cNvPr id="6" name="下箭头 5"/>
          <p:cNvSpPr/>
          <p:nvPr/>
        </p:nvSpPr>
        <p:spPr>
          <a:xfrm rot="10800000">
            <a:off x="8229600" y="3352800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</TotalTime>
  <Words>877</Words>
  <Application>Microsoft Office PowerPoint</Application>
  <PresentationFormat>全屏显示(4:3)</PresentationFormat>
  <Paragraphs>111</Paragraphs>
  <Slides>10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回顾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NK</dc:creator>
  <cp:lastModifiedBy>NK</cp:lastModifiedBy>
  <cp:revision>74</cp:revision>
  <cp:lastPrinted>2113-01-01T00:00:00Z</cp:lastPrinted>
  <dcterms:created xsi:type="dcterms:W3CDTF">2113-01-01T00:00:00Z</dcterms:created>
  <dcterms:modified xsi:type="dcterms:W3CDTF">2022-10-10T00:21:16Z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2052-11.1.0.9584</vt:lpwstr>
  </property>
</Properties>
</file>