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tiff" ContentType="image/tiff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</p:sldMasterIdLst>
  <p:notesMasterIdLst>
    <p:notesMasterId r:id="rId30"/>
  </p:notesMasterIdLst>
  <p:sldIdLst>
    <p:sldId id="257" r:id="rId11"/>
    <p:sldId id="294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60EE6-9CC2-47BA-BF44-1E9A282E88FC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3029-8A5B-48F9-9FF0-930AD43CDE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439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60094-589C-4D24-95F4-580A14B9F2B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14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601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29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076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01881A0-FB38-4C8C-BED3-63E1963F56AB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45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50667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92180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9340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1722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3351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0428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0160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8259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77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17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26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329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05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509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173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46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4813-5B8F-44C5-972A-360FA1BD40D3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1CE4-8967-4FBC-AE88-7B8DF6603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37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758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18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99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9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94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22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734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4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>
              <a:defRPr/>
            </a:pPr>
            <a:r>
              <a:rPr lang="zh-CN" altLang="en-US" smtClean="0"/>
              <a:t>实验九  移位寄存和串行累加</a:t>
            </a:r>
            <a:r>
              <a:rPr lang="en-US" altLang="zh-CN" smtClean="0"/>
              <a:t>(</a:t>
            </a:r>
            <a:r>
              <a:rPr lang="zh-CN" altLang="en-US" smtClean="0"/>
              <a:t>考核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E08E1B2-C7A0-4464-893C-082146D71652}" type="slidenum">
              <a:rPr lang="en-US" altLang="zh-CN" smtClean="0"/>
              <a:pPr defTabSz="45720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83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463" y="1630324"/>
            <a:ext cx="10515600" cy="2786039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</a:rPr>
              <a:t>实验</a:t>
            </a:r>
            <a:r>
              <a:rPr lang="zh-CN" altLang="en-US" b="1" dirty="0" smtClean="0">
                <a:solidFill>
                  <a:prstClr val="black"/>
                </a:solidFill>
              </a:rPr>
              <a:t>八</a:t>
            </a:r>
            <a:r>
              <a:rPr lang="zh-CN" altLang="en-US" b="1" dirty="0" smtClean="0">
                <a:solidFill>
                  <a:prstClr val="black"/>
                </a:solidFill>
              </a:rPr>
              <a:t>    </a:t>
            </a:r>
            <a:r>
              <a:rPr lang="zh-CN" altLang="en-US" b="1" dirty="0">
                <a:solidFill>
                  <a:prstClr val="black"/>
                </a:solidFill>
              </a:rPr>
              <a:t>移位寄存和串行累加</a:t>
            </a:r>
            <a:br>
              <a:rPr lang="zh-CN" altLang="en-US" b="1" dirty="0">
                <a:solidFill>
                  <a:prstClr val="black"/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19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7102" y="1069145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实验中可能出现的问题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器件插接问题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14733"/>
            <a:ext cx="5477021" cy="41077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0290" y="1814733"/>
            <a:ext cx="5481710" cy="41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60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667000" y="9286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sz="2800" b="1" dirty="0">
                <a:solidFill>
                  <a:prstClr val="black"/>
                </a:solidFill>
              </a:rPr>
              <a:t>实验九    移位寄存和串行累加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057400" y="1617663"/>
            <a:ext cx="8001000" cy="424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457200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实验目的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indent="457200" defTabSz="457200" eaLnBrk="1" hangingPunct="1">
              <a:spcBef>
                <a:spcPct val="50000"/>
              </a:spcBef>
              <a:defRPr/>
            </a:pPr>
            <a:r>
              <a:rPr lang="zh-CN" altLang="zh-CN" sz="2000" dirty="0">
                <a:solidFill>
                  <a:prstClr val="black"/>
                </a:solidFill>
              </a:rPr>
              <a:t>学习用触发器构成移位寄存器的原理，了解累加器工作原理。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defTabSz="457200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实验原理</a:t>
            </a:r>
          </a:p>
          <a:p>
            <a:pPr indent="457200" defTabSz="457200" eaLnBrk="1" hangingPunct="1">
              <a:spcBef>
                <a:spcPts val="12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数据的存储和移动是对数字信号的一种常见操作，能实现这种操作的器件有数据寄存器和移位寄存器，它们同计数器一样是数字电路中不可缺少的时序逻辑器件。</a:t>
            </a:r>
          </a:p>
          <a:p>
            <a:pPr indent="457200" defTabSz="457200" eaLnBrk="1" hangingPunct="1">
              <a:spcBef>
                <a:spcPts val="12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触发器具有存储信息的功能，利用这一特点，将四</a:t>
            </a:r>
            <a:r>
              <a:rPr lang="en-US" altLang="zh-CN" sz="2000" dirty="0">
                <a:solidFill>
                  <a:prstClr val="black"/>
                </a:solidFill>
              </a:rPr>
              <a:t>D</a:t>
            </a:r>
            <a:r>
              <a:rPr lang="zh-CN" altLang="en-US" sz="2000" dirty="0">
                <a:solidFill>
                  <a:prstClr val="black"/>
                </a:solidFill>
              </a:rPr>
              <a:t>触发器</a:t>
            </a:r>
            <a:r>
              <a:rPr lang="en-US" altLang="zh-CN" sz="2000" dirty="0">
                <a:solidFill>
                  <a:prstClr val="black"/>
                </a:solidFill>
              </a:rPr>
              <a:t>74175</a:t>
            </a:r>
            <a:r>
              <a:rPr lang="zh-CN" altLang="en-US" sz="2000" dirty="0">
                <a:solidFill>
                  <a:prstClr val="black"/>
                </a:solidFill>
              </a:rPr>
              <a:t>链型连接，构成一个四位的串行移位寄存器。一个时钟脉冲可以将数据向右或者向左移动一位，经过四个时钟脉冲，就可以将一个四位二进制数存储在</a:t>
            </a:r>
            <a:r>
              <a:rPr lang="en-US" altLang="zh-CN" sz="2000" dirty="0">
                <a:solidFill>
                  <a:prstClr val="black"/>
                </a:solidFill>
              </a:rPr>
              <a:t>74175</a:t>
            </a:r>
            <a:r>
              <a:rPr lang="zh-CN" altLang="en-US" sz="2000" dirty="0">
                <a:solidFill>
                  <a:prstClr val="black"/>
                </a:solidFill>
              </a:rPr>
              <a:t>构成的寄存器中，</a:t>
            </a:r>
            <a:r>
              <a:rPr lang="en-US" altLang="zh-CN" sz="2000" dirty="0">
                <a:solidFill>
                  <a:prstClr val="black"/>
                </a:solidFill>
              </a:rPr>
              <a:t>74175</a:t>
            </a:r>
            <a:r>
              <a:rPr lang="zh-CN" altLang="en-US" sz="2000" dirty="0">
                <a:solidFill>
                  <a:prstClr val="black"/>
                </a:solidFill>
              </a:rPr>
              <a:t>管脚图如图</a:t>
            </a:r>
            <a:r>
              <a:rPr lang="en-US" altLang="zh-CN" sz="2000" dirty="0">
                <a:solidFill>
                  <a:prstClr val="black"/>
                </a:solidFill>
              </a:rPr>
              <a:t>9-1</a:t>
            </a:r>
            <a:r>
              <a:rPr lang="zh-CN" altLang="en-US" sz="2000" dirty="0">
                <a:solidFill>
                  <a:prstClr val="black"/>
                </a:solidFill>
              </a:rPr>
              <a:t>所示，构成的移位寄存器逻辑图如图</a:t>
            </a:r>
            <a:r>
              <a:rPr lang="en-US" altLang="zh-CN" sz="2000" dirty="0">
                <a:solidFill>
                  <a:prstClr val="black"/>
                </a:solidFill>
              </a:rPr>
              <a:t>9-2</a:t>
            </a:r>
            <a:r>
              <a:rPr lang="zh-CN" altLang="en-US" sz="2000" dirty="0">
                <a:solidFill>
                  <a:prstClr val="black"/>
                </a:solidFill>
              </a:rPr>
              <a:t>所示。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01881A0-FB38-4C8C-BED3-63E1963F56AB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11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90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移位寄存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1"/>
            <a:ext cx="64389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4267200" y="6019801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>
                <a:solidFill>
                  <a:prstClr val="black"/>
                </a:solidFill>
              </a:rPr>
              <a:t>图</a:t>
            </a:r>
            <a:r>
              <a:rPr lang="en-US" altLang="zh-CN">
                <a:solidFill>
                  <a:prstClr val="black"/>
                </a:solidFill>
              </a:rPr>
              <a:t>9-2    74175</a:t>
            </a:r>
            <a:r>
              <a:rPr lang="zh-CN" altLang="en-US">
                <a:solidFill>
                  <a:prstClr val="black"/>
                </a:solidFill>
              </a:rPr>
              <a:t>构成四位移位寄存器</a:t>
            </a:r>
          </a:p>
        </p:txBody>
      </p:sp>
      <p:pic>
        <p:nvPicPr>
          <p:cNvPr id="3076" name="Picture 7" descr="741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4425" y="751654"/>
            <a:ext cx="21907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4191000" y="3253908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dirty="0">
                <a:solidFill>
                  <a:prstClr val="black"/>
                </a:solidFill>
              </a:rPr>
              <a:t>图</a:t>
            </a:r>
            <a:r>
              <a:rPr lang="en-US" altLang="zh-CN" dirty="0">
                <a:solidFill>
                  <a:prstClr val="black"/>
                </a:solidFill>
              </a:rPr>
              <a:t>9-1    </a:t>
            </a:r>
            <a:r>
              <a:rPr lang="zh-CN" altLang="en-US" dirty="0">
                <a:solidFill>
                  <a:prstClr val="black"/>
                </a:solidFill>
              </a:rPr>
              <a:t>四</a:t>
            </a:r>
            <a:r>
              <a:rPr lang="en-US" altLang="zh-CN" dirty="0">
                <a:solidFill>
                  <a:prstClr val="black"/>
                </a:solidFill>
              </a:rPr>
              <a:t>D</a:t>
            </a:r>
            <a:r>
              <a:rPr lang="zh-CN" altLang="en-US" dirty="0">
                <a:solidFill>
                  <a:prstClr val="black"/>
                </a:solidFill>
              </a:rPr>
              <a:t>触发器</a:t>
            </a:r>
            <a:r>
              <a:rPr lang="en-US" altLang="zh-CN" dirty="0">
                <a:solidFill>
                  <a:prstClr val="black"/>
                </a:solidFill>
              </a:rPr>
              <a:t>74175</a:t>
            </a:r>
            <a:r>
              <a:rPr lang="zh-CN" altLang="en-US" dirty="0">
                <a:solidFill>
                  <a:prstClr val="black"/>
                </a:solidFill>
              </a:rPr>
              <a:t>管脚图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实验九  移位寄存和串行累加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考核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12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20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（实验原理）</a:t>
            </a:r>
          </a:p>
        </p:txBody>
      </p:sp>
    </p:spTree>
    <p:extLst>
      <p:ext uri="{BB962C8B-B14F-4D97-AF65-F5344CB8AC3E}">
        <p14:creationId xmlns:p14="http://schemas.microsoft.com/office/powerpoint/2010/main" xmlns="" val="19296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7400" y="974726"/>
            <a:ext cx="8001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/>
            <a:r>
              <a:rPr lang="en-US" altLang="zh-CN" sz="2000" dirty="0">
                <a:solidFill>
                  <a:prstClr val="black"/>
                </a:solidFill>
              </a:rPr>
              <a:t>74194</a:t>
            </a:r>
            <a:r>
              <a:rPr lang="zh-CN" altLang="en-US" sz="2000" dirty="0">
                <a:solidFill>
                  <a:prstClr val="black"/>
                </a:solidFill>
              </a:rPr>
              <a:t>是一个双向移位寄存器，并且可以并行输入，其管脚图如图</a:t>
            </a:r>
            <a:r>
              <a:rPr lang="en-US" altLang="zh-CN" sz="2000" dirty="0">
                <a:solidFill>
                  <a:prstClr val="black"/>
                </a:solidFill>
              </a:rPr>
              <a:t>9-3</a:t>
            </a:r>
            <a:r>
              <a:rPr lang="zh-CN" altLang="en-US" sz="2000" dirty="0">
                <a:solidFill>
                  <a:prstClr val="black"/>
                </a:solidFill>
              </a:rPr>
              <a:t>所示。其中</a:t>
            </a:r>
            <a:r>
              <a:rPr lang="en-US" altLang="zh-CN" sz="2000" dirty="0">
                <a:solidFill>
                  <a:prstClr val="black"/>
                </a:solidFill>
              </a:rPr>
              <a:t>A~D</a:t>
            </a:r>
            <a:r>
              <a:rPr lang="zh-CN" altLang="en-US" sz="2000" dirty="0">
                <a:solidFill>
                  <a:prstClr val="black"/>
                </a:solidFill>
              </a:rPr>
              <a:t>为并行输入端，</a:t>
            </a:r>
            <a:r>
              <a:rPr lang="en-US" altLang="zh-CN" sz="2000" dirty="0">
                <a:solidFill>
                  <a:prstClr val="black"/>
                </a:solidFill>
              </a:rPr>
              <a:t>QA~QD</a:t>
            </a:r>
            <a:r>
              <a:rPr lang="zh-CN" altLang="en-US" sz="2000" dirty="0">
                <a:solidFill>
                  <a:prstClr val="black"/>
                </a:solidFill>
              </a:rPr>
              <a:t>为并行输出端，</a:t>
            </a:r>
            <a:r>
              <a:rPr lang="en-US" altLang="zh-CN" sz="2000" dirty="0">
                <a:solidFill>
                  <a:prstClr val="black"/>
                </a:solidFill>
              </a:rPr>
              <a:t>CLOCK</a:t>
            </a:r>
            <a:r>
              <a:rPr lang="zh-CN" altLang="en-US" sz="2000" dirty="0">
                <a:solidFill>
                  <a:prstClr val="black"/>
                </a:solidFill>
              </a:rPr>
              <a:t>为时钟输入端，</a:t>
            </a:r>
            <a:r>
              <a:rPr lang="en-US" altLang="zh-CN" sz="2000" dirty="0">
                <a:solidFill>
                  <a:prstClr val="black"/>
                </a:solidFill>
              </a:rPr>
              <a:t>CLEAR</a:t>
            </a:r>
            <a:r>
              <a:rPr lang="zh-CN" altLang="en-US" sz="2000" dirty="0">
                <a:solidFill>
                  <a:prstClr val="black"/>
                </a:solidFill>
              </a:rPr>
              <a:t>为异步清零端，</a:t>
            </a:r>
            <a:r>
              <a:rPr lang="en-US" altLang="zh-CN" sz="2000" dirty="0">
                <a:solidFill>
                  <a:prstClr val="black"/>
                </a:solidFill>
              </a:rPr>
              <a:t>SHIFT RIGHT SERIAL INPUT</a:t>
            </a:r>
            <a:r>
              <a:rPr lang="zh-CN" altLang="en-US" sz="2000" dirty="0">
                <a:solidFill>
                  <a:prstClr val="black"/>
                </a:solidFill>
              </a:rPr>
              <a:t>为串行右移输入端，</a:t>
            </a:r>
            <a:r>
              <a:rPr lang="en-US" altLang="zh-CN" sz="2000" dirty="0">
                <a:solidFill>
                  <a:prstClr val="black"/>
                </a:solidFill>
              </a:rPr>
              <a:t>SHIFT LEFT SERIAL INPUT</a:t>
            </a:r>
            <a:r>
              <a:rPr lang="zh-CN" altLang="en-US" sz="2000" dirty="0">
                <a:solidFill>
                  <a:prstClr val="black"/>
                </a:solidFill>
              </a:rPr>
              <a:t>为串行左移输入端，</a:t>
            </a:r>
            <a:r>
              <a:rPr lang="en-US" altLang="zh-CN" sz="2000" dirty="0">
                <a:solidFill>
                  <a:prstClr val="black"/>
                </a:solidFill>
              </a:rPr>
              <a:t>S0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</a:rPr>
              <a:t>S1</a:t>
            </a:r>
            <a:r>
              <a:rPr lang="zh-CN" altLang="en-US" sz="2000" dirty="0">
                <a:solidFill>
                  <a:prstClr val="black"/>
                </a:solidFill>
              </a:rPr>
              <a:t>为工作模式控制端，通过设置</a:t>
            </a:r>
            <a:r>
              <a:rPr lang="en-US" altLang="zh-CN" sz="2000" dirty="0">
                <a:solidFill>
                  <a:prstClr val="black"/>
                </a:solidFill>
              </a:rPr>
              <a:t>S0</a:t>
            </a:r>
            <a:r>
              <a:rPr lang="zh-CN" altLang="en-US" sz="2000" dirty="0">
                <a:solidFill>
                  <a:prstClr val="black"/>
                </a:solidFill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</a:rPr>
              <a:t>S1</a:t>
            </a:r>
            <a:r>
              <a:rPr lang="zh-CN" altLang="en-US" sz="2000" dirty="0">
                <a:solidFill>
                  <a:prstClr val="black"/>
                </a:solidFill>
              </a:rPr>
              <a:t>，可以使其工作在保持（</a:t>
            </a:r>
            <a:r>
              <a:rPr lang="en-US" altLang="zh-CN" sz="2000" dirty="0">
                <a:solidFill>
                  <a:prstClr val="black"/>
                </a:solidFill>
              </a:rPr>
              <a:t>S0=0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S1=0</a:t>
            </a:r>
            <a:r>
              <a:rPr lang="zh-CN" altLang="en-US" sz="2000" dirty="0">
                <a:solidFill>
                  <a:prstClr val="black"/>
                </a:solidFill>
              </a:rPr>
              <a:t>）、串行左移（</a:t>
            </a:r>
            <a:r>
              <a:rPr lang="en-US" altLang="zh-CN" sz="2000" dirty="0">
                <a:solidFill>
                  <a:prstClr val="black"/>
                </a:solidFill>
              </a:rPr>
              <a:t>S0=0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S1=1</a:t>
            </a:r>
            <a:r>
              <a:rPr lang="zh-CN" altLang="en-US" sz="2000" dirty="0">
                <a:solidFill>
                  <a:prstClr val="black"/>
                </a:solidFill>
              </a:rPr>
              <a:t>）、串行右移（</a:t>
            </a:r>
            <a:r>
              <a:rPr lang="en-US" altLang="zh-CN" sz="2000" dirty="0">
                <a:solidFill>
                  <a:prstClr val="black"/>
                </a:solidFill>
              </a:rPr>
              <a:t>S0=1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S1=0</a:t>
            </a:r>
            <a:r>
              <a:rPr lang="zh-CN" altLang="en-US" sz="2000" dirty="0">
                <a:solidFill>
                  <a:prstClr val="black"/>
                </a:solidFill>
              </a:rPr>
              <a:t>）或并行（</a:t>
            </a:r>
            <a:r>
              <a:rPr lang="en-US" altLang="zh-CN" sz="2000" dirty="0">
                <a:solidFill>
                  <a:prstClr val="black"/>
                </a:solidFill>
              </a:rPr>
              <a:t>S0=1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S1=1</a:t>
            </a:r>
            <a:r>
              <a:rPr lang="zh-CN" altLang="en-US" sz="2000" dirty="0">
                <a:solidFill>
                  <a:prstClr val="black"/>
                </a:solidFill>
              </a:rPr>
              <a:t>）输入输出状态。</a:t>
            </a:r>
          </a:p>
        </p:txBody>
      </p:sp>
      <p:pic>
        <p:nvPicPr>
          <p:cNvPr id="4099" name="Picture 5" descr="741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18793"/>
            <a:ext cx="3962400" cy="280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4343400" y="5988051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sz="2000">
                <a:solidFill>
                  <a:prstClr val="black"/>
                </a:solidFill>
              </a:rPr>
              <a:t>图</a:t>
            </a:r>
            <a:r>
              <a:rPr lang="en-US" altLang="zh-CN" sz="2000">
                <a:solidFill>
                  <a:prstClr val="black"/>
                </a:solidFill>
              </a:rPr>
              <a:t>9-3    74194</a:t>
            </a:r>
            <a:r>
              <a:rPr lang="zh-CN" altLang="en-US" sz="2000">
                <a:solidFill>
                  <a:prstClr val="black"/>
                </a:solidFill>
              </a:rPr>
              <a:t>管脚图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实验九  移位寄存和串行累加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考核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13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（实验原理）</a:t>
            </a:r>
          </a:p>
        </p:txBody>
      </p:sp>
    </p:spTree>
    <p:extLst>
      <p:ext uri="{BB962C8B-B14F-4D97-AF65-F5344CB8AC3E}">
        <p14:creationId xmlns:p14="http://schemas.microsoft.com/office/powerpoint/2010/main" xmlns="" val="27146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逻辑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2190" y="787357"/>
            <a:ext cx="3810000" cy="522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886200" y="6019801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sz="2000">
                <a:solidFill>
                  <a:prstClr val="black"/>
                </a:solidFill>
              </a:rPr>
              <a:t>图</a:t>
            </a:r>
            <a:r>
              <a:rPr lang="en-US" altLang="zh-CN" sz="2000">
                <a:solidFill>
                  <a:prstClr val="black"/>
                </a:solidFill>
              </a:rPr>
              <a:t>9-4    74194</a:t>
            </a:r>
            <a:r>
              <a:rPr lang="zh-CN" altLang="en-US" sz="2000">
                <a:solidFill>
                  <a:prstClr val="black"/>
                </a:solidFill>
              </a:rPr>
              <a:t>内部逻辑图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实验九  移位寄存和串行累加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考核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14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20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（实验原理）</a:t>
            </a:r>
          </a:p>
        </p:txBody>
      </p:sp>
    </p:spTree>
    <p:extLst>
      <p:ext uri="{BB962C8B-B14F-4D97-AF65-F5344CB8AC3E}">
        <p14:creationId xmlns:p14="http://schemas.microsoft.com/office/powerpoint/2010/main" xmlns="" val="19289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133600" y="949326"/>
            <a:ext cx="80010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spcBef>
                <a:spcPts val="1200"/>
              </a:spcBef>
            </a:pPr>
            <a:r>
              <a:rPr lang="zh-CN" altLang="en-US" sz="2000" dirty="0">
                <a:solidFill>
                  <a:prstClr val="black"/>
                </a:solidFill>
              </a:rPr>
              <a:t>串行累加电路结构简单，运算由低位开始，两个最低位相加产生和与进位，当次低位相加时要考虑最低位的进位，所以用</a:t>
            </a:r>
            <a:r>
              <a:rPr lang="en-US" altLang="zh-CN" sz="2000" dirty="0">
                <a:solidFill>
                  <a:prstClr val="black"/>
                </a:solidFill>
              </a:rPr>
              <a:t>D</a:t>
            </a:r>
            <a:r>
              <a:rPr lang="zh-CN" altLang="en-US" sz="2000" dirty="0">
                <a:solidFill>
                  <a:prstClr val="black"/>
                </a:solidFill>
              </a:rPr>
              <a:t>触发器</a:t>
            </a:r>
            <a:r>
              <a:rPr lang="en-US" altLang="zh-CN" sz="2000" dirty="0">
                <a:solidFill>
                  <a:prstClr val="black"/>
                </a:solidFill>
              </a:rPr>
              <a:t>7474</a:t>
            </a:r>
            <a:r>
              <a:rPr lang="zh-CN" altLang="en-US" sz="2000" dirty="0">
                <a:solidFill>
                  <a:prstClr val="black"/>
                </a:solidFill>
              </a:rPr>
              <a:t>来存放进位，全加器电路如图</a:t>
            </a:r>
            <a:r>
              <a:rPr lang="en-US" altLang="zh-CN" sz="2000" dirty="0">
                <a:solidFill>
                  <a:prstClr val="black"/>
                </a:solidFill>
              </a:rPr>
              <a:t>9-5</a:t>
            </a:r>
            <a:r>
              <a:rPr lang="zh-CN" altLang="en-US" sz="2000" dirty="0">
                <a:solidFill>
                  <a:prstClr val="black"/>
                </a:solidFill>
              </a:rPr>
              <a:t>所示。</a:t>
            </a:r>
          </a:p>
          <a:p>
            <a:pPr defTabSz="457200">
              <a:spcBef>
                <a:spcPts val="1200"/>
              </a:spcBef>
            </a:pPr>
            <a:r>
              <a:rPr lang="zh-CN" altLang="en-US" sz="2000" dirty="0">
                <a:solidFill>
                  <a:prstClr val="black"/>
                </a:solidFill>
              </a:rPr>
              <a:t>利用</a:t>
            </a:r>
            <a:r>
              <a:rPr lang="en-US" altLang="zh-CN" sz="2000" dirty="0">
                <a:solidFill>
                  <a:prstClr val="black"/>
                </a:solidFill>
              </a:rPr>
              <a:t>74175</a:t>
            </a:r>
            <a:r>
              <a:rPr lang="zh-CN" altLang="en-US" sz="2000" dirty="0">
                <a:solidFill>
                  <a:prstClr val="black"/>
                </a:solidFill>
              </a:rPr>
              <a:t>构成的移位寄存器和</a:t>
            </a:r>
            <a:r>
              <a:rPr lang="en-US" altLang="zh-CN" sz="2000" dirty="0">
                <a:solidFill>
                  <a:prstClr val="black"/>
                </a:solidFill>
              </a:rPr>
              <a:t>74194</a:t>
            </a:r>
            <a:r>
              <a:rPr lang="zh-CN" altLang="en-US" sz="2000" dirty="0">
                <a:solidFill>
                  <a:prstClr val="black"/>
                </a:solidFill>
              </a:rPr>
              <a:t>作两个四位的移位寄存器，经过全加器将两个寄存器连接起来构成一个系统，数据先进入低四位寄存器，然后经全加器和高四位（为</a:t>
            </a:r>
            <a:r>
              <a:rPr lang="en-US" altLang="zh-CN" sz="2000" dirty="0">
                <a:solidFill>
                  <a:prstClr val="black"/>
                </a:solidFill>
              </a:rPr>
              <a:t>0</a:t>
            </a:r>
            <a:r>
              <a:rPr lang="zh-CN" altLang="en-US" sz="2000" dirty="0">
                <a:solidFill>
                  <a:prstClr val="black"/>
                </a:solidFill>
              </a:rPr>
              <a:t>）相加后进入高四位，这时候低四位存储了新的四位二进制数，再经过四个时钟脉冲后，和高四位的四位二进制数相加，并将结果存储在高四位寄存器中。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86150"/>
            <a:ext cx="48768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4267200" y="5775326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>
              <a:spcBef>
                <a:spcPct val="50000"/>
              </a:spcBef>
            </a:pPr>
            <a:r>
              <a:rPr lang="zh-CN" altLang="en-US" sz="2000">
                <a:solidFill>
                  <a:prstClr val="black"/>
                </a:solidFill>
              </a:rPr>
              <a:t>图</a:t>
            </a:r>
            <a:r>
              <a:rPr lang="en-US" altLang="zh-CN" sz="2000">
                <a:solidFill>
                  <a:prstClr val="black"/>
                </a:solidFill>
              </a:rPr>
              <a:t>9-5    </a:t>
            </a:r>
            <a:r>
              <a:rPr lang="zh-CN" altLang="en-US" sz="2000">
                <a:solidFill>
                  <a:prstClr val="black"/>
                </a:solidFill>
              </a:rPr>
              <a:t>全加器逻辑图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实验九  移位寄存和串行累加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考核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15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（实验原理）</a:t>
            </a:r>
          </a:p>
        </p:txBody>
      </p:sp>
    </p:spTree>
    <p:extLst>
      <p:ext uri="{BB962C8B-B14F-4D97-AF65-F5344CB8AC3E}">
        <p14:creationId xmlns:p14="http://schemas.microsoft.com/office/powerpoint/2010/main" xmlns="" val="37097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19503" y="851338"/>
            <a:ext cx="10373711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spcBef>
                <a:spcPct val="50000"/>
              </a:spcBef>
            </a:pPr>
            <a:r>
              <a:rPr lang="zh-CN" altLang="en-US" sz="3200" b="1" dirty="0">
                <a:solidFill>
                  <a:prstClr val="black"/>
                </a:solidFill>
              </a:rPr>
              <a:t>实验内容</a:t>
            </a:r>
          </a:p>
          <a:p>
            <a:pPr defTabSz="4572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、将四</a:t>
            </a:r>
            <a:r>
              <a:rPr lang="en-US" altLang="zh-CN" sz="2800" dirty="0">
                <a:solidFill>
                  <a:prstClr val="black"/>
                </a:solidFill>
              </a:rPr>
              <a:t>D</a:t>
            </a:r>
            <a:r>
              <a:rPr lang="zh-CN" altLang="en-US" sz="2800" dirty="0">
                <a:solidFill>
                  <a:prstClr val="black"/>
                </a:solidFill>
              </a:rPr>
              <a:t>触发器</a:t>
            </a:r>
            <a:r>
              <a:rPr lang="en-US" altLang="zh-CN" sz="2800" dirty="0">
                <a:solidFill>
                  <a:prstClr val="black"/>
                </a:solidFill>
              </a:rPr>
              <a:t>74175</a:t>
            </a:r>
            <a:r>
              <a:rPr lang="zh-CN" altLang="en-US" sz="2800" dirty="0">
                <a:solidFill>
                  <a:prstClr val="black"/>
                </a:solidFill>
              </a:rPr>
              <a:t>连接成串行移位寄存器，并调试其正常工作。</a:t>
            </a:r>
          </a:p>
          <a:p>
            <a:pPr defTabSz="4572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、熟悉双向移位寄存器</a:t>
            </a:r>
            <a:r>
              <a:rPr lang="en-US" altLang="zh-CN" sz="2800" dirty="0">
                <a:solidFill>
                  <a:prstClr val="black"/>
                </a:solidFill>
              </a:rPr>
              <a:t>74194</a:t>
            </a:r>
            <a:r>
              <a:rPr lang="zh-CN" altLang="en-US" sz="2800" dirty="0">
                <a:solidFill>
                  <a:prstClr val="black"/>
                </a:solidFill>
              </a:rPr>
              <a:t>的功能，并调试使其正常工作。</a:t>
            </a:r>
          </a:p>
          <a:p>
            <a:pPr defTabSz="4572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、搭建全加器电路，并将进位寄存器</a:t>
            </a:r>
            <a:r>
              <a:rPr lang="en-US" altLang="zh-CN" sz="2800" dirty="0">
                <a:solidFill>
                  <a:prstClr val="black"/>
                </a:solidFill>
              </a:rPr>
              <a:t>7474</a:t>
            </a:r>
            <a:r>
              <a:rPr lang="zh-CN" altLang="en-US" sz="2800" dirty="0">
                <a:solidFill>
                  <a:prstClr val="black"/>
                </a:solidFill>
              </a:rPr>
              <a:t>添加进来，调试电路使其可以正常工作。</a:t>
            </a:r>
          </a:p>
          <a:p>
            <a:pPr defTabSz="4572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4</a:t>
            </a:r>
            <a:r>
              <a:rPr lang="zh-CN" altLang="en-US" sz="2800" dirty="0">
                <a:solidFill>
                  <a:prstClr val="black"/>
                </a:solidFill>
              </a:rPr>
              <a:t>、将移位寄存器和全加器连接起来构成一个移位寄存和串行累加系统，调试电路使其可以正常工作。</a:t>
            </a:r>
          </a:p>
          <a:p>
            <a:pPr defTabSz="4572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5</a:t>
            </a:r>
            <a:r>
              <a:rPr lang="zh-CN" altLang="en-US" sz="2800" dirty="0">
                <a:solidFill>
                  <a:prstClr val="black"/>
                </a:solidFill>
              </a:rPr>
              <a:t>、完成</a:t>
            </a:r>
            <a:r>
              <a:rPr lang="en-US" altLang="zh-CN" sz="2800" dirty="0">
                <a:solidFill>
                  <a:prstClr val="black"/>
                </a:solidFill>
              </a:rPr>
              <a:t>1010+0011=1101</a:t>
            </a:r>
            <a:r>
              <a:rPr lang="zh-CN" altLang="en-US" sz="2800" dirty="0">
                <a:solidFill>
                  <a:prstClr val="black"/>
                </a:solidFill>
              </a:rPr>
              <a:t>的加法运算。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实验九  移位寄存和串行累加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考核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16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87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实验九  移位寄存和串行累加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考核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17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2" y="762000"/>
            <a:ext cx="8137506" cy="4876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78490" y="5492860"/>
            <a:ext cx="803740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注：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74194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的控制端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S0=1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S1=0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；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7474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的异步置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端要接高电平，不能悬空。</a:t>
            </a: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60000" indent="-360000" defTabSz="457200">
              <a:spcBef>
                <a:spcPts val="600"/>
              </a:spcBef>
              <a:defRPr/>
            </a:pP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  2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、每次加法前，要对整个电路清零；数据从低位到高位输入，每按一次“逻辑开关”，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位数据进入移位寄存器；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位数据输入完，再按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次，完成加法。</a:t>
            </a:r>
          </a:p>
        </p:txBody>
      </p:sp>
      <p:sp>
        <p:nvSpPr>
          <p:cNvPr id="7" name="矩形 6"/>
          <p:cNvSpPr/>
          <p:nvPr/>
        </p:nvSpPr>
        <p:spPr>
          <a:xfrm>
            <a:off x="9220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（实验内容）</a:t>
            </a:r>
          </a:p>
        </p:txBody>
      </p:sp>
    </p:spTree>
    <p:extLst>
      <p:ext uri="{BB962C8B-B14F-4D97-AF65-F5344CB8AC3E}">
        <p14:creationId xmlns:p14="http://schemas.microsoft.com/office/powerpoint/2010/main" xmlns="" val="10173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90800" y="810461"/>
            <a:ext cx="7162800" cy="2709540"/>
          </a:xfrm>
          <a:noFill/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302" y="3520002"/>
            <a:ext cx="3203776" cy="259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实验九  移位寄存和串行累加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Calibri" panose="020F0502020204030204"/>
                <a:ea typeface="宋体" panose="02010600030101010101" pitchFamily="2" charset="-122"/>
              </a:rPr>
              <a:t>考核</a:t>
            </a:r>
            <a:r>
              <a:rPr lang="en-US" altLang="zh-CN" sz="1400" dirty="0"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8A23CC1-0D59-411F-A5E9-C09D4E89285D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18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20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（实验内容）</a:t>
            </a:r>
          </a:p>
        </p:txBody>
      </p:sp>
    </p:spTree>
    <p:extLst>
      <p:ext uri="{BB962C8B-B14F-4D97-AF65-F5344CB8AC3E}">
        <p14:creationId xmlns:p14="http://schemas.microsoft.com/office/powerpoint/2010/main" xmlns="" val="71589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/>
              <a:t> THE  END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/>
              <a:t>   </a:t>
            </a:r>
            <a:r>
              <a:rPr lang="zh-CN" altLang="en-US" sz="8000" dirty="0"/>
              <a:t>谢谢大家！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7C43136-F088-4C31-A5DB-56A4E4552B84}" type="slidenum">
              <a:rPr lang="en-US" altLang="zh-CN">
                <a:latin typeface="Calibri" panose="020F0502020204030204"/>
                <a:ea typeface="宋体" panose="02010600030101010101" pitchFamily="2" charset="-122"/>
              </a:rPr>
              <a:pPr defTabSz="457200"/>
              <a:t>19</a:t>
            </a:fld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52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350" y="1476375"/>
            <a:ext cx="35433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8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8964" y="1055076"/>
            <a:ext cx="78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实验中可能出现的问题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仪器</a:t>
            </a:r>
            <a:r>
              <a:rPr lang="zh-CN" altLang="en-US" sz="3200" dirty="0" smtClean="0"/>
              <a:t>问题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314" y="1828800"/>
            <a:ext cx="5341034" cy="40057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3176" y="1828800"/>
            <a:ext cx="5416061" cy="40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976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86340"/>
            <a:ext cx="5186363" cy="38897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3688" y="1486340"/>
            <a:ext cx="5300664" cy="39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93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14425"/>
            <a:ext cx="5753100" cy="4314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1" y="1114425"/>
            <a:ext cx="5786438" cy="43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36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0" y="1294228"/>
            <a:ext cx="5715000" cy="428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94228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973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2357" y="1041009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实验中可能出现的问题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实验箱问题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80492"/>
            <a:ext cx="4051496" cy="3038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1496" y="2180492"/>
            <a:ext cx="4051495" cy="3038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02991" y="2180492"/>
            <a:ext cx="4051496" cy="30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44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1846" y="1026942"/>
            <a:ext cx="796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实验中可能出现的问题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连线问题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41341"/>
            <a:ext cx="4164037" cy="3123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224" y="1941341"/>
            <a:ext cx="4164037" cy="3123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27963" y="1941341"/>
            <a:ext cx="4164037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62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034" y="1266092"/>
            <a:ext cx="3312648" cy="4416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3803" y="1266092"/>
            <a:ext cx="5777132" cy="4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41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1_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2_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5.xml><?xml version="1.0" encoding="utf-8"?>
<a:theme xmlns:a="http://schemas.openxmlformats.org/drawingml/2006/main" name="3_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6.xml><?xml version="1.0" encoding="utf-8"?>
<a:theme xmlns:a="http://schemas.openxmlformats.org/drawingml/2006/main" name="4_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7.xml><?xml version="1.0" encoding="utf-8"?>
<a:theme xmlns:a="http://schemas.openxmlformats.org/drawingml/2006/main" name="5_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8.xml><?xml version="1.0" encoding="utf-8"?>
<a:theme xmlns:a="http://schemas.openxmlformats.org/drawingml/2006/main" name="6_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9.xml><?xml version="1.0" encoding="utf-8"?>
<a:theme xmlns:a="http://schemas.openxmlformats.org/drawingml/2006/main" name="7_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755</Words>
  <Application>Microsoft Office PowerPoint</Application>
  <PresentationFormat>自定义</PresentationFormat>
  <Paragraphs>52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Office 主题​​</vt:lpstr>
      <vt:lpstr>回顾</vt:lpstr>
      <vt:lpstr>1_回顾</vt:lpstr>
      <vt:lpstr>2_回顾</vt:lpstr>
      <vt:lpstr>3_回顾</vt:lpstr>
      <vt:lpstr>4_回顾</vt:lpstr>
      <vt:lpstr>5_回顾</vt:lpstr>
      <vt:lpstr>6_回顾</vt:lpstr>
      <vt:lpstr>7_回顾</vt:lpstr>
      <vt:lpstr>8_回顾</vt:lpstr>
      <vt:lpstr>实验八    移位寄存和串行累加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数字电子技术实验</dc:title>
  <dc:creator>wangzh</dc:creator>
  <cp:lastModifiedBy>NK</cp:lastModifiedBy>
  <cp:revision>28</cp:revision>
  <dcterms:created xsi:type="dcterms:W3CDTF">2020-04-17T11:59:17Z</dcterms:created>
  <dcterms:modified xsi:type="dcterms:W3CDTF">2022-10-10T00:20:53Z</dcterms:modified>
</cp:coreProperties>
</file>