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284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</p:sldIdLst>
  <p:sldSz cx="9144000" cy="6858000" type="screen4x3"/>
  <p:notesSz cx="9979025" cy="6834188"/>
  <p:defaultTextStyle>
    <a:defPPr>
      <a:defRPr lang="zh-CN"/>
    </a:defPPr>
    <a:lvl1pPr algn="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00"/>
    <a:srgbClr val="FF3300"/>
    <a:srgbClr val="CCFF33"/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 autoAdjust="0"/>
    <p:restoredTop sz="94581" autoAdjust="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image" Target="../media/image54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2" Type="http://schemas.openxmlformats.org/officeDocument/2006/relationships/image" Target="../media/image66.e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5" Type="http://schemas.openxmlformats.org/officeDocument/2006/relationships/image" Target="../media/image78.wmf"/><Relationship Id="rId10" Type="http://schemas.openxmlformats.org/officeDocument/2006/relationships/image" Target="../media/image74.emf"/><Relationship Id="rId4" Type="http://schemas.openxmlformats.org/officeDocument/2006/relationships/image" Target="../media/image68.wmf"/><Relationship Id="rId9" Type="http://schemas.openxmlformats.org/officeDocument/2006/relationships/image" Target="../media/image73.emf"/><Relationship Id="rId14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11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1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1F0343C9-A4DD-4294-8BFE-6FA9BCD9DC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0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435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53088" y="0"/>
            <a:ext cx="432435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74BDF-B090-40E5-8FE4-4B990ABA8854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51225" y="854075"/>
            <a:ext cx="3076575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8538" y="3289300"/>
            <a:ext cx="7981950" cy="2690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91288"/>
            <a:ext cx="432435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53088" y="6491288"/>
            <a:ext cx="432435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82337-F955-49C4-A155-55DF1867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8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D4CF8-CE6A-402B-8FA8-CD5247DB7BEE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7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215074" y="557214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7465-AEF3-476E-B199-FF9676953A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8072462" y="628652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9A406E-D5D1-46E0-B30F-52EC74AD63C3}" type="slidenum">
              <a:rPr lang="en-US" sz="1200" b="0" smtClean="0"/>
              <a:pPr/>
              <a:t>‹#›</a:t>
            </a:fld>
            <a:endParaRPr 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8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9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2.e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33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emf"/><Relationship Id="rId29" Type="http://schemas.openxmlformats.org/officeDocument/2006/relationships/oleObject" Target="../embeddings/oleObject8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75.wmf"/><Relationship Id="rId32" Type="http://schemas.openxmlformats.org/officeDocument/2006/relationships/oleObject" Target="../embeddings/oleObject85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54.w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8.bin"/><Relationship Id="rId31" Type="http://schemas.openxmlformats.org/officeDocument/2006/relationships/oleObject" Target="../embeddings/oleObject84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0.wmf"/><Relationship Id="rId22" Type="http://schemas.openxmlformats.org/officeDocument/2006/relationships/image" Target="../media/image74.emf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77.wmf"/><Relationship Id="rId8" Type="http://schemas.openxmlformats.org/officeDocument/2006/relationships/image" Target="../media/image6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20" Type="http://schemas.openxmlformats.org/officeDocument/2006/relationships/image" Target="../media/image31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19" Type="http://schemas.openxmlformats.org/officeDocument/2006/relationships/image" Target="../media/image17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Relationship Id="rId22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29.wmf"/><Relationship Id="rId10" Type="http://schemas.openxmlformats.org/officeDocument/2006/relationships/image" Target="../media/image27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7772400" cy="114300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0000CC"/>
                </a:solidFill>
              </a:rPr>
              <a:t>复习</a:t>
            </a:r>
            <a:r>
              <a:rPr lang="zh-CN" altLang="en-US" sz="4000" dirty="0" smtClean="0">
                <a:solidFill>
                  <a:srgbClr val="0000CC"/>
                </a:solidFill>
              </a:rPr>
              <a:t>线性方程组</a:t>
            </a:r>
            <a:r>
              <a:rPr lang="zh-CN" altLang="en-US" sz="4000" dirty="0">
                <a:solidFill>
                  <a:srgbClr val="0000CC"/>
                </a:solidFill>
              </a:rPr>
              <a:t>的解法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39750" y="3643313"/>
            <a:ext cx="266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CC"/>
                </a:solidFill>
                <a:latin typeface="黑体" panose="02010609060101010101" pitchFamily="49" charset="-122"/>
              </a:rPr>
              <a:t>1. 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有解的条件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097213" y="5348288"/>
          <a:ext cx="1439862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2" name="Equation" r:id="rId3" imgW="507960" imgH="241200" progId="Equation.DSMT4">
                  <p:embed/>
                </p:oleObj>
              </mc:Choice>
              <mc:Fallback>
                <p:oleObj name="Equation" r:id="rId3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5348288"/>
                        <a:ext cx="1439862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755650" y="4197350"/>
            <a:ext cx="803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latin typeface="黑体" panose="02010609060101010101" pitchFamily="49" charset="-122"/>
              </a:rPr>
              <a:t>定理</a:t>
            </a:r>
            <a:r>
              <a:rPr lang="en-US" altLang="zh-CN">
                <a:solidFill>
                  <a:srgbClr val="FF33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>
                <a:solidFill>
                  <a:srgbClr val="0000CC"/>
                </a:solidFill>
                <a:latin typeface="黑体" panose="02010609060101010101" pitchFamily="49" charset="-122"/>
              </a:rPr>
              <a:t>	</a:t>
            </a:r>
            <a:r>
              <a:rPr lang="en-US" altLang="zh-CN">
                <a:latin typeface="黑体" panose="02010609060101010101" pitchFamily="49" charset="-122"/>
              </a:rPr>
              <a:t>  </a:t>
            </a:r>
            <a:r>
              <a:rPr lang="zh-CN" altLang="en-US">
                <a:latin typeface="黑体" panose="02010609060101010101" pitchFamily="49" charset="-122"/>
              </a:rPr>
              <a:t>非齐次线性方程组</a:t>
            </a:r>
            <a:r>
              <a:rPr lang="en-US" altLang="zh-CN">
                <a:latin typeface="黑体" panose="02010609060101010101" pitchFamily="49" charset="-122"/>
              </a:rPr>
              <a:t>(1)</a:t>
            </a:r>
            <a:r>
              <a:rPr lang="zh-CN" altLang="en-US">
                <a:latin typeface="黑体" panose="02010609060101010101" pitchFamily="49" charset="-122"/>
              </a:rPr>
              <a:t>有解的充要条件是，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019300" y="472440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系数矩阵与增广矩阵的</a:t>
            </a:r>
            <a:r>
              <a:rPr lang="zh-CN" altLang="en-US">
                <a:solidFill>
                  <a:srgbClr val="CC3300"/>
                </a:solidFill>
                <a:latin typeface="黑体" panose="02010609060101010101" pitchFamily="49" charset="-122"/>
              </a:rPr>
              <a:t>秩</a:t>
            </a:r>
            <a:r>
              <a:rPr lang="zh-CN" altLang="en-US">
                <a:latin typeface="黑体" panose="02010609060101010101" pitchFamily="49" charset="-122"/>
              </a:rPr>
              <a:t>相同，即 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6443663" y="1700213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(1)</a:t>
            </a:r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1154113" y="1096963"/>
          <a:ext cx="5180012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Equation" r:id="rId5" imgW="2400120" imgH="1104840" progId="Equation.DSMT4">
                  <p:embed/>
                </p:oleObj>
              </mc:Choice>
              <mc:Fallback>
                <p:oleObj name="Equation" r:id="rId5" imgW="240012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096963"/>
                        <a:ext cx="5180012" cy="240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3173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80" grpId="0"/>
      <p:bldP spid="54281" grpId="0"/>
      <p:bldP spid="542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7" name="Rectangle 9"/>
          <p:cNvSpPr>
            <a:spLocks noGrp="1" noChangeArrowheads="1"/>
          </p:cNvSpPr>
          <p:nvPr>
            <p:ph type="title"/>
          </p:nvPr>
        </p:nvSpPr>
        <p:spPr>
          <a:xfrm>
            <a:off x="396875" y="260350"/>
            <a:ext cx="7773988" cy="576263"/>
          </a:xfrm>
        </p:spPr>
        <p:txBody>
          <a:bodyPr/>
          <a:lstStyle/>
          <a:p>
            <a:pPr algn="l"/>
            <a:r>
              <a:rPr kumimoji="1" lang="zh-CN" altLang="en-US" sz="3600">
                <a:solidFill>
                  <a:srgbClr val="0000CC"/>
                </a:solidFill>
                <a:ea typeface="黑体" pitchFamily="49" charset="-122"/>
              </a:rPr>
              <a:t>基础解系的定义</a:t>
            </a:r>
          </a:p>
        </p:txBody>
      </p:sp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2028825" y="2720975"/>
          <a:ext cx="10318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4" name="Equation" r:id="rId3" imgW="444307" imgH="241195" progId="Equation.DSMT4">
                  <p:embed/>
                </p:oleObj>
              </mc:Choice>
              <mc:Fallback>
                <p:oleObj name="Equation" r:id="rId3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2720975"/>
                        <a:ext cx="10318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0" name="Object 12"/>
          <p:cNvGraphicFramePr>
            <a:graphicFrameLocks noChangeAspect="1"/>
          </p:cNvGraphicFramePr>
          <p:nvPr/>
        </p:nvGraphicFramePr>
        <p:xfrm>
          <a:off x="1717675" y="4349750"/>
          <a:ext cx="18938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5" name="Equation" r:id="rId5" imgW="1028520" imgH="241200" progId="Equation.DSMT4">
                  <p:embed/>
                </p:oleObj>
              </mc:Choice>
              <mc:Fallback>
                <p:oleObj name="Equation" r:id="rId5" imgW="1028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4349750"/>
                        <a:ext cx="189388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3109913" y="4838700"/>
          <a:ext cx="38639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6" name="Equation" r:id="rId7" imgW="1777680" imgH="241200" progId="Equation.DSMT4">
                  <p:embed/>
                </p:oleObj>
              </mc:Choice>
              <mc:Fallback>
                <p:oleObj name="Equation" r:id="rId7" imgW="1777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4838700"/>
                        <a:ext cx="38639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1790700" y="5445125"/>
          <a:ext cx="15319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7" name="Equation" r:id="rId9" imgW="850680" imgH="241200" progId="Equation.DSMT4">
                  <p:embed/>
                </p:oleObj>
              </mc:Choice>
              <mc:Fallback>
                <p:oleObj name="Equation" r:id="rId9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445125"/>
                        <a:ext cx="153193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8" name="Rectangle 20"/>
          <p:cNvSpPr>
            <a:spLocks noChangeArrowheads="1"/>
          </p:cNvSpPr>
          <p:nvPr/>
        </p:nvSpPr>
        <p:spPr bwMode="auto">
          <a:xfrm>
            <a:off x="468313" y="2333625"/>
            <a:ext cx="1368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3300"/>
                </a:solidFill>
              </a:rPr>
              <a:t>注</a:t>
            </a:r>
            <a:r>
              <a:rPr lang="zh-CN" altLang="en-US"/>
              <a:t>：</a:t>
            </a:r>
          </a:p>
        </p:txBody>
      </p:sp>
      <p:sp>
        <p:nvSpPr>
          <p:cNvPr id="83989" name="Rectangle 21"/>
          <p:cNvSpPr>
            <a:spLocks noChangeArrowheads="1"/>
          </p:cNvSpPr>
          <p:nvPr/>
        </p:nvSpPr>
        <p:spPr bwMode="auto">
          <a:xfrm>
            <a:off x="828675" y="2765425"/>
            <a:ext cx="12842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/>
              <a:t>1) </a:t>
            </a:r>
            <a:r>
              <a:rPr lang="zh-CN" altLang="en-US"/>
              <a:t>仅当</a:t>
            </a:r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3060700" y="2765425"/>
            <a:ext cx="33988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时，</a:t>
            </a:r>
            <a:r>
              <a:rPr lang="zh-CN" altLang="en-US">
                <a:solidFill>
                  <a:srgbClr val="CC3300"/>
                </a:solidFill>
                <a:ea typeface="黑体" pitchFamily="49" charset="-122"/>
              </a:rPr>
              <a:t>才有</a:t>
            </a:r>
            <a:r>
              <a:rPr lang="zh-CN" altLang="en-US"/>
              <a:t>基础解系。</a:t>
            </a:r>
          </a:p>
        </p:txBody>
      </p: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828675" y="3270250"/>
            <a:ext cx="7488238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5600" indent="-355600" algn="l"/>
            <a:r>
              <a:rPr lang="en-US" altLang="zh-CN" dirty="0"/>
              <a:t>2) </a:t>
            </a:r>
            <a:r>
              <a:rPr lang="zh-CN" altLang="en-US" dirty="0"/>
              <a:t>基础解析不只一个，但每个基础解系所含向   量的个数相同</a:t>
            </a:r>
            <a:r>
              <a:rPr lang="en-US" altLang="zh-CN" dirty="0"/>
              <a:t>.</a:t>
            </a:r>
          </a:p>
        </p:txBody>
      </p: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1604963" y="5357813"/>
            <a:ext cx="3032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(</a:t>
            </a:r>
          </a:p>
        </p:txBody>
      </p:sp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828675" y="4278313"/>
            <a:ext cx="9271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3) </a:t>
            </a:r>
            <a:r>
              <a:rPr lang="zh-CN" altLang="en-US"/>
              <a:t>若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3563938" y="4262438"/>
            <a:ext cx="30416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是一个基础解系，</a:t>
            </a:r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auto">
          <a:xfrm>
            <a:off x="3211513" y="5419725"/>
            <a:ext cx="1511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CC3300"/>
                </a:solidFill>
                <a:ea typeface="黑体" pitchFamily="49" charset="-122"/>
              </a:rPr>
              <a:t>任意</a:t>
            </a:r>
            <a:r>
              <a:rPr lang="zh-CN" altLang="en-US" sz="2400"/>
              <a:t>取值</a:t>
            </a:r>
            <a:r>
              <a:rPr lang="en-US" altLang="zh-CN" sz="2400"/>
              <a:t>)</a:t>
            </a: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6300788" y="4262438"/>
            <a:ext cx="16129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则通解可</a:t>
            </a:r>
          </a:p>
        </p:txBody>
      </p:sp>
      <p:sp>
        <p:nvSpPr>
          <p:cNvPr id="84000" name="Rectangle 32"/>
          <p:cNvSpPr>
            <a:spLocks noChangeArrowheads="1"/>
          </p:cNvSpPr>
          <p:nvPr/>
        </p:nvSpPr>
        <p:spPr bwMode="auto">
          <a:xfrm>
            <a:off x="1260475" y="4781550"/>
            <a:ext cx="1970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可表示为：</a:t>
            </a:r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323850" y="981075"/>
            <a:ext cx="8208963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a typeface="黑体" pitchFamily="49" charset="-122"/>
              </a:rPr>
              <a:t>定义</a:t>
            </a:r>
            <a:r>
              <a:rPr lang="zh-CN" altLang="en-US" dirty="0"/>
              <a:t>  齐次线性方程组解集合的极大线性无关子组</a:t>
            </a:r>
          </a:p>
          <a:p>
            <a:pPr algn="l"/>
            <a:r>
              <a:rPr lang="zh-CN" altLang="en-US" dirty="0"/>
              <a:t>          称为该齐次线性方程组的一个</a:t>
            </a:r>
            <a:r>
              <a:rPr lang="zh-CN" altLang="en-US" dirty="0">
                <a:solidFill>
                  <a:srgbClr val="0000CC"/>
                </a:solidFill>
                <a:ea typeface="黑体" pitchFamily="49" charset="-122"/>
              </a:rPr>
              <a:t>基础解系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5366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8" grpId="0"/>
      <p:bldP spid="83989" grpId="0"/>
      <p:bldP spid="83990" grpId="0"/>
      <p:bldP spid="83991" grpId="0"/>
      <p:bldP spid="83992" grpId="0"/>
      <p:bldP spid="83993" grpId="0"/>
      <p:bldP spid="83996" grpId="0"/>
      <p:bldP spid="83997" grpId="0"/>
      <p:bldP spid="83999" grpId="0"/>
      <p:bldP spid="84000" grpId="0"/>
      <p:bldP spid="840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712200" cy="731838"/>
          </a:xfrm>
        </p:spPr>
        <p:txBody>
          <a:bodyPr/>
          <a:lstStyle/>
          <a:p>
            <a:r>
              <a:rPr lang="en-US" altLang="zh-CN" sz="4000">
                <a:solidFill>
                  <a:srgbClr val="0000CC"/>
                </a:solidFill>
              </a:rPr>
              <a:t>§3.3.2 </a:t>
            </a:r>
            <a:r>
              <a:rPr lang="zh-CN" altLang="en-US" sz="4000">
                <a:solidFill>
                  <a:srgbClr val="0000CC"/>
                </a:solidFill>
              </a:rPr>
              <a:t>非齐次线性方程组解的结构</a:t>
            </a:r>
          </a:p>
        </p:txBody>
      </p:sp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1258888" y="3382963"/>
          <a:ext cx="8858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8" name="Equation" r:id="rId3" imgW="520560" imgH="241200" progId="Equation.DSMT4">
                  <p:embed/>
                </p:oleObj>
              </mc:Choice>
              <mc:Fallback>
                <p:oleObj name="Equation" r:id="rId3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82963"/>
                        <a:ext cx="8858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4559300" y="3355975"/>
          <a:ext cx="4556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9" name="Equation" r:id="rId5" imgW="253800" imgH="241200" progId="Equation.DSMT4">
                  <p:embed/>
                </p:oleObj>
              </mc:Choice>
              <mc:Fallback>
                <p:oleObj name="Equation" r:id="rId5" imgW="253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3355975"/>
                        <a:ext cx="455613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1922463" y="4292600"/>
          <a:ext cx="4003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0" name="Equation" r:id="rId7" imgW="2145960" imgH="241200" progId="Equation.DSMT4">
                  <p:embed/>
                </p:oleObj>
              </mc:Choice>
              <mc:Fallback>
                <p:oleObj name="Equation" r:id="rId7" imgW="2145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4292600"/>
                        <a:ext cx="40036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1909763" y="5084763"/>
          <a:ext cx="54165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1" name="Equation" r:id="rId9" imgW="2743200" imgH="241200" progId="Equation.DSMT4">
                  <p:embed/>
                </p:oleObj>
              </mc:Choice>
              <mc:Fallback>
                <p:oleObj name="Equation" r:id="rId9" imgW="2743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5084763"/>
                        <a:ext cx="54165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1866900" y="5661025"/>
          <a:ext cx="57721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2" name="Equation" r:id="rId11" imgW="2755800" imgH="241200" progId="Equation.DSMT4">
                  <p:embed/>
                </p:oleObj>
              </mc:Choice>
              <mc:Fallback>
                <p:oleObj name="Equation" r:id="rId11" imgW="275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5661025"/>
                        <a:ext cx="57721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250825" y="1123950"/>
            <a:ext cx="8577263" cy="2227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  设非齐次线性方程组为</a:t>
            </a:r>
          </a:p>
          <a:p>
            <a:pPr eaLnBrk="0" hangingPunct="0">
              <a:spcBef>
                <a:spcPct val="0"/>
              </a:spcBef>
            </a:pPr>
            <a:r>
              <a:rPr lang="en-US" altLang="zh-CN" dirty="0"/>
              <a:t>             </a:t>
            </a:r>
            <a:r>
              <a:rPr lang="en-US" altLang="zh-CN" i="1" dirty="0"/>
              <a:t>AX</a:t>
            </a:r>
            <a:r>
              <a:rPr lang="zh-CN" altLang="en-US" i="1" dirty="0"/>
              <a:t>＝</a:t>
            </a:r>
            <a:r>
              <a:rPr lang="en-US" altLang="zh-CN" i="1" dirty="0"/>
              <a:t>b</a:t>
            </a:r>
            <a:r>
              <a:rPr lang="en-US" altLang="zh-CN" dirty="0"/>
              <a:t>                                                               (1)</a:t>
            </a:r>
          </a:p>
          <a:p>
            <a:pPr eaLnBrk="0" hangingPunct="0">
              <a:spcBef>
                <a:spcPct val="0"/>
              </a:spcBef>
            </a:pPr>
            <a:r>
              <a:rPr lang="zh-CN" altLang="en-US" dirty="0"/>
              <a:t>如果将常数项</a:t>
            </a:r>
            <a:r>
              <a:rPr lang="en-US" altLang="zh-CN" i="1" dirty="0"/>
              <a:t>b</a:t>
            </a:r>
            <a:r>
              <a:rPr lang="zh-CN" altLang="en-US" dirty="0"/>
              <a:t>换成零向量，则得到的齐次线性方程组</a:t>
            </a:r>
          </a:p>
          <a:p>
            <a:pPr eaLnBrk="0" hangingPunct="0">
              <a:spcBef>
                <a:spcPct val="0"/>
              </a:spcBef>
            </a:pPr>
            <a:r>
              <a:rPr lang="en-US" altLang="zh-CN" dirty="0"/>
              <a:t>             </a:t>
            </a:r>
            <a:r>
              <a:rPr lang="en-US" altLang="zh-CN" i="1" dirty="0"/>
              <a:t>AX</a:t>
            </a:r>
            <a:r>
              <a:rPr lang="zh-CN" altLang="en-US" i="1" dirty="0"/>
              <a:t>＝</a:t>
            </a:r>
            <a:r>
              <a:rPr lang="en-US" altLang="zh-CN" i="1" dirty="0"/>
              <a:t>O</a:t>
            </a:r>
            <a:r>
              <a:rPr lang="en-US" altLang="zh-CN" dirty="0"/>
              <a:t>                                                               (2)</a:t>
            </a:r>
          </a:p>
          <a:p>
            <a:pPr eaLnBrk="0" hangingPunct="0">
              <a:spcBef>
                <a:spcPct val="0"/>
              </a:spcBef>
            </a:pPr>
            <a:r>
              <a:rPr lang="zh-CN" altLang="en-US" dirty="0"/>
              <a:t>称为</a:t>
            </a:r>
            <a:r>
              <a:rPr lang="en-US" altLang="zh-CN" i="1" dirty="0"/>
              <a:t>AX</a:t>
            </a:r>
            <a:r>
              <a:rPr lang="zh-CN" altLang="en-US" i="1" dirty="0"/>
              <a:t>＝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CC"/>
                </a:solidFill>
                <a:ea typeface="黑体" pitchFamily="49" charset="-122"/>
              </a:rPr>
              <a:t>导出组</a:t>
            </a:r>
            <a:r>
              <a:rPr lang="en-US" altLang="zh-CN" dirty="0">
                <a:solidFill>
                  <a:srgbClr val="0000CC"/>
                </a:solidFill>
                <a:ea typeface="黑体" pitchFamily="49" charset="-122"/>
              </a:rPr>
              <a:t>.</a:t>
            </a:r>
            <a:r>
              <a:rPr lang="en-US" altLang="zh-CN" dirty="0"/>
              <a:t>     </a:t>
            </a:r>
            <a:endParaRPr lang="en-US" altLang="zh-CN" b="0" dirty="0"/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754063" y="3284538"/>
            <a:ext cx="5413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2051050" y="3284538"/>
            <a:ext cx="2952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为</a:t>
            </a:r>
            <a:r>
              <a:rPr lang="en-US" altLang="zh-CN"/>
              <a:t>(1)</a:t>
            </a:r>
            <a:r>
              <a:rPr lang="zh-CN" altLang="en-US"/>
              <a:t>的两个解，</a:t>
            </a:r>
          </a:p>
        </p:txBody>
      </p:sp>
      <p:sp>
        <p:nvSpPr>
          <p:cNvPr id="105490" name="Rectangle 18"/>
          <p:cNvSpPr>
            <a:spLocks noChangeArrowheads="1"/>
          </p:cNvSpPr>
          <p:nvPr/>
        </p:nvSpPr>
        <p:spPr bwMode="auto">
          <a:xfrm>
            <a:off x="4859338" y="3268663"/>
            <a:ext cx="35163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为</a:t>
            </a:r>
            <a:r>
              <a:rPr lang="en-US" altLang="zh-CN"/>
              <a:t>(1)</a:t>
            </a:r>
            <a:r>
              <a:rPr lang="zh-CN" altLang="en-US"/>
              <a:t>的导出组</a:t>
            </a:r>
            <a:r>
              <a:rPr lang="en-US" altLang="zh-CN"/>
              <a:t>(2)</a:t>
            </a:r>
            <a:r>
              <a:rPr lang="zh-CN" altLang="en-US"/>
              <a:t>的一</a:t>
            </a:r>
          </a:p>
        </p:txBody>
      </p: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322263" y="3883025"/>
            <a:ext cx="987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个解</a:t>
            </a:r>
            <a:r>
              <a:rPr lang="en-US" altLang="zh-CN"/>
              <a:t>.</a:t>
            </a:r>
          </a:p>
        </p:txBody>
      </p: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1403350" y="3860800"/>
            <a:ext cx="5413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827088" y="472440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从而</a:t>
            </a:r>
          </a:p>
        </p:txBody>
      </p:sp>
    </p:spTree>
    <p:extLst>
      <p:ext uri="{BB962C8B-B14F-4D97-AF65-F5344CB8AC3E}">
        <p14:creationId xmlns:p14="http://schemas.microsoft.com/office/powerpoint/2010/main" val="4536329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2" grpId="0"/>
      <p:bldP spid="105487" grpId="0"/>
      <p:bldP spid="105489" grpId="0"/>
      <p:bldP spid="105490" grpId="0"/>
      <p:bldP spid="105491" grpId="0"/>
      <p:bldP spid="105492" grpId="0"/>
      <p:bldP spid="1054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即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/>
              <a:t>非齐次线性方程组</a:t>
            </a:r>
            <a:r>
              <a:rPr lang="en-US" altLang="zh-CN"/>
              <a:t>(1)</a:t>
            </a:r>
            <a:r>
              <a:rPr lang="zh-CN" altLang="en-US"/>
              <a:t>的两个解的差是对应导出组</a:t>
            </a:r>
            <a:r>
              <a:rPr lang="en-US" altLang="zh-CN"/>
              <a:t>(2)</a:t>
            </a:r>
            <a:r>
              <a:rPr lang="zh-CN" altLang="en-US"/>
              <a:t>的解；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/>
              <a:t>非齐次线性方程组</a:t>
            </a:r>
            <a:r>
              <a:rPr lang="en-US" altLang="zh-CN"/>
              <a:t>(1)</a:t>
            </a:r>
            <a:r>
              <a:rPr lang="zh-CN" altLang="en-US"/>
              <a:t>的解与导出组</a:t>
            </a:r>
            <a:r>
              <a:rPr lang="en-US" altLang="zh-CN"/>
              <a:t>(2)</a:t>
            </a:r>
            <a:r>
              <a:rPr lang="zh-CN" altLang="en-US"/>
              <a:t>的解的和仍是</a:t>
            </a:r>
            <a:r>
              <a:rPr lang="en-US" altLang="zh-CN"/>
              <a:t>(1)</a:t>
            </a:r>
            <a:r>
              <a:rPr lang="zh-CN" altLang="en-US"/>
              <a:t>的解。</a:t>
            </a:r>
          </a:p>
        </p:txBody>
      </p:sp>
    </p:spTree>
    <p:extLst>
      <p:ext uri="{BB962C8B-B14F-4D97-AF65-F5344CB8AC3E}">
        <p14:creationId xmlns:p14="http://schemas.microsoft.com/office/powerpoint/2010/main" val="38456649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1587500" y="46038"/>
          <a:ext cx="2016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2" name="Equation" r:id="rId3" imgW="1016000" imgH="241300" progId="Equation.DSMT4">
                  <p:embed/>
                </p:oleObj>
              </mc:Choice>
              <mc:Fallback>
                <p:oleObj name="Equation" r:id="rId3" imgW="1016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6038"/>
                        <a:ext cx="20161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2700338" y="549275"/>
          <a:ext cx="23082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3" name="Equation" r:id="rId5" imgW="1143000" imgH="241200" progId="Equation.DSMT4">
                  <p:embed/>
                </p:oleObj>
              </mc:Choice>
              <mc:Fallback>
                <p:oleObj name="Equation" r:id="rId5" imgW="114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49275"/>
                        <a:ext cx="23082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1508125" y="1157288"/>
          <a:ext cx="4730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4" name="Equation" r:id="rId7" imgW="241195" imgH="241195" progId="Equation.DSMT4">
                  <p:embed/>
                </p:oleObj>
              </mc:Choice>
              <mc:Fallback>
                <p:oleObj name="Equation" r:id="rId7" imgW="24119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1157288"/>
                        <a:ext cx="4730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2836863" y="2230438"/>
          <a:ext cx="20224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5" name="Equation" r:id="rId9" imgW="977760" imgH="266400" progId="Equation.DSMT4">
                  <p:embed/>
                </p:oleObj>
              </mc:Choice>
              <mc:Fallback>
                <p:oleObj name="Equation" r:id="rId9" imgW="9777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2230438"/>
                        <a:ext cx="202247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2246313" y="3214688"/>
          <a:ext cx="20589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6" name="Equation" r:id="rId11" imgW="977760" imgH="241200" progId="Equation.DSMT4">
                  <p:embed/>
                </p:oleObj>
              </mc:Choice>
              <mc:Fallback>
                <p:oleObj name="Equation" r:id="rId11" imgW="977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3214688"/>
                        <a:ext cx="205898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1319213" y="3933825"/>
          <a:ext cx="49418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7" name="Equation" r:id="rId13" imgW="2425680" imgH="266400" progId="Equation.DSMT4">
                  <p:embed/>
                </p:oleObj>
              </mc:Choice>
              <mc:Fallback>
                <p:oleObj name="Equation" r:id="rId13" imgW="2425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3933825"/>
                        <a:ext cx="49418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296988" y="4927600"/>
          <a:ext cx="60166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8" name="Equation" r:id="rId15" imgW="2755800" imgH="241200" progId="Equation.DSMT4">
                  <p:embed/>
                </p:oleObj>
              </mc:Choice>
              <mc:Fallback>
                <p:oleObj name="Equation" r:id="rId15" imgW="275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4927600"/>
                        <a:ext cx="601662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3" name="Rectangle 19"/>
          <p:cNvSpPr>
            <a:spLocks noChangeArrowheads="1"/>
          </p:cNvSpPr>
          <p:nvPr/>
        </p:nvSpPr>
        <p:spPr bwMode="auto">
          <a:xfrm>
            <a:off x="973138" y="-26988"/>
            <a:ext cx="5413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</a:p>
        </p:txBody>
      </p:sp>
      <p:sp>
        <p:nvSpPr>
          <p:cNvPr id="108564" name="Rectangle 20"/>
          <p:cNvSpPr>
            <a:spLocks noChangeArrowheads="1"/>
          </p:cNvSpPr>
          <p:nvPr/>
        </p:nvSpPr>
        <p:spPr bwMode="auto">
          <a:xfrm>
            <a:off x="3603625" y="46038"/>
            <a:ext cx="45116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时，导出组</a:t>
            </a:r>
            <a:r>
              <a:rPr lang="en-US" altLang="zh-CN"/>
              <a:t>(2)</a:t>
            </a:r>
            <a:r>
              <a:rPr lang="zh-CN" altLang="en-US"/>
              <a:t>有基础解系：</a:t>
            </a:r>
          </a:p>
        </p:txBody>
      </p:sp>
      <p:sp>
        <p:nvSpPr>
          <p:cNvPr id="108565" name="Rectangle 21"/>
          <p:cNvSpPr>
            <a:spLocks noChangeArrowheads="1"/>
          </p:cNvSpPr>
          <p:nvPr/>
        </p:nvSpPr>
        <p:spPr bwMode="auto">
          <a:xfrm>
            <a:off x="931863" y="1054100"/>
            <a:ext cx="5413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</a:p>
        </p:txBody>
      </p:sp>
      <p:sp>
        <p:nvSpPr>
          <p:cNvPr id="108566" name="Rectangle 22"/>
          <p:cNvSpPr>
            <a:spLocks noChangeArrowheads="1"/>
          </p:cNvSpPr>
          <p:nvPr/>
        </p:nvSpPr>
        <p:spPr bwMode="auto">
          <a:xfrm>
            <a:off x="1866900" y="1125538"/>
            <a:ext cx="56673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为非齐次线性方程组</a:t>
            </a:r>
            <a:r>
              <a:rPr lang="en-US" altLang="zh-CN"/>
              <a:t>(1)</a:t>
            </a:r>
            <a:r>
              <a:rPr lang="zh-CN" altLang="en-US"/>
              <a:t>的一个特解</a:t>
            </a:r>
            <a:r>
              <a:rPr lang="en-US" altLang="zh-CN"/>
              <a:t>.</a:t>
            </a:r>
          </a:p>
        </p:txBody>
      </p:sp>
      <p:sp>
        <p:nvSpPr>
          <p:cNvPr id="108567" name="Rectangle 23"/>
          <p:cNvSpPr>
            <a:spLocks noChangeArrowheads="1"/>
          </p:cNvSpPr>
          <p:nvPr/>
        </p:nvSpPr>
        <p:spPr bwMode="auto">
          <a:xfrm>
            <a:off x="355600" y="1701800"/>
            <a:ext cx="78597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/>
              <a:t>      再设</a:t>
            </a:r>
            <a:r>
              <a:rPr lang="en-US" altLang="zh-CN" i="1"/>
              <a:t>X</a:t>
            </a:r>
            <a:r>
              <a:rPr lang="zh-CN" altLang="en-US"/>
              <a:t>为非齐次线性方程组</a:t>
            </a:r>
            <a:r>
              <a:rPr lang="en-US" altLang="zh-CN"/>
              <a:t>(1)</a:t>
            </a:r>
            <a:r>
              <a:rPr lang="zh-CN" altLang="en-US"/>
              <a:t>的任一个解向量</a:t>
            </a:r>
            <a:r>
              <a:rPr lang="en-US" altLang="zh-CN"/>
              <a:t>.</a:t>
            </a:r>
          </a:p>
        </p:txBody>
      </p:sp>
      <p:sp>
        <p:nvSpPr>
          <p:cNvPr id="108568" name="Rectangle 24"/>
          <p:cNvSpPr>
            <a:spLocks noChangeArrowheads="1"/>
          </p:cNvSpPr>
          <p:nvPr/>
        </p:nvSpPr>
        <p:spPr bwMode="auto">
          <a:xfrm>
            <a:off x="211138" y="2709863"/>
            <a:ext cx="48069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导出组的基础解系线性表出，</a:t>
            </a:r>
          </a:p>
        </p:txBody>
      </p:sp>
      <p:sp>
        <p:nvSpPr>
          <p:cNvPr id="108569" name="Rectangle 25"/>
          <p:cNvSpPr>
            <a:spLocks noChangeArrowheads="1"/>
          </p:cNvSpPr>
          <p:nvPr/>
        </p:nvSpPr>
        <p:spPr bwMode="auto">
          <a:xfrm>
            <a:off x="179388" y="3630613"/>
            <a:ext cx="895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使得</a:t>
            </a:r>
          </a:p>
        </p:txBody>
      </p:sp>
      <p:sp>
        <p:nvSpPr>
          <p:cNvPr id="108570" name="Rectangle 26"/>
          <p:cNvSpPr>
            <a:spLocks noChangeArrowheads="1"/>
          </p:cNvSpPr>
          <p:nvPr/>
        </p:nvSpPr>
        <p:spPr bwMode="auto">
          <a:xfrm>
            <a:off x="282575" y="4387850"/>
            <a:ext cx="9842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成立</a:t>
            </a:r>
            <a:r>
              <a:rPr lang="en-US" altLang="zh-CN"/>
              <a:t>.</a:t>
            </a:r>
          </a:p>
        </p:txBody>
      </p:sp>
      <p:sp>
        <p:nvSpPr>
          <p:cNvPr id="108571" name="Rectangle 27"/>
          <p:cNvSpPr>
            <a:spLocks noChangeArrowheads="1"/>
          </p:cNvSpPr>
          <p:nvPr/>
        </p:nvSpPr>
        <p:spPr bwMode="auto">
          <a:xfrm>
            <a:off x="1328738" y="4365625"/>
            <a:ext cx="8953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于是</a:t>
            </a:r>
          </a:p>
        </p:txBody>
      </p:sp>
      <p:sp>
        <p:nvSpPr>
          <p:cNvPr id="108572" name="Rectangle 28"/>
          <p:cNvSpPr>
            <a:spLocks noChangeArrowheads="1"/>
          </p:cNvSpPr>
          <p:nvPr/>
        </p:nvSpPr>
        <p:spPr bwMode="auto">
          <a:xfrm>
            <a:off x="211138" y="2205038"/>
            <a:ext cx="2673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由上面分析可得</a:t>
            </a:r>
          </a:p>
        </p:txBody>
      </p:sp>
      <p:sp>
        <p:nvSpPr>
          <p:cNvPr id="108573" name="Rectangle 29"/>
          <p:cNvSpPr>
            <a:spLocks noChangeArrowheads="1"/>
          </p:cNvSpPr>
          <p:nvPr/>
        </p:nvSpPr>
        <p:spPr bwMode="auto">
          <a:xfrm>
            <a:off x="4819650" y="2205038"/>
            <a:ext cx="2673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是导出组的解，</a:t>
            </a:r>
          </a:p>
        </p:txBody>
      </p:sp>
      <p:sp>
        <p:nvSpPr>
          <p:cNvPr id="108574" name="Rectangle 30"/>
          <p:cNvSpPr>
            <a:spLocks noChangeArrowheads="1"/>
          </p:cNvSpPr>
          <p:nvPr/>
        </p:nvSpPr>
        <p:spPr bwMode="auto">
          <a:xfrm>
            <a:off x="7267575" y="2205038"/>
            <a:ext cx="16129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故可以用</a:t>
            </a:r>
          </a:p>
        </p:txBody>
      </p:sp>
      <p:sp>
        <p:nvSpPr>
          <p:cNvPr id="108575" name="Rectangle 31"/>
          <p:cNvSpPr>
            <a:spLocks noChangeArrowheads="1"/>
          </p:cNvSpPr>
          <p:nvPr/>
        </p:nvSpPr>
        <p:spPr bwMode="auto">
          <a:xfrm>
            <a:off x="4891088" y="2693988"/>
            <a:ext cx="2317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即存在一组数</a:t>
            </a:r>
          </a:p>
        </p:txBody>
      </p:sp>
      <p:sp>
        <p:nvSpPr>
          <p:cNvPr id="108576" name="Rectangle 32"/>
          <p:cNvSpPr>
            <a:spLocks noChangeArrowheads="1"/>
          </p:cNvSpPr>
          <p:nvPr/>
        </p:nvSpPr>
        <p:spPr bwMode="auto">
          <a:xfrm>
            <a:off x="8059738" y="4854575"/>
            <a:ext cx="6000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(3)</a:t>
            </a:r>
            <a:endParaRPr lang="zh-CN" altLang="en-US"/>
          </a:p>
        </p:txBody>
      </p:sp>
      <p:sp>
        <p:nvSpPr>
          <p:cNvPr id="108577" name="Rectangle 33"/>
          <p:cNvSpPr>
            <a:spLocks noChangeArrowheads="1"/>
          </p:cNvSpPr>
          <p:nvPr/>
        </p:nvSpPr>
        <p:spPr bwMode="auto">
          <a:xfrm>
            <a:off x="198438" y="5435600"/>
            <a:ext cx="833437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       这说明，任何齐次线性方程组</a:t>
            </a:r>
            <a:r>
              <a:rPr lang="en-US" altLang="zh-CN"/>
              <a:t>(1)</a:t>
            </a:r>
            <a:r>
              <a:rPr lang="zh-CN" altLang="en-US"/>
              <a:t>的任何一个解都</a:t>
            </a:r>
          </a:p>
          <a:p>
            <a:pPr>
              <a:spcBef>
                <a:spcPct val="0"/>
              </a:spcBef>
            </a:pPr>
            <a:r>
              <a:rPr lang="zh-CN" altLang="en-US"/>
              <a:t>可表成</a:t>
            </a:r>
            <a:r>
              <a:rPr lang="en-US" altLang="zh-CN"/>
              <a:t>(3)</a:t>
            </a:r>
            <a:r>
              <a:rPr lang="zh-CN" altLang="en-US"/>
              <a:t>的形式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1177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5" grpId="0"/>
      <p:bldP spid="108566" grpId="0"/>
      <p:bldP spid="108567" grpId="0"/>
      <p:bldP spid="108568" grpId="0"/>
      <p:bldP spid="108569" grpId="0"/>
      <p:bldP spid="108570" grpId="0"/>
      <p:bldP spid="108571" grpId="0"/>
      <p:bldP spid="108572" grpId="0"/>
      <p:bldP spid="108573" grpId="0"/>
      <p:bldP spid="108574" grpId="0"/>
      <p:bldP spid="108575" grpId="0"/>
      <p:bldP spid="108576" grpId="0"/>
      <p:bldP spid="1085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>
          <a:xfrm>
            <a:off x="576263" y="2924175"/>
            <a:ext cx="7772400" cy="587375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定理</a:t>
            </a:r>
            <a:r>
              <a:rPr lang="en-US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/>
              <a:t>	 </a:t>
            </a:r>
            <a:r>
              <a:rPr lang="zh-CN" altLang="en-US" sz="2800"/>
              <a:t>把非齐次线性方程组的一个特解 </a:t>
            </a:r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6140450" y="549275"/>
          <a:ext cx="20510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6" name="Equation" r:id="rId3" imgW="977760" imgH="241200" progId="Equation.DSMT4">
                  <p:embed/>
                </p:oleObj>
              </mc:Choice>
              <mc:Fallback>
                <p:oleObj name="Equation" r:id="rId3" imgW="977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549275"/>
                        <a:ext cx="20510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936625" y="533400"/>
            <a:ext cx="52435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而所有具有</a:t>
            </a:r>
            <a:r>
              <a:rPr lang="en-US" altLang="zh-CN"/>
              <a:t>(3)</a:t>
            </a:r>
            <a:r>
              <a:rPr lang="zh-CN" altLang="en-US"/>
              <a:t>形式的向量，即当</a:t>
            </a:r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215900" y="1125538"/>
            <a:ext cx="79216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任意取值时，显然都是非齐次线性方程组的</a:t>
            </a:r>
            <a:r>
              <a:rPr lang="en-US" altLang="zh-CN"/>
              <a:t>(1)</a:t>
            </a:r>
            <a:r>
              <a:rPr lang="zh-CN" altLang="en-US"/>
              <a:t>解</a:t>
            </a:r>
            <a:r>
              <a:rPr lang="en-US" altLang="zh-CN"/>
              <a:t>. </a:t>
            </a:r>
          </a:p>
        </p:txBody>
      </p:sp>
      <p:sp>
        <p:nvSpPr>
          <p:cNvPr id="109578" name="AutoShape 10"/>
          <p:cNvSpPr>
            <a:spLocks noChangeArrowheads="1"/>
          </p:cNvSpPr>
          <p:nvPr/>
        </p:nvSpPr>
        <p:spPr bwMode="auto">
          <a:xfrm>
            <a:off x="1368425" y="1844675"/>
            <a:ext cx="504825" cy="588963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hlink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en-US">
              <a:solidFill>
                <a:schemeClr val="hlink"/>
              </a:solidFill>
            </a:endParaRPr>
          </a:p>
        </p:txBody>
      </p:sp>
      <p:graphicFrame>
        <p:nvGraphicFramePr>
          <p:cNvPr id="109581" name="Object 13"/>
          <p:cNvGraphicFramePr>
            <a:graphicFrameLocks noChangeAspect="1"/>
          </p:cNvGraphicFramePr>
          <p:nvPr/>
        </p:nvGraphicFramePr>
        <p:xfrm>
          <a:off x="6588125" y="3054350"/>
          <a:ext cx="4460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7" name="Equation" r:id="rId5" imgW="241200" imgH="241200" progId="Equation.DSMT4">
                  <p:embed/>
                </p:oleObj>
              </mc:Choice>
              <mc:Fallback>
                <p:oleObj name="Equation" r:id="rId5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054350"/>
                        <a:ext cx="44608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2200275" y="4797425"/>
          <a:ext cx="52895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8" name="Equation" r:id="rId7" imgW="2755800" imgH="241200" progId="Equation.DSMT4">
                  <p:embed/>
                </p:oleObj>
              </mc:Choice>
              <mc:Fallback>
                <p:oleObj name="Equation" r:id="rId7" imgW="275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797425"/>
                        <a:ext cx="528955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9" name="Object 11"/>
          <p:cNvGraphicFramePr>
            <a:graphicFrameLocks noChangeAspect="1"/>
          </p:cNvGraphicFramePr>
          <p:nvPr/>
        </p:nvGraphicFramePr>
        <p:xfrm>
          <a:off x="2401888" y="5356225"/>
          <a:ext cx="18383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9" name="Equation" r:id="rId9" imgW="977760" imgH="241200" progId="Equation.DSMT4">
                  <p:embed/>
                </p:oleObj>
              </mc:Choice>
              <mc:Fallback>
                <p:oleObj name="Equation" r:id="rId9" imgW="977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5356225"/>
                        <a:ext cx="183832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6956425" y="2924175"/>
            <a:ext cx="16129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加到它的</a:t>
            </a:r>
          </a:p>
        </p:txBody>
      </p:sp>
      <p:sp>
        <p:nvSpPr>
          <p:cNvPr id="109587" name="Rectangle 19"/>
          <p:cNvSpPr>
            <a:spLocks noChangeArrowheads="1"/>
          </p:cNvSpPr>
          <p:nvPr/>
        </p:nvSpPr>
        <p:spPr bwMode="auto">
          <a:xfrm>
            <a:off x="1584325" y="3573463"/>
            <a:ext cx="69707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导出组的每个解向量上，就得到非齐次线性</a:t>
            </a:r>
          </a:p>
        </p:txBody>
      </p:sp>
      <p:sp>
        <p:nvSpPr>
          <p:cNvPr id="109588" name="Rectangle 20"/>
          <p:cNvSpPr>
            <a:spLocks noChangeArrowheads="1"/>
          </p:cNvSpPr>
          <p:nvPr/>
        </p:nvSpPr>
        <p:spPr bwMode="auto">
          <a:xfrm>
            <a:off x="1584325" y="4133850"/>
            <a:ext cx="55419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方程组的全部解向量，并可表示为</a:t>
            </a:r>
          </a:p>
        </p:txBody>
      </p:sp>
      <p:sp>
        <p:nvSpPr>
          <p:cNvPr id="109589" name="Rectangle 21"/>
          <p:cNvSpPr>
            <a:spLocks noChangeArrowheads="1"/>
          </p:cNvSpPr>
          <p:nvPr/>
        </p:nvSpPr>
        <p:spPr bwMode="auto">
          <a:xfrm>
            <a:off x="1584325" y="5300663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其中</a:t>
            </a:r>
          </a:p>
        </p:txBody>
      </p:sp>
      <p:sp>
        <p:nvSpPr>
          <p:cNvPr id="109590" name="Rectangle 22"/>
          <p:cNvSpPr>
            <a:spLocks noChangeArrowheads="1"/>
          </p:cNvSpPr>
          <p:nvPr/>
        </p:nvSpPr>
        <p:spPr bwMode="auto">
          <a:xfrm>
            <a:off x="4105275" y="5322888"/>
            <a:ext cx="20589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是任意常数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13026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8" grpId="0" animBg="1"/>
      <p:bldP spid="109586" grpId="0"/>
      <p:bldP spid="109587" grpId="0"/>
      <p:bldP spid="109588" grpId="0"/>
      <p:bldP spid="109589" grpId="0"/>
      <p:bldP spid="1095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404813"/>
            <a:ext cx="7772400" cy="1143000"/>
          </a:xfrm>
        </p:spPr>
        <p:txBody>
          <a:bodyPr/>
          <a:lstStyle/>
          <a:p>
            <a:r>
              <a:rPr lang="zh-CN" altLang="en-US" sz="5400">
                <a:solidFill>
                  <a:srgbClr val="0000CC"/>
                </a:solidFill>
              </a:rPr>
              <a:t>小 结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473075" y="1325563"/>
            <a:ext cx="589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黑体" pitchFamily="49" charset="-122"/>
              </a:rPr>
              <a:t>１．齐次线性方程组基础解系的求法</a:t>
            </a:r>
            <a:endParaRPr kumimoji="1" lang="zh-CN" altLang="en-US" u="sng"/>
          </a:p>
        </p:txBody>
      </p:sp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1684338" y="2909888"/>
          <a:ext cx="5029200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0" name="Equation" r:id="rId3" imgW="5029200" imgH="3111480" progId="Equation.3">
                  <p:embed/>
                </p:oleObj>
              </mc:Choice>
              <mc:Fallback>
                <p:oleObj name="Equation" r:id="rId3" imgW="5029200" imgH="3111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2909888"/>
                        <a:ext cx="5029200" cy="311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14" name="Group 6"/>
          <p:cNvGrpSpPr>
            <a:grpSpLocks/>
          </p:cNvGrpSpPr>
          <p:nvPr/>
        </p:nvGrpSpPr>
        <p:grpSpPr bwMode="auto">
          <a:xfrm>
            <a:off x="415925" y="2071688"/>
            <a:ext cx="7772400" cy="946150"/>
            <a:chOff x="545" y="1248"/>
            <a:chExt cx="4896" cy="596"/>
          </a:xfrm>
        </p:grpSpPr>
        <p:sp>
          <p:nvSpPr>
            <p:cNvPr id="119815" name="Text Box 7"/>
            <p:cNvSpPr txBox="1">
              <a:spLocks noChangeArrowheads="1"/>
            </p:cNvSpPr>
            <p:nvPr/>
          </p:nvSpPr>
          <p:spPr bwMode="auto">
            <a:xfrm>
              <a:off x="545" y="1248"/>
              <a:ext cx="489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/>
                <a:t>　　（</a:t>
              </a:r>
              <a:r>
                <a:rPr kumimoji="1" lang="en-US" altLang="zh-CN"/>
                <a:t>1</a:t>
              </a:r>
              <a:r>
                <a:rPr kumimoji="1" lang="zh-CN" altLang="en-US"/>
                <a:t>）对系数矩阵   进行初等变换，将其化为</a:t>
              </a:r>
            </a:p>
            <a:p>
              <a:pPr>
                <a:spcBef>
                  <a:spcPct val="0"/>
                </a:spcBef>
              </a:pPr>
              <a:r>
                <a:rPr kumimoji="1" lang="zh-CN" altLang="en-US"/>
                <a:t>最简形</a:t>
              </a:r>
            </a:p>
          </p:txBody>
        </p:sp>
        <p:graphicFrame>
          <p:nvGraphicFramePr>
            <p:cNvPr id="119816" name="Object 8"/>
            <p:cNvGraphicFramePr>
              <a:graphicFrameLocks noChangeAspect="1"/>
            </p:cNvGraphicFramePr>
            <p:nvPr/>
          </p:nvGraphicFramePr>
          <p:xfrm>
            <a:off x="2748" y="130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11" name="Equation" r:id="rId5" imgW="291960" imgH="304560" progId="Equation.3">
                    <p:embed/>
                  </p:oleObj>
                </mc:Choice>
                <mc:Fallback>
                  <p:oleObj name="Equation" r:id="rId5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1308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360610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1547813" y="1628775"/>
          <a:ext cx="58420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8" name="Equation" r:id="rId3" imgW="5841720" imgH="1587240" progId="Equation.3">
                  <p:embed/>
                </p:oleObj>
              </mc:Choice>
              <mc:Fallback>
                <p:oleObj name="Equation" r:id="rId3" imgW="5841720" imgH="1587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28775"/>
                        <a:ext cx="5842000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08013" y="21177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由于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674688" y="417512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2239963" y="3565525"/>
          <a:ext cx="44640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9" name="Equation" r:id="rId5" imgW="4203360" imgH="2057400" progId="Equation.3">
                  <p:embed/>
                </p:oleObj>
              </mc:Choice>
              <mc:Fallback>
                <p:oleObj name="Equation" r:id="rId5" imgW="420336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3565525"/>
                        <a:ext cx="446405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601663" y="561975"/>
            <a:ext cx="79454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　　（</a:t>
            </a:r>
            <a:r>
              <a:rPr kumimoji="1" lang="en-US" altLang="zh-CN"/>
              <a:t>2</a:t>
            </a:r>
            <a:r>
              <a:rPr kumimoji="1" lang="zh-CN" altLang="en-US"/>
              <a:t>）得出                 ，同时也可知方程组的一</a:t>
            </a:r>
          </a:p>
          <a:p>
            <a:pPr>
              <a:spcBef>
                <a:spcPct val="0"/>
              </a:spcBef>
            </a:pPr>
            <a:r>
              <a:rPr kumimoji="1" lang="zh-CN" altLang="en-US"/>
              <a:t>个基础解系含有        个线性无关的解向量．</a:t>
            </a:r>
          </a:p>
        </p:txBody>
      </p:sp>
      <p:grpSp>
        <p:nvGrpSpPr>
          <p:cNvPr id="120842" name="Group 10"/>
          <p:cNvGrpSpPr>
            <a:grpSpLocks/>
          </p:cNvGrpSpPr>
          <p:nvPr/>
        </p:nvGrpSpPr>
        <p:grpSpPr bwMode="auto">
          <a:xfrm>
            <a:off x="3240200" y="630615"/>
            <a:ext cx="1593779" cy="768350"/>
            <a:chOff x="1536" y="480"/>
            <a:chExt cx="1013" cy="484"/>
          </a:xfrm>
        </p:grpSpPr>
        <p:graphicFrame>
          <p:nvGraphicFramePr>
            <p:cNvPr id="120843" name="Object 11"/>
            <p:cNvGraphicFramePr>
              <a:graphicFrameLocks noChangeAspect="1"/>
            </p:cNvGraphicFramePr>
            <p:nvPr/>
          </p:nvGraphicFramePr>
          <p:xfrm>
            <a:off x="1536" y="480"/>
            <a:ext cx="84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60" name="Equation" r:id="rId7" imgW="1346040" imgH="406080" progId="Equation.3">
                    <p:embed/>
                  </p:oleObj>
                </mc:Choice>
                <mc:Fallback>
                  <p:oleObj name="Equation" r:id="rId7" imgW="134604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480"/>
                          <a:ext cx="848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1654312"/>
                </p:ext>
              </p:extLst>
            </p:nvPr>
          </p:nvGraphicFramePr>
          <p:xfrm>
            <a:off x="2085" y="813"/>
            <a:ext cx="46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61" name="Equation" r:id="rId9" imgW="736560" imgH="241200" progId="Equation.3">
                    <p:embed/>
                  </p:oleObj>
                </mc:Choice>
                <mc:Fallback>
                  <p:oleObj name="Equation" r:id="rId9" imgW="7365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813"/>
                          <a:ext cx="464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120255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utoUpdateAnimBg="0"/>
      <p:bldP spid="12083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1506538" y="1841500"/>
          <a:ext cx="1662112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8" name="Equation" r:id="rId3" imgW="1828800" imgH="3644640" progId="Equation.3">
                  <p:embed/>
                </p:oleObj>
              </mc:Choice>
              <mc:Fallback>
                <p:oleObj name="Equation" r:id="rId3" imgW="1828800" imgH="3644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1841500"/>
                        <a:ext cx="1662112" cy="331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3563938" y="1841500"/>
          <a:ext cx="1658937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9" name="Equation" r:id="rId5" imgW="1866600" imgH="3644640" progId="Equation.3">
                  <p:embed/>
                </p:oleObj>
              </mc:Choice>
              <mc:Fallback>
                <p:oleObj name="Equation" r:id="rId5" imgW="1866600" imgH="3644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841500"/>
                        <a:ext cx="1658937" cy="324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5621338" y="1841500"/>
          <a:ext cx="2495550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0" name="Equation" r:id="rId7" imgW="2869920" imgH="3644640" progId="Equation.3">
                  <p:embed/>
                </p:oleObj>
              </mc:Choice>
              <mc:Fallback>
                <p:oleObj name="Equation" r:id="rId7" imgW="2869920" imgH="3644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1841500"/>
                        <a:ext cx="2495550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811213" y="320992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故</a:t>
            </a:r>
          </a:p>
        </p:txBody>
      </p:sp>
      <p:graphicFrame>
        <p:nvGraphicFramePr>
          <p:cNvPr id="121864" name="Object 8"/>
          <p:cNvGraphicFramePr>
            <a:graphicFrameLocks noChangeAspect="1"/>
          </p:cNvGraphicFramePr>
          <p:nvPr/>
        </p:nvGraphicFramePr>
        <p:xfrm>
          <a:off x="869950" y="260350"/>
          <a:ext cx="6046788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1" name="Equation" r:id="rId9" imgW="6045120" imgH="1587240" progId="Equation.3">
                  <p:embed/>
                </p:oleObj>
              </mc:Choice>
              <mc:Fallback>
                <p:oleObj name="Equation" r:id="rId9" imgW="6045120" imgH="1587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60350"/>
                        <a:ext cx="6046788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684213" y="5370513"/>
            <a:ext cx="5630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为齐次线性方程组的一个基础解系</a:t>
            </a:r>
            <a:r>
              <a:rPr kumimoji="1"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7206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3" grpId="0" autoUpdateAnimBg="0"/>
      <p:bldP spid="1218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1041400" y="3667125"/>
          <a:ext cx="20494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2" name="Equation" r:id="rId3" imgW="977760" imgH="241200" progId="Equation.DSMT4">
                  <p:embed/>
                </p:oleObj>
              </mc:Choice>
              <mc:Fallback>
                <p:oleObj name="Equation" r:id="rId3" imgW="977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667125"/>
                        <a:ext cx="20494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3135313" y="3787775"/>
          <a:ext cx="4191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3" name="Equation" r:id="rId5" imgW="418918" imgH="241195" progId="Equation.3">
                  <p:embed/>
                </p:oleObj>
              </mc:Choice>
              <mc:Fallback>
                <p:oleObj name="Equation" r:id="rId5" imgW="41891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3787775"/>
                        <a:ext cx="4191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1165225" y="4222750"/>
          <a:ext cx="6237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4" name="Equation" r:id="rId7" imgW="6235560" imgH="431640" progId="Equation.3">
                  <p:embed/>
                </p:oleObj>
              </mc:Choice>
              <mc:Fallback>
                <p:oleObj name="Equation" r:id="rId7" imgW="6235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222750"/>
                        <a:ext cx="62372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888" name="Group 8"/>
          <p:cNvGrpSpPr>
            <a:grpSpLocks/>
          </p:cNvGrpSpPr>
          <p:nvPr/>
        </p:nvGrpSpPr>
        <p:grpSpPr bwMode="auto">
          <a:xfrm>
            <a:off x="1230313" y="4670425"/>
            <a:ext cx="2463800" cy="560388"/>
            <a:chOff x="1273" y="2982"/>
            <a:chExt cx="1552" cy="353"/>
          </a:xfrm>
        </p:grpSpPr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1426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1" lang="en-US" altLang="zh-CN"/>
            </a:p>
          </p:txBody>
        </p:sp>
        <p:sp>
          <p:nvSpPr>
            <p:cNvPr id="122890" name="Rectangle 10"/>
            <p:cNvSpPr>
              <a:spLocks noChangeArrowheads="1"/>
            </p:cNvSpPr>
            <p:nvPr/>
          </p:nvSpPr>
          <p:spPr bwMode="auto">
            <a:xfrm>
              <a:off x="1677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1" lang="en-US" altLang="zh-CN"/>
            </a:p>
          </p:txBody>
        </p:sp>
        <p:sp>
          <p:nvSpPr>
            <p:cNvPr id="122891" name="Rectangle 11"/>
            <p:cNvSpPr>
              <a:spLocks noChangeArrowheads="1"/>
            </p:cNvSpPr>
            <p:nvPr/>
          </p:nvSpPr>
          <p:spPr bwMode="auto">
            <a:xfrm>
              <a:off x="2145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1" lang="en-US" altLang="zh-CN"/>
            </a:p>
          </p:txBody>
        </p:sp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2396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1" lang="en-US" altLang="zh-CN"/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2700" y="3066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n</a:t>
              </a:r>
              <a:endParaRPr kumimoji="1" lang="en-US" altLang="zh-CN"/>
            </a:p>
          </p:txBody>
        </p:sp>
        <p:sp>
          <p:nvSpPr>
            <p:cNvPr id="122894" name="Rectangle 14"/>
            <p:cNvSpPr>
              <a:spLocks noChangeArrowheads="1"/>
            </p:cNvSpPr>
            <p:nvPr/>
          </p:nvSpPr>
          <p:spPr bwMode="auto">
            <a:xfrm>
              <a:off x="2231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B</a:t>
              </a:r>
              <a:endParaRPr kumimoji="1" lang="en-US" altLang="zh-CN"/>
            </a:p>
          </p:txBody>
        </p:sp>
        <p:sp>
          <p:nvSpPr>
            <p:cNvPr id="122895" name="Rectangle 15"/>
            <p:cNvSpPr>
              <a:spLocks noChangeArrowheads="1"/>
            </p:cNvSpPr>
            <p:nvPr/>
          </p:nvSpPr>
          <p:spPr bwMode="auto">
            <a:xfrm>
              <a:off x="1992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R</a:t>
              </a:r>
              <a:endParaRPr kumimoji="1" lang="en-US" altLang="zh-CN"/>
            </a:p>
          </p:txBody>
        </p:sp>
        <p:sp>
          <p:nvSpPr>
            <p:cNvPr id="122896" name="Rectangle 16"/>
            <p:cNvSpPr>
              <a:spLocks noChangeArrowheads="1"/>
            </p:cNvSpPr>
            <p:nvPr/>
          </p:nvSpPr>
          <p:spPr bwMode="auto">
            <a:xfrm>
              <a:off x="1523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A</a:t>
              </a:r>
              <a:endParaRPr kumimoji="1" lang="en-US" altLang="zh-CN"/>
            </a:p>
          </p:txBody>
        </p:sp>
        <p:sp>
          <p:nvSpPr>
            <p:cNvPr id="122897" name="Rectangle 17"/>
            <p:cNvSpPr>
              <a:spLocks noChangeArrowheads="1"/>
            </p:cNvSpPr>
            <p:nvPr/>
          </p:nvSpPr>
          <p:spPr bwMode="auto">
            <a:xfrm>
              <a:off x="1273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R</a:t>
              </a:r>
              <a:endParaRPr kumimoji="1" lang="en-US" altLang="zh-CN"/>
            </a:p>
          </p:txBody>
        </p:sp>
        <p:sp>
          <p:nvSpPr>
            <p:cNvPr id="122898" name="Rectangle 18"/>
            <p:cNvSpPr>
              <a:spLocks noChangeArrowheads="1"/>
            </p:cNvSpPr>
            <p:nvPr/>
          </p:nvSpPr>
          <p:spPr bwMode="auto">
            <a:xfrm>
              <a:off x="2515" y="304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1" lang="en-US" altLang="zh-CN"/>
            </a:p>
          </p:txBody>
        </p:sp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1796" y="304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1" lang="en-US" altLang="zh-CN"/>
            </a:p>
          </p:txBody>
        </p:sp>
      </p:grpSp>
      <p:grpSp>
        <p:nvGrpSpPr>
          <p:cNvPr id="122900" name="Group 20"/>
          <p:cNvGrpSpPr>
            <a:grpSpLocks/>
          </p:cNvGrpSpPr>
          <p:nvPr/>
        </p:nvGrpSpPr>
        <p:grpSpPr bwMode="auto">
          <a:xfrm>
            <a:off x="1230313" y="5280025"/>
            <a:ext cx="2457450" cy="560388"/>
            <a:chOff x="1273" y="3366"/>
            <a:chExt cx="1548" cy="353"/>
          </a:xfrm>
        </p:grpSpPr>
        <p:sp>
          <p:nvSpPr>
            <p:cNvPr id="122901" name="Rectangle 21"/>
            <p:cNvSpPr>
              <a:spLocks noChangeArrowheads="1"/>
            </p:cNvSpPr>
            <p:nvPr/>
          </p:nvSpPr>
          <p:spPr bwMode="auto">
            <a:xfrm>
              <a:off x="1426" y="3366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1" lang="en-US" altLang="zh-CN"/>
            </a:p>
          </p:txBody>
        </p:sp>
        <p:sp>
          <p:nvSpPr>
            <p:cNvPr id="122902" name="Rectangle 22"/>
            <p:cNvSpPr>
              <a:spLocks noChangeArrowheads="1"/>
            </p:cNvSpPr>
            <p:nvPr/>
          </p:nvSpPr>
          <p:spPr bwMode="auto">
            <a:xfrm>
              <a:off x="1677" y="3366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1" lang="en-US" altLang="zh-CN"/>
            </a:p>
          </p:txBody>
        </p:sp>
        <p:sp>
          <p:nvSpPr>
            <p:cNvPr id="122903" name="Rectangle 23"/>
            <p:cNvSpPr>
              <a:spLocks noChangeArrowheads="1"/>
            </p:cNvSpPr>
            <p:nvPr/>
          </p:nvSpPr>
          <p:spPr bwMode="auto">
            <a:xfrm>
              <a:off x="2145" y="3366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1" lang="en-US" altLang="zh-CN"/>
            </a:p>
          </p:txBody>
        </p:sp>
        <p:sp>
          <p:nvSpPr>
            <p:cNvPr id="122904" name="Rectangle 24"/>
            <p:cNvSpPr>
              <a:spLocks noChangeArrowheads="1"/>
            </p:cNvSpPr>
            <p:nvPr/>
          </p:nvSpPr>
          <p:spPr bwMode="auto">
            <a:xfrm>
              <a:off x="2396" y="3366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1" lang="en-US" altLang="zh-CN"/>
            </a:p>
          </p:txBody>
        </p:sp>
        <p:sp>
          <p:nvSpPr>
            <p:cNvPr id="122905" name="Rectangle 25"/>
            <p:cNvSpPr>
              <a:spLocks noChangeArrowheads="1"/>
            </p:cNvSpPr>
            <p:nvPr/>
          </p:nvSpPr>
          <p:spPr bwMode="auto">
            <a:xfrm>
              <a:off x="2696" y="3450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n</a:t>
              </a:r>
              <a:endParaRPr kumimoji="1" lang="en-US" altLang="zh-CN"/>
            </a:p>
          </p:txBody>
        </p:sp>
        <p:sp>
          <p:nvSpPr>
            <p:cNvPr id="122906" name="Rectangle 26"/>
            <p:cNvSpPr>
              <a:spLocks noChangeArrowheads="1"/>
            </p:cNvSpPr>
            <p:nvPr/>
          </p:nvSpPr>
          <p:spPr bwMode="auto">
            <a:xfrm>
              <a:off x="2231" y="34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B</a:t>
              </a:r>
              <a:endParaRPr kumimoji="1" lang="en-US" altLang="zh-CN"/>
            </a:p>
          </p:txBody>
        </p:sp>
        <p:sp>
          <p:nvSpPr>
            <p:cNvPr id="122907" name="Rectangle 27"/>
            <p:cNvSpPr>
              <a:spLocks noChangeArrowheads="1"/>
            </p:cNvSpPr>
            <p:nvPr/>
          </p:nvSpPr>
          <p:spPr bwMode="auto">
            <a:xfrm>
              <a:off x="1992" y="34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R</a:t>
              </a:r>
              <a:endParaRPr kumimoji="1" lang="en-US" altLang="zh-CN"/>
            </a:p>
          </p:txBody>
        </p:sp>
        <p:sp>
          <p:nvSpPr>
            <p:cNvPr id="122908" name="Rectangle 28"/>
            <p:cNvSpPr>
              <a:spLocks noChangeArrowheads="1"/>
            </p:cNvSpPr>
            <p:nvPr/>
          </p:nvSpPr>
          <p:spPr bwMode="auto">
            <a:xfrm>
              <a:off x="1523" y="34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A</a:t>
              </a:r>
              <a:endParaRPr kumimoji="1" lang="en-US" altLang="zh-CN"/>
            </a:p>
          </p:txBody>
        </p:sp>
        <p:sp>
          <p:nvSpPr>
            <p:cNvPr id="122909" name="Rectangle 29"/>
            <p:cNvSpPr>
              <a:spLocks noChangeArrowheads="1"/>
            </p:cNvSpPr>
            <p:nvPr/>
          </p:nvSpPr>
          <p:spPr bwMode="auto">
            <a:xfrm>
              <a:off x="1273" y="34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solidFill>
                    <a:srgbClr val="000000"/>
                  </a:solidFill>
                </a:rPr>
                <a:t>R</a:t>
              </a:r>
              <a:endParaRPr kumimoji="1" lang="en-US" altLang="zh-CN"/>
            </a:p>
          </p:txBody>
        </p:sp>
        <p:sp>
          <p:nvSpPr>
            <p:cNvPr id="122910" name="Rectangle 30"/>
            <p:cNvSpPr>
              <a:spLocks noChangeArrowheads="1"/>
            </p:cNvSpPr>
            <p:nvPr/>
          </p:nvSpPr>
          <p:spPr bwMode="auto">
            <a:xfrm>
              <a:off x="2511" y="342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Symbol" pitchFamily="18" charset="2"/>
                </a:rPr>
                <a:t>&lt;</a:t>
              </a:r>
              <a:endParaRPr kumimoji="1" lang="en-US" altLang="zh-CN"/>
            </a:p>
          </p:txBody>
        </p:sp>
        <p:sp>
          <p:nvSpPr>
            <p:cNvPr id="122911" name="Rectangle 31"/>
            <p:cNvSpPr>
              <a:spLocks noChangeArrowheads="1"/>
            </p:cNvSpPr>
            <p:nvPr/>
          </p:nvSpPr>
          <p:spPr bwMode="auto">
            <a:xfrm>
              <a:off x="1796" y="342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1" lang="en-US" altLang="zh-CN"/>
            </a:p>
          </p:txBody>
        </p:sp>
      </p:grpSp>
      <p:graphicFrame>
        <p:nvGraphicFramePr>
          <p:cNvPr id="122912" name="Object 32"/>
          <p:cNvGraphicFramePr>
            <a:graphicFrameLocks noChangeAspect="1"/>
          </p:cNvGraphicFramePr>
          <p:nvPr/>
        </p:nvGraphicFramePr>
        <p:xfrm>
          <a:off x="4660900" y="5326063"/>
          <a:ext cx="27654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5" name="Equation" r:id="rId9" imgW="1346040" imgH="241200" progId="Equation.DSMT4">
                  <p:embed/>
                </p:oleObj>
              </mc:Choice>
              <mc:Fallback>
                <p:oleObj name="Equation" r:id="rId9" imgW="1346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326063"/>
                        <a:ext cx="27654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3" name="Object 33"/>
          <p:cNvGraphicFramePr>
            <a:graphicFrameLocks noChangeAspect="1"/>
          </p:cNvGraphicFramePr>
          <p:nvPr/>
        </p:nvGraphicFramePr>
        <p:xfrm>
          <a:off x="1189038" y="6042025"/>
          <a:ext cx="1943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6" name="Equation" r:id="rId11" imgW="1942920" imgH="406080" progId="Equation.3">
                  <p:embed/>
                </p:oleObj>
              </mc:Choice>
              <mc:Fallback>
                <p:oleObj name="Equation" r:id="rId11" imgW="1942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6042025"/>
                        <a:ext cx="19431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4" name="Object 34"/>
          <p:cNvGraphicFramePr>
            <a:graphicFrameLocks noChangeAspect="1"/>
          </p:cNvGraphicFramePr>
          <p:nvPr/>
        </p:nvGraphicFramePr>
        <p:xfrm>
          <a:off x="4451350" y="5973763"/>
          <a:ext cx="21447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7" name="Equation" r:id="rId13" imgW="977760" imgH="241200" progId="Equation.DSMT4">
                  <p:embed/>
                </p:oleObj>
              </mc:Choice>
              <mc:Fallback>
                <p:oleObj name="Equation" r:id="rId13" imgW="977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5973763"/>
                        <a:ext cx="2144713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5" name="Object 35"/>
          <p:cNvGraphicFramePr>
            <a:graphicFrameLocks noChangeAspect="1"/>
          </p:cNvGraphicFramePr>
          <p:nvPr/>
        </p:nvGraphicFramePr>
        <p:xfrm>
          <a:off x="4538663" y="4749800"/>
          <a:ext cx="25177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8" name="Equation" r:id="rId15" imgW="1346040" imgH="241200" progId="Equation.DSMT4">
                  <p:embed/>
                </p:oleObj>
              </mc:Choice>
              <mc:Fallback>
                <p:oleObj name="Equation" r:id="rId15" imgW="1346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4749800"/>
                        <a:ext cx="25177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6" name="Rectangle 36"/>
          <p:cNvSpPr>
            <a:spLocks noChangeArrowheads="1"/>
          </p:cNvSpPr>
          <p:nvPr/>
        </p:nvSpPr>
        <p:spPr bwMode="auto">
          <a:xfrm>
            <a:off x="468313" y="3089275"/>
            <a:ext cx="4022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ea typeface="黑体" pitchFamily="49" charset="-122"/>
              </a:rPr>
              <a:t>4</a:t>
            </a:r>
            <a:r>
              <a:rPr kumimoji="1" lang="zh-CN" altLang="en-US">
                <a:ea typeface="黑体" pitchFamily="49" charset="-122"/>
              </a:rPr>
              <a:t>． 线性方程组解的情况</a:t>
            </a:r>
            <a:endParaRPr kumimoji="1" lang="zh-CN" altLang="en-US" u="sng"/>
          </a:p>
        </p:txBody>
      </p:sp>
      <p:graphicFrame>
        <p:nvGraphicFramePr>
          <p:cNvPr id="122917" name="Object 37"/>
          <p:cNvGraphicFramePr>
            <a:graphicFrameLocks noChangeAspect="1"/>
          </p:cNvGraphicFramePr>
          <p:nvPr/>
        </p:nvGraphicFramePr>
        <p:xfrm>
          <a:off x="3859213" y="4922838"/>
          <a:ext cx="4191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9" name="Equation" r:id="rId17" imgW="418918" imgH="241195" progId="Equation.3">
                  <p:embed/>
                </p:oleObj>
              </mc:Choice>
              <mc:Fallback>
                <p:oleObj name="Equation" r:id="rId17" imgW="41891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4922838"/>
                        <a:ext cx="4191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8" name="Object 38"/>
          <p:cNvGraphicFramePr>
            <a:graphicFrameLocks noChangeAspect="1"/>
          </p:cNvGraphicFramePr>
          <p:nvPr/>
        </p:nvGraphicFramePr>
        <p:xfrm>
          <a:off x="3859213" y="5532438"/>
          <a:ext cx="4191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0" name="Equation" r:id="rId19" imgW="418918" imgH="241195" progId="Equation.3">
                  <p:embed/>
                </p:oleObj>
              </mc:Choice>
              <mc:Fallback>
                <p:oleObj name="Equation" r:id="rId19" imgW="41891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5532438"/>
                        <a:ext cx="4191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9" name="Object 39"/>
          <p:cNvGraphicFramePr>
            <a:graphicFrameLocks noChangeAspect="1"/>
          </p:cNvGraphicFramePr>
          <p:nvPr/>
        </p:nvGraphicFramePr>
        <p:xfrm>
          <a:off x="3859213" y="6142038"/>
          <a:ext cx="4191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1" name="Equation" r:id="rId21" imgW="418918" imgH="241195" progId="Equation.3">
                  <p:embed/>
                </p:oleObj>
              </mc:Choice>
              <mc:Fallback>
                <p:oleObj name="Equation" r:id="rId21" imgW="41891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6142038"/>
                        <a:ext cx="4191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0" name="Object 40"/>
          <p:cNvGraphicFramePr>
            <a:graphicFrameLocks noChangeAspect="1"/>
          </p:cNvGraphicFramePr>
          <p:nvPr/>
        </p:nvGraphicFramePr>
        <p:xfrm>
          <a:off x="3455988" y="3657600"/>
          <a:ext cx="17541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2" name="Equation" r:id="rId23" imgW="711000" imgH="228600" progId="Equation.DSMT4">
                  <p:embed/>
                </p:oleObj>
              </mc:Choice>
              <mc:Fallback>
                <p:oleObj name="Equation" r:id="rId23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3657600"/>
                        <a:ext cx="1754187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1" name="Text Box 41"/>
          <p:cNvSpPr txBox="1">
            <a:spLocks noChangeArrowheads="1"/>
          </p:cNvSpPr>
          <p:nvPr/>
        </p:nvSpPr>
        <p:spPr bwMode="auto">
          <a:xfrm>
            <a:off x="395288" y="115888"/>
            <a:ext cx="36655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2.</a:t>
            </a:r>
            <a:r>
              <a:rPr kumimoji="1" lang="zh-CN" altLang="en-US"/>
              <a:t>齐次线性方程组通解</a:t>
            </a:r>
          </a:p>
        </p:txBody>
      </p:sp>
      <p:graphicFrame>
        <p:nvGraphicFramePr>
          <p:cNvPr id="122922" name="Object 42"/>
          <p:cNvGraphicFramePr>
            <a:graphicFrameLocks noChangeAspect="1"/>
          </p:cNvGraphicFramePr>
          <p:nvPr/>
        </p:nvGraphicFramePr>
        <p:xfrm>
          <a:off x="2051050" y="620713"/>
          <a:ext cx="38592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3" name="Equation" r:id="rId25" imgW="1841400" imgH="241200" progId="Equation.DSMT4">
                  <p:embed/>
                </p:oleObj>
              </mc:Choice>
              <mc:Fallback>
                <p:oleObj name="Equation" r:id="rId25" imgW="1841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20713"/>
                        <a:ext cx="385921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3" name="Object 43"/>
          <p:cNvGraphicFramePr>
            <a:graphicFrameLocks noChangeAspect="1"/>
          </p:cNvGraphicFramePr>
          <p:nvPr/>
        </p:nvGraphicFramePr>
        <p:xfrm>
          <a:off x="1763713" y="1125538"/>
          <a:ext cx="18383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4" name="Equation" r:id="rId27" imgW="977760" imgH="241200" progId="Equation.DSMT4">
                  <p:embed/>
                </p:oleObj>
              </mc:Choice>
              <mc:Fallback>
                <p:oleObj name="Equation" r:id="rId27" imgW="977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25538"/>
                        <a:ext cx="183832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4" name="Rectangle 44"/>
          <p:cNvSpPr>
            <a:spLocks noChangeArrowheads="1"/>
          </p:cNvSpPr>
          <p:nvPr/>
        </p:nvSpPr>
        <p:spPr bwMode="auto">
          <a:xfrm>
            <a:off x="971550" y="1052513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其中</a:t>
            </a:r>
          </a:p>
        </p:txBody>
      </p:sp>
      <p:sp>
        <p:nvSpPr>
          <p:cNvPr id="122925" name="Rectangle 45"/>
          <p:cNvSpPr>
            <a:spLocks noChangeArrowheads="1"/>
          </p:cNvSpPr>
          <p:nvPr/>
        </p:nvSpPr>
        <p:spPr bwMode="auto">
          <a:xfrm>
            <a:off x="3492500" y="1074738"/>
            <a:ext cx="20589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是任意常数</a:t>
            </a:r>
            <a:r>
              <a:rPr lang="en-US" altLang="zh-CN"/>
              <a:t>.</a:t>
            </a:r>
          </a:p>
        </p:txBody>
      </p:sp>
      <p:graphicFrame>
        <p:nvGraphicFramePr>
          <p:cNvPr id="122926" name="Object 46"/>
          <p:cNvGraphicFramePr>
            <a:graphicFrameLocks noChangeAspect="1"/>
          </p:cNvGraphicFramePr>
          <p:nvPr/>
        </p:nvGraphicFramePr>
        <p:xfrm>
          <a:off x="1495425" y="1989138"/>
          <a:ext cx="46847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5" name="Equation" r:id="rId29" imgW="2234880" imgH="241200" progId="Equation.DSMT4">
                  <p:embed/>
                </p:oleObj>
              </mc:Choice>
              <mc:Fallback>
                <p:oleObj name="Equation" r:id="rId29" imgW="223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1989138"/>
                        <a:ext cx="468471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7" name="Object 47"/>
          <p:cNvGraphicFramePr>
            <a:graphicFrameLocks noChangeAspect="1"/>
          </p:cNvGraphicFramePr>
          <p:nvPr/>
        </p:nvGraphicFramePr>
        <p:xfrm>
          <a:off x="2195513" y="2493963"/>
          <a:ext cx="18383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6" name="Equation" r:id="rId31" imgW="977760" imgH="241200" progId="Equation.DSMT4">
                  <p:embed/>
                </p:oleObj>
              </mc:Choice>
              <mc:Fallback>
                <p:oleObj name="Equation" r:id="rId31" imgW="977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493963"/>
                        <a:ext cx="183832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8" name="Rectangle 48"/>
          <p:cNvSpPr>
            <a:spLocks noChangeArrowheads="1"/>
          </p:cNvSpPr>
          <p:nvPr/>
        </p:nvSpPr>
        <p:spPr bwMode="auto">
          <a:xfrm>
            <a:off x="1403350" y="2420938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其中</a:t>
            </a:r>
          </a:p>
        </p:txBody>
      </p:sp>
      <p:sp>
        <p:nvSpPr>
          <p:cNvPr id="122929" name="Rectangle 49"/>
          <p:cNvSpPr>
            <a:spLocks noChangeArrowheads="1"/>
          </p:cNvSpPr>
          <p:nvPr/>
        </p:nvSpPr>
        <p:spPr bwMode="auto">
          <a:xfrm>
            <a:off x="3924300" y="2443163"/>
            <a:ext cx="20589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是任意常数</a:t>
            </a:r>
            <a:r>
              <a:rPr lang="en-US" altLang="zh-CN"/>
              <a:t>.</a:t>
            </a:r>
          </a:p>
        </p:txBody>
      </p:sp>
      <p:sp>
        <p:nvSpPr>
          <p:cNvPr id="122930" name="Text Box 50"/>
          <p:cNvSpPr txBox="1">
            <a:spLocks noChangeArrowheads="1"/>
          </p:cNvSpPr>
          <p:nvPr/>
        </p:nvSpPr>
        <p:spPr bwMode="auto">
          <a:xfrm>
            <a:off x="250825" y="1557338"/>
            <a:ext cx="40227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非</a:t>
            </a:r>
            <a:r>
              <a:rPr kumimoji="1" lang="zh-CN" altLang="en-US"/>
              <a:t>齐次线性方程组通解</a:t>
            </a:r>
          </a:p>
        </p:txBody>
      </p:sp>
      <p:graphicFrame>
        <p:nvGraphicFramePr>
          <p:cNvPr id="122931" name="Object 51"/>
          <p:cNvGraphicFramePr>
            <a:graphicFrameLocks noChangeAspect="1"/>
          </p:cNvGraphicFramePr>
          <p:nvPr/>
        </p:nvGraphicFramePr>
        <p:xfrm>
          <a:off x="6011863" y="2492375"/>
          <a:ext cx="5064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7" name="Equation" r:id="rId32" imgW="241200" imgH="241200" progId="Equation.DSMT4">
                  <p:embed/>
                </p:oleObj>
              </mc:Choice>
              <mc:Fallback>
                <p:oleObj name="Equation" r:id="rId32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492375"/>
                        <a:ext cx="506412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2" name="Text Box 52"/>
          <p:cNvSpPr txBox="1">
            <a:spLocks noChangeArrowheads="1"/>
          </p:cNvSpPr>
          <p:nvPr/>
        </p:nvSpPr>
        <p:spPr bwMode="auto">
          <a:xfrm>
            <a:off x="6516688" y="2478088"/>
            <a:ext cx="17018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是一特解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93748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6" grpId="0"/>
      <p:bldP spid="122924" grpId="0"/>
      <p:bldP spid="122925" grpId="0"/>
      <p:bldP spid="122928" grpId="0"/>
      <p:bldP spid="122929" grpId="0"/>
      <p:bldP spid="122930" grpId="0"/>
      <p:bldP spid="1229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2878138" y="3789363"/>
          <a:ext cx="1365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9" name="Equation" r:id="rId4" imgW="507960" imgH="241200" progId="Equation.DSMT4">
                  <p:embed/>
                </p:oleObj>
              </mc:Choice>
              <mc:Fallback>
                <p:oleObj name="Equation" r:id="rId4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3789363"/>
                        <a:ext cx="13652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2870200" y="4510088"/>
          <a:ext cx="1739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0" name="Equation" r:id="rId6" imgW="799920" imgH="241200" progId="Equation.DSMT4">
                  <p:embed/>
                </p:oleObj>
              </mc:Choice>
              <mc:Fallback>
                <p:oleObj name="Equation" r:id="rId6" imgW="799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4510088"/>
                        <a:ext cx="17399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868613" y="5229225"/>
          <a:ext cx="18145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1" name="Equation" r:id="rId8" imgW="799920" imgH="241200" progId="Equation.DSMT4">
                  <p:embed/>
                </p:oleObj>
              </mc:Choice>
              <mc:Fallback>
                <p:oleObj name="Equation" r:id="rId8" imgW="799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5229225"/>
                        <a:ext cx="18145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1544638" y="642938"/>
            <a:ext cx="7059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充分性的证明过程也是解线性方程组的一般 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2552700" y="1182688"/>
            <a:ext cx="5643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当</a:t>
            </a:r>
            <a:r>
              <a:rPr lang="en-US" altLang="zh-CN" i="1">
                <a:solidFill>
                  <a:schemeClr val="accent2"/>
                </a:solidFill>
                <a:ea typeface="宋体" panose="02010600030101010101" pitchFamily="2" charset="-122"/>
              </a:rPr>
              <a:t>r&lt;n</a:t>
            </a:r>
            <a:r>
              <a:rPr lang="zh-CN" altLang="en-US">
                <a:ea typeface="宋体" panose="02010600030101010101" pitchFamily="2" charset="-122"/>
              </a:rPr>
              <a:t>时，解向量依赖于</a:t>
            </a:r>
            <a:r>
              <a:rPr lang="en-US" altLang="zh-CN" i="1">
                <a:solidFill>
                  <a:schemeClr val="accent2"/>
                </a:solidFill>
                <a:ea typeface="宋体" panose="02010600030101010101" pitchFamily="2" charset="-122"/>
              </a:rPr>
              <a:t>n-r</a:t>
            </a:r>
            <a:r>
              <a:rPr lang="zh-CN" altLang="en-US">
                <a:ea typeface="宋体" panose="02010600030101010101" pitchFamily="2" charset="-122"/>
              </a:rPr>
              <a:t>个参数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1616075" y="1758950"/>
            <a:ext cx="434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因而方程组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有</a:t>
            </a:r>
            <a:r>
              <a:rPr lang="zh-CN" altLang="en-US">
                <a:solidFill>
                  <a:srgbClr val="CC3300"/>
                </a:solidFill>
              </a:rPr>
              <a:t>无穷多解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687513" y="2349500"/>
            <a:ext cx="292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组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只有</a:t>
            </a:r>
            <a:r>
              <a:rPr lang="zh-CN" altLang="en-US">
                <a:solidFill>
                  <a:srgbClr val="CC3300"/>
                </a:solidFill>
              </a:rPr>
              <a:t>唯一解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2113" y="3070225"/>
            <a:ext cx="5084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latin typeface="黑体" panose="02010609060101010101" pitchFamily="49" charset="-122"/>
              </a:rPr>
              <a:t>定理</a:t>
            </a:r>
            <a:r>
              <a:rPr lang="en-US" altLang="zh-CN">
                <a:solidFill>
                  <a:srgbClr val="FF3300"/>
                </a:solidFill>
                <a:latin typeface="黑体" panose="02010609060101010101" pitchFamily="49" charset="-122"/>
              </a:rPr>
              <a:t>3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	</a:t>
            </a:r>
            <a:r>
              <a:rPr lang="en-US" altLang="zh-CN">
                <a:ea typeface="宋体" panose="02010600030101010101" pitchFamily="2" charset="-122"/>
              </a:rPr>
              <a:t>   </a:t>
            </a:r>
            <a:r>
              <a:rPr lang="zh-CN" altLang="en-US">
                <a:ea typeface="宋体" panose="02010600030101010101" pitchFamily="2" charset="-122"/>
              </a:rPr>
              <a:t>非齐次线性方程组 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2263775" y="386238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当</a:t>
            </a: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4208463" y="3884613"/>
            <a:ext cx="2058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时，</a:t>
            </a:r>
            <a:r>
              <a:rPr lang="zh-CN" altLang="en-US">
                <a:solidFill>
                  <a:srgbClr val="CC3300"/>
                </a:solidFill>
              </a:rPr>
              <a:t>无解</a:t>
            </a:r>
            <a:r>
              <a:rPr lang="zh-CN" altLang="en-US">
                <a:ea typeface="宋体" panose="02010600030101010101" pitchFamily="2" charset="-122"/>
              </a:rPr>
              <a:t>； 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2263775" y="451008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当</a:t>
            </a: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4568825" y="4494213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时，有</a:t>
            </a:r>
            <a:r>
              <a:rPr lang="zh-CN" altLang="en-US">
                <a:solidFill>
                  <a:srgbClr val="CC3300"/>
                </a:solidFill>
              </a:rPr>
              <a:t>唯一解</a:t>
            </a:r>
            <a:r>
              <a:rPr lang="zh-CN" altLang="en-US">
                <a:ea typeface="宋体" panose="02010600030101010101" pitchFamily="2" charset="-122"/>
              </a:rPr>
              <a:t>；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4711700" y="5251450"/>
            <a:ext cx="250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时有</a:t>
            </a:r>
            <a:r>
              <a:rPr lang="zh-CN" altLang="en-US">
                <a:solidFill>
                  <a:srgbClr val="CC3300"/>
                </a:solidFill>
              </a:rPr>
              <a:t>无穷</a:t>
            </a:r>
            <a:r>
              <a:rPr lang="zh-CN" altLang="en-US">
                <a:ea typeface="宋体" panose="02010600030101010101" pitchFamily="2" charset="-122"/>
              </a:rPr>
              <a:t>多解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2263775" y="5229225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当</a:t>
            </a:r>
          </a:p>
        </p:txBody>
      </p:sp>
      <p:sp>
        <p:nvSpPr>
          <p:cNvPr id="60439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319088" y="620713"/>
            <a:ext cx="4033837" cy="568325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1616075" y="1147763"/>
            <a:ext cx="107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规则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5935663" y="1773238"/>
            <a:ext cx="2484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当</a:t>
            </a:r>
            <a:r>
              <a:rPr lang="en-US" altLang="zh-CN" i="1">
                <a:solidFill>
                  <a:srgbClr val="0000CC"/>
                </a:solidFill>
                <a:ea typeface="宋体" panose="02010600030101010101" pitchFamily="2" charset="-122"/>
              </a:rPr>
              <a:t>r</a:t>
            </a:r>
            <a:r>
              <a:rPr lang="zh-CN" altLang="en-US" i="1">
                <a:solidFill>
                  <a:srgbClr val="0000CC"/>
                </a:solidFill>
                <a:ea typeface="宋体" panose="02010600030101010101" pitchFamily="2" charset="-122"/>
              </a:rPr>
              <a:t>＝</a:t>
            </a:r>
            <a:r>
              <a:rPr lang="en-US" altLang="zh-CN" i="1">
                <a:solidFill>
                  <a:srgbClr val="0000CC"/>
                </a:solidFill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时方程  </a:t>
            </a:r>
          </a:p>
        </p:txBody>
      </p:sp>
    </p:spTree>
    <p:extLst>
      <p:ext uri="{BB962C8B-B14F-4D97-AF65-F5344CB8AC3E}">
        <p14:creationId xmlns:p14="http://schemas.microsoft.com/office/powerpoint/2010/main" val="19698774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8" grpId="0"/>
      <p:bldP spid="60429" grpId="0"/>
      <p:bldP spid="60430" grpId="0"/>
      <p:bldP spid="60431" grpId="0"/>
      <p:bldP spid="60432" grpId="0"/>
      <p:bldP spid="60433" grpId="0"/>
      <p:bldP spid="60434" grpId="0"/>
      <p:bldP spid="60435" grpId="0"/>
      <p:bldP spid="60436" grpId="0"/>
      <p:bldP spid="60437" grpId="0"/>
      <p:bldP spid="60438" grpId="0"/>
      <p:bldP spid="60440" grpId="0"/>
      <p:bldP spid="604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04813"/>
            <a:ext cx="7772400" cy="720725"/>
          </a:xfrm>
          <a:ln/>
          <a:extLst>
            <a:ext uri="{91240B29-F687-4F45-9708-019B960494DF}">
              <a14:hiddenLine xmlns:a14="http://schemas.microsoft.com/office/drawing/2010/main" w="38100" cmpd="dbl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．矩阵消元法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2493963"/>
            <a:ext cx="7772400" cy="3314700"/>
          </a:xfrm>
        </p:spPr>
        <p:txBody>
          <a:bodyPr/>
          <a:lstStyle/>
          <a:p>
            <a:pPr marL="92075" indent="0">
              <a:lnSpc>
                <a:spcPct val="90000"/>
              </a:lnSpc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线性方程组的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初等变换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marL="898525" lvl="1" indent="-27305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用一非零数乘某一方程；</a:t>
            </a:r>
          </a:p>
          <a:p>
            <a:pPr marL="898525" lvl="1" indent="-27305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把一个方程的倍数加到另一个方程；</a:t>
            </a:r>
          </a:p>
          <a:p>
            <a:pPr marL="898525" lvl="1" indent="-27305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互换两个方程的位置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92075" indent="0">
              <a:lnSpc>
                <a:spcPct val="90000"/>
              </a:lnSpc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   线性方程组可以用</a:t>
            </a:r>
            <a:r>
              <a:rPr lang="zh-CN" altLang="en-US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增广矩阵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来代表，对线性方程组的初等变换就相当于对其增广矩阵进行初等行变换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844550" y="1196975"/>
            <a:ext cx="76882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    可以通过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方程组的初等变换</a:t>
            </a:r>
            <a:r>
              <a:rPr lang="zh-CN" altLang="en-US">
                <a:latin typeface="黑体" panose="02010609060101010101" pitchFamily="49" charset="-122"/>
              </a:rPr>
              <a:t>来化简方程组，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使之成为同解的方程组，从而简化求解过程</a:t>
            </a:r>
            <a:r>
              <a:rPr lang="en-US" altLang="zh-CN">
                <a:latin typeface="黑体" panose="02010609060101010101" pitchFamily="49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99312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-26988"/>
            <a:ext cx="7772400" cy="587376"/>
          </a:xfrm>
        </p:spPr>
        <p:txBody>
          <a:bodyPr/>
          <a:lstStyle/>
          <a:p>
            <a:pPr algn="l"/>
            <a:r>
              <a:rPr lang="zh-CN" altLang="en-US" sz="3200"/>
              <a:t>得到：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620713"/>
            <a:ext cx="7772400" cy="1368425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/>
              <a:t>      若用初等行变换把方程组</a:t>
            </a:r>
            <a:r>
              <a:rPr lang="en-US" altLang="zh-CN" sz="2800"/>
              <a:t>(1)</a:t>
            </a:r>
            <a:r>
              <a:rPr lang="zh-CN" altLang="en-US" sz="2800"/>
              <a:t>的增广矩阵</a:t>
            </a:r>
            <a:r>
              <a:rPr lang="en-US" altLang="zh-CN" sz="2800" i="1"/>
              <a:t>B</a:t>
            </a:r>
            <a:r>
              <a:rPr lang="zh-CN" altLang="en-US" sz="2800"/>
              <a:t>化成矩阵</a:t>
            </a:r>
            <a:r>
              <a:rPr lang="en-US" altLang="zh-CN" sz="2800" i="1"/>
              <a:t>B</a:t>
            </a:r>
            <a:r>
              <a:rPr lang="en-US" altLang="zh-CN" sz="2800" baseline="-25000"/>
              <a:t>1</a:t>
            </a:r>
            <a:r>
              <a:rPr lang="zh-CN" altLang="en-US" sz="2800"/>
              <a:t>，则以</a:t>
            </a:r>
            <a:r>
              <a:rPr lang="en-US" altLang="zh-CN" sz="2800" i="1"/>
              <a:t>B</a:t>
            </a:r>
            <a:r>
              <a:rPr lang="en-US" altLang="zh-CN" sz="2800" baseline="-25000"/>
              <a:t>1</a:t>
            </a:r>
            <a:r>
              <a:rPr lang="zh-CN" altLang="en-US" sz="2800"/>
              <a:t>为增广矩阵的线性方程组是方程组</a:t>
            </a:r>
            <a:r>
              <a:rPr lang="en-US" altLang="zh-CN" sz="2800"/>
              <a:t>(1)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CC3300"/>
                </a:solidFill>
                <a:ea typeface="黑体" panose="02010609060101010101" pitchFamily="49" charset="-122"/>
              </a:rPr>
              <a:t>同解方程组</a:t>
            </a:r>
            <a:r>
              <a:rPr lang="zh-CN" altLang="en-US" sz="2800"/>
              <a:t>。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476375" y="1917700"/>
            <a:ext cx="3325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写出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的增广矩阵</a:t>
            </a:r>
            <a:r>
              <a:rPr lang="en-US" altLang="zh-CN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3205163" y="2420938"/>
            <a:ext cx="0" cy="3603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4535" name="Object 23"/>
          <p:cNvGraphicFramePr>
            <a:graphicFrameLocks noChangeAspect="1"/>
          </p:cNvGraphicFramePr>
          <p:nvPr/>
        </p:nvGraphicFramePr>
        <p:xfrm>
          <a:off x="1968500" y="2759075"/>
          <a:ext cx="24733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3" name="Equation" r:id="rId3" imgW="1396800" imgH="291960" progId="Equation.DSMT4">
                  <p:embed/>
                </p:oleObj>
              </mc:Choice>
              <mc:Fallback>
                <p:oleObj name="Equation" r:id="rId3" imgW="1396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759075"/>
                        <a:ext cx="24733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3205163" y="3141663"/>
            <a:ext cx="0" cy="3603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4544" name="Object 32"/>
          <p:cNvGraphicFramePr>
            <a:graphicFrameLocks noChangeAspect="1"/>
          </p:cNvGraphicFramePr>
          <p:nvPr/>
        </p:nvGraphicFramePr>
        <p:xfrm>
          <a:off x="2665413" y="3357563"/>
          <a:ext cx="13001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4" name="Equation" r:id="rId5" imgW="622080" imgH="241200" progId="Equation.DSMT4">
                  <p:embed/>
                </p:oleObj>
              </mc:Choice>
              <mc:Fallback>
                <p:oleObj name="Equation" r:id="rId5" imgW="622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3357563"/>
                        <a:ext cx="1300162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6" name="Line 34"/>
          <p:cNvSpPr>
            <a:spLocks noChangeShapeType="1"/>
          </p:cNvSpPr>
          <p:nvPr/>
        </p:nvSpPr>
        <p:spPr bwMode="auto">
          <a:xfrm flipH="1">
            <a:off x="1911350" y="3860800"/>
            <a:ext cx="1222375" cy="7207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47" name="Line 35"/>
          <p:cNvSpPr>
            <a:spLocks noChangeShapeType="1"/>
          </p:cNvSpPr>
          <p:nvPr/>
        </p:nvSpPr>
        <p:spPr bwMode="auto">
          <a:xfrm>
            <a:off x="3205163" y="3860800"/>
            <a:ext cx="1585912" cy="7207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1550988" y="458152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无解 </a:t>
            </a:r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2055813" y="3717925"/>
            <a:ext cx="493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hlink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4550" name="Rectangle 38"/>
          <p:cNvSpPr>
            <a:spLocks noChangeArrowheads="1"/>
          </p:cNvSpPr>
          <p:nvPr/>
        </p:nvSpPr>
        <p:spPr bwMode="auto">
          <a:xfrm>
            <a:off x="3927475" y="3717925"/>
            <a:ext cx="45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hlink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3978275" y="4510088"/>
          <a:ext cx="21304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5" name="Equation" r:id="rId7" imgW="901440" imgH="241200" progId="Equation.DSMT4">
                  <p:embed/>
                </p:oleObj>
              </mc:Choice>
              <mc:Fallback>
                <p:oleObj name="Equation" r:id="rId7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4510088"/>
                        <a:ext cx="21304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3" name="Line 41"/>
          <p:cNvSpPr>
            <a:spLocks noChangeShapeType="1"/>
          </p:cNvSpPr>
          <p:nvPr/>
        </p:nvSpPr>
        <p:spPr bwMode="auto">
          <a:xfrm flipH="1">
            <a:off x="3424238" y="5013325"/>
            <a:ext cx="1222375" cy="7207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54" name="Rectangle 42"/>
          <p:cNvSpPr>
            <a:spLocks noChangeArrowheads="1"/>
          </p:cNvSpPr>
          <p:nvPr/>
        </p:nvSpPr>
        <p:spPr bwMode="auto">
          <a:xfrm>
            <a:off x="3568700" y="4870450"/>
            <a:ext cx="493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hlink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4555" name="Rectangle 43"/>
          <p:cNvSpPr>
            <a:spLocks noChangeArrowheads="1"/>
          </p:cNvSpPr>
          <p:nvPr/>
        </p:nvSpPr>
        <p:spPr bwMode="auto">
          <a:xfrm>
            <a:off x="1695450" y="5703888"/>
            <a:ext cx="394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宋体" panose="02010600030101010101" pitchFamily="2" charset="-122"/>
              </a:rPr>
              <a:t>无穷解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zh-CN" altLang="en-US" sz="2400">
                <a:ea typeface="宋体" panose="02010600030101010101" pitchFamily="2" charset="-122"/>
              </a:rPr>
              <a:t>解依赖</a:t>
            </a:r>
            <a:r>
              <a:rPr lang="en-US" altLang="zh-CN" sz="2400" i="1">
                <a:solidFill>
                  <a:srgbClr val="0000CC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i="1">
                <a:solidFill>
                  <a:srgbClr val="0000CC"/>
                </a:solidFill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0000CC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400">
                <a:ea typeface="宋体" panose="02010600030101010101" pitchFamily="2" charset="-122"/>
              </a:rPr>
              <a:t>个参量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r>
              <a:rPr lang="en-US" altLang="zh-CN" sz="3200">
                <a:ea typeface="宋体" panose="02010600030101010101" pitchFamily="2" charset="-122"/>
              </a:rPr>
              <a:t>	 </a:t>
            </a:r>
          </a:p>
        </p:txBody>
      </p:sp>
      <p:sp>
        <p:nvSpPr>
          <p:cNvPr id="64556" name="Line 44"/>
          <p:cNvSpPr>
            <a:spLocks noChangeShapeType="1"/>
          </p:cNvSpPr>
          <p:nvPr/>
        </p:nvSpPr>
        <p:spPr bwMode="auto">
          <a:xfrm>
            <a:off x="4935538" y="5013325"/>
            <a:ext cx="1585912" cy="7207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57" name="Rectangle 45"/>
          <p:cNvSpPr>
            <a:spLocks noChangeArrowheads="1"/>
          </p:cNvSpPr>
          <p:nvPr/>
        </p:nvSpPr>
        <p:spPr bwMode="auto">
          <a:xfrm>
            <a:off x="5657850" y="4870450"/>
            <a:ext cx="45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hlink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4558" name="Rectangle 46"/>
          <p:cNvSpPr>
            <a:spLocks noChangeArrowheads="1"/>
          </p:cNvSpPr>
          <p:nvPr/>
        </p:nvSpPr>
        <p:spPr bwMode="auto">
          <a:xfrm>
            <a:off x="5943600" y="566102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唯一解 </a:t>
            </a:r>
          </a:p>
        </p:txBody>
      </p:sp>
    </p:spTree>
    <p:extLst>
      <p:ext uri="{BB962C8B-B14F-4D97-AF65-F5344CB8AC3E}">
        <p14:creationId xmlns:p14="http://schemas.microsoft.com/office/powerpoint/2010/main" val="36444728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34" grpId="0" animBg="1"/>
      <p:bldP spid="64537" grpId="0" animBg="1"/>
      <p:bldP spid="64546" grpId="0" animBg="1"/>
      <p:bldP spid="64547" grpId="0" animBg="1"/>
      <p:bldP spid="64548" grpId="0"/>
      <p:bldP spid="64549" grpId="0"/>
      <p:bldP spid="64550" grpId="0"/>
      <p:bldP spid="64553" grpId="0" animBg="1"/>
      <p:bldP spid="64554" grpId="0"/>
      <p:bldP spid="64555" grpId="0"/>
      <p:bldP spid="64556" grpId="0" animBg="1"/>
      <p:bldP spid="64557" grpId="0"/>
      <p:bldP spid="645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/>
          <a:lstStyle/>
          <a:p>
            <a:r>
              <a:rPr lang="zh-CN" altLang="en-US" sz="4800" dirty="0">
                <a:solidFill>
                  <a:srgbClr val="0000CC"/>
                </a:solidFill>
              </a:rPr>
              <a:t>小 结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76375" y="2492375"/>
            <a:ext cx="2463800" cy="560388"/>
            <a:chOff x="1273" y="2982"/>
            <a:chExt cx="1552" cy="353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426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(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1677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)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5" name="Rectangle 7"/>
            <p:cNvSpPr>
              <a:spLocks noChangeArrowheads="1"/>
            </p:cNvSpPr>
            <p:nvPr/>
          </p:nvSpPr>
          <p:spPr bwMode="auto">
            <a:xfrm>
              <a:off x="2145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(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2396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)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2700" y="3066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n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2231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B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9" name="Rectangle 11"/>
            <p:cNvSpPr>
              <a:spLocks noChangeArrowheads="1"/>
            </p:cNvSpPr>
            <p:nvPr/>
          </p:nvSpPr>
          <p:spPr bwMode="auto">
            <a:xfrm>
              <a:off x="1992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R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0" name="Rectangle 12"/>
            <p:cNvSpPr>
              <a:spLocks noChangeArrowheads="1"/>
            </p:cNvSpPr>
            <p:nvPr/>
          </p:nvSpPr>
          <p:spPr bwMode="auto">
            <a:xfrm>
              <a:off x="1523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A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1" name="Rectangle 13"/>
            <p:cNvSpPr>
              <a:spLocks noChangeArrowheads="1"/>
            </p:cNvSpPr>
            <p:nvPr/>
          </p:nvSpPr>
          <p:spPr bwMode="auto">
            <a:xfrm>
              <a:off x="1273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R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2515" y="304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itchFamily="18" charset="2"/>
                  <a:ea typeface="宋体" pitchFamily="2" charset="-122"/>
                </a:rPr>
                <a:t>=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1796" y="304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itchFamily="18" charset="2"/>
                  <a:ea typeface="宋体" pitchFamily="2" charset="-122"/>
                </a:rPr>
                <a:t>=</a:t>
              </a:r>
              <a:endParaRPr kumimoji="1" lang="en-US" altLang="zh-CN">
                <a:ea typeface="宋体" pitchFamily="2" charset="-122"/>
              </a:endParaRPr>
            </a:p>
          </p:txBody>
        </p:sp>
      </p:grp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4143375" y="2644775"/>
            <a:ext cx="3714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latin typeface="Symbol" pitchFamily="18" charset="2"/>
                <a:ea typeface="宋体" pitchFamily="2" charset="-122"/>
              </a:rPr>
              <a:t>Û</a:t>
            </a:r>
            <a:endParaRPr kumimoji="1" lang="en-US" altLang="zh-CN">
              <a:ea typeface="宋体" pitchFamily="2" charset="-122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476375" y="3178175"/>
            <a:ext cx="2457450" cy="560388"/>
            <a:chOff x="1273" y="3366"/>
            <a:chExt cx="1548" cy="353"/>
          </a:xfrm>
        </p:grpSpPr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1426" y="3366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(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1677" y="3366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)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8" name="Rectangle 20"/>
            <p:cNvSpPr>
              <a:spLocks noChangeArrowheads="1"/>
            </p:cNvSpPr>
            <p:nvPr/>
          </p:nvSpPr>
          <p:spPr bwMode="auto">
            <a:xfrm>
              <a:off x="2145" y="3366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(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9" name="Rectangle 21"/>
            <p:cNvSpPr>
              <a:spLocks noChangeArrowheads="1"/>
            </p:cNvSpPr>
            <p:nvPr/>
          </p:nvSpPr>
          <p:spPr bwMode="auto">
            <a:xfrm>
              <a:off x="2396" y="3366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)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0" name="Rectangle 22"/>
            <p:cNvSpPr>
              <a:spLocks noChangeArrowheads="1"/>
            </p:cNvSpPr>
            <p:nvPr/>
          </p:nvSpPr>
          <p:spPr bwMode="auto">
            <a:xfrm>
              <a:off x="2696" y="3450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n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1" name="Rectangle 23"/>
            <p:cNvSpPr>
              <a:spLocks noChangeArrowheads="1"/>
            </p:cNvSpPr>
            <p:nvPr/>
          </p:nvSpPr>
          <p:spPr bwMode="auto">
            <a:xfrm>
              <a:off x="2231" y="34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B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2" name="Rectangle 24"/>
            <p:cNvSpPr>
              <a:spLocks noChangeArrowheads="1"/>
            </p:cNvSpPr>
            <p:nvPr/>
          </p:nvSpPr>
          <p:spPr bwMode="auto">
            <a:xfrm>
              <a:off x="1992" y="34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R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3" name="Rectangle 25"/>
            <p:cNvSpPr>
              <a:spLocks noChangeArrowheads="1"/>
            </p:cNvSpPr>
            <p:nvPr/>
          </p:nvSpPr>
          <p:spPr bwMode="auto">
            <a:xfrm>
              <a:off x="1523" y="34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A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4" name="Rectangle 26"/>
            <p:cNvSpPr>
              <a:spLocks noChangeArrowheads="1"/>
            </p:cNvSpPr>
            <p:nvPr/>
          </p:nvSpPr>
          <p:spPr bwMode="auto">
            <a:xfrm>
              <a:off x="1273" y="34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R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5" name="Rectangle 27"/>
            <p:cNvSpPr>
              <a:spLocks noChangeArrowheads="1"/>
            </p:cNvSpPr>
            <p:nvPr/>
          </p:nvSpPr>
          <p:spPr bwMode="auto">
            <a:xfrm>
              <a:off x="2511" y="342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itchFamily="18" charset="2"/>
                  <a:ea typeface="宋体" pitchFamily="2" charset="-122"/>
                </a:rPr>
                <a:t>&lt;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1796" y="342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itchFamily="18" charset="2"/>
                  <a:ea typeface="宋体" pitchFamily="2" charset="-122"/>
                </a:rPr>
                <a:t>=</a:t>
              </a:r>
              <a:endParaRPr kumimoji="1" lang="en-US" altLang="zh-CN">
                <a:ea typeface="宋体" pitchFamily="2" charset="-122"/>
              </a:endParaRPr>
            </a:p>
          </p:txBody>
        </p:sp>
      </p:grp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7021513" y="3294063"/>
            <a:ext cx="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kumimoji="1" lang="zh-CN" altLang="en-US">
              <a:ea typeface="宋体" pitchFamily="2" charset="-122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143375" y="3230563"/>
            <a:ext cx="3706813" cy="490537"/>
            <a:chOff x="2736" y="3249"/>
            <a:chExt cx="2335" cy="309"/>
          </a:xfrm>
        </p:grpSpPr>
        <p:sp>
          <p:nvSpPr>
            <p:cNvPr id="94239" name="Rectangle 31"/>
            <p:cNvSpPr>
              <a:spLocks noChangeArrowheads="1"/>
            </p:cNvSpPr>
            <p:nvPr/>
          </p:nvSpPr>
          <p:spPr bwMode="auto">
            <a:xfrm>
              <a:off x="2736" y="3264"/>
              <a:ext cx="23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itchFamily="18" charset="2"/>
                  <a:ea typeface="宋体" pitchFamily="2" charset="-122"/>
                </a:rPr>
                <a:t>Û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40" name="Rectangle 32"/>
            <p:cNvSpPr>
              <a:spLocks noChangeArrowheads="1"/>
            </p:cNvSpPr>
            <p:nvPr/>
          </p:nvSpPr>
          <p:spPr bwMode="auto">
            <a:xfrm>
              <a:off x="3833" y="3249"/>
              <a:ext cx="123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>
                  <a:latin typeface="宋体" pitchFamily="2" charset="-122"/>
                  <a:ea typeface="宋体" pitchFamily="2" charset="-122"/>
                </a:rPr>
                <a:t>有无穷多解</a:t>
              </a:r>
              <a:r>
                <a:rPr kumimoji="1" lang="en-US" altLang="zh-CN">
                  <a:latin typeface="宋体" pitchFamily="2" charset="-122"/>
                  <a:ea typeface="宋体" pitchFamily="2" charset="-122"/>
                </a:rPr>
                <a:t>.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41" name="Rectangle 33"/>
            <p:cNvSpPr>
              <a:spLocks noChangeArrowheads="1"/>
            </p:cNvSpPr>
            <p:nvPr/>
          </p:nvSpPr>
          <p:spPr bwMode="auto">
            <a:xfrm>
              <a:off x="3531" y="3289"/>
              <a:ext cx="2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l-GR" altLang="zh-CN" i="1">
                  <a:ea typeface="宋体" pitchFamily="2" charset="-122"/>
                  <a:cs typeface="Times New Roman" pitchFamily="18" charset="0"/>
                </a:rPr>
                <a:t>β</a:t>
              </a:r>
              <a:endParaRPr kumimoji="1" lang="el-GR" altLang="zh-CN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4242" name="Rectangle 34"/>
            <p:cNvSpPr>
              <a:spLocks noChangeArrowheads="1"/>
            </p:cNvSpPr>
            <p:nvPr/>
          </p:nvSpPr>
          <p:spPr bwMode="auto">
            <a:xfrm>
              <a:off x="3024" y="3289"/>
              <a:ext cx="26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Ax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43" name="Rectangle 35"/>
            <p:cNvSpPr>
              <a:spLocks noChangeArrowheads="1"/>
            </p:cNvSpPr>
            <p:nvPr/>
          </p:nvSpPr>
          <p:spPr bwMode="auto">
            <a:xfrm>
              <a:off x="3349" y="32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itchFamily="18" charset="2"/>
                  <a:ea typeface="宋体" pitchFamily="2" charset="-122"/>
                </a:rPr>
                <a:t>=</a:t>
              </a:r>
              <a:endParaRPr kumimoji="1" lang="en-US" altLang="zh-CN">
                <a:ea typeface="宋体" pitchFamily="2" charset="-122"/>
              </a:endParaRPr>
            </a:p>
          </p:txBody>
        </p:sp>
      </p:grpSp>
      <p:sp>
        <p:nvSpPr>
          <p:cNvPr id="94244" name="Rectangle 36"/>
          <p:cNvSpPr>
            <a:spLocks noChangeArrowheads="1"/>
          </p:cNvSpPr>
          <p:nvPr/>
        </p:nvSpPr>
        <p:spPr bwMode="auto">
          <a:xfrm>
            <a:off x="714375" y="1368425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非齐次线性方程组</a:t>
            </a:r>
          </a:p>
        </p:txBody>
      </p:sp>
      <p:graphicFrame>
        <p:nvGraphicFramePr>
          <p:cNvPr id="94245" name="Object 37"/>
          <p:cNvGraphicFramePr>
            <a:graphicFrameLocks noChangeAspect="1"/>
          </p:cNvGraphicFramePr>
          <p:nvPr/>
        </p:nvGraphicFramePr>
        <p:xfrm>
          <a:off x="4084638" y="1487488"/>
          <a:ext cx="10398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4" name="公式" r:id="rId3" imgW="482391" imgH="203112" progId="Equation.3">
                  <p:embed/>
                </p:oleObj>
              </mc:Choice>
              <mc:Fallback>
                <p:oleObj name="公式" r:id="rId3" imgW="4823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1487488"/>
                        <a:ext cx="10398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6" name="Rectangle 38"/>
          <p:cNvSpPr>
            <a:spLocks noChangeArrowheads="1"/>
          </p:cNvSpPr>
          <p:nvPr/>
        </p:nvSpPr>
        <p:spPr bwMode="auto">
          <a:xfrm>
            <a:off x="693738" y="4005263"/>
            <a:ext cx="2684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齐次线性方程组</a:t>
            </a:r>
          </a:p>
        </p:txBody>
      </p:sp>
      <p:graphicFrame>
        <p:nvGraphicFramePr>
          <p:cNvPr id="94247" name="Object 39"/>
          <p:cNvGraphicFramePr>
            <a:graphicFrameLocks noChangeAspect="1"/>
          </p:cNvGraphicFramePr>
          <p:nvPr/>
        </p:nvGraphicFramePr>
        <p:xfrm>
          <a:off x="3589338" y="4132263"/>
          <a:ext cx="10414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5" name="Equation" r:id="rId5" imgW="1040948" imgH="317362" progId="Equation.3">
                  <p:embed/>
                </p:oleObj>
              </mc:Choice>
              <mc:Fallback>
                <p:oleObj name="Equation" r:id="rId5" imgW="1040948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4132263"/>
                        <a:ext cx="104140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8" name="Object 40"/>
          <p:cNvGraphicFramePr>
            <a:graphicFrameLocks noChangeAspect="1"/>
          </p:cNvGraphicFramePr>
          <p:nvPr/>
        </p:nvGraphicFramePr>
        <p:xfrm>
          <a:off x="1525588" y="4708525"/>
          <a:ext cx="1371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" name="Equation" r:id="rId7" imgW="1371600" imgH="406400" progId="Equation.3">
                  <p:embed/>
                </p:oleObj>
              </mc:Choice>
              <mc:Fallback>
                <p:oleObj name="Equation" r:id="rId7" imgW="1371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4708525"/>
                        <a:ext cx="13716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9" name="Object 41"/>
          <p:cNvGraphicFramePr>
            <a:graphicFrameLocks noChangeAspect="1"/>
          </p:cNvGraphicFramePr>
          <p:nvPr/>
        </p:nvGraphicFramePr>
        <p:xfrm>
          <a:off x="3055938" y="4818063"/>
          <a:ext cx="4191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7" name="Equation" r:id="rId9" imgW="418918" imgH="241195" progId="Equation.3">
                  <p:embed/>
                </p:oleObj>
              </mc:Choice>
              <mc:Fallback>
                <p:oleObj name="Equation" r:id="rId9" imgW="41891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4818063"/>
                        <a:ext cx="4191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0" name="Object 42"/>
          <p:cNvGraphicFramePr>
            <a:graphicFrameLocks noChangeAspect="1"/>
          </p:cNvGraphicFramePr>
          <p:nvPr/>
        </p:nvGraphicFramePr>
        <p:xfrm>
          <a:off x="3549650" y="4670425"/>
          <a:ext cx="26701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8" name="Equation" r:id="rId11" imgW="2552700" imgH="406400" progId="Equation.3">
                  <p:embed/>
                </p:oleObj>
              </mc:Choice>
              <mc:Fallback>
                <p:oleObj name="Equation" r:id="rId11" imgW="2552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4670425"/>
                        <a:ext cx="267017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1" name="Object 43"/>
          <p:cNvGraphicFramePr>
            <a:graphicFrameLocks noChangeAspect="1"/>
          </p:cNvGraphicFramePr>
          <p:nvPr/>
        </p:nvGraphicFramePr>
        <p:xfrm>
          <a:off x="1531938" y="5362575"/>
          <a:ext cx="1371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9" name="Equation" r:id="rId13" imgW="1371600" imgH="406400" progId="Equation.3">
                  <p:embed/>
                </p:oleObj>
              </mc:Choice>
              <mc:Fallback>
                <p:oleObj name="Equation" r:id="rId13" imgW="1371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5362575"/>
                        <a:ext cx="13716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2" name="Object 44"/>
          <p:cNvGraphicFramePr>
            <a:graphicFrameLocks noChangeAspect="1"/>
          </p:cNvGraphicFramePr>
          <p:nvPr/>
        </p:nvGraphicFramePr>
        <p:xfrm>
          <a:off x="3055938" y="5503863"/>
          <a:ext cx="4191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0" name="Equation" r:id="rId15" imgW="418918" imgH="241195" progId="Equation.3">
                  <p:embed/>
                </p:oleObj>
              </mc:Choice>
              <mc:Fallback>
                <p:oleObj name="Equation" r:id="rId15" imgW="41891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5503863"/>
                        <a:ext cx="4191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3" name="Object 45"/>
          <p:cNvGraphicFramePr>
            <a:graphicFrameLocks noChangeAspect="1"/>
          </p:cNvGraphicFramePr>
          <p:nvPr/>
        </p:nvGraphicFramePr>
        <p:xfrm>
          <a:off x="3543300" y="5351463"/>
          <a:ext cx="26844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1" name="Equation" r:id="rId16" imgW="2565400" imgH="393700" progId="Equation.3">
                  <p:embed/>
                </p:oleObj>
              </mc:Choice>
              <mc:Fallback>
                <p:oleObj name="Equation" r:id="rId16" imgW="2565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5351463"/>
                        <a:ext cx="268446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4" name="Object 46"/>
          <p:cNvGraphicFramePr>
            <a:graphicFrameLocks noChangeAspect="1"/>
          </p:cNvGraphicFramePr>
          <p:nvPr/>
        </p:nvGraphicFramePr>
        <p:xfrm>
          <a:off x="4659313" y="2581275"/>
          <a:ext cx="2663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2" name="公式" r:id="rId18" imgW="1143000" imgH="215900" progId="Equation.3">
                  <p:embed/>
                </p:oleObj>
              </mc:Choice>
              <mc:Fallback>
                <p:oleObj name="公式" r:id="rId18" imgW="1143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2581275"/>
                        <a:ext cx="26638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592263" y="1917700"/>
            <a:ext cx="2266950" cy="560388"/>
            <a:chOff x="1273" y="2982"/>
            <a:chExt cx="1428" cy="353"/>
          </a:xfrm>
        </p:grpSpPr>
        <p:sp>
          <p:nvSpPr>
            <p:cNvPr id="94256" name="Rectangle 48"/>
            <p:cNvSpPr>
              <a:spLocks noChangeArrowheads="1"/>
            </p:cNvSpPr>
            <p:nvPr/>
          </p:nvSpPr>
          <p:spPr bwMode="auto">
            <a:xfrm>
              <a:off x="1426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(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57" name="Rectangle 49"/>
            <p:cNvSpPr>
              <a:spLocks noChangeArrowheads="1"/>
            </p:cNvSpPr>
            <p:nvPr/>
          </p:nvSpPr>
          <p:spPr bwMode="auto">
            <a:xfrm>
              <a:off x="1677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)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58" name="Rectangle 50"/>
            <p:cNvSpPr>
              <a:spLocks noChangeArrowheads="1"/>
            </p:cNvSpPr>
            <p:nvPr/>
          </p:nvSpPr>
          <p:spPr bwMode="auto">
            <a:xfrm>
              <a:off x="2145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(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59" name="Rectangle 51"/>
            <p:cNvSpPr>
              <a:spLocks noChangeArrowheads="1"/>
            </p:cNvSpPr>
            <p:nvPr/>
          </p:nvSpPr>
          <p:spPr bwMode="auto">
            <a:xfrm>
              <a:off x="2396" y="2982"/>
              <a:ext cx="9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3500">
                  <a:latin typeface="Symbol" pitchFamily="18" charset="2"/>
                  <a:ea typeface="宋体" pitchFamily="2" charset="-122"/>
                </a:rPr>
                <a:t>)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60" name="Rectangle 52"/>
            <p:cNvSpPr>
              <a:spLocks noChangeArrowheads="1"/>
            </p:cNvSpPr>
            <p:nvPr/>
          </p:nvSpPr>
          <p:spPr bwMode="auto">
            <a:xfrm>
              <a:off x="2700" y="3066"/>
              <a:ext cx="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61" name="Rectangle 53"/>
            <p:cNvSpPr>
              <a:spLocks noChangeArrowheads="1"/>
            </p:cNvSpPr>
            <p:nvPr/>
          </p:nvSpPr>
          <p:spPr bwMode="auto">
            <a:xfrm>
              <a:off x="2231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B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62" name="Rectangle 54"/>
            <p:cNvSpPr>
              <a:spLocks noChangeArrowheads="1"/>
            </p:cNvSpPr>
            <p:nvPr/>
          </p:nvSpPr>
          <p:spPr bwMode="auto">
            <a:xfrm>
              <a:off x="1992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 dirty="0">
                  <a:ea typeface="宋体" pitchFamily="2" charset="-122"/>
                </a:rPr>
                <a:t>R</a:t>
              </a:r>
              <a:endParaRPr kumimoji="1" lang="en-US" altLang="zh-CN" dirty="0">
                <a:ea typeface="宋体" pitchFamily="2" charset="-122"/>
              </a:endParaRPr>
            </a:p>
          </p:txBody>
        </p:sp>
        <p:sp>
          <p:nvSpPr>
            <p:cNvPr id="94263" name="Rectangle 55"/>
            <p:cNvSpPr>
              <a:spLocks noChangeArrowheads="1"/>
            </p:cNvSpPr>
            <p:nvPr/>
          </p:nvSpPr>
          <p:spPr bwMode="auto">
            <a:xfrm>
              <a:off x="1523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A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64" name="Rectangle 56"/>
            <p:cNvSpPr>
              <a:spLocks noChangeArrowheads="1"/>
            </p:cNvSpPr>
            <p:nvPr/>
          </p:nvSpPr>
          <p:spPr bwMode="auto">
            <a:xfrm>
              <a:off x="1273" y="306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R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65" name="Rectangle 57"/>
            <p:cNvSpPr>
              <a:spLocks noChangeArrowheads="1"/>
            </p:cNvSpPr>
            <p:nvPr/>
          </p:nvSpPr>
          <p:spPr bwMode="auto">
            <a:xfrm>
              <a:off x="2515" y="3041"/>
              <a:ext cx="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endParaRPr kumimoji="1" lang="en-US" altLang="zh-CN"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266" name="Rectangle 58"/>
                <p:cNvSpPr>
                  <a:spLocks noChangeArrowheads="1"/>
                </p:cNvSpPr>
                <p:nvPr/>
              </p:nvSpPr>
              <p:spPr bwMode="auto">
                <a:xfrm>
                  <a:off x="1787" y="3035"/>
                  <a:ext cx="225" cy="2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kumimoji="1" lang="en-US" altLang="zh-CN" dirty="0"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94266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7" y="3035"/>
                  <a:ext cx="225" cy="27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267" name="Rectangle 59"/>
          <p:cNvSpPr>
            <a:spLocks noChangeArrowheads="1"/>
          </p:cNvSpPr>
          <p:nvPr/>
        </p:nvSpPr>
        <p:spPr bwMode="auto">
          <a:xfrm>
            <a:off x="4113213" y="1981200"/>
            <a:ext cx="3714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latin typeface="Symbol" pitchFamily="18" charset="2"/>
                <a:ea typeface="宋体" pitchFamily="2" charset="-122"/>
              </a:rPr>
              <a:t>Û</a:t>
            </a:r>
            <a:endParaRPr kumimoji="1" lang="en-US" altLang="zh-CN">
              <a:ea typeface="宋体" pitchFamily="2" charset="-122"/>
            </a:endParaRPr>
          </a:p>
        </p:txBody>
      </p:sp>
      <p:graphicFrame>
        <p:nvGraphicFramePr>
          <p:cNvPr id="94268" name="Object 60"/>
          <p:cNvGraphicFramePr>
            <a:graphicFrameLocks noChangeAspect="1"/>
          </p:cNvGraphicFramePr>
          <p:nvPr/>
        </p:nvGraphicFramePr>
        <p:xfrm>
          <a:off x="4545013" y="1989138"/>
          <a:ext cx="20431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3" name="Equation" r:id="rId21" imgW="875920" imgH="215806" progId="Equation.DSMT4">
                  <p:embed/>
                </p:oleObj>
              </mc:Choice>
              <mc:Fallback>
                <p:oleObj name="Equation" r:id="rId21" imgW="87592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1989138"/>
                        <a:ext cx="20431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225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"/>
                                        <p:tgtEl>
                                          <p:spTgt spid="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5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4" grpId="0" autoUpdateAnimBg="0"/>
      <p:bldP spid="94244" grpId="0" autoUpdateAnimBg="0"/>
      <p:bldP spid="94246" grpId="0" autoUpdateAnimBg="0"/>
      <p:bldP spid="9426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57200" y="613569"/>
            <a:ext cx="8220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>
                <a:solidFill>
                  <a:schemeClr val="accent2"/>
                </a:solidFill>
                <a:ea typeface="黑体" pitchFamily="49" charset="-122"/>
              </a:rPr>
              <a:t>解集合</a:t>
            </a:r>
            <a:r>
              <a:rPr kumimoji="1" lang="zh-CN" altLang="en-US" dirty="0"/>
              <a:t>：一个线性方程组的全体解向量构成的集合</a:t>
            </a:r>
            <a:r>
              <a:rPr kumimoji="1" lang="en-US" altLang="zh-CN" dirty="0"/>
              <a:t>. 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152400" y="1193956"/>
            <a:ext cx="81359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CC"/>
                </a:solidFill>
              </a:rPr>
              <a:t>§3.3.1</a:t>
            </a:r>
            <a:r>
              <a:rPr lang="zh-CN" altLang="en-US" sz="4000" dirty="0">
                <a:solidFill>
                  <a:srgbClr val="0000CC"/>
                </a:solidFill>
              </a:rPr>
              <a:t>齐次线性方程组的基础解系 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838200" y="5198199"/>
            <a:ext cx="41481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CC3300"/>
                </a:solidFill>
                <a:ea typeface="黑体" pitchFamily="49" charset="-122"/>
              </a:rPr>
              <a:t>矩阵形式</a:t>
            </a:r>
            <a:r>
              <a:rPr lang="en-US" altLang="zh-CN" sz="3600" dirty="0">
                <a:solidFill>
                  <a:srgbClr val="0000CC"/>
                </a:solidFill>
              </a:rPr>
              <a:t>	</a:t>
            </a:r>
            <a:r>
              <a:rPr lang="en-US" altLang="zh-CN" sz="3600" i="1" dirty="0"/>
              <a:t>Ax</a:t>
            </a:r>
            <a:r>
              <a:rPr lang="zh-CN" altLang="en-US" sz="3600" dirty="0"/>
              <a:t>＝</a:t>
            </a:r>
            <a:r>
              <a:rPr lang="en-US" altLang="zh-CN" sz="3600" dirty="0"/>
              <a:t>0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7315200" y="3079421"/>
            <a:ext cx="7921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(1)</a:t>
            </a:r>
          </a:p>
        </p:txBody>
      </p:sp>
      <p:graphicFrame>
        <p:nvGraphicFramePr>
          <p:cNvPr id="532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188969"/>
              </p:ext>
            </p:extLst>
          </p:nvPr>
        </p:nvGraphicFramePr>
        <p:xfrm>
          <a:off x="1219200" y="2497215"/>
          <a:ext cx="4678363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8" name="Equation" r:id="rId3" imgW="2298600" imgH="1104840" progId="Equation.DSMT4">
                  <p:embed/>
                </p:oleObj>
              </mc:Choice>
              <mc:Fallback>
                <p:oleObj name="Equation" r:id="rId3" imgW="229860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97215"/>
                        <a:ext cx="4678363" cy="226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4945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8" grpId="0"/>
      <p:bldP spid="53259" grpId="0"/>
      <p:bldP spid="532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72" name="Group 28"/>
          <p:cNvGrpSpPr>
            <a:grpSpLocks/>
          </p:cNvGrpSpPr>
          <p:nvPr/>
        </p:nvGrpSpPr>
        <p:grpSpPr bwMode="auto">
          <a:xfrm>
            <a:off x="91560" y="1404937"/>
            <a:ext cx="7883525" cy="1646238"/>
            <a:chOff x="528" y="1004"/>
            <a:chExt cx="4966" cy="1037"/>
          </a:xfrm>
        </p:grpSpPr>
        <p:sp>
          <p:nvSpPr>
            <p:cNvPr id="57373" name="Text Box 29"/>
            <p:cNvSpPr txBox="1">
              <a:spLocks noChangeArrowheads="1"/>
            </p:cNvSpPr>
            <p:nvPr/>
          </p:nvSpPr>
          <p:spPr bwMode="auto">
            <a:xfrm>
              <a:off x="817" y="1004"/>
              <a:ext cx="4677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dirty="0">
                  <a:latin typeface="黑体" pitchFamily="49" charset="-122"/>
                  <a:ea typeface="黑体" pitchFamily="49" charset="-122"/>
                </a:rPr>
                <a:t>（</a:t>
              </a:r>
              <a:r>
                <a:rPr kumimoji="1" lang="en-US" altLang="zh-CN" dirty="0"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dirty="0">
                  <a:latin typeface="黑体" pitchFamily="49" charset="-122"/>
                  <a:ea typeface="黑体" pitchFamily="49" charset="-122"/>
                </a:rPr>
                <a:t>）若            为       的解，则                   </a:t>
              </a:r>
            </a:p>
            <a:p>
              <a:pPr>
                <a:spcBef>
                  <a:spcPct val="0"/>
                </a:spcBef>
              </a:pPr>
              <a:r>
                <a:rPr kumimoji="1" lang="zh-CN" altLang="en-US" dirty="0">
                  <a:latin typeface="黑体" pitchFamily="49" charset="-122"/>
                  <a:ea typeface="黑体" pitchFamily="49" charset="-122"/>
                </a:rPr>
                <a:t> </a:t>
              </a:r>
            </a:p>
            <a:p>
              <a:pPr>
                <a:spcBef>
                  <a:spcPct val="0"/>
                </a:spcBef>
              </a:pPr>
              <a:r>
                <a:rPr kumimoji="1" lang="zh-CN" altLang="en-US" dirty="0">
                  <a:latin typeface="黑体" pitchFamily="49" charset="-122"/>
                  <a:ea typeface="黑体" pitchFamily="49" charset="-122"/>
                </a:rPr>
                <a:t>  </a:t>
              </a:r>
            </a:p>
          </p:txBody>
        </p:sp>
        <p:graphicFrame>
          <p:nvGraphicFramePr>
            <p:cNvPr id="5737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9989797"/>
                </p:ext>
              </p:extLst>
            </p:nvPr>
          </p:nvGraphicFramePr>
          <p:xfrm>
            <a:off x="2220" y="1039"/>
            <a:ext cx="1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9" name="Equation" r:id="rId3" imgW="1930320" imgH="419040" progId="Equation.DSMT4">
                    <p:embed/>
                  </p:oleObj>
                </mc:Choice>
                <mc:Fallback>
                  <p:oleObj name="Equation" r:id="rId3" imgW="193032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" y="1039"/>
                          <a:ext cx="121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7060420"/>
                </p:ext>
              </p:extLst>
            </p:nvPr>
          </p:nvGraphicFramePr>
          <p:xfrm>
            <a:off x="3846" y="1087"/>
            <a:ext cx="65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0" name="Equation" r:id="rId5" imgW="1040948" imgH="317362" progId="Equation.3">
                    <p:embed/>
                  </p:oleObj>
                </mc:Choice>
                <mc:Fallback>
                  <p:oleObj name="Equation" r:id="rId5" imgW="1040948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6" y="1087"/>
                          <a:ext cx="656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6" name="Object 32"/>
            <p:cNvGraphicFramePr>
              <a:graphicFrameLocks noChangeAspect="1"/>
            </p:cNvGraphicFramePr>
            <p:nvPr/>
          </p:nvGraphicFramePr>
          <p:xfrm>
            <a:off x="2567" y="1488"/>
            <a:ext cx="9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1" name="Equation" r:id="rId7" imgW="1549080" imgH="419040" progId="Equation.3">
                    <p:embed/>
                  </p:oleObj>
                </mc:Choice>
                <mc:Fallback>
                  <p:oleObj name="Equation" r:id="rId7" imgW="15490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7" y="1488"/>
                          <a:ext cx="97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377" name="Group 33"/>
            <p:cNvGrpSpPr>
              <a:grpSpLocks/>
            </p:cNvGrpSpPr>
            <p:nvPr/>
          </p:nvGrpSpPr>
          <p:grpSpPr bwMode="auto">
            <a:xfrm>
              <a:off x="528" y="1714"/>
              <a:ext cx="2033" cy="327"/>
              <a:chOff x="624" y="3538"/>
              <a:chExt cx="2033" cy="327"/>
            </a:xfrm>
          </p:grpSpPr>
          <p:graphicFrame>
            <p:nvGraphicFramePr>
              <p:cNvPr id="57378" name="Object 34"/>
              <p:cNvGraphicFramePr>
                <a:graphicFrameLocks noChangeAspect="1"/>
              </p:cNvGraphicFramePr>
              <p:nvPr/>
            </p:nvGraphicFramePr>
            <p:xfrm>
              <a:off x="1200" y="3618"/>
              <a:ext cx="576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02" name="Equation" r:id="rId9" imgW="1040948" imgH="317362" progId="Equation.3">
                      <p:embed/>
                    </p:oleObj>
                  </mc:Choice>
                  <mc:Fallback>
                    <p:oleObj name="Equation" r:id="rId9" imgW="1040948" imgH="3173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3618"/>
                            <a:ext cx="576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379" name="Rectangle 35"/>
              <p:cNvSpPr>
                <a:spLocks noChangeArrowheads="1"/>
              </p:cNvSpPr>
              <p:nvPr/>
            </p:nvSpPr>
            <p:spPr bwMode="auto">
              <a:xfrm>
                <a:off x="624" y="3538"/>
                <a:ext cx="203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zh-CN" altLang="en-US">
                    <a:latin typeface="黑体" pitchFamily="49" charset="-122"/>
                    <a:ea typeface="黑体" pitchFamily="49" charset="-122"/>
                  </a:rPr>
                  <a:t>也是        的解</a:t>
                </a:r>
                <a:r>
                  <a:rPr kumimoji="1" lang="en-US" altLang="zh-CN">
                    <a:latin typeface="黑体" pitchFamily="49" charset="-122"/>
                    <a:ea typeface="黑体" pitchFamily="49" charset="-122"/>
                  </a:rPr>
                  <a:t>.</a:t>
                </a:r>
              </a:p>
            </p:txBody>
          </p:sp>
        </p:grpSp>
      </p:grp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1230313" y="33528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latin typeface="黑体" pitchFamily="49" charset="-122"/>
                <a:ea typeface="黑体" pitchFamily="49" charset="-122"/>
              </a:rPr>
              <a:t>证明</a:t>
            </a:r>
          </a:p>
        </p:txBody>
      </p:sp>
      <p:graphicFrame>
        <p:nvGraphicFramePr>
          <p:cNvPr id="57381" name="Object 37"/>
          <p:cNvGraphicFramePr>
            <a:graphicFrameLocks noChangeAspect="1"/>
          </p:cNvGraphicFramePr>
          <p:nvPr/>
        </p:nvGraphicFramePr>
        <p:xfrm>
          <a:off x="2339975" y="4149725"/>
          <a:ext cx="56165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3" name="Equation" r:id="rId10" imgW="2286000" imgH="253800" progId="Equation.DSMT4">
                  <p:embed/>
                </p:oleObj>
              </mc:Choice>
              <mc:Fallback>
                <p:oleObj name="Equation" r:id="rId10" imgW="2286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49725"/>
                        <a:ext cx="5616575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2" name="Object 38"/>
          <p:cNvGraphicFramePr>
            <a:graphicFrameLocks noChangeAspect="1"/>
          </p:cNvGraphicFramePr>
          <p:nvPr/>
        </p:nvGraphicFramePr>
        <p:xfrm>
          <a:off x="2408238" y="3429000"/>
          <a:ext cx="279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4" name="Equation" r:id="rId12" imgW="2793960" imgH="419040" progId="Equation.3">
                  <p:embed/>
                </p:oleObj>
              </mc:Choice>
              <mc:Fallback>
                <p:oleObj name="Equation" r:id="rId12" imgW="2793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3429000"/>
                        <a:ext cx="2794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3" name="Object 39"/>
          <p:cNvGraphicFramePr>
            <a:graphicFrameLocks noChangeAspect="1"/>
          </p:cNvGraphicFramePr>
          <p:nvPr/>
        </p:nvGraphicFramePr>
        <p:xfrm>
          <a:off x="1446213" y="5029200"/>
          <a:ext cx="4676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5" name="Equation" r:id="rId14" imgW="4533840" imgH="431640" progId="Equation.3">
                  <p:embed/>
                </p:oleObj>
              </mc:Choice>
              <mc:Fallback>
                <p:oleObj name="Equation" r:id="rId14" imgW="4533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5029200"/>
                        <a:ext cx="46767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4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2806700" cy="658813"/>
          </a:xfrm>
          <a:ln/>
        </p:spPr>
        <p:txBody>
          <a:bodyPr/>
          <a:lstStyle/>
          <a:p>
            <a:pPr algn="l"/>
            <a:r>
              <a:rPr lang="zh-CN" altLang="en-US" sz="3600">
                <a:solidFill>
                  <a:srgbClr val="CC3300"/>
                </a:solidFill>
                <a:ea typeface="黑体" pitchFamily="49" charset="-122"/>
              </a:rPr>
              <a:t>解的性质</a:t>
            </a:r>
          </a:p>
        </p:txBody>
      </p:sp>
    </p:spTree>
    <p:extLst>
      <p:ext uri="{BB962C8B-B14F-4D97-AF65-F5344CB8AC3E}">
        <p14:creationId xmlns:p14="http://schemas.microsoft.com/office/powerpoint/2010/main" val="148122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88" name="Group 20"/>
          <p:cNvGrpSpPr>
            <a:grpSpLocks/>
          </p:cNvGrpSpPr>
          <p:nvPr/>
        </p:nvGrpSpPr>
        <p:grpSpPr bwMode="auto">
          <a:xfrm>
            <a:off x="539750" y="333377"/>
            <a:ext cx="7875588" cy="946151"/>
            <a:chOff x="432" y="748"/>
            <a:chExt cx="4961" cy="596"/>
          </a:xfrm>
        </p:grpSpPr>
        <p:sp>
          <p:nvSpPr>
            <p:cNvPr id="58389" name="Text Box 21"/>
            <p:cNvSpPr txBox="1">
              <a:spLocks noChangeArrowheads="1"/>
            </p:cNvSpPr>
            <p:nvPr/>
          </p:nvSpPr>
          <p:spPr bwMode="auto">
            <a:xfrm>
              <a:off x="432" y="748"/>
              <a:ext cx="4961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dirty="0">
                  <a:latin typeface="黑体" pitchFamily="49" charset="-122"/>
                  <a:ea typeface="黑体" pitchFamily="49" charset="-122"/>
                </a:rPr>
                <a:t>　　（</a:t>
              </a:r>
              <a:r>
                <a:rPr kumimoji="1" lang="en-US" altLang="zh-CN" dirty="0"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dirty="0">
                  <a:latin typeface="黑体" pitchFamily="49" charset="-122"/>
                  <a:ea typeface="黑体" pitchFamily="49" charset="-122"/>
                </a:rPr>
                <a:t>）若      为      的解，  为实数，</a:t>
              </a:r>
              <a:r>
                <a:rPr kumimoji="1" lang="zh-CN" altLang="en-US" dirty="0" smtClean="0">
                  <a:latin typeface="黑体" pitchFamily="49" charset="-122"/>
                  <a:ea typeface="黑体" pitchFamily="49" charset="-122"/>
                </a:rPr>
                <a:t>则</a:t>
              </a:r>
            </a:p>
            <a:p>
              <a:pPr algn="l">
                <a:spcBef>
                  <a:spcPct val="0"/>
                </a:spcBef>
              </a:pPr>
              <a:r>
                <a:rPr kumimoji="1" lang="zh-CN" altLang="en-US" dirty="0" smtClean="0">
                  <a:latin typeface="黑体" pitchFamily="49" charset="-122"/>
                  <a:ea typeface="黑体" pitchFamily="49" charset="-122"/>
                </a:rPr>
                <a:t>           也是      的解．</a:t>
              </a:r>
              <a:endParaRPr kumimoji="1"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58390" name="Object 22"/>
            <p:cNvGraphicFramePr>
              <a:graphicFrameLocks noChangeAspect="1"/>
            </p:cNvGraphicFramePr>
            <p:nvPr/>
          </p:nvGraphicFramePr>
          <p:xfrm>
            <a:off x="1740" y="816"/>
            <a:ext cx="56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6" name="Equation" r:id="rId3" imgW="901440" imgH="419040" progId="Equation.3">
                    <p:embed/>
                  </p:oleObj>
                </mc:Choice>
                <mc:Fallback>
                  <p:oleObj name="Equation" r:id="rId3" imgW="90144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0" y="816"/>
                          <a:ext cx="56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1" name="Object 23"/>
            <p:cNvGraphicFramePr>
              <a:graphicFrameLocks noChangeAspect="1"/>
            </p:cNvGraphicFramePr>
            <p:nvPr/>
          </p:nvGraphicFramePr>
          <p:xfrm>
            <a:off x="2718" y="841"/>
            <a:ext cx="61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7" name="Equation" r:id="rId5" imgW="1040948" imgH="317362" progId="Equation.3">
                    <p:embed/>
                  </p:oleObj>
                </mc:Choice>
                <mc:Fallback>
                  <p:oleObj name="Equation" r:id="rId5" imgW="1040948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841"/>
                          <a:ext cx="610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2" name="Object 24"/>
            <p:cNvGraphicFramePr>
              <a:graphicFrameLocks noChangeAspect="1"/>
            </p:cNvGraphicFramePr>
            <p:nvPr/>
          </p:nvGraphicFramePr>
          <p:xfrm>
            <a:off x="4032" y="810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8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810"/>
                          <a:ext cx="151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1032636"/>
                </p:ext>
              </p:extLst>
            </p:nvPr>
          </p:nvGraphicFramePr>
          <p:xfrm>
            <a:off x="989" y="1060"/>
            <a:ext cx="69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9" name="Equation" r:id="rId9" imgW="1104840" imgH="419040" progId="Equation.3">
                    <p:embed/>
                  </p:oleObj>
                </mc:Choice>
                <mc:Fallback>
                  <p:oleObj name="Equation" r:id="rId9" imgW="110484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1060"/>
                          <a:ext cx="69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9993311"/>
                </p:ext>
              </p:extLst>
            </p:nvPr>
          </p:nvGraphicFramePr>
          <p:xfrm>
            <a:off x="2189" y="1101"/>
            <a:ext cx="65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0" name="Equation" r:id="rId11" imgW="1040948" imgH="317362" progId="Equation.3">
                    <p:embed/>
                  </p:oleObj>
                </mc:Choice>
                <mc:Fallback>
                  <p:oleObj name="Equation" r:id="rId11" imgW="1040948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" y="1101"/>
                          <a:ext cx="656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1454150" y="13938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黑体" pitchFamily="49" charset="-122"/>
              </a:rPr>
              <a:t>证明</a:t>
            </a:r>
            <a:endParaRPr kumimoji="1" lang="zh-CN" altLang="en-US"/>
          </a:p>
        </p:txBody>
      </p:sp>
      <p:graphicFrame>
        <p:nvGraphicFramePr>
          <p:cNvPr id="58396" name="Object 28"/>
          <p:cNvGraphicFramePr>
            <a:graphicFrameLocks noChangeAspect="1"/>
          </p:cNvGraphicFramePr>
          <p:nvPr/>
        </p:nvGraphicFramePr>
        <p:xfrm>
          <a:off x="2673350" y="1508125"/>
          <a:ext cx="372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1" name="Equation" r:id="rId12" imgW="3720960" imgH="419040" progId="Equation.3">
                  <p:embed/>
                </p:oleObj>
              </mc:Choice>
              <mc:Fallback>
                <p:oleObj name="Equation" r:id="rId12" imgW="3720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1508125"/>
                        <a:ext cx="3721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1454150" y="19939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证毕</a:t>
            </a:r>
            <a:r>
              <a:rPr kumimoji="1" lang="en-US" altLang="zh-CN"/>
              <a:t>.</a:t>
            </a:r>
          </a:p>
        </p:txBody>
      </p:sp>
      <p:sp>
        <p:nvSpPr>
          <p:cNvPr id="58401" name="AutoShape 33"/>
          <p:cNvSpPr>
            <a:spLocks noChangeArrowheads="1"/>
          </p:cNvSpPr>
          <p:nvPr/>
        </p:nvSpPr>
        <p:spPr bwMode="auto">
          <a:xfrm>
            <a:off x="1835150" y="2565400"/>
            <a:ext cx="504825" cy="588963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hlink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58402" name="Rectangle 34"/>
          <p:cNvSpPr>
            <a:spLocks noChangeArrowheads="1"/>
          </p:cNvSpPr>
          <p:nvPr/>
        </p:nvSpPr>
        <p:spPr bwMode="auto">
          <a:xfrm>
            <a:off x="323850" y="3141663"/>
            <a:ext cx="82089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       </a:t>
            </a:r>
            <a:r>
              <a:rPr lang="zh-CN" altLang="en-US">
                <a:ea typeface="黑体" pitchFamily="49" charset="-122"/>
              </a:rPr>
              <a:t>齐次线性方程组若干个解的</a:t>
            </a:r>
            <a:r>
              <a:rPr lang="zh-CN" altLang="en-US">
                <a:solidFill>
                  <a:schemeClr val="accent2"/>
                </a:solidFill>
                <a:ea typeface="黑体" pitchFamily="49" charset="-122"/>
              </a:rPr>
              <a:t>任意线性组合仍是</a:t>
            </a:r>
            <a:r>
              <a:rPr lang="en-US" altLang="zh-CN" i="1">
                <a:solidFill>
                  <a:schemeClr val="accent2"/>
                </a:solidFill>
              </a:rPr>
              <a:t>Ax</a:t>
            </a:r>
            <a:r>
              <a:rPr lang="zh-CN" altLang="en-US">
                <a:solidFill>
                  <a:schemeClr val="accent2"/>
                </a:solidFill>
              </a:rPr>
              <a:t>＝</a:t>
            </a:r>
            <a:r>
              <a:rPr lang="en-US" altLang="zh-CN">
                <a:solidFill>
                  <a:schemeClr val="accent2"/>
                </a:solidFill>
              </a:rPr>
              <a:t>0</a:t>
            </a:r>
            <a:r>
              <a:rPr lang="zh-CN" altLang="en-US">
                <a:solidFill>
                  <a:schemeClr val="accent2"/>
                </a:solidFill>
                <a:ea typeface="黑体" pitchFamily="49" charset="-122"/>
              </a:rPr>
              <a:t>的解</a:t>
            </a:r>
            <a:r>
              <a:rPr lang="en-US" altLang="zh-CN"/>
              <a:t>.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即： 设 </a:t>
            </a:r>
            <a:r>
              <a:rPr lang="en-US" altLang="zh-CN" i="1">
                <a:solidFill>
                  <a:srgbClr val="0000CC"/>
                </a:solidFill>
              </a:rPr>
              <a:t>X</a:t>
            </a:r>
            <a:r>
              <a:rPr lang="en-US" altLang="zh-CN" baseline="-25000">
                <a:solidFill>
                  <a:srgbClr val="0000CC"/>
                </a:solidFill>
              </a:rPr>
              <a:t>1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en-US" altLang="zh-CN" i="1">
                <a:solidFill>
                  <a:srgbClr val="0000CC"/>
                </a:solidFill>
              </a:rPr>
              <a:t>X</a:t>
            </a:r>
            <a:r>
              <a:rPr lang="en-US" altLang="zh-CN" baseline="-25000">
                <a:solidFill>
                  <a:srgbClr val="0000CC"/>
                </a:solidFill>
              </a:rPr>
              <a:t>2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en-US" altLang="zh-CN">
                <a:solidFill>
                  <a:srgbClr val="0000CC"/>
                </a:solidFill>
                <a:latin typeface="Arial"/>
              </a:rPr>
              <a:t>…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en-US" altLang="zh-CN" i="1">
                <a:solidFill>
                  <a:srgbClr val="0000CC"/>
                </a:solidFill>
              </a:rPr>
              <a:t>X</a:t>
            </a:r>
            <a:r>
              <a:rPr lang="en-US" altLang="zh-CN" i="1" baseline="-25000">
                <a:solidFill>
                  <a:srgbClr val="0000CC"/>
                </a:solidFill>
              </a:rPr>
              <a:t>s</a:t>
            </a:r>
            <a:r>
              <a:rPr lang="zh-CN" altLang="en-US">
                <a:ea typeface="黑体" pitchFamily="49" charset="-122"/>
              </a:rPr>
              <a:t>为解，则</a:t>
            </a:r>
            <a:r>
              <a:rPr lang="zh-CN" altLang="en-US"/>
              <a:t>	</a:t>
            </a:r>
          </a:p>
        </p:txBody>
      </p:sp>
      <p:graphicFrame>
        <p:nvGraphicFramePr>
          <p:cNvPr id="58403" name="Object 35"/>
          <p:cNvGraphicFramePr>
            <a:graphicFrameLocks noChangeAspect="1"/>
          </p:cNvGraphicFramePr>
          <p:nvPr/>
        </p:nvGraphicFramePr>
        <p:xfrm>
          <a:off x="2397125" y="4089400"/>
          <a:ext cx="13239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2" name="Equation" r:id="rId14" imgW="634680" imgH="507960" progId="Equation.DSMT4">
                  <p:embed/>
                </p:oleObj>
              </mc:Choice>
              <mc:Fallback>
                <p:oleObj name="Equation" r:id="rId14" imgW="6346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089400"/>
                        <a:ext cx="1323975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5" name="Object 37"/>
          <p:cNvGraphicFramePr>
            <a:graphicFrameLocks noChangeAspect="1"/>
          </p:cNvGraphicFramePr>
          <p:nvPr/>
        </p:nvGraphicFramePr>
        <p:xfrm>
          <a:off x="4370388" y="4365625"/>
          <a:ext cx="1979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3" name="Equation" r:id="rId16" imgW="876240" imgH="241200" progId="Equation.DSMT4">
                  <p:embed/>
                </p:oleObj>
              </mc:Choice>
              <mc:Fallback>
                <p:oleObj name="Equation" r:id="rId16" imgW="87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4365625"/>
                        <a:ext cx="1979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8" name="Rectangle 40"/>
          <p:cNvSpPr>
            <a:spLocks noChangeArrowheads="1"/>
          </p:cNvSpPr>
          <p:nvPr/>
        </p:nvSpPr>
        <p:spPr bwMode="auto">
          <a:xfrm>
            <a:off x="4140200" y="4365625"/>
            <a:ext cx="3032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(</a:t>
            </a:r>
          </a:p>
        </p:txBody>
      </p:sp>
      <p:sp>
        <p:nvSpPr>
          <p:cNvPr id="58409" name="Rectangle 41"/>
          <p:cNvSpPr>
            <a:spLocks noChangeArrowheads="1"/>
          </p:cNvSpPr>
          <p:nvPr/>
        </p:nvSpPr>
        <p:spPr bwMode="auto">
          <a:xfrm>
            <a:off x="6300788" y="4365625"/>
            <a:ext cx="17319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为任意数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8410" name="Text Box 42"/>
          <p:cNvSpPr txBox="1">
            <a:spLocks noChangeArrowheads="1"/>
          </p:cNvSpPr>
          <p:nvPr/>
        </p:nvSpPr>
        <p:spPr bwMode="auto">
          <a:xfrm>
            <a:off x="323850" y="5280025"/>
            <a:ext cx="3221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latin typeface="黑体" pitchFamily="49" charset="-122"/>
                <a:ea typeface="黑体" pitchFamily="49" charset="-122"/>
              </a:rPr>
              <a:t>也为原方程组的解</a:t>
            </a:r>
            <a:r>
              <a:rPr kumimoji="1" lang="en-US" altLang="zh-CN">
                <a:latin typeface="黑体" pitchFamily="49" charset="-122"/>
                <a:ea typeface="黑体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6272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5" grpId="0" autoUpdateAnimBg="0"/>
      <p:bldP spid="58400" grpId="0" autoUpdateAnimBg="0"/>
      <p:bldP spid="58401" grpId="0" animBg="1"/>
      <p:bldP spid="58402" grpId="0"/>
      <p:bldP spid="58408" grpId="0"/>
      <p:bldP spid="58409" grpId="0"/>
      <p:bldP spid="584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25" name="Object 33"/>
          <p:cNvGraphicFramePr>
            <a:graphicFrameLocks noChangeAspect="1"/>
          </p:cNvGraphicFramePr>
          <p:nvPr/>
        </p:nvGraphicFramePr>
        <p:xfrm>
          <a:off x="1547813" y="44450"/>
          <a:ext cx="10080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0" name="Equation" r:id="rId3" imgW="444307" imgH="241195" progId="Equation.DSMT4">
                  <p:embed/>
                </p:oleObj>
              </mc:Choice>
              <mc:Fallback>
                <p:oleObj name="Equation" r:id="rId3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4450"/>
                        <a:ext cx="1008062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4" name="Object 32"/>
          <p:cNvGraphicFramePr>
            <a:graphicFrameLocks noChangeAspect="1"/>
          </p:cNvGraphicFramePr>
          <p:nvPr/>
        </p:nvGraphicFramePr>
        <p:xfrm>
          <a:off x="1660525" y="1236663"/>
          <a:ext cx="23209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Equation" r:id="rId5" imgW="1028520" imgH="241200" progId="Equation.DSMT4">
                  <p:embed/>
                </p:oleObj>
              </mc:Choice>
              <mc:Fallback>
                <p:oleObj name="Equation" r:id="rId5" imgW="1028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1236663"/>
                        <a:ext cx="2320925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1042988" y="44450"/>
            <a:ext cx="5413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</a:p>
        </p:txBody>
      </p:sp>
      <p:sp>
        <p:nvSpPr>
          <p:cNvPr id="59433" name="Rectangle 41"/>
          <p:cNvSpPr>
            <a:spLocks noChangeArrowheads="1"/>
          </p:cNvSpPr>
          <p:nvPr/>
        </p:nvSpPr>
        <p:spPr bwMode="auto">
          <a:xfrm>
            <a:off x="2555875" y="44450"/>
            <a:ext cx="5873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时，齐次线性方程组的解集合有无穷</a:t>
            </a:r>
          </a:p>
        </p:txBody>
      </p:sp>
      <p:sp>
        <p:nvSpPr>
          <p:cNvPr id="59434" name="Rectangle 42"/>
          <p:cNvSpPr>
            <a:spLocks noChangeArrowheads="1"/>
          </p:cNvSpPr>
          <p:nvPr/>
        </p:nvSpPr>
        <p:spPr bwMode="auto">
          <a:xfrm>
            <a:off x="323850" y="642938"/>
            <a:ext cx="16954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个解向量</a:t>
            </a:r>
            <a:r>
              <a:rPr lang="en-US" altLang="zh-CN"/>
              <a:t>.</a:t>
            </a:r>
          </a:p>
        </p:txBody>
      </p:sp>
      <p:sp>
        <p:nvSpPr>
          <p:cNvPr id="59435" name="Rectangle 43"/>
          <p:cNvSpPr>
            <a:spLocks noChangeArrowheads="1"/>
          </p:cNvSpPr>
          <p:nvPr/>
        </p:nvSpPr>
        <p:spPr bwMode="auto">
          <a:xfrm>
            <a:off x="2132013" y="642938"/>
            <a:ext cx="59626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但此集合一定存在</a:t>
            </a:r>
            <a:r>
              <a:rPr lang="zh-CN" altLang="en-US">
                <a:solidFill>
                  <a:schemeClr val="accent2"/>
                </a:solidFill>
                <a:ea typeface="黑体" pitchFamily="49" charset="-122"/>
              </a:rPr>
              <a:t>极大线性无关子组</a:t>
            </a:r>
            <a:r>
              <a:rPr lang="en-US" altLang="zh-CN">
                <a:solidFill>
                  <a:schemeClr val="accent2"/>
                </a:solidFill>
                <a:ea typeface="黑体" pitchFamily="49" charset="-122"/>
              </a:rPr>
              <a:t>.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59437" name="Rectangle 45"/>
          <p:cNvSpPr>
            <a:spLocks noChangeArrowheads="1"/>
          </p:cNvSpPr>
          <p:nvPr/>
        </p:nvSpPr>
        <p:spPr bwMode="auto">
          <a:xfrm>
            <a:off x="323850" y="1195388"/>
            <a:ext cx="13398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例如 设</a:t>
            </a:r>
          </a:p>
        </p:txBody>
      </p:sp>
      <p:sp>
        <p:nvSpPr>
          <p:cNvPr id="59439" name="Rectangle 47"/>
          <p:cNvSpPr>
            <a:spLocks noChangeArrowheads="1"/>
          </p:cNvSpPr>
          <p:nvPr/>
        </p:nvSpPr>
        <p:spPr bwMode="auto">
          <a:xfrm>
            <a:off x="3924300" y="1217613"/>
            <a:ext cx="45402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是其一个极大线性无关子组</a:t>
            </a:r>
            <a:r>
              <a:rPr lang="en-US" altLang="zh-CN"/>
              <a:t>.</a:t>
            </a:r>
          </a:p>
        </p:txBody>
      </p:sp>
      <p:sp>
        <p:nvSpPr>
          <p:cNvPr id="59441" name="Rectangle 49"/>
          <p:cNvSpPr>
            <a:spLocks noChangeArrowheads="1"/>
          </p:cNvSpPr>
          <p:nvPr/>
        </p:nvSpPr>
        <p:spPr bwMode="auto">
          <a:xfrm>
            <a:off x="323850" y="1757363"/>
            <a:ext cx="12509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则有：</a:t>
            </a:r>
          </a:p>
        </p:txBody>
      </p:sp>
      <p:sp>
        <p:nvSpPr>
          <p:cNvPr id="59442" name="Rectangle 50"/>
          <p:cNvSpPr>
            <a:spLocks noChangeArrowheads="1"/>
          </p:cNvSpPr>
          <p:nvPr/>
        </p:nvSpPr>
        <p:spPr bwMode="auto">
          <a:xfrm>
            <a:off x="900113" y="2370138"/>
            <a:ext cx="49561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eaLnBrk="0" hangingPunct="0">
              <a:spcBef>
                <a:spcPct val="0"/>
              </a:spcBef>
            </a:pPr>
            <a:r>
              <a:rPr lang="en-US" altLang="zh-CN"/>
              <a:t>(1) </a:t>
            </a:r>
            <a:r>
              <a:rPr lang="zh-CN" altLang="en-US"/>
              <a:t>解集合中任一个向量必可用</a:t>
            </a:r>
          </a:p>
        </p:txBody>
      </p:sp>
      <p:graphicFrame>
        <p:nvGraphicFramePr>
          <p:cNvPr id="59443" name="Object 51"/>
          <p:cNvGraphicFramePr>
            <a:graphicFrameLocks noChangeAspect="1"/>
          </p:cNvGraphicFramePr>
          <p:nvPr/>
        </p:nvGraphicFramePr>
        <p:xfrm>
          <a:off x="5815013" y="2417763"/>
          <a:ext cx="21955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2" name="Equation" r:id="rId7" imgW="1028520" imgH="241200" progId="Equation.DSMT4">
                  <p:embed/>
                </p:oleObj>
              </mc:Choice>
              <mc:Fallback>
                <p:oleObj name="Equation" r:id="rId7" imgW="1028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3" y="2417763"/>
                        <a:ext cx="2195512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4" name="Rectangle 52"/>
          <p:cNvSpPr>
            <a:spLocks noChangeArrowheads="1"/>
          </p:cNvSpPr>
          <p:nvPr/>
        </p:nvSpPr>
        <p:spPr bwMode="auto">
          <a:xfrm>
            <a:off x="1403350" y="2874963"/>
            <a:ext cx="16954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线性表出</a:t>
            </a:r>
            <a:r>
              <a:rPr lang="en-US" altLang="zh-CN"/>
              <a:t>.</a:t>
            </a:r>
          </a:p>
        </p:txBody>
      </p:sp>
      <p:sp>
        <p:nvSpPr>
          <p:cNvPr id="59445" name="Rectangle 53"/>
          <p:cNvSpPr>
            <a:spLocks noChangeArrowheads="1"/>
          </p:cNvSpPr>
          <p:nvPr/>
        </p:nvSpPr>
        <p:spPr bwMode="auto">
          <a:xfrm>
            <a:off x="900113" y="3484563"/>
            <a:ext cx="6000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(2)</a:t>
            </a:r>
          </a:p>
        </p:txBody>
      </p:sp>
      <p:sp>
        <p:nvSpPr>
          <p:cNvPr id="59446" name="Rectangle 54"/>
          <p:cNvSpPr>
            <a:spLocks noChangeArrowheads="1"/>
          </p:cNvSpPr>
          <p:nvPr/>
        </p:nvSpPr>
        <p:spPr bwMode="auto">
          <a:xfrm>
            <a:off x="3516313" y="3557588"/>
            <a:ext cx="51323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的</a:t>
            </a:r>
            <a:r>
              <a:rPr lang="zh-CN" altLang="en-US">
                <a:solidFill>
                  <a:srgbClr val="CC3300"/>
                </a:solidFill>
                <a:ea typeface="黑体" pitchFamily="49" charset="-122"/>
              </a:rPr>
              <a:t>任意线性组合</a:t>
            </a:r>
            <a:r>
              <a:rPr lang="zh-CN" altLang="en-US"/>
              <a:t>都是</a:t>
            </a:r>
            <a:r>
              <a:rPr lang="en-US" altLang="zh-CN" i="1"/>
              <a:t>Ax</a:t>
            </a:r>
            <a:r>
              <a:rPr lang="zh-CN" altLang="en-US"/>
              <a:t>＝</a:t>
            </a:r>
            <a:r>
              <a:rPr lang="en-US" altLang="zh-CN"/>
              <a:t>0</a:t>
            </a:r>
            <a:r>
              <a:rPr lang="zh-CN" altLang="en-US"/>
              <a:t>的解</a:t>
            </a:r>
            <a:r>
              <a:rPr lang="en-US" altLang="zh-CN"/>
              <a:t>.</a:t>
            </a:r>
          </a:p>
        </p:txBody>
      </p:sp>
      <p:sp>
        <p:nvSpPr>
          <p:cNvPr id="59447" name="Rectangle 55"/>
          <p:cNvSpPr>
            <a:spLocks noChangeArrowheads="1"/>
          </p:cNvSpPr>
          <p:nvPr/>
        </p:nvSpPr>
        <p:spPr bwMode="auto">
          <a:xfrm>
            <a:off x="1116013" y="4724400"/>
            <a:ext cx="1250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因此，</a:t>
            </a:r>
          </a:p>
        </p:txBody>
      </p:sp>
      <p:sp>
        <p:nvSpPr>
          <p:cNvPr id="59448" name="Rectangle 56"/>
          <p:cNvSpPr>
            <a:spLocks noChangeArrowheads="1"/>
          </p:cNvSpPr>
          <p:nvPr/>
        </p:nvSpPr>
        <p:spPr bwMode="auto">
          <a:xfrm>
            <a:off x="323850" y="5322888"/>
            <a:ext cx="27622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方程组的解集合</a:t>
            </a:r>
            <a:r>
              <a:rPr lang="en-US" altLang="zh-CN"/>
              <a:t>.</a:t>
            </a:r>
          </a:p>
        </p:txBody>
      </p:sp>
      <p:graphicFrame>
        <p:nvGraphicFramePr>
          <p:cNvPr id="59449" name="Object 57"/>
          <p:cNvGraphicFramePr>
            <a:graphicFrameLocks noChangeAspect="1"/>
          </p:cNvGraphicFramePr>
          <p:nvPr/>
        </p:nvGraphicFramePr>
        <p:xfrm>
          <a:off x="1422400" y="3571875"/>
          <a:ext cx="21971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3" name="Equation" r:id="rId9" imgW="1028520" imgH="241200" progId="Equation.DSMT4">
                  <p:embed/>
                </p:oleObj>
              </mc:Choice>
              <mc:Fallback>
                <p:oleObj name="Equation" r:id="rId9" imgW="1028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3571875"/>
                        <a:ext cx="21971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50" name="AutoShape 58"/>
          <p:cNvSpPr>
            <a:spLocks noChangeArrowheads="1"/>
          </p:cNvSpPr>
          <p:nvPr/>
        </p:nvSpPr>
        <p:spPr bwMode="auto">
          <a:xfrm>
            <a:off x="1692275" y="4076700"/>
            <a:ext cx="504825" cy="588963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hlink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en-US">
              <a:solidFill>
                <a:schemeClr val="hlink"/>
              </a:solidFill>
            </a:endParaRPr>
          </a:p>
        </p:txBody>
      </p:sp>
      <p:graphicFrame>
        <p:nvGraphicFramePr>
          <p:cNvPr id="59451" name="Object 59"/>
          <p:cNvGraphicFramePr>
            <a:graphicFrameLocks noChangeAspect="1"/>
          </p:cNvGraphicFramePr>
          <p:nvPr/>
        </p:nvGraphicFramePr>
        <p:xfrm>
          <a:off x="1997075" y="4795838"/>
          <a:ext cx="21955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4" name="Equation" r:id="rId11" imgW="1028520" imgH="241200" progId="Equation.DSMT4">
                  <p:embed/>
                </p:oleObj>
              </mc:Choice>
              <mc:Fallback>
                <p:oleObj name="Equation" r:id="rId11" imgW="1028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795838"/>
                        <a:ext cx="2195513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52" name="Rectangle 60"/>
          <p:cNvSpPr>
            <a:spLocks noChangeArrowheads="1"/>
          </p:cNvSpPr>
          <p:nvPr/>
        </p:nvSpPr>
        <p:spPr bwMode="auto">
          <a:xfrm>
            <a:off x="4140200" y="4724400"/>
            <a:ext cx="4095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的</a:t>
            </a:r>
            <a:r>
              <a:rPr lang="zh-CN" altLang="en-US">
                <a:solidFill>
                  <a:srgbClr val="CC3300"/>
                </a:solidFill>
                <a:ea typeface="黑体" pitchFamily="49" charset="-122"/>
              </a:rPr>
              <a:t>一切线性组合</a:t>
            </a:r>
            <a:r>
              <a:rPr lang="zh-CN" altLang="en-US"/>
              <a:t>构成线性</a:t>
            </a:r>
          </a:p>
        </p:txBody>
      </p:sp>
    </p:spTree>
    <p:extLst>
      <p:ext uri="{BB962C8B-B14F-4D97-AF65-F5344CB8AC3E}">
        <p14:creationId xmlns:p14="http://schemas.microsoft.com/office/powerpoint/2010/main" val="32653886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2" grpId="0"/>
      <p:bldP spid="59433" grpId="0"/>
      <p:bldP spid="59434" grpId="0"/>
      <p:bldP spid="59435" grpId="0"/>
      <p:bldP spid="59437" grpId="0"/>
      <p:bldP spid="59439" grpId="0"/>
      <p:bldP spid="59441" grpId="0"/>
      <p:bldP spid="59442" grpId="0"/>
      <p:bldP spid="59444" grpId="0"/>
      <p:bldP spid="59445" grpId="0"/>
      <p:bldP spid="59446" grpId="0"/>
      <p:bldP spid="59447" grpId="0"/>
      <p:bldP spid="59448" grpId="0"/>
      <p:bldP spid="59450" grpId="0" animBg="1"/>
      <p:bldP spid="59452" grpId="0"/>
    </p:bldLst>
  </p:timing>
</p:sld>
</file>

<file path=ppt/theme/theme1.xml><?xml version="1.0" encoding="utf-8"?>
<a:theme xmlns:a="http://schemas.openxmlformats.org/drawingml/2006/main" name="满意主题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满意主题1</Template>
  <TotalTime>1183</TotalTime>
  <Words>880</Words>
  <Application>Microsoft Office PowerPoint</Application>
  <PresentationFormat>全屏显示(4:3)</PresentationFormat>
  <Paragraphs>203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黑体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满意主题1</vt:lpstr>
      <vt:lpstr>Equation</vt:lpstr>
      <vt:lpstr>公式</vt:lpstr>
      <vt:lpstr>复习线性方程组的解法 </vt:lpstr>
      <vt:lpstr>定理2</vt:lpstr>
      <vt:lpstr>2．矩阵消元法</vt:lpstr>
      <vt:lpstr>得到：</vt:lpstr>
      <vt:lpstr>小 结</vt:lpstr>
      <vt:lpstr>PowerPoint 演示文稿</vt:lpstr>
      <vt:lpstr>解的性质</vt:lpstr>
      <vt:lpstr>PowerPoint 演示文稿</vt:lpstr>
      <vt:lpstr>PowerPoint 演示文稿</vt:lpstr>
      <vt:lpstr>基础解系的定义</vt:lpstr>
      <vt:lpstr>§3.3.2 非齐次线性方程组解的结构</vt:lpstr>
      <vt:lpstr>即</vt:lpstr>
      <vt:lpstr>PowerPoint 演示文稿</vt:lpstr>
      <vt:lpstr>定理1  把非齐次线性方程组的一个特解 </vt:lpstr>
      <vt:lpstr>小 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南开大学自动化系刘忠信</dc:creator>
  <cp:lastModifiedBy>jianlei</cp:lastModifiedBy>
  <cp:revision>163</cp:revision>
  <cp:lastPrinted>1601-01-01T00:00:00Z</cp:lastPrinted>
  <dcterms:created xsi:type="dcterms:W3CDTF">1601-01-01T00:00:00Z</dcterms:created>
  <dcterms:modified xsi:type="dcterms:W3CDTF">2017-11-06T00:39:35Z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