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7" r:id="rId3"/>
    <p:sldId id="266" r:id="rId4"/>
    <p:sldId id="259" r:id="rId5"/>
    <p:sldId id="271" r:id="rId6"/>
    <p:sldId id="272" r:id="rId7"/>
    <p:sldId id="297" r:id="rId8"/>
    <p:sldId id="273" r:id="rId9"/>
    <p:sldId id="287" r:id="rId10"/>
    <p:sldId id="288" r:id="rId11"/>
    <p:sldId id="275" r:id="rId12"/>
    <p:sldId id="298" r:id="rId13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8" autoAdjust="0"/>
    <p:restoredTop sz="94682" autoAdjust="0"/>
  </p:normalViewPr>
  <p:slideViewPr>
    <p:cSldViewPr>
      <p:cViewPr varScale="1">
        <p:scale>
          <a:sx n="116" d="100"/>
          <a:sy n="116" d="100"/>
        </p:scale>
        <p:origin x="20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912" y="-90"/>
      </p:cViewPr>
      <p:guideLst>
        <p:guide orient="horz" pos="2153"/>
        <p:guide pos="3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4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8.wmf"/><Relationship Id="rId7" Type="http://schemas.openxmlformats.org/officeDocument/2006/relationships/image" Target="../media/image26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5A7877C6-B5C2-4B76-A6A8-73BF0E4133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53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22EAF4-9245-483E-95A6-499954CD78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F6747-D673-4831-994C-6CC46F87B6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559F0A-20BD-4A1C-8A62-0466520EA9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9AE4B-E792-4554-A8E9-36A5F3704D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093051-51A2-4E61-B98E-6CD7858D1B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E4CF5-0EDA-4068-8C14-D80BD3C2B8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AD2FDA-C03F-4945-A5C3-C3957E182F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3EE4B-E860-406D-90D9-E6F8C8D509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57DCFF-D2FC-402E-B796-CB24CA2FD4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C2D24-B457-4058-A5C9-77E18F3ED3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47C635-8F29-47F9-B4F4-D5D101BBAC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09A09-D366-4D7F-922B-E98AAA7FBA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80071-2D97-4287-9A3C-38529256EBE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6197F-C6DA-4C8E-82F2-6F7E41A77D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73D428-DA45-495E-9764-49597CBC29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E37AE-ADC8-4066-A286-4C5CF88E1A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147E41-AAF1-47A9-AF8D-35616696F7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33C0A-1830-44EE-9EAF-CE769555D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4AC632-4AFB-45C4-BB5D-0CD04E4AFA9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60ED9-99E9-453A-B1E4-8E85379B0B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08D719-C3F6-471A-84FD-1D7AE9B910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D2A1D-BA35-44D7-A299-E27541D0C2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fld id="{CF0E4313-F69D-4948-ABED-CE9C6850143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B4D079B5-9A0F-439D-B83B-D4773F053F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963CB7E-5661-4836-BF7B-D31EA6DFD60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193925" y="1981200"/>
            <a:ext cx="4968875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0600" b="1">
                <a:ea typeface="宋体" pitchFamily="2" charset="-122"/>
              </a:rPr>
              <a:t>练习</a:t>
            </a:r>
          </a:p>
          <a:p>
            <a:pPr algn="ctr"/>
            <a:r>
              <a:rPr lang="en-US" altLang="zh-CN" b="1">
                <a:ea typeface="宋体" pitchFamily="2" charset="-122"/>
              </a:rPr>
              <a:t>(</a:t>
            </a:r>
            <a:r>
              <a:rPr lang="zh-CN" altLang="en-US" b="1">
                <a:ea typeface="宋体" pitchFamily="2" charset="-122"/>
              </a:rPr>
              <a:t>第三章</a:t>
            </a:r>
            <a:r>
              <a:rPr lang="en-US" altLang="zh-CN" b="1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A2C9612-EA55-4272-900D-1C324D26CFBE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685800" y="582613"/>
          <a:ext cx="43942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2184120" imgH="279360" progId="Equation.DSMT4">
                  <p:embed/>
                </p:oleObj>
              </mc:Choice>
              <mc:Fallback>
                <p:oleObj name="Equation" r:id="rId3" imgW="218412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2613"/>
                        <a:ext cx="43942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410200" y="304800"/>
            <a:ext cx="1828800" cy="94615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仿照上面例题可证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98525" y="1416050"/>
            <a:ext cx="80168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另外证法：设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zh-CN" altLang="en-US" b="1"/>
              <a:t>为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</a:rPr>
              <a:t>×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 b="1"/>
              <a:t>矩阵则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917700" y="1981200"/>
          <a:ext cx="30924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5" imgW="1536480" imgH="558720" progId="Equation.DSMT4">
                  <p:embed/>
                </p:oleObj>
              </mc:Choice>
              <mc:Fallback>
                <p:oleObj name="Equation" r:id="rId5" imgW="1536480" imgH="55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981200"/>
                        <a:ext cx="309245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389063" y="3200400"/>
          <a:ext cx="56975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7" imgW="2831760" imgH="279360" progId="Equation.DSMT4">
                  <p:embed/>
                </p:oleObj>
              </mc:Choice>
              <mc:Fallback>
                <p:oleObj name="Equation" r:id="rId7" imgW="28317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200400"/>
                        <a:ext cx="569753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457200" y="4114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latin typeface="黑体" pitchFamily="49" charset="-122"/>
              </a:rPr>
              <a:t>(4)</a:t>
            </a:r>
            <a:r>
              <a:rPr kumimoji="1" lang="zh-CN" altLang="en-US" b="1">
                <a:latin typeface="黑体" pitchFamily="49" charset="-122"/>
              </a:rPr>
              <a:t>设矩阵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zh-CN" altLang="en-US" b="1">
                <a:latin typeface="黑体" pitchFamily="49" charset="-122"/>
              </a:rPr>
              <a:t>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×</a:t>
            </a:r>
            <a:r>
              <a:rPr kumimoji="1" lang="en-US" altLang="zh-CN" b="1" i="1" baseline="-25000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en-US" b="1">
                <a:latin typeface="黑体" pitchFamily="49" charset="-122"/>
              </a:rPr>
              <a:t>满足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zh-CN" altLang="en-US" b="1" i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b="1">
                <a:latin typeface="黑体" pitchFamily="49" charset="-122"/>
              </a:rPr>
              <a:t>证明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≤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447800" y="5105400"/>
            <a:ext cx="4510088" cy="51911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【</a:t>
            </a:r>
            <a:r>
              <a:rPr lang="zh-CN" altLang="en-US" b="1"/>
              <a:t>课本习题</a:t>
            </a:r>
            <a:r>
              <a:rPr lang="en-US" altLang="zh-CN" b="1"/>
              <a:t>26</a:t>
            </a:r>
            <a:r>
              <a:rPr lang="zh-CN" altLang="en-US" b="1"/>
              <a:t>，课上已证</a:t>
            </a:r>
            <a:r>
              <a:rPr lang="en-US" altLang="zh-CN" b="1"/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7" grpId="0"/>
      <p:bldP spid="809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3098915-26A5-424F-A48D-86AB5723E2E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/>
          <a:lstStyle/>
          <a:p>
            <a:pPr algn="l"/>
            <a:r>
              <a:rPr lang="en-US" altLang="zh-CN" sz="2800"/>
              <a:t>10.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620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b="1">
                <a:latin typeface="黑体" pitchFamily="49" charset="-122"/>
              </a:rPr>
              <a:t>有三个向量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线性相关，且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不能被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线性表示，证明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线性相关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66688" y="1066800"/>
            <a:ext cx="8367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证明：由</a:t>
            </a:r>
            <a:r>
              <a:rPr kumimoji="1" lang="zh-CN" altLang="en-US" b="1">
                <a:latin typeface="黑体" pitchFamily="49" charset="-122"/>
              </a:rPr>
              <a:t>向量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线性相关知，存在非全零的数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308100" y="1584325"/>
            <a:ext cx="3659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2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zh-CN" altLang="en-US" b="1"/>
              <a:t>使得下式成立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224088" y="2106613"/>
          <a:ext cx="35766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1625400" imgH="241200" progId="Equation.DSMT4">
                  <p:embed/>
                </p:oleObj>
              </mc:Choice>
              <mc:Fallback>
                <p:oleObj name="Equation" r:id="rId3" imgW="162540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106613"/>
                        <a:ext cx="35766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309688" y="2879725"/>
            <a:ext cx="3114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若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en-US" altLang="zh-CN" b="1"/>
              <a:t>≠0, </a:t>
            </a:r>
            <a:r>
              <a:rPr lang="zh-CN" altLang="en-US" b="1"/>
              <a:t>则</a:t>
            </a:r>
            <a:r>
              <a:rPr lang="en-US" altLang="zh-CN" b="1"/>
              <a:t>(1)</a:t>
            </a:r>
            <a:r>
              <a:rPr lang="zh-CN" altLang="en-US" b="1"/>
              <a:t>化为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772400" y="2057400"/>
            <a:ext cx="620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(1)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510088" y="2614613"/>
          <a:ext cx="31845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1447560" imgH="495000" progId="Equation.DSMT4">
                  <p:embed/>
                </p:oleObj>
              </mc:Choice>
              <mc:Fallback>
                <p:oleObj name="Equation" r:id="rId5" imgW="1447560" imgH="495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614613"/>
                        <a:ext cx="31845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309688" y="3627438"/>
            <a:ext cx="55102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这与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</a:rPr>
              <a:t>不能被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</a:rPr>
              <a:t>线性表示矛盾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309688" y="4313238"/>
            <a:ext cx="55451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因此</a:t>
            </a:r>
            <a:r>
              <a:rPr lang="en-US" altLang="zh-CN" b="1"/>
              <a:t>(1)</a:t>
            </a:r>
            <a:r>
              <a:rPr lang="zh-CN" altLang="en-US" b="1"/>
              <a:t>式中必有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3</a:t>
            </a:r>
            <a:r>
              <a:rPr lang="en-US" altLang="zh-CN" b="1"/>
              <a:t>=0, </a:t>
            </a:r>
            <a:r>
              <a:rPr lang="zh-CN" altLang="en-US" b="1"/>
              <a:t>此时</a:t>
            </a:r>
            <a:r>
              <a:rPr lang="en-US" altLang="zh-CN" b="1"/>
              <a:t>(1)</a:t>
            </a:r>
            <a:r>
              <a:rPr lang="zh-CN" altLang="en-US" b="1"/>
              <a:t>化为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452688" y="4849813"/>
          <a:ext cx="2459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849813"/>
                        <a:ext cx="24590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370013" y="5216525"/>
            <a:ext cx="32480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且其中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en-US" altLang="zh-CN" b="1" baseline="-25000"/>
              <a:t>2</a:t>
            </a:r>
            <a:r>
              <a:rPr lang="zh-CN" altLang="en-US" b="1"/>
              <a:t>非全零</a:t>
            </a:r>
            <a:r>
              <a:rPr lang="en-US" altLang="zh-CN" b="1"/>
              <a:t>.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373188" y="5776913"/>
            <a:ext cx="43703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因此有： 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</a:rPr>
              <a:t>a</a:t>
            </a:r>
            <a:r>
              <a:rPr kumimoji="1" lang="en-US" altLang="zh-CN" b="1" baseline="-25000">
                <a:latin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</a:rPr>
              <a:t>线性相关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638800" y="5805488"/>
            <a:ext cx="3221038" cy="519112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另外可以用反证法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  <p:bldP spid="57352" grpId="0"/>
      <p:bldP spid="57353" grpId="0"/>
      <p:bldP spid="57355" grpId="0"/>
      <p:bldP spid="57356" grpId="0"/>
      <p:bldP spid="57358" grpId="0"/>
      <p:bldP spid="57359" grpId="0"/>
      <p:bldP spid="573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B77EABA-2C58-4291-A233-EC34FEAF2D3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证明：反正法</a:t>
            </a:r>
          </a:p>
          <a:p>
            <a:pPr>
              <a:buFontTx/>
              <a:buNone/>
            </a:pPr>
            <a:r>
              <a:rPr lang="zh-CN" altLang="en-US"/>
              <a:t>    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假设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线性无关，由于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线性相关，可得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可被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线性表示，这与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不能被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线性表示矛盾，故假设错误，即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b="1" i="1"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1" baseline="-2500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线性相关。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66CB7E7-AB30-47A0-8AC0-98A674DBC0F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229600" cy="639762"/>
          </a:xfrm>
        </p:spPr>
        <p:txBody>
          <a:bodyPr/>
          <a:lstStyle/>
          <a:p>
            <a:pPr algn="l"/>
            <a:r>
              <a:rPr lang="en-US" altLang="zh-CN" sz="2800" b="1"/>
              <a:t>7.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62000" y="304800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971800" y="304800"/>
          <a:ext cx="21193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1193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953000" y="304800"/>
            <a:ext cx="360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38200" y="762000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4089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953000" y="76200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62000" y="129540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等价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69875" y="19177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8.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设有向量组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909888" y="1954213"/>
          <a:ext cx="2119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954213"/>
                        <a:ext cx="211931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065713" y="1905000"/>
            <a:ext cx="324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及向量组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049338" y="2438400"/>
          <a:ext cx="7027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9" imgW="3543120" imgH="533160" progId="Equation.DSMT4">
                  <p:embed/>
                </p:oleObj>
              </mc:Choice>
              <mc:Fallback>
                <p:oleObj name="Equation" r:id="rId9" imgW="3543120" imgH="5331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438400"/>
                        <a:ext cx="702786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58800" y="3505200"/>
            <a:ext cx="698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268288" y="429260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9.   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设向量组</a:t>
            </a:r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2384425" y="4316413"/>
          <a:ext cx="27320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1" imgW="1358640" imgH="241200" progId="Equation.DSMT4">
                  <p:embed/>
                </p:oleObj>
              </mc:Choice>
              <mc:Fallback>
                <p:oleObj name="Equation" r:id="rId11" imgW="135864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316413"/>
                        <a:ext cx="27320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5295900" y="4343400"/>
          <a:ext cx="2705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3" imgW="1346040" imgH="241200" progId="Equation.DSMT4">
                  <p:embed/>
                </p:oleObj>
              </mc:Choice>
              <mc:Fallback>
                <p:oleObj name="Equation" r:id="rId13" imgW="134604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343400"/>
                        <a:ext cx="27051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838200" y="4773613"/>
          <a:ext cx="44688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15" imgW="2222280" imgH="241200" progId="Equation.DSMT4">
                  <p:embed/>
                </p:oleObj>
              </mc:Choice>
              <mc:Fallback>
                <p:oleObj name="Equation" r:id="rId15" imgW="2222280" imgH="241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73613"/>
                        <a:ext cx="446881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257800" y="4738688"/>
            <a:ext cx="363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的秩分别为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3.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762000" y="5334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</a:t>
            </a:r>
          </a:p>
        </p:txBody>
      </p:sp>
      <p:graphicFrame>
        <p:nvGraphicFramePr>
          <p:cNvPr id="42006" name="Object 22"/>
          <p:cNvGraphicFramePr>
            <a:graphicFrameLocks noChangeAspect="1"/>
          </p:cNvGraphicFramePr>
          <p:nvPr/>
        </p:nvGraphicFramePr>
        <p:xfrm>
          <a:off x="2438400" y="5410200"/>
          <a:ext cx="36877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7" imgW="1676160" imgH="241200" progId="Equation.DSMT4">
                  <p:embed/>
                </p:oleObj>
              </mc:Choice>
              <mc:Fallback>
                <p:oleObj name="Equation" r:id="rId17" imgW="167616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36877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3C4FF79-F483-42C8-B37F-BC31962E169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8458200" cy="1143000"/>
          </a:xfrm>
        </p:spPr>
        <p:txBody>
          <a:bodyPr/>
          <a:lstStyle/>
          <a:p>
            <a:pPr marL="542925" indent="-542925"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10.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有三个向量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线性相关，且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不能被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线性表示，证明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线性相关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  <a:br>
              <a:rPr kumimoji="1" lang="en-US" altLang="zh-CN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</a:br>
            <a:endParaRPr kumimoji="1" lang="en-US" altLang="zh-CN" sz="2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209017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4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作业 </a:t>
            </a:r>
            <a:endParaRPr lang="en-US" altLang="zh-CN" sz="4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zh-CN" sz="4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</a:t>
            </a:r>
            <a:r>
              <a:rPr lang="zh-CN" altLang="zh-CN" sz="4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章习题</a:t>
            </a:r>
            <a:endParaRPr lang="zh-CN" altLang="zh-CN" sz="4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宋体" panose="02010600030101010101" pitchFamily="2" charset="-122"/>
              <a:buChar char="•"/>
              <a:tabLst>
                <a:tab pos="457200" algn="l"/>
              </a:tabLst>
            </a:pPr>
            <a:r>
              <a:rPr lang="en-US" altLang="zh-CN" b="1" kern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8. (3) (4)</a:t>
            </a:r>
            <a:endParaRPr lang="zh-CN" altLang="zh-CN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宋体" panose="02010600030101010101" pitchFamily="2" charset="-122"/>
              <a:buChar char="•"/>
              <a:tabLst>
                <a:tab pos="457200" algn="l"/>
              </a:tabLst>
            </a:pPr>
            <a:r>
              <a:rPr lang="en-US" altLang="zh-CN" b="1" kern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9. (2)</a:t>
            </a:r>
            <a:endParaRPr lang="zh-CN" altLang="zh-CN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宋体" panose="02010600030101010101" pitchFamily="2" charset="-122"/>
              <a:buChar char="•"/>
              <a:tabLst>
                <a:tab pos="457200" algn="l"/>
              </a:tabLst>
            </a:pPr>
            <a:r>
              <a:rPr lang="en-US" altLang="zh-CN" b="1" kern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15. (1)</a:t>
            </a:r>
            <a:endParaRPr lang="zh-CN" altLang="zh-CN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宋体" panose="02010600030101010101" pitchFamily="2" charset="-122"/>
              <a:buChar char="•"/>
              <a:tabLst>
                <a:tab pos="457200" algn="l"/>
              </a:tabLst>
            </a:pPr>
            <a:r>
              <a:rPr lang="en-US" altLang="zh-CN" b="1" kern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16. (2) </a:t>
            </a:r>
            <a:endParaRPr lang="zh-CN" altLang="zh-CN" sz="18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宋体" panose="02010600030101010101" pitchFamily="2" charset="-122"/>
              <a:buChar char="•"/>
              <a:tabLst>
                <a:tab pos="457200" algn="l"/>
              </a:tabLst>
            </a:pPr>
            <a:r>
              <a:rPr lang="en-US" altLang="zh-CN" b="1" kern="100" dirty="0"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21.(2) (3)</a:t>
            </a:r>
            <a:endParaRPr lang="zh-CN" altLang="zh-C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BF7D227-B27C-4C90-A552-8D43FC08AAF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/>
              <a:t>答 案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4CF2A80-5ADE-4762-928B-7C0CF3283A2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487363"/>
          </a:xfrm>
        </p:spPr>
        <p:txBody>
          <a:bodyPr/>
          <a:lstStyle/>
          <a:p>
            <a:pPr algn="l"/>
            <a:r>
              <a:rPr lang="en-US" altLang="zh-CN" sz="2400" b="1"/>
              <a:t>7.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28600" y="76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7.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762000" y="106363"/>
            <a:ext cx="316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已知向量组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971800" y="106363"/>
          <a:ext cx="2119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6363"/>
                        <a:ext cx="211931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838200" y="563563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563"/>
                        <a:ext cx="4089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953000" y="56356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62000" y="1096963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等价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28600" y="1706563"/>
            <a:ext cx="83534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证明：分析，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是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的部分组，所以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可由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线性表示，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400" b="1">
                <a:latin typeface="黑体" pitchFamily="49" charset="-122"/>
              </a:rPr>
              <a:t>            需证明</a:t>
            </a:r>
            <a:r>
              <a:rPr kumimoji="1" lang="en-US" altLang="zh-CN" sz="2400" b="1">
                <a:latin typeface="黑体" pitchFamily="49" charset="-122"/>
              </a:rPr>
              <a:t>B</a:t>
            </a:r>
            <a:r>
              <a:rPr kumimoji="1" lang="zh-CN" altLang="en-US" sz="2400" b="1">
                <a:latin typeface="黑体" pitchFamily="49" charset="-122"/>
              </a:rPr>
              <a:t>可以由</a:t>
            </a:r>
            <a:r>
              <a:rPr kumimoji="1" lang="en-US" altLang="zh-CN" sz="2400" b="1">
                <a:latin typeface="黑体" pitchFamily="49" charset="-122"/>
              </a:rPr>
              <a:t>A</a:t>
            </a:r>
            <a:r>
              <a:rPr kumimoji="1" lang="zh-CN" altLang="en-US" sz="2400" b="1">
                <a:latin typeface="黑体" pitchFamily="49" charset="-122"/>
              </a:rPr>
              <a:t>线性表示即可</a:t>
            </a:r>
            <a:r>
              <a:rPr kumimoji="1" lang="en-US" altLang="zh-CN" sz="2400" b="1">
                <a:latin typeface="黑体" pitchFamily="49" charset="-122"/>
              </a:rPr>
              <a:t>.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04800" y="2570163"/>
            <a:ext cx="883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设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(A)=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(B)=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和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的极大无关组有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zh-CN" altLang="en-US" b="1">
                <a:latin typeface="黑体" pitchFamily="49" charset="-122"/>
              </a:rPr>
              <a:t>个向量，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04800" y="3078163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不妨设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的极大无关组为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04800" y="3649663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由于向量组</a:t>
            </a:r>
            <a:r>
              <a:rPr kumimoji="1" lang="en-US" altLang="zh-CN" b="1">
                <a:latin typeface="黑体" pitchFamily="49" charset="-122"/>
              </a:rPr>
              <a:t>A1</a:t>
            </a:r>
            <a:r>
              <a:rPr kumimoji="1" lang="zh-CN" altLang="en-US" b="1"/>
              <a:t>也是</a:t>
            </a:r>
            <a:r>
              <a:rPr kumimoji="1" lang="en-US" altLang="zh-CN" b="1"/>
              <a:t>B</a:t>
            </a:r>
            <a:r>
              <a:rPr kumimoji="1" lang="zh-CN" altLang="en-US" b="1"/>
              <a:t>的线性无关部分组，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84163" y="4144963"/>
            <a:ext cx="7488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且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(B)=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>
                <a:latin typeface="黑体" pitchFamily="49" charset="-122"/>
              </a:rPr>
              <a:t>, </a:t>
            </a:r>
            <a:r>
              <a:rPr kumimoji="1" lang="zh-CN" altLang="en-US" b="1">
                <a:latin typeface="黑体" pitchFamily="49" charset="-122"/>
              </a:rPr>
              <a:t>所以它也是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的一个极大无关组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04800" y="4678363"/>
            <a:ext cx="6329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可以由向量组</a:t>
            </a:r>
            <a:r>
              <a:rPr kumimoji="1" lang="en-US" altLang="zh-CN" b="1">
                <a:latin typeface="黑体" pitchFamily="49" charset="-122"/>
              </a:rPr>
              <a:t>A1</a:t>
            </a:r>
            <a:r>
              <a:rPr kumimoji="1" lang="zh-CN" altLang="en-US" b="1"/>
              <a:t>线性表示</a:t>
            </a:r>
            <a:r>
              <a:rPr kumimoji="1" lang="en-US" altLang="zh-CN" b="1"/>
              <a:t>.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04800" y="521176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因此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可以由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线性表示</a:t>
            </a:r>
            <a:r>
              <a:rPr kumimoji="1" lang="en-US" altLang="zh-CN" b="1">
                <a:latin typeface="黑体" pitchFamily="49" charset="-122"/>
              </a:rPr>
              <a:t>.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81000" y="5745163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itchFamily="49" charset="-122"/>
              </a:rPr>
              <a:t>所以</a:t>
            </a:r>
            <a:r>
              <a:rPr kumimoji="1" lang="zh-CN" altLang="en-US">
                <a:latin typeface="黑体" pitchFamily="49" charset="-122"/>
              </a:rPr>
              <a:t>，</a:t>
            </a:r>
            <a:r>
              <a:rPr kumimoji="1" lang="zh-CN" altLang="en-US" b="1">
                <a:latin typeface="黑体" pitchFamily="49" charset="-122"/>
              </a:rPr>
              <a:t>向量组</a:t>
            </a:r>
            <a:r>
              <a:rPr kumimoji="1" lang="en-US" altLang="zh-CN" b="1">
                <a:latin typeface="黑体" pitchFamily="49" charset="-122"/>
              </a:rPr>
              <a:t>A</a:t>
            </a:r>
            <a:r>
              <a:rPr kumimoji="1" lang="zh-CN" altLang="en-US" b="1">
                <a:latin typeface="黑体" pitchFamily="49" charset="-122"/>
              </a:rPr>
              <a:t>与向量组</a:t>
            </a:r>
            <a:r>
              <a:rPr kumimoji="1" lang="en-US" altLang="zh-CN" b="1">
                <a:latin typeface="黑体" pitchFamily="49" charset="-122"/>
              </a:rPr>
              <a:t>B</a:t>
            </a:r>
            <a:r>
              <a:rPr kumimoji="1" lang="zh-CN" altLang="en-US" b="1">
                <a:latin typeface="黑体" pitchFamily="49" charset="-122"/>
              </a:rPr>
              <a:t>等价</a:t>
            </a:r>
            <a:r>
              <a:rPr kumimoji="1" lang="en-US" altLang="zh-CN" b="1">
                <a:latin typeface="黑体" pitchFamily="49" charset="-122"/>
              </a:rPr>
              <a:t>.</a:t>
            </a:r>
            <a:endParaRPr kumimoji="1" lang="en-US" altLang="zh-CN">
              <a:latin typeface="黑体" pitchFamily="49" charset="-122"/>
            </a:endParaRPr>
          </a:p>
        </p:txBody>
      </p: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4495800" y="3154363"/>
          <a:ext cx="2524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7" imgW="1422360" imgH="241200" progId="Equation.DSMT4">
                  <p:embed/>
                </p:oleObj>
              </mc:Choice>
              <mc:Fallback>
                <p:oleObj name="Equation" r:id="rId7" imgW="1422360" imgH="24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54363"/>
                        <a:ext cx="25241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181600" y="106363"/>
            <a:ext cx="316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  <p:bldP spid="50188" grpId="0"/>
      <p:bldP spid="50189" grpId="0"/>
      <p:bldP spid="50191" grpId="0"/>
      <p:bldP spid="50193" grpId="0"/>
      <p:bldP spid="50194" grpId="0"/>
      <p:bldP spid="50197" grpId="0"/>
      <p:bldP spid="50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4A21C23-2A14-439F-AB77-688F9D79195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0" y="107950"/>
            <a:ext cx="8229600" cy="487363"/>
          </a:xfrm>
        </p:spPr>
        <p:txBody>
          <a:bodyPr/>
          <a:lstStyle/>
          <a:p>
            <a:pPr algn="l"/>
            <a:r>
              <a:rPr lang="en-US" altLang="zh-CN" sz="2400"/>
              <a:t>8.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33425" y="762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设有向量组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103563" y="98425"/>
          <a:ext cx="2119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3" imgW="1054080" imgH="241200" progId="Equation.DSMT4">
                  <p:embed/>
                </p:oleObj>
              </mc:Choice>
              <mc:Fallback>
                <p:oleObj name="Equation" r:id="rId3" imgW="10540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98425"/>
                        <a:ext cx="211931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243013" y="582613"/>
          <a:ext cx="7027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5" imgW="3543120" imgH="533160" progId="Equation.DSMT4">
                  <p:embed/>
                </p:oleObj>
              </mc:Choice>
              <mc:Fallback>
                <p:oleObj name="Equation" r:id="rId5" imgW="354312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582613"/>
                        <a:ext cx="702786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52475" y="1649413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证明：向量组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有相同的秩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11150" y="21955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证明：构造矩阵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978150" y="2271713"/>
          <a:ext cx="28273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7" imgW="1396800" imgH="291960" progId="Equation.DSMT4">
                  <p:embed/>
                </p:oleObj>
              </mc:Choice>
              <mc:Fallback>
                <p:oleObj name="Equation" r:id="rId7" imgW="1396800" imgH="291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271713"/>
                        <a:ext cx="28273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5875338" y="2370138"/>
          <a:ext cx="2665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370138"/>
                        <a:ext cx="26654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765300" y="2881313"/>
          <a:ext cx="5605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1" imgW="2679480" imgH="291960" progId="Equation.DSMT4">
                  <p:embed/>
                </p:oleObj>
              </mc:Choice>
              <mc:Fallback>
                <p:oleObj name="Equation" r:id="rId11" imgW="267948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881313"/>
                        <a:ext cx="56054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482600" y="3719513"/>
          <a:ext cx="23431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3" imgW="1257120" imgH="406080" progId="Equation.DSMT4">
                  <p:embed/>
                </p:oleObj>
              </mc:Choice>
              <mc:Fallback>
                <p:oleObj name="Equation" r:id="rId13" imgW="125712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719513"/>
                        <a:ext cx="23431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2741613" y="3567113"/>
          <a:ext cx="53276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15" imgW="2425680" imgH="291960" progId="Equation.DSMT4">
                  <p:embed/>
                </p:oleObj>
              </mc:Choice>
              <mc:Fallback>
                <p:oleObj name="Equation" r:id="rId15" imgW="2425680" imgH="2919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567113"/>
                        <a:ext cx="53276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304800" y="4648200"/>
          <a:ext cx="28257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7" imgW="1295280" imgH="380880" progId="Equation.DSMT4">
                  <p:embed/>
                </p:oleObj>
              </mc:Choice>
              <mc:Fallback>
                <p:oleObj name="Equation" r:id="rId17" imgW="1295280" imgH="380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48200"/>
                        <a:ext cx="282575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3060700" y="4402138"/>
          <a:ext cx="26797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19" imgW="1066680" imgH="291960" progId="Equation.DSMT4">
                  <p:embed/>
                </p:oleObj>
              </mc:Choice>
              <mc:Fallback>
                <p:oleObj name="Equation" r:id="rId19" imgW="1066680" imgH="2919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402138"/>
                        <a:ext cx="26797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602288" y="4481513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＝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63550" y="54102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矩阵的初等变换不改变矩阵的秩，所以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 =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D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63550" y="5943600"/>
            <a:ext cx="4368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  <a:r>
              <a:rPr kumimoji="1" lang="zh-CN" altLang="en-US" b="1"/>
              <a:t>向量组</a:t>
            </a:r>
            <a:r>
              <a:rPr kumimoji="1" lang="en-US" altLang="zh-CN" b="1"/>
              <a:t>A</a:t>
            </a:r>
            <a:r>
              <a:rPr kumimoji="1" lang="zh-CN" altLang="en-US" b="1"/>
              <a:t>与</a:t>
            </a:r>
            <a:r>
              <a:rPr kumimoji="1" lang="en-US" altLang="zh-CN" b="1"/>
              <a:t>B</a:t>
            </a:r>
            <a:r>
              <a:rPr kumimoji="1" lang="zh-CN" altLang="en-US" b="1"/>
              <a:t>有相同的秩</a:t>
            </a:r>
            <a:r>
              <a:rPr kumimoji="1"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41" grpId="0"/>
      <p:bldP spid="52242" grpId="0"/>
      <p:bldP spid="522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D685003-55B8-4762-8503-4AF055CC430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534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另证：显然                   可由                       线性表示</a:t>
            </a:r>
            <a:r>
              <a:rPr lang="en-US" altLang="zh-CN"/>
              <a:t>.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2438400" y="381000"/>
          <a:ext cx="1747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"/>
                        <a:ext cx="17478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105400" y="381000"/>
          <a:ext cx="1812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5" imgW="901440" imgH="241200" progId="Equation.DSMT4">
                  <p:embed/>
                </p:oleObj>
              </mc:Choice>
              <mc:Fallback>
                <p:oleObj name="Equation" r:id="rId5" imgW="9014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"/>
                        <a:ext cx="18129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533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219200" y="1057275"/>
          <a:ext cx="28781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7" imgW="1422360" imgH="495000" progId="Equation.DSMT4">
                  <p:embed/>
                </p:oleObj>
              </mc:Choice>
              <mc:Fallback>
                <p:oleObj name="Equation" r:id="rId7" imgW="1422360" imgH="495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57275"/>
                        <a:ext cx="287813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33400" y="2133600"/>
            <a:ext cx="533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512888" y="1905000"/>
          <a:ext cx="52689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9" imgW="2603160" imgH="495000" progId="Equation.DSMT4">
                  <p:embed/>
                </p:oleObj>
              </mc:Choice>
              <mc:Fallback>
                <p:oleObj name="Equation" r:id="rId9" imgW="2603160" imgH="495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905000"/>
                        <a:ext cx="52689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2971800"/>
            <a:ext cx="8534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                       可由                       线性表示</a:t>
            </a:r>
            <a:r>
              <a:rPr lang="en-US" altLang="zh-CN"/>
              <a:t>.</a:t>
            </a:r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191000" y="3048000"/>
          <a:ext cx="1747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Equation" r:id="rId11" imgW="863280" imgH="241200" progId="Equation.DSMT4">
                  <p:embed/>
                </p:oleObj>
              </mc:Choice>
              <mc:Fallback>
                <p:oleObj name="Equation" r:id="rId11" imgW="8632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17478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1295400" y="3048000"/>
          <a:ext cx="1812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12" imgW="901440" imgH="241200" progId="Equation.DSMT4">
                  <p:embed/>
                </p:oleObj>
              </mc:Choice>
              <mc:Fallback>
                <p:oleObj name="Equation" r:id="rId12" imgW="90144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8129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09600" y="3733800"/>
            <a:ext cx="7924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从而这两个向量组等价。再证明等价的向量组有相同的秩即可。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07E392A-DAC4-471A-82B7-DBDE629D9D4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63563"/>
          </a:xfrm>
        </p:spPr>
        <p:txBody>
          <a:bodyPr/>
          <a:lstStyle/>
          <a:p>
            <a:pPr algn="l"/>
            <a:r>
              <a:rPr lang="en-US" altLang="zh-CN" sz="2800"/>
              <a:t>9.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93775" y="15240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设向量组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514600" y="228600"/>
          <a:ext cx="27320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3" imgW="1358640" imgH="241200" progId="Equation.DSMT4">
                  <p:embed/>
                </p:oleObj>
              </mc:Choice>
              <mc:Fallback>
                <p:oleObj name="Equation" r:id="rId3" imgW="13586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27320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426075" y="255588"/>
          <a:ext cx="27051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5" imgW="1346040" imgH="241200" progId="Equation.DSMT4">
                  <p:embed/>
                </p:oleObj>
              </mc:Choice>
              <mc:Fallback>
                <p:oleObj name="Equation" r:id="rId5" imgW="134604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55588"/>
                        <a:ext cx="27051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968375" y="685800"/>
          <a:ext cx="44688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7" imgW="2222280" imgH="241200" progId="Equation.DSMT4">
                  <p:embed/>
                </p:oleObj>
              </mc:Choice>
              <mc:Fallback>
                <p:oleObj name="Equation" r:id="rId7" imgW="22222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685800"/>
                        <a:ext cx="44688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387975" y="650875"/>
            <a:ext cx="363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的秩分别为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3.</a:t>
            </a:r>
            <a:endParaRPr kumimoji="1"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85800" y="1246188"/>
            <a:ext cx="1430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pitchFamily="2" charset="-122"/>
              </a:rPr>
              <a:t>证明：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928813" y="1246188"/>
          <a:ext cx="3687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9" imgW="1676160" imgH="241200" progId="Equation.DSMT4">
                  <p:embed/>
                </p:oleObj>
              </mc:Choice>
              <mc:Fallback>
                <p:oleObj name="Equation" r:id="rId9" imgW="16761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246188"/>
                        <a:ext cx="36877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17525" y="1817688"/>
            <a:ext cx="84566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证明：设向量组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，</a:t>
            </a:r>
            <a:r>
              <a:rPr lang="en-US" altLang="zh-CN" b="1"/>
              <a:t>C</a:t>
            </a:r>
            <a:r>
              <a:rPr lang="zh-CN" altLang="en-US" b="1"/>
              <a:t>的极大无关组依次为向量组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22325" y="2289175"/>
            <a:ext cx="23018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A1, B1,C1</a:t>
            </a:r>
            <a:r>
              <a:rPr lang="zh-CN" altLang="en-US" b="1"/>
              <a:t>，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971800" y="2300288"/>
            <a:ext cx="4986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则它们依次含有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b="1" i="1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 b="1" baseline="-2500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/>
              <a:t>个向量</a:t>
            </a:r>
            <a:r>
              <a:rPr lang="en-US" altLang="zh-CN" b="1"/>
              <a:t>.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762000" y="2833688"/>
            <a:ext cx="5897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由于向量组</a:t>
            </a:r>
            <a:r>
              <a:rPr lang="en-US" altLang="zh-CN" b="1"/>
              <a:t>A1</a:t>
            </a:r>
            <a:r>
              <a:rPr lang="zh-CN" altLang="en-US" b="1"/>
              <a:t>中向量也是</a:t>
            </a:r>
            <a:r>
              <a:rPr lang="en-US" altLang="zh-CN" b="1"/>
              <a:t>C</a:t>
            </a:r>
            <a:r>
              <a:rPr lang="zh-CN" altLang="en-US" b="1"/>
              <a:t>中向量，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6400800" y="2813050"/>
            <a:ext cx="1962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且线性无关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762000" y="3352800"/>
            <a:ext cx="81391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向量组</a:t>
            </a:r>
            <a:r>
              <a:rPr lang="en-US" altLang="zh-CN" b="1"/>
              <a:t>A1</a:t>
            </a:r>
            <a:r>
              <a:rPr lang="zh-CN" altLang="en-US" b="1"/>
              <a:t>可由向量组</a:t>
            </a:r>
            <a:r>
              <a:rPr lang="en-US" altLang="zh-CN" b="1"/>
              <a:t>C</a:t>
            </a:r>
            <a:r>
              <a:rPr lang="zh-CN" altLang="en-US" b="1"/>
              <a:t>的极大无关组</a:t>
            </a:r>
            <a:r>
              <a:rPr lang="en-US" altLang="zh-CN" b="1"/>
              <a:t>C1</a:t>
            </a:r>
            <a:r>
              <a:rPr lang="zh-CN" altLang="en-US" b="1"/>
              <a:t>线性表出，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782638" y="3900488"/>
          <a:ext cx="18430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11" imgW="838080" imgH="253800" progId="Equation.DSMT4">
                  <p:embed/>
                </p:oleObj>
              </mc:Choice>
              <mc:Fallback>
                <p:oleObj name="Equation" r:id="rId11" imgW="838080" imgH="253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900488"/>
                        <a:ext cx="184308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2728913" y="3962400"/>
          <a:ext cx="18716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13" imgW="850680" imgH="241200" progId="Equation.DSMT4">
                  <p:embed/>
                </p:oleObj>
              </mc:Choice>
              <mc:Fallback>
                <p:oleObj name="Equation" r:id="rId13" imgW="85068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962400"/>
                        <a:ext cx="18716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414463" y="4433888"/>
            <a:ext cx="74247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C1</a:t>
            </a:r>
            <a:r>
              <a:rPr lang="zh-CN" altLang="en-US" b="1"/>
              <a:t>中向量若是</a:t>
            </a:r>
            <a:r>
              <a:rPr lang="en-US" altLang="zh-CN" b="1"/>
              <a:t>A</a:t>
            </a:r>
            <a:r>
              <a:rPr lang="zh-CN" altLang="en-US" b="1"/>
              <a:t>中向量，则可由</a:t>
            </a:r>
            <a:r>
              <a:rPr lang="en-US" altLang="zh-CN" b="1"/>
              <a:t>A1</a:t>
            </a:r>
            <a:r>
              <a:rPr lang="zh-CN" altLang="en-US" b="1"/>
              <a:t>线性表出，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85800" y="4953000"/>
            <a:ext cx="6254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否则是</a:t>
            </a:r>
            <a:r>
              <a:rPr lang="en-US" altLang="zh-CN" b="1"/>
              <a:t>B</a:t>
            </a:r>
            <a:r>
              <a:rPr lang="zh-CN" altLang="en-US" b="1"/>
              <a:t>中向量，则可由</a:t>
            </a:r>
            <a:r>
              <a:rPr lang="en-US" altLang="zh-CN" b="1"/>
              <a:t>B1</a:t>
            </a:r>
            <a:r>
              <a:rPr lang="zh-CN" altLang="en-US" b="1"/>
              <a:t>线性表出，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6781800" y="4953000"/>
            <a:ext cx="1962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且线性无关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85800" y="5424488"/>
            <a:ext cx="66675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向量组</a:t>
            </a:r>
            <a:r>
              <a:rPr lang="en-US" altLang="zh-CN" b="1"/>
              <a:t>C1</a:t>
            </a:r>
            <a:r>
              <a:rPr lang="zh-CN" altLang="en-US" b="1"/>
              <a:t>可由向量组</a:t>
            </a:r>
            <a:r>
              <a:rPr lang="en-US" altLang="zh-CN" b="1"/>
              <a:t>{A1,B1} </a:t>
            </a:r>
            <a:r>
              <a:rPr lang="zh-CN" altLang="en-US" b="1"/>
              <a:t>线性表出，</a:t>
            </a:r>
          </a:p>
        </p:txBody>
      </p:sp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7075488" y="5475288"/>
          <a:ext cx="1992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15" imgW="1079280" imgH="253800" progId="Equation.DSMT4">
                  <p:embed/>
                </p:oleObj>
              </mc:Choice>
              <mc:Fallback>
                <p:oleObj name="Equation" r:id="rId15" imgW="1079280" imgH="253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5475288"/>
                        <a:ext cx="1992312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1414463" y="6019800"/>
          <a:ext cx="39957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17" imgW="1815840" imgH="241200" progId="Equation.DSMT4">
                  <p:embed/>
                </p:oleObj>
              </mc:Choice>
              <mc:Fallback>
                <p:oleObj name="Equation" r:id="rId17" imgW="1815840" imgH="24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6019800"/>
                        <a:ext cx="39957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/>
      <p:bldP spid="54285" grpId="0"/>
      <p:bldP spid="54286" grpId="0"/>
      <p:bldP spid="54287" grpId="0"/>
      <p:bldP spid="54288" grpId="0"/>
      <p:bldP spid="54289" grpId="0"/>
      <p:bldP spid="54294" grpId="0"/>
      <p:bldP spid="54295" grpId="0"/>
      <p:bldP spid="54296" grpId="0"/>
      <p:bldP spid="542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9250463-F254-4F58-8F1E-6288D6CFB6E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85800"/>
          </a:xfrm>
        </p:spPr>
        <p:txBody>
          <a:bodyPr/>
          <a:lstStyle/>
          <a:p>
            <a:r>
              <a:rPr lang="zh-CN" altLang="en-US" sz="4000" b="1"/>
              <a:t>总结关于矩阵秩的几个结论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90600" y="508000"/>
          <a:ext cx="563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" imgW="2743200" imgH="533160" progId="Equation.DSMT4">
                  <p:embed/>
                </p:oleObj>
              </mc:Choice>
              <mc:Fallback>
                <p:oleObj name="Equation" r:id="rId3" imgW="274320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8000"/>
                        <a:ext cx="5638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90600" y="1243013"/>
          <a:ext cx="42672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5" imgW="2120760" imgH="838080" progId="Equation.DSMT4">
                  <p:embed/>
                </p:oleObj>
              </mc:Choice>
              <mc:Fallback>
                <p:oleObj name="Equation" r:id="rId5" imgW="212076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43013"/>
                        <a:ext cx="4267200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562600" y="1752600"/>
            <a:ext cx="1828800" cy="94615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根据上面例题可得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006475" y="3184525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特别的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286000" y="3035300"/>
          <a:ext cx="3641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7" imgW="1930320" imgH="533160" progId="Equation.DSMT4">
                  <p:embed/>
                </p:oleObj>
              </mc:Choice>
              <mc:Fallback>
                <p:oleObj name="Equation" r:id="rId7" imgW="193032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35300"/>
                        <a:ext cx="36417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09600" y="3946525"/>
            <a:ext cx="79232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原因：设</a:t>
            </a:r>
            <a:r>
              <a:rPr lang="en-US" altLang="zh-CN" b="1"/>
              <a:t>A</a:t>
            </a:r>
            <a:r>
              <a:rPr lang="zh-CN" altLang="en-US" b="1"/>
              <a:t>的列向量某极大无关组为</a:t>
            </a:r>
            <a:r>
              <a:rPr lang="zh-CN" altLang="en-US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2 </a:t>
            </a:r>
            <a:r>
              <a:rPr lang="en-US" altLang="zh-CN" b="1">
                <a:sym typeface="Symbol" pitchFamily="18" charset="2"/>
              </a:rPr>
              <a:t>, …,</a:t>
            </a:r>
            <a:r>
              <a:rPr lang="en-US" altLang="zh-CN" b="1" i="1">
                <a:sym typeface="Symbol" pitchFamily="18" charset="2"/>
              </a:rPr>
              <a:t></a:t>
            </a:r>
            <a:r>
              <a:rPr lang="en-US" altLang="zh-CN" b="1" baseline="-25000">
                <a:sym typeface="Symbol" pitchFamily="18" charset="2"/>
              </a:rPr>
              <a:t>rA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1717675" y="4465638"/>
            <a:ext cx="7061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设</a:t>
            </a:r>
            <a:r>
              <a:rPr lang="en-US" altLang="zh-CN" b="1"/>
              <a:t>B</a:t>
            </a:r>
            <a:r>
              <a:rPr lang="zh-CN" altLang="en-US" b="1"/>
              <a:t>的列向量某极大无关组为</a:t>
            </a:r>
            <a:r>
              <a:rPr lang="zh-CN" altLang="en-US" b="1" i="1">
                <a:sym typeface="Symbol" pitchFamily="18" charset="2"/>
              </a:rPr>
              <a:t></a:t>
            </a:r>
            <a:r>
              <a:rPr lang="en-US" altLang="zh-CN" b="1" baseline="-25000">
                <a:sym typeface="Symbol" pitchFamily="18" charset="2"/>
              </a:rPr>
              <a:t>1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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en-US" altLang="zh-CN" b="1" baseline="-25000">
                <a:sym typeface="Symbol" pitchFamily="18" charset="2"/>
              </a:rPr>
              <a:t>2 </a:t>
            </a:r>
            <a:r>
              <a:rPr lang="en-US" altLang="zh-CN" b="1">
                <a:sym typeface="Symbol" pitchFamily="18" charset="2"/>
              </a:rPr>
              <a:t>, …, </a:t>
            </a:r>
            <a:r>
              <a:rPr lang="en-US" altLang="zh-CN" b="1" i="1">
                <a:sym typeface="Symbol" pitchFamily="18" charset="2"/>
              </a:rPr>
              <a:t>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en-US" altLang="zh-CN" b="1" baseline="-25000">
                <a:sym typeface="Symbol" pitchFamily="18" charset="2"/>
              </a:rPr>
              <a:t>rB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1066800" y="5043488"/>
            <a:ext cx="541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则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1698625" y="5005388"/>
          <a:ext cx="58928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9" imgW="3124080" imgH="571320" progId="Equation.DSMT4">
                  <p:embed/>
                </p:oleObj>
              </mc:Choice>
              <mc:Fallback>
                <p:oleObj name="Equation" r:id="rId9" imgW="3124080" imgH="571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5005388"/>
                        <a:ext cx="589280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381000" y="5978525"/>
            <a:ext cx="8866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线性无关，且           中每个列向量都可被它们线性表出</a:t>
            </a:r>
            <a:r>
              <a:rPr lang="en-US" altLang="zh-CN" b="1"/>
              <a:t>.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667000" y="5943600"/>
          <a:ext cx="9350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11" imgW="660240" imgH="533160" progId="Equation.DSMT4">
                  <p:embed/>
                </p:oleObj>
              </mc:Choice>
              <mc:Fallback>
                <p:oleObj name="Equation" r:id="rId11" imgW="660240" imgH="5331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943600"/>
                        <a:ext cx="9350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/>
      <p:bldP spid="79881" grpId="0"/>
      <p:bldP spid="79883" grpId="0"/>
      <p:bldP spid="79884" grpId="0"/>
      <p:bldP spid="7988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764</Words>
  <Application>Microsoft Office PowerPoint</Application>
  <PresentationFormat>全屏显示(4:3)</PresentationFormat>
  <Paragraphs>99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Arial</vt:lpstr>
      <vt:lpstr>Calibri</vt:lpstr>
      <vt:lpstr>Symbol</vt:lpstr>
      <vt:lpstr>Times New Roman</vt:lpstr>
      <vt:lpstr>默认设计模板</vt:lpstr>
      <vt:lpstr>Equation</vt:lpstr>
      <vt:lpstr>PowerPoint 演示文稿</vt:lpstr>
      <vt:lpstr>7.</vt:lpstr>
      <vt:lpstr>10.有三个向量a1,a2,a3线性相关，且a3不能被a1,a2线性表示，证明a1,a2 线性相关. </vt:lpstr>
      <vt:lpstr>答 案</vt:lpstr>
      <vt:lpstr>7.</vt:lpstr>
      <vt:lpstr>8.</vt:lpstr>
      <vt:lpstr>PowerPoint 演示文稿</vt:lpstr>
      <vt:lpstr>9.</vt:lpstr>
      <vt:lpstr>总结关于矩阵秩的几个结论</vt:lpstr>
      <vt:lpstr>PowerPoint 演示文稿</vt:lpstr>
      <vt:lpstr>10.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习题</dc:title>
  <dc:creator>刘忠信</dc:creator>
  <cp:lastModifiedBy>jianlei</cp:lastModifiedBy>
  <cp:revision>307</cp:revision>
  <cp:lastPrinted>1601-01-01T00:00:00Z</cp:lastPrinted>
  <dcterms:created xsi:type="dcterms:W3CDTF">1601-01-01T00:00:00Z</dcterms:created>
  <dcterms:modified xsi:type="dcterms:W3CDTF">2017-11-10T02:03:43Z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