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handoutMasterIdLst>
    <p:handoutMasterId r:id="rId32"/>
  </p:handoutMasterIdLst>
  <p:sldIdLst>
    <p:sldId id="286" r:id="rId2"/>
    <p:sldId id="287" r:id="rId3"/>
    <p:sldId id="289" r:id="rId4"/>
    <p:sldId id="300" r:id="rId5"/>
    <p:sldId id="301" r:id="rId6"/>
    <p:sldId id="302" r:id="rId7"/>
    <p:sldId id="303" r:id="rId8"/>
    <p:sldId id="304" r:id="rId9"/>
    <p:sldId id="306" r:id="rId10"/>
    <p:sldId id="311" r:id="rId11"/>
    <p:sldId id="369" r:id="rId12"/>
    <p:sldId id="370" r:id="rId13"/>
    <p:sldId id="371" r:id="rId14"/>
    <p:sldId id="372" r:id="rId15"/>
    <p:sldId id="316" r:id="rId16"/>
    <p:sldId id="317" r:id="rId17"/>
    <p:sldId id="379" r:id="rId18"/>
    <p:sldId id="381" r:id="rId19"/>
    <p:sldId id="435" r:id="rId20"/>
    <p:sldId id="383" r:id="rId21"/>
    <p:sldId id="384" r:id="rId22"/>
    <p:sldId id="414" r:id="rId23"/>
    <p:sldId id="415" r:id="rId24"/>
    <p:sldId id="416" r:id="rId25"/>
    <p:sldId id="417" r:id="rId26"/>
    <p:sldId id="385" r:id="rId27"/>
    <p:sldId id="386" r:id="rId28"/>
    <p:sldId id="387" r:id="rId29"/>
    <p:sldId id="388" r:id="rId30"/>
    <p:sldId id="434" r:id="rId31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800" b="1" i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70" autoAdjust="0"/>
    <p:restoredTop sz="94660" autoAdjust="0"/>
  </p:normalViewPr>
  <p:slideViewPr>
    <p:cSldViewPr>
      <p:cViewPr varScale="1">
        <p:scale>
          <a:sx n="97" d="100"/>
          <a:sy n="97" d="100"/>
        </p:scale>
        <p:origin x="72" y="72"/>
      </p:cViewPr>
      <p:guideLst>
        <p:guide orient="horz" pos="364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ea typeface="宋体" pitchFamily="2" charset="-122"/>
              </a:defRPr>
            </a:lvl1pPr>
          </a:lstStyle>
          <a:p>
            <a:fld id="{C3B6C6C5-A31C-4DF4-A1F5-8C08647AFD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5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4D78-0F71-4538-832D-E042A89CD3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29610" y="64004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400" b="1" i="0" smtClean="0">
                <a:solidFill>
                  <a:srgbClr val="002060"/>
                </a:solidFill>
              </a:rPr>
              <a:pPr/>
              <a:t>‹#›</a:t>
            </a:fld>
            <a:endParaRPr lang="en-US" sz="1400" b="1" i="0" dirty="0">
              <a:solidFill>
                <a:srgbClr val="002060"/>
              </a:solidFill>
            </a:endParaRPr>
          </a:p>
        </p:txBody>
      </p:sp>
      <p:sp>
        <p:nvSpPr>
          <p:cNvPr id="8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072462" y="5760811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11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e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897063" y="2781300"/>
            <a:ext cx="523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zh-CN" sz="4800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§</a:t>
            </a:r>
            <a:r>
              <a:rPr lang="en-US" altLang="zh-CN" sz="4800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3.1.1</a:t>
            </a:r>
            <a:r>
              <a:rPr lang="en-US" altLang="zh-CN" sz="4800" i="0">
                <a:solidFill>
                  <a:srgbClr val="000099"/>
                </a:solidFill>
                <a:ea typeface="宋体" pitchFamily="2" charset="-122"/>
              </a:rPr>
              <a:t> </a:t>
            </a:r>
            <a:r>
              <a:rPr lang="zh-CN" altLang="en-US" sz="4800" i="0">
                <a:solidFill>
                  <a:srgbClr val="000099"/>
                </a:solidFill>
                <a:latin typeface="黑体" pitchFamily="49" charset="-122"/>
              </a:rPr>
              <a:t>向量组的秩</a:t>
            </a:r>
            <a:endParaRPr lang="zh-CN" altLang="en-US" sz="3200" i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714480" y="1643050"/>
            <a:ext cx="575029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5400" i="0" dirty="0" smtClean="0">
                <a:solidFill>
                  <a:srgbClr val="000099"/>
                </a:solidFill>
              </a:rPr>
              <a:t>向量</a:t>
            </a:r>
            <a:r>
              <a:rPr lang="zh-CN" altLang="en-US" sz="5400" i="0" dirty="0">
                <a:solidFill>
                  <a:srgbClr val="000099"/>
                </a:solidFill>
              </a:rPr>
              <a:t>组与</a:t>
            </a:r>
            <a:r>
              <a:rPr lang="zh-CN" altLang="en-US" sz="5400" i="0" dirty="0" smtClean="0">
                <a:solidFill>
                  <a:srgbClr val="000099"/>
                </a:solidFill>
              </a:rPr>
              <a:t>矩阵的秩</a:t>
            </a:r>
            <a:endParaRPr lang="zh-CN" altLang="en-US" sz="5400" i="0" dirty="0">
              <a:solidFill>
                <a:srgbClr val="000099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411413" y="3663950"/>
            <a:ext cx="402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zh-CN" sz="40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§</a:t>
            </a:r>
            <a:r>
              <a:rPr lang="en-US" altLang="zh-CN" sz="4000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3.1.1.1</a:t>
            </a:r>
            <a:r>
              <a:rPr lang="en-US" altLang="zh-CN" sz="4000" i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4000">
                <a:solidFill>
                  <a:schemeClr val="accent2"/>
                </a:solidFill>
              </a:rPr>
              <a:t>n</a:t>
            </a:r>
            <a:r>
              <a:rPr lang="zh-CN" altLang="en-US" sz="4000" i="0">
                <a:solidFill>
                  <a:schemeClr val="accent2"/>
                </a:solidFill>
                <a:latin typeface="黑体" pitchFamily="49" charset="-122"/>
              </a:rPr>
              <a:t>维向量</a:t>
            </a:r>
            <a:endParaRPr lang="zh-CN" altLang="en-US" sz="2400" i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755650" y="3357563"/>
          <a:ext cx="7848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3" imgW="120628800" imgH="16243200" progId="">
                  <p:embed/>
                </p:oleObj>
              </mc:Choice>
              <mc:Fallback>
                <p:oleObj name="Equation" r:id="rId3" imgW="120628800" imgH="16243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78486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AutoShape 4"/>
          <p:cNvSpPr>
            <a:spLocks noChangeAspect="1" noChangeArrowheads="1" noTextEdit="1"/>
          </p:cNvSpPr>
          <p:nvPr/>
        </p:nvSpPr>
        <p:spPr bwMode="auto">
          <a:xfrm>
            <a:off x="914400" y="1066800"/>
            <a:ext cx="76835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562600" y="2171700"/>
            <a:ext cx="177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  </a:t>
            </a:r>
            <a:endParaRPr lang="en-US" altLang="zh-CN" i="0"/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971550" y="1628775"/>
            <a:ext cx="756126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向量都是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 i="0">
                <a:solidFill>
                  <a:srgbClr val="000000"/>
                </a:solidFill>
              </a:rPr>
              <a:t>的行向量组的线性组合，由初等变换可逆性可知， 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 i="0">
                <a:solidFill>
                  <a:srgbClr val="000000"/>
                </a:solidFill>
              </a:rPr>
              <a:t>的行向量组能由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 i="0">
                <a:solidFill>
                  <a:srgbClr val="000000"/>
                </a:solidFill>
              </a:rPr>
              <a:t>的行向量组线性表示，于是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 i="0">
                <a:solidFill>
                  <a:srgbClr val="000000"/>
                </a:solidFill>
              </a:rPr>
              <a:t>的</a:t>
            </a:r>
            <a:r>
              <a:rPr lang="zh-CN" altLang="en-US" i="0">
                <a:solidFill>
                  <a:srgbClr val="A50021"/>
                </a:solidFill>
              </a:rPr>
              <a:t>行</a:t>
            </a:r>
            <a:r>
              <a:rPr lang="zh-CN" altLang="en-US" i="0">
                <a:solidFill>
                  <a:srgbClr val="000000"/>
                </a:solidFill>
              </a:rPr>
              <a:t>向量组与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 i="0">
                <a:solidFill>
                  <a:srgbClr val="000000"/>
                </a:solidFill>
              </a:rPr>
              <a:t>的</a:t>
            </a:r>
            <a:r>
              <a:rPr lang="zh-CN" altLang="en-US" i="0">
                <a:solidFill>
                  <a:srgbClr val="A50021"/>
                </a:solidFill>
              </a:rPr>
              <a:t>行</a:t>
            </a:r>
            <a:r>
              <a:rPr lang="zh-CN" altLang="en-US" i="0">
                <a:solidFill>
                  <a:srgbClr val="000000"/>
                </a:solidFill>
              </a:rPr>
              <a:t>向量组等价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6437313" y="1125538"/>
            <a:ext cx="20224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则</a:t>
            </a:r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的每个行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1628775" y="1089025"/>
            <a:ext cx="48482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设矩阵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zh-CN" altLang="en-US" i="0">
                <a:solidFill>
                  <a:srgbClr val="000000"/>
                </a:solidFill>
              </a:rPr>
              <a:t>经初等</a:t>
            </a:r>
            <a:r>
              <a:rPr lang="zh-CN" altLang="en-US" i="0">
                <a:solidFill>
                  <a:srgbClr val="A50021"/>
                </a:solidFill>
              </a:rPr>
              <a:t>行</a:t>
            </a:r>
            <a:r>
              <a:rPr lang="zh-CN" altLang="en-US" i="0">
                <a:solidFill>
                  <a:srgbClr val="000000"/>
                </a:solidFill>
              </a:rPr>
              <a:t>变换变成</a:t>
            </a:r>
            <a:r>
              <a:rPr lang="en-US" altLang="zh-CN">
                <a:solidFill>
                  <a:srgbClr val="000000"/>
                </a:solidFill>
              </a:rPr>
              <a:t>B </a:t>
            </a:r>
            <a:r>
              <a:rPr lang="zh-CN" altLang="en-US" i="0">
                <a:solidFill>
                  <a:srgbClr val="000000"/>
                </a:solidFill>
              </a:rPr>
              <a:t>，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827088" y="4048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例如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55650" y="1192213"/>
            <a:ext cx="7920038" cy="1373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定义３</a:t>
            </a:r>
            <a:r>
              <a:rPr lang="zh-CN" altLang="en-US" i="0">
                <a:solidFill>
                  <a:srgbClr val="A50021"/>
                </a:solidFill>
              </a:rPr>
              <a:t> 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设向量组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2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 i="0">
                <a:latin typeface="Times New Roman"/>
                <a:cs typeface="Times New Roman" pitchFamily="18" charset="0"/>
              </a:rPr>
              <a:t>…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baseline="-25000">
                <a:cs typeface="Times New Roman" pitchFamily="18" charset="0"/>
              </a:rPr>
              <a:t>s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 (</a:t>
            </a:r>
            <a:r>
              <a:rPr lang="en-US" altLang="zh-CN">
                <a:cs typeface="Times New Roman" pitchFamily="18" charset="0"/>
              </a:rPr>
              <a:t>s</a:t>
            </a:r>
            <a:r>
              <a:rPr lang="en-US" altLang="zh-CN" i="0">
                <a:cs typeface="Times New Roman" pitchFamily="18" charset="0"/>
              </a:rPr>
              <a:t>&gt;1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)</a:t>
            </a:r>
            <a:r>
              <a:rPr lang="zh-CN" altLang="en-US" i="0"/>
              <a:t>中</a:t>
            </a:r>
            <a:r>
              <a:rPr lang="zh-CN" altLang="en-US" i="0">
                <a:solidFill>
                  <a:srgbClr val="A50021"/>
                </a:solidFill>
              </a:rPr>
              <a:t>至少</a:t>
            </a:r>
            <a:r>
              <a:rPr lang="zh-CN" altLang="en-US" i="0"/>
              <a:t>有一个向量可经组中其余 </a:t>
            </a:r>
            <a:r>
              <a:rPr lang="en-US" altLang="zh-CN"/>
              <a:t>s</a:t>
            </a:r>
            <a:r>
              <a:rPr lang="en-US" altLang="zh-CN" i="0"/>
              <a:t>-1</a:t>
            </a:r>
            <a:r>
              <a:rPr lang="zh-CN" altLang="en-US" i="0"/>
              <a:t>个向量线性表示（或者说是其余 </a:t>
            </a:r>
            <a:r>
              <a:rPr lang="en-US" altLang="zh-CN"/>
              <a:t>s</a:t>
            </a:r>
            <a:r>
              <a:rPr lang="en-US" altLang="zh-CN" i="0"/>
              <a:t>-1</a:t>
            </a:r>
            <a:r>
              <a:rPr lang="zh-CN" altLang="en-US" i="0"/>
              <a:t>个向量的线性组合），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543800" cy="731837"/>
          </a:xfrm>
        </p:spPr>
        <p:txBody>
          <a:bodyPr/>
          <a:lstStyle/>
          <a:p>
            <a:r>
              <a:rPr lang="zh-CN" altLang="en-US"/>
              <a:t>二、线性相关性的概念和判定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757238" y="2987675"/>
            <a:ext cx="79914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否则称该向量组是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  <a:cs typeface="Times New Roman" pitchFamily="18" charset="0"/>
              </a:rPr>
              <a:t>线性无关的向量组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（或这</a:t>
            </a:r>
            <a:r>
              <a:rPr lang="en-US" altLang="zh-CN">
                <a:cs typeface="Times New Roman" pitchFamily="18" charset="0"/>
              </a:rPr>
              <a:t>s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个向量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  <a:cs typeface="Times New Roman" pitchFamily="18" charset="0"/>
              </a:rPr>
              <a:t>线性无关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）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. 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5508625" y="2046288"/>
            <a:ext cx="28019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则称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2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 i="0">
                <a:latin typeface="Times New Roman"/>
                <a:cs typeface="Times New Roman" pitchFamily="18" charset="0"/>
              </a:rPr>
              <a:t>…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,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baseline="-25000">
                <a:cs typeface="Times New Roman" pitchFamily="18" charset="0"/>
              </a:rPr>
              <a:t>s</a:t>
            </a:r>
            <a:endParaRPr lang="en-US" altLang="zh-CN" i="0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755650" y="2492375"/>
            <a:ext cx="75549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是</a:t>
            </a:r>
            <a:r>
              <a:rPr lang="zh-CN" altLang="en-US" i="0">
                <a:solidFill>
                  <a:schemeClr val="accent2"/>
                </a:solidFill>
              </a:rPr>
              <a:t>线性相关的向量组</a:t>
            </a:r>
            <a:r>
              <a:rPr lang="zh-CN" altLang="en-US" i="0"/>
              <a:t>（或这</a:t>
            </a:r>
            <a:r>
              <a:rPr lang="en-US" altLang="zh-CN"/>
              <a:t>s</a:t>
            </a:r>
            <a:r>
              <a:rPr lang="zh-CN" altLang="en-US" i="0"/>
              <a:t>个向量</a:t>
            </a:r>
            <a:r>
              <a:rPr lang="zh-CN" altLang="en-US" i="0">
                <a:solidFill>
                  <a:schemeClr val="accent2"/>
                </a:solidFill>
              </a:rPr>
              <a:t>线性相关</a:t>
            </a:r>
            <a:r>
              <a:rPr lang="zh-CN" altLang="en-US" i="0"/>
              <a:t>）</a:t>
            </a:r>
            <a:r>
              <a:rPr lang="en-US" altLang="zh-CN" i="0"/>
              <a:t>,</a:t>
            </a: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684213" y="5573713"/>
            <a:ext cx="76835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例</a:t>
            </a:r>
            <a:r>
              <a:rPr lang="en-US" altLang="zh-CN" i="0"/>
              <a:t>1 </a:t>
            </a:r>
            <a:r>
              <a:rPr lang="zh-CN" altLang="en-US" i="0"/>
              <a:t>任何含有零向量的向量组一定是线性相关组</a:t>
            </a:r>
            <a:r>
              <a:rPr lang="en-US" altLang="zh-CN" i="0"/>
              <a:t>.</a:t>
            </a:r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755650" y="4071938"/>
            <a:ext cx="7920038" cy="1373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CN" i="0"/>
              <a:t>        </a:t>
            </a:r>
            <a:r>
              <a:rPr lang="zh-CN" altLang="en-US" i="0"/>
              <a:t>对于只含有一个向量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zh-CN" altLang="en-US" i="0"/>
              <a:t>的向量组定义：当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/>
              <a:t> </a:t>
            </a:r>
            <a:r>
              <a:rPr lang="zh-CN" altLang="en-US" i="0"/>
              <a:t>是</a:t>
            </a:r>
            <a:r>
              <a:rPr lang="zh-CN" altLang="en-US" i="0">
                <a:solidFill>
                  <a:srgbClr val="A50021"/>
                </a:solidFill>
              </a:rPr>
              <a:t>零向量</a:t>
            </a:r>
            <a:r>
              <a:rPr lang="zh-CN" altLang="en-US" i="0"/>
              <a:t>时，称它是线性相关的；否则称它是线性无关的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  <p:bldP spid="145417" grpId="0"/>
      <p:bldP spid="145418" grpId="0"/>
      <p:bldP spid="145421" grpId="0"/>
      <p:bldP spid="145422" grpId="0"/>
      <p:bldP spid="1454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91475" cy="1347788"/>
          </a:xfrm>
        </p:spPr>
        <p:txBody>
          <a:bodyPr/>
          <a:lstStyle/>
          <a:p>
            <a:pPr marL="628650" indent="-628650"/>
            <a:r>
              <a:rPr lang="zh-CN" altLang="en-US" sz="2800">
                <a:solidFill>
                  <a:schemeClr val="tx1"/>
                </a:solidFill>
              </a:rPr>
              <a:t>例</a:t>
            </a:r>
            <a:r>
              <a:rPr lang="en-US" altLang="zh-CN" sz="2800">
                <a:solidFill>
                  <a:schemeClr val="tx1"/>
                </a:solidFill>
              </a:rPr>
              <a:t>2  </a:t>
            </a:r>
            <a:r>
              <a:rPr lang="zh-CN" altLang="en-US" sz="2800">
                <a:solidFill>
                  <a:schemeClr val="tx1"/>
                </a:solidFill>
              </a:rPr>
              <a:t>设向量组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r</a:t>
            </a:r>
            <a:r>
              <a:rPr lang="zh-CN" altLang="en-US" sz="2800">
                <a:solidFill>
                  <a:schemeClr val="tx1"/>
                </a:solidFill>
                <a:effectLst/>
              </a:rPr>
              <a:t>线性相关，则任意添上若干个同维向量之后，得到的向量</a:t>
            </a:r>
            <a:r>
              <a:rPr lang="zh-CN" altLang="zh-CN" sz="2800">
                <a:solidFill>
                  <a:schemeClr val="tx1"/>
                </a:solidFill>
                <a:effectLst/>
              </a:rPr>
              <a:t>组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r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; 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r+</a:t>
            </a:r>
            <a:r>
              <a:rPr lang="en-US" altLang="zh-CN" sz="2800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,…, 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s 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effectLst/>
              </a:rPr>
              <a:t>s&gt;r&gt;1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)</a:t>
            </a:r>
            <a:r>
              <a:rPr lang="zh-CN" altLang="en-US" sz="2800">
                <a:solidFill>
                  <a:schemeClr val="tx1"/>
                </a:solidFill>
                <a:effectLst/>
              </a:rPr>
              <a:t>也必线性相关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.</a:t>
            </a: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2124075" y="2332038"/>
          <a:ext cx="1871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5" name="Equation" r:id="rId3" imgW="876300" imgH="241300" progId="">
                  <p:embed/>
                </p:oleObj>
              </mc:Choice>
              <mc:Fallback>
                <p:oleObj name="Equation" r:id="rId3" imgW="876300" imgH="2413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32038"/>
                        <a:ext cx="1871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7164388" y="2189163"/>
          <a:ext cx="4524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6" name="Equation" r:id="rId5" imgW="190417" imgH="241195" progId="">
                  <p:embed/>
                </p:oleObj>
              </mc:Choice>
              <mc:Fallback>
                <p:oleObj name="Equation" r:id="rId5" imgW="190417" imgH="241195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189163"/>
                        <a:ext cx="4524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2268538" y="3413125"/>
          <a:ext cx="45354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7" name="Equation" r:id="rId7" imgW="1943100" imgH="241300" progId="">
                  <p:embed/>
                </p:oleObj>
              </mc:Choice>
              <mc:Fallback>
                <p:oleObj name="Equation" r:id="rId7" imgW="1943100" imgH="2413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13125"/>
                        <a:ext cx="45354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2163763" y="4221163"/>
          <a:ext cx="58261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8" name="Equation" r:id="rId9" imgW="2832100" imgH="241300" progId="">
                  <p:embed/>
                </p:oleObj>
              </mc:Choice>
              <mc:Fallback>
                <p:oleObj name="Equation" r:id="rId9" imgW="2832100" imgH="2413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221163"/>
                        <a:ext cx="58261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763713" y="4868863"/>
          <a:ext cx="4032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9" name="Equation" r:id="rId11" imgW="1663700" imgH="241300" progId="">
                  <p:embed/>
                </p:oleObj>
              </mc:Choice>
              <mc:Fallback>
                <p:oleObj name="Equation" r:id="rId11" imgW="1663700" imgH="2413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40322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755650" y="2260600"/>
            <a:ext cx="1435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证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: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因为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4140200" y="2260600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 dirty="0">
                <a:latin typeface="黑体" pitchFamily="49" charset="-122"/>
                <a:cs typeface="Arial Unicode MS" pitchFamily="34" charset="-122"/>
              </a:rPr>
              <a:t>线性相关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，</a:t>
            </a:r>
            <a:r>
              <a:rPr lang="zh-CN" altLang="en-US" i="0" smtClean="0">
                <a:latin typeface="黑体" pitchFamily="49" charset="-122"/>
                <a:cs typeface="Arial Unicode MS" pitchFamily="34" charset="-122"/>
              </a:rPr>
              <a:t>不妨设</a:t>
            </a:r>
            <a:endParaRPr lang="zh-CN" altLang="en-US" i="0" dirty="0">
              <a:latin typeface="黑体" pitchFamily="49" charset="-122"/>
              <a:cs typeface="Arial Unicode MS" pitchFamily="34" charset="-122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827088" y="2765425"/>
            <a:ext cx="447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可经其余向量线性表出，即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827088" y="3789363"/>
            <a:ext cx="1165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于是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187450" y="479742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即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5795963" y="4868863"/>
            <a:ext cx="1971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线性相关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. </a:t>
            </a: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2411413" y="1700213"/>
            <a:ext cx="4105275" cy="557212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A5002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i="0">
                <a:ea typeface="楷体_GB2312" pitchFamily="49" charset="-122"/>
              </a:rPr>
              <a:t>部分相关则全体相关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827088" y="5516563"/>
            <a:ext cx="750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可得：含有两个</a:t>
            </a:r>
            <a:r>
              <a:rPr lang="zh-CN" altLang="en-US" i="0">
                <a:solidFill>
                  <a:srgbClr val="A50021"/>
                </a:solidFill>
              </a:rPr>
              <a:t>相同</a:t>
            </a:r>
            <a:r>
              <a:rPr lang="zh-CN" altLang="en-US" i="0"/>
              <a:t>向量的向量组</a:t>
            </a:r>
            <a:r>
              <a:rPr lang="zh-CN" altLang="en-US" i="0">
                <a:solidFill>
                  <a:srgbClr val="A50021"/>
                </a:solidFill>
              </a:rPr>
              <a:t>必线性相关</a:t>
            </a:r>
            <a:r>
              <a:rPr lang="zh-CN" altLang="en-US" i="0"/>
              <a:t> 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  <p:bldP spid="153611" grpId="0"/>
      <p:bldP spid="153612" grpId="0"/>
      <p:bldP spid="153613" grpId="0"/>
      <p:bldP spid="153614" grpId="0"/>
      <p:bldP spid="153615" grpId="0"/>
      <p:bldP spid="153616" grpId="0" animBg="1"/>
      <p:bldP spid="1536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3132138" y="993775"/>
          <a:ext cx="20018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0" name="Equation" r:id="rId3" imgW="800100" imgH="228600" progId="">
                  <p:embed/>
                </p:oleObj>
              </mc:Choice>
              <mc:Fallback>
                <p:oleObj name="Equation" r:id="rId3" imgW="80010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93775"/>
                        <a:ext cx="20018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908175" y="2276475"/>
          <a:ext cx="60594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1" name="Equation" r:id="rId5" imgW="2806700" imgH="254000" progId="">
                  <p:embed/>
                </p:oleObj>
              </mc:Choice>
              <mc:Fallback>
                <p:oleObj name="Equation" r:id="rId5" imgW="2806700" imgH="2540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605948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500166" y="1000108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 dirty="0" smtClean="0">
                <a:latin typeface="黑体" pitchFamily="49" charset="-122"/>
                <a:cs typeface="Arial Unicode MS" pitchFamily="34" charset="-122"/>
              </a:rPr>
              <a:t>设</a:t>
            </a:r>
            <a:r>
              <a:rPr lang="zh-CN" altLang="en-US" i="0" dirty="0">
                <a:latin typeface="黑体" pitchFamily="49" charset="-122"/>
                <a:cs typeface="Arial Unicode MS" pitchFamily="34" charset="-122"/>
              </a:rPr>
              <a:t>向量组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619250" y="1628775"/>
            <a:ext cx="6613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取出若干个向量构成原向量组的一个子组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619250" y="2852738"/>
            <a:ext cx="35782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则该子组必线性无关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.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5076825" y="981075"/>
            <a:ext cx="37560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线性无关，则从中任意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2268538" y="3573463"/>
            <a:ext cx="4032250" cy="557212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FF33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i="0">
                <a:ea typeface="楷体_GB2312" pitchFamily="49" charset="-122"/>
              </a:rPr>
              <a:t>全体无关则部分无关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543800" cy="935038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</a:rPr>
              <a:t>       </a:t>
            </a:r>
            <a:r>
              <a:rPr lang="zh-CN" altLang="en-US" sz="2800">
                <a:solidFill>
                  <a:schemeClr val="tx1"/>
                </a:solidFill>
              </a:rPr>
              <a:t>综合线性相关的定义以及单个向量线性相关的定义，有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838450" y="1314450"/>
          <a:ext cx="28400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5" name="Equation" r:id="rId3" imgW="1473200" imgH="241300" progId="">
                  <p:embed/>
                </p:oleObj>
              </mc:Choice>
              <mc:Fallback>
                <p:oleObj name="Equation" r:id="rId3" imgW="1473200" imgH="2413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314450"/>
                        <a:ext cx="2840038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738313" y="2133600"/>
          <a:ext cx="19224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6" name="Equation" r:id="rId5" imgW="888614" imgH="241195" progId="">
                  <p:embed/>
                </p:oleObj>
              </mc:Choice>
              <mc:Fallback>
                <p:oleObj name="Equation" r:id="rId5" imgW="888614" imgH="241195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133600"/>
                        <a:ext cx="192246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241550" y="2492375"/>
          <a:ext cx="4918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7" name="Equation" r:id="rId7" imgW="2362200" imgH="444500" progId="">
                  <p:embed/>
                </p:oleObj>
              </mc:Choice>
              <mc:Fallback>
                <p:oleObj name="Equation" r:id="rId7" imgW="2362200" imgH="4445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492375"/>
                        <a:ext cx="49180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611188" y="1268413"/>
            <a:ext cx="23288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  <a:cs typeface="Arial Unicode MS" pitchFamily="34" charset="-122"/>
              </a:rPr>
              <a:t>定理</a:t>
            </a:r>
            <a:r>
              <a:rPr lang="en-US" altLang="zh-CN" i="0">
                <a:solidFill>
                  <a:srgbClr val="FF3300"/>
                </a:solidFill>
                <a:latin typeface="黑体" pitchFamily="49" charset="-122"/>
                <a:cs typeface="Arial Unicode MS" pitchFamily="34" charset="-122"/>
              </a:rPr>
              <a:t>1</a:t>
            </a:r>
            <a:r>
              <a:rPr lang="en-US" altLang="zh-CN" i="0">
                <a:latin typeface="黑体" pitchFamily="49" charset="-122"/>
                <a:cs typeface="Arial Unicode MS" pitchFamily="34" charset="-122"/>
              </a:rPr>
              <a:t> 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向量组</a:t>
            </a:r>
            <a:endParaRPr lang="zh-CN" altLang="en-US" b="0" i="0">
              <a:latin typeface="黑体" pitchFamily="49" charset="-122"/>
              <a:cs typeface="Arial Unicode MS" pitchFamily="34" charset="-122"/>
            </a:endParaRP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5508625" y="1254125"/>
            <a:ext cx="2684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线性相关的充要</a:t>
            </a:r>
            <a:endParaRPr lang="zh-CN" altLang="en-US" b="0" i="0">
              <a:latin typeface="黑体" pitchFamily="49" charset="-122"/>
              <a:cs typeface="Arial Unicode MS" pitchFamily="34" charset="-122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1692275" y="1700213"/>
            <a:ext cx="6532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条件是，至少存在一组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  <a:cs typeface="Arial Unicode MS" pitchFamily="34" charset="-122"/>
              </a:rPr>
              <a:t>不全为零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的</a:t>
            </a:r>
            <a:r>
              <a:rPr lang="en-US" altLang="zh-CN">
                <a:cs typeface="Arial Unicode MS" pitchFamily="34" charset="-122"/>
              </a:rPr>
              <a:t>m</a:t>
            </a:r>
            <a:r>
              <a:rPr lang="zh-CN" altLang="en-US" i="0">
                <a:latin typeface="黑体" pitchFamily="49" charset="-122"/>
                <a:cs typeface="Arial Unicode MS" pitchFamily="34" charset="-122"/>
              </a:rPr>
              <a:t>个数</a:t>
            </a:r>
            <a:endParaRPr lang="zh-CN" altLang="en-US" b="0" i="0">
              <a:latin typeface="黑体" pitchFamily="49" charset="-122"/>
              <a:cs typeface="Arial Unicode MS" pitchFamily="34" charset="-122"/>
            </a:endParaRP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3563938" y="2060575"/>
            <a:ext cx="161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使得等式</a:t>
            </a: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7524750" y="2622550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(1)</a:t>
            </a:r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1712913" y="3068638"/>
            <a:ext cx="9874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成立</a:t>
            </a:r>
            <a:r>
              <a:rPr lang="en-US" altLang="zh-CN" i="0"/>
              <a:t>.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827088" y="3716338"/>
            <a:ext cx="1017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证明</a:t>
            </a:r>
            <a:r>
              <a:rPr lang="en-US" altLang="zh-CN" i="0"/>
              <a:t>: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804988" y="3735388"/>
            <a:ext cx="187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必要性</a:t>
            </a:r>
            <a:r>
              <a:rPr lang="zh-CN" altLang="en-US" i="0">
                <a:solidFill>
                  <a:srgbClr val="A50021"/>
                </a:solidFill>
              </a:rPr>
              <a:t>   </a:t>
            </a:r>
            <a:r>
              <a:rPr lang="zh-CN" altLang="en-US" i="0"/>
              <a:t>设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827088" y="4724400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0">
                <a:solidFill>
                  <a:schemeClr val="bg2"/>
                </a:solidFill>
                <a:ea typeface="宋体" pitchFamily="2" charset="-122"/>
              </a:rPr>
              <a:t>       </a:t>
            </a:r>
            <a:r>
              <a:rPr lang="zh-CN" altLang="en-US" i="0">
                <a:solidFill>
                  <a:schemeClr val="bg2"/>
                </a:solidFill>
              </a:rPr>
              <a:t>若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m</a:t>
            </a:r>
            <a:r>
              <a:rPr lang="en-US" altLang="zh-CN" i="0">
                <a:solidFill>
                  <a:schemeClr val="bg2"/>
                </a:solidFill>
                <a:ea typeface="宋体" pitchFamily="2" charset="-122"/>
              </a:rPr>
              <a:t>&gt;1</a:t>
            </a:r>
            <a:r>
              <a:rPr lang="zh-CN" altLang="en-US" i="0">
                <a:solidFill>
                  <a:schemeClr val="bg2"/>
                </a:solidFill>
                <a:ea typeface="宋体" pitchFamily="2" charset="-122"/>
              </a:rPr>
              <a:t>，</a:t>
            </a:r>
            <a:r>
              <a:rPr lang="zh-CN" altLang="en-US" i="0">
                <a:solidFill>
                  <a:schemeClr val="bg2"/>
                </a:solidFill>
              </a:rPr>
              <a:t>设</a:t>
            </a:r>
            <a:r>
              <a:rPr lang="zh-CN" altLang="en-US" i="0">
                <a:ea typeface="宋体" pitchFamily="2" charset="-122"/>
              </a:rPr>
              <a:t>                        </a:t>
            </a:r>
            <a:r>
              <a:rPr lang="zh-CN" altLang="en-US" i="0">
                <a:solidFill>
                  <a:schemeClr val="bg2"/>
                </a:solidFill>
              </a:rPr>
              <a:t>中有一个向量（比如       ）能由其余向量线性表示</a:t>
            </a:r>
            <a:r>
              <a:rPr lang="en-US" altLang="zh-CN" i="0">
                <a:ea typeface="宋体" pitchFamily="2" charset="-122"/>
              </a:rPr>
              <a:t>.</a:t>
            </a:r>
          </a:p>
        </p:txBody>
      </p:sp>
      <p:graphicFrame>
        <p:nvGraphicFramePr>
          <p:cNvPr id="156692" name="Object 20"/>
          <p:cNvGraphicFramePr>
            <a:graphicFrameLocks noChangeAspect="1"/>
          </p:cNvGraphicFramePr>
          <p:nvPr/>
        </p:nvGraphicFramePr>
        <p:xfrm>
          <a:off x="3276600" y="4797425"/>
          <a:ext cx="1871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8" name="Equation" r:id="rId9" imgW="1879600" imgH="457200" progId="">
                  <p:embed/>
                </p:oleObj>
              </mc:Choice>
              <mc:Fallback>
                <p:oleObj name="Equation" r:id="rId9" imgW="1879600" imgH="4572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18716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3" name="Object 21"/>
          <p:cNvGraphicFramePr>
            <a:graphicFrameLocks noChangeAspect="1"/>
          </p:cNvGraphicFramePr>
          <p:nvPr/>
        </p:nvGraphicFramePr>
        <p:xfrm>
          <a:off x="1377950" y="5300663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9" name="公式" r:id="rId11" imgW="393529" imgH="457002" progId="Equation.3">
                  <p:embed/>
                </p:oleObj>
              </mc:Choice>
              <mc:Fallback>
                <p:oleObj name="公式" r:id="rId11" imgW="393529" imgH="457002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300663"/>
                        <a:ext cx="45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905500" y="52863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ea typeface="宋体" pitchFamily="2" charset="-122"/>
              </a:rPr>
              <a:t>即有</a:t>
            </a:r>
          </a:p>
        </p:txBody>
      </p:sp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1692275" y="5815013"/>
          <a:ext cx="4784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0" name="Equation" r:id="rId13" imgW="2336800" imgH="241300" progId="">
                  <p:embed/>
                </p:oleObj>
              </mc:Choice>
              <mc:Fallback>
                <p:oleObj name="Equation" r:id="rId13" imgW="2336800" imgH="2413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15013"/>
                        <a:ext cx="47847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9" name="Rectangle 27"/>
          <p:cNvSpPr>
            <a:spLocks noChangeArrowheads="1"/>
          </p:cNvSpPr>
          <p:nvPr/>
        </p:nvSpPr>
        <p:spPr bwMode="auto">
          <a:xfrm>
            <a:off x="1476375" y="4278313"/>
            <a:ext cx="31527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若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en-US" altLang="zh-CN" i="0">
                <a:cs typeface="Times New Roman" pitchFamily="18" charset="0"/>
              </a:rPr>
              <a:t>=1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，则有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Symbol" pitchFamily="18" charset="2"/>
                <a:cs typeface="Times New Roman" pitchFamily="18" charset="0"/>
              </a:rPr>
              <a:t>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=0,</a:t>
            </a:r>
          </a:p>
        </p:txBody>
      </p:sp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4356100" y="4278313"/>
            <a:ext cx="44053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显然对任何</a:t>
            </a:r>
            <a:r>
              <a:rPr lang="en-US" altLang="zh-CN">
                <a:cs typeface="Times New Roman" pitchFamily="18" charset="0"/>
              </a:rPr>
              <a:t>k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≠0,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有</a:t>
            </a:r>
            <a:r>
              <a:rPr lang="en-US" altLang="zh-CN">
                <a:cs typeface="Times New Roman" pitchFamily="18" charset="0"/>
              </a:rPr>
              <a:t>k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=0.</a:t>
            </a:r>
          </a:p>
        </p:txBody>
      </p:sp>
      <p:graphicFrame>
        <p:nvGraphicFramePr>
          <p:cNvPr id="156703" name="Object 31"/>
          <p:cNvGraphicFramePr>
            <a:graphicFrameLocks noChangeAspect="1"/>
          </p:cNvGraphicFramePr>
          <p:nvPr/>
        </p:nvGraphicFramePr>
        <p:xfrm>
          <a:off x="3632200" y="3741738"/>
          <a:ext cx="2763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1" name="Equation" r:id="rId15" imgW="1473200" imgH="241300" progId="">
                  <p:embed/>
                </p:oleObj>
              </mc:Choice>
              <mc:Fallback>
                <p:oleObj name="Equation" r:id="rId15" imgW="1473200" imgH="2413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741738"/>
                        <a:ext cx="27638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326188" y="3727450"/>
            <a:ext cx="170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线性相关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  <p:bldP spid="156681" grpId="0"/>
      <p:bldP spid="156684" grpId="0"/>
      <p:bldP spid="156685" grpId="0"/>
      <p:bldP spid="156686" grpId="0"/>
      <p:bldP spid="156687" grpId="0"/>
      <p:bldP spid="156688" grpId="0" autoUpdateAnimBg="0"/>
      <p:bldP spid="156689" grpId="0" autoUpdateAnimBg="0"/>
      <p:bldP spid="156691" grpId="0"/>
      <p:bldP spid="156694" grpId="0"/>
      <p:bldP spid="156699" grpId="0"/>
      <p:bldP spid="156700" grpId="0"/>
      <p:bldP spid="1567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876300" y="333375"/>
            <a:ext cx="7239000" cy="533400"/>
            <a:chOff x="480" y="2592"/>
            <a:chExt cx="4560" cy="336"/>
          </a:xfrm>
        </p:grpSpPr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480" y="2592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/>
                <a:t>故</a:t>
              </a:r>
            </a:p>
          </p:txBody>
        </p:sp>
        <p:graphicFrame>
          <p:nvGraphicFramePr>
            <p:cNvPr id="78852" name="Object 4"/>
            <p:cNvGraphicFramePr>
              <a:graphicFrameLocks noChangeAspect="1"/>
            </p:cNvGraphicFramePr>
            <p:nvPr/>
          </p:nvGraphicFramePr>
          <p:xfrm>
            <a:off x="1111" y="2640"/>
            <a:ext cx="39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6" name="公式" r:id="rId3" imgW="6235700" imgH="457200" progId="Equation.3">
                    <p:embed/>
                  </p:oleObj>
                </mc:Choice>
                <mc:Fallback>
                  <p:oleObj name="公式" r:id="rId3" imgW="6235700" imgH="457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40"/>
                          <a:ext cx="392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895350" y="893763"/>
            <a:ext cx="7397750" cy="519112"/>
            <a:chOff x="480" y="2976"/>
            <a:chExt cx="4660" cy="327"/>
          </a:xfrm>
        </p:grpSpPr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480" y="2976"/>
              <a:ext cx="46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/>
                <a:t>且</a:t>
              </a:r>
              <a:r>
                <a:rPr lang="zh-CN" altLang="en-US" i="0">
                  <a:ea typeface="宋体" pitchFamily="2" charset="-122"/>
                </a:rPr>
                <a:t>                                         </a:t>
              </a:r>
              <a:r>
                <a:rPr lang="zh-CN" altLang="en-US" i="0"/>
                <a:t>这</a:t>
              </a:r>
              <a:r>
                <a:rPr lang="zh-CN" altLang="en-US" i="0">
                  <a:ea typeface="宋体" pitchFamily="2" charset="-122"/>
                </a:rPr>
                <a:t>      </a:t>
              </a:r>
              <a:r>
                <a:rPr lang="zh-CN" altLang="en-US" i="0"/>
                <a:t>个数不全为</a:t>
              </a:r>
              <a:r>
                <a:rPr lang="en-US" altLang="zh-CN" i="0">
                  <a:ea typeface="宋体" pitchFamily="2" charset="-122"/>
                </a:rPr>
                <a:t>0</a:t>
              </a:r>
              <a:r>
                <a:rPr lang="zh-CN" altLang="en-US" i="0">
                  <a:ea typeface="宋体" pitchFamily="2" charset="-122"/>
                </a:rPr>
                <a:t>，</a:t>
              </a: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972" y="3000"/>
            <a:ext cx="19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7" name="公式" r:id="rId5" imgW="3035300" imgH="457200" progId="Equation.3">
                    <p:embed/>
                  </p:oleObj>
                </mc:Choice>
                <mc:Fallback>
                  <p:oleObj name="公式" r:id="rId5" imgW="3035300" imgH="457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3000"/>
                          <a:ext cx="191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8"/>
            <p:cNvGraphicFramePr>
              <a:graphicFrameLocks noChangeAspect="1"/>
            </p:cNvGraphicFramePr>
            <p:nvPr/>
          </p:nvGraphicFramePr>
          <p:xfrm>
            <a:off x="3337" y="3057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8" name="公式" r:id="rId7" imgW="342751" imgH="253890" progId="Equation.3">
                    <p:embed/>
                  </p:oleObj>
                </mc:Choice>
                <mc:Fallback>
                  <p:oleObj name="公式" r:id="rId7" imgW="342751" imgH="25389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057"/>
                          <a:ext cx="215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827088" y="14843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充分性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2224088" y="1557338"/>
            <a:ext cx="6019800" cy="519112"/>
            <a:chOff x="576" y="2688"/>
            <a:chExt cx="3792" cy="327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576" y="2688"/>
              <a:ext cx="3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0"/>
                <a:t>设有非全为</a:t>
              </a:r>
              <a:r>
                <a:rPr lang="en-US" altLang="zh-CN" i="0">
                  <a:ea typeface="宋体" pitchFamily="2" charset="-122"/>
                </a:rPr>
                <a:t>0</a:t>
              </a:r>
              <a:r>
                <a:rPr lang="zh-CN" altLang="en-US" i="0"/>
                <a:t>的数</a:t>
              </a:r>
              <a:r>
                <a:rPr lang="zh-CN" altLang="en-US" i="0">
                  <a:ea typeface="宋体" pitchFamily="2" charset="-122"/>
                </a:rPr>
                <a:t>　　　　　　</a:t>
              </a:r>
              <a:r>
                <a:rPr lang="zh-CN" altLang="en-US" i="0"/>
                <a:t>使</a:t>
              </a:r>
            </a:p>
          </p:txBody>
        </p:sp>
        <p:graphicFrame>
          <p:nvGraphicFramePr>
            <p:cNvPr id="78866" name="Object 18"/>
            <p:cNvGraphicFramePr>
              <a:graphicFrameLocks noChangeAspect="1"/>
            </p:cNvGraphicFramePr>
            <p:nvPr/>
          </p:nvGraphicFramePr>
          <p:xfrm>
            <a:off x="2396" y="270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9" name="Equation" r:id="rId9" imgW="1917700" imgH="431800" progId="Equation.3">
                    <p:embed/>
                  </p:oleObj>
                </mc:Choice>
                <mc:Fallback>
                  <p:oleObj name="Equation" r:id="rId9" imgW="1917700" imgH="4318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270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2305050" y="2060575"/>
          <a:ext cx="4354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0" name="公式" r:id="rId11" imgW="4381500" imgH="457200" progId="Equation.3">
                  <p:embed/>
                </p:oleObj>
              </mc:Choice>
              <mc:Fallback>
                <p:oleObj name="公式" r:id="rId11" imgW="4381500" imgH="457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060575"/>
                        <a:ext cx="4354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2022475" y="3716338"/>
            <a:ext cx="298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不妨设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≠0, </a:t>
            </a:r>
            <a:r>
              <a:rPr lang="zh-CN" altLang="en-US" i="0"/>
              <a:t>则有</a:t>
            </a:r>
          </a:p>
        </p:txBody>
      </p:sp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1546225" y="4365625"/>
          <a:ext cx="59055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1" name="Equation" r:id="rId13" imgW="6807200" imgH="1066800" progId="">
                  <p:embed/>
                </p:oleObj>
              </mc:Choice>
              <mc:Fallback>
                <p:oleObj name="Equation" r:id="rId13" imgW="6807200" imgH="10668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365625"/>
                        <a:ext cx="59055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2" name="Group 24"/>
          <p:cNvGrpSpPr>
            <a:grpSpLocks/>
          </p:cNvGrpSpPr>
          <p:nvPr/>
        </p:nvGrpSpPr>
        <p:grpSpPr bwMode="auto">
          <a:xfrm>
            <a:off x="827088" y="5445125"/>
            <a:ext cx="4735512" cy="519113"/>
            <a:chOff x="470" y="3546"/>
            <a:chExt cx="2983" cy="327"/>
          </a:xfrm>
        </p:grpSpPr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>
              <a:off x="470" y="3546"/>
              <a:ext cx="29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/>
                <a:t>即</a:t>
              </a:r>
              <a:r>
                <a:rPr lang="zh-CN" altLang="en-US" i="0">
                  <a:ea typeface="宋体" pitchFamily="2" charset="-122"/>
                </a:rPr>
                <a:t>      </a:t>
              </a:r>
              <a:r>
                <a:rPr lang="zh-CN" altLang="en-US" i="0"/>
                <a:t>能由其余向量线性表示</a:t>
              </a:r>
              <a:r>
                <a:rPr lang="en-US" altLang="zh-CN" i="0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78874" name="Object 26"/>
            <p:cNvGraphicFramePr>
              <a:graphicFrameLocks noChangeAspect="1"/>
            </p:cNvGraphicFramePr>
            <p:nvPr/>
          </p:nvGraphicFramePr>
          <p:xfrm>
            <a:off x="816" y="3552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72" name="公式" r:id="rId15" imgW="368300" imgH="457200" progId="Equation.3">
                    <p:embed/>
                  </p:oleObj>
                </mc:Choice>
                <mc:Fallback>
                  <p:oleObj name="公式" r:id="rId15" imgW="368300" imgH="45720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52"/>
                          <a:ext cx="23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796925" y="6005513"/>
            <a:ext cx="3487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故原向量组线性相关</a:t>
            </a:r>
            <a:r>
              <a:rPr lang="en-US" altLang="zh-CN" i="0">
                <a:ea typeface="宋体" pitchFamily="2" charset="-122"/>
              </a:rPr>
              <a:t>.</a:t>
            </a: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692275" y="2636838"/>
            <a:ext cx="4524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若</a:t>
            </a:r>
            <a:r>
              <a:rPr lang="en-US" altLang="zh-CN">
                <a:cs typeface="Times New Roman" pitchFamily="18" charset="0"/>
              </a:rPr>
              <a:t>m</a:t>
            </a:r>
            <a:r>
              <a:rPr lang="en-US" altLang="zh-CN" i="0">
                <a:cs typeface="Times New Roman" pitchFamily="18" charset="0"/>
              </a:rPr>
              <a:t>=1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，则上式化为</a:t>
            </a:r>
            <a:r>
              <a:rPr lang="en-US" altLang="zh-CN">
                <a:cs typeface="Times New Roman" pitchFamily="18" charset="0"/>
              </a:rPr>
              <a:t>k</a:t>
            </a:r>
            <a:r>
              <a:rPr lang="en-US" altLang="zh-CN" i="0" baseline="-25000">
                <a:latin typeface="黑体" pitchFamily="49" charset="-122"/>
                <a:cs typeface="Times New Roman" pitchFamily="18" charset="0"/>
              </a:rPr>
              <a:t>1</a:t>
            </a:r>
            <a:r>
              <a:rPr lang="en-US" altLang="zh-CN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i="0" baseline="-25000">
                <a:latin typeface="Symbol" pitchFamily="18" charset="2"/>
                <a:cs typeface="Times New Roman" pitchFamily="18" charset="0"/>
              </a:rPr>
              <a:t>1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=0,</a:t>
            </a: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5940425" y="2636838"/>
            <a:ext cx="24463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而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≠0</a:t>
            </a:r>
            <a:r>
              <a:rPr lang="zh-CN" altLang="en-US" i="0"/>
              <a:t>，因此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900113" y="3141663"/>
            <a:ext cx="30321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</a:rPr>
              <a:t>有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黑体" pitchFamily="49" charset="-122"/>
              </a:rPr>
              <a:t>=0,</a:t>
            </a:r>
            <a:r>
              <a:rPr lang="zh-CN" altLang="en-US" i="0">
                <a:latin typeface="黑体" pitchFamily="49" charset="-122"/>
              </a:rPr>
              <a:t>结论成立</a:t>
            </a:r>
            <a:r>
              <a:rPr lang="en-US" altLang="zh-CN" i="0">
                <a:latin typeface="黑体" pitchFamily="49" charset="-122"/>
              </a:rPr>
              <a:t>.</a:t>
            </a:r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898525" y="3644900"/>
            <a:ext cx="1657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i="0">
                <a:solidFill>
                  <a:schemeClr val="bg2"/>
                </a:solidFill>
              </a:rPr>
              <a:t>若</a:t>
            </a:r>
            <a:r>
              <a:rPr lang="en-US" altLang="zh-CN">
                <a:solidFill>
                  <a:schemeClr val="bg2"/>
                </a:solidFill>
                <a:ea typeface="宋体" pitchFamily="2" charset="-122"/>
              </a:rPr>
              <a:t>m</a:t>
            </a:r>
            <a:r>
              <a:rPr lang="en-US" altLang="zh-CN" i="0">
                <a:solidFill>
                  <a:schemeClr val="bg2"/>
                </a:solidFill>
                <a:ea typeface="宋体" pitchFamily="2" charset="-122"/>
              </a:rPr>
              <a:t>&gt;1, </a:t>
            </a:r>
            <a:endParaRPr lang="en-US" altLang="zh-CN" i="0"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autoUpdateAnimBg="0"/>
      <p:bldP spid="78869" grpId="0"/>
      <p:bldP spid="78875" grpId="0" autoUpdateAnimBg="0"/>
      <p:bldP spid="78877" grpId="0"/>
      <p:bldP spid="78878" grpId="0"/>
      <p:bldP spid="78879" grpId="0"/>
      <p:bldP spid="788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684213" y="333375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推论</a:t>
            </a:r>
            <a:r>
              <a:rPr lang="zh-CN" altLang="en-US" i="0">
                <a:latin typeface="黑体" pitchFamily="49" charset="-122"/>
              </a:rPr>
              <a:t>	向量组                 线性无关</a:t>
            </a:r>
            <a:r>
              <a:rPr lang="en-US" altLang="zh-CN" i="0">
                <a:latin typeface="黑体" pitchFamily="49" charset="-122"/>
              </a:rPr>
              <a:t>,</a:t>
            </a:r>
            <a:r>
              <a:rPr lang="en-US" altLang="zh-CN" i="0">
                <a:latin typeface="黑体" pitchFamily="49" charset="-122"/>
                <a:sym typeface="Wingdings" pitchFamily="2" charset="2"/>
              </a:rPr>
              <a:t> </a:t>
            </a:r>
            <a:r>
              <a:rPr lang="zh-CN" altLang="en-US" i="0">
                <a:solidFill>
                  <a:srgbClr val="A50021"/>
                </a:solidFill>
              </a:rPr>
              <a:t>仅当</a:t>
            </a:r>
            <a:r>
              <a:rPr lang="zh-CN" altLang="en-US" i="0"/>
              <a:t>所有的数                                   时 </a:t>
            </a:r>
            <a:r>
              <a:rPr lang="en-US" altLang="zh-CN" i="0"/>
              <a:t>(1)</a:t>
            </a:r>
            <a:r>
              <a:rPr lang="zh-CN" altLang="en-US" i="0"/>
              <a:t>式才能成立</a:t>
            </a:r>
            <a:r>
              <a:rPr lang="en-US" altLang="zh-CN" i="0"/>
              <a:t>.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932113" y="365125"/>
          <a:ext cx="271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6" name="Equation" r:id="rId3" imgW="1371600" imgH="241300" progId="">
                  <p:embed/>
                </p:oleObj>
              </mc:Choice>
              <mc:Fallback>
                <p:oleObj name="Equation" r:id="rId3" imgW="1371600" imgH="2413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65125"/>
                        <a:ext cx="27193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757488" y="836613"/>
          <a:ext cx="2822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7" name="Equation" r:id="rId5" imgW="1282700" imgH="241300" progId="">
                  <p:embed/>
                </p:oleObj>
              </mc:Choice>
              <mc:Fallback>
                <p:oleObj name="Equation" r:id="rId5" imgW="1282700" imgH="2413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836613"/>
                        <a:ext cx="28225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1562100" y="1268413"/>
          <a:ext cx="4786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8" name="Equation" r:id="rId7" imgW="2298700" imgH="444500" progId="">
                  <p:embed/>
                </p:oleObj>
              </mc:Choice>
              <mc:Fallback>
                <p:oleObj name="Equation" r:id="rId7" imgW="2298700" imgH="4445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268413"/>
                        <a:ext cx="47863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6780213" y="1398588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(1)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827088" y="2133600"/>
            <a:ext cx="50085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latin typeface="黑体" pitchFamily="49" charset="-122"/>
                <a:cs typeface="Times New Roman" pitchFamily="18" charset="0"/>
              </a:rPr>
              <a:t>或：若有等式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(1)</a:t>
            </a:r>
            <a:r>
              <a:rPr lang="zh-CN" altLang="en-US" i="0">
                <a:latin typeface="黑体" pitchFamily="49" charset="-122"/>
                <a:cs typeface="Times New Roman" pitchFamily="18" charset="0"/>
              </a:rPr>
              <a:t>成立，则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  <a:cs typeface="Times New Roman" pitchFamily="18" charset="0"/>
              </a:rPr>
              <a:t>必有</a:t>
            </a:r>
          </a:p>
        </p:txBody>
      </p:sp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5867400" y="2133600"/>
          <a:ext cx="2905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9" name="Equation" r:id="rId9" imgW="1320800" imgH="228600" progId="">
                  <p:embed/>
                </p:oleObj>
              </mc:Choice>
              <mc:Fallback>
                <p:oleObj name="Equation" r:id="rId9" imgW="1320800" imgH="2286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9051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755650" y="2852738"/>
            <a:ext cx="1663700" cy="576262"/>
          </a:xfrm>
          <a:prstGeom prst="rect">
            <a:avLst/>
          </a:prstGeom>
          <a:solidFill>
            <a:schemeClr val="accent1"/>
          </a:solidFill>
          <a:ln w="57150" cmpd="thinThick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0" i="0"/>
              <a:t>两点说明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1489075" y="5373688"/>
            <a:ext cx="76803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三个三维向量线性相关的几何意义是三向量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共面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</a:rPr>
              <a:t>.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1506538" y="4873625"/>
            <a:ext cx="39290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几何意义是两向量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共线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；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1543050" y="4437063"/>
            <a:ext cx="41084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两向量的分量对应成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比例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</a:rPr>
              <a:t>.</a:t>
            </a:r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1006475" y="4005263"/>
            <a:ext cx="7526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latin typeface="黑体" pitchFamily="49" charset="-122"/>
              </a:rPr>
              <a:t>(2)</a:t>
            </a:r>
            <a:r>
              <a:rPr lang="zh-CN" altLang="en-US" i="0" dirty="0">
                <a:solidFill>
                  <a:srgbClr val="000000"/>
                </a:solidFill>
                <a:latin typeface="黑体" pitchFamily="49" charset="-122"/>
              </a:rPr>
              <a:t>对于含有两个向量的向量组</a:t>
            </a:r>
            <a:r>
              <a:rPr lang="en-US" altLang="zh-CN" i="0" dirty="0">
                <a:solidFill>
                  <a:srgbClr val="000000"/>
                </a:solidFill>
                <a:latin typeface="黑体" pitchFamily="49" charset="-122"/>
              </a:rPr>
              <a:t>, </a:t>
            </a:r>
            <a:r>
              <a:rPr lang="zh-CN" altLang="en-US" i="0" dirty="0">
                <a:solidFill>
                  <a:srgbClr val="000000"/>
                </a:solidFill>
                <a:latin typeface="黑体" pitchFamily="49" charset="-122"/>
              </a:rPr>
              <a:t>它线性相关 </a:t>
            </a:r>
            <a:r>
              <a:rPr lang="zh-CN" altLang="en-US" i="0" dirty="0">
                <a:solidFill>
                  <a:srgbClr val="000000"/>
                </a:solidFill>
                <a:latin typeface="黑体" pitchFamily="49" charset="-122"/>
                <a:sym typeface="Wingdings" pitchFamily="2" charset="2"/>
              </a:rPr>
              <a:t></a:t>
            </a:r>
            <a:endParaRPr lang="zh-CN" altLang="en-US" i="0" dirty="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971600" y="3561557"/>
            <a:ext cx="81176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i="0" dirty="0" smtClean="0">
                <a:solidFill>
                  <a:srgbClr val="000000"/>
                </a:solidFill>
                <a:latin typeface="黑体" pitchFamily="49" charset="-122"/>
              </a:rPr>
              <a:t>(1)</a:t>
            </a:r>
            <a:r>
              <a:rPr lang="zh-CN" altLang="en-US" i="0" dirty="0" smtClean="0">
                <a:solidFill>
                  <a:srgbClr val="000000"/>
                </a:solidFill>
                <a:latin typeface="黑体" pitchFamily="49" charset="-122"/>
              </a:rPr>
              <a:t>对于任一向量组，不是线性相关就是线性无关。</a:t>
            </a:r>
            <a:endParaRPr lang="zh-CN" altLang="en-US" i="0" dirty="0">
              <a:solidFill>
                <a:srgbClr val="000000"/>
              </a:solidFill>
              <a:latin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4" grpId="0"/>
      <p:bldP spid="79896" grpId="0" animBg="1"/>
      <p:bldP spid="79909" grpId="0"/>
      <p:bldP spid="79911" grpId="0"/>
      <p:bldP spid="79912" grpId="0"/>
      <p:bldP spid="79915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08963" cy="1368425"/>
          </a:xfrm>
        </p:spPr>
        <p:txBody>
          <a:bodyPr/>
          <a:lstStyle/>
          <a:p>
            <a:pPr marL="628650" indent="-628650"/>
            <a:r>
              <a:rPr lang="zh-CN" altLang="en-US" sz="2800">
                <a:solidFill>
                  <a:schemeClr val="tx1"/>
                </a:solidFill>
              </a:rPr>
              <a:t>例</a:t>
            </a:r>
            <a:r>
              <a:rPr lang="en-US" altLang="zh-CN" sz="2800">
                <a:solidFill>
                  <a:schemeClr val="tx1"/>
                </a:solidFill>
              </a:rPr>
              <a:t>5 </a:t>
            </a:r>
            <a:r>
              <a:rPr lang="zh-CN" altLang="en-US" sz="2800">
                <a:solidFill>
                  <a:schemeClr val="tx1"/>
                </a:solidFill>
              </a:rPr>
              <a:t>设向量组 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i="1" baseline="-25000">
                <a:solidFill>
                  <a:schemeClr val="tx1"/>
                </a:solidFill>
                <a:effectLst/>
              </a:rPr>
              <a:t>s  </a:t>
            </a:r>
            <a:r>
              <a:rPr lang="zh-CN" altLang="en-US" sz="2800">
                <a:solidFill>
                  <a:schemeClr val="tx1"/>
                </a:solidFill>
              </a:rPr>
              <a:t>线性无关，而向量组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4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i="1" baseline="-25000">
                <a:solidFill>
                  <a:schemeClr val="tx1"/>
                </a:solidFill>
                <a:effectLst/>
              </a:rPr>
              <a:t>s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;</a:t>
            </a:r>
            <a:r>
              <a:rPr lang="en-US" altLang="zh-CN" sz="2400" i="1">
                <a:solidFill>
                  <a:schemeClr val="tx1"/>
                </a:solidFill>
                <a:effectLst/>
                <a:latin typeface="Symbol" pitchFamily="18" charset="2"/>
              </a:rPr>
              <a:t>b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 </a:t>
            </a:r>
            <a:r>
              <a:rPr lang="zh-CN" altLang="en-US" sz="2800">
                <a:solidFill>
                  <a:schemeClr val="tx1"/>
                </a:solidFill>
              </a:rPr>
              <a:t>线性相关，则</a:t>
            </a:r>
            <a:r>
              <a:rPr lang="zh-CN" altLang="en-US" sz="2800">
                <a:solidFill>
                  <a:srgbClr val="A50021"/>
                </a:solidFill>
              </a:rPr>
              <a:t>向量 </a:t>
            </a:r>
            <a:r>
              <a:rPr lang="en-US" altLang="zh-CN" sz="2400" i="1">
                <a:solidFill>
                  <a:srgbClr val="A50021"/>
                </a:solidFill>
                <a:effectLst/>
                <a:latin typeface="Symbol" pitchFamily="18" charset="2"/>
              </a:rPr>
              <a:t>b </a:t>
            </a:r>
            <a:r>
              <a:rPr lang="zh-CN" altLang="en-US" sz="2800">
                <a:solidFill>
                  <a:srgbClr val="A50021"/>
                </a:solidFill>
              </a:rPr>
              <a:t>必可经向量组</a:t>
            </a:r>
            <a:r>
              <a:rPr lang="en-US" altLang="zh-CN" sz="2400" i="1">
                <a:solidFill>
                  <a:srgbClr val="A5002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rgbClr val="A5002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400">
                <a:solidFill>
                  <a:srgbClr val="A5002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rgbClr val="A5002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baseline="-25000">
                <a:solidFill>
                  <a:srgbClr val="A5002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400">
                <a:solidFill>
                  <a:srgbClr val="A5002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>
                <a:solidFill>
                  <a:srgbClr val="A50021"/>
                </a:solidFill>
                <a:effectLst/>
              </a:rPr>
              <a:t>…</a:t>
            </a:r>
            <a:r>
              <a:rPr lang="en-US" altLang="zh-CN" sz="2400">
                <a:solidFill>
                  <a:srgbClr val="A5002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400" i="1">
                <a:solidFill>
                  <a:srgbClr val="A5002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400" i="1" baseline="-25000">
                <a:solidFill>
                  <a:srgbClr val="A50021"/>
                </a:solidFill>
                <a:effectLst/>
              </a:rPr>
              <a:t>s </a:t>
            </a:r>
            <a:r>
              <a:rPr lang="zh-CN" altLang="en-US" sz="2800">
                <a:solidFill>
                  <a:srgbClr val="A50021"/>
                </a:solidFill>
              </a:rPr>
              <a:t>线性表出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1828800" y="2740025"/>
          <a:ext cx="53355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6" name="Equation" r:id="rId3" imgW="2336800" imgH="241300" progId="">
                  <p:embed/>
                </p:oleObj>
              </mc:Choice>
              <mc:Fallback>
                <p:oleObj name="Equation" r:id="rId3" imgW="2336800" imgH="2413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0025"/>
                        <a:ext cx="53355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1763713" y="3781425"/>
          <a:ext cx="41830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7" name="Equation" r:id="rId5" imgW="1943100" imgH="241300" progId="">
                  <p:embed/>
                </p:oleObj>
              </mc:Choice>
              <mc:Fallback>
                <p:oleObj name="Equation" r:id="rId5" imgW="1943100" imgH="2413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1425"/>
                        <a:ext cx="41830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468313" y="1700213"/>
            <a:ext cx="55292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 dirty="0">
                <a:latin typeface="黑体" pitchFamily="49" charset="-122"/>
                <a:cs typeface="Arial Unicode MS" pitchFamily="34" charset="-122"/>
              </a:rPr>
              <a:t>证：由</a:t>
            </a:r>
            <a:r>
              <a:rPr lang="en-US" altLang="zh-CN" sz="2400" dirty="0">
                <a:latin typeface="Symbol" pitchFamily="18" charset="2"/>
                <a:cs typeface="Arial Unicode MS" pitchFamily="34" charset="-122"/>
              </a:rPr>
              <a:t>a</a:t>
            </a:r>
            <a:r>
              <a:rPr lang="en-US" altLang="zh-CN" sz="2400" i="0" baseline="-25000" dirty="0">
                <a:latin typeface="Symbol" pitchFamily="18" charset="2"/>
                <a:cs typeface="Arial Unicode MS" pitchFamily="34" charset="-122"/>
              </a:rPr>
              <a:t>1</a:t>
            </a:r>
            <a:r>
              <a:rPr lang="en-US" altLang="zh-CN" sz="2400" i="0" dirty="0">
                <a:latin typeface="Symbol" pitchFamily="18" charset="2"/>
                <a:cs typeface="Arial Unicode MS" pitchFamily="34" charset="-122"/>
              </a:rPr>
              <a:t>,</a:t>
            </a:r>
            <a:r>
              <a:rPr lang="en-US" altLang="zh-CN" sz="2400" dirty="0">
                <a:latin typeface="Symbol" pitchFamily="18" charset="2"/>
                <a:cs typeface="Arial Unicode MS" pitchFamily="34" charset="-122"/>
              </a:rPr>
              <a:t>a</a:t>
            </a:r>
            <a:r>
              <a:rPr lang="en-US" altLang="zh-CN" sz="2400" i="0" baseline="-25000" dirty="0">
                <a:latin typeface="Symbol" pitchFamily="18" charset="2"/>
                <a:cs typeface="Arial Unicode MS" pitchFamily="34" charset="-122"/>
              </a:rPr>
              <a:t>2</a:t>
            </a:r>
            <a:r>
              <a:rPr lang="en-US" altLang="zh-CN" sz="2400" i="0" dirty="0">
                <a:latin typeface="Symbol" pitchFamily="18" charset="2"/>
                <a:cs typeface="Arial Unicode MS" pitchFamily="34" charset="-122"/>
              </a:rPr>
              <a:t>,</a:t>
            </a:r>
            <a:r>
              <a:rPr lang="en-US" altLang="zh-CN" sz="2400" i="0" dirty="0">
                <a:cs typeface="Arial Unicode MS" pitchFamily="34" charset="-122"/>
              </a:rPr>
              <a:t>…</a:t>
            </a:r>
            <a:r>
              <a:rPr lang="en-US" altLang="zh-CN" sz="2400" i="0" dirty="0">
                <a:latin typeface="Symbol" pitchFamily="18" charset="2"/>
                <a:cs typeface="Arial Unicode MS" pitchFamily="34" charset="-122"/>
              </a:rPr>
              <a:t>,</a:t>
            </a:r>
            <a:r>
              <a:rPr lang="en-US" altLang="zh-CN" sz="2400" dirty="0">
                <a:latin typeface="Symbol" pitchFamily="18" charset="2"/>
                <a:cs typeface="Arial Unicode MS" pitchFamily="34" charset="-122"/>
              </a:rPr>
              <a:t>a</a:t>
            </a:r>
            <a:r>
              <a:rPr lang="en-US" altLang="zh-CN" sz="2400" baseline="-25000" dirty="0">
                <a:cs typeface="Arial Unicode MS" pitchFamily="34" charset="-122"/>
              </a:rPr>
              <a:t>s </a:t>
            </a:r>
            <a:r>
              <a:rPr lang="en-US" altLang="zh-CN" sz="2400" i="0" dirty="0">
                <a:cs typeface="Arial Unicode MS" pitchFamily="34" charset="-122"/>
              </a:rPr>
              <a:t>;</a:t>
            </a:r>
            <a:r>
              <a:rPr lang="en-US" altLang="zh-CN" sz="2400" dirty="0">
                <a:latin typeface="Symbol" pitchFamily="18" charset="2"/>
                <a:cs typeface="Arial Unicode MS" pitchFamily="34" charset="-122"/>
              </a:rPr>
              <a:t>b </a:t>
            </a:r>
            <a:r>
              <a:rPr lang="zh-CN" altLang="en-US" i="0" dirty="0">
                <a:cs typeface="Arial Unicode MS" pitchFamily="34" charset="-122"/>
              </a:rPr>
              <a:t>线性相关知，</a:t>
            </a:r>
            <a:r>
              <a:rPr lang="zh-CN" altLang="en-US" sz="2400" i="0" dirty="0">
                <a:cs typeface="Arial Unicode MS" pitchFamily="34" charset="-122"/>
              </a:rPr>
              <a:t> 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5508625" y="1700213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至少有一组非全零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1187450" y="2205038"/>
            <a:ext cx="42624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的数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,</a:t>
            </a:r>
            <a:r>
              <a:rPr lang="en-US" altLang="zh-CN"/>
              <a:t>k</a:t>
            </a:r>
            <a:r>
              <a:rPr lang="en-US" altLang="zh-CN" i="0" baseline="-25000"/>
              <a:t>2</a:t>
            </a:r>
            <a:r>
              <a:rPr lang="en-US" altLang="zh-CN" i="0"/>
              <a:t>,…,</a:t>
            </a:r>
            <a:r>
              <a:rPr lang="en-US" altLang="zh-CN"/>
              <a:t>k</a:t>
            </a:r>
            <a:r>
              <a:rPr lang="en-US" altLang="zh-CN" baseline="-25000"/>
              <a:t>s</a:t>
            </a:r>
            <a:r>
              <a:rPr lang="en-US" altLang="zh-CN"/>
              <a:t>, k </a:t>
            </a:r>
            <a:r>
              <a:rPr lang="zh-CN" altLang="en-US" i="0"/>
              <a:t>使得等式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7521575" y="2693988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/>
              <a:t>(1)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1187450" y="3197225"/>
            <a:ext cx="98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成立</a:t>
            </a:r>
            <a:r>
              <a:rPr lang="en-US" altLang="zh-CN" i="0"/>
              <a:t>.</a:t>
            </a:r>
          </a:p>
        </p:txBody>
      </p:sp>
      <p:sp>
        <p:nvSpPr>
          <p:cNvPr id="165932" name="Rectangle 44"/>
          <p:cNvSpPr>
            <a:spLocks noChangeArrowheads="1"/>
          </p:cNvSpPr>
          <p:nvPr/>
        </p:nvSpPr>
        <p:spPr bwMode="auto">
          <a:xfrm>
            <a:off x="2124075" y="3197225"/>
            <a:ext cx="2057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则必有</a:t>
            </a:r>
            <a:r>
              <a:rPr lang="en-US" altLang="zh-CN"/>
              <a:t>k</a:t>
            </a:r>
            <a:r>
              <a:rPr lang="en-US" altLang="zh-CN" i="0"/>
              <a:t>≠0.</a:t>
            </a:r>
          </a:p>
        </p:txBody>
      </p:sp>
      <p:sp>
        <p:nvSpPr>
          <p:cNvPr id="165933" name="Rectangle 45"/>
          <p:cNvSpPr>
            <a:spLocks noChangeArrowheads="1"/>
          </p:cNvSpPr>
          <p:nvPr/>
        </p:nvSpPr>
        <p:spPr bwMode="auto">
          <a:xfrm>
            <a:off x="4140200" y="3213100"/>
            <a:ext cx="34559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否则</a:t>
            </a:r>
            <a:r>
              <a:rPr lang="en-US" altLang="zh-CN"/>
              <a:t>k</a:t>
            </a:r>
            <a:r>
              <a:rPr lang="zh-CN" altLang="en-US" i="0"/>
              <a:t>＝</a:t>
            </a:r>
            <a:r>
              <a:rPr lang="en-US" altLang="zh-CN" i="0"/>
              <a:t>0</a:t>
            </a:r>
            <a:r>
              <a:rPr lang="zh-CN" altLang="en-US" i="0"/>
              <a:t>，</a:t>
            </a:r>
            <a:r>
              <a:rPr lang="en-US" altLang="zh-CN" i="0"/>
              <a:t>(1)</a:t>
            </a:r>
            <a:r>
              <a:rPr lang="zh-CN" altLang="en-US" i="0"/>
              <a:t>式变为</a:t>
            </a:r>
          </a:p>
        </p:txBody>
      </p:sp>
      <p:graphicFrame>
        <p:nvGraphicFramePr>
          <p:cNvPr id="165936" name="Object 48"/>
          <p:cNvGraphicFramePr>
            <a:graphicFrameLocks noChangeAspect="1"/>
          </p:cNvGraphicFramePr>
          <p:nvPr/>
        </p:nvGraphicFramePr>
        <p:xfrm>
          <a:off x="2011363" y="5229225"/>
          <a:ext cx="3784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8" name="Equation" r:id="rId7" imgW="1943100" imgH="406400" progId="">
                  <p:embed/>
                </p:oleObj>
              </mc:Choice>
              <mc:Fallback>
                <p:oleObj name="Equation" r:id="rId7" imgW="1943100" imgH="4064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229225"/>
                        <a:ext cx="37846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1260475" y="4349750"/>
            <a:ext cx="3549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且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,</a:t>
            </a:r>
            <a:r>
              <a:rPr lang="en-US" altLang="zh-CN"/>
              <a:t>k</a:t>
            </a:r>
            <a:r>
              <a:rPr lang="en-US" altLang="zh-CN" i="0" baseline="-25000"/>
              <a:t>2</a:t>
            </a:r>
            <a:r>
              <a:rPr lang="en-US" altLang="zh-CN" i="0"/>
              <a:t>,…,</a:t>
            </a:r>
            <a:r>
              <a:rPr lang="en-US" altLang="zh-CN"/>
              <a:t>k</a:t>
            </a:r>
            <a:r>
              <a:rPr lang="en-US" altLang="zh-CN" baseline="-25000"/>
              <a:t>s</a:t>
            </a:r>
            <a:r>
              <a:rPr lang="zh-CN" altLang="en-US" i="0"/>
              <a:t>不全为零</a:t>
            </a:r>
            <a:r>
              <a:rPr lang="en-US" altLang="zh-CN" i="0"/>
              <a:t>,</a:t>
            </a:r>
          </a:p>
        </p:txBody>
      </p:sp>
      <p:sp>
        <p:nvSpPr>
          <p:cNvPr id="165948" name="Rectangle 60"/>
          <p:cNvSpPr>
            <a:spLocks noChangeArrowheads="1"/>
          </p:cNvSpPr>
          <p:nvPr/>
        </p:nvSpPr>
        <p:spPr bwMode="auto">
          <a:xfrm>
            <a:off x="4787900" y="4292600"/>
            <a:ext cx="38084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从而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i="0" baseline="-25000">
                <a:latin typeface="Symbol" pitchFamily="18" charset="2"/>
              </a:rPr>
              <a:t>1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i="0" baseline="-25000">
                <a:latin typeface="Symbol" pitchFamily="18" charset="2"/>
              </a:rPr>
              <a:t>2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 i="0"/>
              <a:t>…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baseline="-25000"/>
              <a:t>s</a:t>
            </a:r>
            <a:r>
              <a:rPr lang="zh-CN" altLang="en-US" i="0"/>
              <a:t>线性相关</a:t>
            </a:r>
            <a:r>
              <a:rPr lang="en-US" altLang="zh-CN" i="0"/>
              <a:t>.</a:t>
            </a:r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1260475" y="4819650"/>
            <a:ext cx="2416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这与题设矛盾</a:t>
            </a:r>
            <a:r>
              <a:rPr lang="en-US" altLang="zh-CN" i="0"/>
              <a:t>.</a:t>
            </a:r>
          </a:p>
        </p:txBody>
      </p:sp>
      <p:sp>
        <p:nvSpPr>
          <p:cNvPr id="165950" name="Rectangle 62"/>
          <p:cNvSpPr>
            <a:spLocks noChangeArrowheads="1"/>
          </p:cNvSpPr>
          <p:nvPr/>
        </p:nvSpPr>
        <p:spPr bwMode="auto">
          <a:xfrm>
            <a:off x="3708400" y="4797425"/>
            <a:ext cx="2503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因此</a:t>
            </a:r>
            <a:r>
              <a:rPr lang="en-US" altLang="zh-CN"/>
              <a:t>k</a:t>
            </a:r>
            <a:r>
              <a:rPr lang="en-US" altLang="zh-CN" i="0"/>
              <a:t>≠0. </a:t>
            </a:r>
            <a:r>
              <a:rPr lang="zh-CN" altLang="en-US" i="0"/>
              <a:t>且有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260475" y="5805488"/>
            <a:ext cx="67675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628650" indent="-628650"/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即向量 </a:t>
            </a:r>
            <a:r>
              <a:rPr lang="en-US" altLang="zh-CN" sz="2400">
                <a:latin typeface="Symbol" pitchFamily="18" charset="2"/>
              </a:rPr>
              <a:t>b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必可经向量组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i="0" baseline="-25000">
                <a:latin typeface="Symbol" pitchFamily="18" charset="2"/>
              </a:rPr>
              <a:t>1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i="0" baseline="-25000">
                <a:latin typeface="Symbol" pitchFamily="18" charset="2"/>
              </a:rPr>
              <a:t>2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 i="0"/>
              <a:t>…</a:t>
            </a:r>
            <a:r>
              <a:rPr lang="en-US" altLang="zh-CN" sz="2400" i="0">
                <a:latin typeface="Symbol" pitchFamily="18" charset="2"/>
              </a:rPr>
              <a:t>,</a:t>
            </a:r>
            <a:r>
              <a:rPr lang="en-US" altLang="zh-CN" sz="2400">
                <a:latin typeface="Symbol" pitchFamily="18" charset="2"/>
              </a:rPr>
              <a:t>a</a:t>
            </a:r>
            <a:r>
              <a:rPr lang="en-US" altLang="zh-CN" sz="2400" baseline="-25000"/>
              <a:t>s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线性表出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1" grpId="0"/>
      <p:bldP spid="165926" grpId="0"/>
      <p:bldP spid="165927" grpId="0"/>
      <p:bldP spid="165929" grpId="0"/>
      <p:bldP spid="165930" grpId="0"/>
      <p:bldP spid="165932" grpId="0"/>
      <p:bldP spid="165933" grpId="0"/>
      <p:bldP spid="165947" grpId="0"/>
      <p:bldP spid="165948" grpId="0"/>
      <p:bldP spid="165949" grpId="0"/>
      <p:bldP spid="165950" grpId="0"/>
      <p:bldP spid="1659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1143000"/>
          </a:xfrm>
        </p:spPr>
        <p:txBody>
          <a:bodyPr/>
          <a:lstStyle/>
          <a:p>
            <a:pPr marL="628650" indent="-628650"/>
            <a:r>
              <a:rPr lang="zh-CN" altLang="en-US" sz="2800">
                <a:solidFill>
                  <a:schemeClr val="tx1"/>
                </a:solidFill>
              </a:rPr>
              <a:t>例</a:t>
            </a:r>
            <a:r>
              <a:rPr lang="en-US" altLang="zh-CN" sz="2800">
                <a:solidFill>
                  <a:schemeClr val="tx1"/>
                </a:solidFill>
              </a:rPr>
              <a:t>6 </a:t>
            </a:r>
            <a:r>
              <a:rPr lang="zh-CN" altLang="en-US" sz="2800">
                <a:solidFill>
                  <a:schemeClr val="tx1"/>
                </a:solidFill>
              </a:rPr>
              <a:t>证明上题中向量 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b </a:t>
            </a:r>
            <a:r>
              <a:rPr lang="zh-CN" altLang="en-US" sz="2800">
                <a:solidFill>
                  <a:schemeClr val="tx1"/>
                </a:solidFill>
              </a:rPr>
              <a:t>可经向量组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s </a:t>
            </a:r>
            <a:r>
              <a:rPr lang="zh-CN" altLang="en-US" sz="2800">
                <a:solidFill>
                  <a:schemeClr val="tx1"/>
                </a:solidFill>
              </a:rPr>
              <a:t>线性表出，</a:t>
            </a:r>
            <a:r>
              <a:rPr lang="zh-CN" altLang="en-US" sz="2800">
                <a:solidFill>
                  <a:srgbClr val="A50021"/>
                </a:solidFill>
              </a:rPr>
              <a:t>表示法唯一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92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4375" indent="-714375"/>
            <a:r>
              <a:rPr lang="zh-CN" altLang="en-US" i="0"/>
              <a:t>证：假设</a:t>
            </a:r>
            <a:r>
              <a:rPr lang="en-US" altLang="zh-CN">
                <a:latin typeface="Symbol" pitchFamily="18" charset="2"/>
              </a:rPr>
              <a:t>b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经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s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线性表出，有两种表示法</a:t>
            </a: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2482850" y="1916113"/>
          <a:ext cx="35306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8" name="Equation" r:id="rId3" imgW="1676400" imgH="457200" progId="">
                  <p:embed/>
                </p:oleObj>
              </mc:Choice>
              <mc:Fallback>
                <p:oleObj name="Equation" r:id="rId3" imgW="1676400" imgH="457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916113"/>
                        <a:ext cx="35306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1749425" y="3357563"/>
          <a:ext cx="6207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9" name="Equation" r:id="rId5" imgW="2730500" imgH="228600" progId="">
                  <p:embed/>
                </p:oleObj>
              </mc:Choice>
              <mc:Fallback>
                <p:oleObj name="Equation" r:id="rId5" imgW="2730500" imgH="228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357563"/>
                        <a:ext cx="6207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851025" y="4316413"/>
          <a:ext cx="37925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0" name="Equation" r:id="rId7" imgW="1549400" imgH="228600" progId="">
                  <p:embed/>
                </p:oleObj>
              </mc:Choice>
              <mc:Fallback>
                <p:oleObj name="Equation" r:id="rId7" imgW="1549400" imgH="228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316413"/>
                        <a:ext cx="37925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1824038" y="4797425"/>
          <a:ext cx="34528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1" name="Equation" r:id="rId9" imgW="1333500" imgH="228600" progId="">
                  <p:embed/>
                </p:oleObj>
              </mc:Choice>
              <mc:Fallback>
                <p:oleObj name="Equation" r:id="rId9" imgW="1333500" imgH="228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797425"/>
                        <a:ext cx="34528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755650" y="2852738"/>
            <a:ext cx="197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二式相减得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755650" y="3789363"/>
            <a:ext cx="4373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而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s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线性无关，故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755650" y="472440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即</a:t>
            </a: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755650" y="5300663"/>
            <a:ext cx="28622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所以表示法唯一</a:t>
            </a:r>
            <a:r>
              <a:rPr lang="en-US" altLang="zh-CN" i="0"/>
              <a:t>. </a:t>
            </a:r>
          </a:p>
        </p:txBody>
      </p: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3740150" y="5319713"/>
            <a:ext cx="5403850" cy="557212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和例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的结论可作为定理使用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52" grpId="0"/>
      <p:bldP spid="167953" grpId="0"/>
      <p:bldP spid="167954" grpId="0"/>
      <p:bldP spid="167955" grpId="0"/>
      <p:bldP spid="1679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543800" cy="731838"/>
          </a:xfrm>
        </p:spPr>
        <p:txBody>
          <a:bodyPr/>
          <a:lstStyle/>
          <a:p>
            <a:r>
              <a:rPr lang="zh-CN" altLang="en-US" dirty="0"/>
              <a:t>三、几个有关的结论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052513"/>
            <a:ext cx="8229600" cy="1223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76325" indent="-1076325"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>
                <a:solidFill>
                  <a:srgbClr val="FF3300"/>
                </a:solidFill>
              </a:rPr>
              <a:t>2</a:t>
            </a:r>
            <a:r>
              <a:rPr lang="en-US" altLang="zh-CN" sz="2800"/>
              <a:t>	 </a:t>
            </a:r>
            <a:r>
              <a:rPr lang="en-US" altLang="zh-CN" sz="2800" i="1"/>
              <a:t>n</a:t>
            </a:r>
            <a:r>
              <a:rPr lang="zh-CN" altLang="en-US" sz="2800">
                <a:ea typeface="黑体" panose="02010609060101010101" pitchFamily="49" charset="-122"/>
              </a:rPr>
              <a:t>阶行列式</a:t>
            </a:r>
            <a:r>
              <a:rPr lang="en-US" altLang="zh-CN" sz="2800">
                <a:ea typeface="黑体" panose="02010609060101010101" pitchFamily="49" charset="-122"/>
              </a:rPr>
              <a:t>|</a:t>
            </a:r>
            <a:r>
              <a:rPr lang="en-US" altLang="zh-CN" sz="2800" i="1">
                <a:ea typeface="黑体" panose="02010609060101010101" pitchFamily="49" charset="-122"/>
              </a:rPr>
              <a:t>A</a:t>
            </a:r>
            <a:r>
              <a:rPr lang="en-US" altLang="zh-CN" sz="2800">
                <a:ea typeface="黑体" panose="02010609060101010101" pitchFamily="49" charset="-122"/>
              </a:rPr>
              <a:t>|=det(</a:t>
            </a:r>
            <a:r>
              <a:rPr lang="en-US" altLang="zh-CN" sz="2800" i="1">
                <a:ea typeface="黑体" panose="02010609060101010101" pitchFamily="49" charset="-122"/>
              </a:rPr>
              <a:t>a</a:t>
            </a:r>
            <a:r>
              <a:rPr lang="en-US" altLang="zh-CN" sz="2800" i="1" baseline="-25000">
                <a:ea typeface="黑体" panose="02010609060101010101" pitchFamily="49" charset="-122"/>
              </a:rPr>
              <a:t>ij</a:t>
            </a:r>
            <a:r>
              <a:rPr lang="en-US" altLang="zh-CN" sz="2800">
                <a:ea typeface="黑体" panose="02010609060101010101" pitchFamily="49" charset="-122"/>
              </a:rPr>
              <a:t>)=0 </a:t>
            </a:r>
            <a:r>
              <a:rPr lang="en-US" altLang="zh-CN" sz="2800"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sz="2800">
                <a:ea typeface="黑体" panose="02010609060101010101" pitchFamily="49" charset="-122"/>
              </a:rPr>
              <a:t>它的</a:t>
            </a:r>
            <a:r>
              <a:rPr lang="en-US" altLang="zh-CN" sz="2800" i="1"/>
              <a:t>n</a:t>
            </a:r>
            <a:r>
              <a:rPr lang="zh-CN" altLang="en-US" sz="2800">
                <a:ea typeface="黑体" panose="02010609060101010101" pitchFamily="49" charset="-122"/>
              </a:rPr>
              <a:t>个行（列）向量</a:t>
            </a:r>
            <a:r>
              <a:rPr lang="zh-CN" altLang="en-US" sz="2800">
                <a:solidFill>
                  <a:srgbClr val="A50021"/>
                </a:solidFill>
                <a:ea typeface="黑体" panose="02010609060101010101" pitchFamily="49" charset="-122"/>
              </a:rPr>
              <a:t>线性相关</a:t>
            </a:r>
            <a:r>
              <a:rPr lang="en-US" altLang="zh-CN" sz="2800"/>
              <a:t>.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166813" y="2060575"/>
            <a:ext cx="277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证明：看书</a:t>
            </a:r>
            <a:r>
              <a:rPr lang="en-US" altLang="zh-CN" i="0"/>
              <a:t>92</a:t>
            </a:r>
            <a:r>
              <a:rPr lang="zh-CN" altLang="en-US" i="0"/>
              <a:t>页</a:t>
            </a:r>
            <a:r>
              <a:rPr lang="en-US" altLang="zh-CN" i="0"/>
              <a:t>.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547813" y="31400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若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2124075" y="3232150"/>
          <a:ext cx="4297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0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32150"/>
                        <a:ext cx="429736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6421438" y="31591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线性相关，即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1525588" y="3663950"/>
            <a:ext cx="712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存在非全零的一组数</a:t>
            </a:r>
            <a:r>
              <a:rPr lang="en-US" altLang="zh-CN"/>
              <a:t>k</a:t>
            </a:r>
            <a:r>
              <a:rPr lang="en-US" altLang="zh-CN" i="0" baseline="-25000"/>
              <a:t>1</a:t>
            </a:r>
            <a:r>
              <a:rPr lang="en-US" altLang="zh-CN" i="0"/>
              <a:t>,</a:t>
            </a:r>
            <a:r>
              <a:rPr lang="en-US" altLang="zh-CN"/>
              <a:t>k</a:t>
            </a:r>
            <a:r>
              <a:rPr lang="en-US" altLang="zh-CN" i="0" baseline="-25000"/>
              <a:t>2</a:t>
            </a:r>
            <a:r>
              <a:rPr lang="en-US" altLang="zh-CN" i="0"/>
              <a:t>,…,</a:t>
            </a:r>
            <a:r>
              <a:rPr lang="en-US" altLang="zh-CN"/>
              <a:t>k</a:t>
            </a:r>
            <a:r>
              <a:rPr lang="en-US" altLang="zh-CN" baseline="-25000"/>
              <a:t>m</a:t>
            </a:r>
            <a:r>
              <a:rPr lang="zh-CN" altLang="en-US" i="0"/>
              <a:t>使得下式成立</a:t>
            </a:r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2566988" y="4187825"/>
          <a:ext cx="37115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1" name="Equation" r:id="rId5" imgW="1726920" imgH="228600" progId="Equation.DSMT4">
                  <p:embed/>
                </p:oleObj>
              </mc:Choice>
              <mc:Fallback>
                <p:oleObj name="Equation" r:id="rId5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187825"/>
                        <a:ext cx="37115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597025" y="474345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设</a:t>
            </a: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2100263" y="4816475"/>
          <a:ext cx="4610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2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4816475"/>
                        <a:ext cx="46101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6926263" y="47434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则必有</a:t>
            </a: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592388" y="5319713"/>
          <a:ext cx="37385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3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319713"/>
                        <a:ext cx="373856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1597025" y="57515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即</a:t>
            </a:r>
          </a:p>
        </p:txBody>
      </p:sp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2173288" y="5824538"/>
          <a:ext cx="18288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4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824538"/>
                        <a:ext cx="18288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046538" y="5773738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也线性相关</a:t>
            </a:r>
            <a:r>
              <a:rPr lang="en-US" altLang="zh-CN" i="0"/>
              <a:t>.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468313" y="2563813"/>
            <a:ext cx="839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 dirty="0"/>
              <a:t>注意：利用向量线性相关性和方程组之间关系，易知</a:t>
            </a:r>
          </a:p>
        </p:txBody>
      </p:sp>
    </p:spTree>
    <p:extLst>
      <p:ext uri="{BB962C8B-B14F-4D97-AF65-F5344CB8AC3E}">
        <p14:creationId xmlns:p14="http://schemas.microsoft.com/office/powerpoint/2010/main" val="21181423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  <p:bldP spid="168965" grpId="0"/>
      <p:bldP spid="168967" grpId="0"/>
      <p:bldP spid="168968" grpId="0"/>
      <p:bldP spid="168970" grpId="0"/>
      <p:bldP spid="168972" grpId="0"/>
      <p:bldP spid="168974" grpId="0"/>
      <p:bldP spid="168977" grpId="0"/>
      <p:bldP spid="1689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71550" y="820738"/>
          <a:ext cx="74168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3" imgW="3276600" imgH="711200" progId="">
                  <p:embed/>
                </p:oleObj>
              </mc:Choice>
              <mc:Fallback>
                <p:oleObj name="Equation" r:id="rId3" imgW="3276600" imgH="7112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20738"/>
                        <a:ext cx="7416800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889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i="0">
                <a:solidFill>
                  <a:srgbClr val="FF3300"/>
                </a:solidFill>
                <a:latin typeface="黑体" pitchFamily="49" charset="-122"/>
              </a:rPr>
              <a:t>1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5360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i="0">
                <a:solidFill>
                  <a:srgbClr val="003300"/>
                </a:solidFill>
                <a:latin typeface="黑体" pitchFamily="49" charset="-122"/>
              </a:rPr>
              <a:t>分量全为复数的向量称为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复向量</a:t>
            </a:r>
            <a:r>
              <a:rPr lang="en-US" altLang="zh-CN" i="0">
                <a:solidFill>
                  <a:schemeClr val="accent2"/>
                </a:solidFill>
                <a:latin typeface="黑体" pitchFamily="49" charset="-122"/>
              </a:rPr>
              <a:t>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692275" y="2492375"/>
            <a:ext cx="553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i="0">
                <a:solidFill>
                  <a:srgbClr val="003300"/>
                </a:solidFill>
              </a:rPr>
              <a:t>分量全为实数的向量称为</a:t>
            </a:r>
            <a:r>
              <a:rPr lang="zh-CN" altLang="en-US" i="0">
                <a:solidFill>
                  <a:schemeClr val="accent2"/>
                </a:solidFill>
              </a:rPr>
              <a:t>实向量</a:t>
            </a:r>
            <a:r>
              <a:rPr lang="zh-CN" altLang="en-US" i="0">
                <a:solidFill>
                  <a:srgbClr val="003300"/>
                </a:solidFill>
              </a:rPr>
              <a:t>，</a:t>
            </a:r>
          </a:p>
        </p:txBody>
      </p:sp>
      <p:sp>
        <p:nvSpPr>
          <p:cNvPr id="49158" name="Text Box 6"/>
          <p:cNvSpPr txBox="1">
            <a:spLocks noGrp="1" noChangeArrowheads="1"/>
          </p:cNvSpPr>
          <p:nvPr>
            <p:ph type="title"/>
          </p:nvPr>
        </p:nvSpPr>
        <p:spPr>
          <a:xfrm>
            <a:off x="819150" y="-100013"/>
            <a:ext cx="7772400" cy="927101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49" charset="-122"/>
              </a:rPr>
              <a:t>一、 </a:t>
            </a:r>
            <a:r>
              <a:rPr lang="en-US" altLang="zh-CN" i="1"/>
              <a:t>n</a:t>
            </a:r>
            <a:r>
              <a:rPr lang="zh-CN" altLang="en-US">
                <a:latin typeface="黑体" pitchFamily="49" charset="-122"/>
              </a:rPr>
              <a:t>维向量的概念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55650" y="335597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i="0">
                <a:ea typeface="宋体" pitchFamily="2" charset="-122"/>
              </a:rPr>
              <a:t>例如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398588" y="3932238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5" imgW="1752600" imgH="393700" progId="Equation.3">
                  <p:embed/>
                </p:oleObj>
              </mc:Choice>
              <mc:Fallback>
                <p:oleObj name="Equation" r:id="rId5" imgW="1752600" imgH="393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932238"/>
                        <a:ext cx="175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330325" y="4445000"/>
          <a:ext cx="425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7" imgW="4254500" imgH="393700" progId="Equation.3">
                  <p:embed/>
                </p:oleObj>
              </mc:Choice>
              <mc:Fallback>
                <p:oleObj name="Equation" r:id="rId7" imgW="4254500" imgH="3937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445000"/>
                        <a:ext cx="425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3270250" y="3787775"/>
            <a:ext cx="4741863" cy="519113"/>
            <a:chOff x="2400" y="1282"/>
            <a:chExt cx="2987" cy="327"/>
          </a:xfrm>
        </p:grpSpPr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400" y="1480"/>
              <a:ext cx="176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4248" y="1282"/>
              <a:ext cx="11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pitchFamily="2" charset="-122"/>
                </a:rPr>
                <a:t>n</a:t>
              </a:r>
              <a:r>
                <a:rPr lang="zh-CN" altLang="en-US" i="0">
                  <a:solidFill>
                    <a:srgbClr val="3333FF"/>
                  </a:solidFill>
                </a:rPr>
                <a:t>维实向量</a:t>
              </a:r>
            </a:p>
          </p:txBody>
        </p:sp>
      </p:grpSp>
      <p:grpSp>
        <p:nvGrpSpPr>
          <p:cNvPr id="49166" name="Group 14"/>
          <p:cNvGrpSpPr>
            <a:grpSpLocks/>
          </p:cNvGrpSpPr>
          <p:nvPr/>
        </p:nvGrpSpPr>
        <p:grpSpPr bwMode="auto">
          <a:xfrm>
            <a:off x="5802313" y="4292600"/>
            <a:ext cx="3013075" cy="519113"/>
            <a:chOff x="3489" y="1989"/>
            <a:chExt cx="1898" cy="327"/>
          </a:xfrm>
        </p:grpSpPr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3489" y="2187"/>
              <a:ext cx="67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4248" y="1989"/>
              <a:ext cx="11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pitchFamily="2" charset="-122"/>
                </a:rPr>
                <a:t>n</a:t>
              </a:r>
              <a:r>
                <a:rPr lang="zh-CN" altLang="en-US" i="0">
                  <a:solidFill>
                    <a:srgbClr val="3333FF"/>
                  </a:solidFill>
                </a:rPr>
                <a:t>维复向量</a:t>
              </a:r>
            </a:p>
          </p:txBody>
        </p:sp>
      </p:grp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1254125" y="4832350"/>
            <a:ext cx="1844675" cy="1593850"/>
            <a:chOff x="624" y="2325"/>
            <a:chExt cx="1059" cy="1353"/>
          </a:xfrm>
        </p:grpSpPr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780" y="2325"/>
              <a:ext cx="45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1008" y="2325"/>
              <a:ext cx="0" cy="86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624" y="3189"/>
              <a:ext cx="1059" cy="489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第</a:t>
              </a:r>
              <a:r>
                <a:rPr lang="en-US" altLang="zh-CN" i="0">
                  <a:solidFill>
                    <a:srgbClr val="003300"/>
                  </a:solidFill>
                  <a:ea typeface="宋体" pitchFamily="2" charset="-122"/>
                </a:rPr>
                <a:t>1</a:t>
              </a:r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个分量</a:t>
              </a:r>
            </a:p>
          </p:txBody>
        </p:sp>
      </p:grp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3825875" y="4826000"/>
            <a:ext cx="2417763" cy="1354138"/>
            <a:chOff x="2244" y="2325"/>
            <a:chExt cx="1523" cy="1004"/>
          </a:xfrm>
        </p:grpSpPr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2244" y="2325"/>
              <a:ext cx="1008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3024" y="2325"/>
              <a:ext cx="0" cy="576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2592" y="2902"/>
              <a:ext cx="1175" cy="427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第</a:t>
              </a:r>
              <a:r>
                <a:rPr lang="en-US" altLang="zh-CN">
                  <a:solidFill>
                    <a:srgbClr val="003300"/>
                  </a:solidFill>
                  <a:ea typeface="宋体" pitchFamily="2" charset="-122"/>
                </a:rPr>
                <a:t>n</a:t>
              </a:r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个分量</a:t>
              </a:r>
            </a:p>
          </p:txBody>
        </p:sp>
      </p:grp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2168525" y="4826000"/>
            <a:ext cx="1844675" cy="950913"/>
            <a:chOff x="1200" y="2325"/>
            <a:chExt cx="1162" cy="978"/>
          </a:xfrm>
        </p:grpSpPr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1380" y="2325"/>
              <a:ext cx="480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632" y="2325"/>
              <a:ext cx="0" cy="384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1200" y="2710"/>
              <a:ext cx="1162" cy="593"/>
            </a:xfrm>
            <a:prstGeom prst="rect">
              <a:avLst/>
            </a:prstGeom>
            <a:noFill/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第</a:t>
              </a:r>
              <a:r>
                <a:rPr lang="en-US" altLang="zh-CN" i="0">
                  <a:solidFill>
                    <a:srgbClr val="003300"/>
                  </a:solidFill>
                  <a:ea typeface="宋体" pitchFamily="2" charset="-122"/>
                </a:rPr>
                <a:t>2</a:t>
              </a:r>
              <a:r>
                <a:rPr lang="zh-CN" altLang="en-US" i="0">
                  <a:solidFill>
                    <a:srgbClr val="003300"/>
                  </a:solidFill>
                  <a:ea typeface="宋体" pitchFamily="2" charset="-122"/>
                </a:rPr>
                <a:t>个分量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44450"/>
            <a:ext cx="7543800" cy="1143000"/>
          </a:xfrm>
        </p:spPr>
        <p:txBody>
          <a:bodyPr/>
          <a:lstStyle/>
          <a:p>
            <a:pPr marL="895350" indent="-895350"/>
            <a:r>
              <a:rPr lang="zh-CN" altLang="en-US" sz="2800">
                <a:solidFill>
                  <a:srgbClr val="FF3300"/>
                </a:solidFill>
              </a:rPr>
              <a:t>推论</a:t>
            </a:r>
            <a:r>
              <a:rPr lang="zh-CN" altLang="en-US" sz="2800">
                <a:solidFill>
                  <a:schemeClr val="tx1"/>
                </a:solidFill>
              </a:rPr>
              <a:t>	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阶行列式</a:t>
            </a:r>
            <a:r>
              <a:rPr lang="en-US" altLang="zh-CN" sz="2800">
                <a:solidFill>
                  <a:schemeClr val="tx1"/>
                </a:solidFill>
              </a:rPr>
              <a:t>|</a:t>
            </a:r>
            <a:r>
              <a:rPr lang="en-US" altLang="zh-CN" sz="2800" i="1">
                <a:solidFill>
                  <a:schemeClr val="tx1"/>
                </a:solidFill>
              </a:rPr>
              <a:t>A</a:t>
            </a:r>
            <a:r>
              <a:rPr lang="en-US" altLang="zh-CN" sz="2800">
                <a:solidFill>
                  <a:schemeClr val="tx1"/>
                </a:solidFill>
              </a:rPr>
              <a:t>|≠0 </a:t>
            </a:r>
            <a:r>
              <a:rPr lang="en-US" altLang="zh-CN" sz="2800">
                <a:solidFill>
                  <a:schemeClr val="tx1"/>
                </a:solidFill>
                <a:sym typeface="Wingdings" pitchFamily="2" charset="2"/>
              </a:rPr>
              <a:t></a:t>
            </a:r>
            <a:r>
              <a:rPr lang="zh-CN" altLang="en-US" sz="2800">
                <a:solidFill>
                  <a:schemeClr val="tx1"/>
                </a:solidFill>
              </a:rPr>
              <a:t>它的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个行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列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向量线性无关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84213" y="1268413"/>
            <a:ext cx="8137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524000" indent="-1524000"/>
            <a:r>
              <a:rPr lang="zh-CN" altLang="en-US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补充定理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 设有两个向量组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A: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r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B: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baseline="-25000"/>
              <a:t>s 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,  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若满足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2843213" y="2349500"/>
            <a:ext cx="59055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524000" indent="-1524000"/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(1)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可由向量组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线性表出，</a:t>
            </a: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2843213" y="2779713"/>
            <a:ext cx="5905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524000" indent="-1524000"/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2195513" y="3284538"/>
            <a:ext cx="37449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则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必线性相关</a:t>
            </a:r>
            <a:r>
              <a:rPr lang="en-US" altLang="zh-CN" i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i="0" baseline="-25000">
              <a:latin typeface="Symbol" pitchFamily="18" charset="2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268538" y="3851275"/>
            <a:ext cx="3544887" cy="576263"/>
          </a:xfrm>
          <a:prstGeom prst="rect">
            <a:avLst/>
          </a:prstGeom>
          <a:solidFill>
            <a:schemeClr val="accent1"/>
          </a:solidFill>
          <a:ln w="57150" cmpd="thickThin" algn="ctr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i="0"/>
              <a:t>以少表多，多的相关</a:t>
            </a:r>
            <a:r>
              <a:rPr lang="zh-CN" altLang="en-US" b="0" i="0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0" grpId="0"/>
      <p:bldP spid="169991" grpId="0"/>
      <p:bldP spid="169992" grpId="0"/>
      <p:bldP spid="1699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17500"/>
            <a:ext cx="8351837" cy="1023938"/>
          </a:xfrm>
        </p:spPr>
        <p:txBody>
          <a:bodyPr/>
          <a:lstStyle/>
          <a:p>
            <a:pPr marL="990600" indent="-990600"/>
            <a:r>
              <a:rPr lang="zh-CN" altLang="en-US" sz="2800">
                <a:solidFill>
                  <a:srgbClr val="FF3300"/>
                </a:solidFill>
              </a:rPr>
              <a:t>推论</a:t>
            </a:r>
            <a:r>
              <a:rPr lang="en-US" altLang="zh-CN" sz="2800">
                <a:solidFill>
                  <a:srgbClr val="FF3300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设向量组</a:t>
            </a:r>
            <a:r>
              <a:rPr lang="en-US" altLang="zh-CN" sz="2800">
                <a:solidFill>
                  <a:schemeClr val="tx1"/>
                </a:solidFill>
              </a:rPr>
              <a:t>A: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r </a:t>
            </a:r>
            <a:r>
              <a:rPr lang="zh-CN" altLang="en-US" sz="2800">
                <a:solidFill>
                  <a:schemeClr val="tx1"/>
                </a:solidFill>
              </a:rPr>
              <a:t>可经向量组</a:t>
            </a:r>
            <a:r>
              <a:rPr lang="en-US" altLang="zh-CN" sz="2800">
                <a:solidFill>
                  <a:schemeClr val="tx1"/>
                </a:solidFill>
              </a:rPr>
              <a:t>B: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effectLst/>
                <a:latin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  <a:effectLst/>
              </a:rPr>
              <a:t>…</a:t>
            </a:r>
            <a:r>
              <a:rPr lang="en-US" altLang="zh-CN" sz="2800">
                <a:solidFill>
                  <a:schemeClr val="tx1"/>
                </a:solidFill>
                <a:effectLst/>
                <a:latin typeface="Symbol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effectLst/>
                <a:latin typeface="Symbol" pitchFamily="18" charset="2"/>
              </a:rPr>
              <a:t>b</a:t>
            </a:r>
            <a:r>
              <a:rPr lang="en-US" altLang="zh-CN" sz="2800" i="1" baseline="-25000">
                <a:solidFill>
                  <a:schemeClr val="tx1"/>
                </a:solidFill>
                <a:effectLst/>
              </a:rPr>
              <a:t>s </a:t>
            </a:r>
            <a:r>
              <a:rPr lang="zh-CN" altLang="en-US" sz="2800">
                <a:solidFill>
                  <a:schemeClr val="tx1"/>
                </a:solidFill>
              </a:rPr>
              <a:t>线性表出，且向量组</a:t>
            </a:r>
            <a:r>
              <a:rPr lang="en-US" altLang="zh-CN" sz="2800">
                <a:solidFill>
                  <a:schemeClr val="tx1"/>
                </a:solidFill>
              </a:rPr>
              <a:t>A</a:t>
            </a:r>
            <a:r>
              <a:rPr lang="zh-CN" altLang="en-US" sz="2800">
                <a:solidFill>
                  <a:schemeClr val="tx1"/>
                </a:solidFill>
              </a:rPr>
              <a:t>线性无关，则</a:t>
            </a:r>
            <a:r>
              <a:rPr lang="zh-CN" altLang="en-US" sz="2800">
                <a:solidFill>
                  <a:srgbClr val="A50021"/>
                </a:solidFill>
              </a:rPr>
              <a:t>必有</a:t>
            </a:r>
            <a:r>
              <a:rPr lang="en-US" altLang="zh-CN" sz="2800" i="1">
                <a:solidFill>
                  <a:srgbClr val="A50021"/>
                </a:solidFill>
              </a:rPr>
              <a:t>r≤s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7204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765300" y="4940300"/>
          <a:ext cx="5467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5" name="Equation" r:id="rId3" imgW="2082800" imgH="241300" progId="">
                  <p:embed/>
                </p:oleObj>
              </mc:Choice>
              <mc:Fallback>
                <p:oleObj name="Equation" r:id="rId3" imgW="2082800" imgH="241300" progId="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940300"/>
                        <a:ext cx="5467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468313" y="1525588"/>
            <a:ext cx="6249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推论</a:t>
            </a:r>
            <a:r>
              <a:rPr lang="en-US" altLang="zh-CN" i="0">
                <a:solidFill>
                  <a:srgbClr val="FF3300"/>
                </a:solidFill>
              </a:rPr>
              <a:t>2</a:t>
            </a:r>
            <a:r>
              <a:rPr lang="en-US" altLang="zh-CN" i="0"/>
              <a:t>	 </a:t>
            </a:r>
            <a:r>
              <a:rPr lang="zh-CN" altLang="en-US" i="0"/>
              <a:t>任意</a:t>
            </a:r>
            <a:r>
              <a:rPr lang="en-US" altLang="zh-CN"/>
              <a:t>n </a:t>
            </a:r>
            <a:r>
              <a:rPr lang="en-US" altLang="zh-CN" i="0"/>
              <a:t>+1</a:t>
            </a:r>
            <a:r>
              <a:rPr lang="zh-CN" altLang="en-US" i="0"/>
              <a:t>个</a:t>
            </a:r>
            <a:r>
              <a:rPr lang="en-US" altLang="zh-CN"/>
              <a:t>n </a:t>
            </a:r>
            <a:r>
              <a:rPr lang="zh-CN" altLang="en-US" i="0"/>
              <a:t>维向量必线性相关</a:t>
            </a:r>
            <a:r>
              <a:rPr lang="en-US" altLang="zh-CN" i="0"/>
              <a:t>.</a:t>
            </a:r>
            <a:r>
              <a:rPr lang="en-US" altLang="zh-CN" b="0" i="0"/>
              <a:t> 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68313" y="2251075"/>
            <a:ext cx="82073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076325" indent="-1076325"/>
            <a:r>
              <a:rPr lang="zh-CN" altLang="en-US" i="0">
                <a:solidFill>
                  <a:srgbClr val="FF3300"/>
                </a:solidFill>
              </a:rPr>
              <a:t>推论</a:t>
            </a:r>
            <a:r>
              <a:rPr lang="en-US" altLang="zh-CN" i="0">
                <a:solidFill>
                  <a:srgbClr val="FF3300"/>
                </a:solidFill>
              </a:rPr>
              <a:t>3</a:t>
            </a:r>
            <a:r>
              <a:rPr lang="en-US" altLang="zh-CN" i="0"/>
              <a:t>	</a:t>
            </a:r>
            <a:r>
              <a:rPr lang="zh-CN" altLang="en-US" i="0"/>
              <a:t>两个线性无关的等价的向量组，必含有</a:t>
            </a:r>
            <a:r>
              <a:rPr lang="zh-CN" altLang="en-US" i="0">
                <a:solidFill>
                  <a:srgbClr val="A50021"/>
                </a:solidFill>
              </a:rPr>
              <a:t>相同</a:t>
            </a:r>
            <a:r>
              <a:rPr lang="zh-CN" altLang="en-US" i="0"/>
              <a:t>个数的向量</a:t>
            </a:r>
            <a:r>
              <a:rPr lang="en-US" altLang="zh-CN" i="0"/>
              <a:t>.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611188" y="3989388"/>
            <a:ext cx="79787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         </a:t>
            </a:r>
            <a:r>
              <a:rPr lang="zh-CN" altLang="en-US" i="0"/>
              <a:t>一个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m 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线性</a:t>
            </a:r>
            <a:r>
              <a:rPr lang="zh-CN" altLang="en-US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（线性</a:t>
            </a:r>
            <a:r>
              <a:rPr lang="zh-CN" alt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无关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）可以看作线性方程组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39750" y="3268663"/>
            <a:ext cx="5080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i="0">
                <a:solidFill>
                  <a:srgbClr val="000099"/>
                </a:solidFill>
              </a:rPr>
              <a:t>线性相关与线性方程组描述</a:t>
            </a: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684213" y="5573713"/>
            <a:ext cx="44402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99"/>
                </a:solidFill>
              </a:rPr>
              <a:t>存在</a:t>
            </a:r>
            <a:r>
              <a:rPr lang="en-US" altLang="zh-CN" i="0"/>
              <a:t>(</a:t>
            </a:r>
            <a:r>
              <a:rPr lang="zh-CN" altLang="en-US" i="0">
                <a:solidFill>
                  <a:srgbClr val="A50021"/>
                </a:solidFill>
              </a:rPr>
              <a:t>不存在</a:t>
            </a:r>
            <a:r>
              <a:rPr lang="en-US" altLang="zh-CN" i="0"/>
              <a:t>)</a:t>
            </a:r>
            <a:r>
              <a:rPr lang="zh-CN" altLang="en-US" i="0" u="sng"/>
              <a:t>非零解</a:t>
            </a:r>
            <a:r>
              <a:rPr lang="zh-CN" altLang="en-US" i="0"/>
              <a:t>的问题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  <p:bldP spid="172038" grpId="0"/>
      <p:bldP spid="172039" grpId="0"/>
      <p:bldP spid="172040" grpId="0"/>
      <p:bldP spid="1720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1692275" y="3284538"/>
            <a:ext cx="3621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/>
              <a:t>1</a:t>
            </a:r>
            <a:r>
              <a:rPr lang="en-US" altLang="zh-CN" i="0"/>
              <a:t>          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/>
              <a:t>2                        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m</a:t>
            </a:r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1476375" y="692150"/>
          <a:ext cx="496887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3" name="Equation" r:id="rId3" imgW="2667000" imgH="1181100" progId="">
                  <p:embed/>
                </p:oleObj>
              </mc:Choice>
              <mc:Fallback>
                <p:oleObj name="Equation" r:id="rId3" imgW="2667000" imgH="11811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92150"/>
                        <a:ext cx="4968875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78" name="Group 6"/>
          <p:cNvGrpSpPr>
            <a:grpSpLocks/>
          </p:cNvGrpSpPr>
          <p:nvPr/>
        </p:nvGrpSpPr>
        <p:grpSpPr bwMode="auto">
          <a:xfrm>
            <a:off x="1646238" y="717550"/>
            <a:ext cx="630237" cy="3124200"/>
            <a:chOff x="1056" y="1008"/>
            <a:chExt cx="432" cy="1968"/>
          </a:xfrm>
        </p:grpSpPr>
        <p:sp>
          <p:nvSpPr>
            <p:cNvPr id="207879" name="Rectangle 7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Rectangle 8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2870200" y="717550"/>
            <a:ext cx="547688" cy="2133600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2846388" y="3384550"/>
            <a:ext cx="646112" cy="457200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3086100" y="2851150"/>
            <a:ext cx="0" cy="53340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07886" name="Group 14"/>
          <p:cNvGrpSpPr>
            <a:grpSpLocks/>
          </p:cNvGrpSpPr>
          <p:nvPr/>
        </p:nvGrpSpPr>
        <p:grpSpPr bwMode="auto">
          <a:xfrm>
            <a:off x="4643438" y="717550"/>
            <a:ext cx="720725" cy="3124200"/>
            <a:chOff x="3168" y="1008"/>
            <a:chExt cx="366" cy="1968"/>
          </a:xfrm>
        </p:grpSpPr>
        <p:sp>
          <p:nvSpPr>
            <p:cNvPr id="207887" name="Rectangle 15"/>
            <p:cNvSpPr>
              <a:spLocks noChangeArrowheads="1"/>
            </p:cNvSpPr>
            <p:nvPr/>
          </p:nvSpPr>
          <p:spPr bwMode="auto">
            <a:xfrm>
              <a:off x="3168" y="1008"/>
              <a:ext cx="347" cy="134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Rectangle 16"/>
            <p:cNvSpPr>
              <a:spLocks noChangeArrowheads="1"/>
            </p:cNvSpPr>
            <p:nvPr/>
          </p:nvSpPr>
          <p:spPr bwMode="auto">
            <a:xfrm>
              <a:off x="3198" y="2688"/>
              <a:ext cx="33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971550" y="499745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其中</a:t>
            </a:r>
          </a:p>
        </p:txBody>
      </p:sp>
      <p:graphicFrame>
        <p:nvGraphicFramePr>
          <p:cNvPr id="207896" name="Object 24"/>
          <p:cNvGraphicFramePr>
            <a:graphicFrameLocks noChangeAspect="1"/>
          </p:cNvGraphicFramePr>
          <p:nvPr/>
        </p:nvGraphicFramePr>
        <p:xfrm>
          <a:off x="1979613" y="4149725"/>
          <a:ext cx="40322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4" name="Equation" r:id="rId5" imgW="1993900" imgH="1079500" progId="">
                  <p:embed/>
                </p:oleObj>
              </mc:Choice>
              <mc:Fallback>
                <p:oleObj name="Equation" r:id="rId5" imgW="1993900" imgH="1079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403225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684213" y="173038"/>
            <a:ext cx="19700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方程组描述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4" grpId="0"/>
      <p:bldP spid="207883" grpId="0" animBg="1"/>
      <p:bldP spid="207884" grpId="0" animBg="1"/>
      <p:bldP spid="207885" grpId="0" animBg="1"/>
      <p:bldP spid="2078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71550" y="13970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设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1619250" y="115888"/>
          <a:ext cx="33845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7" name="Equation" r:id="rId3" imgW="2133600" imgH="1930400" progId="">
                  <p:embed/>
                </p:oleObj>
              </mc:Choice>
              <mc:Fallback>
                <p:oleObj name="Equation" r:id="rId3" imgW="2133600" imgH="19304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5888"/>
                        <a:ext cx="33845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042988" y="3141663"/>
            <a:ext cx="7254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即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baseline="-25000"/>
              <a:t>i</a:t>
            </a:r>
            <a:r>
              <a:rPr lang="zh-CN" altLang="en-US" i="0"/>
              <a:t>是在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i</a:t>
            </a:r>
            <a:r>
              <a:rPr lang="zh-CN" altLang="en-US" i="0"/>
              <a:t>基础上增加若干个分量得到的向量</a:t>
            </a:r>
            <a:r>
              <a:rPr lang="en-US" altLang="zh-CN" i="0"/>
              <a:t>.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684213" y="39687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则</a:t>
            </a:r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187450" y="4040188"/>
          <a:ext cx="1800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8" name="Equation" r:id="rId5" imgW="965200" imgH="241300" progId="">
                  <p:embed/>
                </p:oleObj>
              </mc:Choice>
              <mc:Fallback>
                <p:oleObj name="Equation" r:id="rId5" imgW="965200" imgH="2413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0188"/>
                        <a:ext cx="18002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895600" y="39893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称为</a:t>
            </a:r>
          </a:p>
        </p:txBody>
      </p:sp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3752850" y="4005263"/>
          <a:ext cx="1827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9" name="Equation" r:id="rId7" imgW="939392" imgH="241195" progId="">
                  <p:embed/>
                </p:oleObj>
              </mc:Choice>
              <mc:Fallback>
                <p:oleObj name="Equation" r:id="rId7" imgW="939392" imgH="241195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005263"/>
                        <a:ext cx="1827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5540375" y="3968750"/>
            <a:ext cx="2416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的</a:t>
            </a:r>
            <a:r>
              <a:rPr lang="zh-CN" altLang="en-US" i="0">
                <a:solidFill>
                  <a:srgbClr val="000099"/>
                </a:solidFill>
              </a:rPr>
              <a:t>加长向量组</a:t>
            </a:r>
            <a:r>
              <a:rPr lang="en-US" altLang="zh-CN" i="0"/>
              <a:t>.</a:t>
            </a:r>
          </a:p>
        </p:txBody>
      </p:sp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3779838" y="4598988"/>
          <a:ext cx="1800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0" name="Equation" r:id="rId9" imgW="965200" imgH="241300" progId="">
                  <p:embed/>
                </p:oleObj>
              </mc:Choice>
              <mc:Fallback>
                <p:oleObj name="Equation" r:id="rId9" imgW="965200" imgH="2413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98988"/>
                        <a:ext cx="18002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2916238" y="45450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称为</a:t>
            </a:r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1187450" y="4616450"/>
          <a:ext cx="18272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1" name="Equation" r:id="rId10" imgW="939392" imgH="241195" progId="">
                  <p:embed/>
                </p:oleObj>
              </mc:Choice>
              <mc:Fallback>
                <p:oleObj name="Equation" r:id="rId10" imgW="939392" imgH="241195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16450"/>
                        <a:ext cx="18272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540375" y="4545013"/>
            <a:ext cx="2416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的</a:t>
            </a:r>
            <a:r>
              <a:rPr lang="zh-CN" altLang="en-US" i="0">
                <a:solidFill>
                  <a:srgbClr val="000099"/>
                </a:solidFill>
              </a:rPr>
              <a:t>截短向量组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/>
      <p:bldP spid="208903" grpId="0"/>
      <p:bldP spid="208905" grpId="0"/>
      <p:bldP spid="208907" grpId="0"/>
      <p:bldP spid="208910" grpId="0"/>
      <p:bldP spid="2089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1258888" y="115888"/>
            <a:ext cx="6696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/>
              <a:t>若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向量组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1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i="0" baseline="-25000">
                <a:latin typeface="Symbol" pitchFamily="18" charset="2"/>
              </a:rPr>
              <a:t>2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 i="0"/>
              <a:t>…</a:t>
            </a:r>
            <a:r>
              <a:rPr lang="en-US" altLang="zh-CN" i="0">
                <a:latin typeface="Symbol" pitchFamily="18" charset="2"/>
              </a:rPr>
              <a:t>,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en-US" altLang="zh-CN" baseline="-25000"/>
              <a:t>m </a:t>
            </a:r>
            <a:r>
              <a:rPr lang="zh-CN" alt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</a:t>
            </a:r>
            <a:r>
              <a:rPr lang="zh-CN" altLang="en-US" i="0">
                <a:effectLst>
                  <a:outerShdw blurRad="38100" dist="38100" dir="2700000" algn="tl">
                    <a:srgbClr val="C0C0C0"/>
                  </a:outerShdw>
                </a:effectLst>
              </a:rPr>
              <a:t>，即</a:t>
            </a:r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978025" y="690563"/>
          <a:ext cx="403225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6" name="Equation" r:id="rId3" imgW="2667000" imgH="1181100" progId="">
                  <p:embed/>
                </p:oleObj>
              </mc:Choice>
              <mc:Fallback>
                <p:oleObj name="Equation" r:id="rId3" imgW="2667000" imgH="11811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690563"/>
                        <a:ext cx="4032250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827088" y="2490788"/>
            <a:ext cx="2058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A50021"/>
                </a:solidFill>
              </a:rPr>
              <a:t>没有非零解</a:t>
            </a:r>
            <a:r>
              <a:rPr lang="en-US" altLang="zh-CN" i="0"/>
              <a:t>.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843213" y="2476500"/>
            <a:ext cx="26844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那么线性方程组</a:t>
            </a:r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2025650" y="2995613"/>
          <a:ext cx="4300538" cy="294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7" name="Equation" r:id="rId5" imgW="3098800" imgH="2120900" progId="">
                  <p:embed/>
                </p:oleObj>
              </mc:Choice>
              <mc:Fallback>
                <p:oleObj name="Equation" r:id="rId5" imgW="3098800" imgH="21209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995613"/>
                        <a:ext cx="4300538" cy="294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969963" y="5916613"/>
            <a:ext cx="27733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必</a:t>
            </a:r>
            <a:r>
              <a:rPr lang="zh-CN" altLang="en-US" i="0">
                <a:solidFill>
                  <a:srgbClr val="A50021"/>
                </a:solidFill>
              </a:rPr>
              <a:t>也没有非零解</a:t>
            </a:r>
            <a:r>
              <a:rPr lang="en-US" altLang="zh-CN" i="0"/>
              <a:t>.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35375" y="5862638"/>
            <a:ext cx="50339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也就是说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i="0" baseline="-25000"/>
              <a:t>1</a:t>
            </a:r>
            <a:r>
              <a:rPr lang="en-US" altLang="zh-CN" i="0"/>
              <a:t>,</a:t>
            </a:r>
            <a:r>
              <a:rPr lang="en-US" altLang="zh-CN"/>
              <a:t> 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i="0" baseline="-25000"/>
              <a:t>2</a:t>
            </a:r>
            <a:r>
              <a:rPr lang="en-US" altLang="zh-CN" i="0"/>
              <a:t>, …, </a:t>
            </a:r>
            <a:r>
              <a:rPr lang="en-US" altLang="zh-CN">
                <a:latin typeface="Symbol" pitchFamily="18" charset="2"/>
              </a:rPr>
              <a:t>b</a:t>
            </a:r>
            <a:r>
              <a:rPr lang="en-US" altLang="zh-CN" baseline="-25000"/>
              <a:t>m</a:t>
            </a:r>
            <a:r>
              <a:rPr lang="zh-CN" altLang="en-US" i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</a:t>
            </a:r>
            <a:r>
              <a:rPr lang="en-US" altLang="zh-CN" i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/>
      <p:bldP spid="209928" grpId="0"/>
      <p:bldP spid="209931" grpId="0"/>
      <p:bldP spid="2099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1187450" y="620713"/>
            <a:ext cx="936625" cy="9366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1042988" y="1700213"/>
            <a:ext cx="72199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0850" indent="-450850"/>
            <a:r>
              <a:rPr lang="en-US" altLang="zh-CN" i="0"/>
              <a:t>(1)</a:t>
            </a:r>
            <a:r>
              <a:rPr lang="zh-CN" altLang="en-US" i="0"/>
              <a:t>若一个向量组线性</a:t>
            </a:r>
            <a:r>
              <a:rPr lang="zh-CN" altLang="en-US" i="0">
                <a:solidFill>
                  <a:srgbClr val="A50021"/>
                </a:solidFill>
              </a:rPr>
              <a:t>无关</a:t>
            </a:r>
            <a:r>
              <a:rPr lang="zh-CN" altLang="en-US" i="0"/>
              <a:t>，则其</a:t>
            </a:r>
            <a:r>
              <a:rPr lang="zh-CN" altLang="en-US" i="0">
                <a:solidFill>
                  <a:srgbClr val="000099"/>
                </a:solidFill>
              </a:rPr>
              <a:t>加长</a:t>
            </a:r>
            <a:r>
              <a:rPr lang="zh-CN" altLang="en-US" i="0"/>
              <a:t>向量组必线性</a:t>
            </a:r>
            <a:r>
              <a:rPr lang="zh-CN" altLang="en-US" i="0">
                <a:solidFill>
                  <a:srgbClr val="A50021"/>
                </a:solidFill>
              </a:rPr>
              <a:t>无关</a:t>
            </a:r>
            <a:r>
              <a:rPr lang="en-US" altLang="zh-CN" i="0"/>
              <a:t>.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1023938" y="2924175"/>
            <a:ext cx="72199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0850" indent="-450850"/>
            <a:r>
              <a:rPr lang="en-US" altLang="zh-CN" i="0"/>
              <a:t>(2)</a:t>
            </a:r>
            <a:r>
              <a:rPr lang="zh-CN" altLang="en-US" i="0"/>
              <a:t>若一个向量组线性</a:t>
            </a:r>
            <a:r>
              <a:rPr lang="zh-CN" altLang="en-US" i="0">
                <a:solidFill>
                  <a:srgbClr val="A50021"/>
                </a:solidFill>
              </a:rPr>
              <a:t>相关</a:t>
            </a:r>
            <a:r>
              <a:rPr lang="zh-CN" altLang="en-US" i="0"/>
              <a:t>，则其</a:t>
            </a:r>
            <a:r>
              <a:rPr lang="zh-CN" altLang="en-US" i="0">
                <a:solidFill>
                  <a:srgbClr val="000099"/>
                </a:solidFill>
              </a:rPr>
              <a:t>截短</a:t>
            </a:r>
            <a:r>
              <a:rPr lang="zh-CN" altLang="en-US" i="0"/>
              <a:t>向量组必线性</a:t>
            </a:r>
            <a:r>
              <a:rPr lang="zh-CN" altLang="en-US" i="0">
                <a:solidFill>
                  <a:srgbClr val="A50021"/>
                </a:solidFill>
              </a:rPr>
              <a:t>相关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135937" cy="720725"/>
          </a:xfrm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四、极大线性无关组和向量组的秩 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84213" y="1052513"/>
            <a:ext cx="8208962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</a:rPr>
              <a:t>定义</a:t>
            </a:r>
            <a:r>
              <a:rPr lang="en-US" altLang="zh-CN" i="0">
                <a:solidFill>
                  <a:srgbClr val="FF3300"/>
                </a:solidFill>
              </a:rPr>
              <a:t>4</a:t>
            </a:r>
            <a:r>
              <a:rPr lang="en-US" altLang="zh-CN" i="0"/>
              <a:t>  </a:t>
            </a:r>
            <a:r>
              <a:rPr lang="zh-CN" altLang="en-US" i="0"/>
              <a:t>若向量组的一个子组线性无关，但将向量组中</a:t>
            </a:r>
            <a:r>
              <a:rPr lang="zh-CN" altLang="en-US" i="0">
                <a:solidFill>
                  <a:srgbClr val="A50021"/>
                </a:solidFill>
              </a:rPr>
              <a:t>任何</a:t>
            </a:r>
            <a:r>
              <a:rPr lang="zh-CN" altLang="en-US" i="0"/>
              <a:t>一个向量添到这个子组中去，得到的</a:t>
            </a:r>
            <a:r>
              <a:rPr lang="zh-CN" altLang="en-US" i="0">
                <a:solidFill>
                  <a:srgbClr val="A50021"/>
                </a:solidFill>
              </a:rPr>
              <a:t>都是</a:t>
            </a:r>
            <a:r>
              <a:rPr lang="zh-CN" altLang="en-US" i="0"/>
              <a:t>线性相关的子组，则称该线性无关子组为向量组的</a:t>
            </a:r>
            <a:r>
              <a:rPr lang="zh-CN" altLang="en-US" i="0">
                <a:solidFill>
                  <a:schemeClr val="accent2"/>
                </a:solidFill>
              </a:rPr>
              <a:t>极大线性无关组</a:t>
            </a:r>
            <a:r>
              <a:rPr lang="en-US" altLang="zh-CN" i="0"/>
              <a:t>.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3160713" y="2349500"/>
            <a:ext cx="42910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有的书中简称</a:t>
            </a:r>
            <a:r>
              <a:rPr lang="zh-CN" altLang="en-US" i="0">
                <a:solidFill>
                  <a:schemeClr val="accent2"/>
                </a:solidFill>
              </a:rPr>
              <a:t>极大无关组</a:t>
            </a:r>
            <a:r>
              <a:rPr lang="en-US" altLang="zh-CN" i="0"/>
              <a:t>. 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11188" y="2924175"/>
            <a:ext cx="8280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i="0"/>
              <a:t>        </a:t>
            </a:r>
            <a:r>
              <a:rPr lang="zh-CN" altLang="en-US" i="0"/>
              <a:t>显然，向量组的</a:t>
            </a:r>
            <a:r>
              <a:rPr lang="zh-CN" altLang="en-US" i="0">
                <a:solidFill>
                  <a:srgbClr val="A50021"/>
                </a:solidFill>
              </a:rPr>
              <a:t>任何</a:t>
            </a:r>
            <a:r>
              <a:rPr lang="zh-CN" altLang="en-US" i="0"/>
              <a:t>向量都是它的极大线性无关组的线性组合</a:t>
            </a:r>
            <a:r>
              <a:rPr lang="en-US" altLang="zh-CN" i="0"/>
              <a:t>. 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3632200" y="3357563"/>
            <a:ext cx="48275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证明中一般只要说明向量组的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574675" y="3860800"/>
            <a:ext cx="8101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A50021"/>
                </a:solidFill>
              </a:rPr>
              <a:t>其它</a:t>
            </a:r>
            <a:r>
              <a:rPr lang="zh-CN" altLang="en-US" i="0"/>
              <a:t>向量</a:t>
            </a:r>
            <a:r>
              <a:rPr lang="en-US" altLang="zh-CN" i="0"/>
              <a:t>(</a:t>
            </a:r>
            <a:r>
              <a:rPr lang="zh-CN" altLang="en-US" i="0"/>
              <a:t>若存在</a:t>
            </a:r>
            <a:r>
              <a:rPr lang="en-US" altLang="zh-CN" i="0"/>
              <a:t>)</a:t>
            </a:r>
            <a:r>
              <a:rPr lang="zh-CN" altLang="en-US" i="0"/>
              <a:t>都是该无关子组的线性组合即可</a:t>
            </a:r>
            <a:r>
              <a:rPr lang="en-US" altLang="zh-CN" i="0"/>
              <a:t>. 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684213" y="4581525"/>
            <a:ext cx="13446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说明： </a:t>
            </a: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042988" y="5084763"/>
            <a:ext cx="75612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61950" indent="-361950"/>
            <a:r>
              <a:rPr lang="en-US" altLang="zh-CN" i="0"/>
              <a:t>(1)</a:t>
            </a:r>
            <a:r>
              <a:rPr lang="zh-CN" altLang="en-US" i="0"/>
              <a:t>一个线性</a:t>
            </a:r>
            <a:r>
              <a:rPr lang="zh-CN" altLang="en-US" i="0">
                <a:solidFill>
                  <a:srgbClr val="A50021"/>
                </a:solidFill>
              </a:rPr>
              <a:t>无关</a:t>
            </a:r>
            <a:r>
              <a:rPr lang="zh-CN" altLang="en-US" i="0"/>
              <a:t>向量组的极大无关组就是该向量组</a:t>
            </a:r>
            <a:r>
              <a:rPr lang="zh-CN" altLang="en-US" i="0">
                <a:solidFill>
                  <a:srgbClr val="A50021"/>
                </a:solidFill>
              </a:rPr>
              <a:t>本身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/>
      <p:bldP spid="174087" grpId="0"/>
      <p:bldP spid="174088" grpId="0"/>
      <p:bldP spid="174089" grpId="0"/>
      <p:bldP spid="174090" grpId="0"/>
      <p:bldP spid="1740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2195513" y="2217738"/>
          <a:ext cx="58451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8" name="Equation" r:id="rId3" imgW="2832100" imgH="228600" progId="">
                  <p:embed/>
                </p:oleObj>
              </mc:Choice>
              <mc:Fallback>
                <p:oleObj name="Equation" r:id="rId3" imgW="2832100" imgH="2286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17738"/>
                        <a:ext cx="584517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2268538" y="2781300"/>
          <a:ext cx="16557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9" name="Equation" r:id="rId5" imgW="787400" imgH="228600" progId="">
                  <p:embed/>
                </p:oleObj>
              </mc:Choice>
              <mc:Fallback>
                <p:oleObj name="Equation" r:id="rId5" imgW="787400" imgH="2286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81300"/>
                        <a:ext cx="16557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4787900" y="2852738"/>
          <a:ext cx="1266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0" name="Equation" r:id="rId7" imgW="634725" imgH="228501" progId="">
                  <p:embed/>
                </p:oleObj>
              </mc:Choice>
              <mc:Fallback>
                <p:oleObj name="Equation" r:id="rId7" imgW="634725" imgH="22850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2738"/>
                        <a:ext cx="12668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979613" y="3284538"/>
          <a:ext cx="34559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1" name="Equation" r:id="rId9" imgW="1384300" imgH="228600" progId="">
                  <p:embed/>
                </p:oleObj>
              </mc:Choice>
              <mc:Fallback>
                <p:oleObj name="Equation" r:id="rId9" imgW="1384300" imgH="228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34559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893763" y="404813"/>
            <a:ext cx="720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(2) </a:t>
            </a:r>
            <a:r>
              <a:rPr lang="zh-CN" altLang="en-US" i="0">
                <a:solidFill>
                  <a:srgbClr val="000000"/>
                </a:solidFill>
              </a:rPr>
              <a:t>仅有零向量的向量组</a:t>
            </a:r>
            <a:r>
              <a:rPr lang="zh-CN" altLang="en-US" i="0">
                <a:solidFill>
                  <a:srgbClr val="A50021"/>
                </a:solidFill>
              </a:rPr>
              <a:t>没有</a:t>
            </a:r>
            <a:r>
              <a:rPr lang="zh-CN" altLang="en-US" i="0">
                <a:solidFill>
                  <a:srgbClr val="000000"/>
                </a:solidFill>
              </a:rPr>
              <a:t>极大线性无关组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900113" y="981075"/>
            <a:ext cx="61356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(3) </a:t>
            </a:r>
            <a:r>
              <a:rPr lang="zh-CN" altLang="en-US" i="0">
                <a:solidFill>
                  <a:srgbClr val="000000"/>
                </a:solidFill>
              </a:rPr>
              <a:t>向量组的极大无关组</a:t>
            </a:r>
            <a:r>
              <a:rPr lang="zh-CN" altLang="en-US" i="0">
                <a:solidFill>
                  <a:srgbClr val="A50021"/>
                </a:solidFill>
              </a:rPr>
              <a:t>可能不止一个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1403350" y="1628775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例如：向量组</a:t>
            </a: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1403350" y="269398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显然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3817938" y="2803525"/>
            <a:ext cx="4016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，故                  线性相关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1403350" y="3284538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但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5364163" y="3341688"/>
            <a:ext cx="20589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都线性无关</a:t>
            </a:r>
            <a:r>
              <a:rPr lang="en-US" altLang="zh-CN" i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1403350" y="3811588"/>
            <a:ext cx="49164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因而都是它的极大线性无关组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898525" y="4565650"/>
            <a:ext cx="79216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solidFill>
                  <a:srgbClr val="000000"/>
                </a:solidFill>
              </a:rPr>
              <a:t>(4) </a:t>
            </a:r>
            <a:r>
              <a:rPr lang="zh-CN" altLang="en-US" i="0">
                <a:solidFill>
                  <a:srgbClr val="000000"/>
                </a:solidFill>
              </a:rPr>
              <a:t>一个向量组的任意两个极大无关组</a:t>
            </a:r>
            <a:r>
              <a:rPr lang="zh-CN" altLang="en-US" i="0">
                <a:solidFill>
                  <a:srgbClr val="A50021"/>
                </a:solidFill>
              </a:rPr>
              <a:t>都是等价</a:t>
            </a:r>
            <a:r>
              <a:rPr lang="zh-CN" altLang="en-US" i="0">
                <a:solidFill>
                  <a:srgbClr val="000000"/>
                </a:solidFill>
              </a:rPr>
              <a:t>的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900113" y="5146675"/>
            <a:ext cx="7704137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i="0"/>
              <a:t>(5) </a:t>
            </a:r>
            <a:r>
              <a:rPr lang="zh-CN" altLang="en-US" i="0">
                <a:solidFill>
                  <a:srgbClr val="FF3300"/>
                </a:solidFill>
              </a:rPr>
              <a:t>定理</a:t>
            </a:r>
            <a:r>
              <a:rPr lang="en-US" altLang="zh-CN" i="0">
                <a:solidFill>
                  <a:srgbClr val="FF3300"/>
                </a:solidFill>
              </a:rPr>
              <a:t>3</a:t>
            </a:r>
            <a:r>
              <a:rPr lang="en-US" altLang="zh-CN" i="0"/>
              <a:t>	</a:t>
            </a:r>
            <a:r>
              <a:rPr lang="zh-CN" altLang="en-US" i="0"/>
              <a:t>对于一个给定的向量组，它的极大线性无关组</a:t>
            </a:r>
            <a:r>
              <a:rPr lang="zh-CN" altLang="en-US" i="0">
                <a:solidFill>
                  <a:srgbClr val="A50021"/>
                </a:solidFill>
              </a:rPr>
              <a:t>所含向量的个数相同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2" grpId="0"/>
      <p:bldP spid="176143" grpId="0"/>
      <p:bldP spid="176144" grpId="0"/>
      <p:bldP spid="176145" grpId="0"/>
      <p:bldP spid="176146" grpId="0"/>
      <p:bldP spid="176147" grpId="0"/>
      <p:bldP spid="176148" grpId="0"/>
      <p:bldP spid="176149" grpId="0"/>
      <p:bldP spid="1761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60350"/>
            <a:ext cx="8137525" cy="1143000"/>
          </a:xfrm>
        </p:spPr>
        <p:txBody>
          <a:bodyPr/>
          <a:lstStyle/>
          <a:p>
            <a:pPr marL="1076325" indent="-1076325"/>
            <a:r>
              <a:rPr lang="zh-CN" altLang="en-US" sz="2800">
                <a:solidFill>
                  <a:srgbClr val="FF3300"/>
                </a:solidFill>
              </a:rPr>
              <a:t>定义</a:t>
            </a:r>
            <a:r>
              <a:rPr lang="en-US" altLang="zh-CN" sz="2800">
                <a:solidFill>
                  <a:srgbClr val="FF3300"/>
                </a:solidFill>
              </a:rPr>
              <a:t>5</a:t>
            </a:r>
            <a:r>
              <a:rPr lang="en-US" altLang="zh-CN" sz="2800">
                <a:solidFill>
                  <a:schemeClr val="tx1"/>
                </a:solidFill>
              </a:rPr>
              <a:t>	</a:t>
            </a:r>
            <a:r>
              <a:rPr lang="zh-CN" altLang="en-US" sz="2800">
                <a:solidFill>
                  <a:schemeClr val="tx1"/>
                </a:solidFill>
              </a:rPr>
              <a:t>向量组的极大线性无关组所含向量的个数，称为向量组的</a:t>
            </a:r>
            <a:r>
              <a:rPr lang="zh-CN" altLang="en-US" sz="2800">
                <a:solidFill>
                  <a:schemeClr val="accent2"/>
                </a:solidFill>
              </a:rPr>
              <a:t>秩</a:t>
            </a:r>
            <a:r>
              <a:rPr lang="en-US" altLang="zh-CN" sz="28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71513" y="1339850"/>
            <a:ext cx="822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特别的，仅含有零向量的向量组，规定它的秩为</a:t>
            </a:r>
            <a:r>
              <a:rPr lang="zh-CN" altLang="en-US" i="0">
                <a:solidFill>
                  <a:srgbClr val="A50021"/>
                </a:solidFill>
              </a:rPr>
              <a:t>零</a:t>
            </a:r>
            <a:r>
              <a:rPr lang="en-US" altLang="zh-CN" i="0"/>
              <a:t>.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84213" y="2565400"/>
            <a:ext cx="6654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0"/>
              <a:t>(1) </a:t>
            </a:r>
            <a:r>
              <a:rPr lang="zh-CN" altLang="en-US" i="0"/>
              <a:t>向量组中，任何</a:t>
            </a:r>
            <a:r>
              <a:rPr lang="en-US" altLang="zh-CN"/>
              <a:t>r</a:t>
            </a:r>
            <a:r>
              <a:rPr lang="en-US" altLang="zh-CN" i="0"/>
              <a:t>+1</a:t>
            </a:r>
            <a:r>
              <a:rPr lang="zh-CN" altLang="en-US" i="0"/>
              <a:t>个向量</a:t>
            </a:r>
            <a:r>
              <a:rPr lang="zh-CN" altLang="en-US" i="0">
                <a:solidFill>
                  <a:srgbClr val="A50021"/>
                </a:solidFill>
              </a:rPr>
              <a:t>必线性相关</a:t>
            </a:r>
            <a:r>
              <a:rPr lang="en-US" altLang="zh-CN" i="0"/>
              <a:t>.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655888" y="1989138"/>
            <a:ext cx="3625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若向量组的秩为</a:t>
            </a:r>
            <a:r>
              <a:rPr lang="en-US" altLang="zh-CN"/>
              <a:t>r</a:t>
            </a:r>
            <a:r>
              <a:rPr lang="zh-CN" altLang="en-US" i="0"/>
              <a:t>，则 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84213" y="4494213"/>
            <a:ext cx="7791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i="0"/>
              <a:t>(2) </a:t>
            </a:r>
            <a:r>
              <a:rPr lang="zh-CN" altLang="en-US" i="0"/>
              <a:t>向量组的线性无关子组所含向量个数</a:t>
            </a:r>
            <a:r>
              <a:rPr lang="zh-CN" altLang="en-US" i="0">
                <a:solidFill>
                  <a:srgbClr val="A50021"/>
                </a:solidFill>
              </a:rPr>
              <a:t>最多为</a:t>
            </a:r>
            <a:r>
              <a:rPr lang="en-US" altLang="zh-CN">
                <a:solidFill>
                  <a:srgbClr val="A50021"/>
                </a:solidFill>
              </a:rPr>
              <a:t>r</a:t>
            </a:r>
            <a:r>
              <a:rPr lang="en-US" altLang="zh-CN" i="0"/>
              <a:t>. 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55650" y="5075238"/>
            <a:ext cx="79216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/>
              <a:t>证</a:t>
            </a:r>
            <a:r>
              <a:rPr lang="en-US" altLang="zh-CN" i="0"/>
              <a:t>: </a:t>
            </a:r>
            <a:r>
              <a:rPr lang="zh-CN" altLang="en-US" i="0"/>
              <a:t>该线性无关子组能被某极大线性无关组（含有</a:t>
            </a:r>
            <a:r>
              <a:rPr lang="en-US" altLang="zh-CN"/>
              <a:t>r</a:t>
            </a:r>
            <a:r>
              <a:rPr lang="zh-CN" altLang="en-US" i="0"/>
              <a:t>个向量）线性表出，则其包含向量个数≤</a:t>
            </a:r>
            <a:r>
              <a:rPr lang="en-US" altLang="zh-CN"/>
              <a:t>r</a:t>
            </a:r>
            <a:r>
              <a:rPr lang="en-US" altLang="zh-CN" i="0"/>
              <a:t> .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684213" y="3063875"/>
            <a:ext cx="8137525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i="0"/>
              <a:t>证：任何</a:t>
            </a:r>
            <a:r>
              <a:rPr lang="en-US" altLang="zh-CN"/>
              <a:t>r</a:t>
            </a:r>
            <a:r>
              <a:rPr lang="zh-CN" altLang="en-US" i="0"/>
              <a:t>＋</a:t>
            </a:r>
            <a:r>
              <a:rPr lang="en-US" altLang="zh-CN" i="0"/>
              <a:t>1</a:t>
            </a:r>
            <a:r>
              <a:rPr lang="zh-CN" altLang="en-US" i="0"/>
              <a:t>个向量可经原向量组的极大线性无关组</a:t>
            </a:r>
            <a:r>
              <a:rPr lang="en-US" altLang="zh-CN" i="0"/>
              <a:t>(</a:t>
            </a:r>
            <a:r>
              <a:rPr lang="en-US" altLang="zh-CN"/>
              <a:t>r</a:t>
            </a:r>
            <a:r>
              <a:rPr lang="zh-CN" altLang="en-US" i="0"/>
              <a:t>个向量</a:t>
            </a:r>
            <a:r>
              <a:rPr lang="en-US" altLang="zh-CN" i="0"/>
              <a:t>)</a:t>
            </a:r>
            <a:r>
              <a:rPr lang="zh-CN" altLang="en-US" i="0"/>
              <a:t>线性线性表出，由于</a:t>
            </a:r>
            <a:r>
              <a:rPr lang="en-US" altLang="zh-CN"/>
              <a:t>r</a:t>
            </a:r>
            <a:r>
              <a:rPr lang="en-US" altLang="zh-CN" i="0"/>
              <a:t>+1&gt;</a:t>
            </a:r>
            <a:r>
              <a:rPr lang="en-US" altLang="zh-CN"/>
              <a:t>r</a:t>
            </a:r>
            <a:r>
              <a:rPr lang="zh-CN" altLang="en-US" i="0"/>
              <a:t>，故这</a:t>
            </a:r>
            <a:r>
              <a:rPr lang="en-US" altLang="zh-CN"/>
              <a:t>r</a:t>
            </a:r>
            <a:r>
              <a:rPr lang="en-US" altLang="zh-CN" i="0"/>
              <a:t>+1</a:t>
            </a:r>
            <a:r>
              <a:rPr lang="zh-CN" altLang="en-US" i="0"/>
              <a:t>个向量线性相关</a:t>
            </a:r>
            <a:r>
              <a:rPr lang="en-US" altLang="zh-CN" i="0"/>
              <a:t>. </a:t>
            </a:r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827088" y="1916113"/>
            <a:ext cx="1651000" cy="557212"/>
          </a:xfrm>
          <a:prstGeom prst="rect">
            <a:avLst/>
          </a:prstGeom>
          <a:solidFill>
            <a:schemeClr val="accent1"/>
          </a:solidFill>
          <a:ln w="38100" cmpd="dbl" algn="ctr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i="0"/>
              <a:t>几个结论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57" grpId="0"/>
      <p:bldP spid="177158" grpId="0"/>
      <p:bldP spid="177159" grpId="0"/>
      <p:bldP spid="177160" grpId="0"/>
      <p:bldP spid="177162" grpId="0"/>
      <p:bldP spid="1771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1801813" y="2057400"/>
          <a:ext cx="2222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9" name="Equation" r:id="rId3" imgW="914400" imgH="241300" progId="">
                  <p:embed/>
                </p:oleObj>
              </mc:Choice>
              <mc:Fallback>
                <p:oleObj name="Equation" r:id="rId3" imgW="914400" imgH="2413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057400"/>
                        <a:ext cx="2222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827088" y="3357563"/>
          <a:ext cx="24479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0" name="Equation" r:id="rId5" imgW="1104900" imgH="241300" progId="">
                  <p:embed/>
                </p:oleObj>
              </mc:Choice>
              <mc:Fallback>
                <p:oleObj name="Equation" r:id="rId5" imgW="1104900" imgH="2413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24479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536575" y="2062163"/>
            <a:ext cx="12573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证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: 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设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4065588" y="2062163"/>
            <a:ext cx="42513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是任意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个线性无关向量，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744538" y="2693988"/>
            <a:ext cx="78216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a 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是向量组中任一个向量，则由前面的结论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(1)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知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2482850" y="3919538"/>
            <a:ext cx="18367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从而</a:t>
            </a:r>
            <a:r>
              <a:rPr lang="en-US" altLang="zh-CN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可由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3275013" y="3286125"/>
            <a:ext cx="2149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必线性相关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.</a:t>
            </a:r>
            <a:endParaRPr lang="en-US" altLang="zh-CN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5364163" y="3286125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而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827088" y="4581525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根据定义，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4668838" y="4510088"/>
            <a:ext cx="4114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是一个极大线性无关组</a:t>
            </a:r>
            <a:r>
              <a:rPr lang="en-US" altLang="zh-CN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.</a:t>
            </a:r>
            <a:r>
              <a:rPr lang="en-US" altLang="zh-CN" i="0">
                <a:latin typeface="黑体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79219" name="Object 19"/>
          <p:cNvGraphicFramePr>
            <a:graphicFrameLocks noChangeAspect="1"/>
          </p:cNvGraphicFramePr>
          <p:nvPr/>
        </p:nvGraphicFramePr>
        <p:xfrm>
          <a:off x="5867400" y="3286125"/>
          <a:ext cx="2222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1" name="Equation" r:id="rId7" imgW="914400" imgH="241300" progId="">
                  <p:embed/>
                </p:oleObj>
              </mc:Choice>
              <mc:Fallback>
                <p:oleObj name="Equation" r:id="rId7" imgW="914400" imgH="2413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86125"/>
                        <a:ext cx="2222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755650" y="3933825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  <a:cs typeface="Times New Roman" pitchFamily="18" charset="0"/>
              </a:rPr>
              <a:t>线性无关，</a:t>
            </a:r>
            <a:endParaRPr lang="zh-CN" altLang="en-US" i="0">
              <a:latin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79221" name="Object 21"/>
          <p:cNvGraphicFramePr>
            <a:graphicFrameLocks noChangeAspect="1"/>
          </p:cNvGraphicFramePr>
          <p:nvPr/>
        </p:nvGraphicFramePr>
        <p:xfrm>
          <a:off x="4283075" y="3862388"/>
          <a:ext cx="2222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2" name="Equation" r:id="rId8" imgW="914400" imgH="241300" progId="">
                  <p:embed/>
                </p:oleObj>
              </mc:Choice>
              <mc:Fallback>
                <p:oleObj name="Equation" r:id="rId8" imgW="914400" imgH="2413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862388"/>
                        <a:ext cx="2222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6443663" y="3933825"/>
            <a:ext cx="170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</a:rPr>
              <a:t>线性表出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79223" name="Object 23"/>
          <p:cNvGraphicFramePr>
            <a:graphicFrameLocks noChangeAspect="1"/>
          </p:cNvGraphicFramePr>
          <p:nvPr/>
        </p:nvGraphicFramePr>
        <p:xfrm>
          <a:off x="2482850" y="4510088"/>
          <a:ext cx="2222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93" name="Equation" r:id="rId9" imgW="914400" imgH="241300" progId="">
                  <p:embed/>
                </p:oleObj>
              </mc:Choice>
              <mc:Fallback>
                <p:oleObj name="Equation" r:id="rId9" imgW="914400" imgH="2413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510088"/>
                        <a:ext cx="2222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539750" y="754063"/>
            <a:ext cx="79930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536575" indent="-536575"/>
            <a:r>
              <a:rPr lang="en-US" altLang="zh-CN" i="0"/>
              <a:t>(3) </a:t>
            </a:r>
            <a:r>
              <a:rPr lang="zh-CN" altLang="en-US" i="0"/>
              <a:t>向量组中任意</a:t>
            </a:r>
            <a:r>
              <a:rPr lang="en-US" altLang="zh-CN"/>
              <a:t>r</a:t>
            </a:r>
            <a:r>
              <a:rPr lang="zh-CN" altLang="en-US" i="0"/>
              <a:t>个线性无关向量</a:t>
            </a:r>
            <a:r>
              <a:rPr lang="zh-CN" altLang="en-US" i="0">
                <a:solidFill>
                  <a:srgbClr val="A50021"/>
                </a:solidFill>
              </a:rPr>
              <a:t>都是一个极大线性无关组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1" grpId="0"/>
      <p:bldP spid="179212" grpId="0"/>
      <p:bldP spid="179213" grpId="0"/>
      <p:bldP spid="179214" grpId="0"/>
      <p:bldP spid="179215" grpId="0"/>
      <p:bldP spid="179216" grpId="0"/>
      <p:bldP spid="179217" grpId="0"/>
      <p:bldP spid="179218" grpId="0"/>
      <p:bldP spid="179220" grpId="0"/>
      <p:bldP spid="179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476375" y="3141663"/>
          <a:ext cx="2951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3" imgW="1181100" imgH="228600" progId="">
                  <p:embed/>
                </p:oleObj>
              </mc:Choice>
              <mc:Fallback>
                <p:oleObj name="Equation" r:id="rId3" imgW="1181100" imgH="228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29511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219700" y="2420938"/>
          <a:ext cx="15367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5" imgW="685800" imgH="939800" progId="">
                  <p:embed/>
                </p:oleObj>
              </mc:Choice>
              <mc:Fallback>
                <p:oleObj name="Equation" r:id="rId5" imgW="685800" imgH="9398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20938"/>
                        <a:ext cx="153670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543800" cy="1143000"/>
          </a:xfrm>
        </p:spPr>
        <p:txBody>
          <a:bodyPr/>
          <a:lstStyle/>
          <a:p>
            <a:r>
              <a:rPr lang="zh-CN" altLang="en-US"/>
              <a:t>二、   维向量的表示方法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90600" y="1246188"/>
            <a:ext cx="7974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i="0">
                <a:solidFill>
                  <a:schemeClr val="bg2"/>
                </a:solidFill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3300"/>
                </a:solidFill>
                <a:ea typeface="宋体" pitchFamily="2" charset="-122"/>
              </a:rPr>
              <a:t>n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维向量写成一行</a:t>
            </a:r>
            <a:r>
              <a:rPr lang="en-US" altLang="zh-CN" i="0">
                <a:solidFill>
                  <a:srgbClr val="003300"/>
                </a:solidFill>
                <a:ea typeface="宋体" pitchFamily="2" charset="-122"/>
              </a:rPr>
              <a:t>(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列</a:t>
            </a:r>
            <a:r>
              <a:rPr lang="en-US" altLang="zh-CN" i="0">
                <a:solidFill>
                  <a:srgbClr val="003300"/>
                </a:solidFill>
                <a:ea typeface="宋体" pitchFamily="2" charset="-122"/>
              </a:rPr>
              <a:t>)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，称为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行</a:t>
            </a:r>
            <a:r>
              <a:rPr lang="en-US" altLang="zh-CN" i="0">
                <a:solidFill>
                  <a:schemeClr val="accent2"/>
                </a:solidFill>
                <a:latin typeface="黑体" pitchFamily="49" charset="-122"/>
              </a:rPr>
              <a:t>(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列</a:t>
            </a:r>
            <a:r>
              <a:rPr lang="en-US" altLang="zh-CN" i="0">
                <a:solidFill>
                  <a:schemeClr val="accent2"/>
                </a:solidFill>
                <a:latin typeface="黑体" pitchFamily="49" charset="-122"/>
              </a:rPr>
              <a:t>)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向量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，也就是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行</a:t>
            </a:r>
            <a:r>
              <a:rPr lang="en-US" altLang="zh-CN" i="0">
                <a:solidFill>
                  <a:srgbClr val="A50021"/>
                </a:solidFill>
                <a:latin typeface="黑体" pitchFamily="49" charset="-122"/>
              </a:rPr>
              <a:t>(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列</a:t>
            </a:r>
            <a:r>
              <a:rPr lang="en-US" altLang="zh-CN" i="0">
                <a:solidFill>
                  <a:srgbClr val="A50021"/>
                </a:solidFill>
                <a:latin typeface="黑体" pitchFamily="49" charset="-122"/>
              </a:rPr>
              <a:t>)</a:t>
            </a:r>
            <a:r>
              <a:rPr lang="zh-CN" altLang="en-US" i="0">
                <a:solidFill>
                  <a:srgbClr val="A50021"/>
                </a:solidFill>
                <a:latin typeface="黑体" pitchFamily="49" charset="-122"/>
              </a:rPr>
              <a:t>矩阵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，通常用</a:t>
            </a:r>
            <a:r>
              <a:rPr lang="en-US" altLang="zh-CN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i="0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i="0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, </a:t>
            </a:r>
            <a:r>
              <a:rPr lang="en-US" altLang="zh-CN">
                <a:solidFill>
                  <a:srgbClr val="A50021"/>
                </a:solidFill>
                <a:latin typeface="Symbol" pitchFamily="18" charset="2"/>
                <a:ea typeface="宋体" pitchFamily="2" charset="-122"/>
              </a:rPr>
              <a:t>g</a:t>
            </a:r>
            <a:r>
              <a:rPr lang="en-US" altLang="zh-CN" i="0">
                <a:solidFill>
                  <a:srgbClr val="003300"/>
                </a:solidFill>
                <a:latin typeface="Symbol" pitchFamily="18" charset="2"/>
                <a:ea typeface="宋体" pitchFamily="2" charset="-122"/>
              </a:rPr>
              <a:t>,</a:t>
            </a:r>
            <a:r>
              <a:rPr lang="en-US" altLang="zh-CN" i="0">
                <a:solidFill>
                  <a:srgbClr val="003300"/>
                </a:solidFill>
                <a:ea typeface="宋体" pitchFamily="2" charset="-122"/>
              </a:rPr>
              <a:t> </a:t>
            </a:r>
            <a:r>
              <a:rPr lang="en-US" altLang="zh-CN" sz="2400" i="0">
                <a:ea typeface="宋体" pitchFamily="2" charset="-122"/>
              </a:rPr>
              <a:t>…</a:t>
            </a:r>
            <a:r>
              <a:rPr lang="zh-CN" altLang="en-US" i="0">
                <a:solidFill>
                  <a:srgbClr val="003300"/>
                </a:solidFill>
                <a:ea typeface="宋体" pitchFamily="2" charset="-122"/>
              </a:rPr>
              <a:t>等表示，如：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905000" y="550863"/>
          <a:ext cx="4032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7" imgW="7299000" imgH="7709040" progId="Equation.3">
                  <p:embed/>
                </p:oleObj>
              </mc:Choice>
              <mc:Fallback>
                <p:oleObj name="Equation" r:id="rId7" imgW="729900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0863"/>
                        <a:ext cx="4032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827088" y="44370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i="0"/>
              <a:t>注意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971550" y="5084763"/>
            <a:ext cx="7991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i="0">
                <a:solidFill>
                  <a:srgbClr val="A50021"/>
                </a:solidFill>
              </a:rPr>
              <a:t>行向量和列向量都按照矩阵的运算法则进行运算</a:t>
            </a:r>
            <a:r>
              <a:rPr lang="en-US" altLang="zh-CN" i="0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16" grpId="0"/>
      <p:bldP spid="512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543800" cy="11430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90550" y="16002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 dirty="0">
                <a:latin typeface="+mj-ea"/>
                <a:ea typeface="+mj-ea"/>
              </a:rPr>
              <a:t>向量、向量组与矩阵之间的联系，线性方程组的向量表示；线性组合与线性表示的概念；向量组的等价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 dirty="0">
                <a:latin typeface="+mj-ea"/>
                <a:ea typeface="+mj-ea"/>
              </a:rPr>
              <a:t>线性相关与线性无关的概念，以及用线性方程组描述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r>
              <a:rPr lang="zh-CN" altLang="en-US" sz="2800" dirty="0">
                <a:latin typeface="+mj-ea"/>
                <a:ea typeface="+mj-ea"/>
              </a:rPr>
              <a:t>（重点）</a:t>
            </a: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 dirty="0">
                <a:latin typeface="+mj-ea"/>
                <a:ea typeface="+mj-ea"/>
              </a:rPr>
              <a:t>线性相关与线性无关的判定方法：定义， 主要方法、定理、相关结论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r>
              <a:rPr lang="zh-CN" altLang="en-US" sz="2800" dirty="0">
                <a:latin typeface="+mj-ea"/>
                <a:ea typeface="+mj-ea"/>
              </a:rPr>
              <a:t>（难点）</a:t>
            </a:r>
          </a:p>
          <a:p>
            <a:pPr marL="609600" indent="-609600">
              <a:lnSpc>
                <a:spcPct val="90000"/>
              </a:lnSpc>
              <a:buFontTx/>
              <a:buAutoNum type="circleNumDbPlain"/>
            </a:pPr>
            <a:r>
              <a:rPr lang="zh-CN" altLang="en-US" sz="2800" dirty="0">
                <a:latin typeface="+mj-ea"/>
                <a:ea typeface="+mj-ea"/>
              </a:rPr>
              <a:t>极大线性无关组、向量组的秩的概念及相关结论</a:t>
            </a:r>
            <a:r>
              <a:rPr lang="en-US" altLang="zh-CN" sz="2800" dirty="0">
                <a:latin typeface="+mj-ea"/>
                <a:ea typeface="+mj-ea"/>
              </a:rPr>
              <a:t>. (</a:t>
            </a:r>
            <a:r>
              <a:rPr lang="zh-CN" altLang="en-US" sz="2800" dirty="0">
                <a:latin typeface="+mj-ea"/>
                <a:ea typeface="+mj-ea"/>
              </a:rPr>
              <a:t>重点</a:t>
            </a:r>
            <a:r>
              <a:rPr lang="en-US" altLang="zh-CN" sz="28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22325" y="1474788"/>
            <a:ext cx="788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0">
                <a:solidFill>
                  <a:schemeClr val="bg2"/>
                </a:solidFill>
                <a:latin typeface="黑体" pitchFamily="49" charset="-122"/>
              </a:rPr>
              <a:t>    </a:t>
            </a:r>
            <a:r>
              <a:rPr lang="zh-CN" altLang="en-US" i="0">
                <a:latin typeface="黑体" pitchFamily="49" charset="-122"/>
              </a:rPr>
              <a:t>若干个同维数的列向量（或行向量）所组成的集合叫做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向量组</a:t>
            </a:r>
            <a:r>
              <a:rPr lang="zh-CN" altLang="en-US" i="0">
                <a:latin typeface="黑体" pitchFamily="49" charset="-122"/>
              </a:rPr>
              <a:t>．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581150" y="2641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ea typeface="宋体" pitchFamily="2" charset="-122"/>
              </a:rPr>
              <a:t>例如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616200" y="2667000"/>
          <a:ext cx="514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7" name="Equation" r:id="rId3" imgW="5143500" imgH="546100" progId="Equation.3">
                  <p:embed/>
                </p:oleObj>
              </mc:Choice>
              <mc:Fallback>
                <p:oleObj name="Equation" r:id="rId3" imgW="5143500" imgH="5461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667000"/>
                        <a:ext cx="5143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981200" y="3506788"/>
          <a:ext cx="5219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8" name="Equation" r:id="rId5" imgW="5219700" imgH="2082800" progId="Equation.3">
                  <p:embed/>
                </p:oleObj>
              </mc:Choice>
              <mc:Fallback>
                <p:oleObj name="Equation" r:id="rId5" imgW="5219700" imgH="2082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6788"/>
                        <a:ext cx="52197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692150"/>
            <a:ext cx="7543800" cy="936625"/>
          </a:xfrm>
        </p:spPr>
        <p:txBody>
          <a:bodyPr/>
          <a:lstStyle/>
          <a:p>
            <a:r>
              <a:rPr lang="zh-CN" altLang="en-US" sz="3600"/>
              <a:t>一、向量、向量组与矩阵</a:t>
            </a:r>
          </a:p>
        </p:txBody>
      </p:sp>
      <p:graphicFrame>
        <p:nvGraphicFramePr>
          <p:cNvPr id="62505" name="Object 4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73450639"/>
              </p:ext>
            </p:extLst>
          </p:nvPr>
        </p:nvGraphicFramePr>
        <p:xfrm>
          <a:off x="2898477" y="3087814"/>
          <a:ext cx="377379" cy="48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9" name="Equation" r:id="rId7" imgW="177646" imgH="228402" progId="">
                  <p:embed/>
                </p:oleObj>
              </mc:Choice>
              <mc:Fallback>
                <p:oleObj name="Equation" r:id="rId7" imgW="177646" imgH="228402" progId="">
                  <p:embed/>
                  <p:pic>
                    <p:nvPicPr>
                      <p:cNvPr id="0" name="Picture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77" y="3087814"/>
                        <a:ext cx="377379" cy="485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7" name="Object 4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8263" y="3068638"/>
          <a:ext cx="450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Equation" r:id="rId9" imgW="190417" imgH="241195" progId="">
                  <p:embed/>
                </p:oleObj>
              </mc:Choice>
              <mc:Fallback>
                <p:oleObj name="Equation" r:id="rId9" imgW="190417" imgH="241195" progId="">
                  <p:embed/>
                  <p:pic>
                    <p:nvPicPr>
                      <p:cNvPr id="0" name="Picture 7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68638"/>
                        <a:ext cx="450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9" name="Object 4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9988" y="3054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11" imgW="190500" imgH="228600" progId="">
                  <p:embed/>
                </p:oleObj>
              </mc:Choice>
              <mc:Fallback>
                <p:oleObj name="Equation" r:id="rId11" imgW="190500" imgH="228600" progId="">
                  <p:embed/>
                  <p:pic>
                    <p:nvPicPr>
                      <p:cNvPr id="0" name="Picture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054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2843213" y="3600450"/>
            <a:ext cx="504825" cy="1873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3635375" y="3622675"/>
            <a:ext cx="504825" cy="18875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5076825" y="3622675"/>
            <a:ext cx="503238" cy="1873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6443663" y="3573463"/>
            <a:ext cx="576262" cy="1944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513" name="Object 49"/>
          <p:cNvGraphicFramePr>
            <a:graphicFrameLocks noChangeAspect="1"/>
          </p:cNvGraphicFramePr>
          <p:nvPr/>
        </p:nvGraphicFramePr>
        <p:xfrm>
          <a:off x="6526213" y="2997200"/>
          <a:ext cx="425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2" name="Equation" r:id="rId13" imgW="190500" imgH="228600" progId="">
                  <p:embed/>
                </p:oleObj>
              </mc:Choice>
              <mc:Fallback>
                <p:oleObj name="Equation" r:id="rId13" imgW="190500" imgH="2286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2997200"/>
                        <a:ext cx="425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1258888" y="5646738"/>
            <a:ext cx="1441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ea typeface="宋体" pitchFamily="2" charset="-122"/>
              </a:rPr>
              <a:t>向量组</a:t>
            </a:r>
          </a:p>
        </p:txBody>
      </p:sp>
      <p:graphicFrame>
        <p:nvGraphicFramePr>
          <p:cNvPr id="62515" name="Object 51"/>
          <p:cNvGraphicFramePr>
            <a:graphicFrameLocks noChangeAspect="1"/>
          </p:cNvGraphicFramePr>
          <p:nvPr/>
        </p:nvGraphicFramePr>
        <p:xfrm>
          <a:off x="2484438" y="5668963"/>
          <a:ext cx="25130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3" name="Equation" r:id="rId15" imgW="1231366" imgH="241195" progId="">
                  <p:embed/>
                </p:oleObj>
              </mc:Choice>
              <mc:Fallback>
                <p:oleObj name="Equation" r:id="rId15" imgW="1231366" imgH="241195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68963"/>
                        <a:ext cx="251301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4859338" y="5646738"/>
            <a:ext cx="3960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i="0">
                <a:ea typeface="宋体" pitchFamily="2" charset="-122"/>
              </a:rPr>
              <a:t>称为矩阵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 i="0">
                <a:ea typeface="宋体" pitchFamily="2" charset="-122"/>
              </a:rPr>
              <a:t>的</a:t>
            </a:r>
            <a:r>
              <a:rPr lang="zh-CN" altLang="en-US" i="0">
                <a:solidFill>
                  <a:schemeClr val="accent2"/>
                </a:solidFill>
              </a:rPr>
              <a:t>列向量组</a:t>
            </a:r>
            <a:r>
              <a:rPr lang="en-US" altLang="zh-CN" i="0">
                <a:ea typeface="宋体" pitchFamily="2" charset="-122"/>
              </a:rPr>
              <a:t>.</a:t>
            </a:r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68313" y="115888"/>
            <a:ext cx="77390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4400" i="0">
                <a:solidFill>
                  <a:schemeClr val="accent2"/>
                </a:solidFill>
              </a:rPr>
              <a:t>§</a:t>
            </a:r>
            <a:r>
              <a:rPr lang="en-US" altLang="zh-CN" sz="4400" i="0">
                <a:solidFill>
                  <a:schemeClr val="accent2"/>
                </a:solidFill>
              </a:rPr>
              <a:t>3.1.1.2</a:t>
            </a:r>
            <a:r>
              <a:rPr lang="zh-CN" altLang="en-US" sz="4400" i="0">
                <a:solidFill>
                  <a:schemeClr val="accent2"/>
                </a:solidFill>
              </a:rPr>
              <a:t>向量组的线性相关性</a:t>
            </a:r>
            <a:endParaRPr kumimoji="0" lang="zh-CN" altLang="en-US" sz="2400" i="0">
              <a:ea typeface="宋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501" grpId="0" animBg="1"/>
      <p:bldP spid="62502" grpId="0" animBg="1"/>
      <p:bldP spid="62503" grpId="0" animBg="1"/>
      <p:bldP spid="62504" grpId="0" animBg="1"/>
      <p:bldP spid="62514" grpId="0"/>
      <p:bldP spid="625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651000" y="887413"/>
          <a:ext cx="673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2" name="Equation" r:id="rId3" imgW="6731000" imgH="533400" progId="Equation.3">
                  <p:embed/>
                </p:oleObj>
              </mc:Choice>
              <mc:Fallback>
                <p:oleObj name="Equation" r:id="rId3" imgW="6731000" imgH="533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87413"/>
                        <a:ext cx="673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3" name="Equation" r:id="rId5" imgW="3810000" imgH="3111500" progId="Equation.3">
                  <p:embed/>
                </p:oleObj>
              </mc:Choice>
              <mc:Fallback>
                <p:oleObj name="Equation" r:id="rId5" imgW="3810000" imgH="31115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651000"/>
                        <a:ext cx="3810000" cy="311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5724525" y="1636713"/>
          <a:ext cx="441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4" name="Equation" r:id="rId7" imgW="5673960" imgH="7302600" progId="">
                  <p:embed/>
                </p:oleObj>
              </mc:Choice>
              <mc:Fallback>
                <p:oleObj name="Equation" r:id="rId7" imgW="5673960" imgH="73026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36713"/>
                        <a:ext cx="4413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266950" y="1676400"/>
            <a:ext cx="3048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266950" y="2266950"/>
            <a:ext cx="3048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266950" y="3314700"/>
            <a:ext cx="3048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266950" y="4343400"/>
            <a:ext cx="3048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838200" y="5213350"/>
            <a:ext cx="737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ea typeface="宋体" pitchFamily="2" charset="-122"/>
              </a:rPr>
              <a:t>向量组          　            称为矩阵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 i="0">
                <a:ea typeface="宋体" pitchFamily="2" charset="-122"/>
              </a:rPr>
              <a:t>的</a:t>
            </a:r>
            <a:r>
              <a:rPr lang="zh-CN" altLang="en-US" i="0">
                <a:solidFill>
                  <a:schemeClr val="accent2"/>
                </a:solidFill>
              </a:rPr>
              <a:t>行向量组</a:t>
            </a:r>
            <a:r>
              <a:rPr lang="zh-CN" altLang="en-US" i="0">
                <a:ea typeface="宋体" pitchFamily="2" charset="-122"/>
              </a:rPr>
              <a:t>．</a:t>
            </a: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2124075" y="5229225"/>
          <a:ext cx="21605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9" imgW="26796600" imgH="7302600" progId="">
                  <p:embed/>
                </p:oleObj>
              </mc:Choice>
              <mc:Fallback>
                <p:oleObj name="Equation" r:id="rId9" imgW="26796600" imgH="730260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216058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5710238" y="2284413"/>
          <a:ext cx="4714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11" imgW="6080400" imgH="7302600" progId="">
                  <p:embed/>
                </p:oleObj>
              </mc:Choice>
              <mc:Fallback>
                <p:oleObj name="Equation" r:id="rId11" imgW="6080400" imgH="73026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2284413"/>
                        <a:ext cx="4714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5740400" y="3221038"/>
          <a:ext cx="4397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13" imgW="5673960" imgH="7302600" progId="">
                  <p:embed/>
                </p:oleObj>
              </mc:Choice>
              <mc:Fallback>
                <p:oleObj name="Equation" r:id="rId13" imgW="5673960" imgH="7302600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221038"/>
                        <a:ext cx="4397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5678488" y="4292600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15" imgW="6892560" imgH="7302600" progId="">
                  <p:embed/>
                </p:oleObj>
              </mc:Choice>
              <mc:Fallback>
                <p:oleObj name="Equation" r:id="rId15" imgW="6892560" imgH="73026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4292600"/>
                        <a:ext cx="5334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268538" y="1628775"/>
            <a:ext cx="3944937" cy="3240088"/>
            <a:chOff x="2183" y="941"/>
            <a:chExt cx="2485" cy="2041"/>
          </a:xfrm>
        </p:grpSpPr>
        <p:graphicFrame>
          <p:nvGraphicFramePr>
            <p:cNvPr id="63521" name="Object 33"/>
            <p:cNvGraphicFramePr>
              <a:graphicFrameLocks noChangeAspect="1"/>
            </p:cNvGraphicFramePr>
            <p:nvPr/>
          </p:nvGraphicFramePr>
          <p:xfrm>
            <a:off x="4361" y="941"/>
            <a:ext cx="27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79" name="Equation" r:id="rId17" imgW="228600" imgH="291960" progId="">
                    <p:embed/>
                  </p:oleObj>
                </mc:Choice>
                <mc:Fallback>
                  <p:oleObj name="Equation" r:id="rId17" imgW="228600" imgH="291960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941"/>
                          <a:ext cx="27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2183" y="96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183" y="133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183" y="199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2183" y="264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3526" name="Object 38"/>
            <p:cNvGraphicFramePr>
              <a:graphicFrameLocks noChangeAspect="1"/>
            </p:cNvGraphicFramePr>
            <p:nvPr/>
          </p:nvGraphicFramePr>
          <p:xfrm>
            <a:off x="4352" y="1349"/>
            <a:ext cx="29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0" name="Equation" r:id="rId19" imgW="6080400" imgH="7302600" progId="">
                    <p:embed/>
                  </p:oleObj>
                </mc:Choice>
                <mc:Fallback>
                  <p:oleObj name="Equation" r:id="rId19" imgW="6080400" imgH="7302600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1349"/>
                          <a:ext cx="297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7" name="Object 39"/>
            <p:cNvGraphicFramePr>
              <a:graphicFrameLocks noChangeAspect="1"/>
            </p:cNvGraphicFramePr>
            <p:nvPr/>
          </p:nvGraphicFramePr>
          <p:xfrm>
            <a:off x="4371" y="1939"/>
            <a:ext cx="277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1" name="Equation" r:id="rId21" imgW="5673960" imgH="7302600" progId="">
                    <p:embed/>
                  </p:oleObj>
                </mc:Choice>
                <mc:Fallback>
                  <p:oleObj name="Equation" r:id="rId21" imgW="5673960" imgH="7302600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939"/>
                          <a:ext cx="277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8" name="Object 40"/>
            <p:cNvGraphicFramePr>
              <a:graphicFrameLocks noChangeAspect="1"/>
            </p:cNvGraphicFramePr>
            <p:nvPr/>
          </p:nvGraphicFramePr>
          <p:xfrm>
            <a:off x="4332" y="2614"/>
            <a:ext cx="33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2" name="Equation" r:id="rId23" imgW="6892560" imgH="7302600" progId="">
                    <p:embed/>
                  </p:oleObj>
                </mc:Choice>
                <mc:Fallback>
                  <p:oleObj name="Equation" r:id="rId23" imgW="6892560" imgH="7302600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614"/>
                          <a:ext cx="336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4" grpId="1" animBg="1"/>
      <p:bldP spid="63497" grpId="0" animBg="1"/>
      <p:bldP spid="63497" grpId="1" animBg="1"/>
      <p:bldP spid="63500" grpId="0" animBg="1"/>
      <p:bldP spid="63500" grpId="1" animBg="1"/>
      <p:bldP spid="63503" grpId="0" animBg="1"/>
      <p:bldP spid="63503" grpId="1" animBg="1"/>
      <p:bldP spid="635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14400" y="47625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0">
                <a:solidFill>
                  <a:schemeClr val="bg2"/>
                </a:solidFill>
                <a:ea typeface="宋体" pitchFamily="2" charset="-122"/>
              </a:rPr>
              <a:t>        </a:t>
            </a:r>
            <a:r>
              <a:rPr lang="zh-CN" altLang="en-US" i="0"/>
              <a:t>反之，由有限个向量所组成的向量组可以构成一个矩阵</a:t>
            </a:r>
            <a:r>
              <a:rPr lang="en-US" altLang="zh-CN" i="0">
                <a:ea typeface="宋体" pitchFamily="2" charset="-122"/>
              </a:rPr>
              <a:t>.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73138" y="1516063"/>
          <a:ext cx="75596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公式" r:id="rId3" imgW="3238500" imgH="457200" progId="Equation.3">
                  <p:embed/>
                </p:oleObj>
              </mc:Choice>
              <mc:Fallback>
                <p:oleObj name="公式" r:id="rId3" imgW="3238500" imgH="457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516063"/>
                        <a:ext cx="755967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035050" y="3429000"/>
          <a:ext cx="4383088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5" imgW="1778000" imgH="685800" progId="">
                  <p:embed/>
                </p:oleObj>
              </mc:Choice>
              <mc:Fallback>
                <p:oleObj name="Equation" r:id="rId5" imgW="1778000" imgH="6858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429000"/>
                        <a:ext cx="4383088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580063" y="3284538"/>
          <a:ext cx="13525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7" imgW="22328280" imgH="30061080" progId="">
                  <p:embed/>
                </p:oleObj>
              </mc:Choice>
              <mc:Fallback>
                <p:oleObj name="Equation" r:id="rId7" imgW="22328280" imgH="300610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84538"/>
                        <a:ext cx="1352550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946400" y="274955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9" imgW="93413160" imgH="13804920" progId="Equation.3">
                  <p:embed/>
                </p:oleObj>
              </mc:Choice>
              <mc:Fallback>
                <p:oleObj name="Equation" r:id="rId9" imgW="9341316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749550"/>
                        <a:ext cx="292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051050" y="4149725"/>
          <a:ext cx="475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3" imgW="1752600" imgH="228600" progId="">
                  <p:embed/>
                </p:oleObj>
              </mc:Choice>
              <mc:Fallback>
                <p:oleObj name="Equation" r:id="rId3" imgW="175260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47529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773113"/>
            <a:ext cx="4240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i="0"/>
              <a:t>线性方程组的向量表示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809750" y="1574800"/>
          <a:ext cx="505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5" imgW="5054600" imgH="2044700" progId="Equation.3">
                  <p:embed/>
                </p:oleObj>
              </mc:Choice>
              <mc:Fallback>
                <p:oleObj name="Equation" r:id="rId5" imgW="5054600" imgH="2044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574800"/>
                        <a:ext cx="50546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1979613" y="1600200"/>
            <a:ext cx="630237" cy="3124200"/>
            <a:chOff x="1056" y="1008"/>
            <a:chExt cx="432" cy="1968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Line 8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3179763" y="1600200"/>
            <a:ext cx="571500" cy="3124200"/>
            <a:chOff x="2003" y="1008"/>
            <a:chExt cx="360" cy="1968"/>
          </a:xfrm>
        </p:grpSpPr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018" y="1008"/>
              <a:ext cx="345" cy="1344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003" y="2688"/>
              <a:ext cx="287" cy="288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154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5029200" y="1600200"/>
            <a:ext cx="581025" cy="3124200"/>
            <a:chOff x="3168" y="1008"/>
            <a:chExt cx="366" cy="1968"/>
          </a:xfrm>
        </p:grpSpPr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168" y="1008"/>
              <a:ext cx="347" cy="134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3198" y="2688"/>
              <a:ext cx="33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6300788" y="1600200"/>
            <a:ext cx="571500" cy="3082925"/>
            <a:chOff x="3969" y="1008"/>
            <a:chExt cx="360" cy="1942"/>
          </a:xfrm>
        </p:grpSpPr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3969" y="1008"/>
              <a:ext cx="360" cy="1344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4013" y="2662"/>
              <a:ext cx="280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4147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838200" y="5089525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方程组与增广矩阵的列向量组之间</a:t>
            </a:r>
            <a:r>
              <a:rPr lang="zh-CN" altLang="en-US" i="0">
                <a:solidFill>
                  <a:srgbClr val="A50021"/>
                </a:solidFill>
              </a:rPr>
              <a:t>一一对应</a:t>
            </a:r>
            <a:r>
              <a:rPr lang="zh-CN" altLang="en-US" i="0">
                <a:ea typeface="宋体" pitchFamily="2" charset="-122"/>
              </a:rPr>
              <a:t>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900113" y="260350"/>
          <a:ext cx="75612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3" imgW="3733800" imgH="546100" progId="">
                  <p:embed/>
                </p:oleObj>
              </mc:Choice>
              <mc:Fallback>
                <p:oleObj name="Equation" r:id="rId3" imgW="3733800" imgH="5461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756126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76300" y="1889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定义１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827088" y="1916113"/>
          <a:ext cx="76327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5" imgW="3822700" imgH="508000" progId="">
                  <p:embed/>
                </p:oleObj>
              </mc:Choice>
              <mc:Fallback>
                <p:oleObj name="Equation" r:id="rId5" imgW="3822700" imgH="5080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7632700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908175" y="1412875"/>
          <a:ext cx="40243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Equation" r:id="rId7" imgW="1778000" imgH="241300" progId="">
                  <p:embed/>
                </p:oleObj>
              </mc:Choice>
              <mc:Fallback>
                <p:oleObj name="Equation" r:id="rId7" imgW="1778000" imgH="2413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12875"/>
                        <a:ext cx="4024313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 dirty="0"/>
              <a:t>称为向量组的一个</a:t>
            </a:r>
            <a:r>
              <a:rPr lang="zh-CN" altLang="en-US" i="0" dirty="0">
                <a:solidFill>
                  <a:schemeClr val="accent2"/>
                </a:solidFill>
              </a:rPr>
              <a:t>线性组合，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952625" y="3952875"/>
          <a:ext cx="4589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Equation" r:id="rId9" imgW="65791800" imgH="7709040" progId="">
                  <p:embed/>
                </p:oleObj>
              </mc:Choice>
              <mc:Fallback>
                <p:oleObj name="Equation" r:id="rId9" imgW="65791800" imgH="770904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952875"/>
                        <a:ext cx="45894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1619250" y="5500688"/>
          <a:ext cx="50403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11" imgW="2133600" imgH="241300" progId="">
                  <p:embed/>
                </p:oleObj>
              </mc:Choice>
              <mc:Fallback>
                <p:oleObj name="Equation" r:id="rId11" imgW="2133600" imgH="2413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00688"/>
                        <a:ext cx="5040313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971550" y="3052763"/>
            <a:ext cx="813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/>
              <a:t>      </a:t>
            </a:r>
            <a:r>
              <a:rPr lang="zh-CN" altLang="en-US" i="0" dirty="0"/>
              <a:t>给定一组向量组 </a:t>
            </a:r>
            <a:r>
              <a:rPr lang="en-US" altLang="zh-CN" i="0" dirty="0">
                <a:ea typeface="宋体" pitchFamily="2" charset="-122"/>
              </a:rPr>
              <a:t>A</a:t>
            </a:r>
            <a:r>
              <a:rPr lang="zh-CN" altLang="en-US" i="0" dirty="0">
                <a:ea typeface="宋体" pitchFamily="2" charset="-122"/>
              </a:rPr>
              <a:t>：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i="0" baseline="-25000" dirty="0">
                <a:latin typeface="Symbol" pitchFamily="18" charset="2"/>
                <a:ea typeface="宋体" pitchFamily="2" charset="-122"/>
              </a:rPr>
              <a:t>1</a:t>
            </a:r>
            <a:r>
              <a:rPr lang="en-US" altLang="zh-CN" i="0" dirty="0">
                <a:latin typeface="Symbol" pitchFamily="18" charset="2"/>
                <a:ea typeface="宋体" pitchFamily="2" charset="-122"/>
              </a:rPr>
              <a:t>,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i="0" baseline="-25000" dirty="0">
                <a:latin typeface="Symbol" pitchFamily="18" charset="2"/>
                <a:ea typeface="宋体" pitchFamily="2" charset="-122"/>
              </a:rPr>
              <a:t>2</a:t>
            </a:r>
            <a:r>
              <a:rPr lang="en-US" altLang="zh-CN" i="0" dirty="0">
                <a:latin typeface="Symbol" pitchFamily="18" charset="2"/>
                <a:ea typeface="宋体" pitchFamily="2" charset="-122"/>
              </a:rPr>
              <a:t>, </a:t>
            </a:r>
            <a:r>
              <a:rPr lang="en-US" altLang="zh-CN" i="0" dirty="0">
                <a:ea typeface="宋体" pitchFamily="2" charset="-122"/>
              </a:rPr>
              <a:t>…</a:t>
            </a:r>
            <a:r>
              <a:rPr lang="en-US" altLang="zh-CN" i="0" dirty="0">
                <a:latin typeface="Symbol" pitchFamily="18" charset="2"/>
                <a:ea typeface="宋体" pitchFamily="2" charset="-122"/>
              </a:rPr>
              <a:t>,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m</a:t>
            </a:r>
            <a:r>
              <a:rPr lang="en-US" altLang="zh-CN" i="0" dirty="0">
                <a:ea typeface="宋体" pitchFamily="2" charset="-122"/>
              </a:rPr>
              <a:t>, </a:t>
            </a:r>
            <a:r>
              <a:rPr lang="zh-CN" altLang="en-US" i="0" dirty="0"/>
              <a:t>和向量 </a:t>
            </a:r>
            <a:r>
              <a:rPr lang="en-US" altLang="zh-CN" dirty="0">
                <a:latin typeface="Symbol" pitchFamily="18" charset="2"/>
              </a:rPr>
              <a:t>b</a:t>
            </a:r>
            <a:r>
              <a:rPr lang="zh-CN" altLang="en-US" i="0" dirty="0"/>
              <a:t>，以及一组数</a:t>
            </a:r>
            <a:r>
              <a:rPr lang="en-US" altLang="zh-CN" dirty="0">
                <a:latin typeface="Symbol" pitchFamily="18" charset="2"/>
              </a:rPr>
              <a:t>l</a:t>
            </a:r>
            <a:r>
              <a:rPr lang="en-US" altLang="zh-CN" i="0" baseline="-25000" dirty="0"/>
              <a:t>1</a:t>
            </a:r>
            <a:r>
              <a:rPr lang="en-US" altLang="zh-CN" i="0" dirty="0"/>
              <a:t>, </a:t>
            </a:r>
            <a:r>
              <a:rPr lang="en-US" altLang="zh-CN" dirty="0">
                <a:latin typeface="Symbol" pitchFamily="18" charset="2"/>
              </a:rPr>
              <a:t>l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, …, </a:t>
            </a:r>
            <a:r>
              <a:rPr lang="en-US" altLang="zh-CN" dirty="0">
                <a:latin typeface="Symbol" pitchFamily="18" charset="2"/>
              </a:rPr>
              <a:t>l</a:t>
            </a:r>
            <a:r>
              <a:rPr lang="en-US" altLang="zh-CN" baseline="-25000" dirty="0"/>
              <a:t>m</a:t>
            </a:r>
            <a:r>
              <a:rPr lang="en-US" altLang="zh-CN" i="0" dirty="0"/>
              <a:t>, </a:t>
            </a:r>
            <a:r>
              <a:rPr lang="zh-CN" altLang="en-US" i="0" dirty="0"/>
              <a:t>使得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042988" y="4997450"/>
            <a:ext cx="32035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由向量组</a:t>
            </a:r>
            <a:r>
              <a:rPr lang="en-US" altLang="zh-CN" i="0">
                <a:solidFill>
                  <a:schemeClr val="accent2"/>
                </a:solidFill>
              </a:rPr>
              <a:t>A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线性表示</a:t>
            </a:r>
            <a:r>
              <a:rPr lang="en-US" altLang="zh-CN" i="0">
                <a:solidFill>
                  <a:srgbClr val="000000"/>
                </a:solidFill>
              </a:rPr>
              <a:t>.</a:t>
            </a:r>
            <a:endParaRPr lang="en-US" altLang="zh-CN" i="0">
              <a:ea typeface="宋体" pitchFamily="2" charset="-122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154738" y="4492625"/>
            <a:ext cx="28082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这时称向量</a:t>
            </a:r>
            <a:r>
              <a:rPr lang="en-US" altLang="zh-CN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zh-CN" altLang="en-US" i="0">
                <a:solidFill>
                  <a:srgbClr val="000000"/>
                </a:solidFill>
              </a:rPr>
              <a:t>能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1042988" y="4492625"/>
            <a:ext cx="6048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则向量</a:t>
            </a:r>
            <a:r>
              <a:rPr lang="en-US" altLang="zh-CN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是向量组</a:t>
            </a:r>
            <a:r>
              <a:rPr lang="en-US" altLang="zh-CN" i="0">
                <a:solidFill>
                  <a:srgbClr val="000000"/>
                </a:solidFill>
              </a:rPr>
              <a:t>A</a:t>
            </a:r>
            <a:r>
              <a:rPr lang="zh-CN" altLang="en-US" i="0">
                <a:solidFill>
                  <a:srgbClr val="000000"/>
                </a:solidFill>
                <a:latin typeface="黑体" pitchFamily="49" charset="-122"/>
              </a:rPr>
              <a:t>的</a:t>
            </a:r>
            <a:r>
              <a:rPr lang="zh-CN" altLang="en-US" i="0">
                <a:solidFill>
                  <a:srgbClr val="000000"/>
                </a:solidFill>
              </a:rPr>
              <a:t>线性组合</a:t>
            </a:r>
            <a:r>
              <a:rPr lang="en-US" altLang="zh-CN" i="0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625975" y="4924425"/>
            <a:ext cx="3041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也即，线性方程组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920750" y="5949950"/>
            <a:ext cx="987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有解</a:t>
            </a:r>
            <a:r>
              <a:rPr lang="en-US" altLang="zh-CN" i="0"/>
              <a:t>.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779838" y="76517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/>
              <a:t>向量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70" grpId="0"/>
      <p:bldP spid="66571" grpId="0"/>
      <p:bldP spid="66572" grpId="0"/>
      <p:bldP spid="66573" grpId="0"/>
      <p:bldP spid="66574" grpId="0"/>
      <p:bldP spid="66575" grpId="0"/>
      <p:bldP spid="665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5" name="Text Box 77"/>
          <p:cNvSpPr txBox="1">
            <a:spLocks noChangeArrowheads="1"/>
          </p:cNvSpPr>
          <p:nvPr/>
        </p:nvSpPr>
        <p:spPr bwMode="auto">
          <a:xfrm>
            <a:off x="1835150" y="1901825"/>
            <a:ext cx="68405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>
                <a:latin typeface="黑体" pitchFamily="49" charset="-122"/>
              </a:rPr>
              <a:t>若向量</a:t>
            </a:r>
            <a:r>
              <a:rPr lang="en-US" altLang="zh-CN" i="0"/>
              <a:t>A</a:t>
            </a:r>
            <a:r>
              <a:rPr lang="zh-CN" altLang="en-US" i="0"/>
              <a:t>中每个向量都</a:t>
            </a:r>
            <a:r>
              <a:rPr lang="zh-CN" altLang="en-US" i="0">
                <a:latin typeface="黑体" pitchFamily="49" charset="-122"/>
              </a:rPr>
              <a:t>能由向量组</a:t>
            </a:r>
            <a:r>
              <a:rPr lang="en-US" altLang="zh-CN" i="0"/>
              <a:t>B</a:t>
            </a:r>
            <a:r>
              <a:rPr lang="zh-CN" altLang="en-US" i="0">
                <a:latin typeface="黑体" pitchFamily="49" charset="-122"/>
              </a:rPr>
              <a:t>线性表示，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555875" y="2333625"/>
            <a:ext cx="5857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latin typeface="黑体" pitchFamily="49" charset="-122"/>
              </a:rPr>
              <a:t>则称向量组</a:t>
            </a:r>
            <a:r>
              <a:rPr lang="en-US" altLang="zh-CN" i="0"/>
              <a:t>A</a:t>
            </a:r>
            <a:r>
              <a:rPr lang="zh-CN" altLang="en-US" i="0">
                <a:latin typeface="黑体" pitchFamily="49" charset="-122"/>
              </a:rPr>
              <a:t>能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由向量组</a:t>
            </a:r>
            <a:r>
              <a:rPr lang="en-US" altLang="zh-CN" i="0">
                <a:solidFill>
                  <a:schemeClr val="accent2"/>
                </a:solidFill>
              </a:rPr>
              <a:t>B</a:t>
            </a:r>
            <a:r>
              <a:rPr lang="zh-CN" altLang="en-US" i="0">
                <a:solidFill>
                  <a:schemeClr val="accent2"/>
                </a:solidFill>
                <a:latin typeface="黑体" pitchFamily="49" charset="-122"/>
              </a:rPr>
              <a:t>线性表示</a:t>
            </a:r>
            <a:r>
              <a:rPr lang="en-US" altLang="zh-CN" i="0">
                <a:latin typeface="黑体" pitchFamily="49" charset="-122"/>
              </a:rPr>
              <a:t>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755650" y="4567238"/>
            <a:ext cx="7993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       </a:t>
            </a:r>
            <a:r>
              <a:rPr lang="zh-CN" altLang="en-US" i="0"/>
              <a:t>若两个向量组可以相互线性表出</a:t>
            </a:r>
            <a:r>
              <a:rPr lang="en-US" altLang="zh-CN" i="0"/>
              <a:t>(</a:t>
            </a:r>
            <a:r>
              <a:rPr lang="zh-CN" altLang="en-US" i="0"/>
              <a:t>线性表示</a:t>
            </a:r>
            <a:r>
              <a:rPr lang="en-US" altLang="zh-CN" i="0"/>
              <a:t>)</a:t>
            </a:r>
            <a:r>
              <a:rPr lang="zh-CN" altLang="en-US" i="0"/>
              <a:t>，则称</a:t>
            </a:r>
            <a:r>
              <a:rPr lang="zh-CN" altLang="en-US" i="0">
                <a:solidFill>
                  <a:srgbClr val="000099"/>
                </a:solidFill>
              </a:rPr>
              <a:t>这两个</a:t>
            </a:r>
            <a:r>
              <a:rPr lang="zh-CN" altLang="en-US" i="0">
                <a:solidFill>
                  <a:srgbClr val="000099"/>
                </a:solidFill>
                <a:latin typeface="黑体" pitchFamily="49" charset="-122"/>
              </a:rPr>
              <a:t>向量组等价</a:t>
            </a:r>
            <a:r>
              <a:rPr lang="zh-CN" altLang="en-US" i="0">
                <a:solidFill>
                  <a:schemeClr val="bg2"/>
                </a:solidFill>
                <a:latin typeface="黑体" pitchFamily="49" charset="-122"/>
              </a:rPr>
              <a:t>．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54038" y="188753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>
                <a:solidFill>
                  <a:srgbClr val="FF3300"/>
                </a:solidFill>
                <a:latin typeface="黑体" pitchFamily="49" charset="-122"/>
              </a:rPr>
              <a:t>定义２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403350" y="188913"/>
            <a:ext cx="6983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>
                <a:solidFill>
                  <a:srgbClr val="A50021"/>
                </a:solidFill>
              </a:rPr>
              <a:t>零向量</a:t>
            </a:r>
            <a:r>
              <a:rPr lang="zh-CN" altLang="en-US" i="0"/>
              <a:t>是任何一个向量组的线性组合 </a:t>
            </a:r>
            <a:r>
              <a:rPr lang="en-US" altLang="zh-CN" i="0"/>
              <a:t>.</a:t>
            </a:r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1474788" y="5718175"/>
            <a:ext cx="59880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i="0"/>
              <a:t>等价具有：</a:t>
            </a:r>
            <a:r>
              <a:rPr lang="zh-CN" altLang="en-US" i="0">
                <a:solidFill>
                  <a:srgbClr val="A50021"/>
                </a:solidFill>
              </a:rPr>
              <a:t>反身性、对称性、传递性</a:t>
            </a:r>
            <a:r>
              <a:rPr lang="en-US" altLang="zh-CN" i="0">
                <a:solidFill>
                  <a:srgbClr val="A50021"/>
                </a:solidFill>
              </a:rPr>
              <a:t>.</a:t>
            </a:r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539750" y="2990850"/>
            <a:ext cx="801370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438275" indent="-1438275" algn="just"/>
            <a:r>
              <a:rPr lang="zh-CN" altLang="en-US" i="0">
                <a:solidFill>
                  <a:srgbClr val="FF3300"/>
                </a:solidFill>
              </a:rPr>
              <a:t>易证明</a:t>
            </a:r>
            <a:r>
              <a:rPr lang="zh-CN" altLang="en-US" i="0"/>
              <a:t>：若向量</a:t>
            </a:r>
            <a:r>
              <a:rPr lang="en-US" altLang="zh-CN" i="0"/>
              <a:t>(</a:t>
            </a:r>
            <a:r>
              <a:rPr lang="zh-CN" altLang="en-US" i="0"/>
              <a:t>组</a:t>
            </a:r>
            <a:r>
              <a:rPr lang="en-US" altLang="zh-CN" i="0"/>
              <a:t>)A</a:t>
            </a:r>
            <a:r>
              <a:rPr lang="zh-CN" altLang="en-US" i="0"/>
              <a:t>能由向量组</a:t>
            </a:r>
            <a:r>
              <a:rPr lang="en-US" altLang="zh-CN" i="0"/>
              <a:t>B</a:t>
            </a:r>
            <a:r>
              <a:rPr lang="zh-CN" altLang="en-US" i="0"/>
              <a:t>线性表示，向量组</a:t>
            </a:r>
            <a:r>
              <a:rPr lang="en-US" altLang="zh-CN" i="0"/>
              <a:t>B</a:t>
            </a:r>
            <a:r>
              <a:rPr lang="zh-CN" altLang="en-US" i="0"/>
              <a:t>能由向量组</a:t>
            </a:r>
            <a:r>
              <a:rPr lang="en-US" altLang="zh-CN" i="0"/>
              <a:t>C</a:t>
            </a:r>
            <a:r>
              <a:rPr lang="zh-CN" altLang="en-US" i="0"/>
              <a:t>线性表示，则向量</a:t>
            </a:r>
            <a:r>
              <a:rPr lang="en-US" altLang="zh-CN" i="0"/>
              <a:t>(</a:t>
            </a:r>
            <a:r>
              <a:rPr lang="zh-CN" altLang="en-US" i="0"/>
              <a:t>组</a:t>
            </a:r>
            <a:r>
              <a:rPr lang="en-US" altLang="zh-CN" i="0"/>
              <a:t>)A</a:t>
            </a:r>
            <a:r>
              <a:rPr lang="zh-CN" altLang="en-US" i="0"/>
              <a:t>能由向量组</a:t>
            </a:r>
            <a:r>
              <a:rPr lang="en-US" altLang="zh-CN" i="0"/>
              <a:t>C</a:t>
            </a:r>
            <a:r>
              <a:rPr lang="zh-CN" altLang="en-US" i="0"/>
              <a:t>线性表示</a:t>
            </a:r>
            <a:r>
              <a:rPr lang="en-US" altLang="zh-CN" i="0"/>
              <a:t>.  </a:t>
            </a:r>
            <a:r>
              <a:rPr lang="zh-CN" altLang="en-US" i="0"/>
              <a:t>（</a:t>
            </a:r>
            <a:r>
              <a:rPr lang="zh-CN" altLang="en-US" i="0">
                <a:solidFill>
                  <a:srgbClr val="A50021"/>
                </a:solidFill>
              </a:rPr>
              <a:t>传递性</a:t>
            </a:r>
            <a:r>
              <a:rPr lang="zh-CN" altLang="en-US" i="0"/>
              <a:t>）</a:t>
            </a:r>
          </a:p>
        </p:txBody>
      </p:sp>
      <p:sp>
        <p:nvSpPr>
          <p:cNvPr id="68688" name="Text Box 80"/>
          <p:cNvSpPr txBox="1">
            <a:spLocks noChangeArrowheads="1"/>
          </p:cNvSpPr>
          <p:nvPr/>
        </p:nvSpPr>
        <p:spPr bwMode="auto">
          <a:xfrm>
            <a:off x="576263" y="765175"/>
            <a:ext cx="86042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/>
              <a:t>       </a:t>
            </a:r>
            <a:r>
              <a:rPr lang="zh-CN" altLang="en-US" i="0"/>
              <a:t>设</a:t>
            </a:r>
            <a:r>
              <a:rPr lang="en-US" altLang="zh-CN"/>
              <a:t>e</a:t>
            </a:r>
            <a:r>
              <a:rPr lang="en-US" altLang="zh-CN" i="0" baseline="-25000"/>
              <a:t>1</a:t>
            </a:r>
            <a:r>
              <a:rPr lang="en-US" altLang="zh-CN" i="0"/>
              <a:t>=(1,0,…,0), </a:t>
            </a:r>
            <a:r>
              <a:rPr lang="en-US" altLang="zh-CN"/>
              <a:t>e</a:t>
            </a:r>
            <a:r>
              <a:rPr lang="en-US" altLang="zh-CN" i="0" baseline="-25000"/>
              <a:t>2</a:t>
            </a:r>
            <a:r>
              <a:rPr lang="en-US" altLang="zh-CN" i="0"/>
              <a:t>=(0,1,0,…,0),…, </a:t>
            </a:r>
            <a:r>
              <a:rPr lang="en-US" altLang="zh-CN"/>
              <a:t>e</a:t>
            </a:r>
            <a:r>
              <a:rPr lang="en-US" altLang="zh-CN" baseline="-25000"/>
              <a:t>n</a:t>
            </a:r>
            <a:r>
              <a:rPr lang="en-US" altLang="zh-CN" i="0"/>
              <a:t>=(0,0,…,0,1),</a:t>
            </a:r>
            <a:r>
              <a:rPr lang="zh-CN" altLang="en-US" i="0"/>
              <a:t>则任何一个</a:t>
            </a:r>
            <a:r>
              <a:rPr lang="en-US" altLang="zh-CN"/>
              <a:t>n</a:t>
            </a:r>
            <a:r>
              <a:rPr lang="zh-CN" altLang="en-US" i="0"/>
              <a:t>维向量</a:t>
            </a:r>
            <a:r>
              <a:rPr lang="en-US" altLang="zh-CN">
                <a:latin typeface="Symbol" pitchFamily="18" charset="2"/>
              </a:rPr>
              <a:t>a</a:t>
            </a:r>
            <a:r>
              <a:rPr lang="zh-CN" altLang="en-US" i="0"/>
              <a:t>都可由向量组</a:t>
            </a:r>
            <a:r>
              <a:rPr lang="en-US" altLang="zh-CN"/>
              <a:t>e</a:t>
            </a:r>
            <a:r>
              <a:rPr lang="en-US" altLang="zh-CN" i="0" baseline="-25000"/>
              <a:t>1</a:t>
            </a:r>
            <a:r>
              <a:rPr lang="en-US" altLang="zh-CN" i="0"/>
              <a:t>, </a:t>
            </a:r>
            <a:r>
              <a:rPr lang="en-US" altLang="zh-CN"/>
              <a:t>e</a:t>
            </a:r>
            <a:r>
              <a:rPr lang="en-US" altLang="zh-CN" i="0" baseline="-25000"/>
              <a:t>2</a:t>
            </a:r>
            <a:r>
              <a:rPr lang="en-US" altLang="zh-CN" i="0"/>
              <a:t>,…, </a:t>
            </a:r>
            <a:r>
              <a:rPr lang="en-US" altLang="zh-CN"/>
              <a:t>e</a:t>
            </a:r>
            <a:r>
              <a:rPr lang="en-US" altLang="zh-CN" baseline="-25000"/>
              <a:t>n</a:t>
            </a:r>
            <a:r>
              <a:rPr lang="zh-CN" altLang="en-US" i="0"/>
              <a:t>线性表示</a:t>
            </a:r>
            <a:r>
              <a:rPr lang="en-US" altLang="zh-CN" i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85" grpId="0"/>
      <p:bldP spid="68616" grpId="0"/>
      <p:bldP spid="68617" grpId="0"/>
      <p:bldP spid="68612" grpId="0"/>
      <p:bldP spid="68686" grpId="0"/>
      <p:bldP spid="68687" grpId="0"/>
      <p:bldP spid="68688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3046</TotalTime>
  <Words>1869</Words>
  <Application>Microsoft Office PowerPoint</Application>
  <PresentationFormat>全屏显示(4:3)</PresentationFormat>
  <Paragraphs>206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 Unicode MS</vt:lpstr>
      <vt:lpstr>黑体</vt:lpstr>
      <vt:lpstr>楷体_GB2312</vt:lpstr>
      <vt:lpstr>宋体</vt:lpstr>
      <vt:lpstr>Symbol</vt:lpstr>
      <vt:lpstr>Times New Roman</vt:lpstr>
      <vt:lpstr>Wingdings</vt:lpstr>
      <vt:lpstr>满意主题1</vt:lpstr>
      <vt:lpstr>Equation</vt:lpstr>
      <vt:lpstr>公式</vt:lpstr>
      <vt:lpstr>PowerPoint 演示文稿</vt:lpstr>
      <vt:lpstr>一、 n维向量的概念</vt:lpstr>
      <vt:lpstr>二、   维向量的表示方法</vt:lpstr>
      <vt:lpstr>一、向量、向量组与矩阵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二、线性相关性的概念和判定</vt:lpstr>
      <vt:lpstr>例2  设向量组a1,a2,…,ar线性相关，则任意添上若干个同维向量之后，得到的向量组a1,a2,…,ar; ar+1,…, as (s&gt;r&gt;1)也必线性相关.</vt:lpstr>
      <vt:lpstr>PowerPoint 演示文稿</vt:lpstr>
      <vt:lpstr>       综合线性相关的定义以及单个向量线性相关的定义，有</vt:lpstr>
      <vt:lpstr>PowerPoint 演示文稿</vt:lpstr>
      <vt:lpstr>PowerPoint 演示文稿</vt:lpstr>
      <vt:lpstr>例5 设向量组 a1,a2,…,as  线性无关，而向量组a1,a2,…,as ;b  线性相关，则向量 b 必可经向量组a1,a2,…,as 线性表出.</vt:lpstr>
      <vt:lpstr>例6 证明上题中向量 b 可经向量组a1,a2,…,as 线性表出，表示法唯一.</vt:lpstr>
      <vt:lpstr>三、几个有关的结论</vt:lpstr>
      <vt:lpstr>推论 n阶行列式|A|≠0 它的n个行(列)向量线性无关.</vt:lpstr>
      <vt:lpstr>推论1 设向量组A:a1,a2,…,ar 可经向量组B:b1,b2,…,bs 线性表出，且向量组A线性无关，则必有r≤s.</vt:lpstr>
      <vt:lpstr>PowerPoint 演示文稿</vt:lpstr>
      <vt:lpstr>PowerPoint 演示文稿</vt:lpstr>
      <vt:lpstr>PowerPoint 演示文稿</vt:lpstr>
      <vt:lpstr>PowerPoint 演示文稿</vt:lpstr>
      <vt:lpstr>四、极大线性无关组和向量组的秩 </vt:lpstr>
      <vt:lpstr>PowerPoint 演示文稿</vt:lpstr>
      <vt:lpstr>定义5 向量组的极大线性无关组所含向量的个数，称为向量组的秩. </vt:lpstr>
      <vt:lpstr>PowerPoint 演示文稿</vt:lpstr>
      <vt:lpstr>小结</vt:lpstr>
    </vt:vector>
  </TitlesOfParts>
  <Company>西安通信学院数学教研室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jianlei</cp:lastModifiedBy>
  <cp:revision>356</cp:revision>
  <dcterms:created xsi:type="dcterms:W3CDTF">1990-03-28T00:00:48Z</dcterms:created>
  <dcterms:modified xsi:type="dcterms:W3CDTF">2018-10-29T08:03:24Z</dcterms:modified>
</cp:coreProperties>
</file>