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6" r:id="rId8"/>
    <p:sldId id="297" r:id="rId9"/>
    <p:sldId id="298" r:id="rId10"/>
    <p:sldId id="300" r:id="rId11"/>
    <p:sldId id="301" r:id="rId12"/>
    <p:sldId id="302" r:id="rId13"/>
    <p:sldId id="305" r:id="rId14"/>
    <p:sldId id="256" r:id="rId15"/>
    <p:sldId id="257" r:id="rId16"/>
    <p:sldId id="258" r:id="rId17"/>
    <p:sldId id="306" r:id="rId18"/>
    <p:sldId id="307" r:id="rId19"/>
    <p:sldId id="30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81" r:id="rId39"/>
    <p:sldId id="277" r:id="rId40"/>
    <p:sldId id="278" r:id="rId41"/>
    <p:sldId id="279" r:id="rId42"/>
    <p:sldId id="280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309" r:id="rId51"/>
    <p:sldId id="310" r:id="rId52"/>
    <p:sldId id="311" r:id="rId53"/>
  </p:sldIdLst>
  <p:sldSz cx="9144000" cy="6858000" type="screen4x3"/>
  <p:notesSz cx="9979025" cy="6834188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1" autoAdjust="0"/>
    <p:restoredTop sz="94737" autoAdjust="0"/>
  </p:normalViewPr>
  <p:slideViewPr>
    <p:cSldViewPr>
      <p:cViewPr varScale="1">
        <p:scale>
          <a:sx n="128" d="100"/>
          <a:sy n="128" d="100"/>
        </p:scale>
        <p:origin x="1699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9" Type="http://schemas.openxmlformats.org/officeDocument/2006/relationships/image" Target="../media/image138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44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6.wmf"/><Relationship Id="rId1" Type="http://schemas.openxmlformats.org/officeDocument/2006/relationships/image" Target="../media/image147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4" Type="http://schemas.openxmlformats.org/officeDocument/2006/relationships/image" Target="../media/image152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fld id="{3C494C2A-FAE7-4C3B-A0DA-BB15B410E1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352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1363" y="512763"/>
            <a:ext cx="3416300" cy="256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8538" y="3246438"/>
            <a:ext cx="7981950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fld id="{70DD4DDD-A699-4BE2-8349-A4A525BF6DD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050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E3FDB-A8E3-462D-A247-E6F5DC401EDF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4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215074" y="557214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6D7FA-9F45-4F02-8223-43D406204B07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8072462" y="628652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9A406E-D5D1-46E0-B30F-52EC74AD63C3}" type="slidenum">
              <a:rPr lang="en-US" sz="1200" b="0" smtClean="0"/>
              <a:pPr/>
              <a:t>‹#›</a:t>
            </a:fld>
            <a:endParaRPr 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38.bin"/><Relationship Id="rId18" Type="http://schemas.openxmlformats.org/officeDocument/2006/relationships/oleObject" Target="../embeddings/oleObject141.bin"/><Relationship Id="rId3" Type="http://schemas.openxmlformats.org/officeDocument/2006/relationships/oleObject" Target="../embeddings/oleObject133.bin"/><Relationship Id="rId21" Type="http://schemas.openxmlformats.org/officeDocument/2006/relationships/image" Target="../media/image138.wmf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4.wmf"/><Relationship Id="rId17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2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33.wmf"/><Relationship Id="rId19" Type="http://schemas.openxmlformats.org/officeDocument/2006/relationships/image" Target="../media/image137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3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4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5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5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57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5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1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4450"/>
            <a:ext cx="7543800" cy="7921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Arial Black" pitchFamily="34" charset="0"/>
              </a:rPr>
              <a:t>复习矩阵</a:t>
            </a:r>
            <a:r>
              <a:rPr lang="zh-CN" altLang="en-US" dirty="0">
                <a:latin typeface="Arial Black" pitchFamily="34" charset="0"/>
              </a:rPr>
              <a:t>秩的概念</a:t>
            </a: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1331913" y="836613"/>
            <a:ext cx="539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1868488" y="914400"/>
          <a:ext cx="180816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Equation" r:id="rId3" imgW="850531" imgH="266584" progId="Equation.DSMT4">
                  <p:embed/>
                </p:oleObj>
              </mc:Choice>
              <mc:Fallback>
                <p:oleObj name="Equation" r:id="rId3" imgW="850531" imgH="266584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914400"/>
                        <a:ext cx="1808162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3708400" y="909638"/>
            <a:ext cx="49466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Times New Roman" pitchFamily="18" charset="0"/>
              </a:rPr>
              <a:t>为</a:t>
            </a:r>
            <a:r>
              <a:rPr lang="en-US" altLang="zh-CN">
                <a:cs typeface="Times New Roman" pitchFamily="18" charset="0"/>
              </a:rPr>
              <a:t>m</a:t>
            </a:r>
            <a:r>
              <a:rPr lang="en-US" altLang="zh-CN" i="0">
                <a:latin typeface="宋体" pitchFamily="2" charset="-122"/>
                <a:cs typeface="Times New Roman" pitchFamily="18" charset="0"/>
              </a:rPr>
              <a:t>×</a:t>
            </a:r>
            <a:r>
              <a:rPr lang="en-US" altLang="zh-CN">
                <a:cs typeface="Times New Roman" pitchFamily="18" charset="0"/>
              </a:rPr>
              <a:t>n</a:t>
            </a:r>
            <a:r>
              <a:rPr lang="zh-CN" altLang="en-US" i="0">
                <a:latin typeface="黑体" pitchFamily="49" charset="-122"/>
                <a:cs typeface="Times New Roman" pitchFamily="18" charset="0"/>
              </a:rPr>
              <a:t>矩阵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.</a:t>
            </a:r>
            <a:r>
              <a:rPr lang="zh-CN" altLang="en-US" i="0">
                <a:latin typeface="黑体" pitchFamily="49" charset="-122"/>
                <a:cs typeface="Times New Roman" pitchFamily="18" charset="0"/>
              </a:rPr>
              <a:t>可看成向量构成 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1116013" y="1989138"/>
            <a:ext cx="76819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8288" algn="ctr"/>
            <a:r>
              <a:rPr lang="en-US" altLang="zh-CN"/>
              <a:t>n</a:t>
            </a:r>
            <a:r>
              <a:rPr lang="zh-CN" altLang="en-US" i="0"/>
              <a:t>个</a:t>
            </a:r>
            <a:r>
              <a:rPr lang="en-US" altLang="zh-CN"/>
              <a:t>m</a:t>
            </a:r>
            <a:r>
              <a:rPr lang="zh-CN" altLang="en-US" i="0"/>
              <a:t>维列向量构成的向量组的秩称为</a:t>
            </a:r>
            <a:r>
              <a:rPr lang="en-US" altLang="zh-CN"/>
              <a:t>A</a:t>
            </a:r>
            <a:r>
              <a:rPr lang="zh-CN" altLang="en-US" i="0"/>
              <a:t>的</a:t>
            </a:r>
            <a:r>
              <a:rPr lang="zh-CN" altLang="en-US" i="0">
                <a:solidFill>
                  <a:schemeClr val="accent2"/>
                </a:solidFill>
              </a:rPr>
              <a:t>列秩</a:t>
            </a:r>
            <a:r>
              <a:rPr lang="en-US" altLang="zh-CN" i="0"/>
              <a:t>.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1331913" y="1470025"/>
            <a:ext cx="75041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m</a:t>
            </a:r>
            <a:r>
              <a:rPr lang="zh-CN" altLang="en-US" i="0"/>
              <a:t>个</a:t>
            </a:r>
            <a:r>
              <a:rPr lang="en-US" altLang="zh-CN"/>
              <a:t>n</a:t>
            </a:r>
            <a:r>
              <a:rPr lang="zh-CN" altLang="en-US" i="0">
                <a:latin typeface="黑体" pitchFamily="49" charset="-122"/>
              </a:rPr>
              <a:t>维行向量构成的向量组的秩称为</a:t>
            </a:r>
            <a:r>
              <a:rPr lang="en-US" altLang="zh-CN"/>
              <a:t>A</a:t>
            </a:r>
            <a:r>
              <a:rPr lang="zh-CN" altLang="en-US" i="0">
                <a:latin typeface="黑体" pitchFamily="49" charset="-122"/>
              </a:rPr>
              <a:t>的</a:t>
            </a:r>
            <a:r>
              <a:rPr lang="zh-CN" altLang="en-US" i="0">
                <a:solidFill>
                  <a:schemeClr val="accent2"/>
                </a:solidFill>
                <a:latin typeface="黑体" pitchFamily="49" charset="-122"/>
              </a:rPr>
              <a:t>行秩</a:t>
            </a:r>
            <a:r>
              <a:rPr lang="en-US" altLang="zh-CN" i="0">
                <a:latin typeface="黑体" pitchFamily="49" charset="-122"/>
              </a:rPr>
              <a:t>.</a:t>
            </a:r>
          </a:p>
        </p:txBody>
      </p:sp>
      <p:graphicFrame>
        <p:nvGraphicFramePr>
          <p:cNvPr id="203786" name="Object 10"/>
          <p:cNvGraphicFramePr>
            <a:graphicFrameLocks noChangeAspect="1"/>
          </p:cNvGraphicFramePr>
          <p:nvPr/>
        </p:nvGraphicFramePr>
        <p:xfrm>
          <a:off x="2339975" y="3500438"/>
          <a:ext cx="3189288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6" name="Equation" r:id="rId5" imgW="1638300" imgH="1181100" progId="Equation.DSMT4">
                  <p:embed/>
                </p:oleObj>
              </mc:Choice>
              <mc:Fallback>
                <p:oleObj name="Equation" r:id="rId5" imgW="1638300" imgH="1181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00438"/>
                        <a:ext cx="3189288" cy="229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5" name="Object 9"/>
          <p:cNvGraphicFramePr>
            <a:graphicFrameLocks noChangeAspect="1"/>
          </p:cNvGraphicFramePr>
          <p:nvPr/>
        </p:nvGraphicFramePr>
        <p:xfrm>
          <a:off x="5795963" y="4149725"/>
          <a:ext cx="26638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name="Equation" r:id="rId7" imgW="1879600" imgH="558800" progId="Equation.DSMT4">
                  <p:embed/>
                </p:oleObj>
              </mc:Choice>
              <mc:Fallback>
                <p:oleObj name="Equation" r:id="rId7" imgW="1879600" imgH="558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149725"/>
                        <a:ext cx="2663825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0" name="Rectangle 14"/>
          <p:cNvSpPr>
            <a:spLocks noChangeArrowheads="1"/>
          </p:cNvSpPr>
          <p:nvPr/>
        </p:nvSpPr>
        <p:spPr bwMode="auto">
          <a:xfrm>
            <a:off x="1819275" y="5734050"/>
            <a:ext cx="35448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称为</a:t>
            </a:r>
            <a:r>
              <a:rPr lang="en-US" altLang="zh-CN"/>
              <a:t>A</a:t>
            </a:r>
            <a:r>
              <a:rPr lang="zh-CN" altLang="en-US" i="0"/>
              <a:t>的一个</a:t>
            </a:r>
            <a:r>
              <a:rPr lang="en-US" altLang="zh-CN">
                <a:solidFill>
                  <a:srgbClr val="000099"/>
                </a:solidFill>
              </a:rPr>
              <a:t>k</a:t>
            </a:r>
            <a:r>
              <a:rPr lang="zh-CN" altLang="en-US" i="0">
                <a:solidFill>
                  <a:srgbClr val="000099"/>
                </a:solidFill>
              </a:rPr>
              <a:t>阶子式</a:t>
            </a:r>
            <a:r>
              <a:rPr lang="en-US" altLang="zh-CN" i="0"/>
              <a:t>.</a:t>
            </a:r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684213" y="2636838"/>
            <a:ext cx="820896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3150" indent="-1073150">
              <a:spcBef>
                <a:spcPct val="50000"/>
              </a:spcBef>
            </a:pPr>
            <a:r>
              <a:rPr lang="zh-CN" altLang="en-US" i="0">
                <a:solidFill>
                  <a:srgbClr val="FF3300"/>
                </a:solidFill>
              </a:rPr>
              <a:t>定义</a:t>
            </a:r>
            <a:r>
              <a:rPr lang="en-US" altLang="zh-CN" i="0">
                <a:solidFill>
                  <a:srgbClr val="FF3300"/>
                </a:solidFill>
              </a:rPr>
              <a:t>1</a:t>
            </a:r>
            <a:r>
              <a:rPr lang="en-US" altLang="zh-CN" i="0"/>
              <a:t>	</a:t>
            </a:r>
            <a:r>
              <a:rPr lang="zh-CN" altLang="en-US" i="0"/>
              <a:t>在矩阵</a:t>
            </a:r>
            <a:r>
              <a:rPr lang="en-US" altLang="zh-CN"/>
              <a:t>A</a:t>
            </a:r>
            <a:r>
              <a:rPr lang="zh-CN" altLang="en-US" i="0"/>
              <a:t>中，取出</a:t>
            </a:r>
            <a:r>
              <a:rPr lang="en-US" altLang="zh-CN"/>
              <a:t>k</a:t>
            </a:r>
            <a:r>
              <a:rPr lang="zh-CN" altLang="en-US" i="0"/>
              <a:t>个不同行与不同列相交处的元</a:t>
            </a:r>
            <a:r>
              <a:rPr lang="en-US" altLang="zh-CN" i="0"/>
              <a:t>(</a:t>
            </a:r>
            <a:r>
              <a:rPr lang="zh-CN" altLang="en-US" i="0"/>
              <a:t>按在</a:t>
            </a:r>
            <a:r>
              <a:rPr lang="en-US" altLang="zh-CN"/>
              <a:t>A</a:t>
            </a:r>
            <a:r>
              <a:rPr lang="zh-CN" altLang="en-US" i="0"/>
              <a:t>中的排列顺序</a:t>
            </a:r>
            <a:r>
              <a:rPr lang="en-US" altLang="zh-CN" i="0"/>
              <a:t>)</a:t>
            </a:r>
            <a:r>
              <a:rPr lang="zh-CN" altLang="en-US" i="0"/>
              <a:t>构成的</a:t>
            </a:r>
            <a:r>
              <a:rPr lang="en-US" altLang="zh-CN">
                <a:solidFill>
                  <a:srgbClr val="A50021"/>
                </a:solidFill>
              </a:rPr>
              <a:t>k</a:t>
            </a:r>
            <a:r>
              <a:rPr lang="zh-CN" altLang="en-US" i="0">
                <a:solidFill>
                  <a:srgbClr val="A50021"/>
                </a:solidFill>
              </a:rPr>
              <a:t>阶行列式</a:t>
            </a:r>
            <a:endParaRPr lang="zh-CN" altLang="en-US" sz="2400" i="0">
              <a:solidFill>
                <a:srgbClr val="A5002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/>
      <p:bldP spid="203782" grpId="0"/>
      <p:bldP spid="203783" grpId="0"/>
      <p:bldP spid="203784" grpId="0"/>
      <p:bldP spid="203790" grpId="0"/>
      <p:bldP spid="2037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755650" y="407988"/>
            <a:ext cx="80645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162050" indent="-1162050"/>
            <a:r>
              <a:rPr lang="zh-CN" altLang="en-US" i="0"/>
              <a:t>注   </a:t>
            </a:r>
            <a:r>
              <a:rPr lang="en-US" altLang="zh-CN" i="0"/>
              <a:t>(1) </a:t>
            </a:r>
            <a:r>
              <a:rPr lang="zh-CN" altLang="en-US" i="0"/>
              <a:t>变换的结果并</a:t>
            </a:r>
            <a:r>
              <a:rPr lang="zh-CN" altLang="en-US" i="0">
                <a:solidFill>
                  <a:srgbClr val="A50021"/>
                </a:solidFill>
              </a:rPr>
              <a:t>不唯一</a:t>
            </a:r>
            <a:r>
              <a:rPr lang="zh-CN" altLang="en-US" i="0"/>
              <a:t>，但最后得到的</a:t>
            </a:r>
            <a:r>
              <a:rPr lang="zh-CN" altLang="en-US" i="0">
                <a:solidFill>
                  <a:srgbClr val="A50021"/>
                </a:solidFill>
              </a:rPr>
              <a:t>秩是相同的</a:t>
            </a:r>
            <a:r>
              <a:rPr lang="en-US" altLang="zh-CN" i="0"/>
              <a:t>.	</a:t>
            </a:r>
            <a:endParaRPr lang="en-US" altLang="zh-CN"/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1331913" y="1341438"/>
            <a:ext cx="50641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(2) </a:t>
            </a:r>
            <a:r>
              <a:rPr lang="zh-CN" altLang="en-US" i="0"/>
              <a:t>可以</a:t>
            </a:r>
            <a:r>
              <a:rPr lang="zh-CN" altLang="en-US" i="0">
                <a:solidFill>
                  <a:srgbClr val="A50021"/>
                </a:solidFill>
              </a:rPr>
              <a:t>同时进行</a:t>
            </a:r>
            <a:r>
              <a:rPr lang="zh-CN" altLang="en-US" i="0"/>
              <a:t>行和列的变换</a:t>
            </a:r>
            <a:r>
              <a:rPr lang="en-US" altLang="zh-CN" i="0"/>
              <a:t>.</a:t>
            </a:r>
          </a:p>
        </p:txBody>
      </p:sp>
      <p:graphicFrame>
        <p:nvGraphicFramePr>
          <p:cNvPr id="227334" name="Object 6"/>
          <p:cNvGraphicFramePr>
            <a:graphicFrameLocks noChangeAspect="1"/>
          </p:cNvGraphicFramePr>
          <p:nvPr/>
        </p:nvGraphicFramePr>
        <p:xfrm>
          <a:off x="2051050" y="4149725"/>
          <a:ext cx="309562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5" name="Equation" r:id="rId3" imgW="1333500" imgH="533400" progId="Equation.DSMT4">
                  <p:embed/>
                </p:oleObj>
              </mc:Choice>
              <mc:Fallback>
                <p:oleObj name="Equation" r:id="rId3" imgW="13335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149725"/>
                        <a:ext cx="3095625" cy="123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2" name="Rectangle 14"/>
          <p:cNvSpPr>
            <a:spLocks noChangeArrowheads="1"/>
          </p:cNvSpPr>
          <p:nvPr/>
        </p:nvSpPr>
        <p:spPr bwMode="auto">
          <a:xfrm>
            <a:off x="1331913" y="3573463"/>
            <a:ext cx="5111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P=P</a:t>
            </a:r>
            <a:r>
              <a:rPr lang="en-US" altLang="zh-CN" baseline="-25000">
                <a:solidFill>
                  <a:srgbClr val="000000"/>
                </a:solidFill>
              </a:rPr>
              <a:t>m</a:t>
            </a:r>
            <a:r>
              <a:rPr lang="zh-CN" altLang="en-US" i="0">
                <a:solidFill>
                  <a:srgbClr val="000000"/>
                </a:solidFill>
                <a:latin typeface="黑体" pitchFamily="49" charset="-122"/>
              </a:rPr>
              <a:t>和可逆矩阵</a:t>
            </a:r>
            <a:r>
              <a:rPr lang="en-US" altLang="zh-CN">
                <a:solidFill>
                  <a:srgbClr val="000000"/>
                </a:solidFill>
              </a:rPr>
              <a:t>Q=Q</a:t>
            </a:r>
            <a:r>
              <a:rPr lang="en-US" altLang="zh-CN" baseline="-25000">
                <a:solidFill>
                  <a:srgbClr val="000000"/>
                </a:solidFill>
              </a:rPr>
              <a:t>n</a:t>
            </a:r>
            <a:r>
              <a:rPr lang="zh-CN" altLang="en-US" i="0">
                <a:solidFill>
                  <a:srgbClr val="000000"/>
                </a:solidFill>
                <a:latin typeface="黑体" pitchFamily="49" charset="-122"/>
              </a:rPr>
              <a:t>使得</a:t>
            </a:r>
          </a:p>
        </p:txBody>
      </p:sp>
      <p:sp>
        <p:nvSpPr>
          <p:cNvPr id="227345" name="Text Box 17"/>
          <p:cNvSpPr txBox="1">
            <a:spLocks noChangeArrowheads="1"/>
          </p:cNvSpPr>
          <p:nvPr/>
        </p:nvSpPr>
        <p:spPr bwMode="auto">
          <a:xfrm>
            <a:off x="1123950" y="2333625"/>
            <a:ext cx="62563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由前的推论，我们还能得到如下定理：</a:t>
            </a:r>
          </a:p>
        </p:txBody>
      </p:sp>
      <p:sp>
        <p:nvSpPr>
          <p:cNvPr id="227346" name="Rectangle 18"/>
          <p:cNvSpPr>
            <a:spLocks noChangeArrowheads="1"/>
          </p:cNvSpPr>
          <p:nvPr/>
        </p:nvSpPr>
        <p:spPr bwMode="auto">
          <a:xfrm>
            <a:off x="468313" y="2981325"/>
            <a:ext cx="74152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solidFill>
                  <a:srgbClr val="FF3300"/>
                </a:solidFill>
              </a:rPr>
              <a:t>定理</a:t>
            </a:r>
            <a:r>
              <a:rPr lang="en-US" altLang="zh-CN" i="0">
                <a:solidFill>
                  <a:srgbClr val="FF3300"/>
                </a:solidFill>
              </a:rPr>
              <a:t>4</a:t>
            </a:r>
            <a:r>
              <a:rPr lang="en-US" altLang="zh-CN" i="0">
                <a:solidFill>
                  <a:srgbClr val="000000"/>
                </a:solidFill>
              </a:rPr>
              <a:t>	   </a:t>
            </a:r>
            <a:r>
              <a:rPr lang="zh-CN" altLang="en-US" i="0">
                <a:solidFill>
                  <a:srgbClr val="000000"/>
                </a:solidFill>
              </a:rPr>
              <a:t>非零矩阵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en-US" altLang="zh-CN" baseline="-25000">
                <a:solidFill>
                  <a:srgbClr val="000000"/>
                </a:solidFill>
              </a:rPr>
              <a:t>m</a:t>
            </a:r>
            <a:r>
              <a:rPr lang="en-US" altLang="zh-CN" i="0" baseline="-25000"/>
              <a:t>×</a:t>
            </a:r>
            <a:r>
              <a:rPr lang="en-US" altLang="zh-CN" baseline="-25000"/>
              <a:t>n</a:t>
            </a:r>
            <a:r>
              <a:rPr lang="zh-CN" altLang="en-US" i="0"/>
              <a:t>的秩为</a:t>
            </a:r>
            <a:r>
              <a:rPr lang="en-US" altLang="zh-CN"/>
              <a:t>r</a:t>
            </a:r>
            <a:r>
              <a:rPr lang="en-US" altLang="zh-CN" i="0"/>
              <a:t> </a:t>
            </a:r>
            <a:r>
              <a:rPr lang="en-US" altLang="zh-CN" i="0">
                <a:sym typeface="Wingdings" pitchFamily="2" charset="2"/>
              </a:rPr>
              <a:t></a:t>
            </a:r>
            <a:r>
              <a:rPr lang="zh-CN" altLang="en-US" i="0">
                <a:solidFill>
                  <a:srgbClr val="000000"/>
                </a:solidFill>
                <a:latin typeface="黑体" pitchFamily="49" charset="-122"/>
              </a:rPr>
              <a:t>存在可逆矩阵</a:t>
            </a:r>
          </a:p>
        </p:txBody>
      </p:sp>
      <p:sp>
        <p:nvSpPr>
          <p:cNvPr id="227347" name="AutoShape 19"/>
          <p:cNvSpPr>
            <a:spLocks noChangeArrowheads="1"/>
          </p:cNvSpPr>
          <p:nvPr/>
        </p:nvSpPr>
        <p:spPr bwMode="auto">
          <a:xfrm flipV="1">
            <a:off x="3779838" y="5373688"/>
            <a:ext cx="574675" cy="50482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10800000"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27349" name="Text Box 21"/>
          <p:cNvSpPr txBox="1">
            <a:spLocks noChangeArrowheads="1"/>
          </p:cNvSpPr>
          <p:nvPr/>
        </p:nvSpPr>
        <p:spPr bwMode="auto">
          <a:xfrm>
            <a:off x="4408488" y="5414963"/>
            <a:ext cx="17303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m</a:t>
            </a:r>
            <a:r>
              <a:rPr lang="en-US" altLang="zh-CN" i="0"/>
              <a:t>×</a:t>
            </a:r>
            <a:r>
              <a:rPr lang="en-US" altLang="zh-CN"/>
              <a:t>n</a:t>
            </a:r>
            <a:r>
              <a:rPr lang="zh-CN" altLang="en-US" i="0"/>
              <a:t>矩阵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/>
      <p:bldP spid="227342" grpId="0"/>
      <p:bldP spid="227345" grpId="0"/>
      <p:bldP spid="227346" grpId="0"/>
      <p:bldP spid="227347" grpId="0" animBg="1"/>
      <p:bldP spid="2273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543800" cy="731837"/>
          </a:xfrm>
        </p:spPr>
        <p:txBody>
          <a:bodyPr/>
          <a:lstStyle/>
          <a:p>
            <a:r>
              <a:rPr lang="zh-CN" altLang="en-US"/>
              <a:t>（补充）</a:t>
            </a:r>
          </a:p>
        </p:txBody>
      </p:sp>
      <p:graphicFrame>
        <p:nvGraphicFramePr>
          <p:cNvPr id="228361" name="Object 9"/>
          <p:cNvGraphicFramePr>
            <a:graphicFrameLocks noChangeAspect="1"/>
          </p:cNvGraphicFramePr>
          <p:nvPr/>
        </p:nvGraphicFramePr>
        <p:xfrm>
          <a:off x="3479800" y="989013"/>
          <a:ext cx="195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9" name="Equation" r:id="rId3" imgW="939392" imgH="241195" progId="Equation.DSMT4">
                  <p:embed/>
                </p:oleObj>
              </mc:Choice>
              <mc:Fallback>
                <p:oleObj name="Equation" r:id="rId3" imgW="939392" imgH="241195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989013"/>
                        <a:ext cx="1955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0" name="Object 8"/>
          <p:cNvGraphicFramePr>
            <a:graphicFrameLocks noChangeAspect="1"/>
          </p:cNvGraphicFramePr>
          <p:nvPr/>
        </p:nvGraphicFramePr>
        <p:xfrm>
          <a:off x="6967538" y="944563"/>
          <a:ext cx="19970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0" name="Equation" r:id="rId5" imgW="1016000" imgH="241300" progId="Equation.DSMT4">
                  <p:embed/>
                </p:oleObj>
              </mc:Choice>
              <mc:Fallback>
                <p:oleObj name="Equation" r:id="rId5" imgW="10160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944563"/>
                        <a:ext cx="199707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9" name="Object 7"/>
          <p:cNvGraphicFramePr>
            <a:graphicFrameLocks noChangeAspect="1"/>
          </p:cNvGraphicFramePr>
          <p:nvPr/>
        </p:nvGraphicFramePr>
        <p:xfrm>
          <a:off x="3708400" y="1614488"/>
          <a:ext cx="19446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1" name="Equation" r:id="rId7" imgW="914400" imgH="241300" progId="Equation.DSMT4">
                  <p:embed/>
                </p:oleObj>
              </mc:Choice>
              <mc:Fallback>
                <p:oleObj name="Equation" r:id="rId7" imgW="914400" imgH="24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614488"/>
                        <a:ext cx="194468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8" name="Object 6"/>
          <p:cNvGraphicFramePr>
            <a:graphicFrameLocks noChangeAspect="1"/>
          </p:cNvGraphicFramePr>
          <p:nvPr/>
        </p:nvGraphicFramePr>
        <p:xfrm>
          <a:off x="6588125" y="1341438"/>
          <a:ext cx="16557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2" name="Equation" r:id="rId9" imgW="825142" imgH="495085" progId="Equation.DSMT4">
                  <p:embed/>
                </p:oleObj>
              </mc:Choice>
              <mc:Fallback>
                <p:oleObj name="Equation" r:id="rId9" imgW="825142" imgH="495085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341438"/>
                        <a:ext cx="1655763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2700338" y="2133600"/>
          <a:ext cx="16557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3" name="Equation" r:id="rId11" imgW="825142" imgH="495085" progId="Equation.DSMT4">
                  <p:embed/>
                </p:oleObj>
              </mc:Choice>
              <mc:Fallback>
                <p:oleObj name="Equation" r:id="rId11" imgW="825142" imgH="49508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133600"/>
                        <a:ext cx="1655762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611188" y="909638"/>
            <a:ext cx="28844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定义</a:t>
            </a:r>
            <a:r>
              <a:rPr lang="zh-CN" altLang="en-US" i="0">
                <a:latin typeface="黑体" pitchFamily="49" charset="-122"/>
                <a:cs typeface="Times New Roman" pitchFamily="18" charset="0"/>
              </a:rPr>
              <a:t> 	设有向量组</a:t>
            </a: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5435600" y="909638"/>
            <a:ext cx="16129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Times New Roman" pitchFamily="18" charset="0"/>
              </a:rPr>
              <a:t>和向量组</a:t>
            </a: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476375" y="1543050"/>
            <a:ext cx="23272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Times New Roman" pitchFamily="18" charset="0"/>
              </a:rPr>
              <a:t>若存在一组数</a:t>
            </a:r>
          </a:p>
        </p:txBody>
      </p:sp>
      <p:sp>
        <p:nvSpPr>
          <p:cNvPr id="228365" name="Rectangle 13"/>
          <p:cNvSpPr>
            <a:spLocks noChangeArrowheads="1"/>
          </p:cNvSpPr>
          <p:nvPr/>
        </p:nvSpPr>
        <p:spPr bwMode="auto">
          <a:xfrm>
            <a:off x="5653088" y="154305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Times New Roman" pitchFamily="18" charset="0"/>
              </a:rPr>
              <a:t>，使</a:t>
            </a:r>
          </a:p>
        </p:txBody>
      </p:sp>
      <p:sp>
        <p:nvSpPr>
          <p:cNvPr id="228366" name="Rectangle 14"/>
          <p:cNvSpPr>
            <a:spLocks noChangeArrowheads="1"/>
          </p:cNvSpPr>
          <p:nvPr/>
        </p:nvSpPr>
        <p:spPr bwMode="auto">
          <a:xfrm>
            <a:off x="1516063" y="2349500"/>
            <a:ext cx="12557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Times New Roman" pitchFamily="18" charset="0"/>
              </a:rPr>
              <a:t>时，有</a:t>
            </a:r>
          </a:p>
        </p:txBody>
      </p:sp>
      <p:sp>
        <p:nvSpPr>
          <p:cNvPr id="228367" name="Rectangle 15"/>
          <p:cNvSpPr>
            <a:spLocks noChangeArrowheads="1"/>
          </p:cNvSpPr>
          <p:nvPr/>
        </p:nvSpPr>
        <p:spPr bwMode="auto">
          <a:xfrm>
            <a:off x="4356100" y="2335213"/>
            <a:ext cx="41132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Times New Roman" pitchFamily="18" charset="0"/>
              </a:rPr>
              <a:t>成立，且反之亦成立时，</a:t>
            </a:r>
          </a:p>
        </p:txBody>
      </p:sp>
      <p:sp>
        <p:nvSpPr>
          <p:cNvPr id="228368" name="Rectangle 16"/>
          <p:cNvSpPr>
            <a:spLocks noChangeArrowheads="1"/>
          </p:cNvSpPr>
          <p:nvPr/>
        </p:nvSpPr>
        <p:spPr bwMode="auto">
          <a:xfrm>
            <a:off x="1476375" y="3068638"/>
            <a:ext cx="67929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Times New Roman" pitchFamily="18" charset="0"/>
              </a:rPr>
              <a:t>我们就说这两个向量组</a:t>
            </a:r>
            <a:r>
              <a:rPr lang="zh-CN" altLang="en-US" i="0">
                <a:solidFill>
                  <a:srgbClr val="000099"/>
                </a:solidFill>
                <a:latin typeface="黑体" pitchFamily="49" charset="-122"/>
                <a:cs typeface="Times New Roman" pitchFamily="18" charset="0"/>
              </a:rPr>
              <a:t>有相同的线性关系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.</a:t>
            </a:r>
          </a:p>
        </p:txBody>
      </p:sp>
      <p:sp>
        <p:nvSpPr>
          <p:cNvPr id="228369" name="Rectangle 17"/>
          <p:cNvSpPr>
            <a:spLocks noChangeArrowheads="1"/>
          </p:cNvSpPr>
          <p:nvPr/>
        </p:nvSpPr>
        <p:spPr bwMode="auto">
          <a:xfrm>
            <a:off x="900113" y="3644900"/>
            <a:ext cx="20589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/>
              <a:t>有如下结论</a:t>
            </a:r>
            <a:r>
              <a:rPr lang="zh-CN" altLang="en-US"/>
              <a:t> </a:t>
            </a:r>
          </a:p>
        </p:txBody>
      </p:sp>
      <p:sp>
        <p:nvSpPr>
          <p:cNvPr id="228370" name="Rectangle 18"/>
          <p:cNvSpPr>
            <a:spLocks noChangeArrowheads="1"/>
          </p:cNvSpPr>
          <p:nvPr/>
        </p:nvSpPr>
        <p:spPr bwMode="auto">
          <a:xfrm>
            <a:off x="611188" y="4498975"/>
            <a:ext cx="835342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809625" indent="-809625"/>
            <a:r>
              <a:rPr lang="zh-CN" altLang="en-US" i="0">
                <a:solidFill>
                  <a:srgbClr val="FF3300"/>
                </a:solidFill>
              </a:rPr>
              <a:t>定理</a:t>
            </a:r>
            <a:r>
              <a:rPr lang="zh-CN" altLang="en-US" i="0"/>
              <a:t> </a:t>
            </a:r>
            <a:r>
              <a:rPr lang="en-US" altLang="zh-CN"/>
              <a:t>m</a:t>
            </a:r>
            <a:r>
              <a:rPr lang="en-US" altLang="zh-CN" i="0"/>
              <a:t>×</a:t>
            </a:r>
            <a:r>
              <a:rPr lang="en-US" altLang="zh-CN"/>
              <a:t>n</a:t>
            </a:r>
            <a:r>
              <a:rPr lang="zh-CN" altLang="en-US" i="0"/>
              <a:t>矩阵</a:t>
            </a:r>
            <a:r>
              <a:rPr lang="en-US" altLang="zh-CN" i="0"/>
              <a:t>A</a:t>
            </a:r>
            <a:r>
              <a:rPr lang="zh-CN" altLang="en-US" i="0"/>
              <a:t>经过初等行变换得到</a:t>
            </a:r>
            <a:r>
              <a:rPr lang="en-US" altLang="zh-CN"/>
              <a:t>m</a:t>
            </a:r>
            <a:r>
              <a:rPr lang="en-US" altLang="zh-CN" i="0"/>
              <a:t>×</a:t>
            </a:r>
            <a:r>
              <a:rPr lang="en-US" altLang="zh-CN"/>
              <a:t>n</a:t>
            </a:r>
            <a:r>
              <a:rPr lang="zh-CN" altLang="en-US" i="0"/>
              <a:t>矩阵</a:t>
            </a:r>
            <a:r>
              <a:rPr lang="en-US" altLang="zh-CN"/>
              <a:t>B</a:t>
            </a:r>
            <a:r>
              <a:rPr lang="zh-CN" altLang="en-US" i="0"/>
              <a:t>，那么</a:t>
            </a:r>
            <a:r>
              <a:rPr lang="en-US" altLang="zh-CN"/>
              <a:t>A</a:t>
            </a:r>
            <a:r>
              <a:rPr lang="zh-CN" altLang="en-US" i="0"/>
              <a:t>与</a:t>
            </a:r>
            <a:r>
              <a:rPr lang="en-US" altLang="zh-CN"/>
              <a:t>B</a:t>
            </a:r>
            <a:r>
              <a:rPr lang="zh-CN" altLang="en-US" i="0"/>
              <a:t>的</a:t>
            </a:r>
            <a:r>
              <a:rPr lang="zh-CN" altLang="en-US" i="0">
                <a:solidFill>
                  <a:srgbClr val="A50021"/>
                </a:solidFill>
              </a:rPr>
              <a:t>列</a:t>
            </a:r>
            <a:r>
              <a:rPr lang="zh-CN" altLang="en-US" i="0"/>
              <a:t>向量组</a:t>
            </a:r>
            <a:r>
              <a:rPr lang="zh-CN" altLang="en-US" i="0">
                <a:solidFill>
                  <a:srgbClr val="A50021"/>
                </a:solidFill>
              </a:rPr>
              <a:t>有着相同的线性关系</a:t>
            </a:r>
            <a:r>
              <a:rPr lang="en-US" altLang="zh-CN" i="0"/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2" grpId="0"/>
      <p:bldP spid="228363" grpId="0"/>
      <p:bldP spid="228364" grpId="0"/>
      <p:bldP spid="228365" grpId="0"/>
      <p:bldP spid="228366" grpId="0"/>
      <p:bldP spid="228367" grpId="0"/>
      <p:bldP spid="228368" grpId="0"/>
      <p:bldP spid="228369" grpId="0"/>
      <p:bldP spid="2283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89013" y="404813"/>
            <a:ext cx="7543800" cy="587375"/>
          </a:xfrm>
        </p:spPr>
        <p:txBody>
          <a:bodyPr/>
          <a:lstStyle/>
          <a:p>
            <a:r>
              <a:rPr lang="zh-CN" altLang="en-US" sz="2800">
                <a:solidFill>
                  <a:schemeClr val="tx1"/>
                </a:solidFill>
              </a:rPr>
              <a:t>得到求一个向量组的极大无关组的具体办法 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1188" y="11255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buFontTx/>
              <a:buAutoNum type="circleNumDbPlain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用已知向量组</a:t>
            </a:r>
            <a:r>
              <a:rPr lang="zh-CN" altLang="en-US" sz="280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为列向量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构成矩阵</a:t>
            </a:r>
            <a:r>
              <a:rPr lang="en-US" altLang="zh-CN" sz="2800" i="1">
                <a:ea typeface="黑体" pitchFamily="49" charset="-122"/>
              </a:rPr>
              <a:t>A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；</a:t>
            </a:r>
          </a:p>
          <a:p>
            <a:pPr marL="609600" indent="-609600">
              <a:buFontTx/>
              <a:buAutoNum type="circleNumDbPlain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对</a:t>
            </a:r>
            <a:r>
              <a:rPr lang="en-US" altLang="zh-CN" sz="2800" i="1">
                <a:ea typeface="黑体" pitchFamily="49" charset="-122"/>
              </a:rPr>
              <a:t>A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施行初等</a:t>
            </a:r>
            <a:r>
              <a:rPr lang="zh-CN" altLang="en-US" sz="280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行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变换化为</a:t>
            </a:r>
            <a:r>
              <a:rPr lang="zh-CN" altLang="en-US" sz="280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行简化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矩阵；</a:t>
            </a:r>
          </a:p>
          <a:p>
            <a:pPr marL="609600" indent="-609600">
              <a:buFontTx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此时，其列向量之间的线性关系及列向量的极大无关组可以直观看出来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】</a:t>
            </a:r>
          </a:p>
          <a:p>
            <a:pPr marL="609600" indent="-609600">
              <a:buFontTx/>
              <a:buAutoNum type="circleNumDbPlain" startAt="3"/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由上面定理可得</a:t>
            </a:r>
            <a:r>
              <a:rPr lang="en-US" altLang="zh-CN" sz="2800" i="1">
                <a:ea typeface="黑体" pitchFamily="49" charset="-122"/>
              </a:rPr>
              <a:t>A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i="1">
                <a:ea typeface="黑体" pitchFamily="49" charset="-122"/>
              </a:rPr>
              <a:t>B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有相同的线性关系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可得原向量组的线性关系并求出一个极大线性无关组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8"/>
          <p:cNvSpPr>
            <a:spLocks noGrp="1" noChangeArrowheads="1"/>
          </p:cNvSpPr>
          <p:nvPr>
            <p:ph type="title"/>
          </p:nvPr>
        </p:nvSpPr>
        <p:spPr>
          <a:xfrm>
            <a:off x="827088" y="115888"/>
            <a:ext cx="7543800" cy="731837"/>
          </a:xfrm>
        </p:spPr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971550" y="3730625"/>
            <a:ext cx="2508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>
                <a:solidFill>
                  <a:schemeClr val="bg2"/>
                </a:solidFill>
                <a:latin typeface="黑体" pitchFamily="49" charset="-122"/>
              </a:rPr>
              <a:t>(2)</a:t>
            </a:r>
            <a:r>
              <a:rPr lang="zh-CN" altLang="en-US" i="0">
                <a:solidFill>
                  <a:schemeClr val="bg2"/>
                </a:solidFill>
                <a:latin typeface="黑体" pitchFamily="49" charset="-122"/>
              </a:rPr>
              <a:t>初等变换法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971550" y="835025"/>
            <a:ext cx="2771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>
                <a:solidFill>
                  <a:schemeClr val="bg2"/>
                </a:solidFill>
              </a:rPr>
              <a:t>1.  </a:t>
            </a:r>
            <a:r>
              <a:rPr lang="zh-CN" altLang="en-US" i="0">
                <a:solidFill>
                  <a:schemeClr val="bg2"/>
                </a:solidFill>
              </a:rPr>
              <a:t>矩阵秩的概念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990600" y="2779713"/>
            <a:ext cx="3128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>
                <a:solidFill>
                  <a:schemeClr val="bg2"/>
                </a:solidFill>
              </a:rPr>
              <a:t>3.  </a:t>
            </a:r>
            <a:r>
              <a:rPr lang="zh-CN" altLang="en-US" i="0">
                <a:solidFill>
                  <a:schemeClr val="bg2"/>
                </a:solidFill>
              </a:rPr>
              <a:t>求矩阵秩的方法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990600" y="3200400"/>
            <a:ext cx="2151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>
                <a:latin typeface="黑体" pitchFamily="49" charset="-122"/>
              </a:rPr>
              <a:t>(1)</a:t>
            </a:r>
            <a:r>
              <a:rPr lang="zh-CN" altLang="en-US" i="0">
                <a:latin typeface="黑体" pitchFamily="49" charset="-122"/>
              </a:rPr>
              <a:t>利用定义</a:t>
            </a:r>
          </a:p>
        </p:txBody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900113" y="1411288"/>
            <a:ext cx="598805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ea typeface="宋体" pitchFamily="2" charset="-122"/>
              </a:rPr>
              <a:t>２． 矩阵的秩与向量组的秩的关系：</a:t>
            </a:r>
          </a:p>
          <a:p>
            <a:r>
              <a:rPr lang="zh-CN" altLang="en-US" i="0">
                <a:ea typeface="宋体" pitchFamily="2" charset="-122"/>
              </a:rPr>
              <a:t>　　</a:t>
            </a:r>
            <a:r>
              <a:rPr lang="zh-CN" altLang="en-US" i="0">
                <a:latin typeface="黑体" pitchFamily="49" charset="-122"/>
              </a:rPr>
              <a:t>矩阵的秩＝矩阵列向量组的秩</a:t>
            </a:r>
          </a:p>
          <a:p>
            <a:r>
              <a:rPr lang="zh-CN" altLang="en-US" i="0">
                <a:latin typeface="黑体" pitchFamily="49" charset="-122"/>
              </a:rPr>
              <a:t>　　　　　　＝矩阵行向量组的秩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971550" y="4862513"/>
            <a:ext cx="73279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>
                <a:ea typeface="宋体" pitchFamily="2" charset="-122"/>
              </a:rPr>
              <a:t>5</a:t>
            </a:r>
            <a:r>
              <a:rPr lang="zh-CN" altLang="en-US" i="0">
                <a:ea typeface="宋体" pitchFamily="2" charset="-122"/>
              </a:rPr>
              <a:t>． 求向量组的秩以及最大无关组的方法：</a:t>
            </a:r>
          </a:p>
          <a:p>
            <a:r>
              <a:rPr lang="zh-CN" altLang="en-US" i="0">
                <a:ea typeface="宋体" pitchFamily="2" charset="-122"/>
              </a:rPr>
              <a:t>　　将向量组中的向量作为列向量构成一个矩</a:t>
            </a:r>
          </a:p>
          <a:p>
            <a:r>
              <a:rPr lang="zh-CN" altLang="en-US" i="0">
                <a:ea typeface="宋体" pitchFamily="2" charset="-122"/>
              </a:rPr>
              <a:t>　　阵，然后进行初等行变换．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971550" y="4276725"/>
            <a:ext cx="31289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4. </a:t>
            </a:r>
            <a:r>
              <a:rPr lang="zh-CN" altLang="en-US" i="0"/>
              <a:t>矩阵秩相关结论</a:t>
            </a:r>
            <a:r>
              <a:rPr lang="en-US" altLang="zh-CN" i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utoUpdateAnimBg="0"/>
      <p:bldP spid="22538" grpId="0" autoUpdateAnimBg="0"/>
      <p:bldP spid="22539" grpId="0" autoUpdateAnimBg="0"/>
      <p:bldP spid="22540" grpId="0" autoUpdateAnimBg="0"/>
      <p:bldP spid="148482" grpId="0" autoUpdateAnimBg="0"/>
      <p:bldP spid="148483" grpId="0" autoUpdateAnimBg="0"/>
      <p:bldP spid="1484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7338"/>
            <a:ext cx="7772400" cy="1470025"/>
          </a:xfrm>
        </p:spPr>
        <p:txBody>
          <a:bodyPr/>
          <a:lstStyle/>
          <a:p>
            <a:r>
              <a:rPr lang="zh-CN" altLang="en-US" sz="6600">
                <a:solidFill>
                  <a:srgbClr val="0000CC"/>
                </a:solidFill>
              </a:rPr>
              <a:t>第三章 线性方程组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13113"/>
            <a:ext cx="6800850" cy="1752600"/>
          </a:xfrm>
        </p:spPr>
        <p:txBody>
          <a:bodyPr/>
          <a:lstStyle/>
          <a:p>
            <a:r>
              <a:rPr lang="zh-CN" altLang="en-US" sz="4400">
                <a:solidFill>
                  <a:srgbClr val="0000CC"/>
                </a:solidFill>
              </a:rPr>
              <a:t>第二节 线性方程组的解法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828675" y="44450"/>
            <a:ext cx="2317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设线性方程组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1462088" y="549275"/>
          <a:ext cx="4275137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Equation" r:id="rId3" imgW="2070000" imgH="939600" progId="Equation.DSMT4">
                  <p:embed/>
                </p:oleObj>
              </mc:Choice>
              <mc:Fallback>
                <p:oleObj name="Equation" r:id="rId3" imgW="2070000" imgH="939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549275"/>
                        <a:ext cx="4275137" cy="194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287338" y="316706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latin typeface="黑体" pitchFamily="49" charset="-122"/>
              </a:rPr>
              <a:t>若记</a:t>
            </a: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1209675" y="2462213"/>
          <a:ext cx="3649663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Equation" r:id="rId5" imgW="1993680" imgH="1079280" progId="Equation.DSMT4">
                  <p:embed/>
                </p:oleObj>
              </mc:Choice>
              <mc:Fallback>
                <p:oleObj name="Equation" r:id="rId5" imgW="1993680" imgH="10792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2462213"/>
                        <a:ext cx="3649663" cy="197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5000625" y="2420938"/>
          <a:ext cx="144303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Equation" r:id="rId7" imgW="672840" imgH="939600" progId="Equation.DSMT4">
                  <p:embed/>
                </p:oleObj>
              </mc:Choice>
              <mc:Fallback>
                <p:oleObj name="Equation" r:id="rId7" imgW="672840" imgH="939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2420938"/>
                        <a:ext cx="1443038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250825" y="4383088"/>
            <a:ext cx="4968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latin typeface="黑体" pitchFamily="49" charset="-122"/>
              </a:rPr>
              <a:t>则上述方程组可写成</a:t>
            </a:r>
            <a:r>
              <a:rPr kumimoji="1" lang="zh-CN" altLang="en-US">
                <a:solidFill>
                  <a:srgbClr val="CC3300"/>
                </a:solidFill>
                <a:latin typeface="黑体" pitchFamily="49" charset="-122"/>
              </a:rPr>
              <a:t>向量方程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3625850" y="4854575"/>
            <a:ext cx="1189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i="1">
                <a:ea typeface="宋体" pitchFamily="2" charset="-122"/>
              </a:rPr>
              <a:t>Ax</a:t>
            </a:r>
            <a:r>
              <a:rPr kumimoji="1" lang="en-US" altLang="zh-CN" i="1" baseline="-25000">
                <a:ea typeface="宋体" pitchFamily="2" charset="-122"/>
              </a:rPr>
              <a:t> </a:t>
            </a:r>
            <a:r>
              <a:rPr kumimoji="1" lang="en-US" altLang="zh-CN">
                <a:ea typeface="宋体" pitchFamily="2" charset="-122"/>
              </a:rPr>
              <a:t>=</a:t>
            </a:r>
            <a:r>
              <a:rPr kumimoji="1" lang="en-US" altLang="zh-CN" baseline="-25000">
                <a:ea typeface="宋体" pitchFamily="2" charset="-122"/>
              </a:rPr>
              <a:t> </a:t>
            </a:r>
            <a:r>
              <a:rPr kumimoji="1" lang="en-US" altLang="zh-CN" i="1">
                <a:ea typeface="宋体" pitchFamily="2" charset="-122"/>
              </a:rPr>
              <a:t>b</a:t>
            </a:r>
            <a:r>
              <a:rPr kumimoji="1" lang="en-US" altLang="zh-CN">
                <a:ea typeface="宋体" pitchFamily="2" charset="-122"/>
              </a:rPr>
              <a:t>.</a:t>
            </a:r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6704013" y="2633663"/>
          <a:ext cx="13970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Equation" r:id="rId9" imgW="1397000" imgH="1651000" progId="Equation.3">
                  <p:embed/>
                </p:oleObj>
              </mc:Choice>
              <mc:Fallback>
                <p:oleObj name="Equation" r:id="rId9" imgW="1397000" imgH="1651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2633663"/>
                        <a:ext cx="13970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250825" y="5362575"/>
            <a:ext cx="84566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latin typeface="黑体" pitchFamily="49" charset="-122"/>
              </a:rPr>
              <a:t>    当</a:t>
            </a:r>
            <a:r>
              <a:rPr kumimoji="1" lang="en-US" altLang="zh-CN" i="1"/>
              <a:t>b</a:t>
            </a:r>
            <a:r>
              <a:rPr kumimoji="1" lang="en-US" altLang="zh-CN">
                <a:latin typeface="黑体" pitchFamily="49" charset="-122"/>
              </a:rPr>
              <a:t>=0</a:t>
            </a:r>
            <a:r>
              <a:rPr kumimoji="1" lang="zh-CN" altLang="en-US">
                <a:latin typeface="黑体" pitchFamily="49" charset="-122"/>
              </a:rPr>
              <a:t>时</a:t>
            </a:r>
            <a:r>
              <a:rPr kumimoji="1" lang="en-US" altLang="zh-CN">
                <a:latin typeface="黑体" pitchFamily="49" charset="-122"/>
              </a:rPr>
              <a:t>, </a:t>
            </a:r>
            <a:r>
              <a:rPr kumimoji="1" lang="zh-CN" altLang="en-US">
                <a:latin typeface="黑体" pitchFamily="49" charset="-122"/>
              </a:rPr>
              <a:t>称为</a:t>
            </a:r>
            <a:r>
              <a:rPr kumimoji="1" lang="zh-CN" altLang="en-US">
                <a:solidFill>
                  <a:srgbClr val="3333FF"/>
                </a:solidFill>
                <a:latin typeface="黑体" pitchFamily="49" charset="-122"/>
              </a:rPr>
              <a:t>齐次线性方程组</a:t>
            </a:r>
            <a:r>
              <a:rPr kumimoji="1" lang="en-US" altLang="zh-CN">
                <a:latin typeface="黑体" pitchFamily="49" charset="-122"/>
              </a:rPr>
              <a:t>, </a:t>
            </a:r>
            <a:r>
              <a:rPr kumimoji="1" lang="zh-CN" altLang="en-US">
                <a:latin typeface="黑体" pitchFamily="49" charset="-122"/>
              </a:rPr>
              <a:t>否则称为</a:t>
            </a:r>
            <a:r>
              <a:rPr kumimoji="1" lang="zh-CN" altLang="en-US">
                <a:solidFill>
                  <a:srgbClr val="3333FF"/>
                </a:solidFill>
                <a:latin typeface="黑体" pitchFamily="49" charset="-122"/>
              </a:rPr>
              <a:t>非齐次线性方程组</a:t>
            </a:r>
            <a:r>
              <a:rPr kumimoji="1" lang="en-US" altLang="zh-CN">
                <a:latin typeface="黑体" pitchFamily="49" charset="-122"/>
              </a:rPr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2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build="p" autoUpdateAnimBg="0"/>
      <p:bldP spid="52233" grpId="0" build="p" autoUpdateAnimBg="0"/>
      <p:bldP spid="52234" grpId="0" build="p" autoUpdateAnimBg="0" advAuto="0"/>
      <p:bldP spid="5223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808038" y="1422400"/>
            <a:ext cx="7359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若</a:t>
            </a:r>
            <a:r>
              <a:rPr kumimoji="1" lang="en-US" altLang="zh-CN" i="1">
                <a:ea typeface="宋体" pitchFamily="2" charset="-122"/>
              </a:rPr>
              <a:t>x</a:t>
            </a:r>
            <a:r>
              <a:rPr kumimoji="1" lang="en-US" altLang="zh-CN" baseline="-25000">
                <a:ea typeface="宋体" pitchFamily="2" charset="-122"/>
              </a:rPr>
              <a:t>1</a:t>
            </a:r>
            <a:r>
              <a:rPr kumimoji="1" lang="en-US" altLang="zh-CN">
                <a:ea typeface="宋体" pitchFamily="2" charset="-122"/>
              </a:rPr>
              <a:t>=</a:t>
            </a:r>
            <a:r>
              <a:rPr kumimoji="1" lang="en-US" altLang="zh-CN" i="1">
                <a:ea typeface="宋体" pitchFamily="2" charset="-122"/>
                <a:sym typeface="Symbol" pitchFamily="18" charset="2"/>
              </a:rPr>
              <a:t></a:t>
            </a:r>
            <a:r>
              <a:rPr kumimoji="1" lang="en-US" altLang="zh-CN" baseline="-25000">
                <a:ea typeface="宋体" pitchFamily="2" charset="-122"/>
              </a:rPr>
              <a:t>1</a:t>
            </a:r>
            <a:r>
              <a:rPr kumimoji="1" lang="en-US" altLang="zh-CN">
                <a:ea typeface="宋体" pitchFamily="2" charset="-122"/>
              </a:rPr>
              <a:t>, </a:t>
            </a:r>
            <a:r>
              <a:rPr kumimoji="1" lang="en-US" altLang="zh-CN" i="1">
                <a:ea typeface="宋体" pitchFamily="2" charset="-122"/>
              </a:rPr>
              <a:t>x</a:t>
            </a:r>
            <a:r>
              <a:rPr kumimoji="1" lang="en-US" altLang="zh-CN" baseline="-25000">
                <a:ea typeface="宋体" pitchFamily="2" charset="-122"/>
              </a:rPr>
              <a:t>2</a:t>
            </a:r>
            <a:r>
              <a:rPr kumimoji="1" lang="en-US" altLang="zh-CN">
                <a:ea typeface="宋体" pitchFamily="2" charset="-122"/>
              </a:rPr>
              <a:t>=</a:t>
            </a:r>
            <a:r>
              <a:rPr kumimoji="1" lang="en-US" altLang="zh-CN" i="1">
                <a:ea typeface="宋体" pitchFamily="2" charset="-122"/>
                <a:sym typeface="Symbol" pitchFamily="18" charset="2"/>
              </a:rPr>
              <a:t></a:t>
            </a:r>
            <a:r>
              <a:rPr kumimoji="1" lang="en-US" altLang="zh-CN" baseline="-25000">
                <a:ea typeface="宋体" pitchFamily="2" charset="-122"/>
              </a:rPr>
              <a:t>2</a:t>
            </a:r>
            <a:r>
              <a:rPr kumimoji="1" lang="en-US" altLang="zh-CN">
                <a:ea typeface="宋体" pitchFamily="2" charset="-122"/>
              </a:rPr>
              <a:t>, ···, </a:t>
            </a:r>
            <a:r>
              <a:rPr kumimoji="1" lang="en-US" altLang="zh-CN" i="1">
                <a:ea typeface="宋体" pitchFamily="2" charset="-122"/>
              </a:rPr>
              <a:t>x</a:t>
            </a:r>
            <a:r>
              <a:rPr kumimoji="1" lang="en-US" altLang="zh-CN" i="1" baseline="-25000">
                <a:ea typeface="宋体" pitchFamily="2" charset="-122"/>
              </a:rPr>
              <a:t>n</a:t>
            </a:r>
            <a:r>
              <a:rPr kumimoji="1" lang="en-US" altLang="zh-CN">
                <a:ea typeface="宋体" pitchFamily="2" charset="-122"/>
              </a:rPr>
              <a:t>=</a:t>
            </a:r>
            <a:r>
              <a:rPr kumimoji="1" lang="en-US" altLang="zh-CN" i="1">
                <a:ea typeface="宋体" pitchFamily="2" charset="-122"/>
                <a:sym typeface="Symbol" pitchFamily="18" charset="2"/>
              </a:rPr>
              <a:t></a:t>
            </a:r>
            <a:r>
              <a:rPr kumimoji="1" lang="en-US" altLang="zh-CN" i="1" baseline="-25000">
                <a:ea typeface="宋体" pitchFamily="2" charset="-122"/>
              </a:rPr>
              <a:t>n</a:t>
            </a:r>
            <a:r>
              <a:rPr kumimoji="1" lang="zh-CN" altLang="en-US"/>
              <a:t>为方程组</a:t>
            </a:r>
            <a:r>
              <a:rPr kumimoji="1" lang="en-US" altLang="zh-CN" i="1">
                <a:ea typeface="宋体" pitchFamily="2" charset="-122"/>
              </a:rPr>
              <a:t>Ax</a:t>
            </a:r>
            <a:r>
              <a:rPr kumimoji="1" lang="en-US" altLang="zh-CN" i="1" baseline="-25000">
                <a:ea typeface="宋体" pitchFamily="2" charset="-122"/>
              </a:rPr>
              <a:t> </a:t>
            </a:r>
            <a:r>
              <a:rPr kumimoji="1" lang="en-US" altLang="zh-CN">
                <a:ea typeface="宋体" pitchFamily="2" charset="-122"/>
              </a:rPr>
              <a:t>=</a:t>
            </a:r>
            <a:r>
              <a:rPr kumimoji="1" lang="en-US" altLang="zh-CN" baseline="-25000">
                <a:ea typeface="宋体" pitchFamily="2" charset="-122"/>
              </a:rPr>
              <a:t> </a:t>
            </a:r>
            <a:r>
              <a:rPr kumimoji="1" lang="en-US" altLang="zh-CN" i="1">
                <a:ea typeface="宋体" pitchFamily="2" charset="-122"/>
              </a:rPr>
              <a:t>b</a:t>
            </a:r>
            <a:r>
              <a:rPr kumimoji="1" lang="zh-CN" altLang="en-US"/>
              <a:t>的解</a:t>
            </a:r>
            <a:r>
              <a:rPr kumimoji="1" lang="en-US" altLang="zh-CN">
                <a:ea typeface="宋体" pitchFamily="2" charset="-122"/>
              </a:rPr>
              <a:t>, </a:t>
            </a:r>
            <a:r>
              <a:rPr kumimoji="1" lang="zh-CN" altLang="en-US"/>
              <a:t>则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717550" y="1976438"/>
          <a:ext cx="200660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3" imgW="965160" imgH="1079280" progId="Equation.DSMT4">
                  <p:embed/>
                </p:oleObj>
              </mc:Choice>
              <mc:Fallback>
                <p:oleObj name="Equation" r:id="rId3" imgW="965160" imgH="1079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976438"/>
                        <a:ext cx="2006600" cy="224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2700338" y="2765425"/>
            <a:ext cx="4745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/>
              <a:t>也称为方程组</a:t>
            </a:r>
            <a:r>
              <a:rPr kumimoji="1" lang="en-US" altLang="zh-CN" i="1">
                <a:ea typeface="宋体" pitchFamily="2" charset="-122"/>
              </a:rPr>
              <a:t>Ax</a:t>
            </a:r>
            <a:r>
              <a:rPr kumimoji="1" lang="en-US" altLang="zh-CN" i="1" baseline="-25000">
                <a:ea typeface="宋体" pitchFamily="2" charset="-122"/>
              </a:rPr>
              <a:t> </a:t>
            </a:r>
            <a:r>
              <a:rPr kumimoji="1" lang="en-US" altLang="zh-CN">
                <a:ea typeface="宋体" pitchFamily="2" charset="-122"/>
              </a:rPr>
              <a:t>=</a:t>
            </a:r>
            <a:r>
              <a:rPr kumimoji="1" lang="en-US" altLang="zh-CN" baseline="-25000">
                <a:ea typeface="宋体" pitchFamily="2" charset="-122"/>
              </a:rPr>
              <a:t> </a:t>
            </a:r>
            <a:r>
              <a:rPr kumimoji="1" lang="en-US" altLang="zh-CN" i="1">
                <a:ea typeface="宋体" pitchFamily="2" charset="-122"/>
              </a:rPr>
              <a:t>b</a:t>
            </a:r>
            <a:r>
              <a:rPr kumimoji="1" lang="zh-CN" altLang="en-US"/>
              <a:t>的</a:t>
            </a:r>
            <a:r>
              <a:rPr kumimoji="1" lang="zh-CN" altLang="en-US">
                <a:solidFill>
                  <a:srgbClr val="0000CC"/>
                </a:solidFill>
              </a:rPr>
              <a:t>解向量</a:t>
            </a:r>
            <a:r>
              <a:rPr kumimoji="1" lang="en-US" altLang="zh-CN">
                <a:ea typeface="宋体" pitchFamily="2" charset="-122"/>
              </a:rPr>
              <a:t>.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95288" y="4221163"/>
            <a:ext cx="80645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宋体" pitchFamily="2" charset="-122"/>
              </a:rPr>
              <a:t>       </a:t>
            </a:r>
            <a:r>
              <a:rPr kumimoji="1" lang="zh-CN" altLang="en-US"/>
              <a:t>若方程组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Ax=b </a:t>
            </a:r>
            <a:r>
              <a:rPr kumimoji="1" lang="zh-CN" altLang="en-US"/>
              <a:t>和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Cx=d </a:t>
            </a:r>
            <a:r>
              <a:rPr kumimoji="1" lang="zh-CN" altLang="en-US"/>
              <a:t>的解</a:t>
            </a:r>
            <a:r>
              <a:rPr kumimoji="1" lang="zh-CN" altLang="en-US">
                <a:solidFill>
                  <a:srgbClr val="CC3300"/>
                </a:solidFill>
              </a:rPr>
              <a:t>完全</a:t>
            </a:r>
            <a:r>
              <a:rPr kumimoji="1" lang="zh-CN" altLang="en-US"/>
              <a:t>相同 ，则称它们是</a:t>
            </a:r>
            <a:r>
              <a:rPr kumimoji="1" lang="zh-CN" altLang="en-US">
                <a:solidFill>
                  <a:srgbClr val="0000CC"/>
                </a:solidFill>
              </a:rPr>
              <a:t>同解的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713"/>
            <a:ext cx="7772400" cy="658812"/>
          </a:xfrm>
          <a:ln/>
        </p:spPr>
        <p:txBody>
          <a:bodyPr/>
          <a:lstStyle/>
          <a:p>
            <a:pPr algn="l"/>
            <a:r>
              <a:rPr lang="zh-CN" altLang="en-US" sz="3600">
                <a:solidFill>
                  <a:srgbClr val="0000CC"/>
                </a:solidFill>
                <a:ea typeface="黑体" pitchFamily="49" charset="-122"/>
              </a:rPr>
              <a:t>几个预备概念：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4" grpId="0"/>
      <p:bldP spid="532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60350"/>
            <a:ext cx="8050213" cy="2089150"/>
          </a:xfrm>
        </p:spPr>
        <p:txBody>
          <a:bodyPr/>
          <a:lstStyle/>
          <a:p>
            <a:pPr marL="990600" indent="-990600"/>
            <a:r>
              <a:rPr lang="zh-CN" altLang="en-US" sz="2800" smtClean="0">
                <a:solidFill>
                  <a:srgbClr val="CC0000"/>
                </a:solidFill>
              </a:rPr>
              <a:t>定理</a:t>
            </a:r>
            <a:r>
              <a:rPr lang="en-US" altLang="zh-CN" sz="2800" smtClean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设</a:t>
            </a:r>
            <a:r>
              <a:rPr lang="en-US" altLang="zh-CN" sz="2800" i="1" dirty="0">
                <a:solidFill>
                  <a:schemeClr val="tx1"/>
                </a:solidFill>
              </a:rPr>
              <a:t>A</a:t>
            </a:r>
            <a:r>
              <a:rPr lang="zh-CN" altLang="en-US" sz="2800" dirty="0">
                <a:solidFill>
                  <a:schemeClr val="tx1"/>
                </a:solidFill>
              </a:rPr>
              <a:t>是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zh-CN" altLang="en-US" sz="2800" dirty="0">
                <a:solidFill>
                  <a:schemeClr val="tx1"/>
                </a:solidFill>
              </a:rPr>
              <a:t>阶可逆矩阵，那么对任意</a:t>
            </a:r>
            <a:r>
              <a:rPr lang="en-US" altLang="zh-CN" sz="2800" i="1" dirty="0">
                <a:solidFill>
                  <a:schemeClr val="tx1"/>
                </a:solidFill>
              </a:rPr>
              <a:t>B=</a:t>
            </a:r>
            <a:r>
              <a:rPr lang="en-US" altLang="zh-CN" sz="2800" i="1" dirty="0" err="1">
                <a:solidFill>
                  <a:schemeClr val="tx1"/>
                </a:solidFill>
              </a:rPr>
              <a:t>B</a:t>
            </a:r>
            <a:r>
              <a:rPr lang="en-US" altLang="zh-CN" sz="2800" i="1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×</a:t>
            </a:r>
            <a:r>
              <a:rPr lang="en-US" altLang="zh-CN" sz="2800" i="1" baseline="-25000" dirty="0" err="1">
                <a:solidFill>
                  <a:schemeClr val="tx1"/>
                </a:solidFill>
              </a:rPr>
              <a:t>m</a:t>
            </a:r>
            <a:r>
              <a:rPr lang="en-US" altLang="zh-CN" sz="2800" i="1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zh-CN" altLang="en-US" sz="2800" dirty="0">
                <a:solidFill>
                  <a:schemeClr val="tx1"/>
                </a:solidFill>
              </a:rPr>
              <a:t>或</a:t>
            </a:r>
            <a:r>
              <a:rPr lang="en-US" altLang="zh-CN" sz="2800" i="1" dirty="0">
                <a:solidFill>
                  <a:schemeClr val="tx1"/>
                </a:solidFill>
              </a:rPr>
              <a:t>B=</a:t>
            </a:r>
            <a:r>
              <a:rPr lang="en-US" altLang="zh-CN" sz="2800" i="1" dirty="0" err="1">
                <a:solidFill>
                  <a:schemeClr val="tx1"/>
                </a:solidFill>
              </a:rPr>
              <a:t>B</a:t>
            </a:r>
            <a:r>
              <a:rPr lang="en-US" altLang="zh-CN" sz="2800" i="1" baseline="-25000" dirty="0" err="1">
                <a:solidFill>
                  <a:schemeClr val="tx1"/>
                </a:solidFill>
              </a:rPr>
              <a:t>m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×</a:t>
            </a:r>
            <a:r>
              <a:rPr lang="en-US" altLang="zh-CN" sz="2800" i="1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  <a:r>
              <a:rPr lang="zh-CN" altLang="en-US" sz="2800" dirty="0">
                <a:solidFill>
                  <a:schemeClr val="tx1"/>
                </a:solidFill>
              </a:rPr>
              <a:t>，矩阵方程</a:t>
            </a:r>
            <a:br>
              <a:rPr lang="zh-CN" altLang="en-US" sz="2800" dirty="0">
                <a:solidFill>
                  <a:schemeClr val="tx1"/>
                </a:solidFill>
              </a:rPr>
            </a:br>
            <a:r>
              <a:rPr lang="zh-CN" altLang="en-US" sz="2800" dirty="0">
                <a:solidFill>
                  <a:schemeClr val="tx1"/>
                </a:solidFill>
              </a:rPr>
              <a:t>                 </a:t>
            </a:r>
            <a:r>
              <a:rPr lang="zh-CN" altLang="zh-CN" sz="2800" i="1" dirty="0">
                <a:solidFill>
                  <a:schemeClr val="tx1"/>
                </a:solidFill>
              </a:rPr>
              <a:t>AX</a:t>
            </a:r>
            <a:r>
              <a:rPr lang="zh-CN" altLang="zh-CN" sz="2800" dirty="0">
                <a:solidFill>
                  <a:schemeClr val="tx1"/>
                </a:solidFill>
              </a:rPr>
              <a:t>＝</a:t>
            </a:r>
            <a:r>
              <a:rPr lang="zh-CN" altLang="zh-CN" sz="2800" i="1" dirty="0">
                <a:solidFill>
                  <a:schemeClr val="tx1"/>
                </a:solidFill>
              </a:rPr>
              <a:t>B</a:t>
            </a:r>
            <a:r>
              <a:rPr lang="zh-CN" altLang="zh-CN" sz="2800" dirty="0">
                <a:solidFill>
                  <a:schemeClr val="tx1"/>
                </a:solidFill>
              </a:rPr>
              <a:t> （或</a:t>
            </a:r>
            <a:r>
              <a:rPr lang="zh-CN" altLang="zh-CN" sz="2800" i="1" dirty="0">
                <a:solidFill>
                  <a:schemeClr val="tx1"/>
                </a:solidFill>
              </a:rPr>
              <a:t>XA</a:t>
            </a:r>
            <a:r>
              <a:rPr lang="zh-CN" altLang="zh-CN" sz="2800" dirty="0">
                <a:solidFill>
                  <a:schemeClr val="tx1"/>
                </a:solidFill>
              </a:rPr>
              <a:t>=</a:t>
            </a:r>
            <a:r>
              <a:rPr lang="zh-CN" altLang="zh-CN" sz="2800" i="1" dirty="0">
                <a:solidFill>
                  <a:schemeClr val="tx1"/>
                </a:solidFill>
              </a:rPr>
              <a:t>B</a:t>
            </a:r>
            <a:r>
              <a:rPr lang="zh-CN" altLang="zh-CN" sz="2800" dirty="0">
                <a:solidFill>
                  <a:schemeClr val="tx1"/>
                </a:solidFill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</a:rPr>
              <a:t/>
            </a:r>
            <a:br>
              <a:rPr lang="zh-CN" altLang="en-US" sz="2800" dirty="0">
                <a:solidFill>
                  <a:schemeClr val="tx1"/>
                </a:solidFill>
              </a:rPr>
            </a:br>
            <a:r>
              <a:rPr lang="zh-CN" altLang="en-US" sz="2800" dirty="0">
                <a:solidFill>
                  <a:schemeClr val="tx1"/>
                </a:solidFill>
              </a:rPr>
              <a:t>有</a:t>
            </a:r>
            <a:r>
              <a:rPr lang="zh-CN" altLang="en-US" sz="2800" dirty="0">
                <a:solidFill>
                  <a:srgbClr val="FF0000"/>
                </a:solidFill>
              </a:rPr>
              <a:t>唯一解</a:t>
            </a:r>
            <a:r>
              <a:rPr lang="zh-CN" altLang="en-US" sz="2800" i="1" dirty="0">
                <a:solidFill>
                  <a:schemeClr val="tx1"/>
                </a:solidFill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</a:rPr>
              <a:t>X=A</a:t>
            </a:r>
            <a:r>
              <a:rPr lang="en-US" altLang="zh-CN" sz="2800" baseline="30000" dirty="0">
                <a:solidFill>
                  <a:schemeClr val="tx1"/>
                </a:solidFill>
              </a:rPr>
              <a:t>-1</a:t>
            </a:r>
            <a:r>
              <a:rPr lang="en-US" altLang="zh-CN" sz="2800" i="1" dirty="0">
                <a:solidFill>
                  <a:schemeClr val="tx1"/>
                </a:solidFill>
              </a:rPr>
              <a:t>B</a:t>
            </a:r>
            <a:r>
              <a:rPr lang="en-US" altLang="zh-CN" sz="2800" baseline="30000" dirty="0">
                <a:solidFill>
                  <a:schemeClr val="tx1"/>
                </a:solidFill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zh-CN" altLang="en-US" sz="2800" dirty="0">
                <a:solidFill>
                  <a:schemeClr val="tx1"/>
                </a:solidFill>
              </a:rPr>
              <a:t>或</a:t>
            </a:r>
            <a:r>
              <a:rPr lang="en-US" altLang="zh-CN" sz="2800" i="1" dirty="0">
                <a:solidFill>
                  <a:schemeClr val="tx1"/>
                </a:solidFill>
              </a:rPr>
              <a:t>X=BA</a:t>
            </a:r>
            <a:r>
              <a:rPr lang="en-US" altLang="zh-CN" sz="2800" baseline="30000" dirty="0">
                <a:solidFill>
                  <a:schemeClr val="tx1"/>
                </a:solidFill>
              </a:rPr>
              <a:t>-1</a:t>
            </a:r>
            <a:r>
              <a:rPr lang="en-US" altLang="zh-CN" sz="2800" dirty="0">
                <a:solidFill>
                  <a:schemeClr val="tx1"/>
                </a:solidFill>
              </a:rPr>
              <a:t>).</a:t>
            </a:r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1835150" y="4724400"/>
          <a:ext cx="13192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2" name="Equation" r:id="rId3" imgW="583920" imgH="190440" progId="Equation.DSMT4">
                  <p:embed/>
                </p:oleObj>
              </mc:Choice>
              <mc:Fallback>
                <p:oleObj name="Equation" r:id="rId3" imgW="5839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24400"/>
                        <a:ext cx="131921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755650" y="2349500"/>
            <a:ext cx="805815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由于</a:t>
            </a:r>
            <a:r>
              <a:rPr lang="en-US" altLang="zh-CN" i="1">
                <a:ea typeface="黑体" pitchFamily="2" charset="-122"/>
              </a:rPr>
              <a:t>A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可逆，用其逆矩阵</a:t>
            </a:r>
            <a:r>
              <a:rPr lang="en-US" altLang="zh-CN" i="1">
                <a:ea typeface="黑体" pitchFamily="2" charset="-122"/>
              </a:rPr>
              <a:t>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−1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左乘方程</a:t>
            </a:r>
            <a:r>
              <a:rPr lang="en-US" altLang="zh-CN" i="1">
                <a:ea typeface="黑体" pitchFamily="2" charset="-122"/>
              </a:rPr>
              <a:t>AX</a:t>
            </a:r>
            <a:r>
              <a:rPr lang="zh-CN" altLang="en-US" i="1">
                <a:ea typeface="黑体" pitchFamily="2" charset="-122"/>
              </a:rPr>
              <a:t>＝</a:t>
            </a:r>
            <a:r>
              <a:rPr lang="en-US" altLang="zh-CN" i="1">
                <a:ea typeface="黑体" pitchFamily="2" charset="-122"/>
              </a:rPr>
              <a:t>B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得</a:t>
            </a: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i="1">
                <a:ea typeface="黑体" pitchFamily="2" charset="-122"/>
              </a:rPr>
              <a:t>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−1</a:t>
            </a:r>
            <a:r>
              <a:rPr lang="en-US" altLang="zh-CN" i="1">
                <a:ea typeface="黑体" pitchFamily="2" charset="-122"/>
              </a:rPr>
              <a:t>AX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i="1">
                <a:ea typeface="黑体" pitchFamily="2" charset="-122"/>
              </a:rPr>
              <a:t>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−1</a:t>
            </a:r>
            <a:r>
              <a:rPr lang="en-US" altLang="zh-CN" i="1">
                <a:ea typeface="黑体" pitchFamily="2" charset="-122"/>
              </a:rPr>
              <a:t>B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. 	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917575" y="4149725"/>
            <a:ext cx="29273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即</a:t>
            </a:r>
            <a:r>
              <a:rPr lang="en-US" altLang="zh-CN" i="1">
                <a:ea typeface="黑体" pitchFamily="2" charset="-122"/>
              </a:rPr>
              <a:t>AC</a:t>
            </a:r>
            <a:r>
              <a:rPr lang="zh-CN" altLang="en-US" i="1">
                <a:ea typeface="黑体" pitchFamily="2" charset="-122"/>
              </a:rPr>
              <a:t>＝</a:t>
            </a:r>
            <a:r>
              <a:rPr lang="en-US" altLang="zh-CN" i="1">
                <a:ea typeface="黑体" pitchFamily="2" charset="-122"/>
              </a:rPr>
              <a:t>B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，则	</a:t>
            </a:r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900113" y="5373688"/>
            <a:ext cx="38322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  <a:cs typeface="Times New Roman" pitchFamily="18" charset="0"/>
              </a:rPr>
              <a:t>故</a:t>
            </a:r>
            <a:r>
              <a:rPr lang="en-US" altLang="zh-CN" i="1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i="1"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 i="1"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baseline="30000">
                <a:ea typeface="黑体" pitchFamily="2" charset="-122"/>
                <a:cs typeface="Times New Roman" pitchFamily="18" charset="0"/>
              </a:rPr>
              <a:t>−1</a:t>
            </a:r>
            <a:r>
              <a:rPr lang="en-US" altLang="zh-CN" i="1"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>
                <a:latin typeface="黑体" pitchFamily="2" charset="-122"/>
                <a:ea typeface="黑体" pitchFamily="2" charset="-122"/>
                <a:cs typeface="Times New Roman" pitchFamily="18" charset="0"/>
              </a:rPr>
              <a:t>为唯一解。 </a:t>
            </a: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1547813" y="3579813"/>
            <a:ext cx="74977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ea typeface="黑体" pitchFamily="2" charset="-122"/>
              </a:rPr>
              <a:t>再证解的唯一性：若方程还有另一解</a:t>
            </a:r>
            <a:r>
              <a:rPr lang="en-US" altLang="zh-CN" i="1">
                <a:ea typeface="黑体" pitchFamily="2" charset="-122"/>
              </a:rPr>
              <a:t>C=C</a:t>
            </a:r>
            <a:r>
              <a:rPr lang="en-US" altLang="zh-CN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en-US"/>
              <a:t>，</a:t>
            </a:r>
          </a:p>
        </p:txBody>
      </p:sp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3262313" y="2787650"/>
            <a:ext cx="41894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得到</a:t>
            </a:r>
            <a:r>
              <a:rPr lang="en-US" altLang="zh-CN" i="1">
                <a:ea typeface="黑体" pitchFamily="2" charset="-122"/>
              </a:rPr>
              <a:t>X</a:t>
            </a:r>
            <a:r>
              <a:rPr lang="zh-CN" altLang="en-US" i="1">
                <a:ea typeface="黑体" pitchFamily="2" charset="-122"/>
              </a:rPr>
              <a:t>＝</a:t>
            </a:r>
            <a:r>
              <a:rPr lang="en-US" altLang="zh-CN" i="1">
                <a:ea typeface="黑体" pitchFamily="2" charset="-122"/>
              </a:rPr>
              <a:t>A</a:t>
            </a:r>
            <a:r>
              <a:rPr lang="en-US" altLang="zh-CN" baseline="30000">
                <a:ea typeface="黑体" pitchFamily="2" charset="-122"/>
              </a:rPr>
              <a:t>−1</a:t>
            </a:r>
            <a:r>
              <a:rPr lang="en-US" altLang="zh-CN" i="1">
                <a:ea typeface="黑体" pitchFamily="2" charset="-122"/>
              </a:rPr>
              <a:t>B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为方程的解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aphicFrame>
        <p:nvGraphicFramePr>
          <p:cNvPr id="185355" name="Object 11"/>
          <p:cNvGraphicFramePr>
            <a:graphicFrameLocks noChangeAspect="1"/>
          </p:cNvGraphicFramePr>
          <p:nvPr/>
        </p:nvGraphicFramePr>
        <p:xfrm>
          <a:off x="3132138" y="4629150"/>
          <a:ext cx="1778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3" name="Equation" r:id="rId5" imgW="787320" imgH="266400" progId="Equation.DSMT4">
                  <p:embed/>
                </p:oleObj>
              </mc:Choice>
              <mc:Fallback>
                <p:oleObj name="Equation" r:id="rId5" imgW="7873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629150"/>
                        <a:ext cx="17780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6" name="Object 12"/>
          <p:cNvGraphicFramePr>
            <a:graphicFrameLocks noChangeAspect="1"/>
          </p:cNvGraphicFramePr>
          <p:nvPr/>
        </p:nvGraphicFramePr>
        <p:xfrm>
          <a:off x="4932363" y="4629150"/>
          <a:ext cx="1806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4" name="Equation" r:id="rId7" imgW="799920" imgH="266400" progId="Equation.DSMT4">
                  <p:embed/>
                </p:oleObj>
              </mc:Choice>
              <mc:Fallback>
                <p:oleObj name="Equation" r:id="rId7" imgW="7999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629150"/>
                        <a:ext cx="180657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7" name="Object 13"/>
          <p:cNvGraphicFramePr>
            <a:graphicFrameLocks noChangeAspect="1"/>
          </p:cNvGraphicFramePr>
          <p:nvPr/>
        </p:nvGraphicFramePr>
        <p:xfrm>
          <a:off x="6683375" y="4652963"/>
          <a:ext cx="19208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5" name="Equation" r:id="rId9" imgW="850680" imgH="215640" progId="Equation.DSMT4">
                  <p:embed/>
                </p:oleObj>
              </mc:Choice>
              <mc:Fallback>
                <p:oleObj name="Equation" r:id="rId9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5" y="4652963"/>
                        <a:ext cx="19208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7656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/>
      <p:bldP spid="185351" grpId="0"/>
      <p:bldP spid="185352" grpId="0"/>
      <p:bldP spid="185353" grpId="0"/>
      <p:bldP spid="1853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60350"/>
            <a:ext cx="7978775" cy="1143000"/>
          </a:xfrm>
        </p:spPr>
        <p:txBody>
          <a:bodyPr/>
          <a:lstStyle/>
          <a:p>
            <a:r>
              <a:rPr lang="en-US" altLang="zh-CN" sz="2800">
                <a:solidFill>
                  <a:schemeClr val="tx1"/>
                </a:solidFill>
              </a:rPr>
              <a:t>        </a:t>
            </a:r>
            <a:r>
              <a:rPr lang="zh-CN" altLang="en-US" sz="2800">
                <a:solidFill>
                  <a:schemeClr val="tx1"/>
                </a:solidFill>
              </a:rPr>
              <a:t>本定理的特殊情况，当</a:t>
            </a:r>
            <a:r>
              <a:rPr lang="en-US" altLang="zh-CN" sz="2800" i="1">
                <a:solidFill>
                  <a:schemeClr val="tx1"/>
                </a:solidFill>
              </a:rPr>
              <a:t>B</a:t>
            </a:r>
            <a:r>
              <a:rPr lang="zh-CN" altLang="en-US" sz="2800">
                <a:solidFill>
                  <a:schemeClr val="tx1"/>
                </a:solidFill>
              </a:rPr>
              <a:t>为</a:t>
            </a:r>
            <a:r>
              <a:rPr lang="zh-CN" altLang="en-US" sz="2800">
                <a:solidFill>
                  <a:srgbClr val="FF0000"/>
                </a:solidFill>
              </a:rPr>
              <a:t>列向量</a:t>
            </a:r>
            <a:r>
              <a:rPr lang="zh-CN" altLang="en-US" sz="2800">
                <a:solidFill>
                  <a:schemeClr val="tx1"/>
                </a:solidFill>
              </a:rPr>
              <a:t>时，得到</a:t>
            </a:r>
            <a:r>
              <a:rPr lang="en-US" altLang="zh-CN" sz="2800" i="1">
                <a:solidFill>
                  <a:schemeClr val="tx1"/>
                </a:solidFill>
              </a:rPr>
              <a:t>Cramer</a:t>
            </a:r>
            <a:r>
              <a:rPr lang="zh-CN" altLang="en-US" sz="2800">
                <a:solidFill>
                  <a:schemeClr val="tx1"/>
                </a:solidFill>
              </a:rPr>
              <a:t>规则（克拉默、克莱姆）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914400" y="1435100"/>
            <a:ext cx="5919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（克莱姆规则）</a:t>
            </a:r>
            <a:r>
              <a:rPr lang="en-US" altLang="zh-CN" i="1">
                <a:ea typeface="黑体" pitchFamily="2" charset="-122"/>
              </a:rPr>
              <a:t>n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元线性方程组</a:t>
            </a:r>
          </a:p>
        </p:txBody>
      </p:sp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2124075" y="1989138"/>
          <a:ext cx="5976938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8" name="Equation" r:id="rId3" imgW="6248160" imgH="2057400" progId="Equation.3">
                  <p:embed/>
                </p:oleObj>
              </mc:Choice>
              <mc:Fallback>
                <p:oleObj name="Equation" r:id="rId3" imgW="624816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989138"/>
                        <a:ext cx="5976938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900113" y="4171950"/>
            <a:ext cx="7920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的系数行列式  </a:t>
            </a:r>
            <a:r>
              <a:rPr lang="en-US" altLang="zh-CN" i="1"/>
              <a:t>D</a:t>
            </a:r>
            <a:r>
              <a:rPr lang="en-US" altLang="zh-CN"/>
              <a:t>=|</a:t>
            </a:r>
            <a:r>
              <a:rPr lang="en-US" altLang="zh-CN" i="1"/>
              <a:t>A</a:t>
            </a:r>
            <a:r>
              <a:rPr lang="en-US" altLang="zh-CN"/>
              <a:t>|=|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|≠0  </a:t>
            </a:r>
            <a:r>
              <a:rPr lang="zh-CN" altLang="en-US"/>
              <a:t>时，存在唯一解</a:t>
            </a:r>
            <a:endParaRPr lang="zh-CN" altLang="en-US" sz="2400"/>
          </a:p>
        </p:txBody>
      </p:sp>
      <p:graphicFrame>
        <p:nvGraphicFramePr>
          <p:cNvPr id="186377" name="Object 9"/>
          <p:cNvGraphicFramePr>
            <a:graphicFrameLocks noChangeAspect="1"/>
          </p:cNvGraphicFramePr>
          <p:nvPr/>
        </p:nvGraphicFramePr>
        <p:xfrm>
          <a:off x="1339850" y="4724400"/>
          <a:ext cx="6904038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9" name="公式" r:id="rId5" imgW="2476440" imgH="393480" progId="Equation.3">
                  <p:embed/>
                </p:oleObj>
              </mc:Choice>
              <mc:Fallback>
                <p:oleObj name="公式" r:id="rId5" imgW="2476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4724400"/>
                        <a:ext cx="6904038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5267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utoUpdateAnimBg="0"/>
      <p:bldP spid="18637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761646" y="76203"/>
            <a:ext cx="7740650" cy="1027113"/>
            <a:chOff x="432" y="1968"/>
            <a:chExt cx="4876" cy="647"/>
          </a:xfrm>
        </p:grpSpPr>
        <p:sp>
          <p:nvSpPr>
            <p:cNvPr id="115716" name="Text Box 4"/>
            <p:cNvSpPr txBox="1">
              <a:spLocks noChangeArrowheads="1"/>
            </p:cNvSpPr>
            <p:nvPr/>
          </p:nvSpPr>
          <p:spPr bwMode="auto">
            <a:xfrm>
              <a:off x="432" y="1968"/>
              <a:ext cx="487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其中     是把系数行列式     中第   列的元素用方程</a:t>
              </a:r>
            </a:p>
            <a:p>
              <a:r>
                <a:rPr lang="zh-CN" altLang="en-US"/>
                <a:t>组右端的</a:t>
              </a:r>
              <a:r>
                <a:rPr lang="zh-CN" altLang="en-US">
                  <a:solidFill>
                    <a:srgbClr val="FF0000"/>
                  </a:solidFill>
                  <a:ea typeface="黑体" pitchFamily="2" charset="-122"/>
                </a:rPr>
                <a:t>常数列代替</a:t>
              </a:r>
              <a:r>
                <a:rPr lang="zh-CN" altLang="en-US"/>
                <a:t>后所得到的    阶行列式，即</a:t>
              </a:r>
            </a:p>
          </p:txBody>
        </p:sp>
        <p:graphicFrame>
          <p:nvGraphicFramePr>
            <p:cNvPr id="115717" name="Object 5"/>
            <p:cNvGraphicFramePr>
              <a:graphicFrameLocks noChangeAspect="1"/>
            </p:cNvGraphicFramePr>
            <p:nvPr/>
          </p:nvGraphicFramePr>
          <p:xfrm>
            <a:off x="922" y="1974"/>
            <a:ext cx="27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42" name="公式" r:id="rId3" imgW="431640" imgH="495000" progId="Equation.3">
                    <p:embed/>
                  </p:oleObj>
                </mc:Choice>
                <mc:Fallback>
                  <p:oleObj name="公式" r:id="rId3" imgW="43164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1974"/>
                          <a:ext cx="271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18" name="Object 6"/>
            <p:cNvGraphicFramePr>
              <a:graphicFrameLocks noChangeAspect="1"/>
            </p:cNvGraphicFramePr>
            <p:nvPr/>
          </p:nvGraphicFramePr>
          <p:xfrm>
            <a:off x="2842" y="2022"/>
            <a:ext cx="21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43" name="公式" r:id="rId5" imgW="342720" imgH="317160" progId="Equation.3">
                    <p:embed/>
                  </p:oleObj>
                </mc:Choice>
                <mc:Fallback>
                  <p:oleObj name="公式" r:id="rId5" imgW="34272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2" y="2022"/>
                          <a:ext cx="215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19" name="Object 7"/>
            <p:cNvGraphicFramePr>
              <a:graphicFrameLocks noChangeAspect="1"/>
            </p:cNvGraphicFramePr>
            <p:nvPr/>
          </p:nvGraphicFramePr>
          <p:xfrm>
            <a:off x="3514" y="2022"/>
            <a:ext cx="1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44" name="公式" r:id="rId7" imgW="228600" imgH="406080" progId="Equation.3">
                    <p:embed/>
                  </p:oleObj>
                </mc:Choice>
                <mc:Fallback>
                  <p:oleObj name="公式" r:id="rId7" imgW="2286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4" y="2022"/>
                          <a:ext cx="144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2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2932740"/>
                </p:ext>
              </p:extLst>
            </p:nvPr>
          </p:nvGraphicFramePr>
          <p:xfrm>
            <a:off x="3658" y="245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45" name="公式" r:id="rId9" imgW="241200" imgH="253800" progId="Equation.3">
                    <p:embed/>
                  </p:oleObj>
                </mc:Choice>
                <mc:Fallback>
                  <p:oleObj name="公式" r:id="rId9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8" y="2456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915988" y="1195388"/>
          <a:ext cx="7185025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6" name="Equation" r:id="rId11" imgW="2679480" imgH="939600" progId="Equation.DSMT4">
                  <p:embed/>
                </p:oleObj>
              </mc:Choice>
              <mc:Fallback>
                <p:oleObj name="Equation" r:id="rId11" imgW="26794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195388"/>
                        <a:ext cx="7185025" cy="252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5" name="Object 13"/>
          <p:cNvGraphicFramePr>
            <a:graphicFrameLocks noChangeAspect="1"/>
          </p:cNvGraphicFramePr>
          <p:nvPr/>
        </p:nvGraphicFramePr>
        <p:xfrm>
          <a:off x="1908175" y="3932238"/>
          <a:ext cx="1800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7" name="Equation" r:id="rId13" imgW="825500" imgH="203200" progId="Equation.DSMT4">
                  <p:embed/>
                </p:oleObj>
              </mc:Choice>
              <mc:Fallback>
                <p:oleObj name="Equation" r:id="rId13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932238"/>
                        <a:ext cx="18002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7" name="Line 15"/>
          <p:cNvSpPr>
            <a:spLocks noChangeShapeType="1"/>
          </p:cNvSpPr>
          <p:nvPr/>
        </p:nvSpPr>
        <p:spPr bwMode="auto">
          <a:xfrm>
            <a:off x="684213" y="4579938"/>
            <a:ext cx="7991475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755650" y="4651375"/>
            <a:ext cx="1250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显然：</a:t>
            </a:r>
          </a:p>
        </p:txBody>
      </p:sp>
      <p:graphicFrame>
        <p:nvGraphicFramePr>
          <p:cNvPr id="115729" name="Object 17"/>
          <p:cNvGraphicFramePr>
            <a:graphicFrameLocks noChangeAspect="1"/>
          </p:cNvGraphicFramePr>
          <p:nvPr/>
        </p:nvGraphicFramePr>
        <p:xfrm>
          <a:off x="1979613" y="4795838"/>
          <a:ext cx="56165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8" name="Equation" r:id="rId15" imgW="2095200" imgH="266400" progId="Equation.DSMT4">
                  <p:embed/>
                </p:oleObj>
              </mc:Choice>
              <mc:Fallback>
                <p:oleObj name="Equation" r:id="rId15" imgW="2095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95838"/>
                        <a:ext cx="5616575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1116013" y="5516563"/>
            <a:ext cx="69881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其中</a:t>
            </a:r>
            <a:r>
              <a:rPr lang="en-US" altLang="zh-CN" i="1"/>
              <a:t>A</a:t>
            </a:r>
            <a:r>
              <a:rPr lang="en-US" altLang="zh-CN" i="1" baseline="-25000"/>
              <a:t>ij 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/>
              <a:t>=1,2, …,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zh-CN" altLang="en-US"/>
              <a:t>在</a:t>
            </a:r>
            <a:r>
              <a:rPr lang="en-US" altLang="zh-CN" i="1"/>
              <a:t>D</a:t>
            </a:r>
            <a:r>
              <a:rPr lang="zh-CN" altLang="en-US"/>
              <a:t>中的代数余子式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2218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7" grpId="0" animBg="1"/>
      <p:bldP spid="115728" grpId="0"/>
      <p:bldP spid="1157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7905750" cy="1143000"/>
          </a:xfrm>
        </p:spPr>
        <p:txBody>
          <a:bodyPr/>
          <a:lstStyle/>
          <a:p>
            <a:pPr marL="987425" indent="-987425"/>
            <a:r>
              <a:rPr lang="zh-CN" altLang="en-US" sz="2800">
                <a:solidFill>
                  <a:srgbClr val="FF3300"/>
                </a:solidFill>
              </a:rPr>
              <a:t>定理</a:t>
            </a:r>
            <a:r>
              <a:rPr lang="en-US" altLang="zh-CN" sz="2800">
                <a:solidFill>
                  <a:srgbClr val="FF3300"/>
                </a:solidFill>
              </a:rPr>
              <a:t>1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chemeClr val="tx1"/>
                </a:solidFill>
              </a:rPr>
              <a:t>矩阵</a:t>
            </a:r>
            <a:r>
              <a:rPr lang="en-US" altLang="zh-CN" sz="2800">
                <a:solidFill>
                  <a:schemeClr val="tx1"/>
                </a:solidFill>
              </a:rPr>
              <a:t>A</a:t>
            </a:r>
            <a:r>
              <a:rPr lang="zh-CN" altLang="en-US" sz="2800">
                <a:solidFill>
                  <a:schemeClr val="tx1"/>
                </a:solidFill>
              </a:rPr>
              <a:t>的行秩等于</a:t>
            </a:r>
            <a:r>
              <a:rPr lang="en-US" altLang="zh-CN" sz="2800" i="1">
                <a:solidFill>
                  <a:schemeClr val="tx1"/>
                </a:solidFill>
              </a:rPr>
              <a:t>A</a:t>
            </a:r>
            <a:r>
              <a:rPr lang="zh-CN" altLang="en-US" sz="2800">
                <a:solidFill>
                  <a:schemeClr val="tx1"/>
                </a:solidFill>
              </a:rPr>
              <a:t>中</a:t>
            </a:r>
            <a:r>
              <a:rPr lang="zh-CN" altLang="en-US" sz="2800">
                <a:solidFill>
                  <a:srgbClr val="A50021"/>
                </a:solidFill>
              </a:rPr>
              <a:t>一切非零子式的最高阶数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2484438" y="2133600"/>
          <a:ext cx="345757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Equation" r:id="rId3" imgW="2057400" imgH="1079500" progId="Equation.DSMT4">
                  <p:embed/>
                </p:oleObj>
              </mc:Choice>
              <mc:Fallback>
                <p:oleObj name="Equation" r:id="rId3" imgW="2057400" imgH="1079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133600"/>
                        <a:ext cx="3457575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755650" y="1125538"/>
            <a:ext cx="59166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证明：设</a:t>
            </a:r>
            <a:r>
              <a:rPr lang="en-US" altLang="zh-CN"/>
              <a:t>A</a:t>
            </a:r>
            <a:r>
              <a:rPr lang="zh-CN" altLang="en-US" i="0"/>
              <a:t>中有一个</a:t>
            </a:r>
            <a:r>
              <a:rPr lang="en-US" altLang="zh-CN"/>
              <a:t>r</a:t>
            </a:r>
            <a:r>
              <a:rPr lang="zh-CN" altLang="en-US" i="0"/>
              <a:t>阶子式不为零，</a:t>
            </a:r>
          </a:p>
        </p:txBody>
      </p:sp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6443663" y="1109663"/>
            <a:ext cx="23272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不失一般性，</a:t>
            </a:r>
          </a:p>
        </p:txBody>
      </p:sp>
      <p:sp>
        <p:nvSpPr>
          <p:cNvPr id="204810" name="Rectangle 10"/>
          <p:cNvSpPr>
            <a:spLocks noChangeArrowheads="1"/>
          </p:cNvSpPr>
          <p:nvPr/>
        </p:nvSpPr>
        <p:spPr bwMode="auto">
          <a:xfrm>
            <a:off x="1835150" y="1700213"/>
            <a:ext cx="44878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可设位于</a:t>
            </a:r>
            <a:r>
              <a:rPr lang="en-US" altLang="zh-CN"/>
              <a:t>A</a:t>
            </a:r>
            <a:r>
              <a:rPr lang="zh-CN" altLang="en-US" i="0"/>
              <a:t>左上角处</a:t>
            </a:r>
            <a:r>
              <a:rPr lang="en-US" altLang="zh-CN"/>
              <a:t>r</a:t>
            </a:r>
            <a:r>
              <a:rPr lang="zh-CN" altLang="en-US" i="0"/>
              <a:t>阶子式</a:t>
            </a:r>
          </a:p>
        </p:txBody>
      </p:sp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1331913" y="4005263"/>
            <a:ext cx="6483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而一切高于</a:t>
            </a:r>
            <a:r>
              <a:rPr lang="en-US" altLang="zh-CN"/>
              <a:t>r</a:t>
            </a:r>
            <a:r>
              <a:rPr lang="zh-CN" altLang="en-US" i="0"/>
              <a:t>阶的子式（若存在）皆为零</a:t>
            </a:r>
            <a:r>
              <a:rPr lang="en-US" altLang="zh-CN" i="0"/>
              <a:t>.</a:t>
            </a:r>
          </a:p>
        </p:txBody>
      </p:sp>
      <p:sp>
        <p:nvSpPr>
          <p:cNvPr id="204812" name="Rectangle 12"/>
          <p:cNvSpPr>
            <a:spLocks noChangeArrowheads="1"/>
          </p:cNvSpPr>
          <p:nvPr/>
        </p:nvSpPr>
        <p:spPr bwMode="auto">
          <a:xfrm>
            <a:off x="1331913" y="4581525"/>
            <a:ext cx="19351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/>
              <a:t>由于</a:t>
            </a:r>
            <a:r>
              <a:rPr lang="en-US" altLang="zh-CN" i="0"/>
              <a:t>|</a:t>
            </a:r>
            <a:r>
              <a:rPr lang="en-US" altLang="zh-CN"/>
              <a:t>D</a:t>
            </a:r>
            <a:r>
              <a:rPr lang="en-US" altLang="zh-CN" i="0"/>
              <a:t>|≠0,</a:t>
            </a:r>
          </a:p>
        </p:txBody>
      </p:sp>
      <p:sp>
        <p:nvSpPr>
          <p:cNvPr id="204813" name="Rectangle 13"/>
          <p:cNvSpPr>
            <a:spLocks noChangeArrowheads="1"/>
          </p:cNvSpPr>
          <p:nvPr/>
        </p:nvSpPr>
        <p:spPr bwMode="auto">
          <a:xfrm>
            <a:off x="3276600" y="4581525"/>
            <a:ext cx="38623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/>
              <a:t>立即得</a:t>
            </a:r>
            <a:r>
              <a:rPr lang="en-US" altLang="zh-CN"/>
              <a:t>A</a:t>
            </a:r>
            <a:r>
              <a:rPr lang="zh-CN" altLang="en-US" i="0"/>
              <a:t>的前</a:t>
            </a:r>
            <a:r>
              <a:rPr lang="en-US" altLang="zh-CN"/>
              <a:t>r</a:t>
            </a:r>
            <a:r>
              <a:rPr lang="zh-CN" altLang="en-US" i="0"/>
              <a:t>个行向量</a:t>
            </a:r>
            <a:r>
              <a:rPr lang="zh-CN" altLang="en-US" b="0" i="0"/>
              <a:t> </a:t>
            </a:r>
          </a:p>
        </p:txBody>
      </p:sp>
      <p:graphicFrame>
        <p:nvGraphicFramePr>
          <p:cNvPr id="204814" name="Object 14"/>
          <p:cNvGraphicFramePr>
            <a:graphicFrameLocks noChangeAspect="1"/>
          </p:cNvGraphicFramePr>
          <p:nvPr/>
        </p:nvGraphicFramePr>
        <p:xfrm>
          <a:off x="7019925" y="4581525"/>
          <a:ext cx="17287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Equation" r:id="rId5" imgW="901309" imgH="241195" progId="Equation.DSMT4">
                  <p:embed/>
                </p:oleObj>
              </mc:Choice>
              <mc:Fallback>
                <p:oleObj name="Equation" r:id="rId5" imgW="901309" imgH="241195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581525"/>
                        <a:ext cx="172878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6" name="Rectangle 16"/>
          <p:cNvSpPr>
            <a:spLocks noChangeArrowheads="1"/>
          </p:cNvSpPr>
          <p:nvPr/>
        </p:nvSpPr>
        <p:spPr bwMode="auto">
          <a:xfrm>
            <a:off x="827088" y="5157788"/>
            <a:ext cx="17907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/>
              <a:t>线性无关</a:t>
            </a:r>
            <a:r>
              <a:rPr lang="en-US" altLang="zh-CN" i="0"/>
              <a:t>.</a:t>
            </a:r>
            <a:r>
              <a:rPr lang="en-US" altLang="zh-CN" b="0" i="0"/>
              <a:t> </a:t>
            </a:r>
          </a:p>
        </p:txBody>
      </p:sp>
      <p:sp>
        <p:nvSpPr>
          <p:cNvPr id="204818" name="Rectangle 18"/>
          <p:cNvSpPr>
            <a:spLocks noChangeArrowheads="1"/>
          </p:cNvSpPr>
          <p:nvPr/>
        </p:nvSpPr>
        <p:spPr bwMode="auto">
          <a:xfrm>
            <a:off x="611188" y="5641975"/>
            <a:ext cx="8362950" cy="557213"/>
          </a:xfrm>
          <a:prstGeom prst="rect">
            <a:avLst/>
          </a:prstGeom>
          <a:solidFill>
            <a:schemeClr val="accent1"/>
          </a:solidFill>
          <a:ln w="38100" cmpd="dbl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0"/>
              <a:t>|</a:t>
            </a:r>
            <a:r>
              <a:rPr lang="en-US" altLang="zh-CN"/>
              <a:t>D</a:t>
            </a:r>
            <a:r>
              <a:rPr lang="en-US" altLang="zh-CN" i="0"/>
              <a:t>|</a:t>
            </a:r>
            <a:r>
              <a:rPr lang="zh-CN" altLang="en-US" i="0"/>
              <a:t>的</a:t>
            </a:r>
            <a:r>
              <a:rPr lang="en-US" altLang="zh-CN"/>
              <a:t>r</a:t>
            </a:r>
            <a:r>
              <a:rPr lang="zh-CN" altLang="en-US" i="0"/>
              <a:t>个行向量线性无关，则其加长向量组线性无关</a:t>
            </a:r>
            <a:r>
              <a:rPr lang="en-US" altLang="zh-CN" i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/>
      <p:bldP spid="204809" grpId="0"/>
      <p:bldP spid="204810" grpId="0"/>
      <p:bldP spid="204811" grpId="0"/>
      <p:bldP spid="204812" grpId="0"/>
      <p:bldP spid="204813" grpId="0"/>
      <p:bldP spid="204816" grpId="0"/>
      <p:bldP spid="2048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7772400" cy="1143000"/>
          </a:xfrm>
        </p:spPr>
        <p:txBody>
          <a:bodyPr/>
          <a:lstStyle/>
          <a:p>
            <a:r>
              <a:rPr lang="en-US" altLang="zh-CN" sz="4000">
                <a:solidFill>
                  <a:srgbClr val="0000CC"/>
                </a:solidFill>
              </a:rPr>
              <a:t>§3.2.1 </a:t>
            </a:r>
            <a:r>
              <a:rPr lang="zh-CN" altLang="en-US" sz="4000">
                <a:solidFill>
                  <a:srgbClr val="0000CC"/>
                </a:solidFill>
              </a:rPr>
              <a:t>非齐次线性方程组的解法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39750" y="3643313"/>
            <a:ext cx="2663825" cy="51911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CC"/>
                </a:solidFill>
                <a:latin typeface="黑体" pitchFamily="49" charset="-122"/>
              </a:rPr>
              <a:t>1. </a:t>
            </a:r>
            <a:r>
              <a:rPr lang="zh-CN" altLang="en-US">
                <a:solidFill>
                  <a:srgbClr val="0000CC"/>
                </a:solidFill>
                <a:latin typeface="黑体" pitchFamily="49" charset="-122"/>
              </a:rPr>
              <a:t>有解的条件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097213" y="5348288"/>
          <a:ext cx="1439862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Equation" r:id="rId3" imgW="507960" imgH="241200" progId="Equation.DSMT4">
                  <p:embed/>
                </p:oleObj>
              </mc:Choice>
              <mc:Fallback>
                <p:oleObj name="Equation" r:id="rId3" imgW="50796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5348288"/>
                        <a:ext cx="1439862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755650" y="4197350"/>
            <a:ext cx="8032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latin typeface="黑体" pitchFamily="49" charset="-122"/>
              </a:rPr>
              <a:t>定理</a:t>
            </a:r>
            <a:r>
              <a:rPr lang="en-US" altLang="zh-CN">
                <a:solidFill>
                  <a:srgbClr val="FF3300"/>
                </a:solidFill>
                <a:latin typeface="黑体" pitchFamily="49" charset="-122"/>
              </a:rPr>
              <a:t>1</a:t>
            </a:r>
            <a:r>
              <a:rPr lang="en-US" altLang="zh-CN">
                <a:solidFill>
                  <a:srgbClr val="0000CC"/>
                </a:solidFill>
                <a:latin typeface="黑体" pitchFamily="49" charset="-122"/>
              </a:rPr>
              <a:t>	</a:t>
            </a:r>
            <a:r>
              <a:rPr lang="en-US" altLang="zh-CN">
                <a:latin typeface="黑体" pitchFamily="49" charset="-122"/>
              </a:rPr>
              <a:t>  </a:t>
            </a:r>
            <a:r>
              <a:rPr lang="zh-CN" altLang="en-US">
                <a:latin typeface="黑体" pitchFamily="49" charset="-122"/>
              </a:rPr>
              <a:t>非齐次线性方程组</a:t>
            </a:r>
            <a:r>
              <a:rPr lang="en-US" altLang="zh-CN">
                <a:latin typeface="黑体" pitchFamily="49" charset="-122"/>
              </a:rPr>
              <a:t>(1)</a:t>
            </a:r>
            <a:r>
              <a:rPr lang="zh-CN" altLang="en-US">
                <a:latin typeface="黑体" pitchFamily="49" charset="-122"/>
              </a:rPr>
              <a:t>有解的充要条件是，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019300" y="4724400"/>
            <a:ext cx="5695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</a:rPr>
              <a:t>系数矩阵与增广矩阵的</a:t>
            </a:r>
            <a:r>
              <a:rPr lang="zh-CN" altLang="en-US">
                <a:solidFill>
                  <a:srgbClr val="CC3300"/>
                </a:solidFill>
                <a:latin typeface="黑体" pitchFamily="49" charset="-122"/>
              </a:rPr>
              <a:t>秩</a:t>
            </a:r>
            <a:r>
              <a:rPr lang="zh-CN" altLang="en-US">
                <a:latin typeface="黑体" pitchFamily="49" charset="-122"/>
              </a:rPr>
              <a:t>相同，即 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6443663" y="1700213"/>
            <a:ext cx="7921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(1)</a:t>
            </a:r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1154113" y="1096963"/>
          <a:ext cx="5180012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Equation" r:id="rId5" imgW="2400120" imgH="1104840" progId="Equation.DSMT4">
                  <p:embed/>
                </p:oleObj>
              </mc:Choice>
              <mc:Fallback>
                <p:oleObj name="Equation" r:id="rId5" imgW="2400120" imgH="11048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096963"/>
                        <a:ext cx="5180012" cy="240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80" grpId="0"/>
      <p:bldP spid="54281" grpId="0"/>
      <p:bldP spid="542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5876925" y="908050"/>
          <a:ext cx="22225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3" name="Equation" r:id="rId3" imgW="965160" imgH="241200" progId="Equation.DSMT4">
                  <p:embed/>
                </p:oleObj>
              </mc:Choice>
              <mc:Fallback>
                <p:oleObj name="Equation" r:id="rId3" imgW="96516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5" y="908050"/>
                        <a:ext cx="22225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1412875" y="2060575"/>
          <a:ext cx="48164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name="Equation" r:id="rId5" imgW="2006280" imgH="241200" progId="Equation.DSMT4">
                  <p:embed/>
                </p:oleObj>
              </mc:Choice>
              <mc:Fallback>
                <p:oleObj name="Equation" r:id="rId5" imgW="200628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2060575"/>
                        <a:ext cx="481647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5373688" y="2708275"/>
          <a:ext cx="22225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5" name="Equation" r:id="rId7" imgW="914400" imgH="241200" progId="Equation.DSMT4">
                  <p:embed/>
                </p:oleObj>
              </mc:Choice>
              <mc:Fallback>
                <p:oleObj name="Equation" r:id="rId7" imgW="91440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2708275"/>
                        <a:ext cx="22225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609600" y="3937000"/>
          <a:ext cx="16684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6" name="Equation" r:id="rId9" imgW="761760" imgH="228600" progId="Equation.DSMT4">
                  <p:embed/>
                </p:oleObj>
              </mc:Choice>
              <mc:Fallback>
                <p:oleObj name="Equation" r:id="rId9" imgW="76176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37000"/>
                        <a:ext cx="166846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3136900" y="4437063"/>
          <a:ext cx="1365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7" name="Equation" r:id="rId11" imgW="507960" imgH="241200" progId="Equation.DSMT4">
                  <p:embed/>
                </p:oleObj>
              </mc:Choice>
              <mc:Fallback>
                <p:oleObj name="Equation" r:id="rId11" imgW="50796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4437063"/>
                        <a:ext cx="13652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92100" y="382588"/>
            <a:ext cx="7207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</a:rPr>
              <a:t>证</a:t>
            </a:r>
            <a:r>
              <a:rPr lang="en-US" altLang="zh-CN">
                <a:latin typeface="黑体" pitchFamily="49" charset="-122"/>
              </a:rPr>
              <a:t>:</a:t>
            </a:r>
            <a:endParaRPr lang="en-US" altLang="zh-CN">
              <a:solidFill>
                <a:srgbClr val="FF3300"/>
              </a:solidFill>
              <a:latin typeface="黑体" pitchFamily="49" charset="-122"/>
            </a:endParaRP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1011238" y="908050"/>
            <a:ext cx="32226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</a:rPr>
              <a:t>若方程组</a:t>
            </a:r>
            <a:r>
              <a:rPr lang="en-US" altLang="zh-CN">
                <a:latin typeface="黑体" pitchFamily="49" charset="-122"/>
              </a:rPr>
              <a:t>(1)</a:t>
            </a:r>
            <a:r>
              <a:rPr lang="zh-CN" altLang="en-US">
                <a:latin typeface="黑体" pitchFamily="49" charset="-122"/>
              </a:rPr>
              <a:t>有解，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434975" y="1535113"/>
            <a:ext cx="69738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</a:rPr>
              <a:t>使方程组</a:t>
            </a:r>
            <a:r>
              <a:rPr lang="en-US" altLang="zh-CN">
                <a:latin typeface="黑体" pitchFamily="49" charset="-122"/>
              </a:rPr>
              <a:t>(1)</a:t>
            </a:r>
            <a:r>
              <a:rPr lang="zh-CN" altLang="en-US">
                <a:latin typeface="黑体" pitchFamily="49" charset="-122"/>
              </a:rPr>
              <a:t>的每一个方程成为</a:t>
            </a:r>
            <a:r>
              <a:rPr lang="zh-CN" altLang="en-US">
                <a:solidFill>
                  <a:schemeClr val="accent2"/>
                </a:solidFill>
                <a:latin typeface="黑体" pitchFamily="49" charset="-122"/>
              </a:rPr>
              <a:t>恒等式</a:t>
            </a:r>
            <a:r>
              <a:rPr lang="zh-CN" altLang="en-US">
                <a:latin typeface="黑体" pitchFamily="49" charset="-122"/>
              </a:rPr>
              <a:t>，即 </a:t>
            </a: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508000" y="2708275"/>
            <a:ext cx="48847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黑体" pitchFamily="49" charset="-122"/>
              </a:rPr>
              <a:t>成立，则列向量</a:t>
            </a:r>
            <a:r>
              <a:rPr lang="en-US" altLang="zh-CN" i="1"/>
              <a:t>b</a:t>
            </a:r>
            <a:r>
              <a:rPr lang="zh-CN" altLang="en-US">
                <a:latin typeface="黑体" pitchFamily="49" charset="-122"/>
              </a:rPr>
              <a:t>是</a:t>
            </a:r>
            <a:r>
              <a:rPr lang="en-US" altLang="zh-CN" i="1"/>
              <a:t>A</a:t>
            </a:r>
            <a:r>
              <a:rPr lang="zh-CN" altLang="en-US">
                <a:latin typeface="黑体" pitchFamily="49" charset="-122"/>
              </a:rPr>
              <a:t>的</a:t>
            </a:r>
            <a:r>
              <a:rPr lang="zh-CN" altLang="en-US">
                <a:solidFill>
                  <a:srgbClr val="CC3300"/>
                </a:solidFill>
                <a:latin typeface="黑体" pitchFamily="49" charset="-122"/>
              </a:rPr>
              <a:t>列</a:t>
            </a:r>
            <a:r>
              <a:rPr lang="zh-CN" altLang="en-US">
                <a:latin typeface="黑体" pitchFamily="49" charset="-122"/>
              </a:rPr>
              <a:t>向量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508000" y="3262313"/>
            <a:ext cx="10779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黑体" pitchFamily="49" charset="-122"/>
              </a:rPr>
              <a:t>组合</a:t>
            </a:r>
            <a:r>
              <a:rPr lang="en-US" altLang="zh-CN">
                <a:latin typeface="黑体" pitchFamily="49" charset="-122"/>
              </a:rPr>
              <a:t>.</a:t>
            </a: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7564438" y="2708275"/>
            <a:ext cx="12557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</a:rPr>
              <a:t>的线性</a:t>
            </a: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2235200" y="3860800"/>
            <a:ext cx="46497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黑体" pitchFamily="49" charset="-122"/>
              </a:rPr>
              <a:t>的列向量的</a:t>
            </a:r>
            <a:r>
              <a:rPr lang="zh-CN" altLang="en-US">
                <a:solidFill>
                  <a:schemeClr val="accent2"/>
                </a:solidFill>
                <a:latin typeface="黑体" pitchFamily="49" charset="-122"/>
              </a:rPr>
              <a:t>极大线性无关组</a:t>
            </a:r>
            <a:r>
              <a:rPr lang="en-US" altLang="zh-CN">
                <a:latin typeface="黑体" pitchFamily="49" charset="-122"/>
              </a:rPr>
              <a:t>.</a:t>
            </a:r>
          </a:p>
        </p:txBody>
      </p:sp>
      <p:sp>
        <p:nvSpPr>
          <p:cNvPr id="57367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1000100" y="285728"/>
            <a:ext cx="1798638" cy="557212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必要性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3938588" y="908050"/>
            <a:ext cx="19700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</a:rPr>
              <a:t>即存在数组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1698625" y="3270250"/>
            <a:ext cx="66722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</a:rPr>
              <a:t>从而</a:t>
            </a:r>
            <a:r>
              <a:rPr lang="en-US" altLang="zh-CN" i="1" dirty="0"/>
              <a:t>A</a:t>
            </a:r>
            <a:r>
              <a:rPr lang="zh-CN" altLang="en-US" dirty="0">
                <a:latin typeface="黑体" pitchFamily="49" charset="-122"/>
              </a:rPr>
              <a:t>的列向量组的极大线性无关组也是 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7097713" y="3824288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</a:rPr>
              <a:t>从而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0" grpId="0"/>
      <p:bldP spid="57362" grpId="0"/>
      <p:bldP spid="57363" grpId="0"/>
      <p:bldP spid="57364" grpId="0"/>
      <p:bldP spid="57365" grpId="0"/>
      <p:bldP spid="57366" grpId="0"/>
      <p:bldP spid="57367" grpId="0"/>
      <p:bldP spid="57368" grpId="0"/>
      <p:bldP spid="57369" grpId="0"/>
      <p:bldP spid="573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1666875" y="585788"/>
          <a:ext cx="15732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Equation" r:id="rId3" imgW="723600" imgH="228600" progId="Equation.DSMT4">
                  <p:embed/>
                </p:oleObj>
              </mc:Choice>
              <mc:Fallback>
                <p:oleObj name="Equation" r:id="rId3" imgW="723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585788"/>
                        <a:ext cx="1573213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339850" y="1685925"/>
          <a:ext cx="35560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5" imgW="1701720" imgH="939600" progId="Equation.DSMT4">
                  <p:embed/>
                </p:oleObj>
              </mc:Choice>
              <mc:Fallback>
                <p:oleObj name="Equation" r:id="rId5" imgW="1701720" imgH="939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685925"/>
                        <a:ext cx="3556000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1065213" y="547688"/>
            <a:ext cx="5413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设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3152775" y="547688"/>
            <a:ext cx="20510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由于 </a:t>
            </a:r>
            <a:r>
              <a:rPr lang="en-US" altLang="zh-CN" i="1"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≠0</a:t>
            </a:r>
            <a:r>
              <a:rPr lang="zh-CN" altLang="en-US">
                <a:ea typeface="宋体" pitchFamily="2" charset="-122"/>
              </a:rPr>
              <a:t>，</a:t>
            </a: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6465888" y="547688"/>
            <a:ext cx="19319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故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中</a:t>
            </a:r>
            <a:r>
              <a:rPr lang="zh-CN" altLang="en-US">
                <a:solidFill>
                  <a:srgbClr val="CC3300"/>
                </a:solidFill>
                <a:ea typeface="宋体" pitchFamily="2" charset="-122"/>
              </a:rPr>
              <a:t>至少</a:t>
            </a:r>
            <a:r>
              <a:rPr lang="zh-CN" altLang="en-US">
                <a:ea typeface="宋体" pitchFamily="2" charset="-122"/>
              </a:rPr>
              <a:t> 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344488" y="1052513"/>
            <a:ext cx="82534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有一个</a:t>
            </a:r>
            <a:r>
              <a:rPr lang="en-US" altLang="zh-CN" i="1">
                <a:ea typeface="宋体" pitchFamily="2" charset="-122"/>
              </a:rPr>
              <a:t>r </a:t>
            </a:r>
            <a:r>
              <a:rPr lang="zh-CN" altLang="en-US">
                <a:ea typeface="宋体" pitchFamily="2" charset="-122"/>
              </a:rPr>
              <a:t>阶子式不为零</a:t>
            </a:r>
            <a:r>
              <a:rPr lang="en-US" altLang="zh-CN">
                <a:ea typeface="宋体" pitchFamily="2" charset="-122"/>
              </a:rPr>
              <a:t>. </a:t>
            </a:r>
            <a:r>
              <a:rPr lang="zh-CN" altLang="en-US">
                <a:ea typeface="宋体" pitchFamily="2" charset="-122"/>
              </a:rPr>
              <a:t>不妨设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zh-CN" altLang="en-US">
                <a:solidFill>
                  <a:srgbClr val="CC3300"/>
                </a:solidFill>
              </a:rPr>
              <a:t>左上角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 i="1">
                <a:ea typeface="宋体" pitchFamily="2" charset="-122"/>
              </a:rPr>
              <a:t>r </a:t>
            </a:r>
            <a:r>
              <a:rPr lang="zh-CN" altLang="en-US">
                <a:ea typeface="宋体" pitchFamily="2" charset="-122"/>
              </a:rPr>
              <a:t>阶子式 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1065213" y="3716338"/>
            <a:ext cx="75819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因此，增广矩阵</a:t>
            </a:r>
            <a:r>
              <a:rPr lang="en-US" altLang="zh-CN" i="1">
                <a:ea typeface="宋体" pitchFamily="2" charset="-122"/>
              </a:rPr>
              <a:t>B</a:t>
            </a:r>
            <a:r>
              <a:rPr lang="zh-CN" altLang="en-US">
                <a:ea typeface="宋体" pitchFamily="2" charset="-122"/>
              </a:rPr>
              <a:t>的前 </a:t>
            </a:r>
            <a:r>
              <a:rPr lang="en-US" altLang="zh-CN" i="1">
                <a:ea typeface="宋体" pitchFamily="2" charset="-122"/>
              </a:rPr>
              <a:t>r </a:t>
            </a:r>
            <a:r>
              <a:rPr lang="zh-CN" altLang="en-US">
                <a:ea typeface="宋体" pitchFamily="2" charset="-122"/>
              </a:rPr>
              <a:t>个行向量是其行向量组 </a:t>
            </a: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488950" y="4170363"/>
            <a:ext cx="38290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的一个</a:t>
            </a:r>
            <a:r>
              <a:rPr lang="zh-CN" altLang="en-US">
                <a:solidFill>
                  <a:srgbClr val="0000CC"/>
                </a:solidFill>
              </a:rPr>
              <a:t>极大线性无关组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1062038" y="4868863"/>
            <a:ext cx="78200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从而知，方程组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中后</a:t>
            </a:r>
            <a:r>
              <a:rPr lang="en-US" altLang="zh-CN" i="1">
                <a:ea typeface="宋体" pitchFamily="2" charset="-122"/>
              </a:rPr>
              <a:t>m</a:t>
            </a:r>
            <a:r>
              <a:rPr lang="zh-CN" altLang="en-US">
                <a:ea typeface="宋体" pitchFamily="2" charset="-122"/>
              </a:rPr>
              <a:t>－</a:t>
            </a:r>
            <a:r>
              <a:rPr lang="en-US" altLang="zh-CN" i="1">
                <a:ea typeface="宋体" pitchFamily="2" charset="-122"/>
              </a:rPr>
              <a:t>r</a:t>
            </a:r>
            <a:r>
              <a:rPr lang="zh-CN" altLang="en-US">
                <a:ea typeface="宋体" pitchFamily="2" charset="-122"/>
              </a:rPr>
              <a:t>个方程可用前 </a:t>
            </a:r>
            <a:r>
              <a:rPr lang="en-US" altLang="zh-CN" i="1">
                <a:ea typeface="宋体" pitchFamily="2" charset="-122"/>
              </a:rPr>
              <a:t>r </a:t>
            </a:r>
            <a:r>
              <a:rPr lang="zh-CN" altLang="en-US">
                <a:ea typeface="宋体" pitchFamily="2" charset="-122"/>
              </a:rPr>
              <a:t>个方 </a:t>
            </a: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339725" y="5429250"/>
            <a:ext cx="85899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程表出</a:t>
            </a:r>
            <a:r>
              <a:rPr lang="en-US" altLang="zh-CN">
                <a:ea typeface="宋体" pitchFamily="2" charset="-122"/>
              </a:rPr>
              <a:t>. </a:t>
            </a:r>
            <a:r>
              <a:rPr lang="zh-CN" altLang="en-US">
                <a:ea typeface="宋体" pitchFamily="2" charset="-122"/>
              </a:rPr>
              <a:t>因此</a:t>
            </a:r>
            <a:r>
              <a:rPr lang="zh-CN" altLang="en-US">
                <a:solidFill>
                  <a:srgbClr val="CC3300"/>
                </a:solidFill>
              </a:rPr>
              <a:t>可消去</a:t>
            </a:r>
            <a:r>
              <a:rPr lang="zh-CN" altLang="en-US">
                <a:ea typeface="宋体" pitchFamily="2" charset="-122"/>
              </a:rPr>
              <a:t>（即是多余的），改写前 </a:t>
            </a:r>
            <a:r>
              <a:rPr lang="en-US" altLang="zh-CN" i="1">
                <a:ea typeface="宋体" pitchFamily="2" charset="-122"/>
              </a:rPr>
              <a:t>r </a:t>
            </a:r>
            <a:r>
              <a:rPr lang="zh-CN" altLang="en-US">
                <a:ea typeface="宋体" pitchFamily="2" charset="-122"/>
              </a:rPr>
              <a:t>个方程 </a:t>
            </a:r>
          </a:p>
        </p:txBody>
      </p:sp>
      <p:sp>
        <p:nvSpPr>
          <p:cNvPr id="58386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"/>
            <a:ext cx="7772400" cy="503238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rgbClr val="FF3300"/>
                </a:solidFill>
                <a:ea typeface="黑体" pitchFamily="49" charset="-122"/>
              </a:rPr>
              <a:t>充分性</a:t>
            </a:r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4881563" y="547688"/>
            <a:ext cx="19478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因而 </a:t>
            </a:r>
            <a:r>
              <a:rPr lang="en-US" altLang="zh-CN" i="1">
                <a:ea typeface="宋体" pitchFamily="2" charset="-122"/>
              </a:rPr>
              <a:t>r </a:t>
            </a:r>
            <a:r>
              <a:rPr lang="en-US" altLang="zh-CN">
                <a:ea typeface="宋体" pitchFamily="2" charset="-122"/>
              </a:rPr>
              <a:t>&gt;0</a:t>
            </a:r>
            <a:r>
              <a:rPr lang="zh-CN" altLang="en-US">
                <a:ea typeface="宋体" pitchFamily="2" charset="-122"/>
              </a:rPr>
              <a:t>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/>
      <p:bldP spid="58379" grpId="0"/>
      <p:bldP spid="58380" grpId="0"/>
      <p:bldP spid="58381" grpId="0"/>
      <p:bldP spid="58382" grpId="0"/>
      <p:bldP spid="58383" grpId="0"/>
      <p:bldP spid="58384" grpId="0"/>
      <p:bldP spid="58385" grpId="0"/>
      <p:bldP spid="583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877888" y="311150"/>
          <a:ext cx="6615112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9" name="Equation" r:id="rId3" imgW="3340080" imgH="952200" progId="Equation.DSMT4">
                  <p:embed/>
                </p:oleObj>
              </mc:Choice>
              <mc:Fallback>
                <p:oleObj name="Equation" r:id="rId3" imgW="3340080" imgH="952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311150"/>
                        <a:ext cx="6615112" cy="190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2020888" y="2865438"/>
          <a:ext cx="35988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Equation" r:id="rId5" imgW="1600200" imgH="241200" progId="Equation.DSMT4">
                  <p:embed/>
                </p:oleObj>
              </mc:Choice>
              <mc:Fallback>
                <p:oleObj name="Equation" r:id="rId5" imgW="160020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2865438"/>
                        <a:ext cx="35988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939800" y="3513138"/>
          <a:ext cx="8937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Equation" r:id="rId7" imgW="419100" imgH="190500" progId="Equation.DSMT4">
                  <p:embed/>
                </p:oleObj>
              </mc:Choice>
              <mc:Fallback>
                <p:oleObj name="Equation" r:id="rId7" imgW="419100" imgH="1905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513138"/>
                        <a:ext cx="89376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1905000" y="3944938"/>
          <a:ext cx="45529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Equation" r:id="rId9" imgW="1993680" imgH="241200" progId="Equation.DSMT4">
                  <p:embed/>
                </p:oleObj>
              </mc:Choice>
              <mc:Fallback>
                <p:oleObj name="Equation" r:id="rId9" imgW="199368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44938"/>
                        <a:ext cx="455295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765175" y="4648200"/>
          <a:ext cx="40624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Equation" r:id="rId11" imgW="1892160" imgH="241200" progId="Equation.DSMT4">
                  <p:embed/>
                </p:oleObj>
              </mc:Choice>
              <mc:Fallback>
                <p:oleObj name="Equation" r:id="rId11" imgW="189216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4648200"/>
                        <a:ext cx="4062413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3427413" y="5240338"/>
          <a:ext cx="136525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4" name="Equation" r:id="rId13" imgW="507960" imgH="241200" progId="Equation.DSMT4">
                  <p:embed/>
                </p:oleObj>
              </mc:Choice>
              <mc:Fallback>
                <p:oleObj name="Equation" r:id="rId13" imgW="50796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5240338"/>
                        <a:ext cx="1365250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723900" y="2289175"/>
            <a:ext cx="40513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方程组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与</a:t>
            </a:r>
            <a:r>
              <a:rPr lang="en-US" altLang="zh-CN">
                <a:ea typeface="宋体" pitchFamily="2" charset="-122"/>
              </a:rPr>
              <a:t>(2)</a:t>
            </a:r>
            <a:r>
              <a:rPr lang="zh-CN" altLang="en-US">
                <a:ea typeface="宋体" pitchFamily="2" charset="-122"/>
              </a:rPr>
              <a:t>是</a:t>
            </a:r>
            <a:r>
              <a:rPr lang="zh-CN" altLang="en-US">
                <a:solidFill>
                  <a:schemeClr val="accent2"/>
                </a:solidFill>
              </a:rPr>
              <a:t>同解的</a:t>
            </a:r>
            <a:r>
              <a:rPr lang="en-US" altLang="zh-CN">
                <a:ea typeface="宋体" pitchFamily="2" charset="-122"/>
              </a:rPr>
              <a:t>. 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363538" y="3440113"/>
            <a:ext cx="5413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因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1803400" y="3440113"/>
            <a:ext cx="64563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，由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Cramer</a:t>
            </a:r>
            <a:r>
              <a:rPr lang="zh-CN" altLang="en-US">
                <a:solidFill>
                  <a:schemeClr val="accent2"/>
                </a:solidFill>
              </a:rPr>
              <a:t>法则</a:t>
            </a:r>
            <a:r>
              <a:rPr lang="zh-CN" altLang="en-US">
                <a:ea typeface="宋体" pitchFamily="2" charset="-122"/>
              </a:rPr>
              <a:t>得方程组</a:t>
            </a:r>
            <a:r>
              <a:rPr lang="en-US" altLang="zh-CN">
                <a:ea typeface="宋体" pitchFamily="2" charset="-122"/>
              </a:rPr>
              <a:t>(2)</a:t>
            </a:r>
            <a:r>
              <a:rPr lang="zh-CN" altLang="en-US">
                <a:ea typeface="宋体" pitchFamily="2" charset="-122"/>
              </a:rPr>
              <a:t>的唯一解 ：</a:t>
            </a:r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368300" y="4592638"/>
            <a:ext cx="5413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故</a:t>
            </a:r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4756150" y="4638675"/>
            <a:ext cx="39925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就是方程组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的一个解</a:t>
            </a:r>
            <a:r>
              <a:rPr lang="en-US" altLang="zh-CN">
                <a:ea typeface="宋体" pitchFamily="2" charset="-122"/>
              </a:rPr>
              <a:t>. </a:t>
            </a: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795338" y="5335588"/>
            <a:ext cx="27733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这就证明了，当 </a:t>
            </a:r>
          </a:p>
        </p:txBody>
      </p:sp>
      <p:sp>
        <p:nvSpPr>
          <p:cNvPr id="59418" name="Rectangle 26"/>
          <p:cNvSpPr>
            <a:spLocks noChangeArrowheads="1"/>
          </p:cNvSpPr>
          <p:nvPr/>
        </p:nvSpPr>
        <p:spPr bwMode="auto">
          <a:xfrm>
            <a:off x="4756150" y="5313363"/>
            <a:ext cx="29210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时方程组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有解</a:t>
            </a:r>
            <a:r>
              <a:rPr lang="en-US" altLang="zh-CN">
                <a:ea typeface="宋体" pitchFamily="2" charset="-122"/>
              </a:rPr>
              <a:t>. </a:t>
            </a:r>
          </a:p>
        </p:txBody>
      </p:sp>
      <p:sp>
        <p:nvSpPr>
          <p:cNvPr id="59419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295275" y="471559"/>
            <a:ext cx="7772400" cy="1143000"/>
          </a:xfrm>
        </p:spPr>
        <p:txBody>
          <a:bodyPr/>
          <a:lstStyle/>
          <a:p>
            <a:pPr algn="r"/>
            <a:r>
              <a:rPr lang="en-US" altLang="zh-CN" sz="2800" dirty="0" smtClean="0"/>
              <a:t>   (</a:t>
            </a:r>
            <a:r>
              <a:rPr lang="en-US" altLang="zh-CN" sz="2800" dirty="0"/>
              <a:t>2)</a:t>
            </a:r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4756150" y="2289175"/>
            <a:ext cx="25923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宋体" pitchFamily="2" charset="-122"/>
              </a:rPr>
              <a:t>对于任一组数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1" grpId="0"/>
      <p:bldP spid="59412" grpId="0"/>
      <p:bldP spid="59413" grpId="0"/>
      <p:bldP spid="59415" grpId="0"/>
      <p:bldP spid="59416" grpId="0"/>
      <p:bldP spid="59417" grpId="0"/>
      <p:bldP spid="59418" grpId="0"/>
      <p:bldP spid="594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2878138" y="3789363"/>
          <a:ext cx="1365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Equation" r:id="rId4" imgW="507960" imgH="241200" progId="Equation.DSMT4">
                  <p:embed/>
                </p:oleObj>
              </mc:Choice>
              <mc:Fallback>
                <p:oleObj name="Equation" r:id="rId4" imgW="50796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3789363"/>
                        <a:ext cx="13652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2870200" y="4510088"/>
          <a:ext cx="1739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Equation" r:id="rId6" imgW="799920" imgH="241200" progId="Equation.DSMT4">
                  <p:embed/>
                </p:oleObj>
              </mc:Choice>
              <mc:Fallback>
                <p:oleObj name="Equation" r:id="rId6" imgW="79992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4510088"/>
                        <a:ext cx="17399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868613" y="5229225"/>
          <a:ext cx="18145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Equation" r:id="rId8" imgW="799920" imgH="241200" progId="Equation.DSMT4">
                  <p:embed/>
                </p:oleObj>
              </mc:Choice>
              <mc:Fallback>
                <p:oleObj name="Equation" r:id="rId8" imgW="79992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5229225"/>
                        <a:ext cx="18145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1544638" y="642938"/>
            <a:ext cx="70596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充分性的证明过程也是解线性方程组的一般 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2552700" y="1182688"/>
            <a:ext cx="56435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当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r&lt;n</a:t>
            </a:r>
            <a:r>
              <a:rPr lang="zh-CN" altLang="en-US">
                <a:ea typeface="宋体" pitchFamily="2" charset="-122"/>
              </a:rPr>
              <a:t>时，解向量依赖于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n-r</a:t>
            </a:r>
            <a:r>
              <a:rPr lang="zh-CN" altLang="en-US">
                <a:ea typeface="宋体" pitchFamily="2" charset="-122"/>
              </a:rPr>
              <a:t>个参数</a:t>
            </a:r>
            <a:r>
              <a:rPr lang="en-US" altLang="zh-CN">
                <a:ea typeface="宋体" pitchFamily="2" charset="-122"/>
              </a:rPr>
              <a:t>. 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1616075" y="1758950"/>
            <a:ext cx="4349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因而方程组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有</a:t>
            </a:r>
            <a:r>
              <a:rPr lang="zh-CN" altLang="en-US">
                <a:solidFill>
                  <a:srgbClr val="CC3300"/>
                </a:solidFill>
              </a:rPr>
              <a:t>无穷多解</a:t>
            </a:r>
            <a:r>
              <a:rPr lang="en-US" altLang="zh-CN">
                <a:ea typeface="宋体" pitchFamily="2" charset="-122"/>
              </a:rPr>
              <a:t>. 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687513" y="2349500"/>
            <a:ext cx="2921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组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只有</a:t>
            </a:r>
            <a:r>
              <a:rPr lang="zh-CN" altLang="en-US">
                <a:solidFill>
                  <a:srgbClr val="CC3300"/>
                </a:solidFill>
              </a:rPr>
              <a:t>唯一解</a:t>
            </a:r>
            <a:r>
              <a:rPr lang="en-US" altLang="zh-CN">
                <a:ea typeface="宋体" pitchFamily="2" charset="-122"/>
              </a:rPr>
              <a:t>. </a:t>
            </a: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2113" y="3070225"/>
            <a:ext cx="50847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latin typeface="黑体" pitchFamily="49" charset="-122"/>
              </a:rPr>
              <a:t>定理</a:t>
            </a:r>
            <a:r>
              <a:rPr lang="en-US" altLang="zh-CN">
                <a:solidFill>
                  <a:srgbClr val="FF3300"/>
                </a:solidFill>
                <a:latin typeface="黑体" pitchFamily="49" charset="-122"/>
              </a:rPr>
              <a:t>3</a:t>
            </a: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	</a:t>
            </a:r>
            <a:r>
              <a:rPr lang="en-US" altLang="zh-CN">
                <a:ea typeface="宋体" pitchFamily="2" charset="-122"/>
              </a:rPr>
              <a:t>   </a:t>
            </a:r>
            <a:r>
              <a:rPr lang="zh-CN" altLang="en-US">
                <a:ea typeface="宋体" pitchFamily="2" charset="-122"/>
              </a:rPr>
              <a:t>非齐次线性方程组 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：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2263775" y="3862388"/>
            <a:ext cx="5413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当</a:t>
            </a: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4208463" y="3884613"/>
            <a:ext cx="20589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时，</a:t>
            </a:r>
            <a:r>
              <a:rPr lang="zh-CN" altLang="en-US">
                <a:solidFill>
                  <a:srgbClr val="CC3300"/>
                </a:solidFill>
              </a:rPr>
              <a:t>无解</a:t>
            </a:r>
            <a:r>
              <a:rPr lang="zh-CN" altLang="en-US">
                <a:ea typeface="宋体" pitchFamily="2" charset="-122"/>
              </a:rPr>
              <a:t>； 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2263775" y="4510088"/>
            <a:ext cx="5413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当</a:t>
            </a: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4568825" y="4494213"/>
            <a:ext cx="26844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时，有</a:t>
            </a:r>
            <a:r>
              <a:rPr lang="zh-CN" altLang="en-US">
                <a:solidFill>
                  <a:srgbClr val="CC3300"/>
                </a:solidFill>
              </a:rPr>
              <a:t>唯一解</a:t>
            </a:r>
            <a:r>
              <a:rPr lang="zh-CN" altLang="en-US">
                <a:ea typeface="宋体" pitchFamily="2" charset="-122"/>
              </a:rPr>
              <a:t>；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4711700" y="5251450"/>
            <a:ext cx="25050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时有</a:t>
            </a:r>
            <a:r>
              <a:rPr lang="zh-CN" altLang="en-US">
                <a:solidFill>
                  <a:srgbClr val="CC3300"/>
                </a:solidFill>
              </a:rPr>
              <a:t>无穷</a:t>
            </a:r>
            <a:r>
              <a:rPr lang="zh-CN" altLang="en-US">
                <a:ea typeface="宋体" pitchFamily="2" charset="-122"/>
              </a:rPr>
              <a:t>多解</a:t>
            </a:r>
            <a:r>
              <a:rPr lang="en-US" altLang="zh-CN">
                <a:ea typeface="宋体" pitchFamily="2" charset="-122"/>
              </a:rPr>
              <a:t>. </a:t>
            </a: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2263775" y="5229225"/>
            <a:ext cx="5413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当</a:t>
            </a:r>
          </a:p>
        </p:txBody>
      </p:sp>
      <p:sp>
        <p:nvSpPr>
          <p:cNvPr id="60439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713"/>
            <a:ext cx="4033838" cy="568325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定理</a:t>
            </a:r>
            <a:r>
              <a:rPr lang="en-US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1616075" y="1147763"/>
            <a:ext cx="10763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规则</a:t>
            </a:r>
            <a:r>
              <a:rPr lang="en-US" altLang="zh-CN">
                <a:ea typeface="宋体" pitchFamily="2" charset="-122"/>
              </a:rPr>
              <a:t>. </a:t>
            </a: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5935663" y="1773238"/>
            <a:ext cx="24844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当</a:t>
            </a:r>
            <a:r>
              <a:rPr lang="en-US" altLang="zh-CN" i="1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zh-CN" altLang="en-US" i="1">
                <a:solidFill>
                  <a:srgbClr val="0000CC"/>
                </a:solidFill>
                <a:ea typeface="宋体" pitchFamily="2" charset="-122"/>
              </a:rPr>
              <a:t>＝</a:t>
            </a:r>
            <a:r>
              <a:rPr lang="en-US" altLang="zh-CN" i="1">
                <a:solidFill>
                  <a:srgbClr val="0000CC"/>
                </a:solidFill>
                <a:ea typeface="宋体" pitchFamily="2" charset="-122"/>
              </a:rPr>
              <a:t>n</a:t>
            </a:r>
            <a:r>
              <a:rPr lang="zh-CN" altLang="en-US">
                <a:ea typeface="宋体" pitchFamily="2" charset="-122"/>
              </a:rPr>
              <a:t>时方程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8" grpId="0"/>
      <p:bldP spid="60429" grpId="0"/>
      <p:bldP spid="60430" grpId="0"/>
      <p:bldP spid="60431" grpId="0"/>
      <p:bldP spid="60432" grpId="0"/>
      <p:bldP spid="60433" grpId="0"/>
      <p:bldP spid="60434" grpId="0"/>
      <p:bldP spid="60435" grpId="0"/>
      <p:bldP spid="60436" grpId="0"/>
      <p:bldP spid="60437" grpId="0"/>
      <p:bldP spid="60438" grpId="0"/>
      <p:bldP spid="60440" grpId="0"/>
      <p:bldP spid="604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04813"/>
            <a:ext cx="7772400" cy="720725"/>
          </a:xfrm>
          <a:ln/>
        </p:spPr>
        <p:txBody>
          <a:bodyPr/>
          <a:lstStyle/>
          <a:p>
            <a:pPr algn="l"/>
            <a:r>
              <a:rPr lang="en-US" altLang="zh-CN" sz="36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6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．矩阵消元法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30238" y="2493963"/>
            <a:ext cx="7772400" cy="3314700"/>
          </a:xfrm>
        </p:spPr>
        <p:txBody>
          <a:bodyPr/>
          <a:lstStyle/>
          <a:p>
            <a:pPr marL="92075" indent="0">
              <a:lnSpc>
                <a:spcPct val="90000"/>
              </a:lnSpc>
              <a:buFontTx/>
              <a:buNone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线性方程组的</a:t>
            </a:r>
            <a:r>
              <a:rPr lang="zh-CN" altLang="en-US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初等变换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：</a:t>
            </a:r>
          </a:p>
          <a:p>
            <a:pPr marL="898525" lvl="1" indent="-273050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用一非零数乘某一方程；</a:t>
            </a:r>
          </a:p>
          <a:p>
            <a:pPr marL="898525" lvl="1" indent="-273050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把一个方程的倍数加到另一个方程；</a:t>
            </a:r>
          </a:p>
          <a:p>
            <a:pPr marL="898525" lvl="1" indent="-273050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互换两个方程的位置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.</a:t>
            </a:r>
          </a:p>
          <a:p>
            <a:pPr marL="92075" indent="0">
              <a:lnSpc>
                <a:spcPct val="90000"/>
              </a:lnSpc>
              <a:buFontTx/>
              <a:buNone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    线性方程组可以用</a:t>
            </a:r>
            <a:r>
              <a:rPr lang="zh-CN" altLang="en-US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增广矩阵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来代表，对线性方程组的初等变换就相当于对其增广矩阵进行初等行变换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. 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844550" y="1196975"/>
            <a:ext cx="76882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黑体" pitchFamily="49" charset="-122"/>
              </a:rPr>
              <a:t>    可以通过</a:t>
            </a:r>
            <a:r>
              <a:rPr lang="zh-CN" altLang="en-US">
                <a:solidFill>
                  <a:srgbClr val="0000CC"/>
                </a:solidFill>
                <a:latin typeface="黑体" pitchFamily="49" charset="-122"/>
              </a:rPr>
              <a:t>方程组的初等变换</a:t>
            </a:r>
            <a:r>
              <a:rPr lang="zh-CN" altLang="en-US">
                <a:latin typeface="黑体" pitchFamily="49" charset="-122"/>
              </a:rPr>
              <a:t>来化简方程组，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黑体" pitchFamily="49" charset="-122"/>
              </a:rPr>
              <a:t>使之成为同解的方程组，从而简化求解过程</a:t>
            </a:r>
            <a:r>
              <a:rPr lang="en-US" altLang="zh-CN">
                <a:latin typeface="黑体" pitchFamily="49" charset="-122"/>
              </a:rPr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-26988"/>
            <a:ext cx="7772400" cy="587376"/>
          </a:xfrm>
        </p:spPr>
        <p:txBody>
          <a:bodyPr/>
          <a:lstStyle/>
          <a:p>
            <a:pPr algn="l"/>
            <a:r>
              <a:rPr lang="zh-CN" altLang="en-US" sz="3200"/>
              <a:t>得到：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620713"/>
            <a:ext cx="7772400" cy="1368425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/>
              <a:t>      若用初等行变换把方程组</a:t>
            </a:r>
            <a:r>
              <a:rPr lang="en-US" altLang="zh-CN" sz="2800"/>
              <a:t>(1)</a:t>
            </a:r>
            <a:r>
              <a:rPr lang="zh-CN" altLang="en-US" sz="2800"/>
              <a:t>的增广矩阵</a:t>
            </a:r>
            <a:r>
              <a:rPr lang="en-US" altLang="zh-CN" sz="2800" i="1"/>
              <a:t>B</a:t>
            </a:r>
            <a:r>
              <a:rPr lang="zh-CN" altLang="en-US" sz="2800"/>
              <a:t>化成矩阵</a:t>
            </a:r>
            <a:r>
              <a:rPr lang="en-US" altLang="zh-CN" sz="2800" i="1"/>
              <a:t>B</a:t>
            </a:r>
            <a:r>
              <a:rPr lang="en-US" altLang="zh-CN" sz="2800" baseline="-25000"/>
              <a:t>1</a:t>
            </a:r>
            <a:r>
              <a:rPr lang="zh-CN" altLang="en-US" sz="2800"/>
              <a:t>，则以</a:t>
            </a:r>
            <a:r>
              <a:rPr lang="en-US" altLang="zh-CN" sz="2800" i="1"/>
              <a:t>B</a:t>
            </a:r>
            <a:r>
              <a:rPr lang="en-US" altLang="zh-CN" sz="2800" baseline="-25000"/>
              <a:t>1</a:t>
            </a:r>
            <a:r>
              <a:rPr lang="zh-CN" altLang="en-US" sz="2800"/>
              <a:t>为增广矩阵的线性方程组是方程组</a:t>
            </a:r>
            <a:r>
              <a:rPr lang="en-US" altLang="zh-CN" sz="2800"/>
              <a:t>(1)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CC3300"/>
                </a:solidFill>
                <a:ea typeface="黑体" pitchFamily="49" charset="-122"/>
              </a:rPr>
              <a:t>同解方程组</a:t>
            </a:r>
            <a:r>
              <a:rPr lang="zh-CN" altLang="en-US" sz="2800"/>
              <a:t>。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476375" y="1917700"/>
            <a:ext cx="33258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写出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的增广矩阵</a:t>
            </a:r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3205163" y="2420938"/>
            <a:ext cx="0" cy="3603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4535" name="Object 23"/>
          <p:cNvGraphicFramePr>
            <a:graphicFrameLocks noChangeAspect="1"/>
          </p:cNvGraphicFramePr>
          <p:nvPr/>
        </p:nvGraphicFramePr>
        <p:xfrm>
          <a:off x="1968500" y="2759075"/>
          <a:ext cx="24733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4" name="Equation" r:id="rId3" imgW="1396800" imgH="291960" progId="Equation.DSMT4">
                  <p:embed/>
                </p:oleObj>
              </mc:Choice>
              <mc:Fallback>
                <p:oleObj name="Equation" r:id="rId3" imgW="1396800" imgH="29196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759075"/>
                        <a:ext cx="24733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3205163" y="3141663"/>
            <a:ext cx="0" cy="3603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4544" name="Object 32"/>
          <p:cNvGraphicFramePr>
            <a:graphicFrameLocks noChangeAspect="1"/>
          </p:cNvGraphicFramePr>
          <p:nvPr/>
        </p:nvGraphicFramePr>
        <p:xfrm>
          <a:off x="2665413" y="3357563"/>
          <a:ext cx="13001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5" name="Equation" r:id="rId5" imgW="622080" imgH="241200" progId="Equation.DSMT4">
                  <p:embed/>
                </p:oleObj>
              </mc:Choice>
              <mc:Fallback>
                <p:oleObj name="Equation" r:id="rId5" imgW="622080" imgH="2412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3357563"/>
                        <a:ext cx="1300162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6" name="Line 34"/>
          <p:cNvSpPr>
            <a:spLocks noChangeShapeType="1"/>
          </p:cNvSpPr>
          <p:nvPr/>
        </p:nvSpPr>
        <p:spPr bwMode="auto">
          <a:xfrm flipH="1">
            <a:off x="1911350" y="3860800"/>
            <a:ext cx="1222375" cy="7207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47" name="Line 35"/>
          <p:cNvSpPr>
            <a:spLocks noChangeShapeType="1"/>
          </p:cNvSpPr>
          <p:nvPr/>
        </p:nvSpPr>
        <p:spPr bwMode="auto">
          <a:xfrm>
            <a:off x="3205163" y="3860800"/>
            <a:ext cx="1585912" cy="7207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1550988" y="4581525"/>
            <a:ext cx="9842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无解 </a:t>
            </a:r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2055813" y="3717925"/>
            <a:ext cx="4937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hlink"/>
                </a:solidFill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</a:t>
            </a:r>
          </a:p>
        </p:txBody>
      </p:sp>
      <p:sp>
        <p:nvSpPr>
          <p:cNvPr id="64550" name="Rectangle 38"/>
          <p:cNvSpPr>
            <a:spLocks noChangeArrowheads="1"/>
          </p:cNvSpPr>
          <p:nvPr/>
        </p:nvSpPr>
        <p:spPr bwMode="auto">
          <a:xfrm>
            <a:off x="3927475" y="3717925"/>
            <a:ext cx="4587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hlink"/>
                </a:solidFill>
                <a:ea typeface="宋体" pitchFamily="2" charset="-122"/>
              </a:rPr>
              <a:t>Y</a:t>
            </a:r>
            <a:r>
              <a:rPr lang="en-US" altLang="zh-CN">
                <a:ea typeface="宋体" pitchFamily="2" charset="-122"/>
              </a:rPr>
              <a:t> </a:t>
            </a: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3978275" y="4510088"/>
          <a:ext cx="21304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6" name="Equation" r:id="rId7" imgW="901440" imgH="241200" progId="Equation.DSMT4">
                  <p:embed/>
                </p:oleObj>
              </mc:Choice>
              <mc:Fallback>
                <p:oleObj name="Equation" r:id="rId7" imgW="901440" imgH="2412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4510088"/>
                        <a:ext cx="21304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3" name="Line 41"/>
          <p:cNvSpPr>
            <a:spLocks noChangeShapeType="1"/>
          </p:cNvSpPr>
          <p:nvPr/>
        </p:nvSpPr>
        <p:spPr bwMode="auto">
          <a:xfrm flipH="1">
            <a:off x="3424238" y="5013325"/>
            <a:ext cx="1222375" cy="7207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54" name="Rectangle 42"/>
          <p:cNvSpPr>
            <a:spLocks noChangeArrowheads="1"/>
          </p:cNvSpPr>
          <p:nvPr/>
        </p:nvSpPr>
        <p:spPr bwMode="auto">
          <a:xfrm>
            <a:off x="3568700" y="4870450"/>
            <a:ext cx="4937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hlink"/>
                </a:solidFill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</a:t>
            </a:r>
          </a:p>
        </p:txBody>
      </p:sp>
      <p:sp>
        <p:nvSpPr>
          <p:cNvPr id="64555" name="Rectangle 43"/>
          <p:cNvSpPr>
            <a:spLocks noChangeArrowheads="1"/>
          </p:cNvSpPr>
          <p:nvPr/>
        </p:nvSpPr>
        <p:spPr bwMode="auto">
          <a:xfrm>
            <a:off x="1695450" y="5703888"/>
            <a:ext cx="39433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宋体" pitchFamily="2" charset="-122"/>
              </a:rPr>
              <a:t>无穷解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zh-CN" altLang="en-US" sz="2400">
                <a:ea typeface="宋体" pitchFamily="2" charset="-122"/>
              </a:rPr>
              <a:t>解依赖</a:t>
            </a:r>
            <a:r>
              <a:rPr lang="en-US" altLang="zh-CN" sz="2400" i="1">
                <a:solidFill>
                  <a:srgbClr val="0000CC"/>
                </a:solidFill>
                <a:ea typeface="宋体" pitchFamily="2" charset="-122"/>
              </a:rPr>
              <a:t>n</a:t>
            </a:r>
            <a:r>
              <a:rPr lang="zh-CN" altLang="en-US" sz="2400" i="1">
                <a:solidFill>
                  <a:srgbClr val="0000CC"/>
                </a:solidFill>
                <a:ea typeface="宋体" pitchFamily="2" charset="-122"/>
              </a:rPr>
              <a:t>－</a:t>
            </a:r>
            <a:r>
              <a:rPr lang="en-US" altLang="zh-CN" sz="2400" i="1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zh-CN" altLang="en-US" sz="2400">
                <a:ea typeface="宋体" pitchFamily="2" charset="-122"/>
              </a:rPr>
              <a:t>个参量</a:t>
            </a:r>
            <a:r>
              <a:rPr lang="en-US" altLang="zh-CN" sz="2400">
                <a:ea typeface="宋体" pitchFamily="2" charset="-122"/>
              </a:rPr>
              <a:t>)</a:t>
            </a:r>
            <a:r>
              <a:rPr lang="en-US" altLang="zh-CN" sz="3200">
                <a:ea typeface="宋体" pitchFamily="2" charset="-122"/>
              </a:rPr>
              <a:t>	 </a:t>
            </a:r>
          </a:p>
        </p:txBody>
      </p:sp>
      <p:sp>
        <p:nvSpPr>
          <p:cNvPr id="64556" name="Line 44"/>
          <p:cNvSpPr>
            <a:spLocks noChangeShapeType="1"/>
          </p:cNvSpPr>
          <p:nvPr/>
        </p:nvSpPr>
        <p:spPr bwMode="auto">
          <a:xfrm>
            <a:off x="4935538" y="5013325"/>
            <a:ext cx="1585912" cy="7207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57" name="Rectangle 45"/>
          <p:cNvSpPr>
            <a:spLocks noChangeArrowheads="1"/>
          </p:cNvSpPr>
          <p:nvPr/>
        </p:nvSpPr>
        <p:spPr bwMode="auto">
          <a:xfrm>
            <a:off x="5657850" y="4870450"/>
            <a:ext cx="4587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hlink"/>
                </a:solidFill>
                <a:ea typeface="宋体" pitchFamily="2" charset="-122"/>
              </a:rPr>
              <a:t>Y</a:t>
            </a:r>
            <a:r>
              <a:rPr lang="en-US" altLang="zh-CN">
                <a:ea typeface="宋体" pitchFamily="2" charset="-122"/>
              </a:rPr>
              <a:t> </a:t>
            </a:r>
          </a:p>
        </p:txBody>
      </p:sp>
      <p:sp>
        <p:nvSpPr>
          <p:cNvPr id="64558" name="Rectangle 46"/>
          <p:cNvSpPr>
            <a:spLocks noChangeArrowheads="1"/>
          </p:cNvSpPr>
          <p:nvPr/>
        </p:nvSpPr>
        <p:spPr bwMode="auto">
          <a:xfrm>
            <a:off x="5943600" y="5661025"/>
            <a:ext cx="13398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唯一解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34" grpId="0" animBg="1"/>
      <p:bldP spid="64537" grpId="0" animBg="1"/>
      <p:bldP spid="64546" grpId="0" animBg="1"/>
      <p:bldP spid="64547" grpId="0" animBg="1"/>
      <p:bldP spid="64548" grpId="0"/>
      <p:bldP spid="64549" grpId="0"/>
      <p:bldP spid="64550" grpId="0"/>
      <p:bldP spid="64553" grpId="0" animBg="1"/>
      <p:bldP spid="64554" grpId="0"/>
      <p:bldP spid="64555" grpId="0"/>
      <p:bldP spid="64556" grpId="0" animBg="1"/>
      <p:bldP spid="64557" grpId="0"/>
      <p:bldP spid="645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2400" cy="1143000"/>
          </a:xfrm>
        </p:spPr>
        <p:txBody>
          <a:bodyPr/>
          <a:lstStyle/>
          <a:p>
            <a:pPr algn="l"/>
            <a:r>
              <a:rPr lang="zh-CN" altLang="en-US" sz="2800"/>
              <a:t>      当方程组</a:t>
            </a:r>
            <a:r>
              <a:rPr lang="en-US" altLang="zh-CN" sz="2800"/>
              <a:t>(1)</a:t>
            </a:r>
            <a:r>
              <a:rPr lang="zh-CN" altLang="en-US" sz="2800"/>
              <a:t>有解时，为便于求解，可以继续 用初等行变换把</a:t>
            </a:r>
            <a:r>
              <a:rPr lang="en-US" altLang="zh-CN" sz="2800" i="1"/>
              <a:t>B</a:t>
            </a:r>
            <a:r>
              <a:rPr lang="en-US" altLang="zh-CN" sz="2800" baseline="-25000"/>
              <a:t>1</a:t>
            </a:r>
            <a:r>
              <a:rPr lang="zh-CN" altLang="en-US" sz="2800"/>
              <a:t>化成</a:t>
            </a:r>
            <a:r>
              <a:rPr lang="zh-CN" altLang="en-US" sz="2800">
                <a:latin typeface="Arial"/>
              </a:rPr>
              <a:t>“</a:t>
            </a:r>
            <a:r>
              <a:rPr lang="zh-CN" altLang="en-US" sz="2800"/>
              <a:t>行简化矩阵</a:t>
            </a:r>
            <a:r>
              <a:rPr lang="zh-CN" altLang="en-US" sz="2800">
                <a:latin typeface="Arial"/>
              </a:rPr>
              <a:t>”</a:t>
            </a:r>
            <a:r>
              <a:rPr lang="zh-CN" altLang="en-US" sz="2800"/>
              <a:t>：</a:t>
            </a: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911225" y="1495425"/>
          <a:ext cx="5954713" cy="412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Equation" r:id="rId3" imgW="3073320" imgH="2133360" progId="Equation.DSMT4">
                  <p:embed/>
                </p:oleObj>
              </mc:Choice>
              <mc:Fallback>
                <p:oleObj name="Equation" r:id="rId3" imgW="3073320" imgH="2133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1495425"/>
                        <a:ext cx="5954713" cy="412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4211638" y="5661025"/>
          <a:ext cx="4464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Equation" r:id="rId5" imgW="1930320" imgH="241200" progId="Equation.DSMT4">
                  <p:embed/>
                </p:oleObj>
              </mc:Choice>
              <mc:Fallback>
                <p:oleObj name="Equation" r:id="rId5" imgW="193032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661025"/>
                        <a:ext cx="44640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539750" y="5661025"/>
            <a:ext cx="38242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当</a:t>
            </a:r>
            <a:r>
              <a:rPr lang="en-US" altLang="zh-CN" i="1">
                <a:ea typeface="宋体" pitchFamily="2" charset="-122"/>
              </a:rPr>
              <a:t>r</a:t>
            </a:r>
            <a:r>
              <a:rPr lang="zh-CN" altLang="en-US" i="1">
                <a:ea typeface="宋体" pitchFamily="2" charset="-122"/>
              </a:rPr>
              <a:t>＝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zh-CN" altLang="en-US">
                <a:ea typeface="宋体" pitchFamily="2" charset="-122"/>
              </a:rPr>
              <a:t>时，得唯一 解：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615950" y="609600"/>
            <a:ext cx="7772400" cy="515938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</a:rPr>
              <a:t>当</a:t>
            </a:r>
            <a:r>
              <a:rPr lang="en-US" altLang="zh-CN" sz="2800" i="1">
                <a:solidFill>
                  <a:schemeClr val="tx1"/>
                </a:solidFill>
              </a:rPr>
              <a:t>r&lt;n</a:t>
            </a:r>
            <a:r>
              <a:rPr lang="zh-CN" altLang="en-US" sz="2800">
                <a:solidFill>
                  <a:schemeClr val="tx1"/>
                </a:solidFill>
              </a:rPr>
              <a:t>时，得方程组的解 </a:t>
            </a:r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271588" y="1103313"/>
          <a:ext cx="4014787" cy="343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Equation" r:id="rId3" imgW="2247840" imgH="1917360" progId="Equation.DSMT4">
                  <p:embed/>
                </p:oleObj>
              </mc:Choice>
              <mc:Fallback>
                <p:oleObj name="Equation" r:id="rId3" imgW="2247840" imgH="1917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103313"/>
                        <a:ext cx="4014787" cy="343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262063" y="4581525"/>
          <a:ext cx="18780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Equation" r:id="rId5" imgW="787320" imgH="241200" progId="Equation.DSMT4">
                  <p:embed/>
                </p:oleObj>
              </mc:Choice>
              <mc:Fallback>
                <p:oleObj name="Equation" r:id="rId5" imgW="78732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581525"/>
                        <a:ext cx="1878012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7597775" y="2492375"/>
            <a:ext cx="6000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itchFamily="2" charset="-122"/>
              </a:rPr>
              <a:t>(3)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325438" y="4581525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其中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206750" y="4581525"/>
            <a:ext cx="23272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为</a:t>
            </a:r>
            <a:r>
              <a:rPr lang="zh-CN" altLang="en-US">
                <a:solidFill>
                  <a:srgbClr val="0000CC"/>
                </a:solidFill>
                <a:ea typeface="宋体" pitchFamily="2" charset="-122"/>
              </a:rPr>
              <a:t>任意常数</a:t>
            </a:r>
            <a:r>
              <a:rPr lang="zh-CN" altLang="en-US">
                <a:ea typeface="宋体" pitchFamily="2" charset="-122"/>
              </a:rPr>
              <a:t>。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665163" y="5214938"/>
            <a:ext cx="67897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(3)</a:t>
            </a:r>
            <a:r>
              <a:rPr lang="zh-CN" altLang="en-US">
                <a:ea typeface="宋体" pitchFamily="2" charset="-122"/>
              </a:rPr>
              <a:t>就是方程组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的全部解，即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zh-CN" altLang="en-US">
                <a:solidFill>
                  <a:srgbClr val="0000CC"/>
                </a:solidFill>
                <a:ea typeface="宋体" pitchFamily="2" charset="-122"/>
              </a:rPr>
              <a:t>通解</a:t>
            </a:r>
            <a:r>
              <a:rPr lang="zh-CN" altLang="en-US"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4" grpId="0"/>
      <p:bldP spid="67595" grpId="0"/>
      <p:bldP spid="67596" grpId="0"/>
      <p:bldP spid="6759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>
          <a:xfrm>
            <a:off x="660400" y="188913"/>
            <a:ext cx="7772400" cy="731837"/>
          </a:xfrm>
        </p:spPr>
        <p:txBody>
          <a:bodyPr/>
          <a:lstStyle/>
          <a:p>
            <a:pPr algn="l"/>
            <a:r>
              <a:rPr lang="zh-CN" altLang="en-US" sz="2800"/>
              <a:t>通解</a:t>
            </a:r>
            <a:r>
              <a:rPr lang="en-US" altLang="zh-CN" sz="2800"/>
              <a:t>(3)</a:t>
            </a:r>
            <a:r>
              <a:rPr lang="zh-CN" altLang="en-US" sz="2800"/>
              <a:t>也可以写成下列向量的形式 </a:t>
            </a: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819150" y="884238"/>
          <a:ext cx="725646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2" name="Equation" r:id="rId3" imgW="4749480" imgH="2145960" progId="Equation.DSMT4">
                  <p:embed/>
                </p:oleObj>
              </mc:Choice>
              <mc:Fallback>
                <p:oleObj name="Equation" r:id="rId3" imgW="4749480" imgH="2145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884238"/>
                        <a:ext cx="7256463" cy="32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3135313" y="4467225"/>
          <a:ext cx="35718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3" name="Equation" r:id="rId5" imgW="1752480" imgH="241200" progId="Equation.DSMT4">
                  <p:embed/>
                </p:oleObj>
              </mc:Choice>
              <mc:Fallback>
                <p:oleObj name="Equation" r:id="rId5" imgW="175248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4467225"/>
                        <a:ext cx="35718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2098675" y="5580063"/>
          <a:ext cx="41036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4" name="Equation" r:id="rId7" imgW="1638300" imgH="241300" progId="Equation.DSMT4">
                  <p:embed/>
                </p:oleObj>
              </mc:Choice>
              <mc:Fallback>
                <p:oleObj name="Equation" r:id="rId7" imgW="1638300" imgH="241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5580063"/>
                        <a:ext cx="410368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658813" y="4376738"/>
            <a:ext cx="24749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对于</a:t>
            </a:r>
            <a:r>
              <a:rPr lang="en-US" altLang="zh-CN">
                <a:ea typeface="宋体" pitchFamily="2" charset="-122"/>
              </a:rPr>
              <a:t>(3) </a:t>
            </a:r>
            <a:r>
              <a:rPr lang="zh-CN" altLang="en-US">
                <a:ea typeface="宋体" pitchFamily="2" charset="-122"/>
              </a:rPr>
              <a:t>特别当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6778625" y="4376738"/>
            <a:ext cx="19700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时，得到方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369888" y="5024438"/>
            <a:ext cx="34575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程组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的一个</a:t>
            </a:r>
            <a:r>
              <a:rPr lang="zh-CN" altLang="en-US">
                <a:solidFill>
                  <a:srgbClr val="0000CC"/>
                </a:solidFill>
                <a:ea typeface="宋体" pitchFamily="2" charset="-122"/>
              </a:rPr>
              <a:t>特解</a:t>
            </a:r>
            <a:r>
              <a:rPr lang="zh-CN" altLang="en-US">
                <a:ea typeface="宋体" pitchFamily="2" charset="-122"/>
              </a:rPr>
              <a:t>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4" grpId="0"/>
      <p:bldP spid="69645" grpId="0"/>
      <p:bldP spid="696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80" name="Object 12"/>
          <p:cNvGraphicFramePr>
            <a:graphicFrameLocks noChangeAspect="1"/>
          </p:cNvGraphicFramePr>
          <p:nvPr/>
        </p:nvGraphicFramePr>
        <p:xfrm>
          <a:off x="1835150" y="620713"/>
          <a:ext cx="381635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Equation" r:id="rId3" imgW="2362200" imgH="1460500" progId="Equation.DSMT4">
                  <p:embed/>
                </p:oleObj>
              </mc:Choice>
              <mc:Fallback>
                <p:oleObj name="Equation" r:id="rId3" imgW="2362200" imgH="1460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20713"/>
                        <a:ext cx="3816350" cy="236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1409700" y="3068638"/>
            <a:ext cx="19383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若</a:t>
            </a:r>
            <a:r>
              <a:rPr lang="en-US" altLang="zh-CN" i="0">
                <a:cs typeface="Arial Unicode MS" pitchFamily="34" charset="-122"/>
              </a:rPr>
              <a:t>1</a:t>
            </a:r>
            <a:r>
              <a:rPr lang="en-US" altLang="zh-CN">
                <a:cs typeface="Arial Unicode MS" pitchFamily="34" charset="-122"/>
              </a:rPr>
              <a:t>≤j≤r</a:t>
            </a:r>
            <a:r>
              <a:rPr lang="en-US" altLang="zh-CN" i="0">
                <a:cs typeface="Arial Unicode MS" pitchFamily="34" charset="-122"/>
              </a:rPr>
              <a:t>,</a:t>
            </a:r>
            <a:r>
              <a:rPr lang="en-US" altLang="zh-CN" i="0">
                <a:latin typeface="黑体" pitchFamily="49" charset="-122"/>
                <a:cs typeface="Arial Unicode MS" pitchFamily="34" charset="-122"/>
              </a:rPr>
              <a:t> </a:t>
            </a:r>
          </a:p>
        </p:txBody>
      </p:sp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3213100" y="3068638"/>
            <a:ext cx="38068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/>
              <a:t>则</a:t>
            </a:r>
            <a:r>
              <a:rPr lang="en-US" altLang="zh-CN" i="0"/>
              <a:t>|</a:t>
            </a:r>
            <a:r>
              <a:rPr lang="en-US" altLang="zh-CN"/>
              <a:t>D</a:t>
            </a:r>
            <a:r>
              <a:rPr lang="en-US" altLang="zh-CN" baseline="-25000"/>
              <a:t>r</a:t>
            </a:r>
            <a:r>
              <a:rPr lang="en-US" altLang="zh-CN" i="0" baseline="-25000"/>
              <a:t>+1</a:t>
            </a:r>
            <a:r>
              <a:rPr lang="en-US" altLang="zh-CN" i="0"/>
              <a:t>|</a:t>
            </a:r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中有两列相同，</a:t>
            </a:r>
          </a:p>
        </p:txBody>
      </p:sp>
      <p:sp>
        <p:nvSpPr>
          <p:cNvPr id="211990" name="Rectangle 22"/>
          <p:cNvSpPr>
            <a:spLocks noChangeArrowheads="1"/>
          </p:cNvSpPr>
          <p:nvPr/>
        </p:nvSpPr>
        <p:spPr bwMode="auto">
          <a:xfrm>
            <a:off x="684213" y="4005263"/>
            <a:ext cx="28479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i="0">
                <a:latin typeface="黑体" pitchFamily="49" charset="-122"/>
                <a:cs typeface="Times New Roman" pitchFamily="18" charset="0"/>
              </a:rPr>
              <a:t>于是恒有</a:t>
            </a:r>
            <a:r>
              <a:rPr lang="en-US" altLang="zh-CN" i="0">
                <a:cs typeface="Times New Roman" pitchFamily="18" charset="0"/>
              </a:rPr>
              <a:t>|</a:t>
            </a:r>
            <a:r>
              <a:rPr lang="en-US" altLang="zh-CN">
                <a:cs typeface="Times New Roman" pitchFamily="18" charset="0"/>
              </a:rPr>
              <a:t>D</a:t>
            </a:r>
            <a:r>
              <a:rPr lang="en-US" altLang="zh-CN" baseline="-25000">
                <a:cs typeface="Times New Roman" pitchFamily="18" charset="0"/>
              </a:rPr>
              <a:t>r</a:t>
            </a:r>
            <a:r>
              <a:rPr lang="en-US" altLang="zh-CN" i="0" baseline="-25000">
                <a:cs typeface="Times New Roman" pitchFamily="18" charset="0"/>
              </a:rPr>
              <a:t>+1</a:t>
            </a:r>
            <a:r>
              <a:rPr lang="en-US" altLang="zh-CN" i="0">
                <a:cs typeface="Times New Roman" pitchFamily="18" charset="0"/>
              </a:rPr>
              <a:t>|=0.</a:t>
            </a:r>
          </a:p>
        </p:txBody>
      </p:sp>
      <p:sp>
        <p:nvSpPr>
          <p:cNvPr id="211991" name="Rectangle 23"/>
          <p:cNvSpPr>
            <a:spLocks noChangeArrowheads="1"/>
          </p:cNvSpPr>
          <p:nvPr/>
        </p:nvSpPr>
        <p:spPr bwMode="auto">
          <a:xfrm>
            <a:off x="971550" y="115888"/>
            <a:ext cx="30003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/>
              <a:t>考虑</a:t>
            </a:r>
            <a:r>
              <a:rPr lang="en-US" altLang="zh-CN"/>
              <a:t>r</a:t>
            </a:r>
            <a:r>
              <a:rPr lang="zh-CN" altLang="en-US" i="0"/>
              <a:t>＋</a:t>
            </a:r>
            <a:r>
              <a:rPr lang="en-US" altLang="zh-CN" i="0"/>
              <a:t>1</a:t>
            </a:r>
            <a:r>
              <a:rPr lang="zh-CN" altLang="en-US" i="0"/>
              <a:t>阶行列式</a:t>
            </a:r>
          </a:p>
        </p:txBody>
      </p:sp>
      <p:pic>
        <p:nvPicPr>
          <p:cNvPr id="211997" name="Picture 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0425" y="1555750"/>
            <a:ext cx="266382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998" name="Rectangle 30"/>
          <p:cNvSpPr>
            <a:spLocks noChangeArrowheads="1"/>
          </p:cNvSpPr>
          <p:nvPr/>
        </p:nvSpPr>
        <p:spPr bwMode="auto">
          <a:xfrm>
            <a:off x="6659563" y="3068638"/>
            <a:ext cx="17764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故</a:t>
            </a:r>
            <a:r>
              <a:rPr lang="en-US" altLang="zh-CN" i="0"/>
              <a:t>|</a:t>
            </a:r>
            <a:r>
              <a:rPr lang="en-US" altLang="zh-CN"/>
              <a:t>D</a:t>
            </a:r>
            <a:r>
              <a:rPr lang="en-US" altLang="zh-CN" baseline="-25000"/>
              <a:t>r</a:t>
            </a:r>
            <a:r>
              <a:rPr lang="en-US" altLang="zh-CN" i="0" baseline="-25000"/>
              <a:t>+1</a:t>
            </a:r>
            <a:r>
              <a:rPr lang="en-US" altLang="zh-CN" i="0"/>
              <a:t>|=0.</a:t>
            </a:r>
          </a:p>
        </p:txBody>
      </p:sp>
      <p:sp>
        <p:nvSpPr>
          <p:cNvPr id="211999" name="Rectangle 31"/>
          <p:cNvSpPr>
            <a:spLocks noChangeArrowheads="1"/>
          </p:cNvSpPr>
          <p:nvPr/>
        </p:nvSpPr>
        <p:spPr bwMode="auto">
          <a:xfrm>
            <a:off x="1398588" y="3486150"/>
            <a:ext cx="18049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若</a:t>
            </a:r>
            <a:r>
              <a:rPr lang="en-US" altLang="zh-CN">
                <a:cs typeface="Arial Unicode MS" pitchFamily="34" charset="-122"/>
              </a:rPr>
              <a:t>r&lt;j≤n</a:t>
            </a:r>
            <a:r>
              <a:rPr lang="en-US" altLang="zh-CN" i="0">
                <a:cs typeface="Arial Unicode MS" pitchFamily="34" charset="-122"/>
              </a:rPr>
              <a:t>,</a:t>
            </a:r>
            <a:r>
              <a:rPr lang="en-US" altLang="zh-CN" i="0">
                <a:latin typeface="黑体" pitchFamily="49" charset="-122"/>
                <a:cs typeface="Arial Unicode MS" pitchFamily="34" charset="-122"/>
              </a:rPr>
              <a:t> </a:t>
            </a:r>
          </a:p>
        </p:txBody>
      </p:sp>
      <p:sp>
        <p:nvSpPr>
          <p:cNvPr id="212000" name="Rectangle 32"/>
          <p:cNvSpPr>
            <a:spLocks noChangeArrowheads="1"/>
          </p:cNvSpPr>
          <p:nvPr/>
        </p:nvSpPr>
        <p:spPr bwMode="auto">
          <a:xfrm>
            <a:off x="2981325" y="3500438"/>
            <a:ext cx="41830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/>
              <a:t>则</a:t>
            </a:r>
            <a:r>
              <a:rPr lang="en-US" altLang="zh-CN" i="0"/>
              <a:t>|</a:t>
            </a:r>
            <a:r>
              <a:rPr lang="en-US" altLang="zh-CN"/>
              <a:t>D</a:t>
            </a:r>
            <a:r>
              <a:rPr lang="en-US" altLang="zh-CN" baseline="-25000"/>
              <a:t>r</a:t>
            </a:r>
            <a:r>
              <a:rPr lang="en-US" altLang="zh-CN" i="0" baseline="-25000"/>
              <a:t>+1</a:t>
            </a:r>
            <a:r>
              <a:rPr lang="en-US" altLang="zh-CN" i="0"/>
              <a:t>|</a:t>
            </a:r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是</a:t>
            </a:r>
            <a:r>
              <a:rPr lang="en-US" altLang="zh-CN">
                <a:cs typeface="Arial Unicode MS" pitchFamily="34" charset="-122"/>
              </a:rPr>
              <a:t>A</a:t>
            </a:r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的</a:t>
            </a:r>
            <a:r>
              <a:rPr lang="en-US" altLang="zh-CN">
                <a:cs typeface="Arial Unicode MS" pitchFamily="34" charset="-122"/>
              </a:rPr>
              <a:t>r</a:t>
            </a:r>
            <a:r>
              <a:rPr lang="en-US" altLang="zh-CN" i="0">
                <a:latin typeface="黑体" pitchFamily="49" charset="-122"/>
                <a:cs typeface="Arial Unicode MS" pitchFamily="34" charset="-122"/>
              </a:rPr>
              <a:t>+1</a:t>
            </a:r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阶子式，</a:t>
            </a:r>
          </a:p>
        </p:txBody>
      </p:sp>
      <p:sp>
        <p:nvSpPr>
          <p:cNvPr id="212001" name="Rectangle 33"/>
          <p:cNvSpPr>
            <a:spLocks noChangeArrowheads="1"/>
          </p:cNvSpPr>
          <p:nvPr/>
        </p:nvSpPr>
        <p:spPr bwMode="auto">
          <a:xfrm>
            <a:off x="6877050" y="3429000"/>
            <a:ext cx="17764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故</a:t>
            </a:r>
            <a:r>
              <a:rPr lang="en-US" altLang="zh-CN" i="0"/>
              <a:t>|</a:t>
            </a:r>
            <a:r>
              <a:rPr lang="en-US" altLang="zh-CN"/>
              <a:t>D</a:t>
            </a:r>
            <a:r>
              <a:rPr lang="en-US" altLang="zh-CN" baseline="-25000"/>
              <a:t>r</a:t>
            </a:r>
            <a:r>
              <a:rPr lang="en-US" altLang="zh-CN" i="0" baseline="-25000"/>
              <a:t>+1</a:t>
            </a:r>
            <a:r>
              <a:rPr lang="en-US" altLang="zh-CN" i="0"/>
              <a:t>|=0.</a:t>
            </a:r>
          </a:p>
        </p:txBody>
      </p:sp>
      <p:graphicFrame>
        <p:nvGraphicFramePr>
          <p:cNvPr id="212003" name="Object 35"/>
          <p:cNvGraphicFramePr>
            <a:graphicFrameLocks noChangeAspect="1"/>
          </p:cNvGraphicFramePr>
          <p:nvPr/>
        </p:nvGraphicFramePr>
        <p:xfrm>
          <a:off x="1331913" y="5372100"/>
          <a:ext cx="54006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Equation" r:id="rId6" imgW="2616200" imgH="292100" progId="Equation.DSMT4">
                  <p:embed/>
                </p:oleObj>
              </mc:Choice>
              <mc:Fallback>
                <p:oleObj name="Equation" r:id="rId6" imgW="2616200" imgH="292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72100"/>
                        <a:ext cx="5400675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009" name="Rectangle 41"/>
          <p:cNvSpPr>
            <a:spLocks noChangeArrowheads="1"/>
          </p:cNvSpPr>
          <p:nvPr/>
        </p:nvSpPr>
        <p:spPr bwMode="auto">
          <a:xfrm>
            <a:off x="611188" y="4437063"/>
            <a:ext cx="8281987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      </a:t>
            </a:r>
            <a:r>
              <a:rPr lang="zh-CN" altLang="en-US" i="0"/>
              <a:t>对于固定的</a:t>
            </a:r>
            <a:r>
              <a:rPr lang="en-US" altLang="zh-CN"/>
              <a:t>k</a:t>
            </a:r>
            <a:r>
              <a:rPr lang="zh-CN" altLang="en-US" i="0"/>
              <a:t>， </a:t>
            </a:r>
            <a:r>
              <a:rPr lang="en-US" altLang="zh-CN" i="0"/>
              <a:t>|</a:t>
            </a:r>
            <a:r>
              <a:rPr lang="en-US" altLang="zh-CN"/>
              <a:t>D</a:t>
            </a:r>
            <a:r>
              <a:rPr lang="en-US" altLang="zh-CN" baseline="-25000"/>
              <a:t>r</a:t>
            </a:r>
            <a:r>
              <a:rPr lang="en-US" altLang="zh-CN" i="0" baseline="-25000"/>
              <a:t>+1</a:t>
            </a:r>
            <a:r>
              <a:rPr lang="en-US" altLang="zh-CN" i="0"/>
              <a:t>| </a:t>
            </a:r>
            <a:r>
              <a:rPr lang="zh-CN" altLang="en-US" i="0"/>
              <a:t>中最后一列的代数余子式取值与该列无关</a:t>
            </a:r>
            <a:r>
              <a:rPr lang="en-US" altLang="zh-CN" i="0"/>
              <a:t>. </a:t>
            </a:r>
            <a:r>
              <a:rPr lang="zh-CN" altLang="en-US" i="0"/>
              <a:t>按最后一列展开得：</a:t>
            </a:r>
          </a:p>
        </p:txBody>
      </p:sp>
      <p:sp>
        <p:nvSpPr>
          <p:cNvPr id="212010" name="Rectangle 42"/>
          <p:cNvSpPr>
            <a:spLocks noChangeArrowheads="1"/>
          </p:cNvSpPr>
          <p:nvPr/>
        </p:nvSpPr>
        <p:spPr bwMode="auto">
          <a:xfrm>
            <a:off x="684213" y="5948363"/>
            <a:ext cx="35369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对于</a:t>
            </a:r>
            <a:r>
              <a:rPr lang="en-US" altLang="zh-CN"/>
              <a:t>j</a:t>
            </a:r>
            <a:r>
              <a:rPr lang="en-US" altLang="zh-CN" i="0"/>
              <a:t>=1,2,…,</a:t>
            </a:r>
            <a:r>
              <a:rPr lang="en-US" altLang="zh-CN"/>
              <a:t>n</a:t>
            </a:r>
            <a:r>
              <a:rPr lang="zh-CN" altLang="en-US" i="0"/>
              <a:t>都成立</a:t>
            </a:r>
            <a:r>
              <a:rPr lang="en-US" altLang="zh-CN" i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4" grpId="0"/>
      <p:bldP spid="211986" grpId="0"/>
      <p:bldP spid="211990" grpId="0"/>
      <p:bldP spid="211998" grpId="0"/>
      <p:bldP spid="211999" grpId="0"/>
      <p:bldP spid="212000" grpId="0"/>
      <p:bldP spid="212001" grpId="0"/>
      <p:bldP spid="212009" grpId="0"/>
      <p:bldP spid="2120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708025" y="609600"/>
            <a:ext cx="7772400" cy="731838"/>
          </a:xfrm>
        </p:spPr>
        <p:txBody>
          <a:bodyPr/>
          <a:lstStyle/>
          <a:p>
            <a:pPr algn="l"/>
            <a:r>
              <a:rPr lang="zh-CN" altLang="en-US" sz="4000">
                <a:solidFill>
                  <a:srgbClr val="FF3300"/>
                </a:solidFill>
              </a:rPr>
              <a:t>注意：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706438" y="1700213"/>
            <a:ext cx="8042275" cy="1801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      当</a:t>
            </a:r>
            <a:r>
              <a:rPr lang="en-US" altLang="zh-CN" i="1">
                <a:solidFill>
                  <a:schemeClr val="tx2"/>
                </a:solidFill>
                <a:ea typeface="宋体" pitchFamily="2" charset="-122"/>
              </a:rPr>
              <a:t>r &lt; n</a:t>
            </a:r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，一般对</a:t>
            </a:r>
            <a:r>
              <a:rPr lang="en-US" altLang="zh-CN" i="1">
                <a:solidFill>
                  <a:schemeClr val="tx2"/>
                </a:solidFill>
                <a:ea typeface="宋体" pitchFamily="2" charset="-122"/>
              </a:rPr>
              <a:t>B</a:t>
            </a:r>
            <a:r>
              <a:rPr lang="en-US" altLang="zh-CN" baseline="-25000">
                <a:solidFill>
                  <a:schemeClr val="tx2"/>
                </a:solidFill>
                <a:ea typeface="宋体" pitchFamily="2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进行进一步简化不一定得到</a:t>
            </a:r>
          </a:p>
          <a:p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上面形状的行简化矩阵，但后面的处理是类似的，</a:t>
            </a:r>
          </a:p>
          <a:p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在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(3)</a:t>
            </a:r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式中取参量的就</a:t>
            </a:r>
            <a:r>
              <a:rPr lang="zh-CN" altLang="en-US">
                <a:solidFill>
                  <a:srgbClr val="0000CC"/>
                </a:solidFill>
                <a:ea typeface="宋体" pitchFamily="2" charset="-122"/>
              </a:rPr>
              <a:t>不一定</a:t>
            </a:r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是</a:t>
            </a: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5602288" y="2924175"/>
          <a:ext cx="29527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Equation" r:id="rId3" imgW="1143000" imgH="241200" progId="Equation.DSMT4">
                  <p:embed/>
                </p:oleObj>
              </mc:Choice>
              <mc:Fallback>
                <p:oleObj name="Equation" r:id="rId3" imgW="114300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288" y="2924175"/>
                        <a:ext cx="295275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777875" y="3573463"/>
            <a:ext cx="9874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了。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58813"/>
          </a:xfrm>
        </p:spPr>
        <p:txBody>
          <a:bodyPr/>
          <a:lstStyle/>
          <a:p>
            <a:pPr algn="l"/>
            <a:r>
              <a:rPr lang="zh-CN" altLang="en-US" sz="2800"/>
              <a:t>例</a:t>
            </a:r>
            <a:r>
              <a:rPr lang="en-US" altLang="zh-CN" sz="2800"/>
              <a:t>1	</a:t>
            </a:r>
            <a:r>
              <a:rPr lang="zh-CN" altLang="en-US" sz="2800"/>
              <a:t>解线性方程组（求通解或全部解）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835150" y="1341438"/>
          <a:ext cx="4165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name="Equation" r:id="rId3" imgW="4165560" imgH="1536480" progId="Equation.3">
                  <p:embed/>
                </p:oleObj>
              </mc:Choice>
              <mc:Fallback>
                <p:oleObj name="Equation" r:id="rId3" imgW="4165560" imgH="1536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341438"/>
                        <a:ext cx="41656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611188" y="3141663"/>
            <a:ext cx="5400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解</a:t>
            </a:r>
            <a:r>
              <a:rPr kumimoji="1" lang="zh-CN" altLang="en-US">
                <a:ea typeface="宋体" pitchFamily="2" charset="-122"/>
              </a:rPr>
              <a:t>    对增广矩阵</a:t>
            </a:r>
            <a:r>
              <a:rPr kumimoji="1" lang="en-US" altLang="zh-CN" i="1">
                <a:ea typeface="宋体" pitchFamily="2" charset="-122"/>
              </a:rPr>
              <a:t>B</a:t>
            </a:r>
            <a:r>
              <a:rPr kumimoji="1" lang="zh-CN" altLang="en-US">
                <a:ea typeface="宋体" pitchFamily="2" charset="-122"/>
              </a:rPr>
              <a:t>进</a:t>
            </a:r>
            <a:r>
              <a:rPr kumimoji="1" lang="zh-CN" altLang="en-US">
                <a:solidFill>
                  <a:srgbClr val="CC3300"/>
                </a:solidFill>
                <a:ea typeface="宋体" pitchFamily="2" charset="-122"/>
              </a:rPr>
              <a:t>行</a:t>
            </a:r>
            <a:r>
              <a:rPr kumimoji="1" lang="zh-CN" altLang="en-US">
                <a:ea typeface="宋体" pitchFamily="2" charset="-122"/>
              </a:rPr>
              <a:t>初等变换</a:t>
            </a:r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395288" y="4005263"/>
          <a:ext cx="4103687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0" name="Equation" r:id="rId5" imgW="2108200" imgH="800100" progId="Equation.DSMT4">
                  <p:embed/>
                </p:oleObj>
              </mc:Choice>
              <mc:Fallback>
                <p:oleObj name="Equation" r:id="rId5" imgW="2108200" imgH="800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05263"/>
                        <a:ext cx="4103687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4451350" y="4065588"/>
          <a:ext cx="4513263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1" name="Equation" r:id="rId7" imgW="2552400" imgH="812520" progId="Equation.DSMT4">
                  <p:embed/>
                </p:oleObj>
              </mc:Choice>
              <mc:Fallback>
                <p:oleObj name="Equation" r:id="rId7" imgW="2552400" imgH="8125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4065588"/>
                        <a:ext cx="4513263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625725"/>
            <a:ext cx="935037" cy="587375"/>
          </a:xfrm>
        </p:spPr>
        <p:txBody>
          <a:bodyPr/>
          <a:lstStyle/>
          <a:p>
            <a:pPr algn="l"/>
            <a:r>
              <a:rPr lang="zh-CN" altLang="en-US" sz="2800"/>
              <a:t>由于 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812800" y="533400"/>
          <a:ext cx="6078538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3" name="Equation" r:id="rId3" imgW="2654280" imgH="825480" progId="Equation.DSMT4">
                  <p:embed/>
                </p:oleObj>
              </mc:Choice>
              <mc:Fallback>
                <p:oleObj name="Equation" r:id="rId3" imgW="2654280" imgH="825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33400"/>
                        <a:ext cx="6078538" cy="190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16"/>
          <p:cNvGraphicFramePr>
            <a:graphicFrameLocks noChangeAspect="1"/>
          </p:cNvGraphicFramePr>
          <p:nvPr/>
        </p:nvGraphicFramePr>
        <p:xfrm>
          <a:off x="1331913" y="2636838"/>
          <a:ext cx="23034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4" name="Equation" r:id="rId5" imgW="1016000" imgH="241300" progId="Equation.DSMT4">
                  <p:embed/>
                </p:oleObj>
              </mc:Choice>
              <mc:Fallback>
                <p:oleObj name="Equation" r:id="rId5" imgW="1016000" imgH="2413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36838"/>
                        <a:ext cx="230346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5"/>
          <p:cNvGraphicFramePr>
            <a:graphicFrameLocks noChangeAspect="1"/>
          </p:cNvGraphicFramePr>
          <p:nvPr/>
        </p:nvGraphicFramePr>
        <p:xfrm>
          <a:off x="1022350" y="5445125"/>
          <a:ext cx="26368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5" name="Equation" r:id="rId7" imgW="1409400" imgH="545760" progId="Equation.DSMT4">
                  <p:embed/>
                </p:oleObj>
              </mc:Choice>
              <mc:Fallback>
                <p:oleObj name="Equation" r:id="rId7" imgW="1409400" imgH="54576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5445125"/>
                        <a:ext cx="2636838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1019175" y="3921125"/>
          <a:ext cx="271462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6" name="Equation" r:id="rId9" imgW="1409400" imgH="558720" progId="Equation.DSMT4">
                  <p:embed/>
                </p:oleObj>
              </mc:Choice>
              <mc:Fallback>
                <p:oleObj name="Equation" r:id="rId9" imgW="1409400" imgH="55872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3921125"/>
                        <a:ext cx="2714625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250825" y="5013325"/>
            <a:ext cx="539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或</a:t>
            </a:r>
          </a:p>
        </p:txBody>
      </p:sp>
      <p:graphicFrame>
        <p:nvGraphicFramePr>
          <p:cNvPr id="75797" name="Object 21"/>
          <p:cNvGraphicFramePr>
            <a:graphicFrameLocks noChangeAspect="1"/>
          </p:cNvGraphicFramePr>
          <p:nvPr/>
        </p:nvGraphicFramePr>
        <p:xfrm>
          <a:off x="2484438" y="44450"/>
          <a:ext cx="32305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7" name="Equation" r:id="rId11" imgW="1485720" imgH="241200" progId="Equation.DSMT4">
                  <p:embed/>
                </p:oleObj>
              </mc:Choice>
              <mc:Fallback>
                <p:oleObj name="Equation" r:id="rId11" imgW="1485720" imgH="241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4450"/>
                        <a:ext cx="3230562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3635375" y="2643188"/>
            <a:ext cx="38290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，故方程组有</a:t>
            </a:r>
            <a:r>
              <a:rPr lang="zh-CN" altLang="en-US">
                <a:solidFill>
                  <a:srgbClr val="CC3300"/>
                </a:solidFill>
              </a:rPr>
              <a:t>无穷多解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161925" y="3270250"/>
            <a:ext cx="30305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宋体" pitchFamily="2" charset="-122"/>
              </a:rPr>
              <a:t>B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对应的方程组为</a:t>
            </a:r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>
            <a:off x="3924300" y="3500438"/>
            <a:ext cx="0" cy="295275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3924300" y="3429000"/>
            <a:ext cx="5040313" cy="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5804" name="Object 28"/>
          <p:cNvGraphicFramePr>
            <a:graphicFrameLocks noChangeAspect="1"/>
          </p:cNvGraphicFramePr>
          <p:nvPr/>
        </p:nvGraphicFramePr>
        <p:xfrm>
          <a:off x="4762500" y="3571875"/>
          <a:ext cx="2644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8" name="Equation" r:id="rId13" imgW="1206360" imgH="241200" progId="Equation.DSMT4">
                  <p:embed/>
                </p:oleObj>
              </mc:Choice>
              <mc:Fallback>
                <p:oleObj name="Equation" r:id="rId13" imgW="1206360" imgH="241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571875"/>
                        <a:ext cx="26447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3" name="Object 27"/>
          <p:cNvGraphicFramePr>
            <a:graphicFrameLocks noChangeAspect="1"/>
          </p:cNvGraphicFramePr>
          <p:nvPr/>
        </p:nvGraphicFramePr>
        <p:xfrm>
          <a:off x="5634038" y="4270375"/>
          <a:ext cx="2557462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9" name="Equation" r:id="rId15" imgW="1422360" imgH="1104840" progId="Equation.DSMT4">
                  <p:embed/>
                </p:oleObj>
              </mc:Choice>
              <mc:Fallback>
                <p:oleObj name="Equation" r:id="rId15" imgW="1422360" imgH="110484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4270375"/>
                        <a:ext cx="2557462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4211638" y="3571875"/>
            <a:ext cx="5413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令</a:t>
            </a:r>
          </a:p>
        </p:txBody>
      </p:sp>
      <p:sp>
        <p:nvSpPr>
          <p:cNvPr id="75810" name="Rectangle 34"/>
          <p:cNvSpPr>
            <a:spLocks noChangeArrowheads="1"/>
          </p:cNvSpPr>
          <p:nvPr/>
        </p:nvSpPr>
        <p:spPr bwMode="auto">
          <a:xfrm>
            <a:off x="4211638" y="4494213"/>
            <a:ext cx="12509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得通解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  <p:bldP spid="75796" grpId="0"/>
      <p:bldP spid="75798" grpId="0"/>
      <p:bldP spid="75800" grpId="0"/>
      <p:bldP spid="75801" grpId="0" animBg="1"/>
      <p:bldP spid="75802" grpId="0" animBg="1"/>
      <p:bldP spid="75808" grpId="0"/>
      <p:bldP spid="758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609600"/>
            <a:ext cx="7772400" cy="874713"/>
          </a:xfrm>
        </p:spPr>
        <p:txBody>
          <a:bodyPr/>
          <a:lstStyle/>
          <a:p>
            <a:pPr algn="l"/>
            <a:r>
              <a:rPr lang="zh-CN" altLang="en-US" sz="2800"/>
              <a:t>或 </a:t>
            </a:r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1546225" y="1268413"/>
          <a:ext cx="4827588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3" imgW="2311200" imgH="1079280" progId="Equation.DSMT4">
                  <p:embed/>
                </p:oleObj>
              </mc:Choice>
              <mc:Fallback>
                <p:oleObj name="Equation" r:id="rId3" imgW="2311200" imgH="1079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1268413"/>
                        <a:ext cx="4827588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709738" y="4005263"/>
          <a:ext cx="12763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5" imgW="507960" imgH="241200" progId="Equation.DSMT4">
                  <p:embed/>
                </p:oleObj>
              </mc:Choice>
              <mc:Fallback>
                <p:oleObj name="Equation" r:id="rId5" imgW="50796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005263"/>
                        <a:ext cx="1276350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754063" y="3989388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其中</a:t>
            </a: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2974975" y="4027488"/>
            <a:ext cx="34877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为参数</a:t>
            </a:r>
            <a:r>
              <a:rPr lang="en-US" altLang="zh-CN">
                <a:ea typeface="宋体" pitchFamily="2" charset="-122"/>
              </a:rPr>
              <a:t>.</a:t>
            </a:r>
            <a:r>
              <a:rPr lang="zh-CN" altLang="en-US">
                <a:ea typeface="宋体" pitchFamily="2" charset="-122"/>
              </a:rPr>
              <a:t>（取任意数）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731838"/>
          </a:xfrm>
        </p:spPr>
        <p:txBody>
          <a:bodyPr/>
          <a:lstStyle/>
          <a:p>
            <a:pPr algn="l"/>
            <a:r>
              <a:rPr kumimoji="1" lang="zh-CN" altLang="en-US" sz="2800">
                <a:solidFill>
                  <a:schemeClr val="tx1"/>
                </a:solidFill>
              </a:rPr>
              <a:t>例</a:t>
            </a:r>
            <a:r>
              <a:rPr kumimoji="1" lang="en-US" altLang="zh-CN" sz="2800">
                <a:solidFill>
                  <a:schemeClr val="tx1"/>
                </a:solidFill>
              </a:rPr>
              <a:t>2  </a:t>
            </a:r>
            <a:r>
              <a:rPr kumimoji="1" lang="zh-CN" altLang="en-US" sz="2800">
                <a:solidFill>
                  <a:schemeClr val="tx1"/>
                </a:solidFill>
              </a:rPr>
              <a:t>设有线性方程组</a:t>
            </a: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2195513" y="1052513"/>
          <a:ext cx="3097212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3" name="Equation" r:id="rId3" imgW="1473120" imgH="812520" progId="Equation.DSMT4">
                  <p:embed/>
                </p:oleObj>
              </mc:Choice>
              <mc:Fallback>
                <p:oleObj name="Equation" r:id="rId3" imgW="1473120" imgH="8125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052513"/>
                        <a:ext cx="3097212" cy="170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914400" y="2938463"/>
          <a:ext cx="53990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4" name="Equation" r:id="rId5" imgW="5397480" imgH="419040" progId="Equation.3">
                  <p:embed/>
                </p:oleObj>
              </mc:Choice>
              <mc:Fallback>
                <p:oleObj name="Equation" r:id="rId5" imgW="539748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38463"/>
                        <a:ext cx="539908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914400" y="3630613"/>
            <a:ext cx="658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解</a:t>
            </a:r>
            <a:r>
              <a:rPr kumimoji="1" lang="en-US" altLang="zh-CN"/>
              <a:t>:</a:t>
            </a:r>
            <a:endParaRPr kumimoji="1" lang="en-US" altLang="zh-CN">
              <a:ea typeface="宋体" pitchFamily="2" charset="-122"/>
            </a:endParaRPr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1139825" y="4176713"/>
          <a:ext cx="3408363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5" name="Equation" r:id="rId7" imgW="1358640" imgH="698400" progId="Equation.DSMT4">
                  <p:embed/>
                </p:oleObj>
              </mc:Choice>
              <mc:Fallback>
                <p:oleObj name="Equation" r:id="rId7" imgW="1358640" imgH="698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176713"/>
                        <a:ext cx="3408363" cy="175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4503738" y="4198938"/>
          <a:ext cx="3021012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6" name="Equation" r:id="rId9" imgW="1269720" imgH="736560" progId="Equation.DSMT4">
                  <p:embed/>
                </p:oleObj>
              </mc:Choice>
              <mc:Fallback>
                <p:oleObj name="Equation" r:id="rId9" imgW="1269720" imgH="7365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98938"/>
                        <a:ext cx="3021012" cy="175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1663700" y="3670300"/>
          <a:ext cx="572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7" name="Equation" r:id="rId11" imgW="5727600" imgH="444240" progId="Equation.3">
                  <p:embed/>
                </p:oleObj>
              </mc:Choice>
              <mc:Fallback>
                <p:oleObj name="Equation" r:id="rId11" imgW="5727600" imgH="4442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670300"/>
                        <a:ext cx="5727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231900" y="188913"/>
          <a:ext cx="535622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4" name="Equation" r:id="rId3" imgW="1955520" imgH="736560" progId="Equation.DSMT4">
                  <p:embed/>
                </p:oleObj>
              </mc:Choice>
              <mc:Fallback>
                <p:oleObj name="Equation" r:id="rId3" imgW="195552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88913"/>
                        <a:ext cx="5356225" cy="134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1293813" y="1444625"/>
          <a:ext cx="6373812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5" name="Equation" r:id="rId5" imgW="2705040" imgH="736560" progId="Equation.DSMT4">
                  <p:embed/>
                </p:oleObj>
              </mc:Choice>
              <mc:Fallback>
                <p:oleObj name="Equation" r:id="rId5" imgW="2705040" imgH="736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444625"/>
                        <a:ext cx="6373812" cy="133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1403350" y="2795588"/>
          <a:ext cx="64500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6" name="Equation" r:id="rId7" imgW="6451600" imgH="1397000" progId="Equation.3">
                  <p:embed/>
                </p:oleObj>
              </mc:Choice>
              <mc:Fallback>
                <p:oleObj name="Equation" r:id="rId7" imgW="6451600" imgH="1397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95588"/>
                        <a:ext cx="645001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2827338" y="4581525"/>
          <a:ext cx="3273425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name="Equation" r:id="rId9" imgW="1307880" imgH="698400" progId="Equation.DSMT4">
                  <p:embed/>
                </p:oleObj>
              </mc:Choice>
              <mc:Fallback>
                <p:oleObj name="Equation" r:id="rId9" imgW="1307880" imgH="698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4581525"/>
                        <a:ext cx="3273425" cy="1293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11188" y="4167188"/>
            <a:ext cx="2065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solidFill>
                  <a:schemeClr val="accent2"/>
                </a:solidFill>
                <a:ea typeface="宋体" pitchFamily="2" charset="-122"/>
              </a:rPr>
              <a:t>(1)</a:t>
            </a:r>
            <a:r>
              <a:rPr kumimoji="1" lang="en-US" altLang="zh-CN">
                <a:ea typeface="宋体" pitchFamily="2" charset="-122"/>
              </a:rPr>
              <a:t> </a:t>
            </a:r>
            <a:r>
              <a:rPr kumimoji="1" lang="zh-CN" altLang="en-US">
                <a:ea typeface="宋体" pitchFamily="2" charset="-122"/>
              </a:rPr>
              <a:t>当</a:t>
            </a:r>
            <a:r>
              <a:rPr kumimoji="1" lang="zh-CN" altLang="en-US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</a:t>
            </a:r>
            <a:r>
              <a:rPr kumimoji="1" lang="en-US" altLang="zh-CN">
                <a:ea typeface="宋体" pitchFamily="2" charset="-122"/>
              </a:rPr>
              <a:t>=1</a:t>
            </a:r>
            <a:r>
              <a:rPr kumimoji="1" lang="zh-CN" altLang="en-US">
                <a:ea typeface="宋体" pitchFamily="2" charset="-122"/>
              </a:rPr>
              <a:t>时</a:t>
            </a:r>
            <a:r>
              <a:rPr kumimoji="1" lang="en-US" altLang="zh-CN">
                <a:ea typeface="宋体" pitchFamily="2" charset="-122"/>
              </a:rPr>
              <a:t>,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1042988" y="5949950"/>
            <a:ext cx="2725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则</a:t>
            </a:r>
            <a:r>
              <a:rPr kumimoji="1" lang="en-US" altLang="zh-CN" i="1">
                <a:ea typeface="宋体" pitchFamily="2" charset="-122"/>
              </a:rPr>
              <a:t>R</a:t>
            </a: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A</a:t>
            </a:r>
            <a:r>
              <a:rPr kumimoji="1" lang="en-US" altLang="zh-CN">
                <a:ea typeface="宋体" pitchFamily="2" charset="-122"/>
              </a:rPr>
              <a:t>)=</a:t>
            </a:r>
            <a:r>
              <a:rPr kumimoji="1" lang="en-US" altLang="zh-CN" i="1">
                <a:ea typeface="宋体" pitchFamily="2" charset="-122"/>
              </a:rPr>
              <a:t>R</a:t>
            </a: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B</a:t>
            </a:r>
            <a:r>
              <a:rPr kumimoji="1" lang="en-US" altLang="zh-CN">
                <a:ea typeface="宋体" pitchFamily="2" charset="-122"/>
              </a:rPr>
              <a:t>)=1, </a:t>
            </a:r>
            <a:endParaRPr kumimoji="1" lang="en-US" altLang="zh-CN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3662363" y="5949950"/>
            <a:ext cx="548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故方程组有无穷多解</a:t>
            </a:r>
            <a:r>
              <a:rPr kumimoji="1" lang="en-US" altLang="zh-CN">
                <a:ea typeface="宋体" pitchFamily="2" charset="-122"/>
              </a:rPr>
              <a:t>, </a:t>
            </a:r>
            <a:r>
              <a:rPr kumimoji="1" lang="zh-CN" altLang="en-US">
                <a:ea typeface="宋体" pitchFamily="2" charset="-122"/>
              </a:rPr>
              <a:t>且其通解为</a:t>
            </a:r>
            <a:r>
              <a:rPr kumimoji="1" lang="en-US" altLang="zh-CN">
                <a:solidFill>
                  <a:schemeClr val="bg2"/>
                </a:solidFill>
                <a:ea typeface="宋体" pitchFamily="2" charset="-122"/>
              </a:rPr>
              <a:t>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81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 build="p" autoUpdateAnimBg="0"/>
      <p:bldP spid="81929" grpId="0" build="p" autoUpdateAnimBg="0"/>
      <p:bldP spid="8193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1528763" y="44450"/>
          <a:ext cx="2197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6" name="Equation" r:id="rId3" imgW="1079280" imgH="711000" progId="Equation.DSMT4">
                  <p:embed/>
                </p:oleObj>
              </mc:Choice>
              <mc:Fallback>
                <p:oleObj name="Equation" r:id="rId3" imgW="1079280" imgH="71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44450"/>
                        <a:ext cx="21971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648200" y="609600"/>
            <a:ext cx="3495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其中</a:t>
            </a:r>
            <a:r>
              <a:rPr kumimoji="1" lang="en-US" altLang="zh-CN" i="1">
                <a:ea typeface="宋体" pitchFamily="2" charset="-122"/>
              </a:rPr>
              <a:t>c</a:t>
            </a:r>
            <a:r>
              <a:rPr kumimoji="1" lang="en-US" altLang="zh-CN" baseline="-25000">
                <a:ea typeface="宋体" pitchFamily="2" charset="-122"/>
              </a:rPr>
              <a:t>2</a:t>
            </a:r>
            <a:r>
              <a:rPr kumimoji="1" lang="en-US" altLang="zh-CN">
                <a:ea typeface="宋体" pitchFamily="2" charset="-122"/>
              </a:rPr>
              <a:t>, </a:t>
            </a:r>
            <a:r>
              <a:rPr kumimoji="1" lang="en-US" altLang="zh-CN" i="1">
                <a:ea typeface="宋体" pitchFamily="2" charset="-122"/>
              </a:rPr>
              <a:t>c</a:t>
            </a:r>
            <a:r>
              <a:rPr kumimoji="1" lang="en-US" altLang="zh-CN" baseline="-25000">
                <a:ea typeface="宋体" pitchFamily="2" charset="-122"/>
              </a:rPr>
              <a:t>3</a:t>
            </a:r>
            <a:r>
              <a:rPr kumimoji="1" lang="zh-CN" altLang="en-US">
                <a:ea typeface="宋体" pitchFamily="2" charset="-122"/>
              </a:rPr>
              <a:t>为任意实数</a:t>
            </a:r>
            <a:r>
              <a:rPr kumimoji="1" lang="en-US" altLang="zh-CN">
                <a:ea typeface="宋体" pitchFamily="2" charset="-122"/>
              </a:rPr>
              <a:t>.</a:t>
            </a: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1803400" y="1844675"/>
          <a:ext cx="5394325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7" name="Equation" r:id="rId5" imgW="1968480" imgH="812520" progId="Equation.DSMT4">
                  <p:embed/>
                </p:oleObj>
              </mc:Choice>
              <mc:Fallback>
                <p:oleObj name="Equation" r:id="rId5" imgW="1968480" imgH="8125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1844675"/>
                        <a:ext cx="5394325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079500" y="2959100"/>
            <a:ext cx="3160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这时又分两种情形</a:t>
            </a:r>
            <a:r>
              <a:rPr kumimoji="1" lang="en-US" altLang="zh-CN">
                <a:ea typeface="宋体" pitchFamily="2" charset="-122"/>
              </a:rPr>
              <a:t>: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684213" y="14478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solidFill>
                  <a:schemeClr val="accent2"/>
                </a:solidFill>
                <a:ea typeface="宋体" pitchFamily="2" charset="-122"/>
              </a:rPr>
              <a:t>(2)</a:t>
            </a:r>
            <a:r>
              <a:rPr kumimoji="1" lang="en-US" altLang="zh-CN">
                <a:ea typeface="宋体" pitchFamily="2" charset="-122"/>
              </a:rPr>
              <a:t> </a:t>
            </a:r>
            <a:r>
              <a:rPr kumimoji="1" lang="zh-CN" altLang="en-US">
                <a:ea typeface="宋体" pitchFamily="2" charset="-122"/>
              </a:rPr>
              <a:t>当</a:t>
            </a:r>
            <a:r>
              <a:rPr kumimoji="1" lang="zh-CN" altLang="en-US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</a:t>
            </a:r>
            <a:r>
              <a:rPr kumimoji="1" lang="zh-CN" altLang="en-US">
                <a:ea typeface="宋体" pitchFamily="2" charset="-122"/>
                <a:sym typeface="Symbol" pitchFamily="18" charset="2"/>
              </a:rPr>
              <a:t></a:t>
            </a:r>
            <a:r>
              <a:rPr kumimoji="1" lang="en-US" altLang="zh-CN">
                <a:ea typeface="宋体" pitchFamily="2" charset="-122"/>
              </a:rPr>
              <a:t>1</a:t>
            </a:r>
            <a:r>
              <a:rPr kumimoji="1" lang="zh-CN" altLang="en-US">
                <a:ea typeface="宋体" pitchFamily="2" charset="-122"/>
              </a:rPr>
              <a:t>时</a:t>
            </a:r>
            <a:r>
              <a:rPr kumimoji="1" lang="en-US" altLang="zh-CN">
                <a:ea typeface="宋体" pitchFamily="2" charset="-122"/>
              </a:rPr>
              <a:t>,</a:t>
            </a:r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1611313" y="3797300"/>
          <a:ext cx="63134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8" name="Equation" r:id="rId7" imgW="6311900" imgH="939800" progId="Equation.3">
                  <p:embed/>
                </p:oleObj>
              </mc:Choice>
              <mc:Fallback>
                <p:oleObj name="Equation" r:id="rId7" imgW="6311900" imgH="939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3797300"/>
                        <a:ext cx="6313487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079500" y="3400425"/>
            <a:ext cx="2119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ea typeface="宋体" pitchFamily="2" charset="-122"/>
              </a:rPr>
              <a:t>1) </a:t>
            </a:r>
            <a:r>
              <a:rPr kumimoji="1" lang="zh-CN" altLang="en-US">
                <a:ea typeface="宋体" pitchFamily="2" charset="-122"/>
              </a:rPr>
              <a:t>当</a:t>
            </a:r>
            <a:r>
              <a:rPr kumimoji="1" lang="zh-CN" altLang="en-US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</a:t>
            </a:r>
            <a:r>
              <a:rPr kumimoji="1" lang="zh-CN" altLang="en-US">
                <a:ea typeface="宋体" pitchFamily="2" charset="-122"/>
                <a:sym typeface="Symbol" pitchFamily="18" charset="2"/>
              </a:rPr>
              <a:t></a:t>
            </a:r>
            <a:r>
              <a:rPr kumimoji="1" lang="en-US" altLang="zh-CN">
                <a:ea typeface="宋体" pitchFamily="2" charset="-122"/>
              </a:rPr>
              <a:t>–2</a:t>
            </a:r>
            <a:r>
              <a:rPr kumimoji="1" lang="zh-CN" altLang="en-US">
                <a:ea typeface="宋体" pitchFamily="2" charset="-122"/>
              </a:rPr>
              <a:t>时</a:t>
            </a:r>
            <a:r>
              <a:rPr kumimoji="1" lang="en-US" altLang="zh-CN">
                <a:ea typeface="宋体" pitchFamily="2" charset="-122"/>
              </a:rPr>
              <a:t>,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3217863" y="3416300"/>
            <a:ext cx="2725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则</a:t>
            </a:r>
            <a:r>
              <a:rPr kumimoji="1" lang="en-US" altLang="zh-CN" i="1">
                <a:ea typeface="宋体" pitchFamily="2" charset="-122"/>
              </a:rPr>
              <a:t>R</a:t>
            </a: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A</a:t>
            </a:r>
            <a:r>
              <a:rPr kumimoji="1" lang="en-US" altLang="zh-CN">
                <a:ea typeface="宋体" pitchFamily="2" charset="-122"/>
              </a:rPr>
              <a:t>)=</a:t>
            </a:r>
            <a:r>
              <a:rPr kumimoji="1" lang="en-US" altLang="zh-CN" i="1">
                <a:ea typeface="宋体" pitchFamily="2" charset="-122"/>
              </a:rPr>
              <a:t>R</a:t>
            </a: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B</a:t>
            </a:r>
            <a:r>
              <a:rPr kumimoji="1" lang="en-US" altLang="zh-CN">
                <a:ea typeface="宋体" pitchFamily="2" charset="-122"/>
              </a:rPr>
              <a:t>)=3, </a:t>
            </a:r>
            <a:endParaRPr kumimoji="1" lang="en-US" altLang="zh-CN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5754688" y="3416300"/>
            <a:ext cx="3160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故方程组有唯一解</a:t>
            </a:r>
            <a:r>
              <a:rPr kumimoji="1" lang="en-US" altLang="zh-CN">
                <a:ea typeface="宋体" pitchFamily="2" charset="-122"/>
              </a:rPr>
              <a:t>:</a:t>
            </a:r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1084263" y="4800600"/>
            <a:ext cx="2212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ea typeface="宋体" pitchFamily="2" charset="-122"/>
              </a:rPr>
              <a:t>2) </a:t>
            </a:r>
            <a:r>
              <a:rPr kumimoji="1" lang="zh-CN" altLang="en-US">
                <a:ea typeface="宋体" pitchFamily="2" charset="-122"/>
              </a:rPr>
              <a:t>当</a:t>
            </a:r>
            <a:r>
              <a:rPr kumimoji="1" lang="zh-CN" altLang="en-US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</a:t>
            </a:r>
            <a:r>
              <a:rPr kumimoji="1" lang="en-US" altLang="zh-CN">
                <a:ea typeface="宋体" pitchFamily="2" charset="-122"/>
              </a:rPr>
              <a:t>= –2</a:t>
            </a:r>
            <a:r>
              <a:rPr kumimoji="1" lang="zh-CN" altLang="en-US">
                <a:ea typeface="宋体" pitchFamily="2" charset="-122"/>
              </a:rPr>
              <a:t>时</a:t>
            </a:r>
            <a:r>
              <a:rPr kumimoji="1" lang="en-US" altLang="zh-CN">
                <a:ea typeface="宋体" pitchFamily="2" charset="-122"/>
              </a:rPr>
              <a:t>,</a:t>
            </a: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1476375" y="6237288"/>
            <a:ext cx="4576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则</a:t>
            </a:r>
            <a:r>
              <a:rPr kumimoji="1" lang="en-US" altLang="zh-CN" i="1">
                <a:ea typeface="宋体" pitchFamily="2" charset="-122"/>
              </a:rPr>
              <a:t>R</a:t>
            </a: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A</a:t>
            </a:r>
            <a:r>
              <a:rPr kumimoji="1" lang="en-US" altLang="zh-CN">
                <a:ea typeface="宋体" pitchFamily="2" charset="-122"/>
              </a:rPr>
              <a:t>)&lt;</a:t>
            </a:r>
            <a:r>
              <a:rPr kumimoji="1" lang="en-US" altLang="zh-CN" i="1">
                <a:ea typeface="宋体" pitchFamily="2" charset="-122"/>
              </a:rPr>
              <a:t>R</a:t>
            </a: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B</a:t>
            </a:r>
            <a:r>
              <a:rPr kumimoji="1" lang="en-US" altLang="zh-CN">
                <a:ea typeface="宋体" pitchFamily="2" charset="-122"/>
              </a:rPr>
              <a:t>), </a:t>
            </a:r>
            <a:r>
              <a:rPr kumimoji="1" lang="zh-CN" altLang="en-US">
                <a:ea typeface="宋体" pitchFamily="2" charset="-122"/>
              </a:rPr>
              <a:t>故方程组无解</a:t>
            </a:r>
            <a:r>
              <a:rPr kumimoji="1" lang="en-US" altLang="zh-CN">
                <a:ea typeface="宋体" pitchFamily="2" charset="-122"/>
              </a:rPr>
              <a:t>.</a:t>
            </a:r>
          </a:p>
        </p:txBody>
      </p:sp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3240088" y="4953000"/>
          <a:ext cx="266382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9" name="Equation" r:id="rId9" imgW="1409400" imgH="698400" progId="Equation.DSMT4">
                  <p:embed/>
                </p:oleObj>
              </mc:Choice>
              <mc:Fallback>
                <p:oleObj name="Equation" r:id="rId9" imgW="1409400" imgH="6984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4953000"/>
                        <a:ext cx="2663825" cy="131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82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82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82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 build="p" autoUpdateAnimBg="0"/>
      <p:bldP spid="82952" grpId="0" build="p" autoUpdateAnimBg="0"/>
      <p:bldP spid="82954" grpId="0" build="p" autoUpdateAnimBg="0"/>
      <p:bldP spid="82955" grpId="0" build="p" autoUpdateAnimBg="0"/>
      <p:bldP spid="82956" grpId="0" build="p" autoUpdateAnimBg="0"/>
      <p:bldP spid="82957" grpId="0" build="p" autoUpdateAnimBg="0"/>
      <p:bldP spid="82958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6000"/>
              <a:t>练习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6372225" y="1700213"/>
          <a:ext cx="2068513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3" name="Equation" r:id="rId3" imgW="2070100" imgH="2082800" progId="Equation.3">
                  <p:embed/>
                </p:oleObj>
              </mc:Choice>
              <mc:Fallback>
                <p:oleObj name="Equation" r:id="rId3" imgW="2070100" imgH="2082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700213"/>
                        <a:ext cx="2068513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539750" y="1916113"/>
            <a:ext cx="5965825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证明右边方程组有解的充要条件是</a:t>
            </a:r>
            <a:r>
              <a:rPr kumimoji="1" lang="en-US" altLang="zh-CN" i="1">
                <a:ea typeface="宋体" pitchFamily="2" charset="-122"/>
              </a:rPr>
              <a:t>a</a:t>
            </a:r>
            <a:r>
              <a:rPr kumimoji="1" lang="en-US" altLang="zh-CN" baseline="-25000">
                <a:ea typeface="宋体" pitchFamily="2" charset="-122"/>
              </a:rPr>
              <a:t>1</a:t>
            </a:r>
            <a:r>
              <a:rPr kumimoji="1" lang="en-US" altLang="zh-CN">
                <a:ea typeface="宋体" pitchFamily="2" charset="-122"/>
              </a:rPr>
              <a:t>+</a:t>
            </a:r>
            <a:r>
              <a:rPr kumimoji="1" lang="en-US" altLang="zh-CN" i="1">
                <a:ea typeface="宋体" pitchFamily="2" charset="-122"/>
              </a:rPr>
              <a:t>a</a:t>
            </a:r>
            <a:r>
              <a:rPr kumimoji="1" lang="en-US" altLang="zh-CN" baseline="-25000">
                <a:ea typeface="宋体" pitchFamily="2" charset="-122"/>
              </a:rPr>
              <a:t>2</a:t>
            </a:r>
            <a:r>
              <a:rPr kumimoji="1" lang="en-US" altLang="zh-CN">
                <a:ea typeface="宋体" pitchFamily="2" charset="-122"/>
              </a:rPr>
              <a:t>+</a:t>
            </a:r>
            <a:r>
              <a:rPr kumimoji="1" lang="en-US" altLang="zh-CN" i="1">
                <a:ea typeface="宋体" pitchFamily="2" charset="-122"/>
              </a:rPr>
              <a:t>a</a:t>
            </a:r>
            <a:r>
              <a:rPr kumimoji="1" lang="en-US" altLang="zh-CN" baseline="-25000">
                <a:ea typeface="宋体" pitchFamily="2" charset="-122"/>
              </a:rPr>
              <a:t>3</a:t>
            </a:r>
            <a:r>
              <a:rPr kumimoji="1" lang="en-US" altLang="zh-CN">
                <a:ea typeface="宋体" pitchFamily="2" charset="-122"/>
              </a:rPr>
              <a:t>+</a:t>
            </a:r>
            <a:r>
              <a:rPr kumimoji="1" lang="en-US" altLang="zh-CN" i="1">
                <a:ea typeface="宋体" pitchFamily="2" charset="-122"/>
              </a:rPr>
              <a:t>a</a:t>
            </a:r>
            <a:r>
              <a:rPr kumimoji="1" lang="en-US" altLang="zh-CN" baseline="-25000">
                <a:ea typeface="宋体" pitchFamily="2" charset="-122"/>
              </a:rPr>
              <a:t>4</a:t>
            </a:r>
            <a:r>
              <a:rPr kumimoji="1" lang="en-US" altLang="zh-CN">
                <a:ea typeface="宋体" pitchFamily="2" charset="-122"/>
              </a:rPr>
              <a:t>+</a:t>
            </a:r>
            <a:r>
              <a:rPr kumimoji="1" lang="en-US" altLang="zh-CN" i="1">
                <a:ea typeface="宋体" pitchFamily="2" charset="-122"/>
              </a:rPr>
              <a:t>a</a:t>
            </a:r>
            <a:r>
              <a:rPr kumimoji="1" lang="en-US" altLang="zh-CN" baseline="-25000">
                <a:ea typeface="宋体" pitchFamily="2" charset="-122"/>
              </a:rPr>
              <a:t>5</a:t>
            </a:r>
            <a:r>
              <a:rPr kumimoji="1" lang="en-US" altLang="zh-CN">
                <a:ea typeface="宋体" pitchFamily="2" charset="-122"/>
              </a:rPr>
              <a:t>=0. </a:t>
            </a:r>
            <a:r>
              <a:rPr kumimoji="1" lang="zh-CN" altLang="en-US">
                <a:ea typeface="宋体" pitchFamily="2" charset="-122"/>
              </a:rPr>
              <a:t>在有解的情况下</a:t>
            </a:r>
            <a:r>
              <a:rPr kumimoji="1" lang="en-US" altLang="zh-CN">
                <a:ea typeface="宋体" pitchFamily="2" charset="-122"/>
              </a:rPr>
              <a:t>, </a:t>
            </a:r>
            <a:r>
              <a:rPr kumimoji="1" lang="zh-CN" altLang="en-US">
                <a:ea typeface="宋体" pitchFamily="2" charset="-122"/>
              </a:rPr>
              <a:t>求出它的通解</a:t>
            </a:r>
            <a:r>
              <a:rPr kumimoji="1" lang="en-US" altLang="zh-CN">
                <a:ea typeface="宋体" pitchFamily="2" charset="-122"/>
              </a:rPr>
              <a:t>.</a:t>
            </a:r>
          </a:p>
        </p:txBody>
      </p:sp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2627313" y="3860800"/>
          <a:ext cx="4240212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4" name="Equation" r:id="rId5" imgW="4241800" imgH="1727200" progId="Equation.3">
                  <p:embed/>
                </p:oleObj>
              </mc:Choice>
              <mc:Fallback>
                <p:oleObj name="Equation" r:id="rId5" imgW="4241800" imgH="1727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860800"/>
                        <a:ext cx="4240212" cy="172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684213" y="4483100"/>
            <a:ext cx="1790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答案</a:t>
            </a:r>
            <a:r>
              <a:rPr kumimoji="1" lang="en-US" altLang="zh-CN">
                <a:ea typeface="宋体" pitchFamily="2" charset="-122"/>
              </a:rPr>
              <a:t>,</a:t>
            </a:r>
            <a:r>
              <a:rPr kumimoji="1" lang="zh-CN" altLang="en-US">
                <a:ea typeface="宋体" pitchFamily="2" charset="-122"/>
              </a:rPr>
              <a:t>通解</a:t>
            </a:r>
            <a:r>
              <a:rPr kumimoji="1" lang="en-US" altLang="zh-CN">
                <a:ea typeface="宋体" pitchFamily="2" charset="-122"/>
              </a:rPr>
              <a:t>: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4067175" y="5805488"/>
            <a:ext cx="3071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其中</a:t>
            </a:r>
            <a:r>
              <a:rPr kumimoji="1" lang="en-US" altLang="zh-CN" i="1">
                <a:ea typeface="宋体" pitchFamily="2" charset="-122"/>
              </a:rPr>
              <a:t>x</a:t>
            </a:r>
            <a:r>
              <a:rPr kumimoji="1" lang="en-US" altLang="zh-CN" baseline="-25000">
                <a:ea typeface="宋体" pitchFamily="2" charset="-122"/>
              </a:rPr>
              <a:t>5</a:t>
            </a:r>
            <a:r>
              <a:rPr kumimoji="1" lang="zh-CN" altLang="en-US">
                <a:ea typeface="宋体" pitchFamily="2" charset="-122"/>
              </a:rPr>
              <a:t>为任意实数</a:t>
            </a:r>
            <a:r>
              <a:rPr kumimoji="1" lang="en-US" altLang="zh-CN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 autoUpdateAnimBg="0"/>
      <p:bldP spid="83975" grpId="0" build="p" autoUpdateAnimBg="0"/>
      <p:bldP spid="83976" grpId="0" build="p" autoUpdateAnimBg="0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772400" cy="442913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rgbClr val="CC3300"/>
                </a:solidFill>
                <a:ea typeface="黑体" pitchFamily="49" charset="-122"/>
              </a:rPr>
              <a:t>证明过程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81013" y="836613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证</a:t>
            </a:r>
            <a:endParaRPr kumimoji="1" lang="zh-CN" altLang="en-US">
              <a:ea typeface="宋体" pitchFamily="2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116013" y="836613"/>
            <a:ext cx="579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对增广矩阵</a:t>
            </a:r>
            <a:r>
              <a:rPr kumimoji="1" lang="en-US" altLang="zh-CN" i="1">
                <a:ea typeface="宋体" pitchFamily="2" charset="-122"/>
              </a:rPr>
              <a:t>B</a:t>
            </a:r>
            <a:r>
              <a:rPr kumimoji="1" lang="zh-CN" altLang="en-US">
                <a:ea typeface="宋体" pitchFamily="2" charset="-122"/>
              </a:rPr>
              <a:t>进行初等变换，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651500" y="765175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方程组的增广矩阵为</a:t>
            </a:r>
          </a:p>
        </p:txBody>
      </p:sp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1187450" y="1557338"/>
          <a:ext cx="4176713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2" name="Equation" r:id="rId3" imgW="5117760" imgH="2590560" progId="Equation.3">
                  <p:embed/>
                </p:oleObj>
              </mc:Choice>
              <mc:Fallback>
                <p:oleObj name="Equation" r:id="rId3" imgW="5117760" imgH="2590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57338"/>
                        <a:ext cx="4176713" cy="220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1258888" y="3792538"/>
          <a:ext cx="4319587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3" name="Equation" r:id="rId5" imgW="2057400" imgH="1371600" progId="Equation.DSMT4">
                  <p:embed/>
                </p:oleObj>
              </mc:Choice>
              <mc:Fallback>
                <p:oleObj name="Equation" r:id="rId5" imgW="2057400" imgH="1371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92538"/>
                        <a:ext cx="4319587" cy="2732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6010275" y="4221163"/>
          <a:ext cx="2665413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4" name="Equation" r:id="rId7" imgW="1066680" imgH="698400" progId="Equation.DSMT4">
                  <p:embed/>
                </p:oleObj>
              </mc:Choice>
              <mc:Fallback>
                <p:oleObj name="Equation" r:id="rId7" imgW="1066680" imgH="6984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4221163"/>
                        <a:ext cx="2665413" cy="174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89" grpId="0" autoUpdateAnimBg="0"/>
      <p:bldP spid="9319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>
          <a:xfrm>
            <a:off x="577850" y="404813"/>
            <a:ext cx="7772400" cy="658812"/>
          </a:xfrm>
          <a:ln/>
        </p:spPr>
        <p:txBody>
          <a:bodyPr/>
          <a:lstStyle/>
          <a:p>
            <a:pPr algn="l"/>
            <a:r>
              <a:rPr lang="en-US" altLang="zh-CN" sz="4000">
                <a:solidFill>
                  <a:srgbClr val="0000CC"/>
                </a:solidFill>
              </a:rPr>
              <a:t>§3.2.2 </a:t>
            </a:r>
            <a:r>
              <a:rPr lang="zh-CN" altLang="en-US" sz="4000">
                <a:solidFill>
                  <a:srgbClr val="0000CC"/>
                </a:solidFill>
              </a:rPr>
              <a:t>齐次线性方程组的解法</a:t>
            </a:r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1895475" y="1916113"/>
          <a:ext cx="4224338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6" name="Equation" r:id="rId3" imgW="1981080" imgH="952200" progId="Equation.DSMT4">
                  <p:embed/>
                </p:oleObj>
              </mc:Choice>
              <mc:Fallback>
                <p:oleObj name="Equation" r:id="rId3" imgW="1981080" imgH="952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1916113"/>
                        <a:ext cx="4224338" cy="204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576263" y="1341438"/>
            <a:ext cx="30416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齐次线性方程组：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576263" y="4005263"/>
            <a:ext cx="38703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其矩阵形式为  </a:t>
            </a:r>
            <a:r>
              <a:rPr lang="en-US" altLang="zh-CN" i="1">
                <a:solidFill>
                  <a:srgbClr val="CC3300"/>
                </a:solidFill>
                <a:ea typeface="宋体" pitchFamily="2" charset="-122"/>
              </a:rPr>
              <a:t>AX</a:t>
            </a:r>
            <a:r>
              <a:rPr lang="zh-CN" altLang="en-US">
                <a:solidFill>
                  <a:srgbClr val="CC3300"/>
                </a:solidFill>
                <a:ea typeface="宋体" pitchFamily="2" charset="-122"/>
              </a:rPr>
              <a:t>＝</a:t>
            </a:r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0</a:t>
            </a:r>
            <a:r>
              <a:rPr lang="zh-CN" altLang="en-US">
                <a:ea typeface="宋体" pitchFamily="2" charset="-122"/>
              </a:rPr>
              <a:t>。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7704138" y="2708275"/>
            <a:ext cx="6000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</a:rPr>
              <a:t>(1)</a:t>
            </a:r>
            <a:endParaRPr lang="zh-CN" altLang="en-US" b="0">
              <a:ea typeface="宋体" pitchFamily="2" charset="-122"/>
            </a:endParaRPr>
          </a:p>
        </p:txBody>
      </p:sp>
      <p:graphicFrame>
        <p:nvGraphicFramePr>
          <p:cNvPr id="85004" name="Object 12"/>
          <p:cNvGraphicFramePr>
            <a:graphicFrameLocks noChangeAspect="1"/>
          </p:cNvGraphicFramePr>
          <p:nvPr/>
        </p:nvGraphicFramePr>
        <p:xfrm>
          <a:off x="2447925" y="4822825"/>
          <a:ext cx="15906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7" name="Equation" r:id="rId5" imgW="660240" imgH="203040" progId="Equation.DSMT4">
                  <p:embed/>
                </p:oleObj>
              </mc:Choice>
              <mc:Fallback>
                <p:oleObj name="Equation" r:id="rId5" imgW="66024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4822825"/>
                        <a:ext cx="159067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5832475" y="4792663"/>
          <a:ext cx="11112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8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4792663"/>
                        <a:ext cx="11112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576263" y="4724400"/>
            <a:ext cx="19700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显然，由于</a:t>
            </a: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3959225" y="4781550"/>
            <a:ext cx="1970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，因而恒有</a:t>
            </a:r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6840538" y="4797425"/>
            <a:ext cx="20288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，故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一定</a:t>
            </a: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142875" y="5430838"/>
            <a:ext cx="12557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有解，</a:t>
            </a:r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1079500" y="5445125"/>
            <a:ext cx="82454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如</a:t>
            </a:r>
            <a:r>
              <a:rPr lang="en-US" altLang="zh-CN">
                <a:ea typeface="宋体" pitchFamily="2" charset="-122"/>
              </a:rPr>
              <a:t>(0,0,</a:t>
            </a:r>
            <a:r>
              <a:rPr lang="en-US" altLang="zh-CN">
                <a:latin typeface="Arial"/>
                <a:ea typeface="宋体" pitchFamily="2" charset="-122"/>
              </a:rPr>
              <a:t>…</a:t>
            </a:r>
            <a:r>
              <a:rPr lang="en-US" altLang="zh-CN">
                <a:ea typeface="宋体" pitchFamily="2" charset="-122"/>
              </a:rPr>
              <a:t>,0)</a:t>
            </a:r>
            <a:r>
              <a:rPr lang="zh-CN" altLang="en-US">
                <a:ea typeface="宋体" pitchFamily="2" charset="-122"/>
              </a:rPr>
              <a:t>就是它的一个解，称为</a:t>
            </a:r>
            <a:r>
              <a:rPr lang="zh-CN" altLang="en-US">
                <a:solidFill>
                  <a:srgbClr val="0000CC"/>
                </a:solidFill>
              </a:rPr>
              <a:t>零解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或</a:t>
            </a:r>
            <a:r>
              <a:rPr lang="zh-CN" altLang="en-US">
                <a:solidFill>
                  <a:srgbClr val="0000CC"/>
                </a:solidFill>
              </a:rPr>
              <a:t>平凡解</a:t>
            </a:r>
            <a:r>
              <a:rPr lang="en-US" altLang="zh-CN">
                <a:ea typeface="宋体" pitchFamily="2" charset="-122"/>
              </a:rPr>
              <a:t>)</a:t>
            </a:r>
            <a:r>
              <a:rPr lang="zh-CN" altLang="en-US"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0" grpId="0"/>
      <p:bldP spid="85001" grpId="0"/>
      <p:bldP spid="85002" grpId="0"/>
      <p:bldP spid="85008" grpId="0"/>
      <p:bldP spid="85009" grpId="0"/>
      <p:bldP spid="85010" grpId="0"/>
      <p:bldP spid="85011" grpId="0"/>
      <p:bldP spid="850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1930400" y="549275"/>
          <a:ext cx="49942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7" name="Equation" r:id="rId3" imgW="2768600" imgH="1168400" progId="Equation.DSMT4">
                  <p:embed/>
                </p:oleObj>
              </mc:Choice>
              <mc:Fallback>
                <p:oleObj name="Equation" r:id="rId3" imgW="2768600" imgH="116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549275"/>
                        <a:ext cx="499427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3370263" y="3500438"/>
          <a:ext cx="5080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8" name="Equation" r:id="rId5" imgW="215713" imgH="241091" progId="Equation.DSMT4">
                  <p:embed/>
                </p:oleObj>
              </mc:Choice>
              <mc:Fallback>
                <p:oleObj name="Equation" r:id="rId5" imgW="215713" imgH="24109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3500438"/>
                        <a:ext cx="5080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4670425" y="3500438"/>
          <a:ext cx="19446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9" name="Equation" r:id="rId7" imgW="901309" imgH="241195" progId="Equation.DSMT4">
                  <p:embed/>
                </p:oleObj>
              </mc:Choice>
              <mc:Fallback>
                <p:oleObj name="Equation" r:id="rId7" imgW="901309" imgH="241195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3500438"/>
                        <a:ext cx="1944688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9" name="Rectangle 17"/>
          <p:cNvSpPr>
            <a:spLocks noChangeArrowheads="1"/>
          </p:cNvSpPr>
          <p:nvPr/>
        </p:nvSpPr>
        <p:spPr bwMode="auto">
          <a:xfrm>
            <a:off x="971550" y="549275"/>
            <a:ext cx="539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即</a:t>
            </a:r>
          </a:p>
        </p:txBody>
      </p:sp>
      <p:sp>
        <p:nvSpPr>
          <p:cNvPr id="213010" name="Rectangle 18"/>
          <p:cNvSpPr>
            <a:spLocks noChangeArrowheads="1"/>
          </p:cNvSpPr>
          <p:nvPr/>
        </p:nvSpPr>
        <p:spPr bwMode="auto">
          <a:xfrm>
            <a:off x="936625" y="283845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所以</a:t>
            </a:r>
          </a:p>
        </p:txBody>
      </p:sp>
      <p:graphicFrame>
        <p:nvGraphicFramePr>
          <p:cNvPr id="213011" name="Object 19"/>
          <p:cNvGraphicFramePr>
            <a:graphicFrameLocks noChangeAspect="1"/>
          </p:cNvGraphicFramePr>
          <p:nvPr/>
        </p:nvGraphicFramePr>
        <p:xfrm>
          <a:off x="2071688" y="2794000"/>
          <a:ext cx="52165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0" name="Equation" r:id="rId9" imgW="2527300" imgH="279400" progId="Equation.DSMT4">
                  <p:embed/>
                </p:oleObj>
              </mc:Choice>
              <mc:Fallback>
                <p:oleObj name="Equation" r:id="rId9" imgW="2527300" imgH="279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794000"/>
                        <a:ext cx="52165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12" name="Rectangle 20"/>
          <p:cNvSpPr>
            <a:spLocks noChangeArrowheads="1"/>
          </p:cNvSpPr>
          <p:nvPr/>
        </p:nvSpPr>
        <p:spPr bwMode="auto">
          <a:xfrm>
            <a:off x="1574800" y="3500438"/>
            <a:ext cx="18462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由</a:t>
            </a:r>
            <a:r>
              <a:rPr lang="en-US" altLang="zh-CN" i="0"/>
              <a:t>|</a:t>
            </a:r>
            <a:r>
              <a:rPr lang="en-US" altLang="zh-CN"/>
              <a:t>D</a:t>
            </a:r>
            <a:r>
              <a:rPr lang="en-US" altLang="zh-CN" i="0"/>
              <a:t>|≠0</a:t>
            </a:r>
            <a:r>
              <a:rPr lang="zh-CN" altLang="en-US" i="0"/>
              <a:t>知</a:t>
            </a:r>
          </a:p>
        </p:txBody>
      </p:sp>
      <p:sp>
        <p:nvSpPr>
          <p:cNvPr id="213013" name="Rectangle 21"/>
          <p:cNvSpPr>
            <a:spLocks noChangeArrowheads="1"/>
          </p:cNvSpPr>
          <p:nvPr/>
        </p:nvSpPr>
        <p:spPr bwMode="auto">
          <a:xfrm>
            <a:off x="3806825" y="348615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可由</a:t>
            </a:r>
          </a:p>
        </p:txBody>
      </p:sp>
      <p:sp>
        <p:nvSpPr>
          <p:cNvPr id="213014" name="Rectangle 22"/>
          <p:cNvSpPr>
            <a:spLocks noChangeArrowheads="1"/>
          </p:cNvSpPr>
          <p:nvPr/>
        </p:nvSpPr>
        <p:spPr bwMode="auto">
          <a:xfrm>
            <a:off x="6615113" y="3500438"/>
            <a:ext cx="17018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线性表出</a:t>
            </a:r>
            <a:r>
              <a:rPr lang="en-US" altLang="zh-CN" i="0"/>
              <a:t>.</a:t>
            </a:r>
          </a:p>
        </p:txBody>
      </p:sp>
      <p:sp>
        <p:nvSpPr>
          <p:cNvPr id="213015" name="Rectangle 23"/>
          <p:cNvSpPr>
            <a:spLocks noChangeArrowheads="1"/>
          </p:cNvSpPr>
          <p:nvPr/>
        </p:nvSpPr>
        <p:spPr bwMode="auto">
          <a:xfrm>
            <a:off x="900113" y="413385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因此</a:t>
            </a:r>
          </a:p>
        </p:txBody>
      </p:sp>
      <p:graphicFrame>
        <p:nvGraphicFramePr>
          <p:cNvPr id="213016" name="Object 24"/>
          <p:cNvGraphicFramePr>
            <a:graphicFrameLocks noChangeAspect="1"/>
          </p:cNvGraphicFramePr>
          <p:nvPr/>
        </p:nvGraphicFramePr>
        <p:xfrm>
          <a:off x="1763713" y="4149725"/>
          <a:ext cx="19446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1" name="Equation" r:id="rId11" imgW="901309" imgH="241195" progId="Equation.DSMT4">
                  <p:embed/>
                </p:oleObj>
              </mc:Choice>
              <mc:Fallback>
                <p:oleObj name="Equation" r:id="rId11" imgW="901309" imgH="24119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149725"/>
                        <a:ext cx="194468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17" name="Rectangle 25"/>
          <p:cNvSpPr>
            <a:spLocks noChangeArrowheads="1"/>
          </p:cNvSpPr>
          <p:nvPr/>
        </p:nvSpPr>
        <p:spPr bwMode="auto">
          <a:xfrm>
            <a:off x="3779838" y="4149725"/>
            <a:ext cx="47069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是矩阵</a:t>
            </a:r>
            <a:r>
              <a:rPr lang="en-US" altLang="zh-CN"/>
              <a:t>A</a:t>
            </a:r>
            <a:r>
              <a:rPr lang="zh-CN" altLang="en-US" i="0"/>
              <a:t>的行向量的极大线性</a:t>
            </a:r>
          </a:p>
        </p:txBody>
      </p:sp>
      <p:sp>
        <p:nvSpPr>
          <p:cNvPr id="213018" name="Rectangle 26"/>
          <p:cNvSpPr>
            <a:spLocks noChangeArrowheads="1"/>
          </p:cNvSpPr>
          <p:nvPr/>
        </p:nvSpPr>
        <p:spPr bwMode="auto">
          <a:xfrm>
            <a:off x="827088" y="4819650"/>
            <a:ext cx="13446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无关组</a:t>
            </a:r>
            <a:r>
              <a:rPr lang="en-US" altLang="zh-CN" i="0"/>
              <a:t>.</a:t>
            </a:r>
          </a:p>
        </p:txBody>
      </p:sp>
      <p:sp>
        <p:nvSpPr>
          <p:cNvPr id="213019" name="Rectangle 27"/>
          <p:cNvSpPr>
            <a:spLocks noChangeArrowheads="1"/>
          </p:cNvSpPr>
          <p:nvPr/>
        </p:nvSpPr>
        <p:spPr bwMode="auto">
          <a:xfrm>
            <a:off x="2195513" y="4797425"/>
            <a:ext cx="45767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所以</a:t>
            </a:r>
            <a:r>
              <a:rPr lang="en-US" altLang="zh-CN"/>
              <a:t>A</a:t>
            </a:r>
            <a:r>
              <a:rPr lang="zh-CN" altLang="en-US" i="0"/>
              <a:t>的行向量组的秩等于</a:t>
            </a:r>
            <a:r>
              <a:rPr lang="en-US" altLang="zh-CN"/>
              <a:t>r</a:t>
            </a:r>
            <a:r>
              <a:rPr lang="en-US" altLang="zh-CN" i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0" grpId="0"/>
      <p:bldP spid="213012" grpId="0"/>
      <p:bldP spid="213013" grpId="0"/>
      <p:bldP spid="213014" grpId="0"/>
      <p:bldP spid="213015" grpId="0"/>
      <p:bldP spid="213017" grpId="0"/>
      <p:bldP spid="213018" grpId="0"/>
      <p:bldP spid="2130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7310438" y="404813"/>
            <a:ext cx="2014537" cy="587375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</a:rPr>
              <a:t>有非零解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1258888" y="476250"/>
          <a:ext cx="15843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5" name="Equation" r:id="rId3" imgW="761669" imgH="241195" progId="Equation.DSMT4">
                  <p:embed/>
                </p:oleObj>
              </mc:Choice>
              <mc:Fallback>
                <p:oleObj name="Equation" r:id="rId3" imgW="761669" imgH="241195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6250"/>
                        <a:ext cx="158432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5292725" y="476250"/>
          <a:ext cx="1584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6" name="Equation" r:id="rId5" imgW="761669" imgH="241195" progId="Equation.DSMT4">
                  <p:embed/>
                </p:oleObj>
              </mc:Choice>
              <mc:Fallback>
                <p:oleObj name="Equation" r:id="rId5" imgW="761669" imgH="241195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76250"/>
                        <a:ext cx="15843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6588125" y="1773238"/>
          <a:ext cx="11525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7" name="Equation" r:id="rId7" imgW="444307" imgH="241195" progId="Equation.DSMT4">
                  <p:embed/>
                </p:oleObj>
              </mc:Choice>
              <mc:Fallback>
                <p:oleObj name="Equation" r:id="rId7" imgW="444307" imgH="241195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773238"/>
                        <a:ext cx="1152525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682625" y="476250"/>
            <a:ext cx="5413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当</a:t>
            </a: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3114675" y="476250"/>
            <a:ext cx="1970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只有零解，</a:t>
            </a: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6772275" y="47625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时，</a:t>
            </a: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704850" y="1341438"/>
            <a:ext cx="8439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特别的，对于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zh-CN" altLang="en-US">
                <a:ea typeface="宋体" pitchFamily="2" charset="-122"/>
              </a:rPr>
              <a:t>个方程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zh-CN" altLang="en-US">
                <a:ea typeface="宋体" pitchFamily="2" charset="-122"/>
              </a:rPr>
              <a:t>个未知量的齐次线性方程组，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179388" y="1938338"/>
            <a:ext cx="216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有非零解  </a:t>
            </a:r>
            <a:r>
              <a:rPr lang="en-US" altLang="zh-CN">
                <a:ea typeface="宋体" pitchFamily="2" charset="-122"/>
                <a:sym typeface="Wingdings" pitchFamily="2" charset="2"/>
              </a:rPr>
              <a:t>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2484438" y="1844675"/>
            <a:ext cx="40576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系数行列式 </a:t>
            </a:r>
            <a:r>
              <a:rPr lang="en-US" altLang="zh-CN">
                <a:ea typeface="宋体" pitchFamily="2" charset="-122"/>
              </a:rPr>
              <a:t>|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|</a:t>
            </a:r>
            <a:r>
              <a:rPr lang="zh-CN" altLang="en-US">
                <a:ea typeface="宋体" pitchFamily="2" charset="-122"/>
              </a:rPr>
              <a:t>＝</a:t>
            </a:r>
            <a:r>
              <a:rPr lang="en-US" altLang="zh-CN">
                <a:ea typeface="宋体" pitchFamily="2" charset="-122"/>
              </a:rPr>
              <a:t>0</a:t>
            </a:r>
            <a:r>
              <a:rPr lang="zh-CN" altLang="en-US">
                <a:ea typeface="宋体" pitchFamily="2" charset="-122"/>
              </a:rPr>
              <a:t>，也即</a:t>
            </a: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2708275"/>
            <a:ext cx="41132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C3300"/>
                </a:solidFill>
              </a:rPr>
              <a:t>齐次线性方程组的解法：</a:t>
            </a:r>
            <a:endParaRPr lang="en-US" altLang="zh-CN">
              <a:solidFill>
                <a:srgbClr val="CC3300"/>
              </a:solidFill>
            </a:endParaRP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971550" y="3284538"/>
            <a:ext cx="26844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由于齐次方程组</a:t>
            </a:r>
          </a:p>
        </p:txBody>
      </p:sp>
      <p:graphicFrame>
        <p:nvGraphicFramePr>
          <p:cNvPr id="87063" name="Object 23"/>
          <p:cNvGraphicFramePr>
            <a:graphicFrameLocks noChangeAspect="1"/>
          </p:cNvGraphicFramePr>
          <p:nvPr/>
        </p:nvGraphicFramePr>
        <p:xfrm>
          <a:off x="3636963" y="3355975"/>
          <a:ext cx="14398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8" name="Equation" r:id="rId9" imgW="723586" imgH="228501" progId="Equation.DSMT4">
                  <p:embed/>
                </p:oleObj>
              </mc:Choice>
              <mc:Fallback>
                <p:oleObj name="Equation" r:id="rId9" imgW="723586" imgH="228501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3355975"/>
                        <a:ext cx="143986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5076825" y="3284538"/>
            <a:ext cx="37560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，最后一列在进行求解</a:t>
            </a:r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323850" y="3838575"/>
            <a:ext cx="23272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时</a:t>
            </a:r>
            <a:r>
              <a:rPr lang="zh-CN" altLang="en-US">
                <a:solidFill>
                  <a:srgbClr val="CC3300"/>
                </a:solidFill>
              </a:rPr>
              <a:t>不起作用</a:t>
            </a:r>
            <a:r>
              <a:rPr lang="zh-CN" altLang="en-US">
                <a:ea typeface="宋体" pitchFamily="2" charset="-122"/>
              </a:rPr>
              <a:t>，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2411413" y="3860800"/>
            <a:ext cx="61356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故我们求解时，可</a:t>
            </a:r>
            <a:r>
              <a:rPr lang="zh-CN" altLang="en-US">
                <a:solidFill>
                  <a:srgbClr val="CC3300"/>
                </a:solidFill>
              </a:rPr>
              <a:t>直接对系数矩阵</a:t>
            </a:r>
            <a:r>
              <a:rPr lang="en-US" altLang="zh-CN" i="1">
                <a:solidFill>
                  <a:srgbClr val="CC3300"/>
                </a:solidFill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做</a:t>
            </a:r>
          </a:p>
        </p:txBody>
      </p:sp>
      <p:sp>
        <p:nvSpPr>
          <p:cNvPr id="87068" name="Rectangle 28"/>
          <p:cNvSpPr>
            <a:spLocks noChangeArrowheads="1"/>
          </p:cNvSpPr>
          <p:nvPr/>
        </p:nvSpPr>
        <p:spPr bwMode="auto">
          <a:xfrm>
            <a:off x="323850" y="4508500"/>
            <a:ext cx="8496300" cy="1160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宋体" pitchFamily="2" charset="-122"/>
              </a:rPr>
              <a:t>初等行变换，将之化成阶梯型矩阵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，然后再解以</a:t>
            </a:r>
          </a:p>
          <a:p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为系数矩阵的阶梯型齐次线性方程组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  <p:sp>
        <p:nvSpPr>
          <p:cNvPr id="87070" name="Rectangle 30"/>
          <p:cNvSpPr>
            <a:spLocks noChangeArrowheads="1"/>
          </p:cNvSpPr>
          <p:nvPr/>
        </p:nvSpPr>
        <p:spPr bwMode="auto">
          <a:xfrm>
            <a:off x="2771775" y="476250"/>
            <a:ext cx="539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时</a:t>
            </a:r>
          </a:p>
        </p:txBody>
      </p: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4824413" y="461963"/>
            <a:ext cx="539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当</a:t>
            </a:r>
          </a:p>
        </p:txBody>
      </p:sp>
      <p:sp>
        <p:nvSpPr>
          <p:cNvPr id="87073" name="Line 33"/>
          <p:cNvSpPr>
            <a:spLocks noChangeShapeType="1"/>
          </p:cNvSpPr>
          <p:nvPr/>
        </p:nvSpPr>
        <p:spPr bwMode="auto">
          <a:xfrm>
            <a:off x="250825" y="2779713"/>
            <a:ext cx="856932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074" name="Line 34"/>
          <p:cNvSpPr>
            <a:spLocks noChangeShapeType="1"/>
          </p:cNvSpPr>
          <p:nvPr/>
        </p:nvSpPr>
        <p:spPr bwMode="auto">
          <a:xfrm>
            <a:off x="250825" y="5803900"/>
            <a:ext cx="856932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075" name="Line 35"/>
          <p:cNvSpPr>
            <a:spLocks noChangeShapeType="1"/>
          </p:cNvSpPr>
          <p:nvPr/>
        </p:nvSpPr>
        <p:spPr bwMode="auto">
          <a:xfrm>
            <a:off x="250825" y="2779713"/>
            <a:ext cx="0" cy="30241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076" name="Line 36"/>
          <p:cNvSpPr>
            <a:spLocks noChangeShapeType="1"/>
          </p:cNvSpPr>
          <p:nvPr/>
        </p:nvSpPr>
        <p:spPr bwMode="auto">
          <a:xfrm>
            <a:off x="8820150" y="2779713"/>
            <a:ext cx="0" cy="30241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  <p:bldP spid="87053" grpId="0"/>
      <p:bldP spid="87054" grpId="0"/>
      <p:bldP spid="87055" grpId="0"/>
      <p:bldP spid="87056" grpId="0"/>
      <p:bldP spid="87057" grpId="0"/>
      <p:bldP spid="87058" grpId="0"/>
      <p:bldP spid="87058" grpId="1"/>
      <p:bldP spid="87062" grpId="0"/>
      <p:bldP spid="87065" grpId="0"/>
      <p:bldP spid="87066" grpId="0"/>
      <p:bldP spid="87067" grpId="0"/>
      <p:bldP spid="87068" grpId="0"/>
      <p:bldP spid="87071" grpId="0"/>
      <p:bldP spid="87071" grpId="1"/>
      <p:bldP spid="87073" grpId="0" animBg="1"/>
      <p:bldP spid="87074" grpId="0" animBg="1"/>
      <p:bldP spid="87075" grpId="0" animBg="1"/>
      <p:bldP spid="8707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587375"/>
          </a:xfrm>
        </p:spPr>
        <p:txBody>
          <a:bodyPr/>
          <a:lstStyle/>
          <a:p>
            <a:pPr algn="l"/>
            <a:r>
              <a:rPr lang="zh-CN" altLang="en-US" sz="2800"/>
              <a:t>例</a:t>
            </a:r>
            <a:r>
              <a:rPr lang="en-US" altLang="zh-CN" sz="2800"/>
              <a:t>1</a:t>
            </a:r>
            <a:r>
              <a:rPr lang="zh-CN" altLang="en-US" sz="2800"/>
              <a:t>解方程组</a:t>
            </a:r>
          </a:p>
        </p:txBody>
      </p:sp>
      <p:graphicFrame>
        <p:nvGraphicFramePr>
          <p:cNvPr id="89100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339975" y="992188"/>
          <a:ext cx="4191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9" name="Equation" r:id="rId3" imgW="4190760" imgH="1536480" progId="Equation.3">
                  <p:embed/>
                </p:oleObj>
              </mc:Choice>
              <mc:Fallback>
                <p:oleObj name="Equation" r:id="rId3" imgW="4190760" imgH="1536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992188"/>
                        <a:ext cx="41910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930275" y="2576513"/>
            <a:ext cx="66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解</a:t>
            </a:r>
            <a:r>
              <a:rPr kumimoji="1" lang="en-US" altLang="zh-CN"/>
              <a:t>:</a:t>
            </a:r>
            <a:endParaRPr kumimoji="1" lang="en-US" altLang="zh-CN">
              <a:ea typeface="宋体" pitchFamily="2" charset="-122"/>
            </a:endParaRP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1143000" y="3176588"/>
          <a:ext cx="2895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0" name="Equation" r:id="rId5" imgW="3530520" imgH="1511280" progId="Equation.3">
                  <p:embed/>
                </p:oleObj>
              </mc:Choice>
              <mc:Fallback>
                <p:oleObj name="Equation" r:id="rId5" imgW="3530520" imgH="1511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76588"/>
                        <a:ext cx="28956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5257800" y="3176588"/>
          <a:ext cx="2362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1" name="Equation" r:id="rId7" imgW="2908080" imgH="1511280" progId="Equation.3">
                  <p:embed/>
                </p:oleObj>
              </mc:Choice>
              <mc:Fallback>
                <p:oleObj name="Equation" r:id="rId7" imgW="2908080" imgH="1511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176588"/>
                        <a:ext cx="23622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1752600" y="2643188"/>
          <a:ext cx="490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2" name="Equation" r:id="rId9" imgW="4902120" imgH="444240" progId="Equation.3">
                  <p:embed/>
                </p:oleObj>
              </mc:Choice>
              <mc:Fallback>
                <p:oleObj name="Equation" r:id="rId9" imgW="490212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43188"/>
                        <a:ext cx="4902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2" name="Object 14"/>
          <p:cNvGraphicFramePr>
            <a:graphicFrameLocks noChangeAspect="1"/>
          </p:cNvGraphicFramePr>
          <p:nvPr/>
        </p:nvGraphicFramePr>
        <p:xfrm>
          <a:off x="1908175" y="4881563"/>
          <a:ext cx="24495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3" name="Equation" r:id="rId11" imgW="2451100" imgH="1168400" progId="Equation.3">
                  <p:embed/>
                </p:oleObj>
              </mc:Choice>
              <mc:Fallback>
                <p:oleObj name="Equation" r:id="rId11" imgW="2451100" imgH="116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881563"/>
                        <a:ext cx="2449513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6" name="Object 18"/>
          <p:cNvGraphicFramePr>
            <a:graphicFrameLocks noChangeAspect="1"/>
          </p:cNvGraphicFramePr>
          <p:nvPr/>
        </p:nvGraphicFramePr>
        <p:xfrm>
          <a:off x="5910263" y="4881563"/>
          <a:ext cx="29829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4" name="Equation" r:id="rId13" imgW="2984500" imgH="1168400" progId="Equation.3">
                  <p:embed/>
                </p:oleObj>
              </mc:Choice>
              <mc:Fallback>
                <p:oleObj name="Equation" r:id="rId13" imgW="2984500" imgH="1168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63" y="4881563"/>
                        <a:ext cx="2982912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3995738" y="3446463"/>
          <a:ext cx="132238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5" name="Equation" r:id="rId15" imgW="787320" imgH="406080" progId="Equation.DSMT4">
                  <p:embed/>
                </p:oleObj>
              </mc:Choice>
              <mc:Fallback>
                <p:oleObj name="Equation" r:id="rId15" imgW="78732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446463"/>
                        <a:ext cx="1322387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19" name="Group 31"/>
          <p:cNvGrpSpPr>
            <a:grpSpLocks/>
          </p:cNvGrpSpPr>
          <p:nvPr/>
        </p:nvGrpSpPr>
        <p:grpSpPr bwMode="auto">
          <a:xfrm>
            <a:off x="4643438" y="5027613"/>
            <a:ext cx="1008062" cy="501650"/>
            <a:chOff x="2925" y="3341"/>
            <a:chExt cx="635" cy="316"/>
          </a:xfrm>
        </p:grpSpPr>
        <p:sp>
          <p:nvSpPr>
            <p:cNvPr id="89109" name="Text Box 21"/>
            <p:cNvSpPr txBox="1">
              <a:spLocks noChangeArrowheads="1"/>
            </p:cNvSpPr>
            <p:nvPr/>
          </p:nvSpPr>
          <p:spPr bwMode="auto">
            <a:xfrm>
              <a:off x="2963" y="3341"/>
              <a:ext cx="5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400" i="1"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ea typeface="宋体" pitchFamily="2" charset="-122"/>
                </a:rPr>
                <a:t>1</a:t>
              </a:r>
              <a:r>
                <a:rPr kumimoji="1" lang="en-US" altLang="zh-CN" sz="2400">
                  <a:ea typeface="宋体" pitchFamily="2" charset="-122"/>
                </a:rPr>
                <a:t>–2</a:t>
              </a:r>
              <a:r>
                <a:rPr kumimoji="1" lang="en-US" altLang="zh-CN" sz="2400" i="1"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ea typeface="宋体" pitchFamily="2" charset="-122"/>
                </a:rPr>
                <a:t>2</a:t>
              </a:r>
            </a:p>
          </p:txBody>
        </p:sp>
        <p:sp>
          <p:nvSpPr>
            <p:cNvPr id="89117" name="Line 29"/>
            <p:cNvSpPr>
              <a:spLocks noChangeShapeType="1"/>
            </p:cNvSpPr>
            <p:nvPr/>
          </p:nvSpPr>
          <p:spPr bwMode="auto">
            <a:xfrm>
              <a:off x="2925" y="3657"/>
              <a:ext cx="635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89120" name="Object 32"/>
          <p:cNvGraphicFramePr>
            <a:graphicFrameLocks noChangeAspect="1"/>
          </p:cNvGraphicFramePr>
          <p:nvPr/>
        </p:nvGraphicFramePr>
        <p:xfrm>
          <a:off x="612775" y="5014913"/>
          <a:ext cx="13668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6" name="Equation" r:id="rId17" imgW="774360" imgH="406080" progId="Equation.DSMT4">
                  <p:embed/>
                </p:oleObj>
              </mc:Choice>
              <mc:Fallback>
                <p:oleObj name="Equation" r:id="rId17" imgW="774360" imgH="4060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014913"/>
                        <a:ext cx="1366838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250825" y="115888"/>
            <a:ext cx="525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>
                <a:ea typeface="宋体" pitchFamily="2" charset="-122"/>
              </a:rPr>
              <a:t>求得与原方程组同解的方程组</a:t>
            </a:r>
            <a:r>
              <a:rPr kumimoji="1" lang="en-US" altLang="zh-CN">
                <a:ea typeface="宋体" pitchFamily="2" charset="-122"/>
              </a:rPr>
              <a:t>:</a:t>
            </a:r>
          </a:p>
        </p:txBody>
      </p:sp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577850" y="649288"/>
          <a:ext cx="3097213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8" name="Equation" r:id="rId3" imgW="3098800" imgH="1701800" progId="Equation.3">
                  <p:embed/>
                </p:oleObj>
              </mc:Choice>
              <mc:Fallback>
                <p:oleObj name="Equation" r:id="rId3" imgW="3098800" imgH="1701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649288"/>
                        <a:ext cx="3097213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3956050" y="11826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由此即得</a:t>
            </a:r>
          </a:p>
        </p:txBody>
      </p:sp>
      <p:graphicFrame>
        <p:nvGraphicFramePr>
          <p:cNvPr id="92175" name="Object 15"/>
          <p:cNvGraphicFramePr>
            <a:graphicFrameLocks noChangeAspect="1"/>
          </p:cNvGraphicFramePr>
          <p:nvPr/>
        </p:nvGraphicFramePr>
        <p:xfrm>
          <a:off x="5784850" y="623888"/>
          <a:ext cx="2614613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9" name="Equation" r:id="rId5" imgW="2616200" imgH="1701800" progId="Equation.3">
                  <p:embed/>
                </p:oleObj>
              </mc:Choice>
              <mc:Fallback>
                <p:oleObj name="Equation" r:id="rId5" imgW="2616200" imgH="1701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623888"/>
                        <a:ext cx="2614613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5770563" y="2276475"/>
            <a:ext cx="2833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i="1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kumimoji="1" lang="en-US" altLang="zh-CN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ea typeface="宋体" pitchFamily="2" charset="-122"/>
              </a:rPr>
              <a:t>4</a:t>
            </a:r>
            <a:r>
              <a:rPr kumimoji="1" lang="zh-CN" altLang="en-US">
                <a:solidFill>
                  <a:srgbClr val="000000"/>
                </a:solidFill>
                <a:ea typeface="宋体" pitchFamily="2" charset="-122"/>
              </a:rPr>
              <a:t>可任意取值</a:t>
            </a:r>
            <a:r>
              <a:rPr kumimoji="1" lang="en-US" altLang="zh-CN">
                <a:solidFill>
                  <a:srgbClr val="000000"/>
                </a:solidFill>
                <a:ea typeface="宋体" pitchFamily="2" charset="-122"/>
              </a:rPr>
              <a:t>.</a:t>
            </a:r>
          </a:p>
        </p:txBody>
      </p:sp>
      <p:graphicFrame>
        <p:nvGraphicFramePr>
          <p:cNvPr id="92177" name="Object 17"/>
          <p:cNvGraphicFramePr>
            <a:graphicFrameLocks noChangeAspect="1"/>
          </p:cNvGraphicFramePr>
          <p:nvPr/>
        </p:nvGraphicFramePr>
        <p:xfrm>
          <a:off x="1042988" y="3644900"/>
          <a:ext cx="2808287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0" name="Equation" r:id="rId7" imgW="1460160" imgH="1295280" progId="Equation.DSMT4">
                  <p:embed/>
                </p:oleObj>
              </mc:Choice>
              <mc:Fallback>
                <p:oleObj name="Equation" r:id="rId7" imgW="1460160" imgH="1295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44900"/>
                        <a:ext cx="2808287" cy="278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8" name="Object 18"/>
          <p:cNvGraphicFramePr>
            <a:graphicFrameLocks noChangeAspect="1"/>
          </p:cNvGraphicFramePr>
          <p:nvPr/>
        </p:nvGraphicFramePr>
        <p:xfrm>
          <a:off x="387350" y="2997200"/>
          <a:ext cx="689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1" name="Equation" r:id="rId9" imgW="6895800" imgH="444240" progId="Equation.3">
                  <p:embed/>
                </p:oleObj>
              </mc:Choice>
              <mc:Fallback>
                <p:oleObj name="Equation" r:id="rId9" imgW="689580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2997200"/>
                        <a:ext cx="6896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9" name="Object 19"/>
          <p:cNvGraphicFramePr>
            <a:graphicFrameLocks noChangeAspect="1"/>
          </p:cNvGraphicFramePr>
          <p:nvPr/>
        </p:nvGraphicFramePr>
        <p:xfrm>
          <a:off x="4140200" y="3644900"/>
          <a:ext cx="3738563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2" name="Equation" r:id="rId11" imgW="4343400" imgH="2628720" progId="Equation.3">
                  <p:embed/>
                </p:oleObj>
              </mc:Choice>
              <mc:Fallback>
                <p:oleObj name="Equation" r:id="rId11" imgW="4343400" imgH="262872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644900"/>
                        <a:ext cx="3738563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4" grpId="0" build="p" autoUpdateAnimBg="0"/>
      <p:bldP spid="92176" grpId="0" build="p" autoUpdateAnimBg="0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0000CC"/>
                </a:solidFill>
              </a:rPr>
              <a:t>小 结</a:t>
            </a: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1476375" y="2492375"/>
            <a:ext cx="2463800" cy="560388"/>
            <a:chOff x="1273" y="2982"/>
            <a:chExt cx="1552" cy="353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426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(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1677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)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5" name="Rectangle 7"/>
            <p:cNvSpPr>
              <a:spLocks noChangeArrowheads="1"/>
            </p:cNvSpPr>
            <p:nvPr/>
          </p:nvSpPr>
          <p:spPr bwMode="auto">
            <a:xfrm>
              <a:off x="2145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(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2396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)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2700" y="3066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n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2231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B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9" name="Rectangle 11"/>
            <p:cNvSpPr>
              <a:spLocks noChangeArrowheads="1"/>
            </p:cNvSpPr>
            <p:nvPr/>
          </p:nvSpPr>
          <p:spPr bwMode="auto">
            <a:xfrm>
              <a:off x="1992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R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0" name="Rectangle 12"/>
            <p:cNvSpPr>
              <a:spLocks noChangeArrowheads="1"/>
            </p:cNvSpPr>
            <p:nvPr/>
          </p:nvSpPr>
          <p:spPr bwMode="auto">
            <a:xfrm>
              <a:off x="1523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A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1" name="Rectangle 13"/>
            <p:cNvSpPr>
              <a:spLocks noChangeArrowheads="1"/>
            </p:cNvSpPr>
            <p:nvPr/>
          </p:nvSpPr>
          <p:spPr bwMode="auto">
            <a:xfrm>
              <a:off x="1273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R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2515" y="304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itchFamily="18" charset="2"/>
                  <a:ea typeface="宋体" pitchFamily="2" charset="-122"/>
                </a:rPr>
                <a:t>=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1796" y="304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itchFamily="18" charset="2"/>
                  <a:ea typeface="宋体" pitchFamily="2" charset="-122"/>
                </a:rPr>
                <a:t>=</a:t>
              </a:r>
              <a:endParaRPr kumimoji="1" lang="en-US" altLang="zh-CN">
                <a:ea typeface="宋体" pitchFamily="2" charset="-122"/>
              </a:endParaRPr>
            </a:p>
          </p:txBody>
        </p:sp>
      </p:grp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4143375" y="2644775"/>
            <a:ext cx="3714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latin typeface="Symbol" pitchFamily="18" charset="2"/>
                <a:ea typeface="宋体" pitchFamily="2" charset="-122"/>
              </a:rPr>
              <a:t>Û</a:t>
            </a:r>
            <a:endParaRPr kumimoji="1" lang="en-US" altLang="zh-CN">
              <a:ea typeface="宋体" pitchFamily="2" charset="-122"/>
            </a:endParaRPr>
          </a:p>
        </p:txBody>
      </p:sp>
      <p:grpSp>
        <p:nvGrpSpPr>
          <p:cNvPr id="94225" name="Group 17"/>
          <p:cNvGrpSpPr>
            <a:grpSpLocks/>
          </p:cNvGrpSpPr>
          <p:nvPr/>
        </p:nvGrpSpPr>
        <p:grpSpPr bwMode="auto">
          <a:xfrm>
            <a:off x="1476375" y="3178175"/>
            <a:ext cx="2457450" cy="560388"/>
            <a:chOff x="1273" y="3366"/>
            <a:chExt cx="1548" cy="353"/>
          </a:xfrm>
        </p:grpSpPr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1426" y="3366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(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1677" y="3366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)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8" name="Rectangle 20"/>
            <p:cNvSpPr>
              <a:spLocks noChangeArrowheads="1"/>
            </p:cNvSpPr>
            <p:nvPr/>
          </p:nvSpPr>
          <p:spPr bwMode="auto">
            <a:xfrm>
              <a:off x="2145" y="3366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(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9" name="Rectangle 21"/>
            <p:cNvSpPr>
              <a:spLocks noChangeArrowheads="1"/>
            </p:cNvSpPr>
            <p:nvPr/>
          </p:nvSpPr>
          <p:spPr bwMode="auto">
            <a:xfrm>
              <a:off x="2396" y="3366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)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0" name="Rectangle 22"/>
            <p:cNvSpPr>
              <a:spLocks noChangeArrowheads="1"/>
            </p:cNvSpPr>
            <p:nvPr/>
          </p:nvSpPr>
          <p:spPr bwMode="auto">
            <a:xfrm>
              <a:off x="2696" y="3450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n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1" name="Rectangle 23"/>
            <p:cNvSpPr>
              <a:spLocks noChangeArrowheads="1"/>
            </p:cNvSpPr>
            <p:nvPr/>
          </p:nvSpPr>
          <p:spPr bwMode="auto">
            <a:xfrm>
              <a:off x="2231" y="34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B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2" name="Rectangle 24"/>
            <p:cNvSpPr>
              <a:spLocks noChangeArrowheads="1"/>
            </p:cNvSpPr>
            <p:nvPr/>
          </p:nvSpPr>
          <p:spPr bwMode="auto">
            <a:xfrm>
              <a:off x="1992" y="34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R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3" name="Rectangle 25"/>
            <p:cNvSpPr>
              <a:spLocks noChangeArrowheads="1"/>
            </p:cNvSpPr>
            <p:nvPr/>
          </p:nvSpPr>
          <p:spPr bwMode="auto">
            <a:xfrm>
              <a:off x="1523" y="34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A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4" name="Rectangle 26"/>
            <p:cNvSpPr>
              <a:spLocks noChangeArrowheads="1"/>
            </p:cNvSpPr>
            <p:nvPr/>
          </p:nvSpPr>
          <p:spPr bwMode="auto">
            <a:xfrm>
              <a:off x="1273" y="34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R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5" name="Rectangle 27"/>
            <p:cNvSpPr>
              <a:spLocks noChangeArrowheads="1"/>
            </p:cNvSpPr>
            <p:nvPr/>
          </p:nvSpPr>
          <p:spPr bwMode="auto">
            <a:xfrm>
              <a:off x="2511" y="342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itchFamily="18" charset="2"/>
                  <a:ea typeface="宋体" pitchFamily="2" charset="-122"/>
                </a:rPr>
                <a:t>&lt;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1796" y="342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itchFamily="18" charset="2"/>
                  <a:ea typeface="宋体" pitchFamily="2" charset="-122"/>
                </a:rPr>
                <a:t>=</a:t>
              </a:r>
              <a:endParaRPr kumimoji="1" lang="en-US" altLang="zh-CN">
                <a:ea typeface="宋体" pitchFamily="2" charset="-122"/>
              </a:endParaRPr>
            </a:p>
          </p:txBody>
        </p:sp>
      </p:grp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7021513" y="3294063"/>
            <a:ext cx="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kumimoji="1" lang="zh-CN" altLang="en-US">
              <a:ea typeface="宋体" pitchFamily="2" charset="-122"/>
            </a:endParaRPr>
          </a:p>
        </p:txBody>
      </p:sp>
      <p:grpSp>
        <p:nvGrpSpPr>
          <p:cNvPr id="94238" name="Group 30"/>
          <p:cNvGrpSpPr>
            <a:grpSpLocks/>
          </p:cNvGrpSpPr>
          <p:nvPr/>
        </p:nvGrpSpPr>
        <p:grpSpPr bwMode="auto">
          <a:xfrm>
            <a:off x="4143375" y="3230563"/>
            <a:ext cx="3706813" cy="490537"/>
            <a:chOff x="2736" y="3249"/>
            <a:chExt cx="2335" cy="309"/>
          </a:xfrm>
        </p:grpSpPr>
        <p:sp>
          <p:nvSpPr>
            <p:cNvPr id="94239" name="Rectangle 31"/>
            <p:cNvSpPr>
              <a:spLocks noChangeArrowheads="1"/>
            </p:cNvSpPr>
            <p:nvPr/>
          </p:nvSpPr>
          <p:spPr bwMode="auto">
            <a:xfrm>
              <a:off x="2736" y="3264"/>
              <a:ext cx="23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itchFamily="18" charset="2"/>
                  <a:ea typeface="宋体" pitchFamily="2" charset="-122"/>
                </a:rPr>
                <a:t>Û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40" name="Rectangle 32"/>
            <p:cNvSpPr>
              <a:spLocks noChangeArrowheads="1"/>
            </p:cNvSpPr>
            <p:nvPr/>
          </p:nvSpPr>
          <p:spPr bwMode="auto">
            <a:xfrm>
              <a:off x="3833" y="3249"/>
              <a:ext cx="123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>
                  <a:latin typeface="宋体" pitchFamily="2" charset="-122"/>
                  <a:ea typeface="宋体" pitchFamily="2" charset="-122"/>
                </a:rPr>
                <a:t>有无穷多解</a:t>
              </a:r>
              <a:r>
                <a:rPr kumimoji="1" lang="en-US" altLang="zh-CN">
                  <a:latin typeface="宋体" pitchFamily="2" charset="-122"/>
                  <a:ea typeface="宋体" pitchFamily="2" charset="-122"/>
                </a:rPr>
                <a:t>.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41" name="Rectangle 33"/>
            <p:cNvSpPr>
              <a:spLocks noChangeArrowheads="1"/>
            </p:cNvSpPr>
            <p:nvPr/>
          </p:nvSpPr>
          <p:spPr bwMode="auto">
            <a:xfrm>
              <a:off x="3531" y="3289"/>
              <a:ext cx="2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l-GR" altLang="zh-CN" i="1">
                  <a:ea typeface="宋体" pitchFamily="2" charset="-122"/>
                  <a:cs typeface="Times New Roman" pitchFamily="18" charset="0"/>
                </a:rPr>
                <a:t>β</a:t>
              </a:r>
              <a:endParaRPr kumimoji="1" lang="el-GR" altLang="zh-CN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4242" name="Rectangle 34"/>
            <p:cNvSpPr>
              <a:spLocks noChangeArrowheads="1"/>
            </p:cNvSpPr>
            <p:nvPr/>
          </p:nvSpPr>
          <p:spPr bwMode="auto">
            <a:xfrm>
              <a:off x="3024" y="3289"/>
              <a:ext cx="26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Ax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43" name="Rectangle 35"/>
            <p:cNvSpPr>
              <a:spLocks noChangeArrowheads="1"/>
            </p:cNvSpPr>
            <p:nvPr/>
          </p:nvSpPr>
          <p:spPr bwMode="auto">
            <a:xfrm>
              <a:off x="3349" y="32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itchFamily="18" charset="2"/>
                  <a:ea typeface="宋体" pitchFamily="2" charset="-122"/>
                </a:rPr>
                <a:t>=</a:t>
              </a:r>
              <a:endParaRPr kumimoji="1" lang="en-US" altLang="zh-CN">
                <a:ea typeface="宋体" pitchFamily="2" charset="-122"/>
              </a:endParaRPr>
            </a:p>
          </p:txBody>
        </p:sp>
      </p:grpSp>
      <p:sp>
        <p:nvSpPr>
          <p:cNvPr id="94244" name="Rectangle 36"/>
          <p:cNvSpPr>
            <a:spLocks noChangeArrowheads="1"/>
          </p:cNvSpPr>
          <p:nvPr/>
        </p:nvSpPr>
        <p:spPr bwMode="auto">
          <a:xfrm>
            <a:off x="714375" y="1368425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非齐次线性方程组</a:t>
            </a:r>
          </a:p>
        </p:txBody>
      </p:sp>
      <p:graphicFrame>
        <p:nvGraphicFramePr>
          <p:cNvPr id="94245" name="Object 37"/>
          <p:cNvGraphicFramePr>
            <a:graphicFrameLocks noChangeAspect="1"/>
          </p:cNvGraphicFramePr>
          <p:nvPr/>
        </p:nvGraphicFramePr>
        <p:xfrm>
          <a:off x="4084638" y="1487488"/>
          <a:ext cx="10398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7" name="公式" r:id="rId3" imgW="482400" imgH="203040" progId="Equation.3">
                  <p:embed/>
                </p:oleObj>
              </mc:Choice>
              <mc:Fallback>
                <p:oleObj name="公式" r:id="rId3" imgW="48240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1487488"/>
                        <a:ext cx="10398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6" name="Rectangle 38"/>
          <p:cNvSpPr>
            <a:spLocks noChangeArrowheads="1"/>
          </p:cNvSpPr>
          <p:nvPr/>
        </p:nvSpPr>
        <p:spPr bwMode="auto">
          <a:xfrm>
            <a:off x="693738" y="4005263"/>
            <a:ext cx="2684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齐次线性方程组</a:t>
            </a:r>
          </a:p>
        </p:txBody>
      </p:sp>
      <p:graphicFrame>
        <p:nvGraphicFramePr>
          <p:cNvPr id="94247" name="Object 39"/>
          <p:cNvGraphicFramePr>
            <a:graphicFrameLocks noChangeAspect="1"/>
          </p:cNvGraphicFramePr>
          <p:nvPr/>
        </p:nvGraphicFramePr>
        <p:xfrm>
          <a:off x="3589338" y="4132263"/>
          <a:ext cx="10414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8" name="Equation" r:id="rId5" imgW="1041120" imgH="317160" progId="Equation.3">
                  <p:embed/>
                </p:oleObj>
              </mc:Choice>
              <mc:Fallback>
                <p:oleObj name="Equation" r:id="rId5" imgW="1041120" imgH="3171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4132263"/>
                        <a:ext cx="104140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8" name="Object 40"/>
          <p:cNvGraphicFramePr>
            <a:graphicFrameLocks noChangeAspect="1"/>
          </p:cNvGraphicFramePr>
          <p:nvPr/>
        </p:nvGraphicFramePr>
        <p:xfrm>
          <a:off x="1525588" y="4708525"/>
          <a:ext cx="1371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9" name="Equation" r:id="rId7" imgW="1371600" imgH="406080" progId="Equation.3">
                  <p:embed/>
                </p:oleObj>
              </mc:Choice>
              <mc:Fallback>
                <p:oleObj name="Equation" r:id="rId7" imgW="1371600" imgH="4060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4708525"/>
                        <a:ext cx="13716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9" name="Object 41"/>
          <p:cNvGraphicFramePr>
            <a:graphicFrameLocks noChangeAspect="1"/>
          </p:cNvGraphicFramePr>
          <p:nvPr/>
        </p:nvGraphicFramePr>
        <p:xfrm>
          <a:off x="3055938" y="4818063"/>
          <a:ext cx="4191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0" name="Equation" r:id="rId9" imgW="419040" imgH="241200" progId="Equation.3">
                  <p:embed/>
                </p:oleObj>
              </mc:Choice>
              <mc:Fallback>
                <p:oleObj name="Equation" r:id="rId9" imgW="41904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4818063"/>
                        <a:ext cx="4191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0" name="Object 42"/>
          <p:cNvGraphicFramePr>
            <a:graphicFrameLocks noChangeAspect="1"/>
          </p:cNvGraphicFramePr>
          <p:nvPr/>
        </p:nvGraphicFramePr>
        <p:xfrm>
          <a:off x="3549650" y="4670425"/>
          <a:ext cx="26701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1" name="Equation" r:id="rId11" imgW="2552400" imgH="406080" progId="Equation.3">
                  <p:embed/>
                </p:oleObj>
              </mc:Choice>
              <mc:Fallback>
                <p:oleObj name="Equation" r:id="rId11" imgW="2552400" imgH="4060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4670425"/>
                        <a:ext cx="267017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1" name="Object 43"/>
          <p:cNvGraphicFramePr>
            <a:graphicFrameLocks noChangeAspect="1"/>
          </p:cNvGraphicFramePr>
          <p:nvPr/>
        </p:nvGraphicFramePr>
        <p:xfrm>
          <a:off x="1531938" y="5362575"/>
          <a:ext cx="1371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2" name="Equation" r:id="rId13" imgW="1371600" imgH="406080" progId="Equation.3">
                  <p:embed/>
                </p:oleObj>
              </mc:Choice>
              <mc:Fallback>
                <p:oleObj name="Equation" r:id="rId13" imgW="1371600" imgH="4060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5362575"/>
                        <a:ext cx="13716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2" name="Object 44"/>
          <p:cNvGraphicFramePr>
            <a:graphicFrameLocks noChangeAspect="1"/>
          </p:cNvGraphicFramePr>
          <p:nvPr/>
        </p:nvGraphicFramePr>
        <p:xfrm>
          <a:off x="3055938" y="5503863"/>
          <a:ext cx="4191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3" name="Equation" r:id="rId15" imgW="419040" imgH="241200" progId="Equation.3">
                  <p:embed/>
                </p:oleObj>
              </mc:Choice>
              <mc:Fallback>
                <p:oleObj name="Equation" r:id="rId15" imgW="41904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5503863"/>
                        <a:ext cx="4191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3" name="Object 45"/>
          <p:cNvGraphicFramePr>
            <a:graphicFrameLocks noChangeAspect="1"/>
          </p:cNvGraphicFramePr>
          <p:nvPr/>
        </p:nvGraphicFramePr>
        <p:xfrm>
          <a:off x="3543300" y="5351463"/>
          <a:ext cx="26844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4" name="Equation" r:id="rId16" imgW="2565360" imgH="393480" progId="Equation.3">
                  <p:embed/>
                </p:oleObj>
              </mc:Choice>
              <mc:Fallback>
                <p:oleObj name="Equation" r:id="rId16" imgW="25653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5351463"/>
                        <a:ext cx="268446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4" name="Object 46"/>
          <p:cNvGraphicFramePr>
            <a:graphicFrameLocks noChangeAspect="1"/>
          </p:cNvGraphicFramePr>
          <p:nvPr/>
        </p:nvGraphicFramePr>
        <p:xfrm>
          <a:off x="4659313" y="2581275"/>
          <a:ext cx="2663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5" name="公式" r:id="rId18" imgW="1143000" imgH="215640" progId="Equation.3">
                  <p:embed/>
                </p:oleObj>
              </mc:Choice>
              <mc:Fallback>
                <p:oleObj name="公式" r:id="rId18" imgW="11430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2581275"/>
                        <a:ext cx="26638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55" name="Group 47"/>
          <p:cNvGrpSpPr>
            <a:grpSpLocks/>
          </p:cNvGrpSpPr>
          <p:nvPr/>
        </p:nvGrpSpPr>
        <p:grpSpPr bwMode="auto">
          <a:xfrm>
            <a:off x="1592263" y="1917700"/>
            <a:ext cx="2266950" cy="560388"/>
            <a:chOff x="1273" y="2982"/>
            <a:chExt cx="1428" cy="353"/>
          </a:xfrm>
        </p:grpSpPr>
        <p:sp>
          <p:nvSpPr>
            <p:cNvPr id="94256" name="Rectangle 48"/>
            <p:cNvSpPr>
              <a:spLocks noChangeArrowheads="1"/>
            </p:cNvSpPr>
            <p:nvPr/>
          </p:nvSpPr>
          <p:spPr bwMode="auto">
            <a:xfrm>
              <a:off x="1426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(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57" name="Rectangle 49"/>
            <p:cNvSpPr>
              <a:spLocks noChangeArrowheads="1"/>
            </p:cNvSpPr>
            <p:nvPr/>
          </p:nvSpPr>
          <p:spPr bwMode="auto">
            <a:xfrm>
              <a:off x="1677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)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58" name="Rectangle 50"/>
            <p:cNvSpPr>
              <a:spLocks noChangeArrowheads="1"/>
            </p:cNvSpPr>
            <p:nvPr/>
          </p:nvSpPr>
          <p:spPr bwMode="auto">
            <a:xfrm>
              <a:off x="2145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(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59" name="Rectangle 51"/>
            <p:cNvSpPr>
              <a:spLocks noChangeArrowheads="1"/>
            </p:cNvSpPr>
            <p:nvPr/>
          </p:nvSpPr>
          <p:spPr bwMode="auto">
            <a:xfrm>
              <a:off x="2396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)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60" name="Rectangle 52"/>
            <p:cNvSpPr>
              <a:spLocks noChangeArrowheads="1"/>
            </p:cNvSpPr>
            <p:nvPr/>
          </p:nvSpPr>
          <p:spPr bwMode="auto">
            <a:xfrm>
              <a:off x="2700" y="3066"/>
              <a:ext cx="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61" name="Rectangle 53"/>
            <p:cNvSpPr>
              <a:spLocks noChangeArrowheads="1"/>
            </p:cNvSpPr>
            <p:nvPr/>
          </p:nvSpPr>
          <p:spPr bwMode="auto">
            <a:xfrm>
              <a:off x="2231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B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62" name="Rectangle 54"/>
            <p:cNvSpPr>
              <a:spLocks noChangeArrowheads="1"/>
            </p:cNvSpPr>
            <p:nvPr/>
          </p:nvSpPr>
          <p:spPr bwMode="auto">
            <a:xfrm>
              <a:off x="1992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R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63" name="Rectangle 55"/>
            <p:cNvSpPr>
              <a:spLocks noChangeArrowheads="1"/>
            </p:cNvSpPr>
            <p:nvPr/>
          </p:nvSpPr>
          <p:spPr bwMode="auto">
            <a:xfrm>
              <a:off x="1523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A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64" name="Rectangle 56"/>
            <p:cNvSpPr>
              <a:spLocks noChangeArrowheads="1"/>
            </p:cNvSpPr>
            <p:nvPr/>
          </p:nvSpPr>
          <p:spPr bwMode="auto">
            <a:xfrm>
              <a:off x="1273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R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65" name="Rectangle 57"/>
            <p:cNvSpPr>
              <a:spLocks noChangeArrowheads="1"/>
            </p:cNvSpPr>
            <p:nvPr/>
          </p:nvSpPr>
          <p:spPr bwMode="auto">
            <a:xfrm>
              <a:off x="2515" y="3041"/>
              <a:ext cx="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66" name="Rectangle 58"/>
            <p:cNvSpPr>
              <a:spLocks noChangeArrowheads="1"/>
            </p:cNvSpPr>
            <p:nvPr/>
          </p:nvSpPr>
          <p:spPr bwMode="auto">
            <a:xfrm>
              <a:off x="1796" y="3041"/>
              <a:ext cx="20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 smtClean="0">
                  <a:latin typeface="Symbol" pitchFamily="18" charset="2"/>
                  <a:ea typeface="宋体" pitchFamily="2" charset="-122"/>
                </a:rPr>
                <a:t>!=</a:t>
              </a:r>
              <a:endParaRPr kumimoji="1" lang="en-US" altLang="zh-CN" dirty="0">
                <a:ea typeface="宋体" pitchFamily="2" charset="-122"/>
              </a:endParaRPr>
            </a:p>
          </p:txBody>
        </p:sp>
      </p:grpSp>
      <p:sp>
        <p:nvSpPr>
          <p:cNvPr id="94267" name="Rectangle 59"/>
          <p:cNvSpPr>
            <a:spLocks noChangeArrowheads="1"/>
          </p:cNvSpPr>
          <p:nvPr/>
        </p:nvSpPr>
        <p:spPr bwMode="auto">
          <a:xfrm>
            <a:off x="4113213" y="1981200"/>
            <a:ext cx="3714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latin typeface="Symbol" pitchFamily="18" charset="2"/>
                <a:ea typeface="宋体" pitchFamily="2" charset="-122"/>
              </a:rPr>
              <a:t>Û</a:t>
            </a:r>
            <a:endParaRPr kumimoji="1" lang="en-US" altLang="zh-CN">
              <a:ea typeface="宋体" pitchFamily="2" charset="-122"/>
            </a:endParaRPr>
          </a:p>
        </p:txBody>
      </p:sp>
      <p:graphicFrame>
        <p:nvGraphicFramePr>
          <p:cNvPr id="94268" name="Object 60"/>
          <p:cNvGraphicFramePr>
            <a:graphicFrameLocks noChangeAspect="1"/>
          </p:cNvGraphicFramePr>
          <p:nvPr/>
        </p:nvGraphicFramePr>
        <p:xfrm>
          <a:off x="4545013" y="1989138"/>
          <a:ext cx="20431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6" name="Equation" r:id="rId20" imgW="876240" imgH="215640" progId="Equation.DSMT4">
                  <p:embed/>
                </p:oleObj>
              </mc:Choice>
              <mc:Fallback>
                <p:oleObj name="Equation" r:id="rId20" imgW="8762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1989138"/>
                        <a:ext cx="20431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"/>
                                        <p:tgtEl>
                                          <p:spTgt spid="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5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4" grpId="0" autoUpdateAnimBg="0"/>
      <p:bldP spid="94244" grpId="0" autoUpdateAnimBg="0"/>
      <p:bldP spid="94246" grpId="0" autoUpdateAnimBg="0"/>
      <p:bldP spid="9426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-26988"/>
            <a:ext cx="7772400" cy="1143001"/>
          </a:xfrm>
        </p:spPr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611188" y="909638"/>
            <a:ext cx="2673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本章习题</a:t>
            </a:r>
            <a:r>
              <a:rPr lang="en-US" altLang="zh-CN">
                <a:ea typeface="宋体" pitchFamily="2" charset="-122"/>
              </a:rPr>
              <a:t>17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20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395288" y="1412875"/>
            <a:ext cx="27622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17.</a:t>
            </a:r>
            <a:r>
              <a:rPr lang="zh-CN" altLang="en-US"/>
              <a:t>设线性方程组</a:t>
            </a:r>
          </a:p>
        </p:txBody>
      </p:sp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3132138" y="1701800"/>
          <a:ext cx="3641725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Equation" r:id="rId3" imgW="2286000" imgH="1104840" progId="Equation.DSMT4">
                  <p:embed/>
                </p:oleObj>
              </mc:Choice>
              <mc:Fallback>
                <p:oleObj name="Equation" r:id="rId3" imgW="2286000" imgH="1104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701800"/>
                        <a:ext cx="3641725" cy="177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611188" y="3502025"/>
            <a:ext cx="3740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的系数矩阵的秩与矩阵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7720013" y="2103438"/>
            <a:ext cx="6000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(1)</a:t>
            </a:r>
          </a:p>
        </p:txBody>
      </p:sp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4643438" y="3646488"/>
          <a:ext cx="3559175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2" name="Equation" r:id="rId5" imgW="2234880" imgH="1346040" progId="Equation.DSMT4">
                  <p:embed/>
                </p:oleObj>
              </mc:Choice>
              <mc:Fallback>
                <p:oleObj name="Equation" r:id="rId5" imgW="2234880" imgH="1346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646488"/>
                        <a:ext cx="3559175" cy="216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592138" y="5919788"/>
            <a:ext cx="50736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的秩相等</a:t>
            </a:r>
            <a:r>
              <a:rPr lang="en-US" altLang="zh-CN"/>
              <a:t>. </a:t>
            </a:r>
            <a:r>
              <a:rPr lang="zh-CN" altLang="en-US"/>
              <a:t>证明这个方程组有解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07950" y="333375"/>
            <a:ext cx="88026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证：对于任何一个矩阵</a:t>
            </a:r>
            <a:r>
              <a:rPr lang="en-US" altLang="zh-CN" i="1"/>
              <a:t>A</a:t>
            </a:r>
            <a:r>
              <a:rPr lang="en-US" altLang="zh-CN" i="1" baseline="-25000"/>
              <a:t>m</a:t>
            </a:r>
            <a:r>
              <a:rPr lang="en-US" altLang="zh-CN" baseline="-25000"/>
              <a:t>×</a:t>
            </a:r>
            <a:r>
              <a:rPr lang="en-US" altLang="zh-CN" i="1" baseline="-25000"/>
              <a:t>n</a:t>
            </a:r>
            <a:r>
              <a:rPr lang="zh-CN" altLang="en-US"/>
              <a:t>和向量</a:t>
            </a:r>
            <a:r>
              <a:rPr lang="en-US" altLang="zh-CN" i="1"/>
              <a:t>b</a:t>
            </a:r>
            <a:r>
              <a:rPr lang="en-US" altLang="zh-CN" i="1" baseline="-25000"/>
              <a:t>m</a:t>
            </a:r>
            <a:r>
              <a:rPr lang="en-US" altLang="zh-CN" baseline="-25000"/>
              <a:t>×1</a:t>
            </a:r>
            <a:r>
              <a:rPr lang="zh-CN" altLang="en-US"/>
              <a:t>有</a:t>
            </a:r>
            <a:r>
              <a:rPr lang="en-US" altLang="zh-CN"/>
              <a:t>R(</a:t>
            </a:r>
            <a:r>
              <a:rPr lang="en-US" altLang="zh-CN" i="1"/>
              <a:t>A</a:t>
            </a:r>
            <a:r>
              <a:rPr lang="en-US" altLang="zh-CN"/>
              <a:t>)≤R(</a:t>
            </a:r>
            <a:r>
              <a:rPr lang="en-US" altLang="zh-CN" i="1"/>
              <a:t>A,b</a:t>
            </a:r>
            <a:r>
              <a:rPr lang="en-US" altLang="zh-CN"/>
              <a:t>)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95288" y="1022350"/>
            <a:ext cx="842486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        设方程组</a:t>
            </a:r>
            <a:r>
              <a:rPr lang="en-US" altLang="zh-CN"/>
              <a:t>(1)</a:t>
            </a:r>
            <a:r>
              <a:rPr lang="zh-CN" altLang="en-US"/>
              <a:t>的系数矩阵为</a:t>
            </a:r>
            <a:r>
              <a:rPr lang="en-US" altLang="zh-CN" i="1"/>
              <a:t>A</a:t>
            </a:r>
            <a:r>
              <a:rPr lang="zh-CN" altLang="en-US"/>
              <a:t>，增广矩阵为</a:t>
            </a:r>
            <a:r>
              <a:rPr lang="en-US" altLang="zh-CN" i="1"/>
              <a:t>B</a:t>
            </a:r>
            <a:r>
              <a:rPr lang="zh-CN" altLang="en-US"/>
              <a:t>，常数列向量为</a:t>
            </a:r>
            <a:r>
              <a:rPr lang="en-US" altLang="zh-CN" i="1"/>
              <a:t>b</a:t>
            </a:r>
            <a:r>
              <a:rPr lang="zh-CN" altLang="en-US"/>
              <a:t>，则有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2771775" y="2133600"/>
          <a:ext cx="16383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7" name="Equation" r:id="rId3" imgW="1028520" imgH="533160" progId="Equation.DSMT4">
                  <p:embed/>
                </p:oleObj>
              </mc:Choice>
              <mc:Fallback>
                <p:oleObj name="Equation" r:id="rId3" imgW="1028520" imgH="533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133600"/>
                        <a:ext cx="16383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611188" y="3068638"/>
            <a:ext cx="12557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于是有</a:t>
            </a:r>
          </a:p>
        </p:txBody>
      </p:sp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2484438" y="3357563"/>
          <a:ext cx="33162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8" name="Equation" r:id="rId5" imgW="2082600" imgH="533160" progId="Equation.DSMT4">
                  <p:embed/>
                </p:oleObj>
              </mc:Choice>
              <mc:Fallback>
                <p:oleObj name="Equation" r:id="rId5" imgW="2082600" imgH="5331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57563"/>
                        <a:ext cx="3316287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611188" y="4365625"/>
            <a:ext cx="5413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而</a:t>
            </a:r>
          </a:p>
        </p:txBody>
      </p:sp>
      <p:graphicFrame>
        <p:nvGraphicFramePr>
          <p:cNvPr id="99338" name="Object 10"/>
          <p:cNvGraphicFramePr>
            <a:graphicFrameLocks noChangeAspect="1"/>
          </p:cNvGraphicFramePr>
          <p:nvPr/>
        </p:nvGraphicFramePr>
        <p:xfrm>
          <a:off x="2555875" y="4292600"/>
          <a:ext cx="31750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9" name="Equation" r:id="rId7" imgW="1993680" imgH="533160" progId="Equation.DSMT4">
                  <p:embed/>
                </p:oleObj>
              </mc:Choice>
              <mc:Fallback>
                <p:oleObj name="Equation" r:id="rId7" imgW="1993680" imgH="5331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92600"/>
                        <a:ext cx="31750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611188" y="5321300"/>
            <a:ext cx="5413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2041525" y="5157788"/>
          <a:ext cx="33369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0" name="Equation" r:id="rId9" imgW="2095200" imgH="533160" progId="Equation.DSMT4">
                  <p:embed/>
                </p:oleObj>
              </mc:Choice>
              <mc:Fallback>
                <p:oleObj name="Equation" r:id="rId9" imgW="2095200" imgH="5331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5157788"/>
                        <a:ext cx="3336925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574675" y="5991225"/>
            <a:ext cx="27733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因此方程组有解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  <p:bldP spid="99335" grpId="0"/>
      <p:bldP spid="99337" grpId="0"/>
      <p:bldP spid="99339" grpId="0"/>
      <p:bldP spid="993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587375"/>
          </a:xfrm>
        </p:spPr>
        <p:txBody>
          <a:bodyPr/>
          <a:lstStyle/>
          <a:p>
            <a:pPr algn="l"/>
            <a:r>
              <a:rPr lang="en-US" altLang="zh-CN" sz="2800"/>
              <a:t>20. </a:t>
            </a:r>
            <a:r>
              <a:rPr lang="zh-CN" altLang="en-US" sz="2800">
                <a:ea typeface="黑体" pitchFamily="49" charset="-122"/>
              </a:rPr>
              <a:t>证明以</a:t>
            </a:r>
            <a:r>
              <a:rPr lang="en-US" altLang="zh-CN" sz="2800" i="1">
                <a:ea typeface="黑体" pitchFamily="49" charset="-122"/>
              </a:rPr>
              <a:t>x, y, z, u, v</a:t>
            </a:r>
            <a:r>
              <a:rPr lang="zh-CN" altLang="en-US" sz="2800">
                <a:ea typeface="黑体" pitchFamily="49" charset="-122"/>
              </a:rPr>
              <a:t>为未知量的方程组</a:t>
            </a:r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2279650" y="931863"/>
          <a:ext cx="2609850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1" name="Equation" r:id="rId3" imgW="1638000" imgH="1346040" progId="Equation.DSMT4">
                  <p:embed/>
                </p:oleObj>
              </mc:Choice>
              <mc:Fallback>
                <p:oleObj name="Equation" r:id="rId3" imgW="1638000" imgH="1346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931863"/>
                        <a:ext cx="2609850" cy="216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351588" y="1527175"/>
            <a:ext cx="6000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(1)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68313" y="3141663"/>
            <a:ext cx="5899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在下面任何一个条件下必有非零解：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519113" y="3614738"/>
            <a:ext cx="49577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1)</a:t>
            </a:r>
            <a:r>
              <a:rPr lang="zh-CN" altLang="en-US"/>
              <a:t>系数</a:t>
            </a:r>
            <a:r>
              <a:rPr lang="en-US" altLang="zh-CN" i="1"/>
              <a:t>a,b,c,d,e</a:t>
            </a:r>
            <a:r>
              <a:rPr lang="zh-CN" altLang="en-US"/>
              <a:t>中有两个等于</a:t>
            </a:r>
            <a:r>
              <a:rPr lang="en-US" altLang="zh-CN"/>
              <a:t>-1;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539750" y="4221163"/>
            <a:ext cx="54213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2)</a:t>
            </a:r>
            <a:r>
              <a:rPr lang="zh-CN" altLang="en-US"/>
              <a:t>任何一个系数都不等于</a:t>
            </a:r>
            <a:r>
              <a:rPr lang="en-US" altLang="zh-CN"/>
              <a:t>-1</a:t>
            </a:r>
            <a:r>
              <a:rPr lang="zh-CN" altLang="en-US"/>
              <a:t>，但有</a:t>
            </a:r>
          </a:p>
        </p:txBody>
      </p:sp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2051050" y="4868863"/>
          <a:ext cx="45323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2" name="Equation" r:id="rId5" imgW="2844720" imgH="444240" progId="Equation.DSMT4">
                  <p:embed/>
                </p:oleObj>
              </mc:Choice>
              <mc:Fallback>
                <p:oleObj name="Equation" r:id="rId5" imgW="2844720" imgH="4442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868863"/>
                        <a:ext cx="4532313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45291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证：方程组</a:t>
            </a:r>
            <a:r>
              <a:rPr lang="en-US" altLang="zh-CN"/>
              <a:t>(1)</a:t>
            </a:r>
            <a:r>
              <a:rPr lang="zh-CN" altLang="en-US"/>
              <a:t>的系数矩阵为</a:t>
            </a: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1476375" y="908050"/>
          <a:ext cx="295275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6" name="Equation" r:id="rId3" imgW="2120760" imgH="1333440" progId="Equation.DSMT4">
                  <p:embed/>
                </p:oleObj>
              </mc:Choice>
              <mc:Fallback>
                <p:oleObj name="Equation" r:id="rId3" imgW="2120760" imgH="1333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08050"/>
                        <a:ext cx="2952750" cy="18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250825" y="2708275"/>
            <a:ext cx="84963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1950" indent="-361950"/>
            <a:r>
              <a:rPr lang="en-US" altLang="zh-CN"/>
              <a:t>1)</a:t>
            </a:r>
            <a:r>
              <a:rPr lang="zh-CN" altLang="en-US"/>
              <a:t>系数</a:t>
            </a:r>
            <a:r>
              <a:rPr lang="en-US" altLang="zh-CN" i="1"/>
              <a:t>a,b,c,d,e</a:t>
            </a:r>
            <a:r>
              <a:rPr lang="zh-CN" altLang="en-US"/>
              <a:t>中有两个等于</a:t>
            </a:r>
            <a:r>
              <a:rPr lang="en-US" altLang="zh-CN"/>
              <a:t>-1</a:t>
            </a:r>
            <a:r>
              <a:rPr lang="zh-CN" altLang="en-US"/>
              <a:t>，则</a:t>
            </a:r>
            <a:r>
              <a:rPr lang="en-US" altLang="zh-CN"/>
              <a:t>|A|</a:t>
            </a:r>
            <a:r>
              <a:rPr lang="zh-CN" altLang="en-US"/>
              <a:t>中有两行相等，故</a:t>
            </a:r>
            <a:r>
              <a:rPr lang="en-US" altLang="zh-CN"/>
              <a:t>|A|=0</a:t>
            </a:r>
            <a:r>
              <a:rPr lang="zh-CN" altLang="en-US"/>
              <a:t>，因此有非零解</a:t>
            </a:r>
            <a:r>
              <a:rPr lang="en-US" altLang="zh-CN"/>
              <a:t>.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323850" y="3644900"/>
            <a:ext cx="9271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2) </a:t>
            </a:r>
            <a:r>
              <a:rPr lang="zh-CN" altLang="en-US"/>
              <a:t>由</a:t>
            </a:r>
          </a:p>
        </p:txBody>
      </p:sp>
      <p:graphicFrame>
        <p:nvGraphicFramePr>
          <p:cNvPr id="102411" name="Object 11"/>
          <p:cNvGraphicFramePr>
            <a:graphicFrameLocks noChangeAspect="1"/>
          </p:cNvGraphicFramePr>
          <p:nvPr/>
        </p:nvGraphicFramePr>
        <p:xfrm>
          <a:off x="1403350" y="3644900"/>
          <a:ext cx="45323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7" name="Equation" r:id="rId5" imgW="2844720" imgH="444240" progId="Equation.DSMT4">
                  <p:embed/>
                </p:oleObj>
              </mc:Choice>
              <mc:Fallback>
                <p:oleObj name="Equation" r:id="rId5" imgW="2844720" imgH="4442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644900"/>
                        <a:ext cx="4532313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663575" y="4887913"/>
            <a:ext cx="5413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得</a:t>
            </a:r>
          </a:p>
        </p:txBody>
      </p:sp>
      <p:graphicFrame>
        <p:nvGraphicFramePr>
          <p:cNvPr id="102413" name="Object 13"/>
          <p:cNvGraphicFramePr>
            <a:graphicFrameLocks noChangeAspect="1"/>
          </p:cNvGraphicFramePr>
          <p:nvPr/>
        </p:nvGraphicFramePr>
        <p:xfrm>
          <a:off x="1403350" y="4730750"/>
          <a:ext cx="40671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8" name="Equation" r:id="rId7" imgW="2552400" imgH="444240" progId="Equation.DSMT4">
                  <p:embed/>
                </p:oleObj>
              </mc:Choice>
              <mc:Fallback>
                <p:oleObj name="Equation" r:id="rId7" imgW="2552400" imgH="4442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30750"/>
                        <a:ext cx="40671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/>
      <p:bldP spid="102408" grpId="0"/>
      <p:bldP spid="1024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611188" y="2060575"/>
          <a:ext cx="4772025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9" name="Equation" r:id="rId3" imgW="3429000" imgH="1549080" progId="Equation.DSMT4">
                  <p:embed/>
                </p:oleObj>
              </mc:Choice>
              <mc:Fallback>
                <p:oleObj name="Equation" r:id="rId3" imgW="3429000" imgH="1549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60575"/>
                        <a:ext cx="4772025" cy="217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585788" y="4294188"/>
          <a:ext cx="7740650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0" name="Equation" r:id="rId5" imgW="5562360" imgH="1549080" progId="Equation.DSMT4">
                  <p:embed/>
                </p:oleObj>
              </mc:Choice>
              <mc:Fallback>
                <p:oleObj name="Equation" r:id="rId5" imgW="5562360" imgH="1549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4294188"/>
                        <a:ext cx="7740650" cy="217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684213" y="260350"/>
          <a:ext cx="2881312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1" name="Equation" r:id="rId7" imgW="2070000" imgH="1333440" progId="Equation.DSMT4">
                  <p:embed/>
                </p:oleObj>
              </mc:Choice>
              <mc:Fallback>
                <p:oleObj name="Equation" r:id="rId7" imgW="2070000" imgH="1333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881312" cy="18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3635375" y="260350"/>
          <a:ext cx="420687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2" name="Equation" r:id="rId9" imgW="3022560" imgH="1333440" progId="Equation.DSMT4">
                  <p:embed/>
                </p:oleObj>
              </mc:Choice>
              <mc:Fallback>
                <p:oleObj name="Equation" r:id="rId9" imgW="3022560" imgH="1333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60350"/>
                        <a:ext cx="4206875" cy="18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971550" y="404813"/>
          <a:ext cx="4383088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2" name="Equation" r:id="rId3" imgW="3149280" imgH="1333440" progId="Equation.DSMT4">
                  <p:embed/>
                </p:oleObj>
              </mc:Choice>
              <mc:Fallback>
                <p:oleObj name="Equation" r:id="rId3" imgW="3149280" imgH="1333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813"/>
                        <a:ext cx="4383088" cy="18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971550" y="2492375"/>
          <a:ext cx="38893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3" name="Equation" r:id="rId5" imgW="279360" imgH="190440" progId="Equation.DSMT4">
                  <p:embed/>
                </p:oleObj>
              </mc:Choice>
              <mc:Fallback>
                <p:oleObj name="Equation" r:id="rId5" imgW="27936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92375"/>
                        <a:ext cx="388938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827088" y="3213100"/>
            <a:ext cx="34877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因此方程组有非零解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755650" y="333375"/>
            <a:ext cx="79930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438275" indent="-1438275"/>
            <a:r>
              <a:rPr lang="zh-CN" altLang="en-US" i="0"/>
              <a:t>类似有：矩阵</a:t>
            </a:r>
            <a:r>
              <a:rPr lang="en-US" altLang="zh-CN"/>
              <a:t>A</a:t>
            </a:r>
            <a:r>
              <a:rPr lang="zh-CN" altLang="en-US" i="0"/>
              <a:t>的列秩也等于</a:t>
            </a:r>
            <a:r>
              <a:rPr lang="en-US" altLang="zh-CN"/>
              <a:t>A</a:t>
            </a:r>
            <a:r>
              <a:rPr lang="zh-CN" altLang="en-US" i="0"/>
              <a:t>中一切非零子式的最高阶数</a:t>
            </a:r>
            <a:r>
              <a:rPr lang="en-US" altLang="zh-CN"/>
              <a:t>.</a:t>
            </a:r>
          </a:p>
        </p:txBody>
      </p:sp>
      <p:sp>
        <p:nvSpPr>
          <p:cNvPr id="214021" name="AutoShape 5"/>
          <p:cNvSpPr>
            <a:spLocks noChangeArrowheads="1"/>
          </p:cNvSpPr>
          <p:nvPr/>
        </p:nvSpPr>
        <p:spPr bwMode="auto">
          <a:xfrm>
            <a:off x="1042988" y="1268413"/>
            <a:ext cx="649287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755650" y="1700213"/>
            <a:ext cx="7920038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987425" indent="-987425"/>
            <a:r>
              <a:rPr lang="zh-CN" altLang="en-US" i="0">
                <a:solidFill>
                  <a:srgbClr val="FF3300"/>
                </a:solidFill>
              </a:rPr>
              <a:t>定理</a:t>
            </a:r>
            <a:r>
              <a:rPr lang="en-US" altLang="zh-CN" i="0">
                <a:solidFill>
                  <a:srgbClr val="FF3300"/>
                </a:solidFill>
              </a:rPr>
              <a:t>2</a:t>
            </a:r>
            <a:r>
              <a:rPr lang="en-US" altLang="zh-CN" i="0"/>
              <a:t>	 </a:t>
            </a:r>
            <a:r>
              <a:rPr lang="zh-CN" altLang="en-US" i="0"/>
              <a:t>矩阵的行秩</a:t>
            </a:r>
            <a:r>
              <a:rPr lang="zh-CN" altLang="en-US" i="0">
                <a:solidFill>
                  <a:srgbClr val="A50021"/>
                </a:solidFill>
              </a:rPr>
              <a:t>等于</a:t>
            </a:r>
            <a:r>
              <a:rPr lang="zh-CN" altLang="en-US" i="0"/>
              <a:t>列秩，它们都等于矩阵中一切非零子式的</a:t>
            </a:r>
            <a:r>
              <a:rPr lang="zh-CN" altLang="en-US" i="0">
                <a:solidFill>
                  <a:srgbClr val="A50021"/>
                </a:solidFill>
              </a:rPr>
              <a:t>最高阶数</a:t>
            </a:r>
            <a:r>
              <a:rPr lang="en-US" altLang="zh-CN" i="0"/>
              <a:t>.</a:t>
            </a:r>
            <a:r>
              <a:rPr lang="en-US" altLang="zh-CN"/>
              <a:t> </a:t>
            </a:r>
          </a:p>
        </p:txBody>
      </p:sp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2484438" y="3197225"/>
          <a:ext cx="3806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6" name="Equation" r:id="rId3" imgW="1790700" imgH="254000" progId="Equation.DSMT4">
                  <p:embed/>
                </p:oleObj>
              </mc:Choice>
              <mc:Fallback>
                <p:oleObj name="Equation" r:id="rId3" imgW="1790700" imgH="254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197225"/>
                        <a:ext cx="3806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/>
        </p:nvGraphicFramePr>
        <p:xfrm>
          <a:off x="1835150" y="4724400"/>
          <a:ext cx="17764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7" name="Equation" r:id="rId5" imgW="812447" imgH="266584" progId="Equation.DSMT4">
                  <p:embed/>
                </p:oleObj>
              </mc:Choice>
              <mc:Fallback>
                <p:oleObj name="Equation" r:id="rId5" imgW="812447" imgH="266584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24400"/>
                        <a:ext cx="1776413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755650" y="2652713"/>
            <a:ext cx="80645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i="0">
                <a:solidFill>
                  <a:srgbClr val="FF3300"/>
                </a:solidFill>
                <a:latin typeface="黑体" pitchFamily="49" charset="-122"/>
                <a:cs typeface="Arial Unicode MS" pitchFamily="34" charset="-122"/>
              </a:rPr>
              <a:t>定义</a:t>
            </a:r>
            <a:r>
              <a:rPr lang="en-US" altLang="zh-CN" i="0">
                <a:solidFill>
                  <a:srgbClr val="FF3300"/>
                </a:solidFill>
                <a:latin typeface="黑体" pitchFamily="49" charset="-122"/>
                <a:cs typeface="Arial Unicode MS" pitchFamily="34" charset="-122"/>
              </a:rPr>
              <a:t>2 </a:t>
            </a:r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矩阵</a:t>
            </a:r>
            <a:r>
              <a:rPr lang="en-US" altLang="zh-CN">
                <a:cs typeface="Arial Unicode MS" pitchFamily="34" charset="-122"/>
              </a:rPr>
              <a:t>A</a:t>
            </a:r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的行秩，称为矩阵</a:t>
            </a:r>
            <a:r>
              <a:rPr lang="en-US" altLang="zh-CN">
                <a:cs typeface="Arial Unicode MS" pitchFamily="34" charset="-122"/>
              </a:rPr>
              <a:t>A</a:t>
            </a:r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的秩，记为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827088" y="3702050"/>
            <a:ext cx="34559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若矩阵</a:t>
            </a:r>
            <a:r>
              <a:rPr lang="en-US" altLang="zh-CN" i="0"/>
              <a:t>A</a:t>
            </a:r>
            <a:r>
              <a:rPr lang="zh-CN" altLang="en-US" i="0"/>
              <a:t>的秩为</a:t>
            </a:r>
            <a:r>
              <a:rPr lang="en-US" altLang="zh-CN" i="0"/>
              <a:t>r</a:t>
            </a:r>
            <a:r>
              <a:rPr lang="zh-CN" altLang="en-US" i="0"/>
              <a:t>，则</a:t>
            </a:r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1763713" y="4221163"/>
            <a:ext cx="42465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(1) </a:t>
            </a:r>
            <a:r>
              <a:rPr lang="en-US" altLang="zh-CN"/>
              <a:t>r</a:t>
            </a:r>
            <a:r>
              <a:rPr lang="zh-CN" altLang="en-US" i="0"/>
              <a:t>＝</a:t>
            </a:r>
            <a:r>
              <a:rPr lang="en-US" altLang="zh-CN"/>
              <a:t>A</a:t>
            </a:r>
            <a:r>
              <a:rPr lang="zh-CN" altLang="en-US" i="0"/>
              <a:t>的行秩＝</a:t>
            </a:r>
            <a:r>
              <a:rPr lang="en-US" altLang="zh-CN"/>
              <a:t>A</a:t>
            </a:r>
            <a:r>
              <a:rPr lang="zh-CN" altLang="en-US" i="0"/>
              <a:t>的列秩</a:t>
            </a:r>
            <a:r>
              <a:rPr lang="en-US" altLang="zh-CN" i="0"/>
              <a:t>.</a:t>
            </a:r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1763713" y="5229225"/>
            <a:ext cx="67691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0850" indent="-450850"/>
            <a:r>
              <a:rPr lang="en-US" altLang="zh-CN" i="0"/>
              <a:t>(3) </a:t>
            </a:r>
            <a:r>
              <a:rPr lang="en-US" altLang="zh-CN"/>
              <a:t>A</a:t>
            </a:r>
            <a:r>
              <a:rPr lang="zh-CN" altLang="en-US" i="0"/>
              <a:t>中至少有一个</a:t>
            </a:r>
            <a:r>
              <a:rPr lang="en-US" altLang="zh-CN"/>
              <a:t>r</a:t>
            </a:r>
            <a:r>
              <a:rPr lang="zh-CN" altLang="en-US" i="0"/>
              <a:t>阶子式不为零，所有</a:t>
            </a:r>
            <a:r>
              <a:rPr lang="en-US" altLang="zh-CN"/>
              <a:t>r</a:t>
            </a:r>
            <a:r>
              <a:rPr lang="en-US" altLang="zh-CN" i="0"/>
              <a:t>+1,</a:t>
            </a:r>
            <a:r>
              <a:rPr lang="en-US" altLang="zh-CN"/>
              <a:t>r</a:t>
            </a:r>
            <a:r>
              <a:rPr lang="en-US" altLang="zh-CN" i="0"/>
              <a:t>+2,… </a:t>
            </a:r>
            <a:r>
              <a:rPr lang="zh-CN" altLang="en-US" i="0"/>
              <a:t>阶子式为零</a:t>
            </a:r>
            <a:r>
              <a:rPr lang="en-US" altLang="zh-CN" i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 animBg="1"/>
      <p:bldP spid="214022" grpId="0"/>
      <p:bldP spid="214025" grpId="0"/>
      <p:bldP spid="214028" grpId="0"/>
      <p:bldP spid="214029" grpId="0"/>
      <p:bldP spid="2140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81000" y="895350"/>
            <a:ext cx="1643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黑体" panose="02010609060101010101" pitchFamily="49" charset="-122"/>
              </a:rPr>
              <a:t>1. </a:t>
            </a:r>
            <a:r>
              <a:rPr kumimoji="1" lang="zh-CN" altLang="en-US">
                <a:latin typeface="黑体" panose="02010609060101010101" pitchFamily="49" charset="-122"/>
              </a:rPr>
              <a:t>已知 </a:t>
            </a:r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1849438" y="152400"/>
          <a:ext cx="3332162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8" name="Equation" r:id="rId3" imgW="1854000" imgH="1168200" progId="Equation.DSMT4">
                  <p:embed/>
                </p:oleObj>
              </mc:Choice>
              <mc:Fallback>
                <p:oleObj name="Equation" r:id="rId3" imgW="185400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152400"/>
                        <a:ext cx="3332162" cy="210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5127625" y="895350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求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…a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≠0.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457200" y="33670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>
                <a:latin typeface="Times New Roman" panose="02020603050405020304" pitchFamily="18" charset="0"/>
              </a:rPr>
              <a:t>其中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2692400" y="2300288"/>
          <a:ext cx="4611688" cy="264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9" name="Equation" r:id="rId5" imgW="2019240" imgH="1155600" progId="Equation.DSMT4">
                  <p:embed/>
                </p:oleObj>
              </mc:Choice>
              <mc:Fallback>
                <p:oleObj name="Equation" r:id="rId5" imgW="201924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300288"/>
                        <a:ext cx="4611688" cy="264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441325" y="5105400"/>
            <a:ext cx="84740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9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/>
              <a:t>3. </a:t>
            </a:r>
            <a:r>
              <a:rPr lang="zh-CN" altLang="en-US" sz="3200"/>
              <a:t>设</a:t>
            </a:r>
            <a:r>
              <a:rPr lang="en-US" altLang="zh-CN" sz="3200" i="1">
                <a:latin typeface="Times New Roman" panose="02020603050405020304" pitchFamily="18" charset="0"/>
              </a:rPr>
              <a:t>n</a:t>
            </a:r>
            <a:r>
              <a:rPr lang="zh-CN" altLang="en-US" sz="3200"/>
              <a:t>阶方阵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zh-CN" altLang="en-US" sz="3200"/>
              <a:t>满足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en-US" altLang="zh-CN" sz="3200" baseline="30000"/>
              <a:t>2</a:t>
            </a:r>
            <a:r>
              <a:rPr lang="en-US" altLang="zh-CN" sz="3200"/>
              <a:t>+2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en-US" altLang="zh-CN" sz="3200"/>
              <a:t>+3</a:t>
            </a:r>
            <a:r>
              <a:rPr lang="en-US" altLang="zh-CN" sz="3200" i="1">
                <a:latin typeface="Times New Roman" panose="02020603050405020304" pitchFamily="18" charset="0"/>
              </a:rPr>
              <a:t>E</a:t>
            </a:r>
            <a:r>
              <a:rPr lang="en-US" altLang="zh-CN" sz="3200"/>
              <a:t>=</a:t>
            </a:r>
            <a:r>
              <a:rPr lang="en-US" altLang="zh-CN" sz="3200" i="1">
                <a:latin typeface="Times New Roman" panose="02020603050405020304" pitchFamily="18" charset="0"/>
              </a:rPr>
              <a:t>O</a:t>
            </a:r>
            <a:r>
              <a:rPr lang="zh-CN" altLang="en-US" sz="3200"/>
              <a:t>，证明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zh-CN" altLang="en-US" sz="3200"/>
              <a:t>矩阵可逆，并求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zh-CN" altLang="en-US" sz="3200"/>
              <a:t>的逆矩阵</a:t>
            </a:r>
            <a:r>
              <a:rPr lang="en-US" altLang="zh-CN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0630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09600" y="2286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黑体" panose="02010609060101010101" pitchFamily="49" charset="-122"/>
              </a:rPr>
              <a:t>4. </a:t>
            </a:r>
            <a:r>
              <a:rPr kumimoji="1" lang="zh-CN" altLang="en-US">
                <a:latin typeface="黑体" panose="02010609060101010101" pitchFamily="49" charset="-122"/>
              </a:rPr>
              <a:t>利用 </a:t>
            </a:r>
            <a:r>
              <a:rPr kumimoji="1" lang="en-US" altLang="zh-CN">
                <a:latin typeface="黑体" panose="02010609060101010101" pitchFamily="49" charset="-122"/>
              </a:rPr>
              <a:t>|</a:t>
            </a:r>
            <a:r>
              <a:rPr kumimoji="1" lang="en-US" altLang="zh-CN" i="1">
                <a:latin typeface="Times New Roman" panose="02020603050405020304" pitchFamily="18" charset="0"/>
              </a:rPr>
              <a:t>AB</a:t>
            </a:r>
            <a:r>
              <a:rPr kumimoji="1" lang="en-US" altLang="zh-CN">
                <a:latin typeface="黑体" panose="02010609060101010101" pitchFamily="49" charset="-122"/>
              </a:rPr>
              <a:t>|=|</a:t>
            </a:r>
            <a:r>
              <a:rPr kumimoji="1" lang="en-US" altLang="zh-CN" i="1"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latin typeface="黑体" panose="02010609060101010101" pitchFamily="49" charset="-122"/>
              </a:rPr>
              <a:t>||</a:t>
            </a: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latin typeface="黑体" panose="02010609060101010101" pitchFamily="49" charset="-122"/>
              </a:rPr>
              <a:t>|</a:t>
            </a:r>
            <a:r>
              <a:rPr kumimoji="1" lang="zh-CN" altLang="en-US">
                <a:latin typeface="黑体" panose="02010609060101010101" pitchFamily="49" charset="-122"/>
              </a:rPr>
              <a:t>求行列式 </a:t>
            </a:r>
            <a:r>
              <a:rPr kumimoji="1" lang="en-US" altLang="zh-CN">
                <a:latin typeface="黑体" panose="02010609060101010101" pitchFamily="49" charset="-122"/>
              </a:rPr>
              <a:t>【</a:t>
            </a:r>
            <a:r>
              <a:rPr kumimoji="1" lang="zh-CN" altLang="en-US">
                <a:latin typeface="黑体" panose="02010609060101010101" pitchFamily="49" charset="-122"/>
              </a:rPr>
              <a:t>习题</a:t>
            </a:r>
            <a:r>
              <a:rPr kumimoji="1" lang="en-US" altLang="zh-CN">
                <a:latin typeface="黑体" panose="02010609060101010101" pitchFamily="49" charset="-122"/>
              </a:rPr>
              <a:t>14(3)】</a:t>
            </a:r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1447800" y="762000"/>
          <a:ext cx="4724400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2" name="Equation" r:id="rId3" imgW="2197080" imgH="1663560" progId="Equation.DSMT4">
                  <p:embed/>
                </p:oleObj>
              </mc:Choice>
              <mc:Fallback>
                <p:oleObj name="Equation" r:id="rId3" imgW="2197080" imgH="1663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762000"/>
                        <a:ext cx="4724400" cy="357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628650" y="5032375"/>
            <a:ext cx="3198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求矩阵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满足</a:t>
            </a:r>
          </a:p>
        </p:txBody>
      </p: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3740150" y="4473575"/>
          <a:ext cx="532765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3" name="公式" r:id="rId5" imgW="2400120" imgH="799920" progId="Equation.3">
                  <p:embed/>
                </p:oleObj>
              </mc:Choice>
              <mc:Fallback>
                <p:oleObj name="公式" r:id="rId5" imgW="240012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473575"/>
                        <a:ext cx="5327650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135988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81000" y="3024188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4988" indent="-5349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43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7.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阶矩阵</a:t>
            </a:r>
            <a:r>
              <a:rPr kumimoji="1"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可以与任意</a:t>
            </a:r>
            <a:r>
              <a:rPr kumimoji="1"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阶矩阵乘法可交换，证明</a:t>
            </a:r>
            <a:r>
              <a:rPr kumimoji="1"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kumimoji="1"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阶数量矩阵</a:t>
            </a:r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04800" y="609600"/>
            <a:ext cx="861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4988" indent="-5349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43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6. </a:t>
            </a:r>
            <a:r>
              <a:rPr kumimoji="1" lang="en-US" altLang="zh-CN" sz="3200" i="1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kumimoji="1"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取什么值时，矩阵</a:t>
            </a:r>
            <a:r>
              <a:rPr kumimoji="1" lang="en-US" altLang="zh-CN" sz="32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可逆，并求其逆矩阵</a:t>
            </a:r>
            <a:r>
              <a:rPr kumimoji="1"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2514600" y="1219200"/>
          <a:ext cx="236855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6" name="Equation" r:id="rId3" imgW="1066680" imgH="698400" progId="Equation.DSMT4">
                  <p:embed/>
                </p:oleObj>
              </mc:Choice>
              <mc:Fallback>
                <p:oleObj name="Equation" r:id="rId3" imgW="10666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236855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1000" y="4572000"/>
            <a:ext cx="85344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4988" indent="-5349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43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kumimoji="1"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章习题</a:t>
            </a:r>
            <a:endParaRPr kumimoji="1"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3200" dirty="0" smtClean="0">
                <a:latin typeface="+mn-ea"/>
                <a:ea typeface="+mn-ea"/>
              </a:rPr>
              <a:t>26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sz="3200" dirty="0" smtClean="0">
                <a:latin typeface="+mn-ea"/>
                <a:ea typeface="+mn-ea"/>
              </a:rPr>
              <a:t>28</a:t>
            </a:r>
            <a:endParaRPr kumimoji="1" lang="en-US" altLang="zh-CN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1540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9" name="Rectangle 9"/>
          <p:cNvSpPr>
            <a:spLocks noChangeArrowheads="1"/>
          </p:cNvSpPr>
          <p:nvPr/>
        </p:nvSpPr>
        <p:spPr bwMode="auto">
          <a:xfrm>
            <a:off x="1547813" y="1052513"/>
            <a:ext cx="55594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若</a:t>
            </a:r>
            <a:r>
              <a:rPr lang="en-US" altLang="zh-CN"/>
              <a:t>A</a:t>
            </a:r>
            <a:r>
              <a:rPr lang="zh-CN" altLang="en-US" i="0"/>
              <a:t>中存在一个</a:t>
            </a:r>
            <a:r>
              <a:rPr lang="en-US" altLang="zh-CN"/>
              <a:t>r</a:t>
            </a:r>
            <a:r>
              <a:rPr lang="zh-CN" altLang="en-US" i="0"/>
              <a:t>阶子式不为零，则</a:t>
            </a:r>
          </a:p>
        </p:txBody>
      </p:sp>
      <p:sp>
        <p:nvSpPr>
          <p:cNvPr id="215050" name="Rectangle 10"/>
          <p:cNvSpPr>
            <a:spLocks noChangeArrowheads="1"/>
          </p:cNvSpPr>
          <p:nvPr/>
        </p:nvSpPr>
        <p:spPr bwMode="auto">
          <a:xfrm>
            <a:off x="1547813" y="1557338"/>
            <a:ext cx="48450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若</a:t>
            </a:r>
            <a:r>
              <a:rPr lang="en-US" altLang="zh-CN"/>
              <a:t>A</a:t>
            </a:r>
            <a:r>
              <a:rPr lang="zh-CN" altLang="en-US" i="0"/>
              <a:t>中所有</a:t>
            </a:r>
            <a:r>
              <a:rPr lang="en-US" altLang="zh-CN"/>
              <a:t>r</a:t>
            </a:r>
            <a:r>
              <a:rPr lang="zh-CN" altLang="en-US" i="0"/>
              <a:t>阶子式都为零，则</a:t>
            </a:r>
          </a:p>
        </p:txBody>
      </p:sp>
      <p:sp>
        <p:nvSpPr>
          <p:cNvPr id="215051" name="Rectangle 11"/>
          <p:cNvSpPr>
            <a:spLocks noChangeArrowheads="1"/>
          </p:cNvSpPr>
          <p:nvPr/>
        </p:nvSpPr>
        <p:spPr bwMode="auto">
          <a:xfrm>
            <a:off x="684213" y="404813"/>
            <a:ext cx="19700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另外结论：</a:t>
            </a:r>
          </a:p>
        </p:txBody>
      </p:sp>
      <p:graphicFrame>
        <p:nvGraphicFramePr>
          <p:cNvPr id="215052" name="Object 12"/>
          <p:cNvGraphicFramePr>
            <a:graphicFrameLocks noChangeAspect="1"/>
          </p:cNvGraphicFramePr>
          <p:nvPr/>
        </p:nvGraphicFramePr>
        <p:xfrm>
          <a:off x="7092950" y="1033463"/>
          <a:ext cx="10826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0" name="Equation" r:id="rId3" imgW="495085" imgH="241195" progId="Equation.DSMT4">
                  <p:embed/>
                </p:oleObj>
              </mc:Choice>
              <mc:Fallback>
                <p:oleObj name="Equation" r:id="rId3" imgW="495085" imgH="241195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033463"/>
                        <a:ext cx="10826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3" name="Object 13"/>
          <p:cNvGraphicFramePr>
            <a:graphicFrameLocks noChangeAspect="1"/>
          </p:cNvGraphicFramePr>
          <p:nvPr/>
        </p:nvGraphicFramePr>
        <p:xfrm>
          <a:off x="6372225" y="1557338"/>
          <a:ext cx="10826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1" name="Equation" r:id="rId5" imgW="495085" imgH="241195" progId="Equation.DSMT4">
                  <p:embed/>
                </p:oleObj>
              </mc:Choice>
              <mc:Fallback>
                <p:oleObj name="Equation" r:id="rId5" imgW="495085" imgH="241195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557338"/>
                        <a:ext cx="10826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827088" y="2133600"/>
            <a:ext cx="799306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        </a:t>
            </a:r>
            <a:r>
              <a:rPr lang="zh-CN" altLang="en-US" i="0"/>
              <a:t>可逆矩阵的秩等于阶数，故称可逆矩阵为</a:t>
            </a:r>
            <a:r>
              <a:rPr lang="zh-CN" altLang="en-US" i="0">
                <a:solidFill>
                  <a:srgbClr val="000099"/>
                </a:solidFill>
              </a:rPr>
              <a:t>满秩矩阵</a:t>
            </a:r>
            <a:r>
              <a:rPr lang="zh-CN" altLang="en-US" i="0"/>
              <a:t>，奇异矩阵也称为</a:t>
            </a:r>
            <a:r>
              <a:rPr lang="zh-CN" altLang="en-US" i="0">
                <a:solidFill>
                  <a:srgbClr val="000099"/>
                </a:solidFill>
              </a:rPr>
              <a:t>降秩矩阵</a:t>
            </a:r>
            <a:r>
              <a:rPr lang="en-US" altLang="zh-CN" i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9" grpId="0"/>
      <p:bldP spid="215050" grpId="0"/>
      <p:bldP spid="2150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684213" y="1412875"/>
            <a:ext cx="80645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i="0"/>
              <a:t>       </a:t>
            </a:r>
            <a:r>
              <a:rPr lang="zh-CN" altLang="en-US" i="0"/>
              <a:t>设</a:t>
            </a:r>
            <a:r>
              <a:rPr lang="en-US" altLang="zh-CN"/>
              <a:t>A</a:t>
            </a:r>
            <a:r>
              <a:rPr lang="en-US" altLang="zh-CN" i="0"/>
              <a:t>=(</a:t>
            </a:r>
            <a:r>
              <a:rPr lang="en-US" altLang="zh-CN"/>
              <a:t>a</a:t>
            </a:r>
            <a:r>
              <a:rPr lang="en-US" altLang="zh-CN" baseline="-25000"/>
              <a:t>ij</a:t>
            </a:r>
            <a:r>
              <a:rPr lang="en-US" altLang="zh-CN" i="0"/>
              <a:t>)</a:t>
            </a:r>
            <a:r>
              <a:rPr lang="en-US" altLang="zh-CN" baseline="-25000"/>
              <a:t>m</a:t>
            </a:r>
            <a:r>
              <a:rPr lang="en-US" altLang="zh-CN" i="0" baseline="-25000"/>
              <a:t>×</a:t>
            </a:r>
            <a:r>
              <a:rPr lang="en-US" altLang="zh-CN" baseline="-25000"/>
              <a:t>n</a:t>
            </a:r>
            <a:r>
              <a:rPr lang="zh-CN" altLang="en-US" i="0"/>
              <a:t>，</a:t>
            </a:r>
            <a:r>
              <a:rPr lang="en-US" altLang="zh-CN"/>
              <a:t>B</a:t>
            </a:r>
            <a:r>
              <a:rPr lang="en-US" altLang="zh-CN" i="0"/>
              <a:t>=(</a:t>
            </a:r>
            <a:r>
              <a:rPr lang="en-US" altLang="zh-CN"/>
              <a:t>b</a:t>
            </a:r>
            <a:r>
              <a:rPr lang="en-US" altLang="zh-CN" baseline="-25000"/>
              <a:t>ij</a:t>
            </a:r>
            <a:r>
              <a:rPr lang="en-US" altLang="zh-CN" i="0"/>
              <a:t>)</a:t>
            </a:r>
            <a:r>
              <a:rPr lang="en-US" altLang="zh-CN" baseline="-25000"/>
              <a:t>n</a:t>
            </a:r>
            <a:r>
              <a:rPr lang="en-US" altLang="zh-CN" i="0" baseline="-25000"/>
              <a:t>×</a:t>
            </a:r>
            <a:r>
              <a:rPr lang="en-US" altLang="zh-CN" baseline="-25000"/>
              <a:t>p</a:t>
            </a:r>
            <a:r>
              <a:rPr lang="zh-CN" altLang="en-US" i="0"/>
              <a:t>，则</a:t>
            </a:r>
            <a:r>
              <a:rPr lang="en-US" altLang="zh-CN"/>
              <a:t>AB</a:t>
            </a:r>
            <a:r>
              <a:rPr lang="zh-CN" altLang="en-US" i="0"/>
              <a:t>是</a:t>
            </a:r>
            <a:r>
              <a:rPr lang="en-US" altLang="zh-CN"/>
              <a:t>m</a:t>
            </a:r>
            <a:r>
              <a:rPr lang="en-US" altLang="zh-CN" i="0"/>
              <a:t>×</a:t>
            </a:r>
            <a:r>
              <a:rPr lang="en-US" altLang="zh-CN"/>
              <a:t>p</a:t>
            </a:r>
            <a:r>
              <a:rPr lang="zh-CN" altLang="en-US" i="0"/>
              <a:t>矩阵，把</a:t>
            </a:r>
            <a:r>
              <a:rPr lang="en-US" altLang="zh-CN"/>
              <a:t>AB</a:t>
            </a:r>
            <a:r>
              <a:rPr lang="zh-CN" altLang="en-US" i="0"/>
              <a:t>和</a:t>
            </a:r>
            <a:r>
              <a:rPr lang="en-US" altLang="zh-CN"/>
              <a:t>B</a:t>
            </a:r>
            <a:r>
              <a:rPr lang="zh-CN" altLang="en-US" i="0"/>
              <a:t>都看作行向量构成，即：</a:t>
            </a:r>
            <a:r>
              <a:rPr lang="zh-CN" altLang="en-US"/>
              <a:t> </a:t>
            </a:r>
          </a:p>
        </p:txBody>
      </p:sp>
      <p:graphicFrame>
        <p:nvGraphicFramePr>
          <p:cNvPr id="217106" name="Object 18"/>
          <p:cNvGraphicFramePr>
            <a:graphicFrameLocks noChangeAspect="1"/>
          </p:cNvGraphicFramePr>
          <p:nvPr/>
        </p:nvGraphicFramePr>
        <p:xfrm>
          <a:off x="3059113" y="2298700"/>
          <a:ext cx="2601912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Equation" r:id="rId3" imgW="1511300" imgH="952500" progId="Equation.DSMT4">
                  <p:embed/>
                </p:oleObj>
              </mc:Choice>
              <mc:Fallback>
                <p:oleObj name="Equation" r:id="rId3" imgW="1511300" imgH="952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298700"/>
                        <a:ext cx="2601912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4" name="Object 16"/>
          <p:cNvGraphicFramePr>
            <a:graphicFrameLocks noChangeAspect="1"/>
          </p:cNvGraphicFramePr>
          <p:nvPr/>
        </p:nvGraphicFramePr>
        <p:xfrm>
          <a:off x="5362575" y="3967163"/>
          <a:ext cx="3673475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4" name="Equation" r:id="rId5" imgW="1968500" imgH="952500" progId="Equation.DSMT4">
                  <p:embed/>
                </p:oleObj>
              </mc:Choice>
              <mc:Fallback>
                <p:oleObj name="Equation" r:id="rId5" imgW="1968500" imgH="952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3967163"/>
                        <a:ext cx="3673475" cy="176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3" name="Object 15"/>
          <p:cNvGraphicFramePr>
            <a:graphicFrameLocks noChangeAspect="1"/>
          </p:cNvGraphicFramePr>
          <p:nvPr/>
        </p:nvGraphicFramePr>
        <p:xfrm>
          <a:off x="1235075" y="5802313"/>
          <a:ext cx="2473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5" name="Equation" r:id="rId7" imgW="1294838" imgH="266584" progId="Equation.DSMT4">
                  <p:embed/>
                </p:oleObj>
              </mc:Choice>
              <mc:Fallback>
                <p:oleObj name="Equation" r:id="rId7" imgW="1294838" imgH="266584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5802313"/>
                        <a:ext cx="24733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2" name="Object 14"/>
          <p:cNvGraphicFramePr>
            <a:graphicFrameLocks noChangeAspect="1"/>
          </p:cNvGraphicFramePr>
          <p:nvPr/>
        </p:nvGraphicFramePr>
        <p:xfrm>
          <a:off x="4213225" y="5799138"/>
          <a:ext cx="17557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6" name="Equation" r:id="rId9" imgW="927100" imgH="241300" progId="Equation.DSMT4">
                  <p:embed/>
                </p:oleObj>
              </mc:Choice>
              <mc:Fallback>
                <p:oleObj name="Equation" r:id="rId9" imgW="927100" imgH="241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5799138"/>
                        <a:ext cx="175577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10" name="Rectangle 22"/>
          <p:cNvSpPr>
            <a:spLocks noChangeArrowheads="1"/>
          </p:cNvSpPr>
          <p:nvPr/>
        </p:nvSpPr>
        <p:spPr bwMode="auto">
          <a:xfrm>
            <a:off x="755650" y="5734050"/>
            <a:ext cx="539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宋体" pitchFamily="2" charset="-122"/>
                <a:cs typeface="Times New Roman" pitchFamily="18" charset="0"/>
              </a:rPr>
              <a:t>故</a:t>
            </a:r>
            <a:endParaRPr lang="zh-CN" altLang="en-US" i="0">
              <a:cs typeface="Times New Roman" pitchFamily="18" charset="0"/>
            </a:endParaRPr>
          </a:p>
        </p:txBody>
      </p:sp>
      <p:sp>
        <p:nvSpPr>
          <p:cNvPr id="217111" name="Rectangle 23"/>
          <p:cNvSpPr>
            <a:spLocks noChangeArrowheads="1"/>
          </p:cNvSpPr>
          <p:nvPr/>
        </p:nvSpPr>
        <p:spPr bwMode="auto">
          <a:xfrm>
            <a:off x="3708400" y="5734050"/>
            <a:ext cx="539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宋体" pitchFamily="2" charset="-122"/>
                <a:cs typeface="Times New Roman" pitchFamily="18" charset="0"/>
              </a:rPr>
              <a:t>是</a:t>
            </a:r>
            <a:endParaRPr lang="zh-CN" altLang="en-US" i="0">
              <a:cs typeface="Times New Roman" pitchFamily="18" charset="0"/>
            </a:endParaRPr>
          </a:p>
        </p:txBody>
      </p:sp>
      <p:sp>
        <p:nvSpPr>
          <p:cNvPr id="217121" name="Rectangle 33"/>
          <p:cNvSpPr>
            <a:spLocks noChangeArrowheads="1"/>
          </p:cNvSpPr>
          <p:nvPr/>
        </p:nvSpPr>
        <p:spPr bwMode="auto">
          <a:xfrm>
            <a:off x="684213" y="348615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由于</a:t>
            </a:r>
          </a:p>
        </p:txBody>
      </p:sp>
      <p:graphicFrame>
        <p:nvGraphicFramePr>
          <p:cNvPr id="217122" name="Object 34"/>
          <p:cNvGraphicFramePr>
            <a:graphicFrameLocks noChangeAspect="1"/>
          </p:cNvGraphicFramePr>
          <p:nvPr/>
        </p:nvGraphicFramePr>
        <p:xfrm>
          <a:off x="827088" y="4025900"/>
          <a:ext cx="44831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7" name="Equation" r:id="rId11" imgW="2603500" imgH="952500" progId="Equation.DSMT4">
                  <p:embed/>
                </p:oleObj>
              </mc:Choice>
              <mc:Fallback>
                <p:oleObj name="Equation" r:id="rId11" imgW="2603500" imgH="952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25900"/>
                        <a:ext cx="44831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23" name="Rectangle 35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634287" cy="503238"/>
          </a:xfrm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  <a:effectLst/>
              </a:rPr>
              <a:t>二、矩阵的秩的相关结论和求法</a:t>
            </a:r>
          </a:p>
        </p:txBody>
      </p:sp>
      <p:sp>
        <p:nvSpPr>
          <p:cNvPr id="217124" name="Rectangle 36"/>
          <p:cNvSpPr>
            <a:spLocks noChangeArrowheads="1"/>
          </p:cNvSpPr>
          <p:nvPr/>
        </p:nvSpPr>
        <p:spPr bwMode="auto">
          <a:xfrm>
            <a:off x="6084888" y="5756275"/>
            <a:ext cx="20589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的线性组合</a:t>
            </a:r>
            <a:r>
              <a:rPr lang="en-US" altLang="zh-CN" i="0"/>
              <a:t>.</a:t>
            </a:r>
          </a:p>
        </p:txBody>
      </p:sp>
      <p:sp>
        <p:nvSpPr>
          <p:cNvPr id="217125" name="Rectangle 37"/>
          <p:cNvSpPr>
            <a:spLocks noChangeArrowheads="1"/>
          </p:cNvSpPr>
          <p:nvPr/>
        </p:nvSpPr>
        <p:spPr bwMode="auto">
          <a:xfrm>
            <a:off x="1258888" y="908050"/>
            <a:ext cx="64801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i="0"/>
              <a:t>先来研究矩阵间的</a:t>
            </a:r>
            <a:r>
              <a:rPr lang="zh-CN" altLang="en-US" i="0">
                <a:solidFill>
                  <a:srgbClr val="A50021"/>
                </a:solidFill>
              </a:rPr>
              <a:t>乘法</a:t>
            </a:r>
            <a:r>
              <a:rPr lang="en-US" altLang="zh-CN" i="0"/>
              <a:t>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/>
      <p:bldP spid="217110" grpId="0"/>
      <p:bldP spid="217111" grpId="0"/>
      <p:bldP spid="217121" grpId="0"/>
      <p:bldP spid="217124" grpId="0"/>
      <p:bldP spid="2171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7007225" y="692150"/>
          <a:ext cx="18129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2" name="Equation" r:id="rId3" imgW="964781" imgH="266584" progId="Equation.DSMT4">
                  <p:embed/>
                </p:oleObj>
              </mc:Choice>
              <mc:Fallback>
                <p:oleObj name="Equation" r:id="rId3" imgW="964781" imgH="266584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5" y="692150"/>
                        <a:ext cx="18129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809625" y="1700213"/>
          <a:ext cx="20335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3" name="Equation" r:id="rId5" imgW="888614" imgH="241195" progId="Equation.DSMT4">
                  <p:embed/>
                </p:oleObj>
              </mc:Choice>
              <mc:Fallback>
                <p:oleObj name="Equation" r:id="rId5" imgW="888614" imgH="241195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700213"/>
                        <a:ext cx="2033588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3706813" y="620713"/>
            <a:ext cx="33988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宋体" pitchFamily="2" charset="-122"/>
                <a:cs typeface="Times New Roman" pitchFamily="18" charset="0"/>
              </a:rPr>
              <a:t>的某极大线性无关组</a:t>
            </a:r>
            <a:endParaRPr lang="zh-CN" altLang="en-US" i="0">
              <a:cs typeface="Times New Roman" pitchFamily="18" charset="0"/>
            </a:endParaRPr>
          </a:p>
        </p:txBody>
      </p: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611188" y="1181100"/>
            <a:ext cx="21494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宋体" pitchFamily="2" charset="-122"/>
                <a:cs typeface="Times New Roman" pitchFamily="18" charset="0"/>
              </a:rPr>
              <a:t>的线性组合</a:t>
            </a:r>
            <a:r>
              <a:rPr lang="en-US" altLang="zh-CN" i="0">
                <a:latin typeface="宋体" pitchFamily="2" charset="-122"/>
                <a:cs typeface="Times New Roman" pitchFamily="18" charset="0"/>
              </a:rPr>
              <a:t>.</a:t>
            </a:r>
            <a:endParaRPr lang="en-US" altLang="zh-CN" i="0">
              <a:cs typeface="Times New Roman" pitchFamily="18" charset="0"/>
            </a:endParaRPr>
          </a:p>
        </p:txBody>
      </p:sp>
      <p:sp>
        <p:nvSpPr>
          <p:cNvPr id="218126" name="Rectangle 14"/>
          <p:cNvSpPr>
            <a:spLocks noChangeArrowheads="1"/>
          </p:cNvSpPr>
          <p:nvPr/>
        </p:nvSpPr>
        <p:spPr bwMode="auto">
          <a:xfrm>
            <a:off x="5508625" y="1195388"/>
            <a:ext cx="19700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宋体" pitchFamily="2" charset="-122"/>
                <a:cs typeface="Times New Roman" pitchFamily="18" charset="0"/>
              </a:rPr>
              <a:t>也是向量组</a:t>
            </a:r>
            <a:endParaRPr lang="zh-CN" altLang="en-US" i="0">
              <a:cs typeface="Times New Roman" pitchFamily="18" charset="0"/>
            </a:endParaRPr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2771775" y="1700213"/>
            <a:ext cx="539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宋体" pitchFamily="2" charset="-122"/>
                <a:cs typeface="Times New Roman" pitchFamily="18" charset="0"/>
              </a:rPr>
              <a:t>；</a:t>
            </a:r>
            <a:endParaRPr lang="zh-CN" altLang="en-US" i="0">
              <a:cs typeface="Times New Roman" pitchFamily="18" charset="0"/>
            </a:endParaRPr>
          </a:p>
        </p:txBody>
      </p:sp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684213" y="2347913"/>
            <a:ext cx="12557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宋体" pitchFamily="2" charset="-122"/>
                <a:cs typeface="Times New Roman" pitchFamily="18" charset="0"/>
              </a:rPr>
              <a:t>于是有</a:t>
            </a:r>
            <a:endParaRPr lang="zh-CN" altLang="en-US" i="0">
              <a:cs typeface="Times New Roman" pitchFamily="18" charset="0"/>
            </a:endParaRPr>
          </a:p>
        </p:txBody>
      </p:sp>
      <p:sp>
        <p:nvSpPr>
          <p:cNvPr id="218129" name="Rectangle 17"/>
          <p:cNvSpPr>
            <a:spLocks noChangeArrowheads="1"/>
          </p:cNvSpPr>
          <p:nvPr/>
        </p:nvSpPr>
        <p:spPr bwMode="auto">
          <a:xfrm>
            <a:off x="3995738" y="2347913"/>
            <a:ext cx="48275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宋体" pitchFamily="2" charset="-122"/>
                <a:cs typeface="Times New Roman" pitchFamily="18" charset="0"/>
              </a:rPr>
              <a:t>中任何线性无关子组所含向量</a:t>
            </a:r>
            <a:endParaRPr lang="zh-CN" altLang="en-US" i="0">
              <a:cs typeface="Times New Roman" pitchFamily="18" charset="0"/>
            </a:endParaRPr>
          </a:p>
        </p:txBody>
      </p:sp>
      <p:sp>
        <p:nvSpPr>
          <p:cNvPr id="218130" name="Rectangle 18"/>
          <p:cNvSpPr>
            <a:spLocks noChangeArrowheads="1"/>
          </p:cNvSpPr>
          <p:nvPr/>
        </p:nvSpPr>
        <p:spPr bwMode="auto">
          <a:xfrm>
            <a:off x="3348038" y="3068638"/>
            <a:ext cx="21018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宋体" pitchFamily="2" charset="-122"/>
                <a:cs typeface="Times New Roman" pitchFamily="18" charset="0"/>
              </a:rPr>
              <a:t>，即</a:t>
            </a:r>
            <a:r>
              <a:rPr lang="en-US" altLang="zh-CN">
                <a:cs typeface="Times New Roman" pitchFamily="18" charset="0"/>
              </a:rPr>
              <a:t>r</a:t>
            </a:r>
            <a:r>
              <a:rPr lang="en-US" altLang="zh-CN" baseline="-25000">
                <a:cs typeface="Times New Roman" pitchFamily="18" charset="0"/>
              </a:rPr>
              <a:t>AB</a:t>
            </a:r>
            <a:r>
              <a:rPr lang="en-US" altLang="zh-CN">
                <a:cs typeface="Times New Roman" pitchFamily="18" charset="0"/>
              </a:rPr>
              <a:t>≤r</a:t>
            </a:r>
            <a:r>
              <a:rPr lang="en-US" altLang="zh-CN" baseline="-25000">
                <a:cs typeface="Times New Roman" pitchFamily="18" charset="0"/>
              </a:rPr>
              <a:t>B</a:t>
            </a:r>
            <a:r>
              <a:rPr lang="en-US" altLang="zh-CN" i="0">
                <a:cs typeface="Times New Roman" pitchFamily="18" charset="0"/>
              </a:rPr>
              <a:t>.</a:t>
            </a:r>
          </a:p>
        </p:txBody>
      </p:sp>
      <p:sp>
        <p:nvSpPr>
          <p:cNvPr id="218131" name="Rectangle 19"/>
          <p:cNvSpPr>
            <a:spLocks noChangeArrowheads="1"/>
          </p:cNvSpPr>
          <p:nvPr/>
        </p:nvSpPr>
        <p:spPr bwMode="auto">
          <a:xfrm>
            <a:off x="611188" y="620713"/>
            <a:ext cx="16129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宋体" pitchFamily="2" charset="-122"/>
                <a:cs typeface="Times New Roman" pitchFamily="18" charset="0"/>
              </a:rPr>
              <a:t>从而也是</a:t>
            </a:r>
            <a:endParaRPr lang="zh-CN" altLang="en-US" i="0">
              <a:cs typeface="Times New Roman" pitchFamily="18" charset="0"/>
            </a:endParaRPr>
          </a:p>
        </p:txBody>
      </p:sp>
      <p:graphicFrame>
        <p:nvGraphicFramePr>
          <p:cNvPr id="218132" name="Object 20"/>
          <p:cNvGraphicFramePr>
            <a:graphicFrameLocks noChangeAspect="1"/>
          </p:cNvGraphicFramePr>
          <p:nvPr/>
        </p:nvGraphicFramePr>
        <p:xfrm>
          <a:off x="1522413" y="184150"/>
          <a:ext cx="2473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4" name="Equation" r:id="rId7" imgW="1294838" imgH="266584" progId="Equation.DSMT4">
                  <p:embed/>
                </p:oleObj>
              </mc:Choice>
              <mc:Fallback>
                <p:oleObj name="Equation" r:id="rId7" imgW="1294838" imgH="266584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184150"/>
                        <a:ext cx="24733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33" name="Object 21"/>
          <p:cNvGraphicFramePr>
            <a:graphicFrameLocks noChangeAspect="1"/>
          </p:cNvGraphicFramePr>
          <p:nvPr/>
        </p:nvGraphicFramePr>
        <p:xfrm>
          <a:off x="4500563" y="180975"/>
          <a:ext cx="17557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5" name="Equation" r:id="rId9" imgW="927100" imgH="241300" progId="Equation.DSMT4">
                  <p:embed/>
                </p:oleObj>
              </mc:Choice>
              <mc:Fallback>
                <p:oleObj name="Equation" r:id="rId9" imgW="927100" imgH="241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80975"/>
                        <a:ext cx="175577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34" name="Rectangle 22"/>
          <p:cNvSpPr>
            <a:spLocks noChangeArrowheads="1"/>
          </p:cNvSpPr>
          <p:nvPr/>
        </p:nvSpPr>
        <p:spPr bwMode="auto">
          <a:xfrm>
            <a:off x="611188" y="115888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宋体" pitchFamily="2" charset="-122"/>
                <a:cs typeface="Times New Roman" pitchFamily="18" charset="0"/>
              </a:rPr>
              <a:t>已证</a:t>
            </a:r>
            <a:endParaRPr lang="zh-CN" altLang="en-US" i="0">
              <a:cs typeface="Times New Roman" pitchFamily="18" charset="0"/>
            </a:endParaRPr>
          </a:p>
        </p:txBody>
      </p:sp>
      <p:sp>
        <p:nvSpPr>
          <p:cNvPr id="218135" name="Rectangle 23"/>
          <p:cNvSpPr>
            <a:spLocks noChangeArrowheads="1"/>
          </p:cNvSpPr>
          <p:nvPr/>
        </p:nvSpPr>
        <p:spPr bwMode="auto">
          <a:xfrm>
            <a:off x="3959225" y="115888"/>
            <a:ext cx="539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宋体" pitchFamily="2" charset="-122"/>
                <a:cs typeface="Times New Roman" pitchFamily="18" charset="0"/>
              </a:rPr>
              <a:t>是</a:t>
            </a:r>
            <a:endParaRPr lang="zh-CN" altLang="en-US" i="0">
              <a:cs typeface="Times New Roman" pitchFamily="18" charset="0"/>
            </a:endParaRPr>
          </a:p>
        </p:txBody>
      </p:sp>
      <p:sp>
        <p:nvSpPr>
          <p:cNvPr id="218136" name="Rectangle 24"/>
          <p:cNvSpPr>
            <a:spLocks noChangeArrowheads="1"/>
          </p:cNvSpPr>
          <p:nvPr/>
        </p:nvSpPr>
        <p:spPr bwMode="auto">
          <a:xfrm>
            <a:off x="6372225" y="138113"/>
            <a:ext cx="20589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的线性组合</a:t>
            </a:r>
            <a:r>
              <a:rPr lang="en-US" altLang="zh-CN" i="0"/>
              <a:t>.</a:t>
            </a:r>
          </a:p>
        </p:txBody>
      </p:sp>
      <p:graphicFrame>
        <p:nvGraphicFramePr>
          <p:cNvPr id="218137" name="Object 25"/>
          <p:cNvGraphicFramePr>
            <a:graphicFrameLocks noChangeAspect="1"/>
          </p:cNvGraphicFramePr>
          <p:nvPr/>
        </p:nvGraphicFramePr>
        <p:xfrm>
          <a:off x="2195513" y="692150"/>
          <a:ext cx="15843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6" name="Equation" r:id="rId11" imgW="927100" imgH="241300" progId="Equation.DSMT4">
                  <p:embed/>
                </p:oleObj>
              </mc:Choice>
              <mc:Fallback>
                <p:oleObj name="Equation" r:id="rId11" imgW="927100" imgH="241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92150"/>
                        <a:ext cx="158432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38" name="Rectangle 26"/>
          <p:cNvSpPr>
            <a:spLocks noChangeArrowheads="1"/>
          </p:cNvSpPr>
          <p:nvPr/>
        </p:nvSpPr>
        <p:spPr bwMode="auto">
          <a:xfrm>
            <a:off x="2700338" y="1195388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这样</a:t>
            </a:r>
          </a:p>
        </p:txBody>
      </p:sp>
      <p:graphicFrame>
        <p:nvGraphicFramePr>
          <p:cNvPr id="218139" name="Object 27"/>
          <p:cNvGraphicFramePr>
            <a:graphicFrameLocks noChangeAspect="1"/>
          </p:cNvGraphicFramePr>
          <p:nvPr/>
        </p:nvGraphicFramePr>
        <p:xfrm>
          <a:off x="3563938" y="1271588"/>
          <a:ext cx="18129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7" name="Equation" r:id="rId12" imgW="964781" imgH="266584" progId="Equation.DSMT4">
                  <p:embed/>
                </p:oleObj>
              </mc:Choice>
              <mc:Fallback>
                <p:oleObj name="Equation" r:id="rId12" imgW="964781" imgH="266584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271588"/>
                        <a:ext cx="181292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41" name="Object 29"/>
          <p:cNvGraphicFramePr>
            <a:graphicFrameLocks noChangeAspect="1"/>
          </p:cNvGraphicFramePr>
          <p:nvPr/>
        </p:nvGraphicFramePr>
        <p:xfrm>
          <a:off x="3132138" y="1844675"/>
          <a:ext cx="18129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8" name="Equation" r:id="rId14" imgW="964781" imgH="266584" progId="Equation.DSMT4">
                  <p:embed/>
                </p:oleObj>
              </mc:Choice>
              <mc:Fallback>
                <p:oleObj name="Equation" r:id="rId14" imgW="964781" imgH="266584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844675"/>
                        <a:ext cx="18129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42" name="Rectangle 30"/>
          <p:cNvSpPr>
            <a:spLocks noChangeArrowheads="1"/>
          </p:cNvSpPr>
          <p:nvPr/>
        </p:nvSpPr>
        <p:spPr bwMode="auto">
          <a:xfrm>
            <a:off x="5003800" y="1771650"/>
            <a:ext cx="32210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宋体" pitchFamily="2" charset="-122"/>
                <a:cs typeface="Times New Roman" pitchFamily="18" charset="0"/>
              </a:rPr>
              <a:t>的极大线性无关组</a:t>
            </a:r>
            <a:r>
              <a:rPr lang="en-US" altLang="zh-CN" i="0">
                <a:latin typeface="宋体" pitchFamily="2" charset="-122"/>
                <a:cs typeface="Times New Roman" pitchFamily="18" charset="0"/>
              </a:rPr>
              <a:t>.</a:t>
            </a:r>
            <a:endParaRPr lang="en-US" altLang="zh-CN" i="0">
              <a:cs typeface="Times New Roman" pitchFamily="18" charset="0"/>
            </a:endParaRPr>
          </a:p>
        </p:txBody>
      </p:sp>
      <p:graphicFrame>
        <p:nvGraphicFramePr>
          <p:cNvPr id="218143" name="Object 31"/>
          <p:cNvGraphicFramePr>
            <a:graphicFrameLocks noChangeAspect="1"/>
          </p:cNvGraphicFramePr>
          <p:nvPr/>
        </p:nvGraphicFramePr>
        <p:xfrm>
          <a:off x="1908175" y="2347913"/>
          <a:ext cx="20335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9" name="Equation" r:id="rId15" imgW="888614" imgH="241195" progId="Equation.DSMT4">
                  <p:embed/>
                </p:oleObj>
              </mc:Choice>
              <mc:Fallback>
                <p:oleObj name="Equation" r:id="rId15" imgW="888614" imgH="241195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347913"/>
                        <a:ext cx="2033588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44" name="Rectangle 32"/>
          <p:cNvSpPr>
            <a:spLocks noChangeArrowheads="1"/>
          </p:cNvSpPr>
          <p:nvPr/>
        </p:nvSpPr>
        <p:spPr bwMode="auto">
          <a:xfrm>
            <a:off x="684213" y="3068638"/>
            <a:ext cx="26257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宋体" pitchFamily="2" charset="-122"/>
                <a:cs typeface="Times New Roman" pitchFamily="18" charset="0"/>
              </a:rPr>
              <a:t>个数必不超过</a:t>
            </a:r>
            <a:r>
              <a:rPr lang="en-US" altLang="zh-CN">
                <a:cs typeface="Times New Roman" pitchFamily="18" charset="0"/>
              </a:rPr>
              <a:t>r</a:t>
            </a:r>
            <a:r>
              <a:rPr lang="en-US" altLang="zh-CN" baseline="-25000">
                <a:cs typeface="Times New Roman" pitchFamily="18" charset="0"/>
              </a:rPr>
              <a:t>B</a:t>
            </a:r>
          </a:p>
        </p:txBody>
      </p:sp>
      <p:sp>
        <p:nvSpPr>
          <p:cNvPr id="218146" name="Rectangle 34"/>
          <p:cNvSpPr>
            <a:spLocks noChangeArrowheads="1"/>
          </p:cNvSpPr>
          <p:nvPr/>
        </p:nvSpPr>
        <p:spPr bwMode="auto">
          <a:xfrm>
            <a:off x="611188" y="3922713"/>
            <a:ext cx="820896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i="0">
                <a:latin typeface="黑体" pitchFamily="49" charset="-122"/>
                <a:cs typeface="Times New Roman" pitchFamily="18" charset="0"/>
              </a:rPr>
              <a:t>    </a:t>
            </a:r>
            <a:r>
              <a:rPr lang="zh-CN" altLang="en-US" i="0">
                <a:latin typeface="黑体" pitchFamily="49" charset="-122"/>
                <a:cs typeface="Times New Roman" pitchFamily="18" charset="0"/>
              </a:rPr>
              <a:t>利用</a:t>
            </a:r>
            <a:r>
              <a:rPr lang="en-US" altLang="zh-CN">
                <a:cs typeface="Times New Roman" pitchFamily="18" charset="0"/>
              </a:rPr>
              <a:t>AB</a:t>
            </a:r>
            <a:r>
              <a:rPr lang="zh-CN" altLang="en-US" i="0">
                <a:latin typeface="黑体" pitchFamily="49" charset="-122"/>
                <a:cs typeface="Times New Roman" pitchFamily="18" charset="0"/>
              </a:rPr>
              <a:t>的列向量都是</a:t>
            </a:r>
            <a:r>
              <a:rPr lang="en-US" altLang="zh-CN">
                <a:cs typeface="Times New Roman" pitchFamily="18" charset="0"/>
              </a:rPr>
              <a:t>A</a:t>
            </a:r>
            <a:r>
              <a:rPr lang="zh-CN" altLang="en-US" i="0">
                <a:latin typeface="黑体" pitchFamily="49" charset="-122"/>
                <a:cs typeface="Times New Roman" pitchFamily="18" charset="0"/>
              </a:rPr>
              <a:t>的列向量的线性组合，类似可证明</a:t>
            </a:r>
            <a:r>
              <a:rPr lang="en-US" altLang="zh-CN">
                <a:cs typeface="Times New Roman" pitchFamily="18" charset="0"/>
              </a:rPr>
              <a:t>r</a:t>
            </a:r>
            <a:r>
              <a:rPr lang="en-US" altLang="zh-CN" baseline="-25000">
                <a:cs typeface="Times New Roman" pitchFamily="18" charset="0"/>
              </a:rPr>
              <a:t>AB</a:t>
            </a:r>
            <a:r>
              <a:rPr lang="en-US" altLang="zh-CN">
                <a:cs typeface="Times New Roman" pitchFamily="18" charset="0"/>
              </a:rPr>
              <a:t>≤r</a:t>
            </a:r>
            <a:r>
              <a:rPr lang="en-US" altLang="zh-CN" baseline="-25000">
                <a:cs typeface="Times New Roman" pitchFamily="18" charset="0"/>
              </a:rPr>
              <a:t>A</a:t>
            </a:r>
            <a:r>
              <a:rPr lang="en-US" altLang="zh-CN" i="0">
                <a:cs typeface="Times New Roman" pitchFamily="18" charset="0"/>
              </a:rPr>
              <a:t>.</a:t>
            </a:r>
          </a:p>
        </p:txBody>
      </p:sp>
      <p:sp>
        <p:nvSpPr>
          <p:cNvPr id="218147" name="Rectangle 35"/>
          <p:cNvSpPr>
            <a:spLocks noChangeArrowheads="1"/>
          </p:cNvSpPr>
          <p:nvPr/>
        </p:nvSpPr>
        <p:spPr bwMode="auto">
          <a:xfrm>
            <a:off x="2566988" y="3289300"/>
            <a:ext cx="20955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800" b="0" i="0"/>
              <a:t> </a:t>
            </a:r>
            <a:endParaRPr lang="en-US" altLang="zh-CN" sz="2400" b="0" i="0">
              <a:ea typeface="宋体" pitchFamily="2" charset="-122"/>
            </a:endParaRPr>
          </a:p>
        </p:txBody>
      </p:sp>
      <p:sp>
        <p:nvSpPr>
          <p:cNvPr id="218148" name="AutoShape 36"/>
          <p:cNvSpPr>
            <a:spLocks noChangeArrowheads="1"/>
          </p:cNvSpPr>
          <p:nvPr/>
        </p:nvSpPr>
        <p:spPr bwMode="auto">
          <a:xfrm>
            <a:off x="755650" y="4940300"/>
            <a:ext cx="647700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 cmpd="dbl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149" name="Rectangle 37"/>
          <p:cNvSpPr>
            <a:spLocks noChangeArrowheads="1"/>
          </p:cNvSpPr>
          <p:nvPr/>
        </p:nvSpPr>
        <p:spPr bwMode="auto">
          <a:xfrm>
            <a:off x="611188" y="5302250"/>
            <a:ext cx="8208962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990600" indent="-990600"/>
            <a:r>
              <a:rPr lang="zh-CN" altLang="en-US" i="0">
                <a:solidFill>
                  <a:srgbClr val="FF3300"/>
                </a:solidFill>
              </a:rPr>
              <a:t>定理</a:t>
            </a:r>
            <a:r>
              <a:rPr lang="en-US" altLang="zh-CN" i="0">
                <a:solidFill>
                  <a:srgbClr val="FF3300"/>
                </a:solidFill>
              </a:rPr>
              <a:t>3</a:t>
            </a:r>
            <a:r>
              <a:rPr lang="en-US" altLang="zh-CN" i="0"/>
              <a:t> </a:t>
            </a:r>
            <a:r>
              <a:rPr lang="en-US" altLang="zh-CN">
                <a:solidFill>
                  <a:srgbClr val="000099"/>
                </a:solidFill>
                <a:cs typeface="Times New Roman" pitchFamily="18" charset="0"/>
              </a:rPr>
              <a:t>r</a:t>
            </a:r>
            <a:r>
              <a:rPr lang="en-US" altLang="zh-CN" baseline="-25000">
                <a:solidFill>
                  <a:srgbClr val="000099"/>
                </a:solidFill>
                <a:cs typeface="Times New Roman" pitchFamily="18" charset="0"/>
              </a:rPr>
              <a:t>AB</a:t>
            </a:r>
            <a:r>
              <a:rPr lang="en-US" altLang="zh-CN">
                <a:solidFill>
                  <a:srgbClr val="000099"/>
                </a:solidFill>
                <a:cs typeface="Times New Roman" pitchFamily="18" charset="0"/>
              </a:rPr>
              <a:t>≤min</a:t>
            </a:r>
            <a:r>
              <a:rPr lang="en-US" altLang="zh-CN" i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99"/>
                </a:solidFill>
                <a:cs typeface="Times New Roman" pitchFamily="18" charset="0"/>
              </a:rPr>
              <a:t>r</a:t>
            </a:r>
            <a:r>
              <a:rPr lang="en-US" altLang="zh-CN" baseline="-25000">
                <a:solidFill>
                  <a:srgbClr val="000099"/>
                </a:solidFill>
                <a:cs typeface="Times New Roman" pitchFamily="18" charset="0"/>
              </a:rPr>
              <a:t>A</a:t>
            </a:r>
            <a:r>
              <a:rPr lang="en-US" altLang="zh-CN" i="0">
                <a:solidFill>
                  <a:srgbClr val="000099"/>
                </a:solidFill>
                <a:cs typeface="Times New Roman" pitchFamily="18" charset="0"/>
              </a:rPr>
              <a:t>, </a:t>
            </a:r>
            <a:r>
              <a:rPr lang="en-US" altLang="zh-CN">
                <a:solidFill>
                  <a:srgbClr val="000099"/>
                </a:solidFill>
                <a:cs typeface="Times New Roman" pitchFamily="18" charset="0"/>
              </a:rPr>
              <a:t>r</a:t>
            </a:r>
            <a:r>
              <a:rPr lang="en-US" altLang="zh-CN" baseline="-25000">
                <a:solidFill>
                  <a:srgbClr val="000099"/>
                </a:solidFill>
                <a:cs typeface="Times New Roman" pitchFamily="18" charset="0"/>
              </a:rPr>
              <a:t>B</a:t>
            </a:r>
            <a:r>
              <a:rPr lang="en-US" altLang="zh-CN" i="0">
                <a:solidFill>
                  <a:srgbClr val="000099"/>
                </a:solidFill>
                <a:cs typeface="Times New Roman" pitchFamily="18" charset="0"/>
              </a:rPr>
              <a:t>),</a:t>
            </a:r>
            <a:r>
              <a:rPr lang="en-US" altLang="zh-CN" i="0">
                <a:cs typeface="Times New Roman" pitchFamily="18" charset="0"/>
              </a:rPr>
              <a:t> </a:t>
            </a:r>
            <a:r>
              <a:rPr lang="zh-CN" altLang="en-US" i="0"/>
              <a:t>即矩阵乘积的秩</a:t>
            </a:r>
            <a:r>
              <a:rPr lang="zh-CN" altLang="en-US" i="0">
                <a:solidFill>
                  <a:srgbClr val="A50021"/>
                </a:solidFill>
              </a:rPr>
              <a:t>不超过</a:t>
            </a:r>
            <a:r>
              <a:rPr lang="zh-CN" altLang="en-US" i="0"/>
              <a:t>每个因子矩阵的秩</a:t>
            </a:r>
            <a:r>
              <a:rPr lang="en-US" altLang="zh-CN" sz="3200"/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4" grpId="0"/>
      <p:bldP spid="218125" grpId="0"/>
      <p:bldP spid="218126" grpId="0"/>
      <p:bldP spid="218127" grpId="0"/>
      <p:bldP spid="218128" grpId="0"/>
      <p:bldP spid="218129" grpId="0"/>
      <p:bldP spid="218130" grpId="0"/>
      <p:bldP spid="218131" grpId="0"/>
      <p:bldP spid="218138" grpId="0"/>
      <p:bldP spid="218142" grpId="0"/>
      <p:bldP spid="218144" grpId="0"/>
      <p:bldP spid="218146" grpId="0"/>
      <p:bldP spid="218147" grpId="0"/>
      <p:bldP spid="218148" grpId="0" animBg="1"/>
      <p:bldP spid="2181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632700" cy="1295400"/>
          </a:xfrm>
        </p:spPr>
        <p:txBody>
          <a:bodyPr/>
          <a:lstStyle/>
          <a:p>
            <a:pPr marL="1076325" indent="-1076325"/>
            <a:r>
              <a:rPr lang="zh-CN" altLang="en-US" sz="2800">
                <a:solidFill>
                  <a:srgbClr val="FF3300"/>
                </a:solidFill>
              </a:rPr>
              <a:t>推论</a:t>
            </a:r>
            <a:r>
              <a:rPr lang="en-US" altLang="zh-CN" sz="2800">
                <a:solidFill>
                  <a:srgbClr val="FF3300"/>
                </a:solidFill>
              </a:rPr>
              <a:t>1</a:t>
            </a:r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设</a:t>
            </a:r>
            <a:r>
              <a:rPr lang="en-US" altLang="zh-CN" sz="2800" i="1">
                <a:solidFill>
                  <a:schemeClr val="tx1"/>
                </a:solidFill>
              </a:rPr>
              <a:t>A</a:t>
            </a:r>
            <a:r>
              <a:rPr lang="zh-CN" altLang="en-US" sz="2800">
                <a:solidFill>
                  <a:schemeClr val="tx1"/>
                </a:solidFill>
              </a:rPr>
              <a:t>为</a:t>
            </a:r>
            <a:r>
              <a:rPr lang="en-US" altLang="zh-CN" sz="2800" i="1">
                <a:solidFill>
                  <a:schemeClr val="tx1"/>
                </a:solidFill>
              </a:rPr>
              <a:t>n</a:t>
            </a:r>
            <a:r>
              <a:rPr lang="zh-CN" altLang="en-US" sz="2800">
                <a:solidFill>
                  <a:schemeClr val="tx1"/>
                </a:solidFill>
              </a:rPr>
              <a:t>阶</a:t>
            </a:r>
            <a:r>
              <a:rPr lang="zh-CN" altLang="en-US" sz="2800">
                <a:solidFill>
                  <a:srgbClr val="A50021"/>
                </a:solidFill>
              </a:rPr>
              <a:t>可逆</a:t>
            </a:r>
            <a:r>
              <a:rPr lang="zh-CN" altLang="en-US" sz="2800">
                <a:solidFill>
                  <a:schemeClr val="tx1"/>
                </a:solidFill>
              </a:rPr>
              <a:t>矩阵，</a:t>
            </a:r>
            <a:r>
              <a:rPr lang="en-US" altLang="zh-CN" sz="2800" i="1">
                <a:solidFill>
                  <a:schemeClr val="tx1"/>
                </a:solidFill>
              </a:rPr>
              <a:t>P=P</a:t>
            </a:r>
            <a:r>
              <a:rPr lang="en-US" altLang="zh-CN" sz="2800" i="1" baseline="-25000">
                <a:solidFill>
                  <a:schemeClr val="tx1"/>
                </a:solidFill>
              </a:rPr>
              <a:t>m</a:t>
            </a:r>
            <a:r>
              <a:rPr lang="en-US" altLang="zh-CN" sz="2800" baseline="-25000">
                <a:solidFill>
                  <a:schemeClr val="tx1"/>
                </a:solidFill>
              </a:rPr>
              <a:t>×</a:t>
            </a:r>
            <a:r>
              <a:rPr lang="en-US" altLang="zh-CN" sz="2800" i="1" baseline="-25000">
                <a:solidFill>
                  <a:schemeClr val="tx1"/>
                </a:solidFill>
              </a:rPr>
              <a:t>n</a:t>
            </a:r>
            <a:r>
              <a:rPr lang="zh-CN" altLang="en-US" sz="2800">
                <a:solidFill>
                  <a:schemeClr val="tx1"/>
                </a:solidFill>
              </a:rPr>
              <a:t>， </a:t>
            </a:r>
            <a:r>
              <a:rPr lang="en-US" altLang="zh-CN" sz="2800" i="1">
                <a:solidFill>
                  <a:schemeClr val="tx1"/>
                </a:solidFill>
              </a:rPr>
              <a:t>Q=Q</a:t>
            </a:r>
            <a:r>
              <a:rPr lang="en-US" altLang="zh-CN" sz="2800" i="1" baseline="-25000">
                <a:solidFill>
                  <a:schemeClr val="tx1"/>
                </a:solidFill>
              </a:rPr>
              <a:t>n</a:t>
            </a:r>
            <a:r>
              <a:rPr lang="en-US" altLang="zh-CN" sz="2800" baseline="-25000">
                <a:solidFill>
                  <a:schemeClr val="tx1"/>
                </a:solidFill>
              </a:rPr>
              <a:t>×</a:t>
            </a:r>
            <a:r>
              <a:rPr lang="en-US" altLang="zh-CN" sz="2800" i="1" baseline="-25000">
                <a:solidFill>
                  <a:schemeClr val="tx1"/>
                </a:solidFill>
              </a:rPr>
              <a:t>s</a:t>
            </a:r>
            <a:r>
              <a:rPr lang="zh-CN" altLang="en-US" sz="2800">
                <a:solidFill>
                  <a:schemeClr val="tx1"/>
                </a:solidFill>
              </a:rPr>
              <a:t>则  </a:t>
            </a:r>
            <a:r>
              <a:rPr lang="en-US" altLang="zh-CN" sz="2800" i="1">
                <a:solidFill>
                  <a:srgbClr val="000099"/>
                </a:solidFill>
              </a:rPr>
              <a:t>r</a:t>
            </a:r>
            <a:r>
              <a:rPr lang="en-US" altLang="zh-CN" sz="2800" i="1" baseline="-25000">
                <a:solidFill>
                  <a:srgbClr val="000099"/>
                </a:solidFill>
              </a:rPr>
              <a:t>AQ</a:t>
            </a:r>
            <a:r>
              <a:rPr lang="en-US" altLang="zh-CN" sz="2800" i="1">
                <a:solidFill>
                  <a:srgbClr val="000099"/>
                </a:solidFill>
              </a:rPr>
              <a:t>= r</a:t>
            </a:r>
            <a:r>
              <a:rPr lang="en-US" altLang="zh-CN" sz="2800" i="1" baseline="-25000">
                <a:solidFill>
                  <a:srgbClr val="000099"/>
                </a:solidFill>
              </a:rPr>
              <a:t>Q</a:t>
            </a:r>
            <a:r>
              <a:rPr lang="en-US" altLang="zh-CN" sz="2800" i="1">
                <a:solidFill>
                  <a:srgbClr val="000099"/>
                </a:solidFill>
              </a:rPr>
              <a:t> </a:t>
            </a:r>
            <a:r>
              <a:rPr lang="zh-CN" altLang="en-US" sz="2800">
                <a:solidFill>
                  <a:srgbClr val="000099"/>
                </a:solidFill>
              </a:rPr>
              <a:t>， </a:t>
            </a:r>
            <a:r>
              <a:rPr lang="en-US" altLang="zh-CN" sz="2800" i="1">
                <a:solidFill>
                  <a:srgbClr val="000099"/>
                </a:solidFill>
              </a:rPr>
              <a:t>r</a:t>
            </a:r>
            <a:r>
              <a:rPr lang="en-US" altLang="zh-CN" sz="2800" i="1" baseline="-25000">
                <a:solidFill>
                  <a:srgbClr val="000099"/>
                </a:solidFill>
              </a:rPr>
              <a:t>PA</a:t>
            </a:r>
            <a:r>
              <a:rPr lang="en-US" altLang="zh-CN" sz="2800" i="1">
                <a:solidFill>
                  <a:srgbClr val="000099"/>
                </a:solidFill>
              </a:rPr>
              <a:t>= r</a:t>
            </a:r>
            <a:r>
              <a:rPr lang="en-US" altLang="zh-CN" sz="2800" i="1" baseline="-25000">
                <a:solidFill>
                  <a:srgbClr val="000099"/>
                </a:solidFill>
              </a:rPr>
              <a:t>P</a:t>
            </a:r>
            <a:r>
              <a:rPr lang="en-US" altLang="zh-CN" sz="2800">
                <a:solidFill>
                  <a:srgbClr val="000099"/>
                </a:solidFill>
              </a:rPr>
              <a:t>.</a:t>
            </a:r>
            <a:r>
              <a:rPr lang="en-US" altLang="zh-CN" sz="2800">
                <a:solidFill>
                  <a:schemeClr val="tx1"/>
                </a:solidFill>
              </a:rPr>
              <a:t/>
            </a:r>
            <a:br>
              <a:rPr lang="en-US" altLang="zh-CN" sz="2800">
                <a:solidFill>
                  <a:schemeClr val="tx1"/>
                </a:solidFill>
              </a:rPr>
            </a:br>
            <a:r>
              <a:rPr lang="zh-CN" altLang="en-US" sz="2800">
                <a:solidFill>
                  <a:schemeClr val="tx1"/>
                </a:solidFill>
              </a:rPr>
              <a:t>即任何矩阵乘上可逆矩阵后，其</a:t>
            </a:r>
            <a:r>
              <a:rPr lang="zh-CN" altLang="en-US" sz="2800">
                <a:solidFill>
                  <a:srgbClr val="000099"/>
                </a:solidFill>
              </a:rPr>
              <a:t>秩不变</a:t>
            </a:r>
            <a:r>
              <a:rPr lang="en-US" altLang="zh-CN" sz="280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95375" y="1557338"/>
            <a:ext cx="6500813" cy="27654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证：以</a:t>
            </a:r>
            <a:r>
              <a:rPr lang="en-US" altLang="zh-CN" sz="2800" i="1"/>
              <a:t>r</a:t>
            </a:r>
            <a:r>
              <a:rPr lang="en-US" altLang="zh-CN" sz="2800" i="1" baseline="-25000"/>
              <a:t>AQ</a:t>
            </a:r>
            <a:r>
              <a:rPr lang="en-US" altLang="zh-CN" sz="2800" i="1"/>
              <a:t>= r</a:t>
            </a:r>
            <a:r>
              <a:rPr lang="en-US" altLang="zh-CN" sz="2800" i="1" baseline="-25000"/>
              <a:t>Q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为例</a:t>
            </a:r>
          </a:p>
          <a:p>
            <a:pPr>
              <a:buFontTx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    显然由上面定理得</a:t>
            </a:r>
            <a:r>
              <a:rPr lang="en-US" altLang="zh-CN" sz="2800" i="1"/>
              <a:t>r</a:t>
            </a:r>
            <a:r>
              <a:rPr lang="en-US" altLang="zh-CN" sz="2800" i="1" baseline="-25000"/>
              <a:t>AQ</a:t>
            </a:r>
            <a:r>
              <a:rPr lang="en-US" altLang="zh-CN" sz="2800" i="1"/>
              <a:t>≤ r</a:t>
            </a:r>
            <a:r>
              <a:rPr lang="en-US" altLang="zh-CN" sz="2800" i="1" baseline="-25000"/>
              <a:t>Q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buFontTx/>
              <a:buNone/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又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可逆知 </a:t>
            </a:r>
            <a:r>
              <a:rPr lang="en-US" altLang="zh-CN" sz="2800" i="1">
                <a:ea typeface="黑体" pitchFamily="49" charset="-122"/>
              </a:rPr>
              <a:t>Q=A</a:t>
            </a:r>
            <a:r>
              <a:rPr lang="en-US" altLang="zh-CN" sz="2800" baseline="30000">
                <a:ea typeface="黑体" pitchFamily="49" charset="-122"/>
              </a:rPr>
              <a:t>-1</a:t>
            </a:r>
            <a:r>
              <a:rPr lang="en-US" altLang="zh-CN" sz="2800">
                <a:ea typeface="黑体" pitchFamily="49" charset="-122"/>
              </a:rPr>
              <a:t>(</a:t>
            </a:r>
            <a:r>
              <a:rPr lang="en-US" altLang="zh-CN" sz="2800" i="1">
                <a:ea typeface="黑体" pitchFamily="49" charset="-122"/>
              </a:rPr>
              <a:t>AQ</a:t>
            </a:r>
            <a:r>
              <a:rPr lang="en-US" altLang="zh-CN" sz="2800">
                <a:ea typeface="黑体" pitchFamily="49" charset="-122"/>
              </a:rPr>
              <a:t>)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，</a:t>
            </a:r>
          </a:p>
          <a:p>
            <a:pPr>
              <a:buFontTx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    再由上面定理得</a:t>
            </a:r>
            <a:r>
              <a:rPr lang="en-US" altLang="zh-CN" sz="2800" i="1"/>
              <a:t>r</a:t>
            </a:r>
            <a:r>
              <a:rPr lang="en-US" altLang="zh-CN" sz="2800" i="1" baseline="-25000"/>
              <a:t>Q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i="1"/>
              <a:t>≤ r</a:t>
            </a:r>
            <a:r>
              <a:rPr lang="en-US" altLang="zh-CN" sz="2800" i="1" baseline="-25000"/>
              <a:t>AQ</a:t>
            </a:r>
            <a:r>
              <a:rPr lang="en-US" altLang="zh-CN" sz="2800" i="1"/>
              <a:t> 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，</a:t>
            </a:r>
          </a:p>
          <a:p>
            <a:pPr>
              <a:buFontTx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    故</a:t>
            </a:r>
            <a:r>
              <a:rPr lang="zh-CN" altLang="en-US"/>
              <a:t> </a:t>
            </a:r>
            <a:r>
              <a:rPr lang="en-US" altLang="zh-CN" sz="2800" i="1"/>
              <a:t>r</a:t>
            </a:r>
            <a:r>
              <a:rPr lang="en-US" altLang="zh-CN" sz="2800" i="1" baseline="-25000"/>
              <a:t>AQ</a:t>
            </a:r>
            <a:r>
              <a:rPr lang="en-US" altLang="zh-CN" sz="2800" i="1"/>
              <a:t>= r</a:t>
            </a:r>
            <a:r>
              <a:rPr lang="en-US" altLang="zh-CN" sz="2800" i="1" baseline="-25000"/>
              <a:t>Q</a:t>
            </a:r>
            <a:r>
              <a:rPr lang="en-US" altLang="zh-CN"/>
              <a:t>.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755650" y="4292600"/>
            <a:ext cx="53832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solidFill>
                  <a:srgbClr val="FF3300"/>
                </a:solidFill>
              </a:rPr>
              <a:t>推论</a:t>
            </a:r>
            <a:r>
              <a:rPr lang="en-US" altLang="zh-CN" i="0">
                <a:solidFill>
                  <a:srgbClr val="FF3300"/>
                </a:solidFill>
              </a:rPr>
              <a:t>2</a:t>
            </a:r>
            <a:r>
              <a:rPr lang="en-US" altLang="zh-CN" i="0"/>
              <a:t>	  </a:t>
            </a:r>
            <a:r>
              <a:rPr lang="zh-CN" altLang="en-US" i="0"/>
              <a:t>初等变换</a:t>
            </a:r>
            <a:r>
              <a:rPr lang="zh-CN" altLang="en-US" i="0">
                <a:solidFill>
                  <a:srgbClr val="A50021"/>
                </a:solidFill>
              </a:rPr>
              <a:t>不改变</a:t>
            </a:r>
            <a:r>
              <a:rPr lang="zh-CN" altLang="en-US" i="0"/>
              <a:t>矩阵的秩</a:t>
            </a:r>
            <a:r>
              <a:rPr lang="en-US" altLang="zh-CN" i="0"/>
              <a:t>.</a:t>
            </a:r>
            <a:r>
              <a:rPr lang="en-US" altLang="zh-CN"/>
              <a:t> </a:t>
            </a:r>
          </a:p>
        </p:txBody>
      </p:sp>
      <p:sp>
        <p:nvSpPr>
          <p:cNvPr id="220166" name="AutoShape 6"/>
          <p:cNvSpPr>
            <a:spLocks noChangeArrowheads="1"/>
          </p:cNvSpPr>
          <p:nvPr/>
        </p:nvSpPr>
        <p:spPr bwMode="auto">
          <a:xfrm>
            <a:off x="1116013" y="4797425"/>
            <a:ext cx="431800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 cmpd="dbl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1042988" y="4941888"/>
            <a:ext cx="5097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i="0">
                <a:solidFill>
                  <a:schemeClr val="bg2"/>
                </a:solidFill>
              </a:rPr>
              <a:t>初等变换求矩阵秩的方法：</a:t>
            </a: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684213" y="5373688"/>
            <a:ext cx="8351837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0">
                <a:solidFill>
                  <a:schemeClr val="accent2"/>
                </a:solidFill>
                <a:latin typeface="黑体" pitchFamily="49" charset="-122"/>
              </a:rPr>
              <a:t>    </a:t>
            </a:r>
            <a:r>
              <a:rPr lang="zh-CN" altLang="en-US" i="0">
                <a:solidFill>
                  <a:schemeClr val="accent2"/>
                </a:solidFill>
                <a:latin typeface="黑体" pitchFamily="49" charset="-122"/>
              </a:rPr>
              <a:t>把矩阵用初等行变换变成为</a:t>
            </a:r>
            <a:r>
              <a:rPr lang="zh-CN" altLang="en-US" i="0">
                <a:solidFill>
                  <a:srgbClr val="FF3300"/>
                </a:solidFill>
                <a:latin typeface="黑体" pitchFamily="49" charset="-122"/>
              </a:rPr>
              <a:t>行阶梯形矩阵</a:t>
            </a:r>
            <a:r>
              <a:rPr lang="zh-CN" altLang="en-US" i="0">
                <a:solidFill>
                  <a:schemeClr val="accent2"/>
                </a:solidFill>
                <a:latin typeface="黑体" pitchFamily="49" charset="-122"/>
              </a:rPr>
              <a:t>，行阶梯形矩阵中非</a:t>
            </a:r>
            <a:r>
              <a:rPr lang="zh-CN" altLang="en-US" i="0">
                <a:solidFill>
                  <a:srgbClr val="FF3300"/>
                </a:solidFill>
                <a:latin typeface="黑体" pitchFamily="49" charset="-122"/>
              </a:rPr>
              <a:t>零行的行数</a:t>
            </a:r>
            <a:r>
              <a:rPr lang="zh-CN" altLang="en-US" i="0">
                <a:solidFill>
                  <a:schemeClr val="accent2"/>
                </a:solidFill>
                <a:latin typeface="黑体" pitchFamily="49" charset="-122"/>
              </a:rPr>
              <a:t>就是矩阵的秩</a:t>
            </a:r>
            <a:r>
              <a:rPr lang="en-US" altLang="zh-CN" i="0">
                <a:solidFill>
                  <a:schemeClr val="accent2"/>
                </a:solidFill>
                <a:latin typeface="黑体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  <p:bldP spid="220164" grpId="0"/>
      <p:bldP spid="220166" grpId="0" animBg="1"/>
      <p:bldP spid="220167" grpId="0"/>
      <p:bldP spid="220168" grpId="0" autoUpdateAnimBg="0"/>
    </p:bldLst>
  </p:timing>
</p:sld>
</file>

<file path=ppt/theme/theme1.xml><?xml version="1.0" encoding="utf-8"?>
<a:theme xmlns:a="http://schemas.openxmlformats.org/drawingml/2006/main" name="满意主题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满意主题1</Template>
  <TotalTime>585</TotalTime>
  <Words>2485</Words>
  <Application>Microsoft Office PowerPoint</Application>
  <PresentationFormat>全屏显示(4:3)</PresentationFormat>
  <Paragraphs>357</Paragraphs>
  <Slides>52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Arial Unicode MS</vt:lpstr>
      <vt:lpstr>黑体</vt:lpstr>
      <vt:lpstr>宋体</vt:lpstr>
      <vt:lpstr>Arial</vt:lpstr>
      <vt:lpstr>Arial Black</vt:lpstr>
      <vt:lpstr>Symbol</vt:lpstr>
      <vt:lpstr>Times New Roman</vt:lpstr>
      <vt:lpstr>Wingdings</vt:lpstr>
      <vt:lpstr>满意主题1</vt:lpstr>
      <vt:lpstr>Equation</vt:lpstr>
      <vt:lpstr>公式</vt:lpstr>
      <vt:lpstr>复习矩阵秩的概念</vt:lpstr>
      <vt:lpstr>定理1 矩阵A的行秩等于A中一切非零子式的最高阶数.</vt:lpstr>
      <vt:lpstr>PowerPoint 演示文稿</vt:lpstr>
      <vt:lpstr>PowerPoint 演示文稿</vt:lpstr>
      <vt:lpstr>PowerPoint 演示文稿</vt:lpstr>
      <vt:lpstr>PowerPoint 演示文稿</vt:lpstr>
      <vt:lpstr>二、矩阵的秩的相关结论和求法</vt:lpstr>
      <vt:lpstr>PowerPoint 演示文稿</vt:lpstr>
      <vt:lpstr>推论1 设A为n阶可逆矩阵，P=Pm×n， Q=Qn×s则  rAQ= rQ ， rPA= rP. 即任何矩阵乘上可逆矩阵后，其秩不变. </vt:lpstr>
      <vt:lpstr>PowerPoint 演示文稿</vt:lpstr>
      <vt:lpstr>（补充）</vt:lpstr>
      <vt:lpstr>得到求一个向量组的极大无关组的具体办法 </vt:lpstr>
      <vt:lpstr>小结</vt:lpstr>
      <vt:lpstr>第三章 线性方程组</vt:lpstr>
      <vt:lpstr>PowerPoint 演示文稿</vt:lpstr>
      <vt:lpstr>几个预备概念：</vt:lpstr>
      <vt:lpstr>定理 设A是n阶可逆矩阵，那么对任意B=Bn×m (或B=Bm×n) ，矩阵方程                  AX＝B （或XA=B） 有唯一解 X=A-1B     (或X=BA-1).</vt:lpstr>
      <vt:lpstr>        本定理的特殊情况，当B为列向量时，得到Cramer规则（克拉默、克莱姆）.</vt:lpstr>
      <vt:lpstr>PowerPoint 演示文稿</vt:lpstr>
      <vt:lpstr>§3.2.1 非齐次线性方程组的解法 </vt:lpstr>
      <vt:lpstr>必要性</vt:lpstr>
      <vt:lpstr>充分性</vt:lpstr>
      <vt:lpstr>   (2)</vt:lpstr>
      <vt:lpstr>定理2</vt:lpstr>
      <vt:lpstr>2．矩阵消元法</vt:lpstr>
      <vt:lpstr>得到：</vt:lpstr>
      <vt:lpstr>      当方程组(1)有解时，为便于求解，可以继续 用初等行变换把B1化成“行简化矩阵”：</vt:lpstr>
      <vt:lpstr>当r&lt;n时，得方程组的解 </vt:lpstr>
      <vt:lpstr>通解(3)也可以写成下列向量的形式 </vt:lpstr>
      <vt:lpstr>注意：</vt:lpstr>
      <vt:lpstr>例1 解线性方程组（求通解或全部解）</vt:lpstr>
      <vt:lpstr>由于 </vt:lpstr>
      <vt:lpstr>或 </vt:lpstr>
      <vt:lpstr>例2  设有线性方程组</vt:lpstr>
      <vt:lpstr>PowerPoint 演示文稿</vt:lpstr>
      <vt:lpstr>PowerPoint 演示文稿</vt:lpstr>
      <vt:lpstr>练习</vt:lpstr>
      <vt:lpstr>证明过程</vt:lpstr>
      <vt:lpstr>§3.2.2 齐次线性方程组的解法</vt:lpstr>
      <vt:lpstr>有非零解.</vt:lpstr>
      <vt:lpstr>例1解方程组</vt:lpstr>
      <vt:lpstr>PowerPoint 演示文稿</vt:lpstr>
      <vt:lpstr>小 结</vt:lpstr>
      <vt:lpstr>思考题</vt:lpstr>
      <vt:lpstr>PowerPoint 演示文稿</vt:lpstr>
      <vt:lpstr>20. 证明以x, y, z, u, v为未知量的方程组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南开大学自动化系刘忠信</dc:creator>
  <cp:lastModifiedBy>jianlei</cp:lastModifiedBy>
  <cp:revision>124</cp:revision>
  <dcterms:created xsi:type="dcterms:W3CDTF">1601-01-01T00:00:00Z</dcterms:created>
  <dcterms:modified xsi:type="dcterms:W3CDTF">2018-10-30T08:40:55Z</dcterms:modified>
</cp:coreProperties>
</file>