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0" r:id="rId4"/>
    <p:sldId id="261" r:id="rId5"/>
    <p:sldId id="26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9979025" cy="683418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5" autoAdjust="0"/>
    <p:restoredTop sz="94581" autoAdjust="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3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2.wmf"/><Relationship Id="rId5" Type="http://schemas.openxmlformats.org/officeDocument/2006/relationships/image" Target="../media/image137.wmf"/><Relationship Id="rId10" Type="http://schemas.openxmlformats.org/officeDocument/2006/relationships/image" Target="../media/image86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3.wmf"/><Relationship Id="rId5" Type="http://schemas.openxmlformats.org/officeDocument/2006/relationships/image" Target="../media/image7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5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E5992BCD-C175-43C1-A1A5-92E48E86DE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6300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4BB9D845-AD06-4068-BF27-A78DDEC802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BE3C-1AA6-40BF-B134-D4455D6811A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82713"/>
            <a:ext cx="7772400" cy="1470025"/>
          </a:xfrm>
        </p:spPr>
        <p:txBody>
          <a:bodyPr/>
          <a:lstStyle/>
          <a:p>
            <a:r>
              <a:rPr lang="zh-CN" altLang="en-US" sz="7200">
                <a:solidFill>
                  <a:srgbClr val="0000CC"/>
                </a:solidFill>
              </a:rPr>
              <a:t>第三章 线性方程组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997200"/>
            <a:ext cx="7561263" cy="1752600"/>
          </a:xfrm>
        </p:spPr>
        <p:txBody>
          <a:bodyPr/>
          <a:lstStyle/>
          <a:p>
            <a:r>
              <a:rPr lang="zh-CN" altLang="en-US" sz="44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第三节  线性方程组解的结构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15937"/>
          </a:xfrm>
        </p:spPr>
        <p:txBody>
          <a:bodyPr/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</a:rPr>
              <a:t>例</a:t>
            </a:r>
            <a:r>
              <a:rPr kumimoji="1" lang="en-US" altLang="zh-CN" sz="2800">
                <a:solidFill>
                  <a:schemeClr val="tx1"/>
                </a:solidFill>
              </a:rPr>
              <a:t>1    </a:t>
            </a:r>
            <a:r>
              <a:rPr kumimoji="1" lang="zh-CN" altLang="en-US" sz="2800">
                <a:solidFill>
                  <a:schemeClr val="tx1"/>
                </a:solidFill>
              </a:rPr>
              <a:t>求齐次线性方程组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195513" y="692150"/>
          <a:ext cx="4127500" cy="1511300"/>
        </p:xfrm>
        <a:graphic>
          <a:graphicData uri="http://schemas.openxmlformats.org/presentationml/2006/ole">
            <p:oleObj spid="_x0000_s93191" name="Equation" r:id="rId3" imgW="4127400" imgH="1511280" progId="Equation.DSMT4">
              <p:embed/>
            </p:oleObj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835150" y="2276475"/>
            <a:ext cx="311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的基础解系与通解</a:t>
            </a:r>
            <a:r>
              <a:rPr kumimoji="1" lang="en-US" altLang="zh-CN"/>
              <a:t>.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11188" y="2852738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755650" y="4087813"/>
          <a:ext cx="8137525" cy="1908175"/>
        </p:xfrm>
        <a:graphic>
          <a:graphicData uri="http://schemas.openxmlformats.org/presentationml/2006/ole">
            <p:oleObj spid="_x0000_s93194" name="Equation" r:id="rId4" imgW="3035160" imgH="711000" progId="Equation.DSMT4">
              <p:embed/>
            </p:oleObj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1331913" y="2852738"/>
            <a:ext cx="68405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对系数矩阵 </a:t>
            </a:r>
            <a:r>
              <a:rPr kumimoji="1" lang="en-US" altLang="zh-CN" i="1"/>
              <a:t>A </a:t>
            </a:r>
            <a:r>
              <a:rPr kumimoji="1" lang="zh-CN" altLang="en-US"/>
              <a:t>作初等行变换，变为行最简矩阵，有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utoUpdateAnimBg="0"/>
      <p:bldP spid="931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124075" y="1112838"/>
          <a:ext cx="2374900" cy="1524000"/>
        </p:xfrm>
        <a:graphic>
          <a:graphicData uri="http://schemas.openxmlformats.org/presentationml/2006/ole">
            <p:oleObj spid="_x0000_s95236" name="Equation" r:id="rId3" imgW="1485720" imgH="952200" progId="Equation.DSMT4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96913" y="2755900"/>
          <a:ext cx="2997200" cy="977900"/>
        </p:xfrm>
        <a:graphic>
          <a:graphicData uri="http://schemas.openxmlformats.org/presentationml/2006/ole">
            <p:oleObj spid="_x0000_s95237" name="Equation" r:id="rId4" imgW="2997000" imgH="977760" progId="Equation.3">
              <p:embed/>
            </p:oleObj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821113" y="2743200"/>
          <a:ext cx="4343400" cy="977900"/>
        </p:xfrm>
        <a:graphic>
          <a:graphicData uri="http://schemas.openxmlformats.org/presentationml/2006/ole">
            <p:oleObj spid="_x0000_s95238" name="Equation" r:id="rId5" imgW="4343400" imgH="977760" progId="Equation.3">
              <p:embed/>
            </p:oleObj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696913" y="4038600"/>
          <a:ext cx="5486400" cy="2044700"/>
        </p:xfrm>
        <a:graphic>
          <a:graphicData uri="http://schemas.openxmlformats.org/presentationml/2006/ole">
            <p:oleObj spid="_x0000_s95239" name="Equation" r:id="rId6" imgW="5486400" imgH="2044440" progId="Equation.3">
              <p:embed/>
            </p:oleObj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50825" y="120650"/>
            <a:ext cx="8305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   基础解系应有</a:t>
            </a:r>
            <a:r>
              <a:rPr lang="en-US" altLang="zh-CN"/>
              <a:t>4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zh-CN" altLang="en-US"/>
              <a:t>个线性无关的解向量，同解</a:t>
            </a:r>
          </a:p>
          <a:p>
            <a:pPr>
              <a:spcBef>
                <a:spcPct val="0"/>
              </a:spcBef>
            </a:pPr>
            <a:r>
              <a:rPr lang="zh-CN" altLang="en-US"/>
              <a:t>线性方程组为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5"/>
          <p:cNvGraphicFramePr>
            <a:graphicFrameLocks noChangeAspect="1"/>
          </p:cNvGraphicFramePr>
          <p:nvPr>
            <p:ph idx="1"/>
          </p:nvPr>
        </p:nvGraphicFramePr>
        <p:xfrm>
          <a:off x="1331913" y="2897188"/>
          <a:ext cx="5903912" cy="2260600"/>
        </p:xfrm>
        <a:graphic>
          <a:graphicData uri="http://schemas.openxmlformats.org/presentationml/2006/ole">
            <p:oleObj spid="_x0000_s96261" name="Equation" r:id="rId3" imgW="2819160" imgH="1079280" progId="Equation.DSMT4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616075" y="1125538"/>
          <a:ext cx="2817813" cy="574675"/>
        </p:xfrm>
        <a:graphic>
          <a:graphicData uri="http://schemas.openxmlformats.org/presentationml/2006/ole">
            <p:oleObj spid="_x0000_s96265" name="Equation" r:id="rId4" imgW="1168200" imgH="241200" progId="Equation.DSMT4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859338" y="1249363"/>
          <a:ext cx="768350" cy="450850"/>
        </p:xfrm>
        <a:graphic>
          <a:graphicData uri="http://schemas.openxmlformats.org/presentationml/2006/ole">
            <p:oleObj spid="_x0000_s96264" name="Equation" r:id="rId5" imgW="406080" imgH="241200" progId="Equation.DSMT4">
              <p:embed/>
            </p:oleObj>
          </a:graphicData>
        </a:graphic>
      </p:graphicFrame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116013" y="549275"/>
            <a:ext cx="447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因而方程组的全部解向量为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10213" y="1196975"/>
            <a:ext cx="17256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任意取值</a:t>
            </a:r>
            <a:r>
              <a:rPr lang="en-US" altLang="zh-CN"/>
              <a:t>)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4643438" y="1196975"/>
            <a:ext cx="303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539750" y="19891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或者写成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2	</a:t>
            </a:r>
            <a:r>
              <a:rPr lang="zh-CN" altLang="en-US" sz="2800"/>
              <a:t>证明</a:t>
            </a:r>
            <a:r>
              <a:rPr lang="en-US" altLang="zh-CN" sz="2800" i="1"/>
              <a:t>AB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zh-CN" altLang="en-US" sz="2800"/>
              <a:t>的充要条件是</a:t>
            </a:r>
            <a:r>
              <a:rPr lang="en-US" altLang="zh-CN" sz="2800" i="1"/>
              <a:t>B</a:t>
            </a:r>
            <a:r>
              <a:rPr lang="zh-CN" altLang="en-US" sz="2800"/>
              <a:t>的每个列向量都是齐次线性方程组</a:t>
            </a:r>
            <a:r>
              <a:rPr lang="en-US" altLang="zh-CN" sz="2800" i="1"/>
              <a:t>AX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zh-CN" altLang="en-US" sz="2800"/>
              <a:t>的解</a:t>
            </a:r>
            <a:r>
              <a:rPr lang="en-US" altLang="zh-CN" sz="2800"/>
              <a:t>.</a:t>
            </a: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1941513" y="1916113"/>
          <a:ext cx="2667000" cy="463550"/>
        </p:xfrm>
        <a:graphic>
          <a:graphicData uri="http://schemas.openxmlformats.org/presentationml/2006/ole">
            <p:oleObj spid="_x0000_s99337" name="Equation" r:id="rId3" imgW="1371600" imgH="241200" progId="Equation.DSMT4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271588" y="2492375"/>
          <a:ext cx="6600825" cy="490538"/>
        </p:xfrm>
        <a:graphic>
          <a:graphicData uri="http://schemas.openxmlformats.org/presentationml/2006/ole">
            <p:oleObj spid="_x0000_s99336" name="Equation" r:id="rId4" imgW="3200400" imgH="241200" progId="Equation.DSMT4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874963" y="3500438"/>
          <a:ext cx="5226050" cy="444500"/>
        </p:xfrm>
        <a:graphic>
          <a:graphicData uri="http://schemas.openxmlformats.org/presentationml/2006/ole">
            <p:oleObj spid="_x0000_s99335" name="Equation" r:id="rId5" imgW="2793960" imgH="241200" progId="Equation.DSMT4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790825" y="4005263"/>
          <a:ext cx="4570413" cy="463550"/>
        </p:xfrm>
        <a:graphic>
          <a:graphicData uri="http://schemas.openxmlformats.org/presentationml/2006/ole">
            <p:oleObj spid="_x0000_s99334" name="Equation" r:id="rId6" imgW="2349360" imgH="241200" progId="Equation.DSMT4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3048000" y="4581525"/>
          <a:ext cx="1631950" cy="423863"/>
        </p:xfrm>
        <a:graphic>
          <a:graphicData uri="http://schemas.openxmlformats.org/presentationml/2006/ole">
            <p:oleObj spid="_x0000_s99333" name="Equation" r:id="rId7" imgW="914400" imgH="241200" progId="Equation.DSMT4">
              <p:embed/>
            </p:oleObj>
          </a:graphicData>
        </a:graphic>
      </p:graphicFrame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323850" y="1412875"/>
            <a:ext cx="566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 设</a:t>
            </a:r>
            <a:r>
              <a:rPr lang="en-US" altLang="zh-CN" i="1"/>
              <a:t>A</a:t>
            </a:r>
            <a:r>
              <a:rPr lang="zh-CN" altLang="en-US"/>
              <a:t>为</a:t>
            </a:r>
            <a:r>
              <a:rPr lang="en-US" altLang="zh-CN" i="1"/>
              <a:t>m</a:t>
            </a:r>
            <a:r>
              <a:rPr lang="en-US" altLang="zh-CN"/>
              <a:t>×</a:t>
            </a:r>
            <a:r>
              <a:rPr lang="en-US" altLang="zh-CN" i="1"/>
              <a:t>n</a:t>
            </a:r>
            <a:r>
              <a:rPr lang="zh-CN" altLang="en-US"/>
              <a:t>矩阵，</a:t>
            </a:r>
            <a:r>
              <a:rPr lang="en-US" altLang="zh-CN" i="1"/>
              <a:t>B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en-US" altLang="zh-CN"/>
              <a:t>×</a:t>
            </a:r>
            <a:r>
              <a:rPr lang="en-US" altLang="zh-CN" i="1"/>
              <a:t>s </a:t>
            </a:r>
            <a:r>
              <a:rPr lang="zh-CN" altLang="en-US"/>
              <a:t>矩阵</a:t>
            </a:r>
            <a:r>
              <a:rPr lang="en-US" altLang="zh-CN"/>
              <a:t>.</a:t>
            </a: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795338" y="1844675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分块为</a:t>
            </a: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4500563" y="184467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，则</a:t>
            </a:r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755650" y="2997200"/>
            <a:ext cx="22320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于是 </a:t>
            </a:r>
            <a:r>
              <a:rPr lang="en-US" altLang="zh-CN" i="1"/>
              <a:t>AB</a:t>
            </a:r>
            <a:r>
              <a:rPr lang="zh-CN" altLang="en-US"/>
              <a:t>＝</a:t>
            </a:r>
            <a:r>
              <a:rPr lang="en-US" altLang="zh-CN" i="1"/>
              <a:t>O</a:t>
            </a:r>
            <a:endParaRPr lang="zh-CN" altLang="en-US" i="1"/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2051050" y="3573463"/>
            <a:ext cx="792163" cy="287337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>
            <a:off x="2051050" y="4149725"/>
            <a:ext cx="792163" cy="287338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643438" y="4486275"/>
            <a:ext cx="3398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都是齐次线性方程组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>
            <a:off x="2051050" y="4652963"/>
            <a:ext cx="792163" cy="287337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3132138" y="5084763"/>
            <a:ext cx="2074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AX</a:t>
            </a:r>
            <a:r>
              <a:rPr lang="zh-CN" altLang="en-US" i="1"/>
              <a:t>＝</a:t>
            </a:r>
            <a:r>
              <a:rPr lang="en-US" altLang="zh-CN" i="1"/>
              <a:t>O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</p:txBody>
      </p:sp>
      <p:sp>
        <p:nvSpPr>
          <p:cNvPr id="99353" name="Rectangle 25"/>
          <p:cNvSpPr>
            <a:spLocks noChangeArrowheads="1"/>
          </p:cNvSpPr>
          <p:nvPr/>
        </p:nvSpPr>
        <p:spPr bwMode="auto">
          <a:xfrm>
            <a:off x="6011863" y="1412875"/>
            <a:ext cx="2206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把</a:t>
            </a:r>
            <a:r>
              <a:rPr lang="en-US" altLang="zh-CN" i="1"/>
              <a:t>B</a:t>
            </a:r>
            <a:r>
              <a:rPr lang="zh-CN" altLang="en-US"/>
              <a:t>按列向量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4" grpId="0"/>
      <p:bldP spid="99345" grpId="0"/>
      <p:bldP spid="99346" grpId="0"/>
      <p:bldP spid="99347" grpId="0"/>
      <p:bldP spid="99348" grpId="0" animBg="1"/>
      <p:bldP spid="99349" grpId="0" animBg="1"/>
      <p:bldP spid="99350" grpId="0"/>
      <p:bldP spid="99351" grpId="0" animBg="1"/>
      <p:bldP spid="99352" grpId="0"/>
      <p:bldP spid="993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404813"/>
            <a:ext cx="7772400" cy="442912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3	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 i="1"/>
              <a:t>、</a:t>
            </a:r>
            <a:r>
              <a:rPr lang="en-US" altLang="zh-CN" sz="2800" i="1"/>
              <a:t>B</a:t>
            </a:r>
            <a:r>
              <a:rPr lang="zh-CN" altLang="en-US" sz="2800"/>
              <a:t>都是</a:t>
            </a:r>
            <a:r>
              <a:rPr lang="en-US" altLang="zh-CN" sz="2800" i="1"/>
              <a:t>n</a:t>
            </a:r>
            <a:r>
              <a:rPr lang="zh-CN" altLang="en-US" sz="2800"/>
              <a:t>阶矩阵，试证 若</a:t>
            </a:r>
            <a:r>
              <a:rPr lang="en-US" altLang="zh-CN" sz="2800" i="1"/>
              <a:t>AB</a:t>
            </a:r>
            <a:r>
              <a:rPr lang="zh-CN" altLang="en-US" sz="2800" i="1"/>
              <a:t>＝</a:t>
            </a:r>
            <a:r>
              <a:rPr lang="en-US" altLang="zh-CN" sz="2800" i="1"/>
              <a:t>O</a:t>
            </a:r>
            <a:r>
              <a:rPr lang="zh-CN" altLang="en-US" sz="2800"/>
              <a:t>，则 </a:t>
            </a:r>
          </a:p>
        </p:txBody>
      </p:sp>
      <p:graphicFrame>
        <p:nvGraphicFramePr>
          <p:cNvPr id="101392" name="Object 16"/>
          <p:cNvGraphicFramePr>
            <a:graphicFrameLocks noChangeAspect="1"/>
          </p:cNvGraphicFramePr>
          <p:nvPr/>
        </p:nvGraphicFramePr>
        <p:xfrm>
          <a:off x="3389313" y="920750"/>
          <a:ext cx="1817687" cy="547688"/>
        </p:xfrm>
        <a:graphic>
          <a:graphicData uri="http://schemas.openxmlformats.org/presentationml/2006/ole">
            <p:oleObj spid="_x0000_s101392" name="Equation" r:id="rId3" imgW="787320" imgH="241200" progId="Equation.DSMT4">
              <p:embed/>
            </p:oleObj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2138363" y="1465263"/>
          <a:ext cx="1008062" cy="534987"/>
        </p:xfrm>
        <a:graphic>
          <a:graphicData uri="http://schemas.openxmlformats.org/presentationml/2006/ole">
            <p:oleObj spid="_x0000_s101391" name="Equation" r:id="rId4" imgW="444307" imgH="241195" progId="Equation.DSMT4">
              <p:embed/>
            </p:oleObj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6362700" y="1568450"/>
          <a:ext cx="1673225" cy="427038"/>
        </p:xfrm>
        <a:graphic>
          <a:graphicData uri="http://schemas.openxmlformats.org/presentationml/2006/ole">
            <p:oleObj spid="_x0000_s101388" name="Equation" r:id="rId5" imgW="927000" imgH="241200" progId="Equation.DSMT4">
              <p:embed/>
            </p:oleObj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7515225" y="3079750"/>
          <a:ext cx="838200" cy="439738"/>
        </p:xfrm>
        <a:graphic>
          <a:graphicData uri="http://schemas.openxmlformats.org/presentationml/2006/ole">
            <p:oleObj spid="_x0000_s101387" name="Equation" r:id="rId6" imgW="457200" imgH="241200" progId="Equation.DSMT4">
              <p:embed/>
            </p:oleObj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809750" y="3511550"/>
          <a:ext cx="1522413" cy="508000"/>
        </p:xfrm>
        <a:graphic>
          <a:graphicData uri="http://schemas.openxmlformats.org/presentationml/2006/ole">
            <p:oleObj spid="_x0000_s101386" name="Equation" r:id="rId7" imgW="711000" imgH="241200" progId="Equation.DSMT4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460500" y="4160838"/>
          <a:ext cx="1066800" cy="534987"/>
        </p:xfrm>
        <a:graphic>
          <a:graphicData uri="http://schemas.openxmlformats.org/presentationml/2006/ole">
            <p:oleObj spid="_x0000_s101384" name="Equation" r:id="rId8" imgW="469800" imgH="241200" progId="Equation.DSMT4">
              <p:embed/>
            </p:oleObj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614988" y="4232275"/>
          <a:ext cx="2119312" cy="465138"/>
        </p:xfrm>
        <a:graphic>
          <a:graphicData uri="http://schemas.openxmlformats.org/presentationml/2006/ole">
            <p:oleObj spid="_x0000_s101383" name="Equation" r:id="rId9" imgW="1041120" imgH="228600" progId="Equation.DSMT4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68313" y="4737100"/>
          <a:ext cx="936625" cy="484188"/>
        </p:xfrm>
        <a:graphic>
          <a:graphicData uri="http://schemas.openxmlformats.org/presentationml/2006/ole">
            <p:oleObj spid="_x0000_s101382" name="Equation" r:id="rId10" imgW="457200" imgH="241200" progId="Equation.DSMT4">
              <p:embed/>
            </p:oleObj>
          </a:graphicData>
        </a:graphic>
      </p:graphicFrame>
      <p:sp>
        <p:nvSpPr>
          <p:cNvPr id="101406" name="Rectangle 30"/>
          <p:cNvSpPr>
            <a:spLocks noChangeArrowheads="1"/>
          </p:cNvSpPr>
          <p:nvPr/>
        </p:nvSpPr>
        <p:spPr bwMode="auto">
          <a:xfrm>
            <a:off x="481013" y="1495425"/>
            <a:ext cx="1609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        当</a:t>
            </a:r>
          </a:p>
        </p:txBody>
      </p:sp>
      <p:sp>
        <p:nvSpPr>
          <p:cNvPr id="101407" name="Rectangle 31"/>
          <p:cNvSpPr>
            <a:spLocks noChangeArrowheads="1"/>
          </p:cNvSpPr>
          <p:nvPr/>
        </p:nvSpPr>
        <p:spPr bwMode="auto">
          <a:xfrm>
            <a:off x="985838" y="2000250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则由上例知</a:t>
            </a:r>
          </a:p>
        </p:txBody>
      </p:sp>
      <p:sp>
        <p:nvSpPr>
          <p:cNvPr id="101408" name="Rectangle 32"/>
          <p:cNvSpPr>
            <a:spLocks noChangeArrowheads="1"/>
          </p:cNvSpPr>
          <p:nvPr/>
        </p:nvSpPr>
        <p:spPr bwMode="auto">
          <a:xfrm>
            <a:off x="3146425" y="1495425"/>
            <a:ext cx="3278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时，设</a:t>
            </a:r>
            <a:r>
              <a:rPr lang="en-US" altLang="zh-CN" i="1"/>
              <a:t>B</a:t>
            </a:r>
            <a:r>
              <a:rPr lang="zh-CN" altLang="en-US"/>
              <a:t>的列向量为</a:t>
            </a:r>
          </a:p>
        </p:txBody>
      </p:sp>
      <p:graphicFrame>
        <p:nvGraphicFramePr>
          <p:cNvPr id="101409" name="Object 33"/>
          <p:cNvGraphicFramePr>
            <a:graphicFrameLocks noChangeAspect="1"/>
          </p:cNvGraphicFramePr>
          <p:nvPr/>
        </p:nvGraphicFramePr>
        <p:xfrm>
          <a:off x="2906713" y="2076450"/>
          <a:ext cx="1670050" cy="427038"/>
        </p:xfrm>
        <a:graphic>
          <a:graphicData uri="http://schemas.openxmlformats.org/presentationml/2006/ole">
            <p:oleObj spid="_x0000_s101409" name="Equation" r:id="rId11" imgW="927000" imgH="241200" progId="Equation.DSMT4">
              <p:embed/>
            </p:oleObj>
          </a:graphicData>
        </a:graphic>
      </p:graphicFrame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4513263" y="1962150"/>
            <a:ext cx="3398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都是齐次线性方程组</a:t>
            </a:r>
          </a:p>
        </p:txBody>
      </p: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985838" y="2503488"/>
            <a:ext cx="2074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AX</a:t>
            </a:r>
            <a:r>
              <a:rPr lang="zh-CN" altLang="en-US"/>
              <a:t>＝</a:t>
            </a:r>
            <a:r>
              <a:rPr lang="en-US" altLang="zh-CN" i="1"/>
              <a:t>O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</p:txBody>
      </p:sp>
      <p:sp>
        <p:nvSpPr>
          <p:cNvPr id="101412" name="Rectangle 36"/>
          <p:cNvSpPr>
            <a:spLocks noChangeArrowheads="1"/>
          </p:cNvSpPr>
          <p:nvPr/>
        </p:nvSpPr>
        <p:spPr bwMode="auto">
          <a:xfrm>
            <a:off x="3001963" y="2503488"/>
            <a:ext cx="55578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再设</a:t>
            </a:r>
            <a:r>
              <a:rPr lang="en-US" altLang="zh-CN" i="1"/>
              <a:t>AX</a:t>
            </a:r>
            <a:r>
              <a:rPr lang="zh-CN" altLang="en-US" i="1"/>
              <a:t>＝</a:t>
            </a:r>
            <a:r>
              <a:rPr lang="en-US" altLang="zh-CN" i="1"/>
              <a:t>O</a:t>
            </a:r>
            <a:r>
              <a:rPr lang="zh-CN" altLang="en-US"/>
              <a:t>的基础解系所含向量的</a:t>
            </a:r>
          </a:p>
        </p:txBody>
      </p:sp>
      <p:sp>
        <p:nvSpPr>
          <p:cNvPr id="101413" name="Rectangle 37"/>
          <p:cNvSpPr>
            <a:spLocks noChangeArrowheads="1"/>
          </p:cNvSpPr>
          <p:nvPr/>
        </p:nvSpPr>
        <p:spPr bwMode="auto">
          <a:xfrm>
            <a:off x="942975" y="3008313"/>
            <a:ext cx="175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个数为</a:t>
            </a:r>
            <a:r>
              <a:rPr lang="en-US" altLang="zh-CN" i="1"/>
              <a:t>r</a:t>
            </a:r>
            <a:r>
              <a:rPr lang="zh-CN" altLang="en-US"/>
              <a:t>，</a:t>
            </a:r>
          </a:p>
        </p:txBody>
      </p:sp>
      <p:sp>
        <p:nvSpPr>
          <p:cNvPr id="101414" name="Rectangle 38"/>
          <p:cNvSpPr>
            <a:spLocks noChangeArrowheads="1"/>
          </p:cNvSpPr>
          <p:nvPr/>
        </p:nvSpPr>
        <p:spPr bwMode="auto">
          <a:xfrm>
            <a:off x="2425700" y="3008313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01415" name="Object 39"/>
          <p:cNvGraphicFramePr>
            <a:graphicFrameLocks noChangeAspect="1"/>
          </p:cNvGraphicFramePr>
          <p:nvPr/>
        </p:nvGraphicFramePr>
        <p:xfrm>
          <a:off x="2906713" y="3079750"/>
          <a:ext cx="1670050" cy="427038"/>
        </p:xfrm>
        <a:graphic>
          <a:graphicData uri="http://schemas.openxmlformats.org/presentationml/2006/ole">
            <p:oleObj spid="_x0000_s101415" name="Equation" r:id="rId12" imgW="927000" imgH="241200" progId="Equation.DSMT4">
              <p:embed/>
            </p:oleObj>
          </a:graphicData>
        </a:graphic>
      </p:graphicFrame>
      <p:sp>
        <p:nvSpPr>
          <p:cNvPr id="101416" name="Rectangle 40"/>
          <p:cNvSpPr>
            <a:spLocks noChangeArrowheads="1"/>
          </p:cNvSpPr>
          <p:nvPr/>
        </p:nvSpPr>
        <p:spPr bwMode="auto">
          <a:xfrm>
            <a:off x="4441825" y="3008313"/>
            <a:ext cx="24653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的秩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不超过</a:t>
            </a:r>
            <a:r>
              <a:rPr lang="en-US" altLang="zh-CN" i="1">
                <a:solidFill>
                  <a:srgbClr val="CC3300"/>
                </a:solidFill>
              </a:rPr>
              <a:t>r</a:t>
            </a:r>
            <a:r>
              <a:rPr lang="zh-CN" altLang="en-US"/>
              <a:t>，</a:t>
            </a:r>
          </a:p>
        </p:txBody>
      </p:sp>
      <p:sp>
        <p:nvSpPr>
          <p:cNvPr id="101417" name="Rectangle 41"/>
          <p:cNvSpPr>
            <a:spLocks noChangeArrowheads="1"/>
          </p:cNvSpPr>
          <p:nvPr/>
        </p:nvSpPr>
        <p:spPr bwMode="auto">
          <a:xfrm>
            <a:off x="6673850" y="29924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  <p:sp>
        <p:nvSpPr>
          <p:cNvPr id="101419" name="Rectangle 43"/>
          <p:cNvSpPr>
            <a:spLocks noChangeArrowheads="1"/>
          </p:cNvSpPr>
          <p:nvPr/>
        </p:nvSpPr>
        <p:spPr bwMode="auto">
          <a:xfrm>
            <a:off x="985838" y="34401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由于</a:t>
            </a:r>
          </a:p>
        </p:txBody>
      </p:sp>
      <p:sp>
        <p:nvSpPr>
          <p:cNvPr id="101420" name="Rectangle 44"/>
          <p:cNvSpPr>
            <a:spLocks noChangeArrowheads="1"/>
          </p:cNvSpPr>
          <p:nvPr/>
        </p:nvSpPr>
        <p:spPr bwMode="auto">
          <a:xfrm>
            <a:off x="3289300" y="3511550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，于是</a:t>
            </a:r>
          </a:p>
        </p:txBody>
      </p:sp>
      <p:graphicFrame>
        <p:nvGraphicFramePr>
          <p:cNvPr id="101421" name="Object 45"/>
          <p:cNvGraphicFramePr>
            <a:graphicFrameLocks noChangeAspect="1"/>
          </p:cNvGraphicFramePr>
          <p:nvPr/>
        </p:nvGraphicFramePr>
        <p:xfrm>
          <a:off x="4470400" y="3511550"/>
          <a:ext cx="1816100" cy="547688"/>
        </p:xfrm>
        <a:graphic>
          <a:graphicData uri="http://schemas.openxmlformats.org/presentationml/2006/ole">
            <p:oleObj spid="_x0000_s101421" name="Equation" r:id="rId13" imgW="787320" imgH="241200" progId="Equation.DSMT4">
              <p:embed/>
            </p:oleObj>
          </a:graphicData>
        </a:graphic>
      </p:graphicFrame>
      <p:sp>
        <p:nvSpPr>
          <p:cNvPr id="101422" name="Rectangle 46"/>
          <p:cNvSpPr>
            <a:spLocks noChangeArrowheads="1"/>
          </p:cNvSpPr>
          <p:nvPr/>
        </p:nvSpPr>
        <p:spPr bwMode="auto">
          <a:xfrm>
            <a:off x="696913" y="416083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当</a:t>
            </a:r>
          </a:p>
        </p:txBody>
      </p:sp>
      <p:sp>
        <p:nvSpPr>
          <p:cNvPr id="101423" name="Rectangle 47"/>
          <p:cNvSpPr>
            <a:spLocks noChangeArrowheads="1"/>
          </p:cNvSpPr>
          <p:nvPr/>
        </p:nvSpPr>
        <p:spPr bwMode="auto">
          <a:xfrm>
            <a:off x="6242050" y="3533775"/>
            <a:ext cx="2730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.</a:t>
            </a:r>
          </a:p>
        </p:txBody>
      </p:sp>
      <p:sp>
        <p:nvSpPr>
          <p:cNvPr id="101424" name="Rectangle 48"/>
          <p:cNvSpPr>
            <a:spLocks noChangeArrowheads="1"/>
          </p:cNvSpPr>
          <p:nvPr/>
        </p:nvSpPr>
        <p:spPr bwMode="auto">
          <a:xfrm>
            <a:off x="2497138" y="4232275"/>
            <a:ext cx="2652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zh-CN" altLang="en-US"/>
              <a:t>为可逆矩阵</a:t>
            </a:r>
            <a:r>
              <a:rPr lang="en-US" altLang="zh-CN"/>
              <a:t>.</a:t>
            </a:r>
          </a:p>
        </p:txBody>
      </p:sp>
      <p:sp>
        <p:nvSpPr>
          <p:cNvPr id="101425" name="Rectangle 49"/>
          <p:cNvSpPr>
            <a:spLocks noChangeArrowheads="1"/>
          </p:cNvSpPr>
          <p:nvPr/>
        </p:nvSpPr>
        <p:spPr bwMode="auto">
          <a:xfrm>
            <a:off x="5124450" y="4232275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01426" name="Rectangle 50"/>
          <p:cNvSpPr>
            <a:spLocks noChangeArrowheads="1"/>
          </p:cNvSpPr>
          <p:nvPr/>
        </p:nvSpPr>
        <p:spPr bwMode="auto">
          <a:xfrm>
            <a:off x="7681913" y="41608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，故</a:t>
            </a:r>
          </a:p>
        </p:txBody>
      </p:sp>
      <p:sp>
        <p:nvSpPr>
          <p:cNvPr id="101427" name="Rectangle 51"/>
          <p:cNvSpPr>
            <a:spLocks noChangeArrowheads="1"/>
          </p:cNvSpPr>
          <p:nvPr/>
        </p:nvSpPr>
        <p:spPr bwMode="auto">
          <a:xfrm>
            <a:off x="1346200" y="4737100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，也有</a:t>
            </a:r>
          </a:p>
        </p:txBody>
      </p:sp>
      <p:graphicFrame>
        <p:nvGraphicFramePr>
          <p:cNvPr id="101428" name="Object 52"/>
          <p:cNvGraphicFramePr>
            <a:graphicFrameLocks noChangeAspect="1"/>
          </p:cNvGraphicFramePr>
          <p:nvPr/>
        </p:nvGraphicFramePr>
        <p:xfrm>
          <a:off x="2598738" y="4737100"/>
          <a:ext cx="1816100" cy="547688"/>
        </p:xfrm>
        <a:graphic>
          <a:graphicData uri="http://schemas.openxmlformats.org/presentationml/2006/ole">
            <p:oleObj spid="_x0000_s101428" name="Equation" r:id="rId14" imgW="787320" imgH="241200" progId="Equation.DSMT4">
              <p:embed/>
            </p:oleObj>
          </a:graphicData>
        </a:graphic>
      </p:graphicFrame>
      <p:sp>
        <p:nvSpPr>
          <p:cNvPr id="101429" name="Rectangle 53"/>
          <p:cNvSpPr>
            <a:spLocks noChangeArrowheads="1"/>
          </p:cNvSpPr>
          <p:nvPr/>
        </p:nvSpPr>
        <p:spPr bwMode="auto">
          <a:xfrm>
            <a:off x="1057275" y="5456238"/>
            <a:ext cx="6510338" cy="557212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【</a:t>
            </a:r>
            <a:r>
              <a:rPr lang="zh-CN" altLang="en-US"/>
              <a:t>注：上面结论对</a:t>
            </a:r>
            <a:r>
              <a:rPr lang="en-US" altLang="zh-CN" i="1"/>
              <a:t>B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en-US" altLang="zh-CN"/>
              <a:t>×</a:t>
            </a:r>
            <a:r>
              <a:rPr lang="en-US" altLang="zh-CN" i="1"/>
              <a:t>s</a:t>
            </a:r>
            <a:r>
              <a:rPr lang="zh-CN" altLang="en-US"/>
              <a:t>矩阵也成立</a:t>
            </a:r>
            <a:r>
              <a:rPr lang="en-US" altLang="zh-CN"/>
              <a:t>】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6" grpId="0"/>
      <p:bldP spid="101407" grpId="0"/>
      <p:bldP spid="101408" grpId="0"/>
      <p:bldP spid="101410" grpId="0"/>
      <p:bldP spid="101411" grpId="0"/>
      <p:bldP spid="101412" grpId="0"/>
      <p:bldP spid="101413" grpId="0"/>
      <p:bldP spid="101414" grpId="0"/>
      <p:bldP spid="101416" grpId="0"/>
      <p:bldP spid="101417" grpId="0"/>
      <p:bldP spid="101419" grpId="0"/>
      <p:bldP spid="101420" grpId="0"/>
      <p:bldP spid="101422" grpId="0"/>
      <p:bldP spid="101423" grpId="0"/>
      <p:bldP spid="101424" grpId="0"/>
      <p:bldP spid="101425" grpId="0"/>
      <p:bldP spid="101426" grpId="0"/>
      <p:bldP spid="101427" grpId="0"/>
      <p:bldP spid="1014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649288" y="465138"/>
            <a:ext cx="5541962" cy="587375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4 </a:t>
            </a:r>
            <a:r>
              <a:rPr lang="zh-CN" altLang="en-US" sz="2800"/>
              <a:t>证明对任意</a:t>
            </a:r>
            <a:r>
              <a:rPr lang="en-US" altLang="zh-CN" sz="2800" i="1"/>
              <a:t>m</a:t>
            </a:r>
            <a:r>
              <a:rPr lang="en-US" altLang="zh-CN" sz="2800"/>
              <a:t>×</a:t>
            </a:r>
            <a:r>
              <a:rPr lang="en-US" altLang="zh-CN" sz="2800" i="1"/>
              <a:t>n</a:t>
            </a:r>
            <a:r>
              <a:rPr lang="zh-CN" altLang="en-US" sz="2800"/>
              <a:t>实矩阵</a:t>
            </a:r>
            <a:r>
              <a:rPr lang="en-US" altLang="zh-CN" sz="2800" i="1"/>
              <a:t>A</a:t>
            </a:r>
            <a:r>
              <a:rPr lang="zh-CN" altLang="en-US" sz="2800"/>
              <a:t>，有 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-36513" y="3165475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6167438" y="404813"/>
          <a:ext cx="1608137" cy="663575"/>
        </p:xfrm>
        <a:graphic>
          <a:graphicData uri="http://schemas.openxmlformats.org/presentationml/2006/ole">
            <p:oleObj spid="_x0000_s103429" name="Equation" r:id="rId3" imgW="634680" imgH="266400" progId="Equation.DSMT4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801688" y="14319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黑体" pitchFamily="49" charset="-122"/>
              </a:rPr>
              <a:t>证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792288" y="1512888"/>
          <a:ext cx="4927600" cy="406400"/>
        </p:xfrm>
        <a:graphic>
          <a:graphicData uri="http://schemas.openxmlformats.org/presentationml/2006/ole">
            <p:oleObj spid="_x0000_s103432" name="Equation" r:id="rId4" imgW="4927320" imgH="406080" progId="Equation.3">
              <p:embed/>
            </p:oleObj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941388" y="2065338"/>
          <a:ext cx="6184900" cy="1016000"/>
        </p:xfrm>
        <a:graphic>
          <a:graphicData uri="http://schemas.openxmlformats.org/presentationml/2006/ole">
            <p:oleObj spid="_x0000_s103433" name="Microsoft 公式 3.0" r:id="rId5" imgW="6184800" imgH="1015920" progId="Equation.3">
              <p:embed/>
            </p:oleObj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1017588" y="3163888"/>
          <a:ext cx="6921500" cy="1054100"/>
        </p:xfrm>
        <a:graphic>
          <a:graphicData uri="http://schemas.openxmlformats.org/presentationml/2006/ole">
            <p:oleObj spid="_x0000_s103434" name="Microsoft 公式 3.0" r:id="rId6" imgW="6921360" imgH="1054080" progId="Equation.3">
              <p:embed/>
            </p:oleObj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1855788" y="4427538"/>
          <a:ext cx="6413500" cy="457200"/>
        </p:xfrm>
        <a:graphic>
          <a:graphicData uri="http://schemas.openxmlformats.org/presentationml/2006/ole">
            <p:oleObj spid="_x0000_s103435" name="Microsoft 公式 3.0" r:id="rId7" imgW="6413400" imgH="457200" progId="Equation.3">
              <p:embed/>
            </p:oleObj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1763713" y="5084763"/>
          <a:ext cx="3170237" cy="635000"/>
        </p:xfrm>
        <a:graphic>
          <a:graphicData uri="http://schemas.openxmlformats.org/presentationml/2006/ole">
            <p:oleObj spid="_x0000_s103436" name="Equation" r:id="rId8" imgW="1396800" imgH="2793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2200" cy="731838"/>
          </a:xfrm>
        </p:spPr>
        <p:txBody>
          <a:bodyPr/>
          <a:lstStyle/>
          <a:p>
            <a:r>
              <a:rPr lang="en-US" altLang="zh-CN" sz="4000">
                <a:solidFill>
                  <a:srgbClr val="0000CC"/>
                </a:solidFill>
              </a:rPr>
              <a:t>§3.3.2 </a:t>
            </a:r>
            <a:r>
              <a:rPr lang="zh-CN" altLang="en-US" sz="4000">
                <a:solidFill>
                  <a:srgbClr val="0000CC"/>
                </a:solidFill>
              </a:rPr>
              <a:t>非齐次线性方程组解的结构</a:t>
            </a:r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258888" y="3382963"/>
          <a:ext cx="885825" cy="404812"/>
        </p:xfrm>
        <a:graphic>
          <a:graphicData uri="http://schemas.openxmlformats.org/presentationml/2006/ole">
            <p:oleObj spid="_x0000_s105481" name="Equation" r:id="rId3" imgW="520560" imgH="241200" progId="Equation.DSMT4">
              <p:embed/>
            </p:oleObj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559300" y="3355975"/>
          <a:ext cx="455613" cy="433388"/>
        </p:xfrm>
        <a:graphic>
          <a:graphicData uri="http://schemas.openxmlformats.org/presentationml/2006/ole">
            <p:oleObj spid="_x0000_s105480" name="Equation" r:id="rId4" imgW="253800" imgH="241200" progId="Equation.DSMT4">
              <p:embed/>
            </p:oleObj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922463" y="4292600"/>
          <a:ext cx="4003675" cy="444500"/>
        </p:xfrm>
        <a:graphic>
          <a:graphicData uri="http://schemas.openxmlformats.org/presentationml/2006/ole">
            <p:oleObj spid="_x0000_s105479" name="Equation" r:id="rId5" imgW="2145960" imgH="241200" progId="Equation.DSMT4">
              <p:embed/>
            </p:oleObj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909763" y="5084763"/>
          <a:ext cx="5416550" cy="469900"/>
        </p:xfrm>
        <a:graphic>
          <a:graphicData uri="http://schemas.openxmlformats.org/presentationml/2006/ole">
            <p:oleObj spid="_x0000_s105478" name="Equation" r:id="rId6" imgW="2743200" imgH="241200" progId="Equation.DSMT4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866900" y="5661025"/>
          <a:ext cx="5772150" cy="496888"/>
        </p:xfrm>
        <a:graphic>
          <a:graphicData uri="http://schemas.openxmlformats.org/presentationml/2006/ole">
            <p:oleObj spid="_x0000_s105477" name="Equation" r:id="rId7" imgW="2755800" imgH="241200" progId="Equation.DSMT4">
              <p:embed/>
            </p:oleObj>
          </a:graphicData>
        </a:graphic>
      </p:graphicFrame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50825" y="1123950"/>
            <a:ext cx="8577263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设非齐次线性方程组为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/>
              <a:t>             </a:t>
            </a:r>
            <a:r>
              <a:rPr lang="en-US" altLang="zh-CN" i="1"/>
              <a:t>AX</a:t>
            </a:r>
            <a:r>
              <a:rPr lang="zh-CN" altLang="en-US" i="1"/>
              <a:t>＝</a:t>
            </a:r>
            <a:r>
              <a:rPr lang="en-US" altLang="zh-CN" i="1"/>
              <a:t>b</a:t>
            </a:r>
            <a:r>
              <a:rPr lang="en-US" altLang="zh-CN"/>
              <a:t>                                                               (1)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/>
              <a:t>如果将常数项</a:t>
            </a:r>
            <a:r>
              <a:rPr lang="en-US" altLang="zh-CN" i="1"/>
              <a:t>b</a:t>
            </a:r>
            <a:r>
              <a:rPr lang="zh-CN" altLang="en-US"/>
              <a:t>换成零向量，则得到的齐次线性方程组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/>
              <a:t>             </a:t>
            </a:r>
            <a:r>
              <a:rPr lang="en-US" altLang="zh-CN" i="1"/>
              <a:t>AX</a:t>
            </a:r>
            <a:r>
              <a:rPr lang="zh-CN" altLang="en-US" i="1"/>
              <a:t>＝</a:t>
            </a:r>
            <a:r>
              <a:rPr lang="en-US" altLang="zh-CN" i="1"/>
              <a:t>O</a:t>
            </a:r>
            <a:r>
              <a:rPr lang="en-US" altLang="zh-CN"/>
              <a:t>                                                               (2)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/>
              <a:t>称为</a:t>
            </a:r>
            <a:r>
              <a:rPr lang="en-US" altLang="zh-CN" i="1"/>
              <a:t>AX</a:t>
            </a:r>
            <a:r>
              <a:rPr lang="zh-CN" altLang="en-US" i="1"/>
              <a:t>＝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导出组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.</a:t>
            </a:r>
            <a:r>
              <a:rPr lang="en-US" altLang="zh-CN"/>
              <a:t>     </a:t>
            </a:r>
            <a:endParaRPr lang="en-US" altLang="zh-CN" b="0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54063" y="328453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2051050" y="3284538"/>
            <a:ext cx="2952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(1)</a:t>
            </a:r>
            <a:r>
              <a:rPr lang="zh-CN" altLang="en-US"/>
              <a:t>的两个解，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4859338" y="3268663"/>
            <a:ext cx="35163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(1)</a:t>
            </a:r>
            <a:r>
              <a:rPr lang="zh-CN" altLang="en-US"/>
              <a:t>的导出组</a:t>
            </a:r>
            <a:r>
              <a:rPr lang="en-US" altLang="zh-CN"/>
              <a:t>(2)</a:t>
            </a:r>
            <a:r>
              <a:rPr lang="zh-CN" altLang="en-US"/>
              <a:t>的一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322263" y="3883025"/>
            <a:ext cx="98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个解</a:t>
            </a:r>
            <a:r>
              <a:rPr lang="en-US" altLang="zh-CN"/>
              <a:t>.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1403350" y="38608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827088" y="47244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7" grpId="0"/>
      <p:bldP spid="105489" grpId="0"/>
      <p:bldP spid="105490" grpId="0"/>
      <p:bldP spid="105491" grpId="0"/>
      <p:bldP spid="105492" grpId="1"/>
      <p:bldP spid="1054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即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/>
              <a:t>非齐次线性方程组</a:t>
            </a:r>
            <a:r>
              <a:rPr lang="en-US" altLang="zh-CN"/>
              <a:t>(1)</a:t>
            </a:r>
            <a:r>
              <a:rPr lang="zh-CN" altLang="en-US"/>
              <a:t>的两个解的差是对应导出组</a:t>
            </a:r>
            <a:r>
              <a:rPr lang="en-US" altLang="zh-CN"/>
              <a:t>(2)</a:t>
            </a:r>
            <a:r>
              <a:rPr lang="zh-CN" altLang="en-US"/>
              <a:t>的解；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/>
              <a:t>非齐次线性方程组</a:t>
            </a:r>
            <a:r>
              <a:rPr lang="en-US" altLang="zh-CN"/>
              <a:t>(1)</a:t>
            </a:r>
            <a:r>
              <a:rPr lang="zh-CN" altLang="en-US"/>
              <a:t>的解与导出组</a:t>
            </a:r>
            <a:r>
              <a:rPr lang="en-US" altLang="zh-CN"/>
              <a:t>(2)</a:t>
            </a:r>
            <a:r>
              <a:rPr lang="zh-CN" altLang="en-US"/>
              <a:t>的解的和仍是</a:t>
            </a:r>
            <a:r>
              <a:rPr lang="en-US" altLang="zh-CN"/>
              <a:t>(1)</a:t>
            </a:r>
            <a:r>
              <a:rPr lang="zh-CN" altLang="en-US"/>
              <a:t>的解。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587500" y="46038"/>
          <a:ext cx="2016125" cy="469900"/>
        </p:xfrm>
        <a:graphic>
          <a:graphicData uri="http://schemas.openxmlformats.org/presentationml/2006/ole">
            <p:oleObj spid="_x0000_s108554" name="Equation" r:id="rId3" imgW="1016000" imgH="241300" progId="Equation.DSMT4">
              <p:embed/>
            </p:oleObj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700338" y="549275"/>
          <a:ext cx="2308225" cy="481013"/>
        </p:xfrm>
        <a:graphic>
          <a:graphicData uri="http://schemas.openxmlformats.org/presentationml/2006/ole">
            <p:oleObj spid="_x0000_s108553" name="Equation" r:id="rId4" imgW="1143000" imgH="241200" progId="Equation.DSMT4">
              <p:embed/>
            </p:oleObj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508125" y="1157288"/>
          <a:ext cx="473075" cy="473075"/>
        </p:xfrm>
        <a:graphic>
          <a:graphicData uri="http://schemas.openxmlformats.org/presentationml/2006/ole">
            <p:oleObj spid="_x0000_s108552" name="Equation" r:id="rId5" imgW="241195" imgH="241195" progId="Equation.DSMT4">
              <p:embed/>
            </p:oleObj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836863" y="2230438"/>
          <a:ext cx="2022475" cy="550862"/>
        </p:xfrm>
        <a:graphic>
          <a:graphicData uri="http://schemas.openxmlformats.org/presentationml/2006/ole">
            <p:oleObj spid="_x0000_s108551" name="Equation" r:id="rId6" imgW="977760" imgH="266400" progId="Equation.DSMT4">
              <p:embed/>
            </p:oleObj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246313" y="3214688"/>
          <a:ext cx="2058987" cy="503237"/>
        </p:xfrm>
        <a:graphic>
          <a:graphicData uri="http://schemas.openxmlformats.org/presentationml/2006/ole">
            <p:oleObj spid="_x0000_s108550" name="Equation" r:id="rId7" imgW="977760" imgH="241200" progId="Equation.DSMT4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319213" y="3933825"/>
          <a:ext cx="4941887" cy="542925"/>
        </p:xfrm>
        <a:graphic>
          <a:graphicData uri="http://schemas.openxmlformats.org/presentationml/2006/ole">
            <p:oleObj spid="_x0000_s108549" name="Equation" r:id="rId8" imgW="2425680" imgH="266400" progId="Equation.DSMT4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296988" y="4927600"/>
          <a:ext cx="6016625" cy="519113"/>
        </p:xfrm>
        <a:graphic>
          <a:graphicData uri="http://schemas.openxmlformats.org/presentationml/2006/ole">
            <p:oleObj spid="_x0000_s108548" name="Equation" r:id="rId9" imgW="2755800" imgH="241200" progId="Equation.DSMT4">
              <p:embed/>
            </p:oleObj>
          </a:graphicData>
        </a:graphic>
      </p:graphicFrame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973138" y="-26988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3603625" y="46038"/>
            <a:ext cx="4511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时，导出组</a:t>
            </a:r>
            <a:r>
              <a:rPr lang="en-US" altLang="zh-CN"/>
              <a:t>(2)</a:t>
            </a:r>
            <a:r>
              <a:rPr lang="zh-CN" altLang="en-US"/>
              <a:t>有基础解系：</a:t>
            </a: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931863" y="105410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1866900" y="1125538"/>
            <a:ext cx="5667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为非齐次线性方程组</a:t>
            </a:r>
            <a:r>
              <a:rPr lang="en-US" altLang="zh-CN"/>
              <a:t>(1)</a:t>
            </a:r>
            <a:r>
              <a:rPr lang="zh-CN" altLang="en-US"/>
              <a:t>的一个特解</a:t>
            </a:r>
            <a:r>
              <a:rPr lang="en-US" altLang="zh-CN"/>
              <a:t>.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355600" y="1701800"/>
            <a:ext cx="7859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/>
              <a:t>      再设</a:t>
            </a:r>
            <a:r>
              <a:rPr lang="en-US" altLang="zh-CN" i="1"/>
              <a:t>X</a:t>
            </a:r>
            <a:r>
              <a:rPr lang="zh-CN" altLang="en-US"/>
              <a:t>为非齐次线性方程组</a:t>
            </a:r>
            <a:r>
              <a:rPr lang="en-US" altLang="zh-CN"/>
              <a:t>(1)</a:t>
            </a:r>
            <a:r>
              <a:rPr lang="zh-CN" altLang="en-US"/>
              <a:t>的任一个解向量</a:t>
            </a:r>
            <a:r>
              <a:rPr lang="en-US" altLang="zh-CN"/>
              <a:t>.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211138" y="2709863"/>
            <a:ext cx="480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导出组的基础解系线性表出，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179388" y="3630613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使得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282575" y="4387850"/>
            <a:ext cx="984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1328738" y="4365625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211138" y="2205038"/>
            <a:ext cx="267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由上面分析可得</a:t>
            </a: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4819650" y="2205038"/>
            <a:ext cx="267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是导出组的解，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7267575" y="22050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故可以用</a:t>
            </a: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4891088" y="2693988"/>
            <a:ext cx="2317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即存在一组数</a:t>
            </a:r>
          </a:p>
        </p:txBody>
      </p:sp>
      <p:sp>
        <p:nvSpPr>
          <p:cNvPr id="108576" name="Rectangle 32"/>
          <p:cNvSpPr>
            <a:spLocks noChangeArrowheads="1"/>
          </p:cNvSpPr>
          <p:nvPr/>
        </p:nvSpPr>
        <p:spPr bwMode="auto">
          <a:xfrm>
            <a:off x="8059738" y="485457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198438" y="5435600"/>
            <a:ext cx="83343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     这说明，任何齐次线性方程组</a:t>
            </a:r>
            <a:r>
              <a:rPr lang="en-US" altLang="zh-CN"/>
              <a:t>(1)</a:t>
            </a:r>
            <a:r>
              <a:rPr lang="zh-CN" altLang="en-US"/>
              <a:t>的任何一个解都</a:t>
            </a:r>
          </a:p>
          <a:p>
            <a:pPr>
              <a:spcBef>
                <a:spcPct val="0"/>
              </a:spcBef>
            </a:pPr>
            <a:r>
              <a:rPr lang="zh-CN" altLang="en-US"/>
              <a:t>可表成</a:t>
            </a:r>
            <a:r>
              <a:rPr lang="en-US" altLang="zh-CN"/>
              <a:t>(3)</a:t>
            </a:r>
            <a:r>
              <a:rPr lang="zh-CN" altLang="en-US"/>
              <a:t>的形式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5" grpId="0"/>
      <p:bldP spid="108566" grpId="0"/>
      <p:bldP spid="108567" grpId="0"/>
      <p:bldP spid="108568" grpId="0"/>
      <p:bldP spid="108569" grpId="0"/>
      <p:bldP spid="108570" grpId="0"/>
      <p:bldP spid="108571" grpId="0"/>
      <p:bldP spid="108572" grpId="0"/>
      <p:bldP spid="108573" grpId="0"/>
      <p:bldP spid="108574" grpId="0"/>
      <p:bldP spid="108575" grpId="0"/>
      <p:bldP spid="108576" grpId="0"/>
      <p:bldP spid="1085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6263" y="2924175"/>
            <a:ext cx="7772400" cy="58737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/>
              <a:t>	 </a:t>
            </a:r>
            <a:r>
              <a:rPr lang="zh-CN" altLang="en-US" sz="2800"/>
              <a:t>把非齐次线性方程组的一个特解 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140450" y="549275"/>
          <a:ext cx="2051050" cy="500063"/>
        </p:xfrm>
        <a:graphic>
          <a:graphicData uri="http://schemas.openxmlformats.org/presentationml/2006/ole">
            <p:oleObj spid="_x0000_s109573" name="Equation" r:id="rId3" imgW="977760" imgH="241200" progId="Equation.DSMT4">
              <p:embed/>
            </p:oleObj>
          </a:graphicData>
        </a:graphic>
      </p:graphicFrame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936625" y="533400"/>
            <a:ext cx="52435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而所有具有</a:t>
            </a:r>
            <a:r>
              <a:rPr lang="en-US" altLang="zh-CN"/>
              <a:t>(3)</a:t>
            </a:r>
            <a:r>
              <a:rPr lang="zh-CN" altLang="en-US"/>
              <a:t>形式的向量，即当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15900" y="1125538"/>
            <a:ext cx="792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任意取值时，显然都是非齐次线性方程组的</a:t>
            </a:r>
            <a:r>
              <a:rPr lang="en-US" altLang="zh-CN"/>
              <a:t>(1)</a:t>
            </a:r>
            <a:r>
              <a:rPr lang="zh-CN" altLang="en-US"/>
              <a:t>解</a:t>
            </a:r>
            <a:r>
              <a:rPr lang="en-US" altLang="zh-CN"/>
              <a:t>. 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1368425" y="1844675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6588125" y="3054350"/>
          <a:ext cx="446088" cy="446088"/>
        </p:xfrm>
        <a:graphic>
          <a:graphicData uri="http://schemas.openxmlformats.org/presentationml/2006/ole">
            <p:oleObj spid="_x0000_s109581" name="Equation" r:id="rId4" imgW="241200" imgH="241200" progId="Equation.DSMT4">
              <p:embed/>
            </p:oleObj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2200275" y="4797425"/>
          <a:ext cx="5289550" cy="455613"/>
        </p:xfrm>
        <a:graphic>
          <a:graphicData uri="http://schemas.openxmlformats.org/presentationml/2006/ole">
            <p:oleObj spid="_x0000_s109580" name="Equation" r:id="rId5" imgW="2755800" imgH="241200" progId="Equation.DSMT4">
              <p:embed/>
            </p:oleObj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2401888" y="5356225"/>
          <a:ext cx="1838325" cy="449263"/>
        </p:xfrm>
        <a:graphic>
          <a:graphicData uri="http://schemas.openxmlformats.org/presentationml/2006/ole">
            <p:oleObj spid="_x0000_s109579" name="Equation" r:id="rId6" imgW="977760" imgH="241200" progId="Equation.DSMT4">
              <p:embed/>
            </p:oleObj>
          </a:graphicData>
        </a:graphic>
      </p:graphicFrame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6956425" y="2924175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加到它的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1584325" y="3573463"/>
            <a:ext cx="69707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导出组的每个解向量上，就得到非齐次线性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84325" y="4133850"/>
            <a:ext cx="5541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方程组的全部解向量，并可表示为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1584325" y="530066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4105275" y="5322888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8" grpId="0" animBg="1"/>
      <p:bldP spid="109586" grpId="0"/>
      <p:bldP spid="109587" grpId="0"/>
      <p:bldP spid="109588" grpId="0"/>
      <p:bldP spid="109589" grpId="0"/>
      <p:bldP spid="109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49275" y="1268413"/>
            <a:ext cx="822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accent2"/>
                </a:solidFill>
                <a:ea typeface="黑体" pitchFamily="49" charset="-122"/>
              </a:rPr>
              <a:t>解集合</a:t>
            </a:r>
            <a:r>
              <a:rPr kumimoji="1" lang="zh-CN" altLang="en-US"/>
              <a:t>：一个线性方程组的全体解向量构成的集合</a:t>
            </a:r>
            <a:r>
              <a:rPr kumimoji="1" lang="en-US" altLang="zh-CN"/>
              <a:t>. 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7772400" cy="658812"/>
          </a:xfrm>
          <a:ln/>
        </p:spPr>
        <p:txBody>
          <a:bodyPr/>
          <a:lstStyle/>
          <a:p>
            <a:pPr algn="l"/>
            <a:r>
              <a:rPr lang="zh-CN" altLang="en-US" sz="4000">
                <a:solidFill>
                  <a:schemeClr val="accent2"/>
                </a:solidFill>
                <a:ea typeface="黑体" pitchFamily="49" charset="-122"/>
              </a:rPr>
              <a:t>预备概念：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179388" y="2016125"/>
            <a:ext cx="8135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rgbClr val="0000CC"/>
                </a:solidFill>
              </a:rPr>
              <a:t>§3.3.1</a:t>
            </a:r>
            <a:r>
              <a:rPr lang="zh-CN" altLang="en-US" sz="4000">
                <a:solidFill>
                  <a:srgbClr val="0000CC"/>
                </a:solidFill>
              </a:rPr>
              <a:t>齐次线性方程组的基础解系 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712788" y="5445125"/>
            <a:ext cx="41481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CC3300"/>
                </a:solidFill>
                <a:ea typeface="黑体" pitchFamily="49" charset="-122"/>
              </a:rPr>
              <a:t>矩阵形式</a:t>
            </a:r>
            <a:r>
              <a:rPr lang="en-US" altLang="zh-CN" sz="3600">
                <a:solidFill>
                  <a:srgbClr val="0000CC"/>
                </a:solidFill>
              </a:rPr>
              <a:t>	</a:t>
            </a:r>
            <a:r>
              <a:rPr lang="en-US" altLang="zh-CN" sz="3600" i="1"/>
              <a:t>Ax</a:t>
            </a:r>
            <a:r>
              <a:rPr lang="zh-CN" altLang="en-US" sz="3600"/>
              <a:t>＝</a:t>
            </a:r>
            <a:r>
              <a:rPr lang="en-US" altLang="zh-CN" sz="3600"/>
              <a:t>0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307263" y="3887788"/>
            <a:ext cx="792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117600" y="3032125"/>
          <a:ext cx="4678363" cy="2268538"/>
        </p:xfrm>
        <a:graphic>
          <a:graphicData uri="http://schemas.openxmlformats.org/presentationml/2006/ole">
            <p:oleObj spid="_x0000_s53261" name="Equation" r:id="rId3" imgW="2298600" imgH="11048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8" grpId="0"/>
      <p:bldP spid="53259" grpId="0"/>
      <p:bldP spid="532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909638" y="417513"/>
            <a:ext cx="7010400" cy="1511300"/>
            <a:chOff x="528" y="528"/>
            <a:chExt cx="4416" cy="952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528" y="825"/>
              <a:ext cx="17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en-US" altLang="zh-CN"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en-US" altLang="zh-CN"/>
                <a:t>   </a:t>
              </a:r>
              <a:r>
                <a:rPr kumimoji="1" lang="zh-CN" altLang="en-US"/>
                <a:t>求解方程组</a:t>
              </a:r>
            </a:p>
          </p:txBody>
        </p:sp>
        <p:graphicFrame>
          <p:nvGraphicFramePr>
            <p:cNvPr id="111623" name="Object 7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p:oleObj spid="_x0000_s111623" name="Equation" r:id="rId3" imgW="4254480" imgH="1511280" progId="Equation.3">
                <p:embed/>
              </p:oleObj>
            </a:graphicData>
          </a:graphic>
        </p:graphicFrame>
      </p:grp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27038" y="2014538"/>
          <a:ext cx="5873750" cy="485775"/>
        </p:xfrm>
        <a:graphic>
          <a:graphicData uri="http://schemas.openxmlformats.org/presentationml/2006/ole">
            <p:oleObj spid="_x0000_s111624" name="Equation" r:id="rId4" imgW="2768400" imgH="228600" progId="Equation.DSMT4">
              <p:embed/>
            </p:oleObj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824038" y="2627313"/>
          <a:ext cx="4610100" cy="1511300"/>
        </p:xfrm>
        <a:graphic>
          <a:graphicData uri="http://schemas.openxmlformats.org/presentationml/2006/ole">
            <p:oleObj spid="_x0000_s111625" name="Equation" r:id="rId5" imgW="4609800" imgH="1511280" progId="Equation.3">
              <p:embed/>
            </p:oleObj>
          </a:graphicData>
        </a:graphic>
      </p:graphicFrame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1908175" y="4232275"/>
          <a:ext cx="4608513" cy="2000250"/>
        </p:xfrm>
        <a:graphic>
          <a:graphicData uri="http://schemas.openxmlformats.org/presentationml/2006/ole">
            <p:oleObj spid="_x0000_s111626" name="Equation" r:id="rId6" imgW="1638000" imgH="711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522538" y="836613"/>
          <a:ext cx="2895600" cy="977900"/>
        </p:xfrm>
        <a:graphic>
          <a:graphicData uri="http://schemas.openxmlformats.org/presentationml/2006/ole">
            <p:oleObj spid="_x0000_s113669" name="Equation" r:id="rId3" imgW="2895480" imgH="977760" progId="Equation.3">
              <p:embed/>
            </p:oleObj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769938" y="1909763"/>
          <a:ext cx="2133600" cy="406400"/>
        </p:xfrm>
        <a:graphic>
          <a:graphicData uri="http://schemas.openxmlformats.org/presentationml/2006/ole">
            <p:oleObj spid="_x0000_s113670" name="Equation" r:id="rId4" imgW="2133360" imgH="406080" progId="Equation.3">
              <p:embed/>
            </p:oleObj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941638" y="1700213"/>
          <a:ext cx="2171700" cy="838200"/>
        </p:xfrm>
        <a:graphic>
          <a:graphicData uri="http://schemas.openxmlformats.org/presentationml/2006/ole">
            <p:oleObj spid="_x0000_s113671" name="Equation" r:id="rId5" imgW="2171520" imgH="838080" progId="Equation.3">
              <p:embed/>
            </p:oleObj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5219700" y="1938338"/>
          <a:ext cx="3384550" cy="468312"/>
        </p:xfrm>
        <a:graphic>
          <a:graphicData uri="http://schemas.openxmlformats.org/presentationml/2006/ole">
            <p:oleObj spid="_x0000_s113672" name="Equation" r:id="rId6" imgW="1650960" imgH="228600" progId="Equation.DSMT4">
              <p:embed/>
            </p:oleObj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2195513" y="2492375"/>
          <a:ext cx="1666875" cy="1944688"/>
        </p:xfrm>
        <a:graphic>
          <a:graphicData uri="http://schemas.openxmlformats.org/presentationml/2006/ole">
            <p:oleObj spid="_x0000_s113673" name="Equation" r:id="rId7" imgW="914400" imgH="1066680" progId="Equation.DSMT4">
              <p:embed/>
            </p:oleObj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912813" y="4149725"/>
          <a:ext cx="7620000" cy="1192213"/>
        </p:xfrm>
        <a:graphic>
          <a:graphicData uri="http://schemas.openxmlformats.org/presentationml/2006/ole">
            <p:oleObj spid="_x0000_s113674" name="Equation" r:id="rId8" imgW="3733560" imgH="583920" progId="Equation.DSMT4">
              <p:embed/>
            </p:oleObj>
          </a:graphicData>
        </a:graphic>
      </p:graphicFrame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39750" y="260350"/>
            <a:ext cx="6696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可见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)=2, </a:t>
            </a:r>
            <a:r>
              <a:rPr lang="zh-CN" altLang="en-US"/>
              <a:t>故方程组有解，并且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900113" y="5475288"/>
          <a:ext cx="2641600" cy="977900"/>
        </p:xfrm>
        <a:graphic>
          <a:graphicData uri="http://schemas.openxmlformats.org/presentationml/2006/ole">
            <p:oleObj spid="_x0000_s113677" name="Microsoft 公式 3.0" r:id="rId9" imgW="2641320" imgH="977760" progId="Equation.3">
              <p:embed/>
            </p:oleObj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3719513" y="5475288"/>
          <a:ext cx="2984500" cy="977900"/>
        </p:xfrm>
        <a:graphic>
          <a:graphicData uri="http://schemas.openxmlformats.org/presentationml/2006/ole">
            <p:oleObj spid="_x0000_s113678" name="Equation" r:id="rId10" imgW="2984400" imgH="9777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1042988" y="260350"/>
          <a:ext cx="6121400" cy="393700"/>
        </p:xfrm>
        <a:graphic>
          <a:graphicData uri="http://schemas.openxmlformats.org/presentationml/2006/ole">
            <p:oleObj spid="_x0000_s114694" name="Equation" r:id="rId3" imgW="6121080" imgH="393480" progId="Equation.3">
              <p:embed/>
            </p:oleObj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1855788" y="725488"/>
          <a:ext cx="3795712" cy="1855787"/>
        </p:xfrm>
        <a:graphic>
          <a:graphicData uri="http://schemas.openxmlformats.org/presentationml/2006/ole">
            <p:oleObj spid="_x0000_s114695" name="Equation" r:id="rId4" imgW="2184120" imgH="1066680" progId="Equation.DSMT4">
              <p:embed/>
            </p:oleObj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539750" y="2565400"/>
          <a:ext cx="2527300" cy="393700"/>
        </p:xfrm>
        <a:graphic>
          <a:graphicData uri="http://schemas.openxmlformats.org/presentationml/2006/ole">
            <p:oleObj spid="_x0000_s114696" name="Equation" r:id="rId5" imgW="2527200" imgH="393480" progId="Equation.3">
              <p:embed/>
            </p:oleObj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1550988" y="4005263"/>
          <a:ext cx="6403975" cy="2093912"/>
        </p:xfrm>
        <a:graphic>
          <a:graphicData uri="http://schemas.openxmlformats.org/presentationml/2006/ole">
            <p:oleObj spid="_x0000_s114697" name="Equation" r:id="rId6" imgW="3492360" imgH="1143000" progId="Equation.DSMT4">
              <p:embed/>
            </p:oleObj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1389063" y="3140075"/>
          <a:ext cx="3255962" cy="469900"/>
        </p:xfrm>
        <a:graphic>
          <a:graphicData uri="http://schemas.openxmlformats.org/presentationml/2006/ole">
            <p:oleObj spid="_x0000_s114698" name="Equation" r:id="rId7" imgW="1650960" imgH="241200" progId="Equation.DSMT4">
              <p:embed/>
            </p:oleObj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4651375" y="3116263"/>
          <a:ext cx="2538413" cy="493712"/>
        </p:xfrm>
        <a:graphic>
          <a:graphicData uri="http://schemas.openxmlformats.org/presentationml/2006/ole">
            <p:oleObj spid="_x0000_s114699" name="Equation" r:id="rId8" imgW="1307880" imgH="253800" progId="Equation.DSMT4">
              <p:embed/>
            </p:oleObj>
          </a:graphicData>
        </a:graphic>
      </p:graphicFrame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95288" y="3573463"/>
            <a:ext cx="936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或者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261938" y="188913"/>
            <a:ext cx="8631237" cy="1090612"/>
          </a:xfrm>
        </p:spPr>
        <p:txBody>
          <a:bodyPr/>
          <a:lstStyle/>
          <a:p>
            <a:pPr marL="628650" indent="-628650" algn="l"/>
            <a:r>
              <a:rPr lang="zh-CN" altLang="en-US" sz="2800"/>
              <a:t>例</a:t>
            </a:r>
            <a:r>
              <a:rPr lang="en-US" altLang="zh-CN" sz="2800"/>
              <a:t>2 </a:t>
            </a:r>
            <a:r>
              <a:rPr lang="zh-CN" altLang="en-US" sz="2800"/>
              <a:t>设                    为</a:t>
            </a:r>
            <a:r>
              <a:rPr lang="zh-CN" altLang="en-US" sz="2800">
                <a:solidFill>
                  <a:schemeClr val="tx1"/>
                </a:solidFill>
              </a:rPr>
              <a:t>齐次线性方程组</a:t>
            </a:r>
            <a:r>
              <a:rPr lang="en-US" altLang="zh-CN" sz="2800" i="1">
                <a:solidFill>
                  <a:schemeClr val="tx1"/>
                </a:solidFill>
              </a:rPr>
              <a:t>AX</a:t>
            </a:r>
            <a:r>
              <a:rPr lang="zh-CN" altLang="en-US" sz="2800">
                <a:solidFill>
                  <a:schemeClr val="tx1"/>
                </a:solidFill>
              </a:rPr>
              <a:t>＝</a:t>
            </a:r>
            <a:r>
              <a:rPr lang="en-US" altLang="zh-CN" sz="2800">
                <a:solidFill>
                  <a:schemeClr val="tx1"/>
                </a:solidFill>
              </a:rPr>
              <a:t>0</a:t>
            </a:r>
            <a:r>
              <a:rPr lang="zh-CN" altLang="en-US" sz="2800">
                <a:solidFill>
                  <a:schemeClr val="tx1"/>
                </a:solidFill>
              </a:rPr>
              <a:t>的一个基础解系</a:t>
            </a:r>
            <a:r>
              <a:rPr lang="en-US" altLang="zh-CN" sz="3200">
                <a:solidFill>
                  <a:schemeClr val="tx1"/>
                </a:solidFill>
              </a:rPr>
              <a:t>,    </a:t>
            </a:r>
            <a:r>
              <a:rPr lang="en-US" altLang="zh-CN" sz="40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  <a:cs typeface="Times New Roman" pitchFamily="18" charset="0"/>
              </a:rPr>
              <a:t>为非齐次线性方程组                          </a:t>
            </a:r>
            <a:r>
              <a:rPr lang="zh-CN" altLang="en-US" sz="2800">
                <a:solidFill>
                  <a:schemeClr val="tx1"/>
                </a:solidFill>
              </a:rPr>
              <a:t>的一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392238" y="188913"/>
          <a:ext cx="1631950" cy="430212"/>
        </p:xfrm>
        <a:graphic>
          <a:graphicData uri="http://schemas.openxmlformats.org/presentationml/2006/ole">
            <p:oleObj spid="_x0000_s116744" name="Equation" r:id="rId3" imgW="901440" imgH="241200" progId="Equation.DSMT4">
              <p:embed/>
            </p:oleObj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908175" y="836613"/>
          <a:ext cx="341313" cy="430212"/>
        </p:xfrm>
        <a:graphic>
          <a:graphicData uri="http://schemas.openxmlformats.org/presentationml/2006/ole">
            <p:oleObj spid="_x0000_s116743" name="Equation" r:id="rId4" imgW="177646" imgH="228402" progId="Equation.DSMT4">
              <p:embed/>
            </p:oleObj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5580063" y="833438"/>
          <a:ext cx="2159000" cy="434975"/>
        </p:xfrm>
        <a:graphic>
          <a:graphicData uri="http://schemas.openxmlformats.org/presentationml/2006/ole">
            <p:oleObj spid="_x0000_s116742" name="Equation" r:id="rId5" imgW="1130040" imgH="228600" progId="Equation.DSMT4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3235325" y="1412875"/>
          <a:ext cx="3989388" cy="473075"/>
        </p:xfrm>
        <a:graphic>
          <a:graphicData uri="http://schemas.openxmlformats.org/presentationml/2006/ole">
            <p:oleObj spid="_x0000_s116741" name="Equation" r:id="rId6" imgW="2006280" imgH="241200" progId="Equation.DSMT4">
              <p:embed/>
            </p:oleObj>
          </a:graphicData>
        </a:graphic>
      </p:graphicFrame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900113" y="1341438"/>
            <a:ext cx="2327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个特解，证明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7173913" y="1341438"/>
            <a:ext cx="1790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线性无关</a:t>
            </a:r>
            <a:r>
              <a:rPr lang="en-US" altLang="zh-CN"/>
              <a:t>. </a:t>
            </a:r>
          </a:p>
        </p:txBody>
      </p:sp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2976563" y="2133600"/>
          <a:ext cx="4348162" cy="442913"/>
        </p:xfrm>
        <a:graphic>
          <a:graphicData uri="http://schemas.openxmlformats.org/presentationml/2006/ole">
            <p:oleObj spid="_x0000_s116756" name="Equation" r:id="rId7" imgW="2336760" imgH="241200" progId="Equation.DSMT4">
              <p:embed/>
            </p:oleObj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/>
        </p:nvGraphicFramePr>
        <p:xfrm>
          <a:off x="2659063" y="2609850"/>
          <a:ext cx="1758950" cy="387350"/>
        </p:xfrm>
        <a:graphic>
          <a:graphicData uri="http://schemas.openxmlformats.org/presentationml/2006/ole">
            <p:oleObj spid="_x0000_s116755" name="Equation" r:id="rId8" imgW="1079280" imgH="241200" progId="Equation.DSMT4">
              <p:embed/>
            </p:oleObj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1379538" y="3068638"/>
          <a:ext cx="6908800" cy="444500"/>
        </p:xfrm>
        <a:graphic>
          <a:graphicData uri="http://schemas.openxmlformats.org/presentationml/2006/ole">
            <p:oleObj spid="_x0000_s116754" name="Equation" r:id="rId9" imgW="3708360" imgH="241200" progId="Equation.DSMT4">
              <p:embed/>
            </p:oleObj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1343025" y="4149725"/>
          <a:ext cx="6550025" cy="444500"/>
        </p:xfrm>
        <a:graphic>
          <a:graphicData uri="http://schemas.openxmlformats.org/presentationml/2006/ole">
            <p:oleObj spid="_x0000_s116753" name="Equation" r:id="rId10" imgW="3504960" imgH="241200" progId="Equation.DSMT4">
              <p:embed/>
            </p:oleObj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5448300" y="4797425"/>
          <a:ext cx="3221038" cy="439738"/>
        </p:xfrm>
        <a:graphic>
          <a:graphicData uri="http://schemas.openxmlformats.org/presentationml/2006/ole">
            <p:oleObj spid="_x0000_s116752" name="Equation" r:id="rId11" imgW="1739880" imgH="241200" progId="Equation.DSMT4">
              <p:embed/>
            </p:oleObj>
          </a:graphicData>
        </a:graphic>
      </p:graphicFrame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406400" y="2060575"/>
            <a:ext cx="2527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	由条件知</a:t>
            </a:r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765175" y="2492375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设有一组数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4294188" y="249237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使得</a:t>
            </a: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838200" y="3573463"/>
            <a:ext cx="12557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成立，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8110538" y="4076700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116768" name="Rectangle 32"/>
          <p:cNvSpPr>
            <a:spLocks noChangeArrowheads="1"/>
          </p:cNvSpPr>
          <p:nvPr/>
        </p:nvSpPr>
        <p:spPr bwMode="auto">
          <a:xfrm>
            <a:off x="549275" y="4725988"/>
            <a:ext cx="47069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/>
              <a:t>上式两端同左乘矩阵</a:t>
            </a:r>
            <a:r>
              <a:rPr lang="en-US" altLang="zh-CN" i="1"/>
              <a:t>A</a:t>
            </a:r>
            <a:r>
              <a:rPr lang="zh-CN" altLang="en-US"/>
              <a:t>，并将</a:t>
            </a:r>
          </a:p>
        </p:txBody>
      </p:sp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1701800" y="5229225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代入得，</a:t>
            </a:r>
          </a:p>
        </p:txBody>
      </p:sp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866775" y="5805488"/>
          <a:ext cx="7388225" cy="523875"/>
        </p:xfrm>
        <a:graphic>
          <a:graphicData uri="http://schemas.openxmlformats.org/presentationml/2006/ole">
            <p:oleObj spid="_x0000_s116770" name="Equation" r:id="rId12" imgW="3365280" imgH="241200" progId="Equation.DSMT4">
              <p:embed/>
            </p:oleObj>
          </a:graphicData>
        </a:graphic>
      </p:graphicFrame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1917700" y="35734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669925" y="5373688"/>
          <a:ext cx="1058863" cy="393700"/>
        </p:xfrm>
        <a:graphic>
          <a:graphicData uri="http://schemas.openxmlformats.org/presentationml/2006/ole">
            <p:oleObj spid="_x0000_s116773" name="Equation" r:id="rId13" imgW="571320" imgH="215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3" grpId="0"/>
      <p:bldP spid="116764" grpId="0"/>
      <p:bldP spid="116765" grpId="0"/>
      <p:bldP spid="116766" grpId="0"/>
      <p:bldP spid="116767" grpId="0"/>
      <p:bldP spid="116768" grpId="0"/>
      <p:bldP spid="116769" grpId="0"/>
      <p:bldP spid="1167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1782763" y="568325"/>
          <a:ext cx="844550" cy="412750"/>
        </p:xfrm>
        <a:graphic>
          <a:graphicData uri="http://schemas.openxmlformats.org/presentationml/2006/ole">
            <p:oleObj spid="_x0000_s118794" name="Equation" r:id="rId3" imgW="393529" imgH="190417" progId="Equation.DSMT4">
              <p:embed/>
            </p:oleObj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628775" y="1125538"/>
          <a:ext cx="2936875" cy="484187"/>
        </p:xfrm>
        <a:graphic>
          <a:graphicData uri="http://schemas.openxmlformats.org/presentationml/2006/ole">
            <p:oleObj spid="_x0000_s118793" name="Equation" r:id="rId4" imgW="1447560" imgH="241200" progId="Equation.DSMT4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590675" y="2379663"/>
          <a:ext cx="4452938" cy="544512"/>
        </p:xfrm>
        <a:graphic>
          <a:graphicData uri="http://schemas.openxmlformats.org/presentationml/2006/ole">
            <p:oleObj spid="_x0000_s118792" name="Equation" r:id="rId5" imgW="1942920" imgH="241200" progId="Equation.DSMT4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1308100" y="3141663"/>
          <a:ext cx="1739900" cy="458787"/>
        </p:xfrm>
        <a:graphic>
          <a:graphicData uri="http://schemas.openxmlformats.org/presentationml/2006/ole">
            <p:oleObj spid="_x0000_s118791" name="Equation" r:id="rId6" imgW="901440" imgH="241200" progId="Equation.DSMT4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697038" y="3789363"/>
          <a:ext cx="3086100" cy="498475"/>
        </p:xfrm>
        <a:graphic>
          <a:graphicData uri="http://schemas.openxmlformats.org/presentationml/2006/ole">
            <p:oleObj spid="_x0000_s118790" name="Equation" r:id="rId7" imgW="1473120" imgH="241200" progId="Equation.DSMT4">
              <p:embed/>
            </p:oleObj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835150" y="4868863"/>
          <a:ext cx="1081088" cy="563562"/>
        </p:xfrm>
        <a:graphic>
          <a:graphicData uri="http://schemas.openxmlformats.org/presentationml/2006/ole">
            <p:oleObj spid="_x0000_s118789" name="Equation" r:id="rId8" imgW="457200" imgH="241300" progId="Equation.DSMT4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565275" y="5445125"/>
          <a:ext cx="4213225" cy="500063"/>
        </p:xfrm>
        <a:graphic>
          <a:graphicData uri="http://schemas.openxmlformats.org/presentationml/2006/ole">
            <p:oleObj spid="_x0000_s118788" name="Equation" r:id="rId9" imgW="2006280" imgH="241200" progId="Equation.DSMT4">
              <p:embed/>
            </p:oleObj>
          </a:graphicData>
        </a:graphic>
      </p:graphicFrame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900113" y="4762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2411413" y="476250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，故应有</a:t>
            </a: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468313" y="1773238"/>
            <a:ext cx="2028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  <a:r>
              <a:rPr lang="en-US" altLang="zh-CN"/>
              <a:t>(1)</a:t>
            </a:r>
            <a:r>
              <a:rPr lang="zh-CN" altLang="en-US"/>
              <a:t>化为</a:t>
            </a:r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250825" y="30686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再由</a:t>
            </a: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2987675" y="3141663"/>
            <a:ext cx="197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线性无关得</a:t>
            </a: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611188" y="4292600"/>
            <a:ext cx="16716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代入</a:t>
            </a:r>
            <a:r>
              <a:rPr lang="en-US" altLang="zh-CN"/>
              <a:t>(1)</a:t>
            </a:r>
            <a:r>
              <a:rPr lang="zh-CN" altLang="en-US"/>
              <a:t>得</a:t>
            </a:r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684213" y="53736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</a:p>
        </p:txBody>
      </p:sp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5724525" y="5467350"/>
            <a:ext cx="170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线性无关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5" grpId="0"/>
      <p:bldP spid="118807" grpId="0"/>
      <p:bldP spid="118808" grpId="0"/>
      <p:bldP spid="118809" grpId="0"/>
      <p:bldP spid="118810" grpId="0"/>
      <p:bldP spid="1188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04813"/>
            <a:ext cx="77724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0000CC"/>
                </a:solidFill>
              </a:rPr>
              <a:t>小 结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73075" y="13255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黑体" pitchFamily="49" charset="-122"/>
              </a:rPr>
              <a:t>１．齐次线性方程组基础解系的求法</a:t>
            </a:r>
            <a:endParaRPr kumimoji="1" lang="zh-CN" altLang="en-US" u="sng"/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684338" y="2909888"/>
          <a:ext cx="5029200" cy="3111500"/>
        </p:xfrm>
        <a:graphic>
          <a:graphicData uri="http://schemas.openxmlformats.org/presentationml/2006/ole">
            <p:oleObj spid="_x0000_s119813" name="Equation" r:id="rId3" imgW="5029200" imgH="3111480" progId="Equation.3">
              <p:embed/>
            </p:oleObj>
          </a:graphicData>
        </a:graphic>
      </p:graphicFrame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415925" y="2071688"/>
            <a:ext cx="7772400" cy="946150"/>
            <a:chOff x="545" y="1248"/>
            <a:chExt cx="4896" cy="596"/>
          </a:xfrm>
        </p:grpSpPr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545" y="1248"/>
              <a:ext cx="489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/>
                <a:t>　　（</a:t>
              </a:r>
              <a:r>
                <a:rPr kumimoji="1" lang="en-US" altLang="zh-CN"/>
                <a:t>1</a:t>
              </a:r>
              <a:r>
                <a:rPr kumimoji="1" lang="zh-CN" altLang="en-US"/>
                <a:t>）对系数矩阵   进行初等变换，将其化为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/>
                <a:t>最简形</a:t>
              </a:r>
            </a:p>
          </p:txBody>
        </p:sp>
        <p:graphicFrame>
          <p:nvGraphicFramePr>
            <p:cNvPr id="119816" name="Object 8"/>
            <p:cNvGraphicFramePr>
              <a:graphicFrameLocks noChangeAspect="1"/>
            </p:cNvGraphicFramePr>
            <p:nvPr/>
          </p:nvGraphicFramePr>
          <p:xfrm>
            <a:off x="2748" y="1308"/>
            <a:ext cx="184" cy="192"/>
          </p:xfrm>
          <a:graphic>
            <a:graphicData uri="http://schemas.openxmlformats.org/presentationml/2006/ole">
              <p:oleObj spid="_x0000_s119816" name="Equation" r:id="rId4" imgW="291960" imgH="30456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547813" y="1628775"/>
          <a:ext cx="5842000" cy="1587500"/>
        </p:xfrm>
        <a:graphic>
          <a:graphicData uri="http://schemas.openxmlformats.org/presentationml/2006/ole">
            <p:oleObj spid="_x0000_s120836" name="Equation" r:id="rId3" imgW="5841720" imgH="1587240" progId="Equation.3">
              <p:embed/>
            </p:oleObj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08013" y="21177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由于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74688" y="41751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239963" y="3565525"/>
          <a:ext cx="4464050" cy="2057400"/>
        </p:xfrm>
        <a:graphic>
          <a:graphicData uri="http://schemas.openxmlformats.org/presentationml/2006/ole">
            <p:oleObj spid="_x0000_s120839" name="Equation" r:id="rId4" imgW="4203360" imgH="2057400" progId="Equation.3">
              <p:embed/>
            </p:oleObj>
          </a:graphicData>
        </a:graphic>
      </p:graphicFrame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601663" y="561975"/>
            <a:ext cx="7945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　　（</a:t>
            </a:r>
            <a:r>
              <a:rPr kumimoji="1" lang="en-US" altLang="zh-CN"/>
              <a:t>2</a:t>
            </a:r>
            <a:r>
              <a:rPr kumimoji="1" lang="zh-CN" altLang="en-US"/>
              <a:t>）得出                 ，同时也可知方程组的一</a:t>
            </a:r>
          </a:p>
          <a:p>
            <a:pPr>
              <a:spcBef>
                <a:spcPct val="0"/>
              </a:spcBef>
            </a:pPr>
            <a:r>
              <a:rPr kumimoji="1" lang="zh-CN" altLang="en-US"/>
              <a:t>个基础解系含有        个线性无关的解向量．</a:t>
            </a:r>
          </a:p>
        </p:txBody>
      </p:sp>
      <p:grpSp>
        <p:nvGrpSpPr>
          <p:cNvPr id="120842" name="Group 10"/>
          <p:cNvGrpSpPr>
            <a:grpSpLocks/>
          </p:cNvGrpSpPr>
          <p:nvPr/>
        </p:nvGrpSpPr>
        <p:grpSpPr bwMode="auto">
          <a:xfrm>
            <a:off x="3162300" y="638175"/>
            <a:ext cx="1409700" cy="773113"/>
            <a:chOff x="1488" y="480"/>
            <a:chExt cx="896" cy="487"/>
          </a:xfrm>
        </p:grpSpPr>
        <p:graphicFrame>
          <p:nvGraphicFramePr>
            <p:cNvPr id="120843" name="Object 11"/>
            <p:cNvGraphicFramePr>
              <a:graphicFrameLocks noChangeAspect="1"/>
            </p:cNvGraphicFramePr>
            <p:nvPr/>
          </p:nvGraphicFramePr>
          <p:xfrm>
            <a:off x="1536" y="480"/>
            <a:ext cx="848" cy="255"/>
          </p:xfrm>
          <a:graphic>
            <a:graphicData uri="http://schemas.openxmlformats.org/presentationml/2006/ole">
              <p:oleObj spid="_x0000_s120843" name="Equation" r:id="rId5" imgW="1346040" imgH="406080" progId="Equation.3">
                <p:embed/>
              </p:oleObj>
            </a:graphicData>
          </a:graphic>
        </p:graphicFrame>
        <p:graphicFrame>
          <p:nvGraphicFramePr>
            <p:cNvPr id="120844" name="Object 12"/>
            <p:cNvGraphicFramePr>
              <a:graphicFrameLocks noChangeAspect="1"/>
            </p:cNvGraphicFramePr>
            <p:nvPr/>
          </p:nvGraphicFramePr>
          <p:xfrm>
            <a:off x="1488" y="816"/>
            <a:ext cx="464" cy="151"/>
          </p:xfrm>
          <a:graphic>
            <a:graphicData uri="http://schemas.openxmlformats.org/presentationml/2006/ole">
              <p:oleObj spid="_x0000_s120844" name="Equation" r:id="rId6" imgW="736560" imgH="2412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  <p:bldP spid="1208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506538" y="1841500"/>
          <a:ext cx="1662112" cy="3313113"/>
        </p:xfrm>
        <a:graphic>
          <a:graphicData uri="http://schemas.openxmlformats.org/presentationml/2006/ole">
            <p:oleObj spid="_x0000_s121860" name="Equation" r:id="rId3" imgW="1828800" imgH="3644640" progId="Equation.3">
              <p:embed/>
            </p:oleObj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563938" y="1841500"/>
          <a:ext cx="1658937" cy="3240088"/>
        </p:xfrm>
        <a:graphic>
          <a:graphicData uri="http://schemas.openxmlformats.org/presentationml/2006/ole">
            <p:oleObj spid="_x0000_s121861" name="Equation" r:id="rId4" imgW="1866600" imgH="3644640" progId="Equation.3">
              <p:embed/>
            </p:oleObj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5621338" y="1841500"/>
          <a:ext cx="2495550" cy="3168650"/>
        </p:xfrm>
        <a:graphic>
          <a:graphicData uri="http://schemas.openxmlformats.org/presentationml/2006/ole">
            <p:oleObj spid="_x0000_s121862" name="Equation" r:id="rId5" imgW="2869920" imgH="3644640" progId="Equation.3">
              <p:embed/>
            </p:oleObj>
          </a:graphicData>
        </a:graphic>
      </p:graphicFrame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811213" y="32099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869950" y="260350"/>
          <a:ext cx="6046788" cy="1587500"/>
        </p:xfrm>
        <a:graphic>
          <a:graphicData uri="http://schemas.openxmlformats.org/presentationml/2006/ole">
            <p:oleObj spid="_x0000_s121864" name="Equation" r:id="rId6" imgW="6045120" imgH="1587240" progId="Equation.3">
              <p:embed/>
            </p:oleObj>
          </a:graphicData>
        </a:graphic>
      </p:graphicFrame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684213" y="5370513"/>
            <a:ext cx="5630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为齐次线性方程组的一个基础解系</a:t>
            </a:r>
            <a:r>
              <a:rPr kumimoji="1"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utoUpdateAnimBg="0"/>
      <p:bldP spid="1218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041400" y="3667125"/>
          <a:ext cx="2049463" cy="501650"/>
        </p:xfrm>
        <a:graphic>
          <a:graphicData uri="http://schemas.openxmlformats.org/presentationml/2006/ole">
            <p:oleObj spid="_x0000_s122885" name="Equation" r:id="rId3" imgW="977760" imgH="241200" progId="Equation.DSMT4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3135313" y="3787775"/>
          <a:ext cx="419100" cy="239713"/>
        </p:xfrm>
        <a:graphic>
          <a:graphicData uri="http://schemas.openxmlformats.org/presentationml/2006/ole">
            <p:oleObj spid="_x0000_s122886" name="Equation" r:id="rId4" imgW="419040" imgH="24120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165225" y="4222750"/>
          <a:ext cx="6237288" cy="430213"/>
        </p:xfrm>
        <a:graphic>
          <a:graphicData uri="http://schemas.openxmlformats.org/presentationml/2006/ole">
            <p:oleObj spid="_x0000_s122887" name="Equation" r:id="rId5" imgW="6235560" imgH="431640" progId="Equation.3">
              <p:embed/>
            </p:oleObj>
          </a:graphicData>
        </a:graphic>
      </p:graphicFrame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1230313" y="4670425"/>
            <a:ext cx="2463800" cy="560388"/>
            <a:chOff x="1273" y="2982"/>
            <a:chExt cx="1552" cy="353"/>
          </a:xfrm>
        </p:grpSpPr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n</a:t>
              </a:r>
              <a:endParaRPr kumimoji="1" lang="en-US" altLang="zh-CN"/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B</a:t>
              </a:r>
              <a:endParaRPr kumimoji="1" lang="en-US" altLang="zh-CN"/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  <p:grpSp>
        <p:nvGrpSpPr>
          <p:cNvPr id="122900" name="Group 20"/>
          <p:cNvGrpSpPr>
            <a:grpSpLocks/>
          </p:cNvGrpSpPr>
          <p:nvPr/>
        </p:nvGrpSpPr>
        <p:grpSpPr bwMode="auto">
          <a:xfrm>
            <a:off x="1230313" y="5280025"/>
            <a:ext cx="2457450" cy="560388"/>
            <a:chOff x="1273" y="3366"/>
            <a:chExt cx="1548" cy="353"/>
          </a:xfrm>
        </p:grpSpPr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904" name="Rectangle 24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n</a:t>
              </a:r>
              <a:endParaRPr kumimoji="1" lang="en-US" altLang="zh-CN"/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B</a:t>
              </a:r>
              <a:endParaRPr kumimoji="1" lang="en-US" altLang="zh-CN"/>
            </a:p>
          </p:txBody>
        </p:sp>
        <p:sp>
          <p:nvSpPr>
            <p:cNvPr id="122907" name="Rectangle 27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908" name="Rectangle 28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22909" name="Rectangle 29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910" name="Rectangle 30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kumimoji="1" lang="en-US" altLang="zh-CN"/>
            </a:p>
          </p:txBody>
        </p:sp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  <p:graphicFrame>
        <p:nvGraphicFramePr>
          <p:cNvPr id="122912" name="Object 32"/>
          <p:cNvGraphicFramePr>
            <a:graphicFrameLocks noChangeAspect="1"/>
          </p:cNvGraphicFramePr>
          <p:nvPr/>
        </p:nvGraphicFramePr>
        <p:xfrm>
          <a:off x="4660900" y="5326063"/>
          <a:ext cx="2765425" cy="492125"/>
        </p:xfrm>
        <a:graphic>
          <a:graphicData uri="http://schemas.openxmlformats.org/presentationml/2006/ole">
            <p:oleObj spid="_x0000_s122912" name="Equation" r:id="rId6" imgW="1346040" imgH="241200" progId="Equation.DSMT4">
              <p:embed/>
            </p:oleObj>
          </a:graphicData>
        </a:graphic>
      </p:graphicFrame>
      <p:graphicFrame>
        <p:nvGraphicFramePr>
          <p:cNvPr id="122913" name="Object 33"/>
          <p:cNvGraphicFramePr>
            <a:graphicFrameLocks noChangeAspect="1"/>
          </p:cNvGraphicFramePr>
          <p:nvPr/>
        </p:nvGraphicFramePr>
        <p:xfrm>
          <a:off x="1189038" y="6042025"/>
          <a:ext cx="1943100" cy="404813"/>
        </p:xfrm>
        <a:graphic>
          <a:graphicData uri="http://schemas.openxmlformats.org/presentationml/2006/ole">
            <p:oleObj spid="_x0000_s122913" name="Equation" r:id="rId7" imgW="1942920" imgH="406080" progId="Equation.3">
              <p:embed/>
            </p:oleObj>
          </a:graphicData>
        </a:graphic>
      </p:graphicFrame>
      <p:graphicFrame>
        <p:nvGraphicFramePr>
          <p:cNvPr id="122914" name="Object 34"/>
          <p:cNvGraphicFramePr>
            <a:graphicFrameLocks noChangeAspect="1"/>
          </p:cNvGraphicFramePr>
          <p:nvPr/>
        </p:nvGraphicFramePr>
        <p:xfrm>
          <a:off x="4451350" y="5973763"/>
          <a:ext cx="2144713" cy="525462"/>
        </p:xfrm>
        <a:graphic>
          <a:graphicData uri="http://schemas.openxmlformats.org/presentationml/2006/ole">
            <p:oleObj spid="_x0000_s122914" name="Equation" r:id="rId8" imgW="977760" imgH="241200" progId="Equation.DSMT4">
              <p:embed/>
            </p:oleObj>
          </a:graphicData>
        </a:graphic>
      </p:graphicFrame>
      <p:graphicFrame>
        <p:nvGraphicFramePr>
          <p:cNvPr id="122915" name="Object 35"/>
          <p:cNvGraphicFramePr>
            <a:graphicFrameLocks noChangeAspect="1"/>
          </p:cNvGraphicFramePr>
          <p:nvPr/>
        </p:nvGraphicFramePr>
        <p:xfrm>
          <a:off x="4538663" y="4749800"/>
          <a:ext cx="2517775" cy="450850"/>
        </p:xfrm>
        <a:graphic>
          <a:graphicData uri="http://schemas.openxmlformats.org/presentationml/2006/ole">
            <p:oleObj spid="_x0000_s122915" name="Equation" r:id="rId9" imgW="1346040" imgH="241200" progId="Equation.DSMT4">
              <p:embed/>
            </p:oleObj>
          </a:graphicData>
        </a:graphic>
      </p:graphicFrame>
      <p:sp>
        <p:nvSpPr>
          <p:cNvPr id="122916" name="Rectangle 36"/>
          <p:cNvSpPr>
            <a:spLocks noChangeArrowheads="1"/>
          </p:cNvSpPr>
          <p:nvPr/>
        </p:nvSpPr>
        <p:spPr bwMode="auto">
          <a:xfrm>
            <a:off x="468313" y="3089275"/>
            <a:ext cx="402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黑体" pitchFamily="49" charset="-122"/>
              </a:rPr>
              <a:t>4</a:t>
            </a:r>
            <a:r>
              <a:rPr kumimoji="1" lang="zh-CN" altLang="en-US">
                <a:ea typeface="黑体" pitchFamily="49" charset="-122"/>
              </a:rPr>
              <a:t>． 线性方程组解的情况</a:t>
            </a:r>
            <a:endParaRPr kumimoji="1" lang="zh-CN" altLang="en-US" u="sng"/>
          </a:p>
        </p:txBody>
      </p:sp>
      <p:graphicFrame>
        <p:nvGraphicFramePr>
          <p:cNvPr id="122917" name="Object 37"/>
          <p:cNvGraphicFramePr>
            <a:graphicFrameLocks noChangeAspect="1"/>
          </p:cNvGraphicFramePr>
          <p:nvPr/>
        </p:nvGraphicFramePr>
        <p:xfrm>
          <a:off x="3859213" y="4922838"/>
          <a:ext cx="419100" cy="239712"/>
        </p:xfrm>
        <a:graphic>
          <a:graphicData uri="http://schemas.openxmlformats.org/presentationml/2006/ole">
            <p:oleObj spid="_x0000_s122917" name="Equation" r:id="rId10" imgW="419040" imgH="241200" progId="Equation.3">
              <p:embed/>
            </p:oleObj>
          </a:graphicData>
        </a:graphic>
      </p:graphicFrame>
      <p:graphicFrame>
        <p:nvGraphicFramePr>
          <p:cNvPr id="122918" name="Object 38"/>
          <p:cNvGraphicFramePr>
            <a:graphicFrameLocks noChangeAspect="1"/>
          </p:cNvGraphicFramePr>
          <p:nvPr/>
        </p:nvGraphicFramePr>
        <p:xfrm>
          <a:off x="3859213" y="5532438"/>
          <a:ext cx="419100" cy="239712"/>
        </p:xfrm>
        <a:graphic>
          <a:graphicData uri="http://schemas.openxmlformats.org/presentationml/2006/ole">
            <p:oleObj spid="_x0000_s122918" name="Equation" r:id="rId11" imgW="419040" imgH="241200" progId="Equation.3">
              <p:embed/>
            </p:oleObj>
          </a:graphicData>
        </a:graphic>
      </p:graphicFrame>
      <p:graphicFrame>
        <p:nvGraphicFramePr>
          <p:cNvPr id="122919" name="Object 39"/>
          <p:cNvGraphicFramePr>
            <a:graphicFrameLocks noChangeAspect="1"/>
          </p:cNvGraphicFramePr>
          <p:nvPr/>
        </p:nvGraphicFramePr>
        <p:xfrm>
          <a:off x="3859213" y="6142038"/>
          <a:ext cx="419100" cy="239712"/>
        </p:xfrm>
        <a:graphic>
          <a:graphicData uri="http://schemas.openxmlformats.org/presentationml/2006/ole">
            <p:oleObj spid="_x0000_s122919" name="Equation" r:id="rId12" imgW="419040" imgH="241200" progId="Equation.3">
              <p:embed/>
            </p:oleObj>
          </a:graphicData>
        </a:graphic>
      </p:graphicFrame>
      <p:graphicFrame>
        <p:nvGraphicFramePr>
          <p:cNvPr id="122920" name="Object 40"/>
          <p:cNvGraphicFramePr>
            <a:graphicFrameLocks noChangeAspect="1"/>
          </p:cNvGraphicFramePr>
          <p:nvPr/>
        </p:nvGraphicFramePr>
        <p:xfrm>
          <a:off x="3455988" y="3657600"/>
          <a:ext cx="1754187" cy="563563"/>
        </p:xfrm>
        <a:graphic>
          <a:graphicData uri="http://schemas.openxmlformats.org/presentationml/2006/ole">
            <p:oleObj spid="_x0000_s122920" name="Equation" r:id="rId13" imgW="711000" imgH="228600" progId="Equation.DSMT4">
              <p:embed/>
            </p:oleObj>
          </a:graphicData>
        </a:graphic>
      </p:graphicFrame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395288" y="115888"/>
            <a:ext cx="36655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2.</a:t>
            </a:r>
            <a:r>
              <a:rPr kumimoji="1" lang="zh-CN" altLang="en-US"/>
              <a:t>齐次线性方程组通解</a:t>
            </a:r>
          </a:p>
        </p:txBody>
      </p:sp>
      <p:graphicFrame>
        <p:nvGraphicFramePr>
          <p:cNvPr id="122922" name="Object 42"/>
          <p:cNvGraphicFramePr>
            <a:graphicFrameLocks noChangeAspect="1"/>
          </p:cNvGraphicFramePr>
          <p:nvPr/>
        </p:nvGraphicFramePr>
        <p:xfrm>
          <a:off x="2051050" y="620713"/>
          <a:ext cx="3859213" cy="503237"/>
        </p:xfrm>
        <a:graphic>
          <a:graphicData uri="http://schemas.openxmlformats.org/presentationml/2006/ole">
            <p:oleObj spid="_x0000_s122922" name="Equation" r:id="rId14" imgW="1841400" imgH="241200" progId="Equation.DSMT4">
              <p:embed/>
            </p:oleObj>
          </a:graphicData>
        </a:graphic>
      </p:graphicFrame>
      <p:graphicFrame>
        <p:nvGraphicFramePr>
          <p:cNvPr id="122923" name="Object 43"/>
          <p:cNvGraphicFramePr>
            <a:graphicFrameLocks noChangeAspect="1"/>
          </p:cNvGraphicFramePr>
          <p:nvPr/>
        </p:nvGraphicFramePr>
        <p:xfrm>
          <a:off x="1763713" y="1125538"/>
          <a:ext cx="1838325" cy="449262"/>
        </p:xfrm>
        <a:graphic>
          <a:graphicData uri="http://schemas.openxmlformats.org/presentationml/2006/ole">
            <p:oleObj spid="_x0000_s122923" name="Equation" r:id="rId15" imgW="977760" imgH="241200" progId="Equation.DSMT4">
              <p:embed/>
            </p:oleObj>
          </a:graphicData>
        </a:graphic>
      </p:graphicFrame>
      <p:sp>
        <p:nvSpPr>
          <p:cNvPr id="122924" name="Rectangle 44"/>
          <p:cNvSpPr>
            <a:spLocks noChangeArrowheads="1"/>
          </p:cNvSpPr>
          <p:nvPr/>
        </p:nvSpPr>
        <p:spPr bwMode="auto">
          <a:xfrm>
            <a:off x="971550" y="10525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22925" name="Rectangle 45"/>
          <p:cNvSpPr>
            <a:spLocks noChangeArrowheads="1"/>
          </p:cNvSpPr>
          <p:nvPr/>
        </p:nvSpPr>
        <p:spPr bwMode="auto">
          <a:xfrm>
            <a:off x="3492500" y="1074738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  <p:graphicFrame>
        <p:nvGraphicFramePr>
          <p:cNvPr id="122926" name="Object 46"/>
          <p:cNvGraphicFramePr>
            <a:graphicFrameLocks noChangeAspect="1"/>
          </p:cNvGraphicFramePr>
          <p:nvPr/>
        </p:nvGraphicFramePr>
        <p:xfrm>
          <a:off x="1495425" y="1989138"/>
          <a:ext cx="4684713" cy="503237"/>
        </p:xfrm>
        <a:graphic>
          <a:graphicData uri="http://schemas.openxmlformats.org/presentationml/2006/ole">
            <p:oleObj spid="_x0000_s122926" name="Equation" r:id="rId16" imgW="2234880" imgH="241200" progId="Equation.DSMT4">
              <p:embed/>
            </p:oleObj>
          </a:graphicData>
        </a:graphic>
      </p:graphicFrame>
      <p:graphicFrame>
        <p:nvGraphicFramePr>
          <p:cNvPr id="122927" name="Object 47"/>
          <p:cNvGraphicFramePr>
            <a:graphicFrameLocks noChangeAspect="1"/>
          </p:cNvGraphicFramePr>
          <p:nvPr/>
        </p:nvGraphicFramePr>
        <p:xfrm>
          <a:off x="2195513" y="2493963"/>
          <a:ext cx="1838325" cy="449262"/>
        </p:xfrm>
        <a:graphic>
          <a:graphicData uri="http://schemas.openxmlformats.org/presentationml/2006/ole">
            <p:oleObj spid="_x0000_s122927" name="Equation" r:id="rId17" imgW="977760" imgH="241200" progId="Equation.DSMT4">
              <p:embed/>
            </p:oleObj>
          </a:graphicData>
        </a:graphic>
      </p:graphicFrame>
      <p:sp>
        <p:nvSpPr>
          <p:cNvPr id="122928" name="Rectangle 48"/>
          <p:cNvSpPr>
            <a:spLocks noChangeArrowheads="1"/>
          </p:cNvSpPr>
          <p:nvPr/>
        </p:nvSpPr>
        <p:spPr bwMode="auto">
          <a:xfrm>
            <a:off x="1403350" y="24209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22929" name="Rectangle 49"/>
          <p:cNvSpPr>
            <a:spLocks noChangeArrowheads="1"/>
          </p:cNvSpPr>
          <p:nvPr/>
        </p:nvSpPr>
        <p:spPr bwMode="auto">
          <a:xfrm>
            <a:off x="3924300" y="2443163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  <p:sp>
        <p:nvSpPr>
          <p:cNvPr id="122930" name="Text Box 50"/>
          <p:cNvSpPr txBox="1">
            <a:spLocks noChangeArrowheads="1"/>
          </p:cNvSpPr>
          <p:nvPr/>
        </p:nvSpPr>
        <p:spPr bwMode="auto">
          <a:xfrm>
            <a:off x="250825" y="1557338"/>
            <a:ext cx="4022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非</a:t>
            </a:r>
            <a:r>
              <a:rPr kumimoji="1" lang="zh-CN" altLang="en-US"/>
              <a:t>齐次线性方程组通解</a:t>
            </a:r>
          </a:p>
        </p:txBody>
      </p:sp>
      <p:graphicFrame>
        <p:nvGraphicFramePr>
          <p:cNvPr id="122931" name="Object 51"/>
          <p:cNvGraphicFramePr>
            <a:graphicFrameLocks noChangeAspect="1"/>
          </p:cNvGraphicFramePr>
          <p:nvPr/>
        </p:nvGraphicFramePr>
        <p:xfrm>
          <a:off x="6011863" y="2492375"/>
          <a:ext cx="506412" cy="503238"/>
        </p:xfrm>
        <a:graphic>
          <a:graphicData uri="http://schemas.openxmlformats.org/presentationml/2006/ole">
            <p:oleObj spid="_x0000_s122931" name="Equation" r:id="rId18" imgW="241200" imgH="241200" progId="Equation.DSMT4">
              <p:embed/>
            </p:oleObj>
          </a:graphicData>
        </a:graphic>
      </p:graphicFrame>
      <p:sp>
        <p:nvSpPr>
          <p:cNvPr id="122932" name="Text Box 52"/>
          <p:cNvSpPr txBox="1">
            <a:spLocks noChangeArrowheads="1"/>
          </p:cNvSpPr>
          <p:nvPr/>
        </p:nvSpPr>
        <p:spPr bwMode="auto">
          <a:xfrm>
            <a:off x="6516688" y="2478088"/>
            <a:ext cx="1701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是一特解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6" grpId="0"/>
      <p:bldP spid="122924" grpId="0"/>
      <p:bldP spid="122925" grpId="0"/>
      <p:bldP spid="122928" grpId="0"/>
      <p:bldP spid="122929" grpId="0"/>
      <p:bldP spid="122930" grpId="0"/>
      <p:bldP spid="1229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72" name="Group 28"/>
          <p:cNvGrpSpPr>
            <a:grpSpLocks/>
          </p:cNvGrpSpPr>
          <p:nvPr/>
        </p:nvGrpSpPr>
        <p:grpSpPr bwMode="auto">
          <a:xfrm>
            <a:off x="531813" y="1412875"/>
            <a:ext cx="8001000" cy="1662113"/>
            <a:chOff x="528" y="994"/>
            <a:chExt cx="5040" cy="1047"/>
          </a:xfrm>
        </p:grpSpPr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891" y="994"/>
              <a:ext cx="467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）若            为       的解，则                   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  <p:graphicFrame>
          <p:nvGraphicFramePr>
            <p:cNvPr id="57374" name="Object 30"/>
            <p:cNvGraphicFramePr>
              <a:graphicFrameLocks noChangeAspect="1"/>
            </p:cNvGraphicFramePr>
            <p:nvPr/>
          </p:nvGraphicFramePr>
          <p:xfrm>
            <a:off x="1783" y="1068"/>
            <a:ext cx="1216" cy="264"/>
          </p:xfrm>
          <a:graphic>
            <a:graphicData uri="http://schemas.openxmlformats.org/presentationml/2006/ole">
              <p:oleObj spid="_x0000_s57374" name="Equation" r:id="rId3" imgW="1930320" imgH="419040" progId="Equation.DSMT4">
                <p:embed/>
              </p:oleObj>
            </a:graphicData>
          </a:graphic>
        </p:graphicFrame>
        <p:graphicFrame>
          <p:nvGraphicFramePr>
            <p:cNvPr id="57375" name="Object 31"/>
            <p:cNvGraphicFramePr>
              <a:graphicFrameLocks noChangeAspect="1"/>
            </p:cNvGraphicFramePr>
            <p:nvPr/>
          </p:nvGraphicFramePr>
          <p:xfrm>
            <a:off x="3335" y="1104"/>
            <a:ext cx="656" cy="199"/>
          </p:xfrm>
          <a:graphic>
            <a:graphicData uri="http://schemas.openxmlformats.org/presentationml/2006/ole">
              <p:oleObj spid="_x0000_s57375" name="Equation" r:id="rId4" imgW="1041120" imgH="317160" progId="Equation.3">
                <p:embed/>
              </p:oleObj>
            </a:graphicData>
          </a:graphic>
        </p:graphicFrame>
        <p:graphicFrame>
          <p:nvGraphicFramePr>
            <p:cNvPr id="57376" name="Object 32"/>
            <p:cNvGraphicFramePr>
              <a:graphicFrameLocks noChangeAspect="1"/>
            </p:cNvGraphicFramePr>
            <p:nvPr/>
          </p:nvGraphicFramePr>
          <p:xfrm>
            <a:off x="2567" y="1488"/>
            <a:ext cx="976" cy="264"/>
          </p:xfrm>
          <a:graphic>
            <a:graphicData uri="http://schemas.openxmlformats.org/presentationml/2006/ole">
              <p:oleObj spid="_x0000_s57376" name="Equation" r:id="rId5" imgW="1549080" imgH="419040" progId="Equation.3">
                <p:embed/>
              </p:oleObj>
            </a:graphicData>
          </a:graphic>
        </p:graphicFrame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528" y="1714"/>
              <a:ext cx="2033" cy="327"/>
              <a:chOff x="624" y="3538"/>
              <a:chExt cx="2033" cy="327"/>
            </a:xfrm>
          </p:grpSpPr>
          <p:graphicFrame>
            <p:nvGraphicFramePr>
              <p:cNvPr id="57378" name="Object 34"/>
              <p:cNvGraphicFramePr>
                <a:graphicFrameLocks noChangeAspect="1"/>
              </p:cNvGraphicFramePr>
              <p:nvPr/>
            </p:nvGraphicFramePr>
            <p:xfrm>
              <a:off x="1200" y="3618"/>
              <a:ext cx="576" cy="222"/>
            </p:xfrm>
            <a:graphic>
              <a:graphicData uri="http://schemas.openxmlformats.org/presentationml/2006/ole">
                <p:oleObj spid="_x0000_s57378" name="Equation" r:id="rId6" imgW="1041120" imgH="317160" progId="Equation.3">
                  <p:embed/>
                </p:oleObj>
              </a:graphicData>
            </a:graphic>
          </p:graphicFrame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>
                <a:off x="624" y="3538"/>
                <a:ext cx="203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zh-CN" altLang="en-US">
                    <a:latin typeface="黑体" pitchFamily="49" charset="-122"/>
                    <a:ea typeface="黑体" pitchFamily="49" charset="-122"/>
                  </a:rPr>
                  <a:t>也是        的解</a:t>
                </a:r>
                <a:r>
                  <a:rPr kumimoji="1" lang="en-US" altLang="zh-CN">
                    <a:latin typeface="黑体" pitchFamily="49" charset="-122"/>
                    <a:ea typeface="黑体" pitchFamily="49" charset="-122"/>
                  </a:rPr>
                  <a:t>.</a:t>
                </a:r>
              </a:p>
            </p:txBody>
          </p:sp>
        </p:grpSp>
      </p:grp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1230313" y="3352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证明</a:t>
            </a:r>
          </a:p>
        </p:txBody>
      </p:sp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2339975" y="4149725"/>
          <a:ext cx="5616575" cy="623888"/>
        </p:xfrm>
        <a:graphic>
          <a:graphicData uri="http://schemas.openxmlformats.org/presentationml/2006/ole">
            <p:oleObj spid="_x0000_s57381" name="Equation" r:id="rId7" imgW="2286000" imgH="253800" progId="Equation.DSMT4">
              <p:embed/>
            </p:oleObj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2408238" y="3429000"/>
          <a:ext cx="2794000" cy="419100"/>
        </p:xfrm>
        <a:graphic>
          <a:graphicData uri="http://schemas.openxmlformats.org/presentationml/2006/ole">
            <p:oleObj spid="_x0000_s57382" name="Equation" r:id="rId8" imgW="2793960" imgH="419040" progId="Equation.3">
              <p:embed/>
            </p:oleObj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1446213" y="5029200"/>
          <a:ext cx="4676775" cy="444500"/>
        </p:xfrm>
        <a:graphic>
          <a:graphicData uri="http://schemas.openxmlformats.org/presentationml/2006/ole">
            <p:oleObj spid="_x0000_s57383" name="Equation" r:id="rId9" imgW="4533840" imgH="431640" progId="Equation.3">
              <p:embed/>
            </p:oleObj>
          </a:graphicData>
        </a:graphic>
      </p:graphicFrame>
      <p:sp>
        <p:nvSpPr>
          <p:cNvPr id="5738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2806700" cy="658813"/>
          </a:xfrm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CC3300"/>
                </a:solidFill>
                <a:ea typeface="黑体" pitchFamily="49" charset="-122"/>
              </a:rPr>
              <a:t>解的性质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539750" y="333375"/>
            <a:ext cx="7875588" cy="946150"/>
            <a:chOff x="432" y="748"/>
            <a:chExt cx="4961" cy="596"/>
          </a:xfrm>
        </p:grpSpPr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432" y="748"/>
              <a:ext cx="496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　　（</a:t>
              </a:r>
              <a:r>
                <a:rPr kumimoji="1" lang="en-US" altLang="zh-CN"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）若      为      的解，  为实数，则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黑体" pitchFamily="49" charset="-122"/>
                  <a:ea typeface="黑体" pitchFamily="49" charset="-122"/>
                </a:rPr>
                <a:t>　　　 也是      的解．</a:t>
              </a:r>
            </a:p>
          </p:txBody>
        </p:sp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1740" y="816"/>
            <a:ext cx="568" cy="264"/>
          </p:xfrm>
          <a:graphic>
            <a:graphicData uri="http://schemas.openxmlformats.org/presentationml/2006/ole">
              <p:oleObj spid="_x0000_s58390" name="Equation" r:id="rId3" imgW="901440" imgH="419040" progId="Equation.3">
                <p:embed/>
              </p:oleObj>
            </a:graphicData>
          </a:graphic>
        </p:graphicFrame>
        <p:graphicFrame>
          <p:nvGraphicFramePr>
            <p:cNvPr id="58391" name="Object 23"/>
            <p:cNvGraphicFramePr>
              <a:graphicFrameLocks noChangeAspect="1"/>
            </p:cNvGraphicFramePr>
            <p:nvPr/>
          </p:nvGraphicFramePr>
          <p:xfrm>
            <a:off x="2718" y="841"/>
            <a:ext cx="610" cy="185"/>
          </p:xfrm>
          <a:graphic>
            <a:graphicData uri="http://schemas.openxmlformats.org/presentationml/2006/ole">
              <p:oleObj spid="_x0000_s58391" name="Equation" r:id="rId4" imgW="1041120" imgH="317160" progId="Equation.3">
                <p:embed/>
              </p:oleObj>
            </a:graphicData>
          </a:graphic>
        </p:graphicFrame>
        <p:graphicFrame>
          <p:nvGraphicFramePr>
            <p:cNvPr id="58392" name="Object 24"/>
            <p:cNvGraphicFramePr>
              <a:graphicFrameLocks noChangeAspect="1"/>
            </p:cNvGraphicFramePr>
            <p:nvPr/>
          </p:nvGraphicFramePr>
          <p:xfrm>
            <a:off x="4032" y="810"/>
            <a:ext cx="151" cy="199"/>
          </p:xfrm>
          <a:graphic>
            <a:graphicData uri="http://schemas.openxmlformats.org/presentationml/2006/ole">
              <p:oleObj spid="_x0000_s58392" name="Equation" r:id="rId5" imgW="241200" imgH="317160" progId="Equation.3">
                <p:embed/>
              </p:oleObj>
            </a:graphicData>
          </a:graphic>
        </p:graphicFrame>
        <p:graphicFrame>
          <p:nvGraphicFramePr>
            <p:cNvPr id="58393" name="Object 25"/>
            <p:cNvGraphicFramePr>
              <a:graphicFrameLocks noChangeAspect="1"/>
            </p:cNvGraphicFramePr>
            <p:nvPr/>
          </p:nvGraphicFramePr>
          <p:xfrm>
            <a:off x="576" y="1071"/>
            <a:ext cx="696" cy="264"/>
          </p:xfrm>
          <a:graphic>
            <a:graphicData uri="http://schemas.openxmlformats.org/presentationml/2006/ole">
              <p:oleObj spid="_x0000_s58393" name="Equation" r:id="rId6" imgW="1104840" imgH="419040" progId="Equation.3">
                <p:embed/>
              </p:oleObj>
            </a:graphicData>
          </a:graphic>
        </p:graphicFrame>
        <p:graphicFrame>
          <p:nvGraphicFramePr>
            <p:cNvPr id="58394" name="Object 26"/>
            <p:cNvGraphicFramePr>
              <a:graphicFrameLocks noChangeAspect="1"/>
            </p:cNvGraphicFramePr>
            <p:nvPr/>
          </p:nvGraphicFramePr>
          <p:xfrm>
            <a:off x="1728" y="1094"/>
            <a:ext cx="656" cy="199"/>
          </p:xfrm>
          <a:graphic>
            <a:graphicData uri="http://schemas.openxmlformats.org/presentationml/2006/ole">
              <p:oleObj spid="_x0000_s58394" name="Equation" r:id="rId7" imgW="1041120" imgH="317160" progId="Equation.3">
                <p:embed/>
              </p:oleObj>
            </a:graphicData>
          </a:graphic>
        </p:graphicFrame>
      </p:grp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1454150" y="1393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黑体" pitchFamily="49" charset="-122"/>
              </a:rPr>
              <a:t>证明</a:t>
            </a:r>
            <a:endParaRPr kumimoji="1" lang="zh-CN" altLang="en-US"/>
          </a:p>
        </p:txBody>
      </p:sp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2673350" y="1508125"/>
          <a:ext cx="3721100" cy="419100"/>
        </p:xfrm>
        <a:graphic>
          <a:graphicData uri="http://schemas.openxmlformats.org/presentationml/2006/ole">
            <p:oleObj spid="_x0000_s58396" name="Equation" r:id="rId8" imgW="3720960" imgH="419040" progId="Equation.3">
              <p:embed/>
            </p:oleObj>
          </a:graphicData>
        </a:graphic>
      </p:graphicFrame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454150" y="19939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证毕</a:t>
            </a:r>
            <a:r>
              <a:rPr kumimoji="1" lang="en-US" altLang="zh-CN"/>
              <a:t>.</a:t>
            </a:r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auto">
          <a:xfrm>
            <a:off x="1835150" y="2565400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323850" y="3141663"/>
            <a:ext cx="82089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     </a:t>
            </a:r>
            <a:r>
              <a:rPr lang="zh-CN" altLang="en-US">
                <a:ea typeface="黑体" pitchFamily="49" charset="-122"/>
              </a:rPr>
              <a:t>齐次线性方程组若干个解的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任意线性组合仍是</a:t>
            </a:r>
            <a:r>
              <a:rPr lang="en-US" altLang="zh-CN" i="1">
                <a:solidFill>
                  <a:schemeClr val="accent2"/>
                </a:solidFill>
              </a:rPr>
              <a:t>Ax</a:t>
            </a:r>
            <a:r>
              <a:rPr lang="zh-CN" altLang="en-US">
                <a:solidFill>
                  <a:schemeClr val="accent2"/>
                </a:solidFill>
              </a:rPr>
              <a:t>＝</a:t>
            </a:r>
            <a:r>
              <a:rPr lang="en-US" altLang="zh-CN">
                <a:solidFill>
                  <a:schemeClr val="accent2"/>
                </a:solidFill>
              </a:rPr>
              <a:t>0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的解</a:t>
            </a:r>
            <a:r>
              <a:rPr lang="en-US" altLang="zh-CN"/>
              <a:t>.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即： 设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Arial"/>
              </a:rPr>
              <a:t>…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i="1" baseline="-25000">
                <a:solidFill>
                  <a:srgbClr val="0000CC"/>
                </a:solidFill>
              </a:rPr>
              <a:t>s</a:t>
            </a:r>
            <a:r>
              <a:rPr lang="zh-CN" altLang="en-US">
                <a:ea typeface="黑体" pitchFamily="49" charset="-122"/>
              </a:rPr>
              <a:t>为解，则</a:t>
            </a:r>
            <a:r>
              <a:rPr lang="zh-CN" altLang="en-US"/>
              <a:t>	</a:t>
            </a:r>
          </a:p>
        </p:txBody>
      </p:sp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2397125" y="4089400"/>
          <a:ext cx="1323975" cy="1069975"/>
        </p:xfrm>
        <a:graphic>
          <a:graphicData uri="http://schemas.openxmlformats.org/presentationml/2006/ole">
            <p:oleObj spid="_x0000_s58403" name="Equation" r:id="rId9" imgW="634680" imgH="507960" progId="Equation.DSMT4">
              <p:embed/>
            </p:oleObj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4370388" y="4365625"/>
          <a:ext cx="1979612" cy="536575"/>
        </p:xfrm>
        <a:graphic>
          <a:graphicData uri="http://schemas.openxmlformats.org/presentationml/2006/ole">
            <p:oleObj spid="_x0000_s58405" name="Equation" r:id="rId10" imgW="876240" imgH="241200" progId="Equation.DSMT4">
              <p:embed/>
            </p:oleObj>
          </a:graphicData>
        </a:graphic>
      </p:graphicFrame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4140200" y="4365625"/>
            <a:ext cx="30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(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6300788" y="4365625"/>
            <a:ext cx="17319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为任意数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23850" y="5280025"/>
            <a:ext cx="322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也为原方程组的解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utoUpdateAnimBg="0"/>
      <p:bldP spid="58400" grpId="0" autoUpdateAnimBg="0"/>
      <p:bldP spid="58401" grpId="0" animBg="1"/>
      <p:bldP spid="58402" grpId="0"/>
      <p:bldP spid="58408" grpId="0"/>
      <p:bldP spid="58409" grpId="0"/>
      <p:bldP spid="584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25" name="Object 33"/>
          <p:cNvGraphicFramePr>
            <a:graphicFrameLocks noChangeAspect="1"/>
          </p:cNvGraphicFramePr>
          <p:nvPr/>
        </p:nvGraphicFramePr>
        <p:xfrm>
          <a:off x="1547813" y="44450"/>
          <a:ext cx="1008062" cy="534988"/>
        </p:xfrm>
        <a:graphic>
          <a:graphicData uri="http://schemas.openxmlformats.org/presentationml/2006/ole">
            <p:oleObj spid="_x0000_s59425" name="Equation" r:id="rId3" imgW="444307" imgH="241195" progId="Equation.DSMT4">
              <p:embed/>
            </p:oleObj>
          </a:graphicData>
        </a:graphic>
      </p:graphicFrame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1660525" y="1236663"/>
          <a:ext cx="2320925" cy="534987"/>
        </p:xfrm>
        <a:graphic>
          <a:graphicData uri="http://schemas.openxmlformats.org/presentationml/2006/ole">
            <p:oleObj spid="_x0000_s59424" name="Equation" r:id="rId4" imgW="1028520" imgH="241200" progId="Equation.DSMT4">
              <p:embed/>
            </p:oleObj>
          </a:graphicData>
        </a:graphic>
      </p:graphicFrame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042988" y="4445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2555875" y="44450"/>
            <a:ext cx="5873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时，齐次线性方程组的解集合有无穷</a:t>
            </a: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323850" y="642938"/>
            <a:ext cx="1695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个解向量</a:t>
            </a:r>
            <a:r>
              <a:rPr lang="en-US" altLang="zh-CN"/>
              <a:t>.</a:t>
            </a:r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2132013" y="642938"/>
            <a:ext cx="5962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但此集合一定存在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极大线性无关子组</a:t>
            </a:r>
            <a:r>
              <a:rPr lang="en-US" altLang="zh-CN">
                <a:solidFill>
                  <a:schemeClr val="accent2"/>
                </a:solidFill>
                <a:ea typeface="黑体" pitchFamily="49" charset="-122"/>
              </a:rPr>
              <a:t>.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323850" y="1195388"/>
            <a:ext cx="1339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例如 设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924300" y="1217613"/>
            <a:ext cx="4540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是其一个极大线性无关子组</a:t>
            </a:r>
            <a:r>
              <a:rPr lang="en-US" altLang="zh-CN"/>
              <a:t>.</a:t>
            </a:r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323850" y="1757363"/>
            <a:ext cx="1250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则有：</a:t>
            </a:r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900113" y="2370138"/>
            <a:ext cx="4956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0"/>
              </a:spcBef>
            </a:pPr>
            <a:r>
              <a:rPr lang="en-US" altLang="zh-CN"/>
              <a:t>(1) </a:t>
            </a:r>
            <a:r>
              <a:rPr lang="zh-CN" altLang="en-US"/>
              <a:t>解集合中任一个向量必可用</a:t>
            </a:r>
          </a:p>
        </p:txBody>
      </p:sp>
      <p:graphicFrame>
        <p:nvGraphicFramePr>
          <p:cNvPr id="59443" name="Object 51"/>
          <p:cNvGraphicFramePr>
            <a:graphicFrameLocks noChangeAspect="1"/>
          </p:cNvGraphicFramePr>
          <p:nvPr/>
        </p:nvGraphicFramePr>
        <p:xfrm>
          <a:off x="5815013" y="2417763"/>
          <a:ext cx="2195512" cy="506412"/>
        </p:xfrm>
        <a:graphic>
          <a:graphicData uri="http://schemas.openxmlformats.org/presentationml/2006/ole">
            <p:oleObj spid="_x0000_s59443" name="Equation" r:id="rId5" imgW="1028520" imgH="241200" progId="Equation.DSMT4">
              <p:embed/>
            </p:oleObj>
          </a:graphicData>
        </a:graphic>
      </p:graphicFrame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1403350" y="2874963"/>
            <a:ext cx="1695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线性表出</a:t>
            </a:r>
            <a:r>
              <a:rPr lang="en-US" altLang="zh-CN"/>
              <a:t>.</a:t>
            </a:r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900113" y="3484563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3516313" y="3557588"/>
            <a:ext cx="51323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的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任意线性组合</a:t>
            </a:r>
            <a:r>
              <a:rPr lang="zh-CN" altLang="en-US"/>
              <a:t>都是</a:t>
            </a:r>
            <a:r>
              <a:rPr lang="en-US" altLang="zh-CN" i="1"/>
              <a:t>Ax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1116013" y="4724400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因此，</a:t>
            </a:r>
          </a:p>
        </p:txBody>
      </p:sp>
      <p:sp>
        <p:nvSpPr>
          <p:cNvPr id="59448" name="Rectangle 56"/>
          <p:cNvSpPr>
            <a:spLocks noChangeArrowheads="1"/>
          </p:cNvSpPr>
          <p:nvPr/>
        </p:nvSpPr>
        <p:spPr bwMode="auto">
          <a:xfrm>
            <a:off x="323850" y="5322888"/>
            <a:ext cx="2762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方程组的解集合</a:t>
            </a:r>
            <a:r>
              <a:rPr lang="en-US" altLang="zh-CN"/>
              <a:t>.</a:t>
            </a:r>
          </a:p>
        </p:txBody>
      </p:sp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1422400" y="3571875"/>
          <a:ext cx="2197100" cy="506413"/>
        </p:xfrm>
        <a:graphic>
          <a:graphicData uri="http://schemas.openxmlformats.org/presentationml/2006/ole">
            <p:oleObj spid="_x0000_s59449" name="Equation" r:id="rId6" imgW="1028520" imgH="241200" progId="Equation.DSMT4">
              <p:embed/>
            </p:oleObj>
          </a:graphicData>
        </a:graphic>
      </p:graphicFrame>
      <p:sp>
        <p:nvSpPr>
          <p:cNvPr id="59450" name="AutoShape 58"/>
          <p:cNvSpPr>
            <a:spLocks noChangeArrowheads="1"/>
          </p:cNvSpPr>
          <p:nvPr/>
        </p:nvSpPr>
        <p:spPr bwMode="auto">
          <a:xfrm>
            <a:off x="1692275" y="4076700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1997075" y="4795838"/>
          <a:ext cx="2195513" cy="506412"/>
        </p:xfrm>
        <a:graphic>
          <a:graphicData uri="http://schemas.openxmlformats.org/presentationml/2006/ole">
            <p:oleObj spid="_x0000_s59451" name="Equation" r:id="rId7" imgW="1028520" imgH="241200" progId="Equation.DSMT4">
              <p:embed/>
            </p:oleObj>
          </a:graphicData>
        </a:graphic>
      </p:graphicFrame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4140200" y="4724400"/>
            <a:ext cx="4095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一切线性组合</a:t>
            </a:r>
            <a:r>
              <a:rPr lang="zh-CN" altLang="en-US"/>
              <a:t>构成线性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2" grpId="0"/>
      <p:bldP spid="59433" grpId="0"/>
      <p:bldP spid="59434" grpId="0"/>
      <p:bldP spid="59435" grpId="0"/>
      <p:bldP spid="59437" grpId="0"/>
      <p:bldP spid="59439" grpId="0"/>
      <p:bldP spid="59441" grpId="0"/>
      <p:bldP spid="59442" grpId="0"/>
      <p:bldP spid="59444" grpId="0"/>
      <p:bldP spid="59445" grpId="0"/>
      <p:bldP spid="59446" grpId="0"/>
      <p:bldP spid="59447" grpId="0"/>
      <p:bldP spid="59448" grpId="0"/>
      <p:bldP spid="59450" grpId="0" animBg="1"/>
      <p:bldP spid="594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7" name="Rectangle 9"/>
          <p:cNvSpPr>
            <a:spLocks noGrp="1" noChangeArrowheads="1"/>
          </p:cNvSpPr>
          <p:nvPr>
            <p:ph type="title"/>
          </p:nvPr>
        </p:nvSpPr>
        <p:spPr>
          <a:xfrm>
            <a:off x="396875" y="260350"/>
            <a:ext cx="7773988" cy="576263"/>
          </a:xfrm>
        </p:spPr>
        <p:txBody>
          <a:bodyPr/>
          <a:lstStyle/>
          <a:p>
            <a:pPr algn="l"/>
            <a:r>
              <a:rPr kumimoji="1" lang="zh-CN" altLang="en-US" sz="3600">
                <a:solidFill>
                  <a:srgbClr val="0000CC"/>
                </a:solidFill>
                <a:ea typeface="黑体" pitchFamily="49" charset="-122"/>
              </a:rPr>
              <a:t>基础解系的定义</a:t>
            </a: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2028825" y="2720975"/>
          <a:ext cx="1031875" cy="549275"/>
        </p:xfrm>
        <a:graphic>
          <a:graphicData uri="http://schemas.openxmlformats.org/presentationml/2006/ole">
            <p:oleObj spid="_x0000_s83981" name="Equation" r:id="rId3" imgW="444307" imgH="241195" progId="Equation.DSMT4">
              <p:embed/>
            </p:oleObj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1717675" y="4349750"/>
          <a:ext cx="1893888" cy="436563"/>
        </p:xfrm>
        <a:graphic>
          <a:graphicData uri="http://schemas.openxmlformats.org/presentationml/2006/ole">
            <p:oleObj spid="_x0000_s83980" name="Equation" r:id="rId4" imgW="1028520" imgH="241200" progId="Equation.DSMT4">
              <p:embed/>
            </p:oleObj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3109913" y="4838700"/>
          <a:ext cx="3863975" cy="519113"/>
        </p:xfrm>
        <a:graphic>
          <a:graphicData uri="http://schemas.openxmlformats.org/presentationml/2006/ole">
            <p:oleObj spid="_x0000_s83979" name="Equation" r:id="rId5" imgW="1777680" imgH="241200" progId="Equation.DSMT4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790700" y="5445125"/>
          <a:ext cx="1531938" cy="430213"/>
        </p:xfrm>
        <a:graphic>
          <a:graphicData uri="http://schemas.openxmlformats.org/presentationml/2006/ole">
            <p:oleObj spid="_x0000_s83978" name="Equation" r:id="rId6" imgW="850680" imgH="241200" progId="Equation.DSMT4">
              <p:embed/>
            </p:oleObj>
          </a:graphicData>
        </a:graphic>
      </p:graphicFrame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468313" y="2333625"/>
            <a:ext cx="1368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注</a:t>
            </a:r>
            <a:r>
              <a:rPr lang="zh-CN" altLang="en-US"/>
              <a:t>：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828675" y="2765425"/>
            <a:ext cx="1284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/>
              <a:t>1) </a:t>
            </a:r>
            <a:r>
              <a:rPr lang="zh-CN" altLang="en-US"/>
              <a:t>仅当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3060700" y="2765425"/>
            <a:ext cx="33988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才有</a:t>
            </a:r>
            <a:r>
              <a:rPr lang="zh-CN" altLang="en-US"/>
              <a:t>基础解系。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828675" y="3270250"/>
            <a:ext cx="74882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/>
            <a:r>
              <a:rPr lang="en-US" altLang="zh-CN"/>
              <a:t>2) </a:t>
            </a:r>
            <a:r>
              <a:rPr lang="zh-CN" altLang="en-US"/>
              <a:t>基础解析不只一个，但每个基础解系所含向   量的个数相同</a:t>
            </a:r>
            <a:r>
              <a:rPr lang="en-US" altLang="zh-CN"/>
              <a:t>.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1604963" y="5357813"/>
            <a:ext cx="3032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(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828675" y="4278313"/>
            <a:ext cx="927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若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3563938" y="4262438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是一个基础解系，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211513" y="5419725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3300"/>
                </a:solidFill>
                <a:ea typeface="黑体" pitchFamily="49" charset="-122"/>
              </a:rPr>
              <a:t>任意</a:t>
            </a:r>
            <a:r>
              <a:rPr lang="zh-CN" altLang="en-US" sz="2400"/>
              <a:t>取值</a:t>
            </a:r>
            <a:r>
              <a:rPr lang="en-US" altLang="zh-CN" sz="2400"/>
              <a:t>)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300788" y="42624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则通解可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1260475" y="478155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可表示为：</a:t>
            </a: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3850" y="981075"/>
            <a:ext cx="8208963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定义</a:t>
            </a:r>
            <a:r>
              <a:rPr lang="zh-CN" altLang="en-US"/>
              <a:t>  齐次线性方程组解集合的极大线性无关子组</a:t>
            </a:r>
          </a:p>
          <a:p>
            <a:r>
              <a:rPr lang="zh-CN" altLang="en-US"/>
              <a:t>          称为该齐次线性方程组的一个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基础解系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8" grpId="0"/>
      <p:bldP spid="83989" grpId="0"/>
      <p:bldP spid="83990" grpId="0"/>
      <p:bldP spid="83991" grpId="0"/>
      <p:bldP spid="83992" grpId="0"/>
      <p:bldP spid="83993" grpId="0"/>
      <p:bldP spid="83996" grpId="0"/>
      <p:bldP spid="83997" grpId="0"/>
      <p:bldP spid="83999" grpId="0"/>
      <p:bldP spid="84000" grpId="0"/>
      <p:bldP spid="840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62912" cy="1143000"/>
          </a:xfrm>
        </p:spPr>
        <p:txBody>
          <a:bodyPr/>
          <a:lstStyle/>
          <a:p>
            <a:r>
              <a:rPr lang="zh-CN" altLang="en-US" sz="4000">
                <a:solidFill>
                  <a:srgbClr val="CC3300"/>
                </a:solidFill>
              </a:rPr>
              <a:t>问题</a:t>
            </a:r>
            <a:r>
              <a:rPr lang="zh-CN" altLang="en-US" sz="4000"/>
              <a:t>：齐次线性方程组的基础解系含有多少个向量呢？又如何求呢？ </a:t>
            </a:r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708400" y="1565275"/>
          <a:ext cx="1655763" cy="568325"/>
        </p:xfrm>
        <a:graphic>
          <a:graphicData uri="http://schemas.openxmlformats.org/presentationml/2006/ole">
            <p:oleObj spid="_x0000_s87049" name="Equation" r:id="rId3" imgW="698500" imgH="241300" progId="Equation.DSMT4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476375" y="2565400"/>
          <a:ext cx="2370138" cy="495300"/>
        </p:xfrm>
        <a:graphic>
          <a:graphicData uri="http://schemas.openxmlformats.org/presentationml/2006/ole">
            <p:oleObj spid="_x0000_s87048" name="Equation" r:id="rId4" imgW="1143000" imgH="241200" progId="Equation.DSMT4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960438" y="4149725"/>
          <a:ext cx="4033837" cy="498475"/>
        </p:xfrm>
        <a:graphic>
          <a:graphicData uri="http://schemas.openxmlformats.org/presentationml/2006/ole">
            <p:oleObj spid="_x0000_s87047" name="Equation" r:id="rId5" imgW="2158920" imgH="26640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985838" y="4652963"/>
          <a:ext cx="3930650" cy="479425"/>
        </p:xfrm>
        <a:graphic>
          <a:graphicData uri="http://schemas.openxmlformats.org/presentationml/2006/ole">
            <p:oleObj spid="_x0000_s87046" name="Equation" r:id="rId6" imgW="2184120" imgH="266400" progId="Equation.DSMT4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684213" y="5564188"/>
          <a:ext cx="5653087" cy="601662"/>
        </p:xfrm>
        <a:graphic>
          <a:graphicData uri="http://schemas.openxmlformats.org/presentationml/2006/ole">
            <p:oleObj spid="_x0000_s87045" name="Equation" r:id="rId7" imgW="2743200" imgH="291960" progId="Equation.DSMT4">
              <p:embed/>
            </p:oleObj>
          </a:graphicData>
        </a:graphic>
      </p:graphicFrame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0" y="1484313"/>
            <a:ext cx="8964613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971550" y="1628775"/>
            <a:ext cx="2701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对于 </a:t>
            </a:r>
            <a:r>
              <a:rPr lang="en-US" altLang="zh-CN" i="1"/>
              <a:t>AX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，设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5219700" y="1557338"/>
            <a:ext cx="41132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，由上一节的讨论知道，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060575"/>
            <a:ext cx="85359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它的解依赖于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</a:t>
            </a:r>
            <a:r>
              <a:rPr lang="zh-CN" altLang="en-US"/>
              <a:t>个参数</a:t>
            </a:r>
            <a:r>
              <a:rPr lang="en-US" altLang="zh-CN"/>
              <a:t>. </a:t>
            </a:r>
            <a:r>
              <a:rPr lang="zh-CN" altLang="en-US"/>
              <a:t>不失一般性，可设这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</a:t>
            </a:r>
            <a:r>
              <a:rPr lang="zh-CN" altLang="en-US"/>
              <a:t>个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250825" y="2492375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参数为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3779838" y="2565400"/>
            <a:ext cx="3721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.  </a:t>
            </a:r>
            <a:r>
              <a:rPr lang="zh-CN" altLang="en-US"/>
              <a:t>现给它们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zh-CN" altLang="en-US"/>
              <a:t>组值：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766888" y="2997200"/>
            <a:ext cx="5254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(1,0,</a:t>
            </a:r>
            <a:r>
              <a:rPr lang="en-US" altLang="zh-CN">
                <a:latin typeface="Arial"/>
              </a:rPr>
              <a:t>…</a:t>
            </a:r>
            <a:r>
              <a:rPr lang="en-US" altLang="zh-CN"/>
              <a:t>,0), (0,1,</a:t>
            </a:r>
            <a:r>
              <a:rPr lang="en-US" altLang="zh-CN">
                <a:latin typeface="Arial"/>
              </a:rPr>
              <a:t>…</a:t>
            </a:r>
            <a:r>
              <a:rPr lang="en-US" altLang="zh-CN"/>
              <a:t>,0), </a:t>
            </a:r>
            <a:r>
              <a:rPr lang="en-US" altLang="zh-CN">
                <a:latin typeface="Arial"/>
              </a:rPr>
              <a:t>…</a:t>
            </a:r>
            <a:r>
              <a:rPr lang="en-US" altLang="zh-CN"/>
              <a:t>, (0,</a:t>
            </a:r>
            <a:r>
              <a:rPr lang="en-US" altLang="zh-CN">
                <a:latin typeface="Arial"/>
              </a:rPr>
              <a:t>…</a:t>
            </a:r>
            <a:r>
              <a:rPr lang="en-US" altLang="zh-CN"/>
              <a:t>,0,1)</a:t>
            </a:r>
            <a:endParaRPr lang="zh-CN" altLang="en-US"/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88925" y="3500438"/>
            <a:ext cx="6299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代入方程组可得对应的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zh-CN" altLang="en-US"/>
              <a:t>个解向量：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1116013" y="5084763"/>
            <a:ext cx="806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latin typeface="Arial"/>
              </a:rPr>
              <a:t>…</a:t>
            </a:r>
            <a:endParaRPr lang="en-US" altLang="zh-CN"/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6877050" y="4508500"/>
            <a:ext cx="1800225" cy="884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黑体" pitchFamily="49" charset="-122"/>
              </a:rPr>
              <a:t>显然它们</a:t>
            </a:r>
            <a:r>
              <a:rPr lang="zh-CN" altLang="en-US" sz="2400">
                <a:solidFill>
                  <a:srgbClr val="CC3300"/>
                </a:solidFill>
                <a:ea typeface="黑体" pitchFamily="49" charset="-122"/>
              </a:rPr>
              <a:t>线性无关</a:t>
            </a:r>
            <a:r>
              <a:rPr lang="en-US" altLang="zh-CN" sz="2400"/>
              <a:t>.</a:t>
            </a:r>
            <a:r>
              <a:rPr lang="en-US" altLang="zh-CN"/>
              <a:t> </a:t>
            </a:r>
          </a:p>
        </p:txBody>
      </p:sp>
      <p:sp>
        <p:nvSpPr>
          <p:cNvPr id="87066" name="AutoShape 26"/>
          <p:cNvSpPr>
            <a:spLocks/>
          </p:cNvSpPr>
          <p:nvPr/>
        </p:nvSpPr>
        <p:spPr bwMode="auto">
          <a:xfrm>
            <a:off x="6227763" y="4365625"/>
            <a:ext cx="431800" cy="15113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/>
      <p:bldP spid="87065" grpId="0"/>
      <p:bldP spid="870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3886200" cy="58737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又对于任何一个解向量</a:t>
            </a:r>
            <a:endParaRPr lang="zh-CN" altLang="en-US" sz="2800" b="0">
              <a:solidFill>
                <a:schemeClr val="tx1"/>
              </a:solidFill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4400550" y="187325"/>
          <a:ext cx="4494213" cy="471488"/>
        </p:xfrm>
        <a:graphic>
          <a:graphicData uri="http://schemas.openxmlformats.org/presentationml/2006/ole">
            <p:oleObj spid="_x0000_s89096" name="Equation" r:id="rId3" imgW="2539800" imgH="266400" progId="Equation.DSMT4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3205163" y="690563"/>
          <a:ext cx="2160587" cy="466725"/>
        </p:xfrm>
        <a:graphic>
          <a:graphicData uri="http://schemas.openxmlformats.org/presentationml/2006/ole">
            <p:oleObj spid="_x0000_s89095" name="Equation" r:id="rId4" imgW="1104840" imgH="241200" progId="Equation.DSMT4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219700" y="3140075"/>
          <a:ext cx="1865313" cy="515938"/>
        </p:xfrm>
        <a:graphic>
          <a:graphicData uri="http://schemas.openxmlformats.org/presentationml/2006/ole">
            <p:oleObj spid="_x0000_s89093" name="Equation" r:id="rId5" imgW="863280" imgH="241200" progId="Equation.DSMT4">
              <p:embed/>
            </p:oleObj>
          </a:graphicData>
        </a:graphic>
      </p:graphicFrame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254000" y="631825"/>
            <a:ext cx="3021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它由后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r</a:t>
            </a:r>
            <a:r>
              <a:rPr lang="zh-CN" altLang="en-US"/>
              <a:t>个参数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5222875" y="631825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确定，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755650" y="30670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即当</a:t>
            </a:r>
          </a:p>
        </p:txBody>
      </p:sp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1619250" y="3138488"/>
          <a:ext cx="2241550" cy="484187"/>
        </p:xfrm>
        <a:graphic>
          <a:graphicData uri="http://schemas.openxmlformats.org/presentationml/2006/ole">
            <p:oleObj spid="_x0000_s89105" name="Equation" r:id="rId6" imgW="1104840" imgH="241200" progId="Equation.DSMT4">
              <p:embed/>
            </p:oleObj>
          </a:graphicData>
        </a:graphic>
      </p:graphicFrame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3851275" y="3117850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取定时，</a:t>
            </a: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7164388" y="3067050"/>
            <a:ext cx="170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是唯一的</a:t>
            </a:r>
            <a:r>
              <a:rPr lang="en-US" altLang="zh-CN"/>
              <a:t>.</a:t>
            </a:r>
          </a:p>
        </p:txBody>
      </p:sp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531813" y="4292600"/>
          <a:ext cx="3549650" cy="431800"/>
        </p:xfrm>
        <a:graphic>
          <a:graphicData uri="http://schemas.openxmlformats.org/presentationml/2006/ole">
            <p:oleObj spid="_x0000_s89112" name="Equation" r:id="rId7" imgW="2184120" imgH="266400" progId="Equation.DSMT4">
              <p:embed/>
            </p:oleObj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3984625" y="4249738"/>
          <a:ext cx="4478338" cy="474662"/>
        </p:xfrm>
        <a:graphic>
          <a:graphicData uri="http://schemas.openxmlformats.org/presentationml/2006/ole">
            <p:oleObj spid="_x0000_s89111" name="Equation" r:id="rId8" imgW="2247840" imgH="241200" progId="Equation.DSMT4">
              <p:embed/>
            </p:oleObj>
          </a:graphicData>
        </a:graphic>
      </p:graphicFrame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1885950" y="5429250"/>
          <a:ext cx="3933825" cy="447675"/>
        </p:xfrm>
        <a:graphic>
          <a:graphicData uri="http://schemas.openxmlformats.org/presentationml/2006/ole">
            <p:oleObj spid="_x0000_s89109" name="Equation" r:id="rId9" imgW="2095200" imgH="241200" progId="Equation.DSMT4">
              <p:embed/>
            </p:oleObj>
          </a:graphicData>
        </a:graphic>
      </p:graphicFrame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757238" y="3571875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而线性组合</a:t>
            </a:r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325438" y="4852988"/>
            <a:ext cx="2327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既是一个解，</a:t>
            </a:r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341563" y="4852988"/>
            <a:ext cx="31099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后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zh-CN" altLang="en-US"/>
              <a:t>个分量也是</a:t>
            </a:r>
          </a:p>
        </p:txBody>
      </p:sp>
      <p:graphicFrame>
        <p:nvGraphicFramePr>
          <p:cNvPr id="89121" name="Object 33"/>
          <p:cNvGraphicFramePr>
            <a:graphicFrameLocks noChangeAspect="1"/>
          </p:cNvGraphicFramePr>
          <p:nvPr/>
        </p:nvGraphicFramePr>
        <p:xfrm>
          <a:off x="5362575" y="4908550"/>
          <a:ext cx="2092325" cy="452438"/>
        </p:xfrm>
        <a:graphic>
          <a:graphicData uri="http://schemas.openxmlformats.org/presentationml/2006/ole">
            <p:oleObj spid="_x0000_s89121" name="Equation" r:id="rId10" imgW="1104840" imgH="241200" progId="Equation.DSMT4">
              <p:embed/>
            </p:oleObj>
          </a:graphicData>
        </a:graphic>
      </p:graphicFrame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7310438" y="4852988"/>
            <a:ext cx="12557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，故有</a:t>
            </a:r>
          </a:p>
        </p:txBody>
      </p:sp>
      <p:sp>
        <p:nvSpPr>
          <p:cNvPr id="89131" name="Rectangle 43"/>
          <p:cNvSpPr>
            <a:spLocks noChangeArrowheads="1"/>
          </p:cNvSpPr>
          <p:nvPr/>
        </p:nvSpPr>
        <p:spPr bwMode="auto">
          <a:xfrm>
            <a:off x="395288" y="4148138"/>
            <a:ext cx="8135937" cy="6477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32" name="Object 44"/>
          <p:cNvGraphicFramePr>
            <a:graphicFrameLocks noChangeAspect="1"/>
          </p:cNvGraphicFramePr>
          <p:nvPr/>
        </p:nvGraphicFramePr>
        <p:xfrm>
          <a:off x="1493838" y="1195388"/>
          <a:ext cx="5794375" cy="1758950"/>
        </p:xfrm>
        <a:graphic>
          <a:graphicData uri="http://schemas.openxmlformats.org/presentationml/2006/ole">
            <p:oleObj spid="_x0000_s89132" name="Equation" r:id="rId11" imgW="3162240" imgH="952200" progId="Equation.DSMT4">
              <p:embed/>
            </p:oleObj>
          </a:graphicData>
        </a:graphic>
      </p:graphicFrame>
      <p:graphicFrame>
        <p:nvGraphicFramePr>
          <p:cNvPr id="89133" name="Object 45"/>
          <p:cNvGraphicFramePr>
            <a:graphicFrameLocks noChangeAspect="1"/>
          </p:cNvGraphicFramePr>
          <p:nvPr/>
        </p:nvGraphicFramePr>
        <p:xfrm>
          <a:off x="1187450" y="5875338"/>
          <a:ext cx="5124450" cy="527050"/>
        </p:xfrm>
        <a:graphic>
          <a:graphicData uri="http://schemas.openxmlformats.org/presentationml/2006/ole">
            <p:oleObj spid="_x0000_s89133" name="Equation" r:id="rId12" imgW="2590560" imgH="266400" progId="Equation.DSMT4">
              <p:embed/>
            </p:oleObj>
          </a:graphicData>
        </a:graphic>
      </p:graphicFrame>
      <p:sp>
        <p:nvSpPr>
          <p:cNvPr id="89134" name="Rectangle 46"/>
          <p:cNvSpPr>
            <a:spLocks noChangeArrowheads="1"/>
          </p:cNvSpPr>
          <p:nvPr/>
        </p:nvSpPr>
        <p:spPr bwMode="auto">
          <a:xfrm>
            <a:off x="522288" y="587533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/>
      <p:bldP spid="89103" grpId="0"/>
      <p:bldP spid="89104" grpId="0"/>
      <p:bldP spid="89106" grpId="0"/>
      <p:bldP spid="89107" grpId="0"/>
      <p:bldP spid="89118" grpId="0"/>
      <p:bldP spid="89119" grpId="0"/>
      <p:bldP spid="89120" grpId="0"/>
      <p:bldP spid="89122" grpId="0"/>
      <p:bldP spid="89131" grpId="0" animBg="1"/>
      <p:bldP spid="89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2263" y="2940050"/>
            <a:ext cx="1655762" cy="431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>
                <a:solidFill>
                  <a:srgbClr val="CC3300"/>
                </a:solidFill>
              </a:rPr>
              <a:t>	</a:t>
            </a:r>
            <a:r>
              <a:rPr lang="en-US" altLang="zh-CN" sz="2800"/>
              <a:t> </a:t>
            </a:r>
            <a:r>
              <a:rPr lang="zh-CN" altLang="en-US" sz="2800"/>
              <a:t>当 </a:t>
            </a: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1041400" y="1976438"/>
            <a:ext cx="504825" cy="588962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833563" y="2867025"/>
          <a:ext cx="1584325" cy="542925"/>
        </p:xfrm>
        <a:graphic>
          <a:graphicData uri="http://schemas.openxmlformats.org/presentationml/2006/ole">
            <p:oleObj spid="_x0000_s91142" name="Equation" r:id="rId3" imgW="698500" imgH="241300" progId="Equation.DSMT4">
              <p:embed/>
            </p:oleObj>
          </a:graphicData>
        </a:graphic>
      </p:graphicFrame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3346450" y="2852738"/>
            <a:ext cx="51847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时，齐次线性方程组的基础解系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330325" y="3443288"/>
            <a:ext cx="284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含有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zh-CN" altLang="en-US"/>
              <a:t>个向量</a:t>
            </a:r>
            <a:r>
              <a:rPr lang="en-US" altLang="zh-CN"/>
              <a:t>.</a:t>
            </a: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393700" y="4595813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/>
              <a:t>        同时，上述过程也给出了一个求解基础解系的一个方法</a:t>
            </a:r>
            <a:r>
              <a:rPr lang="en-US" altLang="zh-CN"/>
              <a:t>. </a:t>
            </a:r>
          </a:p>
        </p:txBody>
      </p:sp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1477963" y="636588"/>
          <a:ext cx="2082800" cy="469900"/>
        </p:xfrm>
        <a:graphic>
          <a:graphicData uri="http://schemas.openxmlformats.org/presentationml/2006/ole">
            <p:oleObj spid="_x0000_s91150" name="Equation" r:id="rId4" imgW="1180800" imgH="266400" progId="Equation.DSMT4">
              <p:embed/>
            </p:oleObj>
          </a:graphicData>
        </a:graphic>
      </p:graphicFrame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76263" y="56356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3455988" y="563563"/>
            <a:ext cx="55419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是解集合的一个极大线性无关组，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0" y="1162050"/>
            <a:ext cx="3487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从而是一个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基础解系</a:t>
            </a:r>
            <a:r>
              <a:rPr lang="en-US" altLang="zh-CN"/>
              <a:t>.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3527425" y="1139825"/>
            <a:ext cx="31988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它含有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zh-CN" altLang="en-US"/>
              <a:t>个向量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1" grpId="0" animBg="1"/>
      <p:bldP spid="91145" grpId="0"/>
      <p:bldP spid="91146" grpId="0"/>
      <p:bldP spid="91147" grpId="0"/>
      <p:bldP spid="91153" grpId="0"/>
      <p:bldP spid="91154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567</TotalTime>
  <Words>1074</Words>
  <Application>Microsoft PowerPoint</Application>
  <PresentationFormat>全屏显示(4:3)</PresentationFormat>
  <Paragraphs>218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Times New Roman</vt:lpstr>
      <vt:lpstr>宋体</vt:lpstr>
      <vt:lpstr>Arial</vt:lpstr>
      <vt:lpstr>黑体</vt:lpstr>
      <vt:lpstr>Wingdings</vt:lpstr>
      <vt:lpstr>Symbol</vt:lpstr>
      <vt:lpstr>满意主题1</vt:lpstr>
      <vt:lpstr>MathType 5.0 Equation</vt:lpstr>
      <vt:lpstr>Microsoft 公式 3.0</vt:lpstr>
      <vt:lpstr>MathType 6.0 Equation</vt:lpstr>
      <vt:lpstr>第三章 线性方程组</vt:lpstr>
      <vt:lpstr>预备概念：</vt:lpstr>
      <vt:lpstr>解的性质</vt:lpstr>
      <vt:lpstr>幻灯片 4</vt:lpstr>
      <vt:lpstr>幻灯片 5</vt:lpstr>
      <vt:lpstr>基础解系的定义</vt:lpstr>
      <vt:lpstr>问题：齐次线性方程组的基础解系含有多少个向量呢？又如何求呢？ </vt:lpstr>
      <vt:lpstr>又对于任何一个解向量</vt:lpstr>
      <vt:lpstr>定理1  当 </vt:lpstr>
      <vt:lpstr>例1    求齐次线性方程组</vt:lpstr>
      <vt:lpstr>幻灯片 11</vt:lpstr>
      <vt:lpstr>幻灯片 12</vt:lpstr>
      <vt:lpstr>例2 证明AB＝O的充要条件是B的每个列向量都是齐次线性方程组AX＝O的解.</vt:lpstr>
      <vt:lpstr>例3 设A、B都是n阶矩阵，试证 若AB＝O，则 </vt:lpstr>
      <vt:lpstr>例4 证明对任意m×n实矩阵A，有 </vt:lpstr>
      <vt:lpstr>§3.3.2 非齐次线性方程组解的结构</vt:lpstr>
      <vt:lpstr>即</vt:lpstr>
      <vt:lpstr>幻灯片 18</vt:lpstr>
      <vt:lpstr>定理1  把非齐次线性方程组的一个特解 </vt:lpstr>
      <vt:lpstr>幻灯片 20</vt:lpstr>
      <vt:lpstr>幻灯片 21</vt:lpstr>
      <vt:lpstr>幻灯片 22</vt:lpstr>
      <vt:lpstr>例2 设                    为齐次线性方程组AX＝0的一个基础解系,     为非齐次线性方程组                          的一</vt:lpstr>
      <vt:lpstr>幻灯片 24</vt:lpstr>
      <vt:lpstr>小 结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zhcy</cp:lastModifiedBy>
  <cp:revision>119</cp:revision>
  <dcterms:created xsi:type="dcterms:W3CDTF">1601-01-01T00:00:00Z</dcterms:created>
  <dcterms:modified xsi:type="dcterms:W3CDTF">2015-11-03T13:03:49Z</dcterms:modified>
</cp:coreProperties>
</file>