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3" r:id="rId9"/>
    <p:sldId id="265" r:id="rId10"/>
    <p:sldId id="268" r:id="rId11"/>
    <p:sldId id="269" r:id="rId12"/>
    <p:sldId id="275" r:id="rId13"/>
    <p:sldId id="276" r:id="rId14"/>
    <p:sldId id="262" r:id="rId15"/>
    <p:sldId id="272" r:id="rId16"/>
    <p:sldId id="273" r:id="rId17"/>
    <p:sldId id="274" r:id="rId18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3" autoAdjust="0"/>
    <p:restoredTop sz="94660"/>
  </p:normalViewPr>
  <p:slideViewPr>
    <p:cSldViewPr>
      <p:cViewPr varScale="1">
        <p:scale>
          <a:sx n="116" d="100"/>
          <a:sy n="116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fld id="{E95B22D5-80FF-452E-AADF-AB19E0A068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184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645C-8B2F-4158-A5FD-2C0F2D94DC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47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CBD3F-77F6-451D-B842-D4D8A1FE9A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11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1A380-697F-4483-AA71-64328BB96C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96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BAFDB-3D4A-4D29-A3E4-D13DD3C49D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24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258E1-9B28-489C-B615-C1EB518AFD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8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39433-4DE8-44F5-B928-F8DC1F7A73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85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30FEF-CA64-4BA7-86CE-4A9ABB0B11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72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7565D-1E81-4D2D-9554-7EAB32543E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55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D89C7-6218-4657-9CDF-D5DD2255E4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35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359EF-609E-4D38-8B70-AF4DE10ADC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3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CBA2D-25AB-4965-93B4-72FB8EBEA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19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fld id="{69B2A7D3-89EA-41BC-ABE2-06F6D3E4A3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286000" y="1905000"/>
            <a:ext cx="46640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7200" dirty="0" smtClean="0">
                <a:ea typeface="宋体" panose="02010600030101010101" pitchFamily="2" charset="-122"/>
              </a:rPr>
              <a:t>练习</a:t>
            </a:r>
            <a:r>
              <a:rPr lang="en-US" altLang="zh-CN" sz="7200" dirty="0" smtClean="0">
                <a:latin typeface="Aparajita" panose="020B0604020202020204" pitchFamily="34" charset="0"/>
                <a:ea typeface="宋体" panose="02010600030101010101" pitchFamily="2" charset="-122"/>
                <a:cs typeface="Aparajita" panose="020B0604020202020204" pitchFamily="34" charset="0"/>
              </a:rPr>
              <a:t>&amp;</a:t>
            </a:r>
            <a:r>
              <a:rPr lang="zh-CN" altLang="en-US" sz="7200" smtClean="0">
                <a:ea typeface="宋体" panose="02010600030101010101" pitchFamily="2" charset="-122"/>
              </a:rPr>
              <a:t>作业</a:t>
            </a:r>
            <a:r>
              <a:rPr lang="zh-CN" altLang="en-US" sz="7200">
                <a:ea typeface="宋体" panose="02010600030101010101" pitchFamily="2" charset="-122"/>
              </a:rPr>
              <a:t>答案</a:t>
            </a:r>
            <a:endParaRPr lang="zh-CN" altLang="en-US" sz="7200" dirty="0">
              <a:ea typeface="宋体" panose="02010600030101010101" pitchFamily="2" charset="-122"/>
            </a:endParaRPr>
          </a:p>
          <a:p>
            <a:pPr algn="ctr"/>
            <a:r>
              <a:rPr lang="en-US" altLang="zh-CN" sz="4800" dirty="0">
                <a:ea typeface="宋体" panose="02010600030101010101" pitchFamily="2" charset="-122"/>
              </a:rPr>
              <a:t>(</a:t>
            </a:r>
            <a:r>
              <a:rPr lang="zh-CN" altLang="en-US" sz="4800" dirty="0">
                <a:ea typeface="宋体" panose="02010600030101010101" pitchFamily="2" charset="-122"/>
              </a:rPr>
              <a:t>第二章</a:t>
            </a:r>
            <a:r>
              <a:rPr lang="en-US" altLang="zh-CN" sz="4800" dirty="0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43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6. </a:t>
            </a:r>
            <a:r>
              <a:rPr kumimoji="1" lang="en-US" altLang="zh-CN" sz="3200" i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取什么值时，矩阵</a:t>
            </a:r>
            <a:r>
              <a:rPr kumimoji="1" lang="en-US" altLang="zh-CN" sz="32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可逆，并求其逆矩阵</a:t>
            </a:r>
            <a:r>
              <a:rPr kumimoji="1"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514600" y="990600"/>
          <a:ext cx="23685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3" imgW="1066680" imgH="698400" progId="Equation.DSMT4">
                  <p:embed/>
                </p:oleObj>
              </mc:Choice>
              <mc:Fallback>
                <p:oleObj name="Equation" r:id="rId3" imgW="1066680" imgH="69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236855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7"/>
          <a:stretch>
            <a:fillRect/>
          </a:stretch>
        </p:blipFill>
        <p:spPr bwMode="auto">
          <a:xfrm>
            <a:off x="381000" y="2438400"/>
            <a:ext cx="68580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105400"/>
            <a:ext cx="3200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1000" y="762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43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7. </a:t>
            </a:r>
            <a:r>
              <a:rPr kumimoji="1" lang="en-US" altLang="zh-CN" sz="32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阶矩阵</a:t>
            </a:r>
            <a:r>
              <a:rPr kumimoji="1" lang="en-US" altLang="zh-CN" sz="32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可以与任意</a:t>
            </a:r>
            <a:r>
              <a:rPr kumimoji="1" lang="en-US" altLang="zh-CN" sz="32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阶矩阵乘法可交换，证明</a:t>
            </a:r>
            <a:r>
              <a:rPr kumimoji="1" lang="en-US" altLang="zh-CN" sz="32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1" lang="en-US" altLang="zh-CN" sz="32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阶数量矩阵</a:t>
            </a:r>
            <a:r>
              <a:rPr kumimoji="1"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175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：设 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209800" y="1143000"/>
          <a:ext cx="29083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3" imgW="1600200" imgH="939600" progId="Equation.DSMT4">
                  <p:embed/>
                </p:oleObj>
              </mc:Choice>
              <mc:Fallback>
                <p:oleObj name="Equation" r:id="rId3" imgW="160020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290830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57200" y="28956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ea typeface="宋体" panose="02010600030101010101" pitchFamily="2" charset="-122"/>
              </a:rPr>
              <a:t>      </a:t>
            </a:r>
            <a:r>
              <a:rPr kumimoji="1" lang="zh-CN" altLang="en-US">
                <a:ea typeface="宋体" panose="02010600030101010101" pitchFamily="2" charset="-122"/>
              </a:rPr>
              <a:t>再设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>
                <a:ea typeface="宋体" panose="02010600030101010101" pitchFamily="2" charset="-122"/>
              </a:rPr>
              <a:t>是一个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>
                <a:ea typeface="宋体" panose="02010600030101010101" pitchFamily="2" charset="-122"/>
              </a:rPr>
              <a:t>阶方阵，除了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>
                <a:ea typeface="宋体" panose="02010600030101010101" pitchFamily="2" charset="-122"/>
              </a:rPr>
              <a:t>=1, </a:t>
            </a:r>
            <a:r>
              <a:rPr kumimoji="1" lang="zh-CN" altLang="en-US">
                <a:ea typeface="宋体" panose="02010600030101010101" pitchFamily="2" charset="-122"/>
              </a:rPr>
              <a:t>其它元素都等于</a:t>
            </a:r>
            <a:r>
              <a:rPr kumimoji="1" lang="en-US" altLang="zh-CN">
                <a:ea typeface="宋体" panose="02010600030101010101" pitchFamily="2" charset="-122"/>
              </a:rPr>
              <a:t>0. ( </a:t>
            </a:r>
            <a:r>
              <a:rPr kumimoji="1" lang="zh-CN" altLang="en-US">
                <a:ea typeface="宋体" panose="02010600030101010101" pitchFamily="2" charset="-122"/>
              </a:rPr>
              <a:t>注：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i,i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diag(0,…,0,1,0,…,0) )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990600" y="373380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则依题意有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i,i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i,i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90600" y="43434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i,i)A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的第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行元为</a:t>
            </a: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4445000" y="4338638"/>
          <a:ext cx="2260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5" imgW="1244520" imgH="253800" progId="Equation.DSMT4">
                  <p:embed/>
                </p:oleObj>
              </mc:Choice>
              <mc:Fallback>
                <p:oleObj name="Equation" r:id="rId5" imgW="124452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338638"/>
                        <a:ext cx="22606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990600" y="48006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i,i)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的第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行元为</a:t>
            </a: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4419600" y="4876800"/>
          <a:ext cx="3160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7" imgW="1739880" imgH="253800" progId="Equation.DSMT4">
                  <p:embed/>
                </p:oleObj>
              </mc:Choice>
              <mc:Fallback>
                <p:oleObj name="Equation" r:id="rId7" imgW="173988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76800"/>
                        <a:ext cx="3160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990600" y="52578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它们应该相等，故得</a:t>
            </a:r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4419600" y="5345113"/>
          <a:ext cx="33226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9" imgW="1828800" imgH="241200" progId="Equation.DSMT4">
                  <p:embed/>
                </p:oleObj>
              </mc:Choice>
              <mc:Fallback>
                <p:oleObj name="Equation" r:id="rId9" imgW="182880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345113"/>
                        <a:ext cx="33226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990600" y="58674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是对角型矩阵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=diag(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9" grpId="0"/>
      <p:bldP spid="23560" grpId="0"/>
      <p:bldP spid="23561" grpId="0"/>
      <p:bldP spid="23563" grpId="0"/>
      <p:bldP spid="23565" grpId="0"/>
      <p:bldP spid="235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524000" y="677863"/>
          <a:ext cx="2284413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3" imgW="1257120" imgH="927000" progId="Equation.DSMT4">
                  <p:embed/>
                </p:oleObj>
              </mc:Choice>
              <mc:Fallback>
                <p:oleObj name="Equation" r:id="rId3" imgW="1257120" imgH="927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77863"/>
                        <a:ext cx="2284413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5800" y="12192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再令                         ，则</a:t>
            </a:r>
            <a:r>
              <a:rPr lang="en-US" altLang="zh-CN" i="1">
                <a:latin typeface="Times New Roman" panose="02020603050405020304" pitchFamily="18" charset="0"/>
              </a:rPr>
              <a:t>AB=BA</a:t>
            </a:r>
            <a:r>
              <a:rPr lang="zh-CN" altLang="en-US"/>
              <a:t>，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09600" y="0"/>
            <a:ext cx="70866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是对角型矩阵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=diag(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762000" y="2362200"/>
            <a:ext cx="77724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AB</a:t>
            </a:r>
            <a:r>
              <a:rPr lang="zh-CN" altLang="en-US"/>
              <a:t>首行为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</a:p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BA</a:t>
            </a:r>
            <a:r>
              <a:rPr lang="zh-CN" altLang="en-US"/>
              <a:t>首行为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由它们相等得到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＝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nn</a:t>
            </a: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762000" y="41910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因此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/>
              <a:t>为数量矩阵</a:t>
            </a:r>
            <a:r>
              <a:rPr lang="en-US" altLang="zh-CN"/>
              <a:t>.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09600" y="4800600"/>
            <a:ext cx="8305800" cy="1430338"/>
          </a:xfrm>
          <a:prstGeom prst="rect">
            <a:avLst/>
          </a:prstGeom>
          <a:noFill/>
          <a:ln w="57150" cmpd="thinThick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注：</a:t>
            </a:r>
            <a:r>
              <a:rPr lang="en-US" altLang="zh-CN"/>
              <a:t>(1)</a:t>
            </a:r>
            <a:r>
              <a:rPr lang="zh-CN" altLang="en-US"/>
              <a:t>直接构造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=diag(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>
                <a:latin typeface="Times New Roman" panose="02020603050405020304" pitchFamily="18" charset="0"/>
              </a:rPr>
              <a:t>且对角线元互不相等，也可以推出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>
                <a:latin typeface="Times New Roman" panose="02020603050405020304" pitchFamily="18" charset="0"/>
              </a:rPr>
              <a:t>是对角矩阵，然后再构造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>
                <a:latin typeface="Times New Roman" panose="02020603050405020304" pitchFamily="18" charset="0"/>
              </a:rPr>
              <a:t>证明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>
                <a:latin typeface="Times New Roman" panose="02020603050405020304" pitchFamily="18" charset="0"/>
              </a:rPr>
              <a:t>是数量矩阵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(2)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>
                <a:latin typeface="Times New Roman" panose="02020603050405020304" pitchFamily="18" charset="0"/>
              </a:rPr>
              <a:t>的构造有多种方法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4" grpId="0"/>
      <p:bldP spid="34825" grpId="0"/>
      <p:bldP spid="348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09600" y="3048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证</a:t>
            </a:r>
            <a:r>
              <a:rPr kumimoji="1" lang="en-US" altLang="zh-CN"/>
              <a:t>2</a:t>
            </a:r>
            <a:r>
              <a:rPr kumimoji="1" lang="zh-CN" altLang="en-US"/>
              <a:t>：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>
                <a:ea typeface="宋体" panose="02010600030101010101" pitchFamily="2" charset="-122"/>
              </a:rPr>
              <a:t>再设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>
                <a:ea typeface="宋体" panose="02010600030101010101" pitchFamily="2" charset="-122"/>
              </a:rPr>
              <a:t>是一个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>
                <a:ea typeface="宋体" panose="02010600030101010101" pitchFamily="2" charset="-122"/>
              </a:rPr>
              <a:t>阶方阵，除了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kumimoji="1" lang="en-US" altLang="zh-CN">
                <a:ea typeface="宋体" panose="02010600030101010101" pitchFamily="2" charset="-122"/>
              </a:rPr>
              <a:t>=1, </a:t>
            </a:r>
            <a:r>
              <a:rPr kumimoji="1" lang="zh-CN" altLang="en-US">
                <a:ea typeface="宋体" panose="02010600030101010101" pitchFamily="2" charset="-122"/>
              </a:rPr>
              <a:t>其它元素都等于</a:t>
            </a:r>
            <a:r>
              <a:rPr kumimoji="1" lang="en-US" altLang="zh-CN">
                <a:ea typeface="宋体" panose="02010600030101010101" pitchFamily="2" charset="-122"/>
              </a:rPr>
              <a:t>0.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89088" y="1295400"/>
            <a:ext cx="4811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则依题意有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i,j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762000" y="2133600"/>
          <a:ext cx="6992938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3" imgW="3555720" imgH="1155600" progId="Equation.DSMT4">
                  <p:embed/>
                </p:oleObj>
              </mc:Choice>
              <mc:Fallback>
                <p:oleObj name="Equation" r:id="rId3" imgW="3555720" imgH="115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6992938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7840663" y="3048000"/>
            <a:ext cx="769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223000" y="17526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24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</p:txBody>
      </p:sp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2133600" y="4572000"/>
          <a:ext cx="29479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5" imgW="1485720" imgH="939600" progId="Equation.DSMT4">
                  <p:embed/>
                </p:oleObj>
              </mc:Choice>
              <mc:Fallback>
                <p:oleObj name="Equation" r:id="rId5" imgW="1485720" imgH="93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29479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429000" y="41910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24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9" grpId="0"/>
      <p:bldP spid="35850" grpId="0"/>
      <p:bldP spid="358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81000" y="2133600"/>
          <a:ext cx="7818438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" imgW="4851360" imgH="1193760" progId="Equation.DSMT4">
                  <p:embed/>
                </p:oleObj>
              </mc:Choice>
              <mc:Fallback>
                <p:oleObj name="Equation" r:id="rId3" imgW="4851360" imgH="1193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7818438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667000" y="1828800"/>
            <a:ext cx="58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229600" y="2895600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行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81000" y="4114800"/>
            <a:ext cx="8153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       </a:t>
            </a:r>
            <a:r>
              <a:rPr kumimoji="1" lang="zh-CN" altLang="en-US">
                <a:latin typeface="Times New Roman" panose="02020603050405020304" pitchFamily="18" charset="0"/>
              </a:rPr>
              <a:t>上面两等式右端的矩阵相等</a:t>
            </a:r>
            <a:r>
              <a:rPr kumimoji="1" lang="en-US" altLang="zh-CN">
                <a:latin typeface="Times New Roman" panose="02020603050405020304" pitchFamily="18" charset="0"/>
              </a:rPr>
              <a:t>.(</a:t>
            </a:r>
            <a:r>
              <a:rPr kumimoji="1" lang="zh-CN" altLang="en-US">
                <a:latin typeface="Times New Roman" panose="02020603050405020304" pitchFamily="18" charset="0"/>
              </a:rPr>
              <a:t>可得：只有交叉点上的元素相等，其它元素都等于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>
                <a:latin typeface="Times New Roman" panose="02020603050405020304" pitchFamily="18" charset="0"/>
              </a:rPr>
              <a:t>交叉点在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</a:rPr>
              <a:t>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>
                <a:latin typeface="Times New Roman" panose="02020603050405020304" pitchFamily="18" charset="0"/>
              </a:rPr>
              <a:t>列处，该处元分别为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271588" y="152400"/>
          <a:ext cx="3986212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5" imgW="2184120" imgH="939600" progId="Equation.DSMT4">
                  <p:embed/>
                </p:oleObj>
              </mc:Choice>
              <mc:Fallback>
                <p:oleObj name="Equation" r:id="rId5" imgW="2184120" imgH="93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52400"/>
                        <a:ext cx="3986212" cy="17160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733800" y="-76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zh-CN" altLang="en-US" sz="240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914400" y="55006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故有</a:t>
            </a:r>
            <a:endParaRPr kumimoji="1" lang="zh-CN" altLang="en-US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1946275" y="5535613"/>
          <a:ext cx="59785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7" imgW="2971800" imgH="241200" progId="Equation.DSMT4">
                  <p:embed/>
                </p:oleObj>
              </mc:Choice>
              <mc:Fallback>
                <p:oleObj name="Equation" r:id="rId7" imgW="297180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5535613"/>
                        <a:ext cx="59785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838200" y="6096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因此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>
                <a:latin typeface="黑体" panose="02010609060101010101" pitchFamily="49" charset="-122"/>
              </a:rPr>
              <a:t>对角元相等，其它元等于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>
                <a:latin typeface="黑体" panose="02010609060101010101" pitchFamily="49" charset="-122"/>
              </a:rPr>
              <a:t>，即数量矩阵。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47" grpId="0"/>
      <p:bldP spid="10253" grpId="0"/>
      <p:bldP spid="102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792163"/>
          </a:xfrm>
        </p:spPr>
        <p:txBody>
          <a:bodyPr/>
          <a:lstStyle/>
          <a:p>
            <a:r>
              <a:rPr lang="zh-CN" altLang="en-US" b="1"/>
              <a:t>课本习题（</a:t>
            </a:r>
            <a:r>
              <a:rPr lang="en-US" altLang="zh-CN" b="1"/>
              <a:t>87</a:t>
            </a:r>
            <a:r>
              <a:rPr lang="zh-CN" altLang="en-US" b="1"/>
              <a:t>页）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11188" y="639763"/>
            <a:ext cx="7820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26.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/>
              <a:t>设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/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/>
              <a:t>阶对称矩阵，且对任意的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×1</a:t>
            </a:r>
            <a:r>
              <a:rPr lang="zh-CN" altLang="en-US"/>
              <a:t>矩阵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/>
              <a:t>有</a:t>
            </a:r>
          </a:p>
          <a:p>
            <a:r>
              <a:rPr lang="zh-CN" altLang="en-US"/>
              <a:t>    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AX=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/>
              <a:t>，则必有 </a:t>
            </a:r>
            <a:r>
              <a:rPr lang="en-US" altLang="zh-CN" i="1">
                <a:latin typeface="Times New Roman" panose="02020603050405020304" pitchFamily="18" charset="0"/>
              </a:rPr>
              <a:t>A=O</a:t>
            </a:r>
            <a:r>
              <a:rPr lang="en-US" altLang="zh-CN"/>
              <a:t>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09600" y="2178050"/>
            <a:ext cx="175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证：设 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828800" y="1706563"/>
          <a:ext cx="26670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3" imgW="1600200" imgH="939600" progId="Equation.DSMT4">
                  <p:embed/>
                </p:oleObj>
              </mc:Choice>
              <mc:Fallback>
                <p:oleObj name="Equation" r:id="rId3" imgW="160020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06563"/>
                        <a:ext cx="2667000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572000" y="2163763"/>
            <a:ext cx="335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ij</a:t>
            </a:r>
            <a:r>
              <a:rPr lang="en-US" altLang="zh-CN" i="1">
                <a:latin typeface="Times New Roman" panose="02020603050405020304" pitchFamily="18" charset="0"/>
              </a:rPr>
              <a:t>=a</a:t>
            </a:r>
            <a:r>
              <a:rPr lang="en-US" altLang="zh-CN" i="1" baseline="-25000">
                <a:latin typeface="Times New Roman" panose="02020603050405020304" pitchFamily="18" charset="0"/>
              </a:rPr>
              <a:t>ji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i,j</a:t>
            </a:r>
            <a:r>
              <a:rPr lang="en-US" altLang="zh-CN">
                <a:latin typeface="Times New Roman" panose="02020603050405020304" pitchFamily="18" charset="0"/>
              </a:rPr>
              <a:t>=1,2,…,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09600" y="338296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取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066800" y="3309938"/>
          <a:ext cx="3124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5" imgW="1625400" imgH="317160" progId="Equation.DSMT4">
                  <p:embed/>
                </p:oleObj>
              </mc:Choice>
              <mc:Fallback>
                <p:oleObj name="Equation" r:id="rId5" imgW="162540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09938"/>
                        <a:ext cx="3124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438400" y="384016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第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zh-CN" altLang="en-US" sz="2400"/>
              <a:t>个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191000" y="338296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</a:t>
            </a: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1295400" y="4144963"/>
          <a:ext cx="4419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7" imgW="2120760" imgH="266400" progId="Equation.DSMT4">
                  <p:embed/>
                </p:oleObj>
              </mc:Choice>
              <mc:Fallback>
                <p:oleObj name="Equation" r:id="rId7" imgW="2120760" imgH="26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44963"/>
                        <a:ext cx="4419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33400" y="46021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再取</a:t>
            </a: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524000" y="4651375"/>
          <a:ext cx="28908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9" imgW="1371600" imgH="266400" progId="Equation.DSMT4">
                  <p:embed/>
                </p:oleObj>
              </mc:Choice>
              <mc:Fallback>
                <p:oleObj name="Equation" r:id="rId9" imgW="1371600" imgH="266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51375"/>
                        <a:ext cx="28908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4419600" y="461645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有</a:t>
            </a:r>
          </a:p>
        </p:txBody>
      </p:sp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487363" y="5059363"/>
          <a:ext cx="84740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11" imgW="4114800" imgH="291960" progId="Equation.DSMT4">
                  <p:embed/>
                </p:oleObj>
              </mc:Choice>
              <mc:Fallback>
                <p:oleObj name="Equation" r:id="rId11" imgW="4114800" imgH="291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5059363"/>
                        <a:ext cx="84740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749300" y="5440363"/>
          <a:ext cx="39751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13" imgW="1930320" imgH="291960" progId="Equation.DSMT4">
                  <p:embed/>
                </p:oleObj>
              </mc:Choice>
              <mc:Fallback>
                <p:oleObj name="Equation" r:id="rId13" imgW="1930320" imgH="2919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440363"/>
                        <a:ext cx="39751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81000" y="5897563"/>
            <a:ext cx="8648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ij</a:t>
            </a:r>
            <a:r>
              <a:rPr lang="en-US" altLang="zh-CN" i="1">
                <a:latin typeface="Times New Roman" panose="02020603050405020304" pitchFamily="18" charset="0"/>
              </a:rPr>
              <a:t>=a</a:t>
            </a:r>
            <a:r>
              <a:rPr lang="en-US" altLang="zh-CN" i="1" baseline="-25000">
                <a:latin typeface="Times New Roman" panose="02020603050405020304" pitchFamily="18" charset="0"/>
              </a:rPr>
              <a:t>ji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i≠j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，故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ij</a:t>
            </a:r>
            <a:r>
              <a:rPr lang="en-US" altLang="zh-CN" i="1">
                <a:latin typeface="Times New Roman" panose="02020603050405020304" pitchFamily="18" charset="0"/>
              </a:rPr>
              <a:t>=a</a:t>
            </a:r>
            <a:r>
              <a:rPr lang="en-US" altLang="zh-CN" i="1" baseline="-25000">
                <a:latin typeface="Times New Roman" panose="02020603050405020304" pitchFamily="18" charset="0"/>
              </a:rPr>
              <a:t>ji</a:t>
            </a:r>
            <a:r>
              <a:rPr lang="en-US" altLang="zh-CN">
                <a:latin typeface="Times New Roman" panose="02020603050405020304" pitchFamily="18" charset="0"/>
              </a:rPr>
              <a:t> =0(</a:t>
            </a:r>
            <a:r>
              <a:rPr lang="en-US" altLang="zh-CN" i="1">
                <a:latin typeface="Times New Roman" panose="02020603050405020304" pitchFamily="18" charset="0"/>
              </a:rPr>
              <a:t>i,j</a:t>
            </a:r>
            <a:r>
              <a:rPr lang="en-US" altLang="zh-CN">
                <a:latin typeface="Times New Roman" panose="02020603050405020304" pitchFamily="18" charset="0"/>
              </a:rPr>
              <a:t>=1,2,…,</a:t>
            </a:r>
            <a:r>
              <a:rPr lang="en-US" altLang="zh-CN" i="1">
                <a:latin typeface="Times New Roman" panose="02020603050405020304" pitchFamily="18" charset="0"/>
              </a:rPr>
              <a:t>n,i≠j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，因此</a:t>
            </a:r>
            <a:r>
              <a:rPr lang="en-US" altLang="zh-CN" i="1">
                <a:latin typeface="Times New Roman" panose="02020603050405020304" pitchFamily="18" charset="0"/>
              </a:rPr>
              <a:t>A=O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9" grpId="0"/>
      <p:bldP spid="28680" grpId="0"/>
      <p:bldP spid="28682" grpId="0"/>
      <p:bldP spid="28683" grpId="0"/>
      <p:bldP spid="28685" grpId="0"/>
      <p:bldP spid="28687" grpId="0"/>
      <p:bldP spid="286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63563"/>
          </a:xfrm>
        </p:spPr>
        <p:txBody>
          <a:bodyPr/>
          <a:lstStyle/>
          <a:p>
            <a:pPr algn="l"/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28.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阶可逆矩阵，又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5105400" y="-76200"/>
          <a:ext cx="2370138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Equation" r:id="rId3" imgW="1422360" imgH="952200" progId="Equation.DSMT4">
                  <p:embed/>
                </p:oleObj>
              </mc:Choice>
              <mc:Fallback>
                <p:oleObj name="Equation" r:id="rId3" imgW="1422360" imgH="952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-76200"/>
                        <a:ext cx="2370138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219200" y="990600"/>
            <a:ext cx="216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令</a:t>
            </a:r>
            <a:r>
              <a:rPr lang="en-US" altLang="zh-CN" i="1">
                <a:latin typeface="Times New Roman" panose="02020603050405020304" pitchFamily="18" charset="0"/>
              </a:rPr>
              <a:t>A=B+UV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/>
              <a:t>,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219200" y="1447800"/>
            <a:ext cx="4873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证明：当 </a:t>
            </a:r>
            <a:r>
              <a:rPr lang="en-US" altLang="zh-CN" i="1">
                <a:latin typeface="Symbol" panose="05050102010706020507" pitchFamily="18" charset="2"/>
              </a:rPr>
              <a:t>g </a:t>
            </a:r>
            <a:r>
              <a:rPr lang="en-US" altLang="zh-CN"/>
              <a:t>=</a:t>
            </a:r>
            <a:r>
              <a:rPr lang="en-US" altLang="zh-CN">
                <a:latin typeface="Times New Roman" panose="02020603050405020304" pitchFamily="18" charset="0"/>
              </a:rPr>
              <a:t>1+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 i="1" baseline="30000">
                <a:latin typeface="Times New Roman" panose="02020603050405020304" pitchFamily="18" charset="0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</a:rPr>
              <a:t>-1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/>
              <a:t>≠0</a:t>
            </a:r>
            <a:r>
              <a:rPr lang="zh-CN" altLang="en-US"/>
              <a:t>时，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362200" y="1905000"/>
          <a:ext cx="38750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Equation" r:id="rId5" imgW="1866600" imgH="431640" progId="Equation.DSMT4">
                  <p:embed/>
                </p:oleObj>
              </mc:Choice>
              <mc:Fallback>
                <p:oleObj name="Equation" r:id="rId5" imgW="18666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05000"/>
                        <a:ext cx="387508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04800" y="2743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证：</a:t>
            </a: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990600" y="2738438"/>
          <a:ext cx="32766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Equation" r:id="rId7" imgW="1777680" imgH="457200" progId="Equation.DSMT4">
                  <p:embed/>
                </p:oleObj>
              </mc:Choice>
              <mc:Fallback>
                <p:oleObj name="Equation" r:id="rId7" imgW="177768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38438"/>
                        <a:ext cx="32766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4267200" y="2703513"/>
          <a:ext cx="47069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Equation" r:id="rId9" imgW="2450880" imgH="457200" progId="Equation.DSMT4">
                  <p:embed/>
                </p:oleObj>
              </mc:Choice>
              <mc:Fallback>
                <p:oleObj name="Equation" r:id="rId9" imgW="245088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03513"/>
                        <a:ext cx="47069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533400" y="3505200"/>
          <a:ext cx="8356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Equation" r:id="rId11" imgW="4025880" imgH="431640" progId="Equation.DSMT4">
                  <p:embed/>
                </p:oleObj>
              </mc:Choice>
              <mc:Fallback>
                <p:oleObj name="Equation" r:id="rId11" imgW="402588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83566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609600" y="4191000"/>
          <a:ext cx="65627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Equation" r:id="rId13" imgW="3162240" imgH="431640" progId="Equation.DSMT4">
                  <p:embed/>
                </p:oleObj>
              </mc:Choice>
              <mc:Fallback>
                <p:oleObj name="Equation" r:id="rId13" imgW="316224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65627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517525" y="4895850"/>
          <a:ext cx="54832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Equation" r:id="rId15" imgW="2641320" imgH="431640" progId="Equation.DSMT4">
                  <p:embed/>
                </p:oleObj>
              </mc:Choice>
              <mc:Fallback>
                <p:oleObj name="Equation" r:id="rId15" imgW="26413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4895850"/>
                        <a:ext cx="54832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609600" y="5562600"/>
          <a:ext cx="44021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quation" r:id="rId17" imgW="2120760" imgH="431640" progId="Equation.DSMT4">
                  <p:embed/>
                </p:oleObj>
              </mc:Choice>
              <mc:Fallback>
                <p:oleObj name="Equation" r:id="rId17" imgW="212076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4021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725488" y="533400"/>
          <a:ext cx="45323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3" imgW="2184120" imgH="431640" progId="Equation.DSMT4">
                  <p:embed/>
                </p:oleObj>
              </mc:Choice>
              <mc:Fallback>
                <p:oleObj name="Equation" r:id="rId3" imgW="21841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533400"/>
                        <a:ext cx="45323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717550" y="1524000"/>
          <a:ext cx="33210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5" imgW="1600200" imgH="203040" progId="Equation.DSMT4">
                  <p:embed/>
                </p:oleObj>
              </mc:Choice>
              <mc:Fallback>
                <p:oleObj name="Equation" r:id="rId5" imgW="16002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524000"/>
                        <a:ext cx="33210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88975" y="2362200"/>
          <a:ext cx="6064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7" imgW="291960" imgH="164880" progId="Equation.DSMT4">
                  <p:embed/>
                </p:oleObj>
              </mc:Choice>
              <mc:Fallback>
                <p:oleObj name="Equation" r:id="rId7" imgW="29196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362200"/>
                        <a:ext cx="6064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93725" y="3168650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所以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828800" y="3657600"/>
          <a:ext cx="38750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9" imgW="1866600" imgH="431640" progId="Equation.DSMT4">
                  <p:embed/>
                </p:oleObj>
              </mc:Choice>
              <mc:Fallback>
                <p:oleObj name="Equation" r:id="rId9" imgW="18666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387508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81000" y="895350"/>
            <a:ext cx="1643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黑体" panose="02010609060101010101" pitchFamily="49" charset="-122"/>
              </a:rPr>
              <a:t>1. </a:t>
            </a:r>
            <a:r>
              <a:rPr kumimoji="1" lang="zh-CN" altLang="en-US">
                <a:latin typeface="黑体" panose="02010609060101010101" pitchFamily="49" charset="-122"/>
              </a:rPr>
              <a:t>已知 </a:t>
            </a: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1849438" y="152400"/>
          <a:ext cx="3332162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1854000" imgH="1168200" progId="Equation.DSMT4">
                  <p:embed/>
                </p:oleObj>
              </mc:Choice>
              <mc:Fallback>
                <p:oleObj name="Equation" r:id="rId3" imgW="1854000" imgH="1168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152400"/>
                        <a:ext cx="3332162" cy="210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5127625" y="895350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求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≠0.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457200" y="33670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>
                <a:latin typeface="Times New Roman" panose="02020603050405020304" pitchFamily="18" charset="0"/>
              </a:rPr>
              <a:t>其中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2692400" y="2300288"/>
          <a:ext cx="4611688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2019240" imgH="1155600" progId="Equation.DSMT4">
                  <p:embed/>
                </p:oleObj>
              </mc:Choice>
              <mc:Fallback>
                <p:oleObj name="Equation" r:id="rId5" imgW="2019240" imgH="115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300288"/>
                        <a:ext cx="4611688" cy="264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441325" y="5105400"/>
            <a:ext cx="8474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9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/>
              <a:t>3. </a:t>
            </a:r>
            <a:r>
              <a:rPr lang="zh-CN" altLang="en-US" sz="3200"/>
              <a:t>设</a:t>
            </a:r>
            <a:r>
              <a:rPr lang="en-US" altLang="zh-CN" sz="3200" i="1">
                <a:latin typeface="Times New Roman" panose="02020603050405020304" pitchFamily="18" charset="0"/>
              </a:rPr>
              <a:t>n</a:t>
            </a:r>
            <a:r>
              <a:rPr lang="zh-CN" altLang="en-US" sz="3200"/>
              <a:t>阶方阵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zh-CN" altLang="en-US" sz="3200"/>
              <a:t>满足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3200" baseline="30000"/>
              <a:t>2</a:t>
            </a:r>
            <a:r>
              <a:rPr lang="en-US" altLang="zh-CN" sz="3200"/>
              <a:t>+2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3200"/>
              <a:t>+3</a:t>
            </a:r>
            <a:r>
              <a:rPr lang="en-US" altLang="zh-CN" sz="3200" i="1">
                <a:latin typeface="Times New Roman" panose="02020603050405020304" pitchFamily="18" charset="0"/>
              </a:rPr>
              <a:t>E</a:t>
            </a:r>
            <a:r>
              <a:rPr lang="en-US" altLang="zh-CN" sz="3200"/>
              <a:t>=</a:t>
            </a:r>
            <a:r>
              <a:rPr lang="en-US" altLang="zh-CN" sz="3200" i="1">
                <a:latin typeface="Times New Roman" panose="02020603050405020304" pitchFamily="18" charset="0"/>
              </a:rPr>
              <a:t>O</a:t>
            </a:r>
            <a:r>
              <a:rPr lang="zh-CN" altLang="en-US" sz="3200"/>
              <a:t>，证明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zh-CN" altLang="en-US" sz="3200"/>
              <a:t>矩阵可逆，并求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zh-CN" altLang="en-US" sz="3200"/>
              <a:t>的逆矩阵</a:t>
            </a:r>
            <a:r>
              <a:rPr lang="en-US" altLang="zh-CN" sz="3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09600" y="2286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黑体" panose="02010609060101010101" pitchFamily="49" charset="-122"/>
              </a:rPr>
              <a:t>4. </a:t>
            </a:r>
            <a:r>
              <a:rPr kumimoji="1" lang="zh-CN" altLang="en-US">
                <a:latin typeface="黑体" panose="02010609060101010101" pitchFamily="49" charset="-122"/>
              </a:rPr>
              <a:t>利用 </a:t>
            </a:r>
            <a:r>
              <a:rPr kumimoji="1" lang="en-US" altLang="zh-CN">
                <a:latin typeface="黑体" panose="02010609060101010101" pitchFamily="49" charset="-122"/>
              </a:rPr>
              <a:t>|</a:t>
            </a:r>
            <a:r>
              <a:rPr kumimoji="1" lang="en-US" altLang="zh-CN" i="1">
                <a:latin typeface="Times New Roman" panose="02020603050405020304" pitchFamily="18" charset="0"/>
              </a:rPr>
              <a:t>AB</a:t>
            </a:r>
            <a:r>
              <a:rPr kumimoji="1" lang="en-US" altLang="zh-CN">
                <a:latin typeface="黑体" panose="02010609060101010101" pitchFamily="49" charset="-122"/>
              </a:rPr>
              <a:t>|=|</a:t>
            </a:r>
            <a:r>
              <a:rPr kumimoji="1" lang="en-US" altLang="zh-CN" i="1"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latin typeface="黑体" panose="02010609060101010101" pitchFamily="49" charset="-122"/>
              </a:rPr>
              <a:t>||</a:t>
            </a: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latin typeface="黑体" panose="02010609060101010101" pitchFamily="49" charset="-122"/>
              </a:rPr>
              <a:t>|</a:t>
            </a:r>
            <a:r>
              <a:rPr kumimoji="1" lang="zh-CN" altLang="en-US">
                <a:latin typeface="黑体" panose="02010609060101010101" pitchFamily="49" charset="-122"/>
              </a:rPr>
              <a:t>求行列式 </a:t>
            </a:r>
            <a:r>
              <a:rPr kumimoji="1" lang="en-US" altLang="zh-CN">
                <a:latin typeface="黑体" panose="02010609060101010101" pitchFamily="49" charset="-122"/>
              </a:rPr>
              <a:t>【</a:t>
            </a:r>
            <a:r>
              <a:rPr kumimoji="1" lang="zh-CN" altLang="en-US">
                <a:latin typeface="黑体" panose="02010609060101010101" pitchFamily="49" charset="-122"/>
              </a:rPr>
              <a:t>习题</a:t>
            </a:r>
            <a:r>
              <a:rPr kumimoji="1" lang="en-US" altLang="zh-CN">
                <a:latin typeface="黑体" panose="02010609060101010101" pitchFamily="49" charset="-122"/>
              </a:rPr>
              <a:t>14(3)】</a:t>
            </a: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1447800" y="762000"/>
          <a:ext cx="4724400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2197080" imgH="1663560" progId="Equation.DSMT4">
                  <p:embed/>
                </p:oleObj>
              </mc:Choice>
              <mc:Fallback>
                <p:oleObj name="Equation" r:id="rId3" imgW="2197080" imgH="16635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4724400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628650" y="5032375"/>
            <a:ext cx="319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求矩阵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满足</a:t>
            </a: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3740150" y="4473575"/>
          <a:ext cx="53276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公式" r:id="rId5" imgW="2400120" imgH="799920" progId="Equation.3">
                  <p:embed/>
                </p:oleObj>
              </mc:Choice>
              <mc:Fallback>
                <p:oleObj name="公式" r:id="rId5" imgW="2400120" imgH="799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473575"/>
                        <a:ext cx="53276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1000" y="3024188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43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7.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阶矩阵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可以与任意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阶矩阵乘法可交换，证明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1"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阶数量矩阵</a:t>
            </a:r>
            <a:r>
              <a:rPr kumimoji="1"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04800" y="609600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43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6. </a:t>
            </a:r>
            <a:r>
              <a:rPr kumimoji="1" lang="en-US" altLang="zh-CN" sz="3200" i="1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取什么值时，矩阵</a:t>
            </a:r>
            <a:r>
              <a:rPr kumimoji="1" lang="en-US" altLang="zh-CN" sz="32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可逆，并求其逆矩阵</a:t>
            </a:r>
            <a:r>
              <a:rPr kumimoji="1"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2514600" y="1219200"/>
          <a:ext cx="23685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1066680" imgH="698400" progId="Equation.DSMT4">
                  <p:embed/>
                </p:oleObj>
              </mc:Choice>
              <mc:Fallback>
                <p:oleObj name="Equation" r:id="rId3" imgW="1066680" imgH="698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236855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1000" y="4572000"/>
            <a:ext cx="8534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43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第二</a:t>
            </a:r>
            <a:r>
              <a:rPr kumimoji="1"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章习题</a:t>
            </a:r>
            <a:endParaRPr kumimoji="1"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3200" dirty="0" smtClean="0">
                <a:latin typeface="+mn-ea"/>
                <a:ea typeface="+mn-ea"/>
              </a:rPr>
              <a:t>26</a:t>
            </a:r>
          </a:p>
          <a:p>
            <a:pPr algn="ctr">
              <a:spcBef>
                <a:spcPct val="50000"/>
              </a:spcBef>
            </a:pPr>
            <a:r>
              <a:rPr kumimoji="1" lang="en-US" altLang="zh-CN" sz="3200" dirty="0" smtClean="0">
                <a:latin typeface="+mn-ea"/>
                <a:ea typeface="+mn-ea"/>
              </a:rPr>
              <a:t>28</a:t>
            </a:r>
            <a:endParaRPr kumimoji="1" lang="en-US" altLang="zh-CN" sz="3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zh-CN" altLang="en-US" b="1"/>
              <a:t>答案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971550" y="1219200"/>
          <a:ext cx="5734050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2819160" imgH="1168200" progId="Equation.DSMT4">
                  <p:embed/>
                </p:oleObj>
              </mc:Choice>
              <mc:Fallback>
                <p:oleObj name="Equation" r:id="rId3" imgW="2819160" imgH="116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19200"/>
                        <a:ext cx="5734050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914400" y="3886200"/>
          <a:ext cx="4648200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5" imgW="2108160" imgH="1155600" progId="Equation.DSMT4">
                  <p:embed/>
                </p:oleObj>
              </mc:Choice>
              <mc:Fallback>
                <p:oleObj name="Equation" r:id="rId5" imgW="2108160" imgH="115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4648200" cy="254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838200"/>
            <a:ext cx="8474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9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/>
              <a:t>3. </a:t>
            </a:r>
            <a:r>
              <a:rPr lang="zh-CN" altLang="en-US" sz="3200"/>
              <a:t>设</a:t>
            </a:r>
            <a:r>
              <a:rPr lang="en-US" altLang="zh-CN" sz="3200" i="1">
                <a:latin typeface="Times New Roman" panose="02020603050405020304" pitchFamily="18" charset="0"/>
              </a:rPr>
              <a:t>n</a:t>
            </a:r>
            <a:r>
              <a:rPr lang="zh-CN" altLang="en-US" sz="3200"/>
              <a:t>阶方阵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zh-CN" altLang="en-US" sz="3200"/>
              <a:t>满足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3200" baseline="30000"/>
              <a:t>2</a:t>
            </a:r>
            <a:r>
              <a:rPr lang="en-US" altLang="zh-CN" sz="3200"/>
              <a:t>+2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3200"/>
              <a:t>+3</a:t>
            </a:r>
            <a:r>
              <a:rPr lang="en-US" altLang="zh-CN" sz="3200" i="1">
                <a:latin typeface="Times New Roman" panose="02020603050405020304" pitchFamily="18" charset="0"/>
              </a:rPr>
              <a:t>E</a:t>
            </a:r>
            <a:r>
              <a:rPr lang="en-US" altLang="zh-CN" sz="3200"/>
              <a:t>=</a:t>
            </a:r>
            <a:r>
              <a:rPr lang="en-US" altLang="zh-CN" sz="3200" i="1">
                <a:latin typeface="Times New Roman" panose="02020603050405020304" pitchFamily="18" charset="0"/>
              </a:rPr>
              <a:t>O</a:t>
            </a:r>
            <a:r>
              <a:rPr lang="zh-CN" altLang="en-US" sz="3200"/>
              <a:t>，证明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zh-CN" altLang="en-US" sz="3200"/>
              <a:t>矩阵可逆，并求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zh-CN" altLang="en-US" sz="3200"/>
              <a:t>的逆矩阵</a:t>
            </a:r>
            <a:r>
              <a:rPr lang="en-US" altLang="zh-CN" sz="3200"/>
              <a:t>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474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6575" indent="-536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59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Times New Roman" panose="02020603050405020304" pitchFamily="18" charset="0"/>
              </a:rPr>
              <a:t>答案：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3200" baseline="30000"/>
              <a:t>-1</a:t>
            </a:r>
            <a:r>
              <a:rPr lang="en-US" altLang="zh-CN" sz="3200"/>
              <a:t>= </a:t>
            </a:r>
            <a:r>
              <a:rPr lang="zh-CN" altLang="en-US" sz="3200"/>
              <a:t>－</a:t>
            </a:r>
            <a:r>
              <a:rPr lang="zh-CN" altLang="en-US" sz="3200" b="0"/>
              <a:t> </a:t>
            </a:r>
            <a:r>
              <a:rPr lang="en-US" altLang="zh-CN" sz="3200"/>
              <a:t>(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3200"/>
              <a:t>+2</a:t>
            </a:r>
            <a:r>
              <a:rPr lang="en-US" altLang="zh-CN" sz="3200" i="1">
                <a:latin typeface="Times New Roman" panose="02020603050405020304" pitchFamily="18" charset="0"/>
              </a:rPr>
              <a:t>E)/</a:t>
            </a:r>
            <a:r>
              <a:rPr lang="en-US" altLang="zh-CN" sz="3200"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7081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latin typeface="黑体" panose="02010609060101010101" pitchFamily="49" charset="-122"/>
              </a:rPr>
              <a:t>4. </a:t>
            </a:r>
            <a:r>
              <a:rPr kumimoji="1" lang="zh-CN" altLang="en-US">
                <a:latin typeface="黑体" panose="02010609060101010101" pitchFamily="49" charset="-122"/>
              </a:rPr>
              <a:t>利用 </a:t>
            </a:r>
            <a:r>
              <a:rPr kumimoji="1" lang="en-US" altLang="zh-CN">
                <a:latin typeface="黑体" panose="02010609060101010101" pitchFamily="49" charset="-122"/>
              </a:rPr>
              <a:t>|</a:t>
            </a:r>
            <a:r>
              <a:rPr kumimoji="1" lang="en-US" altLang="zh-CN" i="1">
                <a:latin typeface="Times New Roman" panose="02020603050405020304" pitchFamily="18" charset="0"/>
              </a:rPr>
              <a:t>AB</a:t>
            </a:r>
            <a:r>
              <a:rPr kumimoji="1" lang="en-US" altLang="zh-CN">
                <a:latin typeface="黑体" panose="02010609060101010101" pitchFamily="49" charset="-122"/>
              </a:rPr>
              <a:t>|=|</a:t>
            </a:r>
            <a:r>
              <a:rPr kumimoji="1" lang="en-US" altLang="zh-CN" i="1"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latin typeface="黑体" panose="02010609060101010101" pitchFamily="49" charset="-122"/>
              </a:rPr>
              <a:t>||</a:t>
            </a:r>
            <a:r>
              <a:rPr kumimoji="1" lang="en-US" altLang="zh-CN" i="1"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latin typeface="黑体" panose="02010609060101010101" pitchFamily="49" charset="-122"/>
              </a:rPr>
              <a:t>|</a:t>
            </a:r>
            <a:r>
              <a:rPr kumimoji="1" lang="zh-CN" altLang="en-US">
                <a:latin typeface="黑体" panose="02010609060101010101" pitchFamily="49" charset="-122"/>
              </a:rPr>
              <a:t>求行列式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447800" y="762000"/>
          <a:ext cx="40386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3" imgW="2197080" imgH="1663560" progId="Equation.DSMT4">
                  <p:embed/>
                </p:oleObj>
              </mc:Choice>
              <mc:Fallback>
                <p:oleObj name="Equation" r:id="rId3" imgW="2197080" imgH="1663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762000"/>
                        <a:ext cx="403860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28600" y="38100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解：由于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905000" y="3886200"/>
          <a:ext cx="6858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5" imgW="3162240" imgH="279360" progId="Equation.DSMT4">
                  <p:embed/>
                </p:oleObj>
              </mc:Choice>
              <mc:Fallback>
                <p:oleObj name="Equation" r:id="rId5" imgW="316224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68580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28600" y="4572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609600" y="4495800"/>
          <a:ext cx="80772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7" imgW="4457520" imgH="1218960" progId="Equation.DSMT4">
                  <p:embed/>
                </p:oleObj>
              </mc:Choice>
              <mc:Fallback>
                <p:oleObj name="Equation" r:id="rId7" imgW="4457520" imgH="1218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807720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914400" y="914400"/>
          <a:ext cx="784860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4178160" imgH="952200" progId="Equation.DSMT4">
                  <p:embed/>
                </p:oleObj>
              </mc:Choice>
              <mc:Fallback>
                <p:oleObj name="Equation" r:id="rId3" imgW="4178160" imgH="952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848600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915988" y="3048000"/>
          <a:ext cx="6551612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3593880" imgH="1206360" progId="Equation.DSMT4">
                  <p:embed/>
                </p:oleObj>
              </mc:Choice>
              <mc:Fallback>
                <p:oleObj name="Equation" r:id="rId5" imgW="3593880" imgH="1206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3048000"/>
                        <a:ext cx="6551612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884238" y="5475288"/>
          <a:ext cx="345916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7" imgW="1587240" imgH="380880" progId="Equation.DSMT4">
                  <p:embed/>
                </p:oleObj>
              </mc:Choice>
              <mc:Fallback>
                <p:oleObj name="Equation" r:id="rId7" imgW="1587240" imgH="380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5475288"/>
                        <a:ext cx="3459162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52400" y="15240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原式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93725" y="23495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ea typeface="宋体" panose="02010600030101010101" pitchFamily="2" charset="-122"/>
              </a:rPr>
              <a:t>5.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257425" y="228600"/>
          <a:ext cx="4622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3" imgW="2082600" imgH="698400" progId="Equation.DSMT4">
                  <p:embed/>
                </p:oleObj>
              </mc:Choice>
              <mc:Fallback>
                <p:oleObj name="Equation" r:id="rId3" imgW="2082600" imgH="69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28600"/>
                        <a:ext cx="4622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927225" y="1868488"/>
          <a:ext cx="5130800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5" imgW="2311200" imgH="723600" progId="Equation.DSMT4">
                  <p:embed/>
                </p:oleObj>
              </mc:Choice>
              <mc:Fallback>
                <p:oleObj name="Equation" r:id="rId5" imgW="2311200" imgH="72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1868488"/>
                        <a:ext cx="5130800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371600" y="3289300"/>
          <a:ext cx="53863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7" imgW="2425680" imgH="749160" progId="Equation.DSMT4">
                  <p:embed/>
                </p:oleObj>
              </mc:Choice>
              <mc:Fallback>
                <p:oleObj name="Equation" r:id="rId7" imgW="2425680" imgH="749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89300"/>
                        <a:ext cx="5386388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447800" y="4876800"/>
          <a:ext cx="414496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9" imgW="1866600" imgH="698400" progId="Equation.DSMT4">
                  <p:embed/>
                </p:oleObj>
              </mc:Choice>
              <mc:Fallback>
                <p:oleObj name="Equation" r:id="rId9" imgW="1866600" imgH="69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76800"/>
                        <a:ext cx="4144963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5562600" y="4929188"/>
          <a:ext cx="138112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11" imgW="622080" imgH="698400" progId="Equation.DSMT4">
                  <p:embed/>
                </p:oleObj>
              </mc:Choice>
              <mc:Fallback>
                <p:oleObj name="Equation" r:id="rId11" imgW="622080" imgH="698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29188"/>
                        <a:ext cx="1381125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52400" y="1752600"/>
            <a:ext cx="8534400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601</Words>
  <Application>Microsoft Office PowerPoint</Application>
  <PresentationFormat>全屏显示(4:3)</PresentationFormat>
  <Paragraphs>65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宋体</vt:lpstr>
      <vt:lpstr>Aparajita</vt:lpstr>
      <vt:lpstr>Arial</vt:lpstr>
      <vt:lpstr>Symbol</vt:lpstr>
      <vt:lpstr>Times New Roman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答案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课本习题（87页）</vt:lpstr>
      <vt:lpstr>28. 设B为n阶可逆矩阵，又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习题</dc:title>
  <dc:subject>第二章 习题</dc:subject>
  <dc:creator>刘忠信</dc:creator>
  <cp:lastModifiedBy>jianlei</cp:lastModifiedBy>
  <cp:revision>135</cp:revision>
  <cp:lastPrinted>1601-01-01T00:00:00Z</cp:lastPrinted>
  <dcterms:created xsi:type="dcterms:W3CDTF">1601-01-01T00:00:00Z</dcterms:created>
  <dcterms:modified xsi:type="dcterms:W3CDTF">2017-10-27T03:46:37Z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