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279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7" r:id="rId10"/>
    <p:sldId id="266" r:id="rId11"/>
    <p:sldId id="268" r:id="rId12"/>
    <p:sldId id="269" r:id="rId13"/>
    <p:sldId id="277" r:id="rId14"/>
    <p:sldId id="280" r:id="rId15"/>
    <p:sldId id="270" r:id="rId16"/>
    <p:sldId id="278" r:id="rId17"/>
    <p:sldId id="271" r:id="rId18"/>
    <p:sldId id="272" r:id="rId19"/>
  </p:sldIdLst>
  <p:sldSz cx="9144000" cy="6858000" type="screen4x3"/>
  <p:notesSz cx="9979025" cy="68341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>
          <p15:clr>
            <a:srgbClr val="A4A3A4"/>
          </p15:clr>
        </p15:guide>
        <p15:guide id="2" pos="54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00CC99"/>
    <a:srgbClr val="0000CC"/>
    <a:srgbClr val="000099"/>
    <a:srgbClr val="A50021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29" autoAdjust="0"/>
    <p:restoredTop sz="94660"/>
  </p:normalViewPr>
  <p:slideViewPr>
    <p:cSldViewPr>
      <p:cViewPr varScale="1">
        <p:scale>
          <a:sx n="116" d="100"/>
          <a:sy n="116" d="100"/>
        </p:scale>
        <p:origin x="1890" y="108"/>
      </p:cViewPr>
      <p:guideLst>
        <p:guide orient="horz" pos="3840"/>
        <p:guide pos="54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image" Target="../media/image7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emf"/><Relationship Id="rId5" Type="http://schemas.openxmlformats.org/officeDocument/2006/relationships/image" Target="../media/image78.emf"/><Relationship Id="rId4" Type="http://schemas.openxmlformats.org/officeDocument/2006/relationships/image" Target="../media/image7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w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12" Type="http://schemas.openxmlformats.org/officeDocument/2006/relationships/image" Target="../media/image22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11" Type="http://schemas.openxmlformats.org/officeDocument/2006/relationships/image" Target="../media/image21.emf"/><Relationship Id="rId5" Type="http://schemas.openxmlformats.org/officeDocument/2006/relationships/image" Target="../media/image15.emf"/><Relationship Id="rId10" Type="http://schemas.openxmlformats.org/officeDocument/2006/relationships/image" Target="../media/image20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wmf"/><Relationship Id="rId7" Type="http://schemas.openxmlformats.org/officeDocument/2006/relationships/image" Target="../media/image29.emf"/><Relationship Id="rId12" Type="http://schemas.openxmlformats.org/officeDocument/2006/relationships/image" Target="../media/image34.e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emf"/><Relationship Id="rId11" Type="http://schemas.openxmlformats.org/officeDocument/2006/relationships/image" Target="../media/image33.emf"/><Relationship Id="rId5" Type="http://schemas.openxmlformats.org/officeDocument/2006/relationships/image" Target="../media/image27.emf"/><Relationship Id="rId10" Type="http://schemas.openxmlformats.org/officeDocument/2006/relationships/image" Target="../media/image32.emf"/><Relationship Id="rId4" Type="http://schemas.openxmlformats.org/officeDocument/2006/relationships/image" Target="../media/image26.wmf"/><Relationship Id="rId9" Type="http://schemas.openxmlformats.org/officeDocument/2006/relationships/image" Target="../media/image3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emf"/><Relationship Id="rId7" Type="http://schemas.openxmlformats.org/officeDocument/2006/relationships/image" Target="../media/image55.wmf"/><Relationship Id="rId2" Type="http://schemas.openxmlformats.org/officeDocument/2006/relationships/image" Target="../media/image50.e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243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53088" y="0"/>
            <a:ext cx="43243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91288"/>
            <a:ext cx="43243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53088" y="6491288"/>
            <a:ext cx="43243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3515B0B4-43B3-4955-A3ED-C2884AD37E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3904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2435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53088" y="0"/>
            <a:ext cx="432435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4A85D-7205-4570-ADFE-5A3C86F9D15D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2763"/>
            <a:ext cx="3416300" cy="2562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8538" y="3246438"/>
            <a:ext cx="7981950" cy="3074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91288"/>
            <a:ext cx="432435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53088" y="6491288"/>
            <a:ext cx="432435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11BDB-D6F8-47CF-BE2E-EFB6FBE18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7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583" name="Rectangle 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215074" y="557214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44D78-0F71-4538-832D-E042A89CD3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072462" y="6286520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19A406E-D5D1-46E0-B30F-52EC74AD63C3}" type="slidenum">
              <a:rPr lang="en-US" sz="1200" b="0" smtClean="0"/>
              <a:pPr/>
              <a:t>‹#›</a:t>
            </a:fld>
            <a:endParaRPr lang="en-US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>
    <p:wipe/>
  </p:transition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56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0.e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52.e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5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8.e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5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6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8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8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3.e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7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7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77.e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7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8.emf"/><Relationship Id="rId26" Type="http://schemas.openxmlformats.org/officeDocument/2006/relationships/image" Target="../media/image22.e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emf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emf"/><Relationship Id="rId20" Type="http://schemas.openxmlformats.org/officeDocument/2006/relationships/image" Target="../media/image19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21.emf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10" Type="http://schemas.openxmlformats.org/officeDocument/2006/relationships/image" Target="../media/image14.e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6.emf"/><Relationship Id="rId22" Type="http://schemas.openxmlformats.org/officeDocument/2006/relationships/image" Target="../media/image20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wmf"/><Relationship Id="rId18" Type="http://schemas.openxmlformats.org/officeDocument/2006/relationships/oleObject" Target="../embeddings/oleObject33.bin"/><Relationship Id="rId26" Type="http://schemas.openxmlformats.org/officeDocument/2006/relationships/image" Target="../media/image28.emf"/><Relationship Id="rId21" Type="http://schemas.openxmlformats.org/officeDocument/2006/relationships/oleObject" Target="../embeddings/oleObject36.bin"/><Relationship Id="rId34" Type="http://schemas.openxmlformats.org/officeDocument/2006/relationships/image" Target="../media/image32.emf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9.bin"/><Relationship Id="rId17" Type="http://schemas.openxmlformats.org/officeDocument/2006/relationships/oleObject" Target="../embeddings/oleObject32.bin"/><Relationship Id="rId25" Type="http://schemas.openxmlformats.org/officeDocument/2006/relationships/oleObject" Target="../embeddings/oleObject39.bin"/><Relationship Id="rId33" Type="http://schemas.openxmlformats.org/officeDocument/2006/relationships/oleObject" Target="../embeddings/oleObject43.bin"/><Relationship Id="rId38" Type="http://schemas.openxmlformats.org/officeDocument/2006/relationships/image" Target="../media/image3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5.bin"/><Relationship Id="rId29" Type="http://schemas.openxmlformats.org/officeDocument/2006/relationships/oleObject" Target="../embeddings/oleObject41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27.emf"/><Relationship Id="rId32" Type="http://schemas.openxmlformats.org/officeDocument/2006/relationships/image" Target="../media/image31.emf"/><Relationship Id="rId37" Type="http://schemas.openxmlformats.org/officeDocument/2006/relationships/oleObject" Target="../embeddings/oleObject45.bin"/><Relationship Id="rId5" Type="http://schemas.openxmlformats.org/officeDocument/2006/relationships/oleObject" Target="../embeddings/oleObject23.bin"/><Relationship Id="rId15" Type="http://schemas.openxmlformats.org/officeDocument/2006/relationships/image" Target="../media/image26.wmf"/><Relationship Id="rId23" Type="http://schemas.openxmlformats.org/officeDocument/2006/relationships/oleObject" Target="../embeddings/oleObject38.bin"/><Relationship Id="rId28" Type="http://schemas.openxmlformats.org/officeDocument/2006/relationships/image" Target="../media/image29.emf"/><Relationship Id="rId36" Type="http://schemas.openxmlformats.org/officeDocument/2006/relationships/image" Target="../media/image33.emf"/><Relationship Id="rId10" Type="http://schemas.openxmlformats.org/officeDocument/2006/relationships/oleObject" Target="../embeddings/oleObject27.bin"/><Relationship Id="rId19" Type="http://schemas.openxmlformats.org/officeDocument/2006/relationships/oleObject" Target="../embeddings/oleObject34.bin"/><Relationship Id="rId31" Type="http://schemas.openxmlformats.org/officeDocument/2006/relationships/oleObject" Target="../embeddings/oleObject42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6.bin"/><Relationship Id="rId14" Type="http://schemas.openxmlformats.org/officeDocument/2006/relationships/oleObject" Target="../embeddings/oleObject30.bin"/><Relationship Id="rId22" Type="http://schemas.openxmlformats.org/officeDocument/2006/relationships/oleObject" Target="../embeddings/oleObject37.bin"/><Relationship Id="rId27" Type="http://schemas.openxmlformats.org/officeDocument/2006/relationships/oleObject" Target="../embeddings/oleObject40.bin"/><Relationship Id="rId30" Type="http://schemas.openxmlformats.org/officeDocument/2006/relationships/image" Target="../media/image30.emf"/><Relationship Id="rId35" Type="http://schemas.openxmlformats.org/officeDocument/2006/relationships/oleObject" Target="../embeddings/oleObject44.bin"/><Relationship Id="rId8" Type="http://schemas.openxmlformats.org/officeDocument/2006/relationships/oleObject" Target="../embeddings/oleObject25.bin"/><Relationship Id="rId3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3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48.bin"/><Relationship Id="rId21" Type="http://schemas.openxmlformats.org/officeDocument/2006/relationships/oleObject" Target="../embeddings/oleObject57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42.wmf"/><Relationship Id="rId22" Type="http://schemas.openxmlformats.org/officeDocument/2006/relationships/image" Target="../media/image4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3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4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908050"/>
            <a:ext cx="7772400" cy="1470025"/>
          </a:xfrm>
        </p:spPr>
        <p:txBody>
          <a:bodyPr/>
          <a:lstStyle/>
          <a:p>
            <a:pPr algn="ctr"/>
            <a:r>
              <a:rPr lang="zh-CN" altLang="en-US" sz="6000"/>
              <a:t>第二章 矩阵代数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2349500"/>
            <a:ext cx="6400800" cy="30972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1950" indent="-361950"/>
            <a:r>
              <a:rPr lang="zh-CN" altLang="en-US" sz="3600">
                <a:solidFill>
                  <a:srgbClr val="A50021"/>
                </a:solidFill>
                <a:ea typeface="楷体_GB2312" pitchFamily="49" charset="-122"/>
              </a:rPr>
              <a:t>本章主要内容</a:t>
            </a:r>
          </a:p>
          <a:p>
            <a:pPr marL="361950" indent="-361950" algn="l"/>
            <a:r>
              <a:rPr lang="zh-CN" altLang="en-US" sz="280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*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 矩阵概念及运算：加法、数乘、乘法</a:t>
            </a:r>
          </a:p>
          <a:p>
            <a:pPr marL="361950" indent="-361950" algn="l"/>
            <a:r>
              <a:rPr lang="zh-CN" altLang="en-US" sz="280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*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 逆矩阵及求取</a:t>
            </a:r>
          </a:p>
          <a:p>
            <a:pPr marL="361950" indent="-361950" algn="l"/>
            <a:r>
              <a:rPr lang="zh-CN" altLang="en-US" sz="280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*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 矩阵的初等变换</a:t>
            </a:r>
          </a:p>
          <a:p>
            <a:pPr marL="361950" indent="-361950" algn="l"/>
            <a:r>
              <a:rPr lang="zh-CN" altLang="en-US" sz="280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*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 分块矩阵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5602288" y="1266825"/>
            <a:ext cx="33115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2"/>
                </a:solidFill>
                <a:ea typeface="宋体" pitchFamily="2" charset="-122"/>
              </a:rPr>
              <a:t>             </a:t>
            </a:r>
            <a:r>
              <a:rPr lang="zh-CN" altLang="en-US">
                <a:solidFill>
                  <a:schemeClr val="bg2"/>
                </a:solidFill>
                <a:latin typeface="黑体" pitchFamily="2" charset="-122"/>
              </a:rPr>
              <a:t>称为</a:t>
            </a:r>
            <a:r>
              <a:rPr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对角</a:t>
            </a:r>
          </a:p>
          <a:p>
            <a:r>
              <a:rPr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矩阵</a:t>
            </a:r>
            <a:r>
              <a:rPr lang="en-US" altLang="zh-CN">
                <a:solidFill>
                  <a:schemeClr val="bg2"/>
                </a:solidFill>
                <a:latin typeface="黑体" pitchFamily="2" charset="-122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黑体" pitchFamily="2" charset="-122"/>
              </a:rPr>
              <a:t>或</a:t>
            </a:r>
            <a:r>
              <a:rPr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对角阵</a:t>
            </a:r>
            <a:r>
              <a:rPr lang="zh-CN" altLang="en-US">
                <a:solidFill>
                  <a:schemeClr val="bg2"/>
                </a:solidFill>
                <a:latin typeface="黑体" pitchFamily="2" charset="-122"/>
              </a:rPr>
              <a:t>）</a:t>
            </a:r>
            <a:r>
              <a:rPr lang="en-US" altLang="zh-CN">
                <a:solidFill>
                  <a:schemeClr val="bg2"/>
                </a:solidFill>
                <a:ea typeface="宋体" pitchFamily="2" charset="-122"/>
              </a:rPr>
              <a:t>.</a:t>
            </a:r>
            <a:endParaRPr lang="en-US" altLang="zh-CN">
              <a:ea typeface="宋体" pitchFamily="2" charset="-122"/>
            </a:endParaRPr>
          </a:p>
        </p:txBody>
      </p:sp>
      <p:grpSp>
        <p:nvGrpSpPr>
          <p:cNvPr id="40973" name="Group 13"/>
          <p:cNvGrpSpPr>
            <a:grpSpLocks/>
          </p:cNvGrpSpPr>
          <p:nvPr/>
        </p:nvGrpSpPr>
        <p:grpSpPr bwMode="auto">
          <a:xfrm>
            <a:off x="1106488" y="669925"/>
            <a:ext cx="5857875" cy="2044700"/>
            <a:chOff x="864" y="2552"/>
            <a:chExt cx="3690" cy="1288"/>
          </a:xfrm>
        </p:grpSpPr>
        <p:graphicFrame>
          <p:nvGraphicFramePr>
            <p:cNvPr id="40968" name="Object 8"/>
            <p:cNvGraphicFramePr>
              <a:graphicFrameLocks noChangeAspect="1"/>
            </p:cNvGraphicFramePr>
            <p:nvPr/>
          </p:nvGraphicFramePr>
          <p:xfrm>
            <a:off x="1968" y="2552"/>
            <a:ext cx="1680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1" name="公式" r:id="rId3" imgW="2882880" imgH="2209680" progId="Equation.3">
                    <p:embed/>
                  </p:oleObj>
                </mc:Choice>
                <mc:Fallback>
                  <p:oleObj name="公式" r:id="rId3" imgW="2882880" imgH="220968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552"/>
                          <a:ext cx="1680" cy="1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0" name="Rectangle 10"/>
            <p:cNvSpPr>
              <a:spLocks noChangeArrowheads="1"/>
            </p:cNvSpPr>
            <p:nvPr/>
          </p:nvSpPr>
          <p:spPr bwMode="auto">
            <a:xfrm>
              <a:off x="864" y="2976"/>
              <a:ext cx="6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2"/>
                  </a:solidFill>
                  <a:ea typeface="宋体" pitchFamily="2" charset="-122"/>
                </a:rPr>
                <a:t>（</a:t>
              </a:r>
              <a:r>
                <a:rPr lang="en-US" altLang="zh-CN">
                  <a:solidFill>
                    <a:schemeClr val="bg2"/>
                  </a:solidFill>
                  <a:ea typeface="宋体" pitchFamily="2" charset="-122"/>
                </a:rPr>
                <a:t>3</a:t>
              </a:r>
              <a:r>
                <a:rPr lang="zh-CN" altLang="en-US">
                  <a:solidFill>
                    <a:schemeClr val="bg2"/>
                  </a:solidFill>
                  <a:ea typeface="宋体" pitchFamily="2" charset="-122"/>
                </a:rPr>
                <a:t>）</a:t>
              </a:r>
            </a:p>
          </p:txBody>
        </p:sp>
        <p:sp>
          <p:nvSpPr>
            <p:cNvPr id="40972" name="Text Box 12"/>
            <p:cNvSpPr txBox="1">
              <a:spLocks noChangeArrowheads="1"/>
            </p:cNvSpPr>
            <p:nvPr/>
          </p:nvSpPr>
          <p:spPr bwMode="auto">
            <a:xfrm>
              <a:off x="1392" y="2928"/>
              <a:ext cx="316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黑体" pitchFamily="2" charset="-122"/>
                </a:rPr>
                <a:t>形如                的方阵</a:t>
              </a:r>
              <a:r>
                <a:rPr lang="en-US" altLang="zh-CN">
                  <a:latin typeface="黑体" pitchFamily="2" charset="-122"/>
                </a:rPr>
                <a:t>,</a:t>
              </a:r>
            </a:p>
          </p:txBody>
        </p:sp>
      </p:grpSp>
      <p:grpSp>
        <p:nvGrpSpPr>
          <p:cNvPr id="40974" name="Group 14"/>
          <p:cNvGrpSpPr>
            <a:grpSpLocks/>
          </p:cNvGrpSpPr>
          <p:nvPr/>
        </p:nvGrpSpPr>
        <p:grpSpPr bwMode="auto">
          <a:xfrm>
            <a:off x="3111500" y="1190625"/>
            <a:ext cx="2057400" cy="1524000"/>
            <a:chOff x="2304" y="1056"/>
            <a:chExt cx="1296" cy="960"/>
          </a:xfrm>
        </p:grpSpPr>
        <p:sp>
          <p:nvSpPr>
            <p:cNvPr id="40975" name="AutoShape 15"/>
            <p:cNvSpPr>
              <a:spLocks noChangeArrowheads="1"/>
            </p:cNvSpPr>
            <p:nvPr/>
          </p:nvSpPr>
          <p:spPr bwMode="auto">
            <a:xfrm>
              <a:off x="2304" y="1056"/>
              <a:ext cx="1296" cy="960"/>
            </a:xfrm>
            <a:prstGeom prst="rtTriangl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0976" name="Object 16"/>
            <p:cNvGraphicFramePr>
              <a:graphicFrameLocks noChangeAspect="1"/>
            </p:cNvGraphicFramePr>
            <p:nvPr/>
          </p:nvGraphicFramePr>
          <p:xfrm>
            <a:off x="2592" y="1584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2" name="Equation" r:id="rId5" imgW="291960" imgH="317160" progId="Equation.3">
                    <p:embed/>
                  </p:oleObj>
                </mc:Choice>
                <mc:Fallback>
                  <p:oleObj name="Equation" r:id="rId5" imgW="291960" imgH="31716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584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77" name="Group 17"/>
          <p:cNvGrpSpPr>
            <a:grpSpLocks/>
          </p:cNvGrpSpPr>
          <p:nvPr/>
        </p:nvGrpSpPr>
        <p:grpSpPr bwMode="auto">
          <a:xfrm>
            <a:off x="3392488" y="733425"/>
            <a:ext cx="2057400" cy="1600200"/>
            <a:chOff x="3888" y="1152"/>
            <a:chExt cx="1296" cy="1008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auto">
            <a:xfrm rot="-10800000">
              <a:off x="3888" y="1152"/>
              <a:ext cx="1296" cy="1008"/>
            </a:xfrm>
            <a:prstGeom prst="rtTriangl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0979" name="Object 19"/>
            <p:cNvGraphicFramePr>
              <a:graphicFrameLocks noChangeAspect="1"/>
            </p:cNvGraphicFramePr>
            <p:nvPr/>
          </p:nvGraphicFramePr>
          <p:xfrm>
            <a:off x="4752" y="1344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3" name="Equation" r:id="rId7" imgW="291960" imgH="317160" progId="Equation.3">
                    <p:embed/>
                  </p:oleObj>
                </mc:Choice>
                <mc:Fallback>
                  <p:oleObj name="Equation" r:id="rId7" imgW="291960" imgH="31716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344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80" name="Oval 20"/>
          <p:cNvSpPr>
            <a:spLocks noChangeArrowheads="1"/>
          </p:cNvSpPr>
          <p:nvPr/>
        </p:nvSpPr>
        <p:spPr bwMode="auto">
          <a:xfrm rot="2524426">
            <a:off x="2576513" y="1352550"/>
            <a:ext cx="3221037" cy="6858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983" name="Group 23"/>
          <p:cNvGrpSpPr>
            <a:grpSpLocks/>
          </p:cNvGrpSpPr>
          <p:nvPr/>
        </p:nvGrpSpPr>
        <p:grpSpPr bwMode="auto">
          <a:xfrm>
            <a:off x="3282950" y="150813"/>
            <a:ext cx="1814513" cy="541337"/>
            <a:chOff x="2112" y="2112"/>
            <a:chExt cx="1143" cy="432"/>
          </a:xfrm>
        </p:grpSpPr>
        <p:sp>
          <p:nvSpPr>
            <p:cNvPr id="40981" name="Line 21"/>
            <p:cNvSpPr>
              <a:spLocks noChangeShapeType="1"/>
            </p:cNvSpPr>
            <p:nvPr/>
          </p:nvSpPr>
          <p:spPr bwMode="auto">
            <a:xfrm flipV="1">
              <a:off x="2112" y="2352"/>
              <a:ext cx="33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82" name="Text Box 22"/>
            <p:cNvSpPr txBox="1">
              <a:spLocks noChangeArrowheads="1"/>
            </p:cNvSpPr>
            <p:nvPr/>
          </p:nvSpPr>
          <p:spPr bwMode="auto">
            <a:xfrm>
              <a:off x="2352" y="2112"/>
              <a:ext cx="903" cy="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>
                  <a:ea typeface="宋体" pitchFamily="2" charset="-122"/>
                </a:rPr>
                <a:t>不全为</a:t>
              </a:r>
              <a:r>
                <a:rPr lang="en-US" altLang="zh-CN">
                  <a:ea typeface="宋体" pitchFamily="2" charset="-122"/>
                </a:rPr>
                <a:t>0</a:t>
              </a:r>
            </a:p>
          </p:txBody>
        </p:sp>
      </p:grp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920750" y="2765425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记作</a:t>
            </a:r>
          </a:p>
        </p:txBody>
      </p:sp>
      <p:graphicFrame>
        <p:nvGraphicFramePr>
          <p:cNvPr id="40985" name="Object 25"/>
          <p:cNvGraphicFramePr>
            <a:graphicFrameLocks noChangeAspect="1"/>
          </p:cNvGraphicFramePr>
          <p:nvPr/>
        </p:nvGraphicFramePr>
        <p:xfrm>
          <a:off x="1855788" y="2852738"/>
          <a:ext cx="3340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4" name="Equation" r:id="rId9" imgW="3340080" imgH="431640" progId="Equation.3">
                  <p:embed/>
                </p:oleObj>
              </mc:Choice>
              <mc:Fallback>
                <p:oleObj name="Equation" r:id="rId9" imgW="3340080" imgH="43164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2852738"/>
                        <a:ext cx="3340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86" name="Group 26"/>
          <p:cNvGrpSpPr>
            <a:grpSpLocks/>
          </p:cNvGrpSpPr>
          <p:nvPr/>
        </p:nvGrpSpPr>
        <p:grpSpPr bwMode="auto">
          <a:xfrm>
            <a:off x="611188" y="3281363"/>
            <a:ext cx="7864475" cy="946150"/>
            <a:chOff x="576" y="2544"/>
            <a:chExt cx="4954" cy="596"/>
          </a:xfrm>
        </p:grpSpPr>
        <p:sp>
          <p:nvSpPr>
            <p:cNvPr id="40987" name="Rectangle 27"/>
            <p:cNvSpPr>
              <a:spLocks noChangeArrowheads="1"/>
            </p:cNvSpPr>
            <p:nvPr/>
          </p:nvSpPr>
          <p:spPr bwMode="auto">
            <a:xfrm>
              <a:off x="576" y="2544"/>
              <a:ext cx="4954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bg2"/>
                  </a:solidFill>
                  <a:ea typeface="宋体" pitchFamily="2" charset="-122"/>
                </a:rPr>
                <a:t>      </a:t>
              </a:r>
              <a:r>
                <a:rPr lang="zh-CN" altLang="en-US">
                  <a:solidFill>
                    <a:schemeClr val="bg2"/>
                  </a:solidFill>
                  <a:ea typeface="宋体" pitchFamily="2" charset="-122"/>
                </a:rPr>
                <a:t>（</a:t>
              </a:r>
              <a:r>
                <a:rPr lang="en-US" altLang="zh-CN">
                  <a:solidFill>
                    <a:schemeClr val="bg2"/>
                  </a:solidFill>
                  <a:ea typeface="宋体" pitchFamily="2" charset="-122"/>
                </a:rPr>
                <a:t>4</a:t>
              </a:r>
              <a:r>
                <a:rPr lang="zh-CN" altLang="en-US">
                  <a:solidFill>
                    <a:schemeClr val="bg2"/>
                  </a:solidFill>
                  <a:ea typeface="宋体" pitchFamily="2" charset="-122"/>
                </a:rPr>
                <a:t>）</a:t>
              </a:r>
              <a:r>
                <a:rPr lang="zh-CN" altLang="en-US">
                  <a:solidFill>
                    <a:schemeClr val="bg2"/>
                  </a:solidFill>
                  <a:latin typeface="黑体" pitchFamily="2" charset="-122"/>
                </a:rPr>
                <a:t>元素全为零的矩阵称为</a:t>
              </a:r>
              <a:r>
                <a:rPr lang="zh-CN" altLang="en-US">
                  <a:solidFill>
                    <a:srgbClr val="0000FF"/>
                  </a:solidFill>
                  <a:latin typeface="黑体" pitchFamily="2" charset="-122"/>
                </a:rPr>
                <a:t>零矩阵</a:t>
              </a:r>
              <a:r>
                <a:rPr lang="zh-CN" altLang="en-US">
                  <a:solidFill>
                    <a:schemeClr val="bg2"/>
                  </a:solidFill>
                  <a:latin typeface="黑体" pitchFamily="2" charset="-122"/>
                </a:rPr>
                <a:t>，     零</a:t>
              </a:r>
            </a:p>
            <a:p>
              <a:r>
                <a:rPr lang="zh-CN" altLang="en-US">
                  <a:solidFill>
                    <a:schemeClr val="bg2"/>
                  </a:solidFill>
                  <a:latin typeface="黑体" pitchFamily="2" charset="-122"/>
                </a:rPr>
                <a:t>矩阵记作     或   </a:t>
              </a:r>
              <a:r>
                <a:rPr lang="en-US" altLang="zh-CN">
                  <a:solidFill>
                    <a:schemeClr val="bg2"/>
                  </a:solidFill>
                  <a:latin typeface="黑体" pitchFamily="2" charset="-122"/>
                </a:rPr>
                <a:t>.</a:t>
              </a:r>
            </a:p>
          </p:txBody>
        </p:sp>
        <p:graphicFrame>
          <p:nvGraphicFramePr>
            <p:cNvPr id="40988" name="Object 28"/>
            <p:cNvGraphicFramePr>
              <a:graphicFrameLocks noChangeAspect="1"/>
            </p:cNvGraphicFramePr>
            <p:nvPr/>
          </p:nvGraphicFramePr>
          <p:xfrm>
            <a:off x="4608" y="2640"/>
            <a:ext cx="552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5" name="公式" r:id="rId11" imgW="876240" imgH="253800" progId="Equation.3">
                    <p:embed/>
                  </p:oleObj>
                </mc:Choice>
                <mc:Fallback>
                  <p:oleObj name="公式" r:id="rId11" imgW="876240" imgH="253800" progId="Equation.3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640"/>
                          <a:ext cx="552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9" name="Object 29"/>
            <p:cNvGraphicFramePr>
              <a:graphicFrameLocks noChangeAspect="1"/>
            </p:cNvGraphicFramePr>
            <p:nvPr/>
          </p:nvGraphicFramePr>
          <p:xfrm>
            <a:off x="1611" y="2805"/>
            <a:ext cx="45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6" name="Equation" r:id="rId13" imgW="622080" imgH="431640" progId="Equation.3">
                    <p:embed/>
                  </p:oleObj>
                </mc:Choice>
                <mc:Fallback>
                  <p:oleObj name="Equation" r:id="rId13" imgW="622080" imgH="431640" progId="Equation.3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1" y="2805"/>
                          <a:ext cx="450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0" name="Object 30"/>
            <p:cNvGraphicFramePr>
              <a:graphicFrameLocks noChangeAspect="1"/>
            </p:cNvGraphicFramePr>
            <p:nvPr/>
          </p:nvGraphicFramePr>
          <p:xfrm>
            <a:off x="2429" y="2885"/>
            <a:ext cx="192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7" name="Equation" r:id="rId15" imgW="215640" imgH="241200" progId="Equation.3">
                    <p:embed/>
                  </p:oleObj>
                </mc:Choice>
                <mc:Fallback>
                  <p:oleObj name="Equation" r:id="rId15" imgW="215640" imgH="241200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9" y="2885"/>
                          <a:ext cx="192" cy="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91" name="Text Box 31"/>
          <p:cNvSpPr txBox="1">
            <a:spLocks noChangeArrowheads="1"/>
          </p:cNvSpPr>
          <p:nvPr/>
        </p:nvSpPr>
        <p:spPr bwMode="auto">
          <a:xfrm>
            <a:off x="1316038" y="4278313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注意</a:t>
            </a:r>
          </a:p>
        </p:txBody>
      </p:sp>
      <p:graphicFrame>
        <p:nvGraphicFramePr>
          <p:cNvPr id="40992" name="Object 32"/>
          <p:cNvGraphicFramePr>
            <a:graphicFrameLocks noChangeAspect="1"/>
          </p:cNvGraphicFramePr>
          <p:nvPr/>
        </p:nvGraphicFramePr>
        <p:xfrm>
          <a:off x="2360613" y="4797425"/>
          <a:ext cx="3960812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8" name="Equation" r:id="rId17" imgW="4457520" imgH="2044440" progId="Equation.3">
                  <p:embed/>
                </p:oleObj>
              </mc:Choice>
              <mc:Fallback>
                <p:oleObj name="Equation" r:id="rId17" imgW="4457520" imgH="204444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4797425"/>
                        <a:ext cx="3960812" cy="181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3" name="Rectangle 33"/>
          <p:cNvSpPr>
            <a:spLocks noChangeArrowheads="1"/>
          </p:cNvSpPr>
          <p:nvPr/>
        </p:nvSpPr>
        <p:spPr bwMode="auto">
          <a:xfrm>
            <a:off x="2266950" y="4292600"/>
            <a:ext cx="525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2"/>
                </a:solidFill>
                <a:ea typeface="宋体" pitchFamily="2" charset="-122"/>
              </a:rPr>
              <a:t>不同阶数的零矩阵是不相等的</a:t>
            </a:r>
            <a:r>
              <a:rPr lang="en-US" altLang="zh-CN">
                <a:solidFill>
                  <a:schemeClr val="bg2"/>
                </a:solidFill>
                <a:ea typeface="宋体" pitchFamily="2" charset="-122"/>
              </a:rPr>
              <a:t>.</a:t>
            </a:r>
          </a:p>
        </p:txBody>
      </p:sp>
      <p:sp>
        <p:nvSpPr>
          <p:cNvPr id="40994" name="Rectangle 34"/>
          <p:cNvSpPr>
            <a:spLocks noChangeArrowheads="1"/>
          </p:cNvSpPr>
          <p:nvPr/>
        </p:nvSpPr>
        <p:spPr bwMode="auto">
          <a:xfrm>
            <a:off x="1281113" y="5300663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ea typeface="宋体" pitchFamily="2" charset="-122"/>
              </a:rPr>
              <a:t>例如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"/>
                                        <p:tgtEl>
                                          <p:spTgt spid="4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"/>
                                        <p:tgtEl>
                                          <p:spTgt spid="4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9" grpId="0" autoUpdateAnimBg="0"/>
      <p:bldP spid="40980" grpId="0" animBg="1"/>
      <p:bldP spid="40984" grpId="0"/>
      <p:bldP spid="40991" grpId="0" autoUpdateAnimBg="0"/>
      <p:bldP spid="40993" grpId="0" autoUpdateAnimBg="0"/>
      <p:bldP spid="4099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217613" y="620713"/>
            <a:ext cx="1314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2"/>
                </a:solidFill>
                <a:ea typeface="宋体" pitchFamily="2" charset="-122"/>
              </a:rPr>
              <a:t>(5)</a:t>
            </a:r>
            <a:r>
              <a:rPr lang="zh-CN" altLang="en-US">
                <a:solidFill>
                  <a:schemeClr val="bg2"/>
                </a:solidFill>
              </a:rPr>
              <a:t>方阵</a:t>
            </a: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903413" y="979488"/>
          <a:ext cx="4000500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name="公式" r:id="rId3" imgW="4292280" imgH="2184120" progId="Equation.3">
                  <p:embed/>
                </p:oleObj>
              </mc:Choice>
              <mc:Fallback>
                <p:oleObj name="公式" r:id="rId3" imgW="4292280" imgH="21841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979488"/>
                        <a:ext cx="4000500" cy="203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835150" y="3284538"/>
            <a:ext cx="4649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黑体" pitchFamily="2" charset="-122"/>
              </a:rPr>
              <a:t>称为</a:t>
            </a:r>
            <a:r>
              <a:rPr lang="zh-CN" altLang="en-US">
                <a:solidFill>
                  <a:srgbClr val="0000FF"/>
                </a:solidFill>
                <a:latin typeface="黑体" pitchFamily="2" charset="-122"/>
              </a:rPr>
              <a:t>单位矩阵</a:t>
            </a:r>
            <a:r>
              <a:rPr lang="zh-CN" altLang="en-US">
                <a:solidFill>
                  <a:schemeClr val="bg2"/>
                </a:solidFill>
                <a:latin typeface="黑体" pitchFamily="2" charset="-122"/>
              </a:rPr>
              <a:t>（或</a:t>
            </a:r>
            <a:r>
              <a:rPr lang="zh-CN" altLang="en-US">
                <a:solidFill>
                  <a:srgbClr val="0000FF"/>
                </a:solidFill>
                <a:latin typeface="黑体" pitchFamily="2" charset="-122"/>
              </a:rPr>
              <a:t>单位阵</a:t>
            </a:r>
            <a:r>
              <a:rPr lang="zh-CN" altLang="en-US">
                <a:solidFill>
                  <a:schemeClr val="bg2"/>
                </a:solidFill>
                <a:latin typeface="黑体" pitchFamily="2" charset="-122"/>
              </a:rPr>
              <a:t>）</a:t>
            </a:r>
            <a:r>
              <a:rPr lang="en-US" altLang="zh-CN">
                <a:solidFill>
                  <a:schemeClr val="bg2"/>
                </a:solidFill>
                <a:latin typeface="黑体" pitchFamily="2" charset="-122"/>
              </a:rPr>
              <a:t>.</a:t>
            </a:r>
          </a:p>
        </p:txBody>
      </p:sp>
      <p:grpSp>
        <p:nvGrpSpPr>
          <p:cNvPr id="43022" name="Group 14"/>
          <p:cNvGrpSpPr>
            <a:grpSpLocks/>
          </p:cNvGrpSpPr>
          <p:nvPr/>
        </p:nvGrpSpPr>
        <p:grpSpPr bwMode="auto">
          <a:xfrm>
            <a:off x="3427413" y="1436688"/>
            <a:ext cx="2057400" cy="1524000"/>
            <a:chOff x="2304" y="1056"/>
            <a:chExt cx="1296" cy="960"/>
          </a:xfrm>
        </p:grpSpPr>
        <p:sp>
          <p:nvSpPr>
            <p:cNvPr id="43017" name="AutoShape 9"/>
            <p:cNvSpPr>
              <a:spLocks noChangeArrowheads="1"/>
            </p:cNvSpPr>
            <p:nvPr/>
          </p:nvSpPr>
          <p:spPr bwMode="auto">
            <a:xfrm>
              <a:off x="2304" y="1056"/>
              <a:ext cx="1296" cy="960"/>
            </a:xfrm>
            <a:prstGeom prst="rtTriangl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3019" name="Object 11"/>
            <p:cNvGraphicFramePr>
              <a:graphicFrameLocks noChangeAspect="1"/>
            </p:cNvGraphicFramePr>
            <p:nvPr/>
          </p:nvGraphicFramePr>
          <p:xfrm>
            <a:off x="2592" y="1584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5" name="Equation" r:id="rId5" imgW="291960" imgH="317160" progId="Equation.3">
                    <p:embed/>
                  </p:oleObj>
                </mc:Choice>
                <mc:Fallback>
                  <p:oleObj name="Equation" r:id="rId5" imgW="291960" imgH="31716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584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23" name="Group 15"/>
          <p:cNvGrpSpPr>
            <a:grpSpLocks/>
          </p:cNvGrpSpPr>
          <p:nvPr/>
        </p:nvGrpSpPr>
        <p:grpSpPr bwMode="auto">
          <a:xfrm>
            <a:off x="3732213" y="1055688"/>
            <a:ext cx="2057400" cy="1600200"/>
            <a:chOff x="3888" y="1152"/>
            <a:chExt cx="1296" cy="1008"/>
          </a:xfrm>
        </p:grpSpPr>
        <p:sp>
          <p:nvSpPr>
            <p:cNvPr id="43018" name="AutoShape 10"/>
            <p:cNvSpPr>
              <a:spLocks noChangeArrowheads="1"/>
            </p:cNvSpPr>
            <p:nvPr/>
          </p:nvSpPr>
          <p:spPr bwMode="auto">
            <a:xfrm rot="-10800000">
              <a:off x="3888" y="1152"/>
              <a:ext cx="1296" cy="1008"/>
            </a:xfrm>
            <a:prstGeom prst="rtTriangl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3020" name="Object 12"/>
            <p:cNvGraphicFramePr>
              <a:graphicFrameLocks noChangeAspect="1"/>
            </p:cNvGraphicFramePr>
            <p:nvPr/>
          </p:nvGraphicFramePr>
          <p:xfrm>
            <a:off x="4752" y="1344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6" name="Equation" r:id="rId7" imgW="291960" imgH="317160" progId="Equation.3">
                    <p:embed/>
                  </p:oleObj>
                </mc:Choice>
                <mc:Fallback>
                  <p:oleObj name="Equation" r:id="rId7" imgW="291960" imgH="31716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344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30" name="Group 22"/>
          <p:cNvGrpSpPr>
            <a:grpSpLocks/>
          </p:cNvGrpSpPr>
          <p:nvPr/>
        </p:nvGrpSpPr>
        <p:grpSpPr bwMode="auto">
          <a:xfrm>
            <a:off x="3046413" y="1665288"/>
            <a:ext cx="4352925" cy="1371600"/>
            <a:chOff x="2064" y="1200"/>
            <a:chExt cx="2742" cy="864"/>
          </a:xfrm>
        </p:grpSpPr>
        <p:sp>
          <p:nvSpPr>
            <p:cNvPr id="43025" name="Oval 17"/>
            <p:cNvSpPr>
              <a:spLocks noChangeArrowheads="1"/>
            </p:cNvSpPr>
            <p:nvPr/>
          </p:nvSpPr>
          <p:spPr bwMode="auto">
            <a:xfrm rot="2524426">
              <a:off x="2064" y="1200"/>
              <a:ext cx="2029" cy="43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026" name="Group 18"/>
            <p:cNvGrpSpPr>
              <a:grpSpLocks/>
            </p:cNvGrpSpPr>
            <p:nvPr/>
          </p:nvGrpSpPr>
          <p:grpSpPr bwMode="auto">
            <a:xfrm>
              <a:off x="3888" y="1632"/>
              <a:ext cx="918" cy="432"/>
              <a:chOff x="2112" y="2112"/>
              <a:chExt cx="918" cy="432"/>
            </a:xfrm>
          </p:grpSpPr>
          <p:sp>
            <p:nvSpPr>
              <p:cNvPr id="43027" name="Line 19"/>
              <p:cNvSpPr>
                <a:spLocks noChangeShapeType="1"/>
              </p:cNvSpPr>
              <p:nvPr/>
            </p:nvSpPr>
            <p:spPr bwMode="auto">
              <a:xfrm flipV="1">
                <a:off x="2112" y="2352"/>
                <a:ext cx="336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028" name="Text Box 20"/>
              <p:cNvSpPr txBox="1">
                <a:spLocks noChangeArrowheads="1"/>
              </p:cNvSpPr>
              <p:nvPr/>
            </p:nvSpPr>
            <p:spPr bwMode="auto">
              <a:xfrm>
                <a:off x="2352" y="2112"/>
                <a:ext cx="67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ea typeface="宋体" pitchFamily="2" charset="-122"/>
                  </a:rPr>
                  <a:t>全为</a:t>
                </a:r>
                <a:r>
                  <a:rPr lang="en-US" altLang="zh-CN">
                    <a:ea typeface="宋体" pitchFamily="2" charset="-122"/>
                  </a:rPr>
                  <a:t>1</a:t>
                </a:r>
              </a:p>
            </p:txBody>
          </p:sp>
        </p:grpSp>
      </p:grpSp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1835150" y="3933825"/>
            <a:ext cx="34512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有的书上也记为</a:t>
            </a:r>
            <a:r>
              <a:rPr lang="en-US" altLang="zh-CN" i="1"/>
              <a:t>I</a:t>
            </a:r>
            <a:r>
              <a:rPr lang="en-US" altLang="zh-CN"/>
              <a:t>,  </a:t>
            </a:r>
            <a:r>
              <a:rPr lang="en-US" altLang="zh-CN" i="1"/>
              <a:t>I</a:t>
            </a:r>
            <a:r>
              <a:rPr lang="en-US" altLang="zh-CN" i="1" baseline="-25000"/>
              <a:t>n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utoUpdateAnimBg="0"/>
      <p:bldP spid="430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50" name="Group 18"/>
          <p:cNvGrpSpPr>
            <a:grpSpLocks/>
          </p:cNvGrpSpPr>
          <p:nvPr/>
        </p:nvGrpSpPr>
        <p:grpSpPr bwMode="auto">
          <a:xfrm>
            <a:off x="852488" y="3452813"/>
            <a:ext cx="7924800" cy="946150"/>
            <a:chOff x="569" y="2175"/>
            <a:chExt cx="4992" cy="596"/>
          </a:xfrm>
        </p:grpSpPr>
        <p:sp>
          <p:nvSpPr>
            <p:cNvPr id="44036" name="Rectangle 4"/>
            <p:cNvSpPr>
              <a:spLocks noChangeArrowheads="1"/>
            </p:cNvSpPr>
            <p:nvPr/>
          </p:nvSpPr>
          <p:spPr bwMode="auto">
            <a:xfrm>
              <a:off x="569" y="2175"/>
              <a:ext cx="4992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黑体" pitchFamily="2" charset="-122"/>
                </a:rPr>
                <a:t>   (2)</a:t>
              </a:r>
              <a:r>
                <a:rPr lang="zh-CN" altLang="en-US">
                  <a:latin typeface="黑体" pitchFamily="2" charset="-122"/>
                </a:rPr>
                <a:t>两个矩阵              为</a:t>
              </a:r>
              <a:r>
                <a:rPr lang="zh-CN" altLang="en-US">
                  <a:solidFill>
                    <a:srgbClr val="A50021"/>
                  </a:solidFill>
                </a:rPr>
                <a:t>同型</a:t>
              </a:r>
              <a:r>
                <a:rPr lang="zh-CN" altLang="en-US"/>
                <a:t>矩阵</a:t>
              </a:r>
              <a:r>
                <a:rPr lang="en-US" altLang="zh-CN"/>
                <a:t>,</a:t>
              </a:r>
              <a:r>
                <a:rPr lang="zh-CN" altLang="en-US"/>
                <a:t>并且</a:t>
              </a:r>
              <a:r>
                <a:rPr lang="zh-CN" altLang="en-US">
                  <a:solidFill>
                    <a:srgbClr val="A50021"/>
                  </a:solidFill>
                </a:rPr>
                <a:t>对应元相等</a:t>
              </a:r>
              <a:r>
                <a:rPr lang="en-US" altLang="zh-CN"/>
                <a:t>, </a:t>
              </a:r>
              <a:r>
                <a:rPr lang="zh-CN" altLang="en-US"/>
                <a:t>即</a:t>
              </a:r>
            </a:p>
          </p:txBody>
        </p:sp>
        <p:graphicFrame>
          <p:nvGraphicFramePr>
            <p:cNvPr id="44037" name="Object 5"/>
            <p:cNvGraphicFramePr>
              <a:graphicFrameLocks noChangeAspect="1"/>
            </p:cNvGraphicFramePr>
            <p:nvPr/>
          </p:nvGraphicFramePr>
          <p:xfrm>
            <a:off x="2118" y="2205"/>
            <a:ext cx="1706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47" name="公式" r:id="rId3" imgW="1193760" imgH="241200" progId="Equation.3">
                    <p:embed/>
                  </p:oleObj>
                </mc:Choice>
                <mc:Fallback>
                  <p:oleObj name="公式" r:id="rId3" imgW="1193760" imgH="2412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8" y="2205"/>
                          <a:ext cx="1706" cy="3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2071688" y="4437063"/>
          <a:ext cx="5156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" name="Equation" r:id="rId5" imgW="5155920" imgH="469800" progId="Equation.DSMT4">
                  <p:embed/>
                </p:oleObj>
              </mc:Choice>
              <mc:Fallback>
                <p:oleObj name="Equation" r:id="rId5" imgW="5155920" imgH="469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437063"/>
                        <a:ext cx="51562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776288" y="4941888"/>
            <a:ext cx="7543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黑体" pitchFamily="2" charset="-122"/>
              </a:rPr>
              <a:t>则称</a:t>
            </a:r>
            <a:r>
              <a:rPr lang="zh-CN" altLang="en-US">
                <a:solidFill>
                  <a:srgbClr val="0000FF"/>
                </a:solidFill>
                <a:latin typeface="黑体" pitchFamily="2" charset="-122"/>
              </a:rPr>
              <a:t>矩阵</a:t>
            </a:r>
            <a:r>
              <a:rPr lang="en-US" altLang="zh-CN" i="1">
                <a:solidFill>
                  <a:srgbClr val="0000FF"/>
                </a:solidFill>
              </a:rPr>
              <a:t>A</a:t>
            </a:r>
            <a:r>
              <a:rPr lang="zh-CN" altLang="en-US">
                <a:solidFill>
                  <a:srgbClr val="0000FF"/>
                </a:solidFill>
                <a:latin typeface="黑体" pitchFamily="2" charset="-122"/>
              </a:rPr>
              <a:t>与</a:t>
            </a:r>
            <a:r>
              <a:rPr lang="en-US" altLang="zh-CN" i="1">
                <a:solidFill>
                  <a:srgbClr val="0000FF"/>
                </a:solidFill>
              </a:rPr>
              <a:t>B</a:t>
            </a:r>
            <a:r>
              <a:rPr lang="zh-CN" altLang="en-US">
                <a:solidFill>
                  <a:srgbClr val="0000FF"/>
                </a:solidFill>
              </a:rPr>
              <a:t>相等</a:t>
            </a:r>
            <a:r>
              <a:rPr lang="en-US" altLang="zh-CN"/>
              <a:t>, </a:t>
            </a:r>
            <a:r>
              <a:rPr lang="zh-CN" altLang="en-US"/>
              <a:t>记作</a:t>
            </a:r>
            <a:r>
              <a:rPr lang="en-US" altLang="zh-CN" i="1">
                <a:solidFill>
                  <a:srgbClr val="0000FF"/>
                </a:solidFill>
              </a:rPr>
              <a:t>A=B</a:t>
            </a:r>
            <a:r>
              <a:rPr lang="en-US" altLang="zh-CN"/>
              <a:t>.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1316038" y="2157413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ea typeface="宋体" pitchFamily="2" charset="-122"/>
              </a:rPr>
              <a:t>例如</a:t>
            </a:r>
          </a:p>
        </p:txBody>
      </p:sp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2382838" y="1700213"/>
          <a:ext cx="2603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" name="Equation" r:id="rId7" imgW="2603160" imgH="1511280" progId="Equation.3">
                  <p:embed/>
                </p:oleObj>
              </mc:Choice>
              <mc:Fallback>
                <p:oleObj name="Equation" r:id="rId7" imgW="2603160" imgH="15112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1700213"/>
                        <a:ext cx="26035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5126038" y="2103438"/>
            <a:ext cx="20589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  <a:ea typeface="宋体" pitchFamily="2" charset="-122"/>
              </a:rPr>
              <a:t>为</a:t>
            </a:r>
            <a:r>
              <a:rPr lang="zh-CN" altLang="en-US">
                <a:ea typeface="宋体" pitchFamily="2" charset="-122"/>
              </a:rPr>
              <a:t>同型矩阵</a:t>
            </a:r>
            <a:r>
              <a:rPr lang="en-US" altLang="zh-CN">
                <a:ea typeface="宋体" pitchFamily="2" charset="-122"/>
              </a:rPr>
              <a:t>.</a:t>
            </a:r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684213" y="260350"/>
            <a:ext cx="2036762" cy="655638"/>
          </a:xfrm>
          <a:prstGeom prst="rect">
            <a:avLst/>
          </a:prstGeom>
          <a:noFill/>
          <a:ln w="76200" cmpd="tri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>
                <a:solidFill>
                  <a:srgbClr val="000099"/>
                </a:solidFill>
              </a:rPr>
              <a:t>几个概念</a:t>
            </a:r>
            <a:endParaRPr lang="zh-CN" altLang="en-US" sz="3200" b="0">
              <a:solidFill>
                <a:srgbClr val="000099"/>
              </a:solidFill>
              <a:ea typeface="宋体" pitchFamily="2" charset="-122"/>
            </a:endParaRPr>
          </a:p>
        </p:txBody>
      </p:sp>
      <p:sp>
        <p:nvSpPr>
          <p:cNvPr id="44049" name="Rectangle 17"/>
          <p:cNvSpPr>
            <a:spLocks noChangeArrowheads="1"/>
          </p:cNvSpPr>
          <p:nvPr/>
        </p:nvSpPr>
        <p:spPr bwMode="auto">
          <a:xfrm>
            <a:off x="849313" y="981075"/>
            <a:ext cx="8001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黑体" pitchFamily="2" charset="-122"/>
              </a:rPr>
              <a:t>   (1)</a:t>
            </a:r>
            <a:r>
              <a:rPr lang="zh-CN" altLang="en-US">
                <a:latin typeface="黑体" pitchFamily="2" charset="-122"/>
              </a:rPr>
              <a:t>两个矩阵的行数列数分别相等时</a:t>
            </a:r>
            <a:r>
              <a:rPr lang="en-US" altLang="zh-CN">
                <a:latin typeface="黑体" pitchFamily="2" charset="-122"/>
              </a:rPr>
              <a:t>,</a:t>
            </a:r>
            <a:r>
              <a:rPr lang="zh-CN" altLang="en-US">
                <a:latin typeface="黑体" pitchFamily="2" charset="-122"/>
              </a:rPr>
              <a:t>称为</a:t>
            </a:r>
            <a:r>
              <a:rPr lang="zh-CN" altLang="en-US">
                <a:solidFill>
                  <a:srgbClr val="0000FF"/>
                </a:solidFill>
              </a:rPr>
              <a:t>同型矩阵</a:t>
            </a:r>
            <a:r>
              <a:rPr lang="en-US" altLang="zh-CN"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9" grpId="0"/>
      <p:bldP spid="44042" grpId="0"/>
      <p:bldP spid="44044" grpId="0"/>
      <p:bldP spid="4404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914400" y="333375"/>
            <a:ext cx="1343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例     </a:t>
            </a:r>
            <a:r>
              <a:rPr lang="zh-CN" altLang="en-US">
                <a:ea typeface="宋体" pitchFamily="2" charset="-122"/>
              </a:rPr>
              <a:t>设</a:t>
            </a:r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1752600" y="1095375"/>
          <a:ext cx="5359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" name="Equation" r:id="rId3" imgW="5359320" imgH="977760" progId="Equation.3">
                  <p:embed/>
                </p:oleObj>
              </mc:Choice>
              <mc:Fallback>
                <p:oleObj name="Equation" r:id="rId3" imgW="5359320" imgH="9777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095375"/>
                        <a:ext cx="53594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990600" y="2565400"/>
          <a:ext cx="3327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" name="Equation" r:id="rId5" imgW="3327120" imgH="431640" progId="Equation.3">
                  <p:embed/>
                </p:oleObj>
              </mc:Choice>
              <mc:Fallback>
                <p:oleObj name="Equation" r:id="rId5" imgW="332712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65400"/>
                        <a:ext cx="3327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914400" y="3194050"/>
            <a:ext cx="66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1905000" y="3324225"/>
          <a:ext cx="1397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8" name="Equation" r:id="rId7" imgW="1396800" imgH="393480" progId="Equation.3">
                  <p:embed/>
                </p:oleObj>
              </mc:Choice>
              <mc:Fallback>
                <p:oleObj name="Equation" r:id="rId7" imgW="139680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324225"/>
                        <a:ext cx="1397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1905000" y="3717925"/>
          <a:ext cx="3187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9" name="Equation" r:id="rId9" imgW="3187440" imgH="393480" progId="Equation.3">
                  <p:embed/>
                </p:oleObj>
              </mc:Choice>
              <mc:Fallback>
                <p:oleObj name="Equation" r:id="rId9" imgW="318744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717925"/>
                        <a:ext cx="3187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Freeform 8"/>
          <p:cNvSpPr>
            <a:spLocks/>
          </p:cNvSpPr>
          <p:nvPr/>
        </p:nvSpPr>
        <p:spPr bwMode="auto">
          <a:xfrm>
            <a:off x="3276600" y="790575"/>
            <a:ext cx="2895600" cy="5588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864" y="16"/>
              </a:cxn>
              <a:cxn ang="0">
                <a:pos x="1824" y="352"/>
              </a:cxn>
            </a:cxnLst>
            <a:rect l="0" t="0" r="r" b="b"/>
            <a:pathLst>
              <a:path w="1824" h="352">
                <a:moveTo>
                  <a:pt x="0" y="256"/>
                </a:moveTo>
                <a:cubicBezTo>
                  <a:pt x="280" y="128"/>
                  <a:pt x="560" y="0"/>
                  <a:pt x="864" y="16"/>
                </a:cubicBezTo>
                <a:cubicBezTo>
                  <a:pt x="1168" y="32"/>
                  <a:pt x="1656" y="296"/>
                  <a:pt x="1824" y="352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2233" name="Freeform 9"/>
          <p:cNvSpPr>
            <a:spLocks/>
          </p:cNvSpPr>
          <p:nvPr/>
        </p:nvSpPr>
        <p:spPr bwMode="auto">
          <a:xfrm>
            <a:off x="2590800" y="1857375"/>
            <a:ext cx="3048000" cy="711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6" y="432"/>
              </a:cxn>
              <a:cxn ang="0">
                <a:pos x="1920" y="96"/>
              </a:cxn>
            </a:cxnLst>
            <a:rect l="0" t="0" r="r" b="b"/>
            <a:pathLst>
              <a:path w="1920" h="448">
                <a:moveTo>
                  <a:pt x="0" y="0"/>
                </a:moveTo>
                <a:cubicBezTo>
                  <a:pt x="368" y="208"/>
                  <a:pt x="736" y="416"/>
                  <a:pt x="1056" y="432"/>
                </a:cubicBezTo>
                <a:cubicBezTo>
                  <a:pt x="1376" y="448"/>
                  <a:pt x="1776" y="152"/>
                  <a:pt x="1920" y="96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2234" name="Freeform 10"/>
          <p:cNvSpPr>
            <a:spLocks/>
          </p:cNvSpPr>
          <p:nvPr/>
        </p:nvSpPr>
        <p:spPr bwMode="auto">
          <a:xfrm>
            <a:off x="3733800" y="1933575"/>
            <a:ext cx="3048000" cy="622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0" y="384"/>
              </a:cxn>
              <a:cxn ang="0">
                <a:pos x="1920" y="48"/>
              </a:cxn>
            </a:cxnLst>
            <a:rect l="0" t="0" r="r" b="b"/>
            <a:pathLst>
              <a:path w="1920" h="392">
                <a:moveTo>
                  <a:pt x="0" y="0"/>
                </a:moveTo>
                <a:cubicBezTo>
                  <a:pt x="440" y="188"/>
                  <a:pt x="880" y="376"/>
                  <a:pt x="1200" y="384"/>
                </a:cubicBezTo>
                <a:cubicBezTo>
                  <a:pt x="1520" y="392"/>
                  <a:pt x="1800" y="104"/>
                  <a:pt x="1920" y="48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827088" y="4427538"/>
            <a:ext cx="7777162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     (3) </a:t>
            </a:r>
            <a:r>
              <a:rPr lang="zh-CN" altLang="en-US"/>
              <a:t>设阵</a:t>
            </a:r>
            <a:r>
              <a:rPr lang="en-US" altLang="zh-CN" i="1"/>
              <a:t>A</a:t>
            </a:r>
            <a:r>
              <a:rPr lang="en-US" altLang="zh-CN"/>
              <a:t>=(</a:t>
            </a:r>
            <a:r>
              <a:rPr lang="en-US" altLang="zh-CN" i="1"/>
              <a:t>a</a:t>
            </a:r>
            <a:r>
              <a:rPr lang="en-US" altLang="zh-CN" i="1" baseline="-25000"/>
              <a:t>ij</a:t>
            </a:r>
            <a:r>
              <a:rPr lang="en-US" altLang="zh-CN"/>
              <a:t>)</a:t>
            </a:r>
            <a:r>
              <a:rPr lang="en-US" altLang="zh-CN" i="1" baseline="-25000"/>
              <a:t>m</a:t>
            </a:r>
            <a:r>
              <a:rPr lang="en-US" altLang="zh-CN" sz="2400" baseline="-25000"/>
              <a:t>×</a:t>
            </a:r>
            <a:r>
              <a:rPr lang="en-US" altLang="zh-CN" i="1" baseline="-25000"/>
              <a:t>n</a:t>
            </a:r>
            <a:r>
              <a:rPr lang="en-US" altLang="zh-CN"/>
              <a:t>, </a:t>
            </a:r>
            <a:r>
              <a:rPr lang="zh-CN" altLang="en-US"/>
              <a:t>则矩阵</a:t>
            </a:r>
            <a:r>
              <a:rPr lang="en-US" altLang="zh-CN"/>
              <a:t>(</a:t>
            </a:r>
            <a:r>
              <a:rPr lang="en-US" altLang="zh-CN">
                <a:cs typeface="Times New Roman" pitchFamily="18" charset="0"/>
              </a:rPr>
              <a:t>−</a:t>
            </a:r>
            <a:r>
              <a:rPr lang="en-US" altLang="zh-CN" i="1"/>
              <a:t>a</a:t>
            </a:r>
            <a:r>
              <a:rPr lang="en-US" altLang="zh-CN" i="1" baseline="-25000"/>
              <a:t>ij</a:t>
            </a:r>
            <a:r>
              <a:rPr lang="en-US" altLang="zh-CN"/>
              <a:t>)</a:t>
            </a:r>
            <a:r>
              <a:rPr lang="en-US" altLang="zh-CN" i="1" baseline="-25000"/>
              <a:t>m</a:t>
            </a:r>
            <a:r>
              <a:rPr lang="en-US" altLang="zh-CN" sz="2400" baseline="-25000"/>
              <a:t>×</a:t>
            </a:r>
            <a:r>
              <a:rPr lang="en-US" altLang="zh-CN" i="1" baseline="-25000"/>
              <a:t>n</a:t>
            </a:r>
            <a:r>
              <a:rPr lang="zh-CN" altLang="en-US"/>
              <a:t>称为</a:t>
            </a:r>
            <a:r>
              <a:rPr lang="en-US" altLang="zh-CN" i="1"/>
              <a:t>A</a:t>
            </a:r>
            <a:r>
              <a:rPr lang="zh-CN" altLang="en-US"/>
              <a:t>的</a:t>
            </a:r>
            <a:r>
              <a:rPr lang="zh-CN" altLang="en-US">
                <a:solidFill>
                  <a:srgbClr val="0000CC"/>
                </a:solidFill>
              </a:rPr>
              <a:t>负矩阵</a:t>
            </a:r>
            <a:r>
              <a:rPr lang="en-US" altLang="zh-CN"/>
              <a:t>, </a:t>
            </a:r>
            <a:r>
              <a:rPr lang="zh-CN" altLang="en-US"/>
              <a:t>记为 −</a:t>
            </a:r>
            <a:r>
              <a:rPr lang="en-US" altLang="zh-CN" i="1"/>
              <a:t>A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utoUpdateAnimBg="0"/>
      <p:bldP spid="52232" grpId="0" animBg="1"/>
      <p:bldP spid="52233" grpId="0" animBg="1"/>
      <p:bldP spid="52234" grpId="0" animBg="1"/>
      <p:bldP spid="522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66838" y="188913"/>
            <a:ext cx="7054850" cy="576262"/>
          </a:xfrm>
        </p:spPr>
        <p:txBody>
          <a:bodyPr/>
          <a:lstStyle/>
          <a:p>
            <a:r>
              <a:rPr lang="zh-CN" altLang="en-US" sz="2800">
                <a:solidFill>
                  <a:schemeClr val="tx1"/>
                </a:solidFill>
              </a:rPr>
              <a:t>另外，对于前面的</a:t>
            </a:r>
            <a:r>
              <a:rPr lang="zh-CN" altLang="en-US" sz="2800">
                <a:solidFill>
                  <a:schemeClr val="tx1"/>
                </a:solidFill>
                <a:effectLst/>
              </a:rPr>
              <a:t>线性方程组</a:t>
            </a:r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2073275" y="754063"/>
          <a:ext cx="43703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5" name="Equation" r:id="rId3" imgW="2070000" imgH="939600" progId="Equation.DSMT4">
                  <p:embed/>
                </p:oleObj>
              </mc:Choice>
              <mc:Fallback>
                <p:oleObj name="Equation" r:id="rId3" imgW="2070000" imgH="939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754063"/>
                        <a:ext cx="4370388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611188" y="3500438"/>
          <a:ext cx="3097212" cy="167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6" name="Equation" r:id="rId5" imgW="1726920" imgH="939600" progId="Equation.DSMT4">
                  <p:embed/>
                </p:oleObj>
              </mc:Choice>
              <mc:Fallback>
                <p:oleObj name="Equation" r:id="rId5" imgW="1726920" imgH="939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500438"/>
                        <a:ext cx="3097212" cy="167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574675" y="2333625"/>
            <a:ext cx="8985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定义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1295400" y="2781300"/>
            <a:ext cx="16129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CC"/>
                </a:solidFill>
              </a:rPr>
              <a:t>系数矩阵</a:t>
            </a: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3598863" y="2781300"/>
            <a:ext cx="205898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00CC"/>
                </a:solidFill>
              </a:rPr>
              <a:t>常数列矩阵 </a:t>
            </a:r>
          </a:p>
        </p:txBody>
      </p:sp>
      <p:graphicFrame>
        <p:nvGraphicFramePr>
          <p:cNvPr id="59403" name="Object 11"/>
          <p:cNvGraphicFramePr>
            <a:graphicFrameLocks noChangeAspect="1"/>
          </p:cNvGraphicFramePr>
          <p:nvPr/>
        </p:nvGraphicFramePr>
        <p:xfrm>
          <a:off x="3779838" y="3429000"/>
          <a:ext cx="122555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7" name="Equation" r:id="rId7" imgW="647640" imgH="952200" progId="Equation.DSMT4">
                  <p:embed/>
                </p:oleObj>
              </mc:Choice>
              <mc:Fallback>
                <p:oleObj name="Equation" r:id="rId7" imgW="647640" imgH="9522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429000"/>
                        <a:ext cx="1225550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6119813" y="2781300"/>
            <a:ext cx="17018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00CC"/>
                </a:solidFill>
              </a:rPr>
              <a:t>增广矩阵 </a:t>
            </a:r>
          </a:p>
        </p:txBody>
      </p:sp>
      <p:graphicFrame>
        <p:nvGraphicFramePr>
          <p:cNvPr id="59406" name="Object 14"/>
          <p:cNvGraphicFramePr>
            <a:graphicFrameLocks noChangeAspect="1"/>
          </p:cNvGraphicFramePr>
          <p:nvPr/>
        </p:nvGraphicFramePr>
        <p:xfrm>
          <a:off x="5292725" y="3429000"/>
          <a:ext cx="3600450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8" name="Equation" r:id="rId9" imgW="1968480" imgH="1168200" progId="Equation.DSMT4">
                  <p:embed/>
                </p:oleObj>
              </mc:Choice>
              <mc:Fallback>
                <p:oleObj name="Equation" r:id="rId9" imgW="1968480" imgH="11682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429000"/>
                        <a:ext cx="3600450" cy="213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1130300" y="5557838"/>
            <a:ext cx="503396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注</a:t>
            </a:r>
            <a:r>
              <a:rPr lang="en-US" altLang="zh-CN"/>
              <a:t>:</a:t>
            </a:r>
            <a:r>
              <a:rPr lang="zh-CN" altLang="en-US"/>
              <a:t>有的书上用    表示增广矩阵</a:t>
            </a:r>
            <a:r>
              <a:rPr lang="en-US" altLang="zh-CN"/>
              <a:t>.</a:t>
            </a:r>
          </a:p>
        </p:txBody>
      </p:sp>
      <p:graphicFrame>
        <p:nvGraphicFramePr>
          <p:cNvPr id="59409" name="Object 17"/>
          <p:cNvGraphicFramePr>
            <a:graphicFrameLocks noChangeAspect="1"/>
          </p:cNvGraphicFramePr>
          <p:nvPr/>
        </p:nvGraphicFramePr>
        <p:xfrm>
          <a:off x="3527425" y="5589588"/>
          <a:ext cx="3333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9" name="Equation" r:id="rId11" imgW="164880" imgH="215640" progId="Equation.DSMT4">
                  <p:embed/>
                </p:oleObj>
              </mc:Choice>
              <mc:Fallback>
                <p:oleObj name="Equation" r:id="rId11" imgW="164880" imgH="21564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5589588"/>
                        <a:ext cx="333375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0" grpId="0"/>
      <p:bldP spid="59401" grpId="0"/>
      <p:bldP spid="59402" grpId="0"/>
      <p:bldP spid="59405" grpId="0"/>
      <p:bldP spid="5940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Rectangle 6"/>
          <p:cNvSpPr>
            <a:spLocks noGrp="1" noChangeArrowheads="1"/>
          </p:cNvSpPr>
          <p:nvPr>
            <p:ph type="title"/>
          </p:nvPr>
        </p:nvSpPr>
        <p:spPr>
          <a:xfrm>
            <a:off x="900113" y="549275"/>
            <a:ext cx="7543800" cy="1143000"/>
          </a:xfrm>
        </p:spPr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900113" y="2051050"/>
            <a:ext cx="2663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(1)</a:t>
            </a:r>
            <a:r>
              <a:rPr lang="zh-CN" altLang="en-US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矩阵的概念</a:t>
            </a:r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1814513" y="2987675"/>
          <a:ext cx="39878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4" name="公式" r:id="rId3" imgW="3987720" imgH="2209680" progId="Equation.3">
                  <p:embed/>
                </p:oleObj>
              </mc:Choice>
              <mc:Fallback>
                <p:oleObj name="公式" r:id="rId3" imgW="3987720" imgH="2209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2987675"/>
                        <a:ext cx="3987800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3567113" y="2149475"/>
          <a:ext cx="304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5" name="Equation" r:id="rId5" imgW="3047760" imgH="406080" progId="Equation.3">
                  <p:embed/>
                </p:oleObj>
              </mc:Choice>
              <mc:Fallback>
                <p:oleObj name="Equation" r:id="rId5" imgW="3047760" imgH="4060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113" y="2149475"/>
                        <a:ext cx="3048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831850" y="2360613"/>
            <a:ext cx="2117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(2) </a:t>
            </a:r>
            <a:r>
              <a:rPr lang="zh-CN" altLang="en-US"/>
              <a:t>特殊矩阵</a:t>
            </a:r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2889250" y="836613"/>
          <a:ext cx="427038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9" name="Equation" r:id="rId3" imgW="380880" imgH="2044440" progId="Equation.3">
                  <p:embed/>
                </p:oleObj>
              </mc:Choice>
              <mc:Fallback>
                <p:oleObj name="Equation" r:id="rId3" imgW="380880" imgH="20444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836613"/>
                        <a:ext cx="427038" cy="358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3194050" y="836613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方阵</a:t>
            </a:r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4216400" y="912813"/>
          <a:ext cx="1219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0" name="Equation" r:id="rId5" imgW="1218960" imgH="406080" progId="Equation.3">
                  <p:embed/>
                </p:oleObj>
              </mc:Choice>
              <mc:Fallback>
                <p:oleObj name="Equation" r:id="rId5" imgW="1218960" imgH="4060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912813"/>
                        <a:ext cx="1219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3194050" y="1620838"/>
            <a:ext cx="2803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行矩阵与列矩阵</a:t>
            </a:r>
            <a:r>
              <a:rPr lang="en-US" altLang="zh-CN">
                <a:ea typeface="宋体" pitchFamily="2" charset="-122"/>
              </a:rPr>
              <a:t>;</a:t>
            </a: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3194050" y="2284413"/>
            <a:ext cx="1970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2" charset="-122"/>
              </a:rPr>
              <a:t>单位矩阵；</a:t>
            </a:r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3194050" y="3046413"/>
            <a:ext cx="457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对角矩阵</a:t>
            </a:r>
            <a:r>
              <a:rPr lang="en-US" altLang="zh-CN">
                <a:ea typeface="宋体" pitchFamily="2" charset="-122"/>
              </a:rPr>
              <a:t>;</a:t>
            </a: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3194050" y="3830638"/>
            <a:ext cx="13446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零矩阵</a:t>
            </a:r>
            <a:r>
              <a:rPr lang="en-US" altLang="zh-CN">
                <a:ea typeface="宋体" pitchFamily="2" charset="-122"/>
              </a:rPr>
              <a:t>.</a:t>
            </a:r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5403850" y="2132013"/>
          <a:ext cx="249872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1" name="Equation" r:id="rId7" imgW="2679480" imgH="2044440" progId="Equation.3">
                  <p:embed/>
                </p:oleObj>
              </mc:Choice>
              <mc:Fallback>
                <p:oleObj name="Equation" r:id="rId7" imgW="2679480" imgH="20444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850" y="2132013"/>
                        <a:ext cx="2498725" cy="190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6699250" y="912813"/>
          <a:ext cx="14478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2" name="Equation" r:id="rId9" imgW="1447560" imgH="2057400" progId="Equation.3">
                  <p:embed/>
                </p:oleObj>
              </mc:Choice>
              <mc:Fallback>
                <p:oleObj name="Equation" r:id="rId9" imgW="1447560" imgH="2057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0" y="912813"/>
                        <a:ext cx="144780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5962650" y="1674813"/>
          <a:ext cx="264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3" name="Equation" r:id="rId11" imgW="2641320" imgH="431640" progId="Equation.3">
                  <p:embed/>
                </p:oleObj>
              </mc:Choice>
              <mc:Fallback>
                <p:oleObj name="Equation" r:id="rId11" imgW="2641320" imgH="431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650" y="1674813"/>
                        <a:ext cx="2641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5251450" y="2055813"/>
          <a:ext cx="26670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4" name="公式" r:id="rId13" imgW="2882880" imgH="2209680" progId="Equation.3">
                  <p:embed/>
                </p:oleObj>
              </mc:Choice>
              <mc:Fallback>
                <p:oleObj name="公式" r:id="rId13" imgW="2882880" imgH="22096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450" y="2055813"/>
                        <a:ext cx="26670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820738" y="4765675"/>
            <a:ext cx="74152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(3) </a:t>
            </a:r>
            <a:r>
              <a:rPr lang="zh-CN" altLang="en-US"/>
              <a:t>一些概念</a:t>
            </a:r>
            <a:r>
              <a:rPr lang="en-US" altLang="zh-CN"/>
              <a:t>: </a:t>
            </a:r>
            <a:r>
              <a:rPr lang="zh-CN" altLang="en-US"/>
              <a:t>同型矩阵、矩阵相等、负矩阵等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autoUpdateAnimBg="0"/>
      <p:bldP spid="53255" grpId="0" autoUpdateAnimBg="0"/>
      <p:bldP spid="53256" grpId="0" autoUpdateAnimBg="0"/>
      <p:bldP spid="53257" grpId="0" autoUpdateAnimBg="0"/>
      <p:bldP spid="53258" grpId="0" autoUpdateAnimBg="0"/>
      <p:bldP spid="573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1752600" y="1647825"/>
            <a:ext cx="546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矩阵与行列式的有何区别</a:t>
            </a:r>
            <a:r>
              <a:rPr lang="en-US" altLang="zh-CN" sz="360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?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60350"/>
            <a:ext cx="7543800" cy="1143000"/>
          </a:xfrm>
        </p:spPr>
        <p:txBody>
          <a:bodyPr/>
          <a:lstStyle/>
          <a:p>
            <a:r>
              <a:rPr lang="zh-CN" altLang="en-US"/>
              <a:t>思考题解答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5975" y="1600200"/>
            <a:ext cx="7859713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en-US" altLang="zh-CN" sz="280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矩阵与行列式有</a:t>
            </a:r>
            <a:r>
              <a:rPr lang="zh-CN" altLang="en-US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本质</a:t>
            </a:r>
            <a:r>
              <a:rPr lang="zh-CN" altLang="en-US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的区别</a:t>
            </a:r>
          </a:p>
          <a:p>
            <a:pPr marL="609600" indent="-609600">
              <a:lnSpc>
                <a:spcPct val="90000"/>
              </a:lnSpc>
            </a:pPr>
            <a:endParaRPr lang="zh-CN" altLang="en-US">
              <a:solidFill>
                <a:schemeClr val="bg2"/>
              </a:solidFill>
              <a:latin typeface="黑体" pitchFamily="2" charset="-122"/>
              <a:ea typeface="黑体" pitchFamily="2" charset="-122"/>
            </a:endParaRPr>
          </a:p>
          <a:p>
            <a:pPr marL="609600" indent="-609600">
              <a:lnSpc>
                <a:spcPct val="90000"/>
              </a:lnSpc>
              <a:buFontTx/>
              <a:buAutoNum type="circleNumDbPlain"/>
            </a:pPr>
            <a:r>
              <a:rPr lang="zh-CN" altLang="en-US" sz="28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行列式是一个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算式</a:t>
            </a:r>
            <a:r>
              <a:rPr lang="zh-CN" altLang="en-US" sz="28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，一个数字行列式经过计算可求得其值，而矩阵仅仅是一个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数表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marL="609600" indent="-609600">
              <a:lnSpc>
                <a:spcPct val="90000"/>
              </a:lnSpc>
              <a:buFontTx/>
              <a:buAutoNum type="circleNumDbPlain"/>
            </a:pPr>
            <a:r>
              <a:rPr lang="zh-CN" altLang="en-US" sz="28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矩阵的行数和列数可以不同，而行列式的行数和列数是相同的</a:t>
            </a:r>
            <a:r>
              <a:rPr lang="en-US" altLang="zh-CN" sz="28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marL="609600" indent="-609600">
              <a:lnSpc>
                <a:spcPct val="90000"/>
              </a:lnSpc>
              <a:buFontTx/>
              <a:buAutoNum type="circleNumDbPlain"/>
            </a:pPr>
            <a:r>
              <a:rPr lang="zh-CN" altLang="en-US" sz="28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矩阵相等有着</a:t>
            </a:r>
            <a:r>
              <a:rPr lang="zh-CN" altLang="en-US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严格</a:t>
            </a:r>
            <a:r>
              <a:rPr lang="zh-CN" altLang="en-US" sz="28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的条件，而行列式相等只需行列式的计算结果相同即可，与行列式的阶数无关</a:t>
            </a:r>
            <a:r>
              <a:rPr lang="en-US" altLang="zh-CN" sz="28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3200400" y="1689100"/>
          <a:ext cx="48768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公式" r:id="rId3" imgW="4876560" imgH="2209680" progId="Equation.3">
                  <p:embed/>
                </p:oleObj>
              </mc:Choice>
              <mc:Fallback>
                <p:oleObj name="公式" r:id="rId3" imgW="4876560" imgH="2209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689100"/>
                        <a:ext cx="4876800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917575" y="2411413"/>
            <a:ext cx="35829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2"/>
                </a:solidFill>
                <a:ea typeface="宋体" pitchFamily="2" charset="-122"/>
              </a:rPr>
              <a:t>1. </a:t>
            </a:r>
            <a:r>
              <a:rPr lang="zh-CN" altLang="en-US">
                <a:solidFill>
                  <a:schemeClr val="bg2"/>
                </a:solidFill>
                <a:ea typeface="宋体" pitchFamily="2" charset="-122"/>
              </a:rPr>
              <a:t>线性方程组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917575" y="4541838"/>
            <a:ext cx="3006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ea typeface="宋体" pitchFamily="2" charset="-122"/>
              </a:rPr>
              <a:t>的解取决于</a:t>
            </a:r>
          </a:p>
        </p:txBody>
      </p:sp>
      <p:grpSp>
        <p:nvGrpSpPr>
          <p:cNvPr id="32773" name="Group 5"/>
          <p:cNvGrpSpPr>
            <a:grpSpLocks/>
          </p:cNvGrpSpPr>
          <p:nvPr/>
        </p:nvGrpSpPr>
        <p:grpSpPr bwMode="auto">
          <a:xfrm>
            <a:off x="3276600" y="4279900"/>
            <a:ext cx="3754438" cy="557213"/>
            <a:chOff x="2064" y="2832"/>
            <a:chExt cx="2365" cy="351"/>
          </a:xfrm>
        </p:grpSpPr>
        <p:graphicFrame>
          <p:nvGraphicFramePr>
            <p:cNvPr id="32774" name="Object 6"/>
            <p:cNvGraphicFramePr>
              <a:graphicFrameLocks noChangeAspect="1"/>
            </p:cNvGraphicFramePr>
            <p:nvPr/>
          </p:nvGraphicFramePr>
          <p:xfrm>
            <a:off x="2962" y="2888"/>
            <a:ext cx="146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2" name="Equation" r:id="rId5" imgW="2692080" imgH="469800" progId="Equation.3">
                    <p:embed/>
                  </p:oleObj>
                </mc:Choice>
                <mc:Fallback>
                  <p:oleObj name="Equation" r:id="rId5" imgW="2692080" imgH="4698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2" y="2888"/>
                          <a:ext cx="1467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5" name="Text Box 7"/>
            <p:cNvSpPr txBox="1">
              <a:spLocks noChangeArrowheads="1"/>
            </p:cNvSpPr>
            <p:nvPr/>
          </p:nvSpPr>
          <p:spPr bwMode="auto">
            <a:xfrm>
              <a:off x="2064" y="2832"/>
              <a:ext cx="7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ea typeface="宋体" pitchFamily="2" charset="-122"/>
                </a:rPr>
                <a:t>系数</a:t>
              </a:r>
            </a:p>
          </p:txBody>
        </p:sp>
      </p:grpSp>
      <p:grpSp>
        <p:nvGrpSpPr>
          <p:cNvPr id="32776" name="Group 8"/>
          <p:cNvGrpSpPr>
            <a:grpSpLocks/>
          </p:cNvGrpSpPr>
          <p:nvPr/>
        </p:nvGrpSpPr>
        <p:grpSpPr bwMode="auto">
          <a:xfrm>
            <a:off x="3276600" y="5086350"/>
            <a:ext cx="3387725" cy="519113"/>
            <a:chOff x="2064" y="3184"/>
            <a:chExt cx="2134" cy="327"/>
          </a:xfrm>
        </p:grpSpPr>
        <p:graphicFrame>
          <p:nvGraphicFramePr>
            <p:cNvPr id="32777" name="Object 9"/>
            <p:cNvGraphicFramePr>
              <a:graphicFrameLocks noChangeAspect="1"/>
            </p:cNvGraphicFramePr>
            <p:nvPr/>
          </p:nvGraphicFramePr>
          <p:xfrm>
            <a:off x="2976" y="3204"/>
            <a:ext cx="122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3" name="公式" r:id="rId7" imgW="2412720" imgH="457200" progId="Equation.3">
                    <p:embed/>
                  </p:oleObj>
                </mc:Choice>
                <mc:Fallback>
                  <p:oleObj name="公式" r:id="rId7" imgW="2412720" imgH="4572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3204"/>
                          <a:ext cx="122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8" name="Text Box 10"/>
            <p:cNvSpPr txBox="1">
              <a:spLocks noChangeArrowheads="1"/>
            </p:cNvSpPr>
            <p:nvPr/>
          </p:nvSpPr>
          <p:spPr bwMode="auto">
            <a:xfrm>
              <a:off x="2064" y="3184"/>
              <a:ext cx="11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ea typeface="宋体" pitchFamily="2" charset="-122"/>
                </a:rPr>
                <a:t>常数项</a:t>
              </a:r>
            </a:p>
          </p:txBody>
        </p:sp>
      </p:grpSp>
      <p:sp>
        <p:nvSpPr>
          <p:cNvPr id="32780" name="Rectangle 12"/>
          <p:cNvSpPr>
            <a:spLocks noGrp="1" noChangeArrowheads="1"/>
          </p:cNvSpPr>
          <p:nvPr>
            <p:ph type="title"/>
          </p:nvPr>
        </p:nvSpPr>
        <p:spPr>
          <a:xfrm>
            <a:off x="827088" y="620713"/>
            <a:ext cx="7543800" cy="1143000"/>
          </a:xfrm>
        </p:spPr>
        <p:txBody>
          <a:bodyPr/>
          <a:lstStyle/>
          <a:p>
            <a:r>
              <a:rPr lang="zh-CN" altLang="en-US" sz="3200"/>
              <a:t>一、（矩阵概念的）引入</a:t>
            </a:r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2051050" y="188913"/>
            <a:ext cx="63373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400">
                <a:solidFill>
                  <a:srgbClr val="000099"/>
                </a:solidFill>
                <a:ea typeface="宋体" pitchFamily="2" charset="-122"/>
              </a:rPr>
              <a:t>第一节 矩阵的概念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/>
      <p:bldP spid="3277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1026"/>
          <p:cNvGraphicFramePr>
            <a:graphicFrameLocks noChangeAspect="1"/>
          </p:cNvGraphicFramePr>
          <p:nvPr/>
        </p:nvGraphicFramePr>
        <p:xfrm>
          <a:off x="900113" y="765175"/>
          <a:ext cx="4054475" cy="236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7" name="Equation" r:id="rId3" imgW="1612800" imgH="939600" progId="Equation.DSMT4">
                  <p:embed/>
                </p:oleObj>
              </mc:Choice>
              <mc:Fallback>
                <p:oleObj name="Equation" r:id="rId3" imgW="1612800" imgH="939600" progId="Equation.DSMT4">
                  <p:embed/>
                  <p:pic>
                    <p:nvPicPr>
                      <p:cNvPr id="0" name="Picture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765175"/>
                        <a:ext cx="4054475" cy="2363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Rectangle 1027"/>
          <p:cNvSpPr>
            <a:spLocks noChangeArrowheads="1"/>
          </p:cNvSpPr>
          <p:nvPr/>
        </p:nvSpPr>
        <p:spPr bwMode="auto">
          <a:xfrm>
            <a:off x="5364163" y="1123950"/>
            <a:ext cx="2819400" cy="1411288"/>
          </a:xfrm>
          <a:prstGeom prst="rect">
            <a:avLst/>
          </a:prstGeom>
          <a:solidFill>
            <a:srgbClr val="00CC99"/>
          </a:solidFill>
          <a:ln w="38100" cmpd="dbl">
            <a:solidFill>
              <a:srgbClr val="000099"/>
            </a:solidFill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ea typeface="楷体_GB2312" pitchFamily="49" charset="-122"/>
              </a:rPr>
              <a:t>对线性方程组的</a:t>
            </a:r>
          </a:p>
          <a:p>
            <a:r>
              <a:rPr lang="zh-CN" altLang="en-US">
                <a:solidFill>
                  <a:schemeClr val="bg2"/>
                </a:solidFill>
                <a:ea typeface="楷体_GB2312" pitchFamily="49" charset="-122"/>
              </a:rPr>
              <a:t>研究可转化为对</a:t>
            </a:r>
          </a:p>
          <a:p>
            <a:r>
              <a:rPr lang="zh-CN" altLang="en-US">
                <a:solidFill>
                  <a:schemeClr val="bg2"/>
                </a:solidFill>
                <a:ea typeface="楷体_GB2312" pitchFamily="49" charset="-122"/>
              </a:rPr>
              <a:t>这张表的研究</a:t>
            </a:r>
            <a:r>
              <a:rPr lang="en-US" altLang="zh-CN">
                <a:solidFill>
                  <a:schemeClr val="bg2"/>
                </a:solidFill>
                <a:ea typeface="宋体" pitchFamily="2" charset="-122"/>
              </a:rPr>
              <a:t>.</a:t>
            </a:r>
          </a:p>
        </p:txBody>
      </p:sp>
      <p:sp>
        <p:nvSpPr>
          <p:cNvPr id="33796" name="Rectangle 1028"/>
          <p:cNvSpPr>
            <a:spLocks noChangeArrowheads="1"/>
          </p:cNvSpPr>
          <p:nvPr/>
        </p:nvSpPr>
        <p:spPr bwMode="auto">
          <a:xfrm>
            <a:off x="914400" y="115888"/>
            <a:ext cx="7978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ea typeface="宋体" pitchFamily="2" charset="-122"/>
              </a:rPr>
              <a:t>线性方程组的系数与常数项按原位置可排为</a:t>
            </a:r>
          </a:p>
        </p:txBody>
      </p:sp>
      <p:sp>
        <p:nvSpPr>
          <p:cNvPr id="33797" name="Text Box 1029"/>
          <p:cNvSpPr txBox="1">
            <a:spLocks noChangeArrowheads="1"/>
          </p:cNvSpPr>
          <p:nvPr/>
        </p:nvSpPr>
        <p:spPr bwMode="auto">
          <a:xfrm>
            <a:off x="838200" y="3240088"/>
            <a:ext cx="44958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pitchFamily="2" charset="-122"/>
              </a:rPr>
              <a:t>2. </a:t>
            </a:r>
            <a:r>
              <a:rPr lang="zh-CN" altLang="en-US">
                <a:ea typeface="宋体" pitchFamily="2" charset="-122"/>
              </a:rPr>
              <a:t>某航空公司在</a:t>
            </a:r>
            <a:r>
              <a:rPr lang="en-US" altLang="zh-CN" i="1">
                <a:ea typeface="宋体" pitchFamily="2" charset="-122"/>
              </a:rPr>
              <a:t>A,B,C,D</a:t>
            </a:r>
            <a:r>
              <a:rPr lang="zh-CN" altLang="en-US">
                <a:ea typeface="宋体" pitchFamily="2" charset="-122"/>
              </a:rPr>
              <a:t>四城市之间开辟了若干航线 </a:t>
            </a:r>
            <a:r>
              <a:rPr lang="en-US" altLang="zh-CN">
                <a:ea typeface="宋体" pitchFamily="2" charset="-122"/>
              </a:rPr>
              <a:t>,</a:t>
            </a:r>
            <a:r>
              <a:rPr lang="zh-CN" altLang="en-US">
                <a:ea typeface="宋体" pitchFamily="2" charset="-122"/>
              </a:rPr>
              <a:t>如图所示，它表示了四城市间的航班图：如果从</a:t>
            </a:r>
            <a:r>
              <a:rPr lang="en-US" altLang="zh-CN" i="1">
                <a:ea typeface="宋体" pitchFamily="2" charset="-122"/>
              </a:rPr>
              <a:t>A</a:t>
            </a:r>
            <a:r>
              <a:rPr lang="zh-CN" altLang="en-US">
                <a:ea typeface="宋体" pitchFamily="2" charset="-122"/>
              </a:rPr>
              <a:t>到</a:t>
            </a:r>
            <a:r>
              <a:rPr lang="en-US" altLang="zh-CN" i="1">
                <a:ea typeface="宋体" pitchFamily="2" charset="-122"/>
              </a:rPr>
              <a:t>B</a:t>
            </a:r>
            <a:r>
              <a:rPr lang="zh-CN" altLang="en-US">
                <a:ea typeface="宋体" pitchFamily="2" charset="-122"/>
              </a:rPr>
              <a:t>有航班，则用带箭头的线连接 </a:t>
            </a:r>
            <a:r>
              <a:rPr lang="en-US" altLang="zh-CN" i="1">
                <a:ea typeface="宋体" pitchFamily="2" charset="-122"/>
              </a:rPr>
              <a:t>A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zh-CN" altLang="en-US">
                <a:ea typeface="宋体" pitchFamily="2" charset="-122"/>
              </a:rPr>
              <a:t>与</a:t>
            </a:r>
            <a:r>
              <a:rPr lang="en-US" altLang="zh-CN" i="1">
                <a:ea typeface="宋体" pitchFamily="2" charset="-122"/>
              </a:rPr>
              <a:t>B</a:t>
            </a:r>
            <a:r>
              <a:rPr lang="en-US" altLang="zh-CN">
                <a:ea typeface="宋体" pitchFamily="2" charset="-122"/>
              </a:rPr>
              <a:t>.</a:t>
            </a:r>
          </a:p>
        </p:txBody>
      </p:sp>
      <p:grpSp>
        <p:nvGrpSpPr>
          <p:cNvPr id="33798" name="Group 1030"/>
          <p:cNvGrpSpPr>
            <a:grpSpLocks/>
          </p:cNvGrpSpPr>
          <p:nvPr/>
        </p:nvGrpSpPr>
        <p:grpSpPr bwMode="auto">
          <a:xfrm>
            <a:off x="5638800" y="3011488"/>
            <a:ext cx="2654300" cy="2349500"/>
            <a:chOff x="3552" y="2304"/>
            <a:chExt cx="1672" cy="1480"/>
          </a:xfrm>
        </p:grpSpPr>
        <p:graphicFrame>
          <p:nvGraphicFramePr>
            <p:cNvPr id="33799" name="Object 1031"/>
            <p:cNvGraphicFramePr>
              <a:graphicFrameLocks noChangeAspect="1"/>
            </p:cNvGraphicFramePr>
            <p:nvPr/>
          </p:nvGraphicFramePr>
          <p:xfrm>
            <a:off x="3552" y="3024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8" name="Equation" r:id="rId5" imgW="291960" imgH="304560" progId="Equation.3">
                    <p:embed/>
                  </p:oleObj>
                </mc:Choice>
                <mc:Fallback>
                  <p:oleObj name="Equation" r:id="rId5" imgW="291960" imgH="304560" progId="Equation.3">
                    <p:embed/>
                    <p:pic>
                      <p:nvPicPr>
                        <p:cNvPr id="0" name="Picture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024"/>
                          <a:ext cx="18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0" name="Object 1032"/>
            <p:cNvGraphicFramePr>
              <a:graphicFrameLocks noChangeAspect="1"/>
            </p:cNvGraphicFramePr>
            <p:nvPr/>
          </p:nvGraphicFramePr>
          <p:xfrm>
            <a:off x="4416" y="2304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9" name="Equation" r:id="rId7" imgW="291960" imgH="291960" progId="Equation.3">
                    <p:embed/>
                  </p:oleObj>
                </mc:Choice>
                <mc:Fallback>
                  <p:oleObj name="Equation" r:id="rId7" imgW="291960" imgH="291960" progId="Equation.3">
                    <p:embed/>
                    <p:pic>
                      <p:nvPicPr>
                        <p:cNvPr id="0" name="Picture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304"/>
                          <a:ext cx="18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1" name="Object 1033"/>
            <p:cNvGraphicFramePr>
              <a:graphicFrameLocks noChangeAspect="1"/>
            </p:cNvGraphicFramePr>
            <p:nvPr/>
          </p:nvGraphicFramePr>
          <p:xfrm>
            <a:off x="5040" y="307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0" name="Equation" r:id="rId9" imgW="291960" imgH="317160" progId="Equation.3">
                    <p:embed/>
                  </p:oleObj>
                </mc:Choice>
                <mc:Fallback>
                  <p:oleObj name="Equation" r:id="rId9" imgW="291960" imgH="317160" progId="Equation.3">
                    <p:embed/>
                    <p:pic>
                      <p:nvPicPr>
                        <p:cNvPr id="0" name="Picture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3072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2" name="Object 1034"/>
            <p:cNvGraphicFramePr>
              <a:graphicFrameLocks noChangeAspect="1"/>
            </p:cNvGraphicFramePr>
            <p:nvPr/>
          </p:nvGraphicFramePr>
          <p:xfrm>
            <a:off x="4416" y="3600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1" name="Equation" r:id="rId11" imgW="317160" imgH="291960" progId="Equation.3">
                    <p:embed/>
                  </p:oleObj>
                </mc:Choice>
                <mc:Fallback>
                  <p:oleObj name="Equation" r:id="rId11" imgW="317160" imgH="291960" progId="Equation.3">
                    <p:embed/>
                    <p:pic>
                      <p:nvPicPr>
                        <p:cNvPr id="0" name="Picture 1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600"/>
                          <a:ext cx="20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03" name="Line 1035"/>
          <p:cNvSpPr>
            <a:spLocks noChangeShapeType="1"/>
          </p:cNvSpPr>
          <p:nvPr/>
        </p:nvSpPr>
        <p:spPr bwMode="auto">
          <a:xfrm flipH="1">
            <a:off x="6019800" y="3316288"/>
            <a:ext cx="990600" cy="9906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804" name="Line 1036"/>
          <p:cNvSpPr>
            <a:spLocks noChangeShapeType="1"/>
          </p:cNvSpPr>
          <p:nvPr/>
        </p:nvSpPr>
        <p:spPr bwMode="auto">
          <a:xfrm flipH="1">
            <a:off x="6248400" y="3468688"/>
            <a:ext cx="609600" cy="6096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lg"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805" name="Line 1037"/>
          <p:cNvSpPr>
            <a:spLocks noChangeShapeType="1"/>
          </p:cNvSpPr>
          <p:nvPr/>
        </p:nvSpPr>
        <p:spPr bwMode="auto">
          <a:xfrm>
            <a:off x="7239000" y="3316288"/>
            <a:ext cx="762000" cy="1066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806" name="Line 1038"/>
          <p:cNvSpPr>
            <a:spLocks noChangeShapeType="1"/>
          </p:cNvSpPr>
          <p:nvPr/>
        </p:nvSpPr>
        <p:spPr bwMode="auto">
          <a:xfrm>
            <a:off x="6096000" y="4383088"/>
            <a:ext cx="19050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807" name="Line 1039"/>
          <p:cNvSpPr>
            <a:spLocks noChangeShapeType="1"/>
          </p:cNvSpPr>
          <p:nvPr/>
        </p:nvSpPr>
        <p:spPr bwMode="auto">
          <a:xfrm>
            <a:off x="6477000" y="4383088"/>
            <a:ext cx="1219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lg"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808" name="Line 1040"/>
          <p:cNvSpPr>
            <a:spLocks noChangeShapeType="1"/>
          </p:cNvSpPr>
          <p:nvPr/>
        </p:nvSpPr>
        <p:spPr bwMode="auto">
          <a:xfrm>
            <a:off x="7162800" y="3316288"/>
            <a:ext cx="0" cy="17526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lg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809" name="Line 1041"/>
          <p:cNvSpPr>
            <a:spLocks noChangeShapeType="1"/>
          </p:cNvSpPr>
          <p:nvPr/>
        </p:nvSpPr>
        <p:spPr bwMode="auto">
          <a:xfrm flipH="1">
            <a:off x="7239000" y="4459288"/>
            <a:ext cx="685800" cy="685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33810" name="Object 1042"/>
          <p:cNvGraphicFramePr>
            <a:graphicFrameLocks noChangeAspect="1"/>
          </p:cNvGraphicFramePr>
          <p:nvPr/>
        </p:nvGraphicFramePr>
        <p:xfrm>
          <a:off x="4476750" y="2573338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name="Equation" r:id="rId13" imgW="190440" imgH="419040" progId="Equation.3">
                  <p:embed/>
                </p:oleObj>
              </mc:Choice>
              <mc:Fallback>
                <p:oleObj name="Equation" r:id="rId13" imgW="190440" imgH="419040" progId="Equation.3">
                  <p:embed/>
                  <p:pic>
                    <p:nvPicPr>
                      <p:cNvPr id="0" name="Picture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2573338"/>
                        <a:ext cx="190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nimBg="1" autoUpdateAnimBg="0"/>
      <p:bldP spid="33797" grpId="0" autoUpdateAnimBg="0"/>
      <p:bldP spid="33803" grpId="0" animBg="1"/>
      <p:bldP spid="33804" grpId="0" animBg="1"/>
      <p:bldP spid="33805" grpId="0" animBg="1"/>
      <p:bldP spid="33806" grpId="0" animBg="1"/>
      <p:bldP spid="33807" grpId="0" animBg="1"/>
      <p:bldP spid="33808" grpId="0" animBg="1"/>
      <p:bldP spid="3380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187450" y="260350"/>
            <a:ext cx="637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四城市间的航班图情况常用表格来表示</a:t>
            </a:r>
            <a:r>
              <a:rPr lang="en-US" altLang="zh-CN">
                <a:ea typeface="宋体" pitchFamily="2" charset="-122"/>
              </a:rPr>
              <a:t>: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755650" y="2205038"/>
            <a:ext cx="476250" cy="955675"/>
          </a:xfrm>
          <a:prstGeom prst="rect">
            <a:avLst/>
          </a:prstGeom>
          <a:solidFill>
            <a:srgbClr val="0000FF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rgbClr val="FFFF00"/>
                </a:solidFill>
                <a:ea typeface="宋体" pitchFamily="2" charset="-122"/>
              </a:rPr>
              <a:t>发站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621088" y="884238"/>
            <a:ext cx="1287462" cy="528637"/>
          </a:xfrm>
          <a:prstGeom prst="rect">
            <a:avLst/>
          </a:prstGeom>
          <a:solidFill>
            <a:srgbClr val="0000FF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rgbClr val="FFFF00"/>
                </a:solidFill>
                <a:ea typeface="宋体" pitchFamily="2" charset="-122"/>
              </a:rPr>
              <a:t>到站</a:t>
            </a:r>
          </a:p>
        </p:txBody>
      </p:sp>
      <p:grpSp>
        <p:nvGrpSpPr>
          <p:cNvPr id="34821" name="Group 5"/>
          <p:cNvGrpSpPr>
            <a:grpSpLocks/>
          </p:cNvGrpSpPr>
          <p:nvPr/>
        </p:nvGrpSpPr>
        <p:grpSpPr bwMode="auto">
          <a:xfrm>
            <a:off x="1792288" y="1784350"/>
            <a:ext cx="4953000" cy="2133600"/>
            <a:chOff x="1296" y="1824"/>
            <a:chExt cx="3120" cy="1344"/>
          </a:xfrm>
        </p:grpSpPr>
        <p:sp>
          <p:nvSpPr>
            <p:cNvPr id="34822" name="Line 6"/>
            <p:cNvSpPr>
              <a:spLocks noChangeShapeType="1"/>
            </p:cNvSpPr>
            <p:nvPr/>
          </p:nvSpPr>
          <p:spPr bwMode="auto">
            <a:xfrm>
              <a:off x="1296" y="1824"/>
              <a:ext cx="312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23" name="Line 7"/>
            <p:cNvSpPr>
              <a:spLocks noChangeShapeType="1"/>
            </p:cNvSpPr>
            <p:nvPr/>
          </p:nvSpPr>
          <p:spPr bwMode="auto">
            <a:xfrm>
              <a:off x="1296" y="2160"/>
              <a:ext cx="312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>
              <a:off x="1296" y="2496"/>
              <a:ext cx="312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25" name="Line 9"/>
            <p:cNvSpPr>
              <a:spLocks noChangeShapeType="1"/>
            </p:cNvSpPr>
            <p:nvPr/>
          </p:nvSpPr>
          <p:spPr bwMode="auto">
            <a:xfrm>
              <a:off x="1296" y="2832"/>
              <a:ext cx="312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26" name="Line 10"/>
            <p:cNvSpPr>
              <a:spLocks noChangeShapeType="1"/>
            </p:cNvSpPr>
            <p:nvPr/>
          </p:nvSpPr>
          <p:spPr bwMode="auto">
            <a:xfrm>
              <a:off x="1296" y="3168"/>
              <a:ext cx="312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27" name="Line 11"/>
            <p:cNvSpPr>
              <a:spLocks noChangeShapeType="1"/>
            </p:cNvSpPr>
            <p:nvPr/>
          </p:nvSpPr>
          <p:spPr bwMode="auto">
            <a:xfrm>
              <a:off x="4416" y="1824"/>
              <a:ext cx="0" cy="1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28" name="Line 12"/>
            <p:cNvSpPr>
              <a:spLocks noChangeShapeType="1"/>
            </p:cNvSpPr>
            <p:nvPr/>
          </p:nvSpPr>
          <p:spPr bwMode="auto">
            <a:xfrm>
              <a:off x="1296" y="1824"/>
              <a:ext cx="0" cy="1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>
              <a:off x="3696" y="1824"/>
              <a:ext cx="0" cy="1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30" name="Line 14"/>
            <p:cNvSpPr>
              <a:spLocks noChangeShapeType="1"/>
            </p:cNvSpPr>
            <p:nvPr/>
          </p:nvSpPr>
          <p:spPr bwMode="auto">
            <a:xfrm>
              <a:off x="2880" y="1824"/>
              <a:ext cx="0" cy="1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31" name="Line 15"/>
            <p:cNvSpPr>
              <a:spLocks noChangeShapeType="1"/>
            </p:cNvSpPr>
            <p:nvPr/>
          </p:nvSpPr>
          <p:spPr bwMode="auto">
            <a:xfrm>
              <a:off x="2064" y="1824"/>
              <a:ext cx="0" cy="1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4832" name="Group 16"/>
          <p:cNvGrpSpPr>
            <a:grpSpLocks/>
          </p:cNvGrpSpPr>
          <p:nvPr/>
        </p:nvGrpSpPr>
        <p:grpSpPr bwMode="auto">
          <a:xfrm>
            <a:off x="2249488" y="1455738"/>
            <a:ext cx="4127500" cy="317500"/>
            <a:chOff x="2112" y="1152"/>
            <a:chExt cx="2600" cy="200"/>
          </a:xfrm>
        </p:grpSpPr>
        <p:graphicFrame>
          <p:nvGraphicFramePr>
            <p:cNvPr id="34833" name="Object 17"/>
            <p:cNvGraphicFramePr>
              <a:graphicFrameLocks noChangeAspect="1"/>
            </p:cNvGraphicFramePr>
            <p:nvPr/>
          </p:nvGraphicFramePr>
          <p:xfrm>
            <a:off x="2112" y="1152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2" name="Equation" r:id="rId3" imgW="291960" imgH="304560" progId="Equation.3">
                    <p:embed/>
                  </p:oleObj>
                </mc:Choice>
                <mc:Fallback>
                  <p:oleObj name="Equation" r:id="rId3" imgW="291960" imgH="30456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152"/>
                          <a:ext cx="18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4" name="Object 18"/>
            <p:cNvGraphicFramePr>
              <a:graphicFrameLocks noChangeAspect="1"/>
            </p:cNvGraphicFramePr>
            <p:nvPr/>
          </p:nvGraphicFramePr>
          <p:xfrm>
            <a:off x="2928" y="1152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3" name="Equation" r:id="rId5" imgW="291960" imgH="291960" progId="Equation.3">
                    <p:embed/>
                  </p:oleObj>
                </mc:Choice>
                <mc:Fallback>
                  <p:oleObj name="Equation" r:id="rId5" imgW="291960" imgH="29196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152"/>
                          <a:ext cx="18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5" name="Object 19"/>
            <p:cNvGraphicFramePr>
              <a:graphicFrameLocks noChangeAspect="1"/>
            </p:cNvGraphicFramePr>
            <p:nvPr/>
          </p:nvGraphicFramePr>
          <p:xfrm>
            <a:off x="3744" y="115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4" name="Equation" r:id="rId7" imgW="291960" imgH="317160" progId="Equation.3">
                    <p:embed/>
                  </p:oleObj>
                </mc:Choice>
                <mc:Fallback>
                  <p:oleObj name="Equation" r:id="rId7" imgW="291960" imgH="31716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152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6" name="Object 20"/>
            <p:cNvGraphicFramePr>
              <a:graphicFrameLocks noChangeAspect="1"/>
            </p:cNvGraphicFramePr>
            <p:nvPr/>
          </p:nvGraphicFramePr>
          <p:xfrm>
            <a:off x="4512" y="1152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5" name="Equation" r:id="rId9" imgW="317160" imgH="291960" progId="Equation.3">
                    <p:embed/>
                  </p:oleObj>
                </mc:Choice>
                <mc:Fallback>
                  <p:oleObj name="Equation" r:id="rId9" imgW="317160" imgH="29196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152"/>
                          <a:ext cx="20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37" name="Group 21"/>
          <p:cNvGrpSpPr>
            <a:grpSpLocks/>
          </p:cNvGrpSpPr>
          <p:nvPr/>
        </p:nvGrpSpPr>
        <p:grpSpPr bwMode="auto">
          <a:xfrm>
            <a:off x="1258888" y="1936750"/>
            <a:ext cx="368300" cy="1892300"/>
            <a:chOff x="1488" y="1536"/>
            <a:chExt cx="232" cy="1192"/>
          </a:xfrm>
        </p:grpSpPr>
        <p:graphicFrame>
          <p:nvGraphicFramePr>
            <p:cNvPr id="34838" name="Object 22"/>
            <p:cNvGraphicFramePr>
              <a:graphicFrameLocks noChangeAspect="1"/>
            </p:cNvGraphicFramePr>
            <p:nvPr/>
          </p:nvGraphicFramePr>
          <p:xfrm>
            <a:off x="1536" y="1536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6" name="Equation" r:id="rId11" imgW="291960" imgH="304560" progId="Equation.3">
                    <p:embed/>
                  </p:oleObj>
                </mc:Choice>
                <mc:Fallback>
                  <p:oleObj name="Equation" r:id="rId11" imgW="291960" imgH="30456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536"/>
                          <a:ext cx="18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9" name="Object 23"/>
            <p:cNvGraphicFramePr>
              <a:graphicFrameLocks noChangeAspect="1"/>
            </p:cNvGraphicFramePr>
            <p:nvPr/>
          </p:nvGraphicFramePr>
          <p:xfrm>
            <a:off x="1536" y="1872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7" name="Equation" r:id="rId13" imgW="291960" imgH="291960" progId="Equation.3">
                    <p:embed/>
                  </p:oleObj>
                </mc:Choice>
                <mc:Fallback>
                  <p:oleObj name="Equation" r:id="rId13" imgW="291960" imgH="291960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872"/>
                          <a:ext cx="18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0" name="Object 24"/>
            <p:cNvGraphicFramePr>
              <a:graphicFrameLocks noChangeAspect="1"/>
            </p:cNvGraphicFramePr>
            <p:nvPr/>
          </p:nvGraphicFramePr>
          <p:xfrm>
            <a:off x="1536" y="2208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8" name="Equation" r:id="rId15" imgW="291960" imgH="317160" progId="Equation.3">
                    <p:embed/>
                  </p:oleObj>
                </mc:Choice>
                <mc:Fallback>
                  <p:oleObj name="Equation" r:id="rId15" imgW="291960" imgH="31716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208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1" name="Object 25"/>
            <p:cNvGraphicFramePr>
              <a:graphicFrameLocks noChangeAspect="1"/>
            </p:cNvGraphicFramePr>
            <p:nvPr/>
          </p:nvGraphicFramePr>
          <p:xfrm>
            <a:off x="1488" y="2544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9" name="Equation" r:id="rId17" imgW="317160" imgH="291960" progId="Equation.3">
                    <p:embed/>
                  </p:oleObj>
                </mc:Choice>
                <mc:Fallback>
                  <p:oleObj name="Equation" r:id="rId17" imgW="317160" imgH="29196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544"/>
                          <a:ext cx="20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42" name="Freeform 26"/>
          <p:cNvSpPr>
            <a:spLocks/>
          </p:cNvSpPr>
          <p:nvPr/>
        </p:nvSpPr>
        <p:spPr bwMode="auto">
          <a:xfrm>
            <a:off x="3392488" y="2012950"/>
            <a:ext cx="6858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144"/>
              </a:cxn>
              <a:cxn ang="0">
                <a:pos x="432" y="0"/>
              </a:cxn>
            </a:cxnLst>
            <a:rect l="0" t="0" r="r" b="b"/>
            <a:pathLst>
              <a:path w="432" h="144">
                <a:moveTo>
                  <a:pt x="0" y="0"/>
                </a:moveTo>
                <a:cubicBezTo>
                  <a:pt x="36" y="72"/>
                  <a:pt x="72" y="144"/>
                  <a:pt x="144" y="144"/>
                </a:cubicBezTo>
                <a:cubicBezTo>
                  <a:pt x="216" y="144"/>
                  <a:pt x="384" y="24"/>
                  <a:pt x="432" y="0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843" name="Freeform 27"/>
          <p:cNvSpPr>
            <a:spLocks/>
          </p:cNvSpPr>
          <p:nvPr/>
        </p:nvSpPr>
        <p:spPr bwMode="auto">
          <a:xfrm>
            <a:off x="2097088" y="2546350"/>
            <a:ext cx="6858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144"/>
              </a:cxn>
              <a:cxn ang="0">
                <a:pos x="432" y="0"/>
              </a:cxn>
            </a:cxnLst>
            <a:rect l="0" t="0" r="r" b="b"/>
            <a:pathLst>
              <a:path w="432" h="144">
                <a:moveTo>
                  <a:pt x="0" y="0"/>
                </a:moveTo>
                <a:cubicBezTo>
                  <a:pt x="36" y="72"/>
                  <a:pt x="72" y="144"/>
                  <a:pt x="144" y="144"/>
                </a:cubicBezTo>
                <a:cubicBezTo>
                  <a:pt x="216" y="144"/>
                  <a:pt x="384" y="24"/>
                  <a:pt x="432" y="0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844" name="Freeform 28"/>
          <p:cNvSpPr>
            <a:spLocks/>
          </p:cNvSpPr>
          <p:nvPr/>
        </p:nvSpPr>
        <p:spPr bwMode="auto">
          <a:xfrm>
            <a:off x="4611688" y="2012950"/>
            <a:ext cx="6858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144"/>
              </a:cxn>
              <a:cxn ang="0">
                <a:pos x="432" y="0"/>
              </a:cxn>
            </a:cxnLst>
            <a:rect l="0" t="0" r="r" b="b"/>
            <a:pathLst>
              <a:path w="432" h="144">
                <a:moveTo>
                  <a:pt x="0" y="0"/>
                </a:moveTo>
                <a:cubicBezTo>
                  <a:pt x="36" y="72"/>
                  <a:pt x="72" y="144"/>
                  <a:pt x="144" y="144"/>
                </a:cubicBezTo>
                <a:cubicBezTo>
                  <a:pt x="216" y="144"/>
                  <a:pt x="384" y="24"/>
                  <a:pt x="432" y="0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845" name="Freeform 29"/>
          <p:cNvSpPr>
            <a:spLocks/>
          </p:cNvSpPr>
          <p:nvPr/>
        </p:nvSpPr>
        <p:spPr bwMode="auto">
          <a:xfrm>
            <a:off x="4611688" y="2546350"/>
            <a:ext cx="6858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144"/>
              </a:cxn>
              <a:cxn ang="0">
                <a:pos x="432" y="0"/>
              </a:cxn>
            </a:cxnLst>
            <a:rect l="0" t="0" r="r" b="b"/>
            <a:pathLst>
              <a:path w="432" h="144">
                <a:moveTo>
                  <a:pt x="0" y="0"/>
                </a:moveTo>
                <a:cubicBezTo>
                  <a:pt x="36" y="72"/>
                  <a:pt x="72" y="144"/>
                  <a:pt x="144" y="144"/>
                </a:cubicBezTo>
                <a:cubicBezTo>
                  <a:pt x="216" y="144"/>
                  <a:pt x="384" y="24"/>
                  <a:pt x="432" y="0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846" name="Freeform 30"/>
          <p:cNvSpPr>
            <a:spLocks/>
          </p:cNvSpPr>
          <p:nvPr/>
        </p:nvSpPr>
        <p:spPr bwMode="auto">
          <a:xfrm>
            <a:off x="5830888" y="3003550"/>
            <a:ext cx="6858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144"/>
              </a:cxn>
              <a:cxn ang="0">
                <a:pos x="432" y="0"/>
              </a:cxn>
            </a:cxnLst>
            <a:rect l="0" t="0" r="r" b="b"/>
            <a:pathLst>
              <a:path w="432" h="144">
                <a:moveTo>
                  <a:pt x="0" y="0"/>
                </a:moveTo>
                <a:cubicBezTo>
                  <a:pt x="36" y="72"/>
                  <a:pt x="72" y="144"/>
                  <a:pt x="144" y="144"/>
                </a:cubicBezTo>
                <a:cubicBezTo>
                  <a:pt x="216" y="144"/>
                  <a:pt x="384" y="24"/>
                  <a:pt x="432" y="0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847" name="Freeform 31"/>
          <p:cNvSpPr>
            <a:spLocks/>
          </p:cNvSpPr>
          <p:nvPr/>
        </p:nvSpPr>
        <p:spPr bwMode="auto">
          <a:xfrm>
            <a:off x="3468688" y="3613150"/>
            <a:ext cx="6858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144"/>
              </a:cxn>
              <a:cxn ang="0">
                <a:pos x="432" y="0"/>
              </a:cxn>
            </a:cxnLst>
            <a:rect l="0" t="0" r="r" b="b"/>
            <a:pathLst>
              <a:path w="432" h="144">
                <a:moveTo>
                  <a:pt x="0" y="0"/>
                </a:moveTo>
                <a:cubicBezTo>
                  <a:pt x="36" y="72"/>
                  <a:pt x="72" y="144"/>
                  <a:pt x="144" y="144"/>
                </a:cubicBezTo>
                <a:cubicBezTo>
                  <a:pt x="216" y="144"/>
                  <a:pt x="384" y="24"/>
                  <a:pt x="432" y="0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848" name="Freeform 32"/>
          <p:cNvSpPr>
            <a:spLocks/>
          </p:cNvSpPr>
          <p:nvPr/>
        </p:nvSpPr>
        <p:spPr bwMode="auto">
          <a:xfrm>
            <a:off x="2097088" y="3079750"/>
            <a:ext cx="6858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144"/>
              </a:cxn>
              <a:cxn ang="0">
                <a:pos x="432" y="0"/>
              </a:cxn>
            </a:cxnLst>
            <a:rect l="0" t="0" r="r" b="b"/>
            <a:pathLst>
              <a:path w="432" h="144">
                <a:moveTo>
                  <a:pt x="0" y="0"/>
                </a:moveTo>
                <a:cubicBezTo>
                  <a:pt x="36" y="72"/>
                  <a:pt x="72" y="144"/>
                  <a:pt x="144" y="144"/>
                </a:cubicBezTo>
                <a:cubicBezTo>
                  <a:pt x="216" y="144"/>
                  <a:pt x="384" y="24"/>
                  <a:pt x="432" y="0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34849" name="Group 33"/>
          <p:cNvGrpSpPr>
            <a:grpSpLocks/>
          </p:cNvGrpSpPr>
          <p:nvPr/>
        </p:nvGrpSpPr>
        <p:grpSpPr bwMode="auto">
          <a:xfrm>
            <a:off x="1258888" y="4149725"/>
            <a:ext cx="3484562" cy="519113"/>
            <a:chOff x="672" y="3086"/>
            <a:chExt cx="2195" cy="327"/>
          </a:xfrm>
        </p:grpSpPr>
        <p:sp>
          <p:nvSpPr>
            <p:cNvPr id="34850" name="Rectangle 34"/>
            <p:cNvSpPr>
              <a:spLocks noChangeArrowheads="1"/>
            </p:cNvSpPr>
            <p:nvPr/>
          </p:nvSpPr>
          <p:spPr bwMode="auto">
            <a:xfrm>
              <a:off x="672" y="3086"/>
              <a:ext cx="219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宋体" pitchFamily="2" charset="-122"/>
                </a:rPr>
                <a:t>其中        表示有航班</a:t>
              </a:r>
              <a:r>
                <a:rPr lang="en-US" altLang="zh-CN">
                  <a:ea typeface="宋体" pitchFamily="2" charset="-122"/>
                </a:rPr>
                <a:t>.</a:t>
              </a:r>
            </a:p>
          </p:txBody>
        </p:sp>
        <p:sp>
          <p:nvSpPr>
            <p:cNvPr id="34851" name="Freeform 35"/>
            <p:cNvSpPr>
              <a:spLocks/>
            </p:cNvSpPr>
            <p:nvPr/>
          </p:nvSpPr>
          <p:spPr bwMode="auto">
            <a:xfrm>
              <a:off x="1200" y="3216"/>
              <a:ext cx="432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44"/>
                </a:cxn>
                <a:cxn ang="0">
                  <a:pos x="432" y="0"/>
                </a:cxn>
              </a:cxnLst>
              <a:rect l="0" t="0" r="r" b="b"/>
              <a:pathLst>
                <a:path w="432" h="144">
                  <a:moveTo>
                    <a:pt x="0" y="0"/>
                  </a:moveTo>
                  <a:cubicBezTo>
                    <a:pt x="36" y="72"/>
                    <a:pt x="72" y="144"/>
                    <a:pt x="144" y="144"/>
                  </a:cubicBezTo>
                  <a:cubicBezTo>
                    <a:pt x="216" y="144"/>
                    <a:pt x="384" y="24"/>
                    <a:pt x="432" y="0"/>
                  </a:cubicBez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4869" name="Group 53"/>
          <p:cNvGrpSpPr>
            <a:grpSpLocks/>
          </p:cNvGrpSpPr>
          <p:nvPr/>
        </p:nvGrpSpPr>
        <p:grpSpPr bwMode="auto">
          <a:xfrm>
            <a:off x="611188" y="4724400"/>
            <a:ext cx="7991475" cy="946150"/>
            <a:chOff x="385" y="2976"/>
            <a:chExt cx="5034" cy="596"/>
          </a:xfrm>
        </p:grpSpPr>
        <p:sp>
          <p:nvSpPr>
            <p:cNvPr id="34853" name="Text Box 37"/>
            <p:cNvSpPr txBox="1">
              <a:spLocks noChangeArrowheads="1"/>
            </p:cNvSpPr>
            <p:nvPr/>
          </p:nvSpPr>
          <p:spPr bwMode="auto">
            <a:xfrm>
              <a:off x="385" y="2976"/>
              <a:ext cx="5034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       </a:t>
              </a:r>
              <a:r>
                <a:rPr lang="zh-CN" altLang="en-US">
                  <a:ea typeface="宋体" pitchFamily="2" charset="-122"/>
                </a:rPr>
                <a:t>为便于计算，把表中的          改成</a:t>
              </a:r>
              <a:r>
                <a:rPr lang="en-US" altLang="zh-CN">
                  <a:ea typeface="宋体" pitchFamily="2" charset="-122"/>
                </a:rPr>
                <a:t>1</a:t>
              </a:r>
              <a:r>
                <a:rPr lang="zh-CN" altLang="en-US">
                  <a:ea typeface="宋体" pitchFamily="2" charset="-122"/>
                </a:rPr>
                <a:t>，空白地方填上</a:t>
              </a:r>
              <a:r>
                <a:rPr lang="en-US" altLang="zh-CN">
                  <a:ea typeface="宋体" pitchFamily="2" charset="-122"/>
                </a:rPr>
                <a:t>0</a:t>
              </a:r>
              <a:r>
                <a:rPr lang="zh-CN" altLang="en-US">
                  <a:ea typeface="宋体" pitchFamily="2" charset="-122"/>
                </a:rPr>
                <a:t>，就得到一个数表</a:t>
              </a:r>
              <a:r>
                <a:rPr lang="en-US" altLang="zh-CN">
                  <a:ea typeface="宋体" pitchFamily="2" charset="-122"/>
                </a:rPr>
                <a:t>:</a:t>
              </a:r>
            </a:p>
          </p:txBody>
        </p:sp>
        <p:sp>
          <p:nvSpPr>
            <p:cNvPr id="34854" name="Freeform 38"/>
            <p:cNvSpPr>
              <a:spLocks/>
            </p:cNvSpPr>
            <p:nvPr/>
          </p:nvSpPr>
          <p:spPr bwMode="auto">
            <a:xfrm>
              <a:off x="3128" y="3067"/>
              <a:ext cx="432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44"/>
                </a:cxn>
                <a:cxn ang="0">
                  <a:pos x="432" y="0"/>
                </a:cxn>
              </a:cxnLst>
              <a:rect l="0" t="0" r="r" b="b"/>
              <a:pathLst>
                <a:path w="432" h="144">
                  <a:moveTo>
                    <a:pt x="0" y="0"/>
                  </a:moveTo>
                  <a:cubicBezTo>
                    <a:pt x="36" y="72"/>
                    <a:pt x="72" y="144"/>
                    <a:pt x="144" y="144"/>
                  </a:cubicBezTo>
                  <a:cubicBezTo>
                    <a:pt x="216" y="144"/>
                    <a:pt x="384" y="24"/>
                    <a:pt x="432" y="0"/>
                  </a:cubicBez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4867" name="Group 51"/>
          <p:cNvGrpSpPr>
            <a:grpSpLocks/>
          </p:cNvGrpSpPr>
          <p:nvPr/>
        </p:nvGrpSpPr>
        <p:grpSpPr bwMode="auto">
          <a:xfrm>
            <a:off x="6732588" y="260350"/>
            <a:ext cx="2330450" cy="1943100"/>
            <a:chOff x="3688" y="2170"/>
            <a:chExt cx="1672" cy="1480"/>
          </a:xfrm>
        </p:grpSpPr>
        <p:grpSp>
          <p:nvGrpSpPr>
            <p:cNvPr id="34855" name="Group 39"/>
            <p:cNvGrpSpPr>
              <a:grpSpLocks/>
            </p:cNvGrpSpPr>
            <p:nvPr/>
          </p:nvGrpSpPr>
          <p:grpSpPr bwMode="auto">
            <a:xfrm>
              <a:off x="3688" y="2170"/>
              <a:ext cx="1672" cy="1480"/>
              <a:chOff x="3552" y="2304"/>
              <a:chExt cx="1672" cy="1480"/>
            </a:xfrm>
          </p:grpSpPr>
          <p:graphicFrame>
            <p:nvGraphicFramePr>
              <p:cNvPr id="34856" name="Object 40"/>
              <p:cNvGraphicFramePr>
                <a:graphicFrameLocks noChangeAspect="1"/>
              </p:cNvGraphicFramePr>
              <p:nvPr/>
            </p:nvGraphicFramePr>
            <p:xfrm>
              <a:off x="3552" y="3024"/>
              <a:ext cx="18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80" name="Equation" r:id="rId19" imgW="291960" imgH="304560" progId="Equation.3">
                      <p:embed/>
                    </p:oleObj>
                  </mc:Choice>
                  <mc:Fallback>
                    <p:oleObj name="Equation" r:id="rId19" imgW="291960" imgH="304560" progId="Equation.3">
                      <p:embed/>
                      <p:pic>
                        <p:nvPicPr>
                          <p:cNvPr id="0" name="Picture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3024"/>
                            <a:ext cx="184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57" name="Object 41"/>
              <p:cNvGraphicFramePr>
                <a:graphicFrameLocks noChangeAspect="1"/>
              </p:cNvGraphicFramePr>
              <p:nvPr/>
            </p:nvGraphicFramePr>
            <p:xfrm>
              <a:off x="4416" y="2304"/>
              <a:ext cx="18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81" name="Equation" r:id="rId21" imgW="291960" imgH="291960" progId="Equation.3">
                      <p:embed/>
                    </p:oleObj>
                  </mc:Choice>
                  <mc:Fallback>
                    <p:oleObj name="Equation" r:id="rId21" imgW="291960" imgH="291960" progId="Equation.3">
                      <p:embed/>
                      <p:pic>
                        <p:nvPicPr>
                          <p:cNvPr id="0" name="Picture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2304"/>
                            <a:ext cx="184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58" name="Object 42"/>
              <p:cNvGraphicFramePr>
                <a:graphicFrameLocks noChangeAspect="1"/>
              </p:cNvGraphicFramePr>
              <p:nvPr/>
            </p:nvGraphicFramePr>
            <p:xfrm>
              <a:off x="5040" y="3072"/>
              <a:ext cx="18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82" name="Equation" r:id="rId23" imgW="291960" imgH="317160" progId="Equation.3">
                      <p:embed/>
                    </p:oleObj>
                  </mc:Choice>
                  <mc:Fallback>
                    <p:oleObj name="Equation" r:id="rId23" imgW="291960" imgH="317160" progId="Equation.3">
                      <p:embed/>
                      <p:pic>
                        <p:nvPicPr>
                          <p:cNvPr id="0" name="Picture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0" y="3072"/>
                            <a:ext cx="184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59" name="Object 43"/>
              <p:cNvGraphicFramePr>
                <a:graphicFrameLocks noChangeAspect="1"/>
              </p:cNvGraphicFramePr>
              <p:nvPr/>
            </p:nvGraphicFramePr>
            <p:xfrm>
              <a:off x="4416" y="3600"/>
              <a:ext cx="200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83" name="Equation" r:id="rId25" imgW="317160" imgH="291960" progId="Equation.3">
                      <p:embed/>
                    </p:oleObj>
                  </mc:Choice>
                  <mc:Fallback>
                    <p:oleObj name="Equation" r:id="rId25" imgW="317160" imgH="291960" progId="Equation.3">
                      <p:embed/>
                      <p:pic>
                        <p:nvPicPr>
                          <p:cNvPr id="0" name="Picture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3600"/>
                            <a:ext cx="200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4860" name="Line 44"/>
            <p:cNvSpPr>
              <a:spLocks noChangeShapeType="1"/>
            </p:cNvSpPr>
            <p:nvPr/>
          </p:nvSpPr>
          <p:spPr bwMode="auto">
            <a:xfrm flipH="1">
              <a:off x="3928" y="2362"/>
              <a:ext cx="624" cy="62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61" name="Line 45"/>
            <p:cNvSpPr>
              <a:spLocks noChangeShapeType="1"/>
            </p:cNvSpPr>
            <p:nvPr/>
          </p:nvSpPr>
          <p:spPr bwMode="auto">
            <a:xfrm flipH="1">
              <a:off x="4072" y="2458"/>
              <a:ext cx="384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lg" len="lg"/>
              <a:tailEnd type="triangl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62" name="Line 46"/>
            <p:cNvSpPr>
              <a:spLocks noChangeShapeType="1"/>
            </p:cNvSpPr>
            <p:nvPr/>
          </p:nvSpPr>
          <p:spPr bwMode="auto">
            <a:xfrm>
              <a:off x="4696" y="2362"/>
              <a:ext cx="480" cy="67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63" name="Line 47"/>
            <p:cNvSpPr>
              <a:spLocks noChangeShapeType="1"/>
            </p:cNvSpPr>
            <p:nvPr/>
          </p:nvSpPr>
          <p:spPr bwMode="auto">
            <a:xfrm>
              <a:off x="3976" y="3034"/>
              <a:ext cx="12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64" name="Line 48"/>
            <p:cNvSpPr>
              <a:spLocks noChangeShapeType="1"/>
            </p:cNvSpPr>
            <p:nvPr/>
          </p:nvSpPr>
          <p:spPr bwMode="auto">
            <a:xfrm>
              <a:off x="4216" y="3034"/>
              <a:ext cx="76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lg" len="lg"/>
              <a:tailEnd type="triangl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65" name="Line 49"/>
            <p:cNvSpPr>
              <a:spLocks noChangeShapeType="1"/>
            </p:cNvSpPr>
            <p:nvPr/>
          </p:nvSpPr>
          <p:spPr bwMode="auto">
            <a:xfrm>
              <a:off x="4648" y="2362"/>
              <a:ext cx="0" cy="110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lg" len="lg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66" name="Line 50"/>
            <p:cNvSpPr>
              <a:spLocks noChangeShapeType="1"/>
            </p:cNvSpPr>
            <p:nvPr/>
          </p:nvSpPr>
          <p:spPr bwMode="auto">
            <a:xfrm flipH="1">
              <a:off x="4696" y="3082"/>
              <a:ext cx="432" cy="43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4868" name="Line 52"/>
          <p:cNvSpPr>
            <a:spLocks noChangeShapeType="1"/>
          </p:cNvSpPr>
          <p:nvPr/>
        </p:nvSpPr>
        <p:spPr bwMode="auto">
          <a:xfrm flipV="1">
            <a:off x="7235825" y="549275"/>
            <a:ext cx="649288" cy="647700"/>
          </a:xfrm>
          <a:prstGeom prst="line">
            <a:avLst/>
          </a:prstGeom>
          <a:noFill/>
          <a:ln w="76200">
            <a:solidFill>
              <a:srgbClr val="A5002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nimBg="1" autoUpdateAnimBg="0"/>
      <p:bldP spid="34820" grpId="0" animBg="1" autoUpdateAnimBg="0"/>
      <p:bldP spid="34842" grpId="0" animBg="1"/>
      <p:bldP spid="34843" grpId="0" animBg="1"/>
      <p:bldP spid="34844" grpId="0" animBg="1"/>
      <p:bldP spid="34845" grpId="0" animBg="1"/>
      <p:bldP spid="34846" grpId="0" animBg="1"/>
      <p:bldP spid="34847" grpId="0" animBg="1"/>
      <p:bldP spid="34848" grpId="0" animBg="1"/>
      <p:bldP spid="34868" grpId="0" animBg="1"/>
      <p:bldP spid="3486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1219200" y="3003550"/>
            <a:ext cx="6705600" cy="2133600"/>
            <a:chOff x="1296" y="1824"/>
            <a:chExt cx="3120" cy="1344"/>
          </a:xfrm>
        </p:grpSpPr>
        <p:sp>
          <p:nvSpPr>
            <p:cNvPr id="35843" name="Line 3"/>
            <p:cNvSpPr>
              <a:spLocks noChangeShapeType="1"/>
            </p:cNvSpPr>
            <p:nvPr/>
          </p:nvSpPr>
          <p:spPr bwMode="auto">
            <a:xfrm>
              <a:off x="1296" y="1824"/>
              <a:ext cx="312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44" name="Line 4"/>
            <p:cNvSpPr>
              <a:spLocks noChangeShapeType="1"/>
            </p:cNvSpPr>
            <p:nvPr/>
          </p:nvSpPr>
          <p:spPr bwMode="auto">
            <a:xfrm>
              <a:off x="1296" y="2160"/>
              <a:ext cx="312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45" name="Line 5"/>
            <p:cNvSpPr>
              <a:spLocks noChangeShapeType="1"/>
            </p:cNvSpPr>
            <p:nvPr/>
          </p:nvSpPr>
          <p:spPr bwMode="auto">
            <a:xfrm>
              <a:off x="1296" y="2496"/>
              <a:ext cx="312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46" name="Line 6"/>
            <p:cNvSpPr>
              <a:spLocks noChangeShapeType="1"/>
            </p:cNvSpPr>
            <p:nvPr/>
          </p:nvSpPr>
          <p:spPr bwMode="auto">
            <a:xfrm>
              <a:off x="1296" y="2832"/>
              <a:ext cx="312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47" name="Line 7"/>
            <p:cNvSpPr>
              <a:spLocks noChangeShapeType="1"/>
            </p:cNvSpPr>
            <p:nvPr/>
          </p:nvSpPr>
          <p:spPr bwMode="auto">
            <a:xfrm>
              <a:off x="1296" y="3168"/>
              <a:ext cx="312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>
              <a:off x="4416" y="1824"/>
              <a:ext cx="0" cy="1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>
              <a:off x="1296" y="1824"/>
              <a:ext cx="0" cy="1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>
              <a:off x="3696" y="1824"/>
              <a:ext cx="0" cy="1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2880" y="1824"/>
              <a:ext cx="0" cy="1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2064" y="1824"/>
              <a:ext cx="0" cy="1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35853" name="Object 13"/>
          <p:cNvGraphicFramePr>
            <a:graphicFrameLocks noChangeAspect="1"/>
          </p:cNvGraphicFramePr>
          <p:nvPr/>
        </p:nvGraphicFramePr>
        <p:xfrm>
          <a:off x="3657600" y="315595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4" name="Equation" r:id="rId3" imgW="177480" imgH="304560" progId="Equation.3">
                  <p:embed/>
                </p:oleObj>
              </mc:Choice>
              <mc:Fallback>
                <p:oleObj name="Equation" r:id="rId3" imgW="177480" imgH="30456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155950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4" name="Object 14"/>
          <p:cNvGraphicFramePr>
            <a:graphicFrameLocks noChangeAspect="1"/>
          </p:cNvGraphicFramePr>
          <p:nvPr/>
        </p:nvGraphicFramePr>
        <p:xfrm>
          <a:off x="5486400" y="315595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5" name="Equation" r:id="rId5" imgW="177480" imgH="304560" progId="Equation.3">
                  <p:embed/>
                </p:oleObj>
              </mc:Choice>
              <mc:Fallback>
                <p:oleObj name="Equation" r:id="rId5" imgW="177480" imgH="30456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155950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5" name="Object 15"/>
          <p:cNvGraphicFramePr>
            <a:graphicFrameLocks noChangeAspect="1"/>
          </p:cNvGraphicFramePr>
          <p:nvPr/>
        </p:nvGraphicFramePr>
        <p:xfrm>
          <a:off x="1905000" y="368935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6" name="Equation" r:id="rId7" imgW="177480" imgH="304560" progId="Equation.3">
                  <p:embed/>
                </p:oleObj>
              </mc:Choice>
              <mc:Fallback>
                <p:oleObj name="Equation" r:id="rId7" imgW="177480" imgH="30456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689350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6" name="Object 16"/>
          <p:cNvGraphicFramePr>
            <a:graphicFrameLocks noChangeAspect="1"/>
          </p:cNvGraphicFramePr>
          <p:nvPr/>
        </p:nvGraphicFramePr>
        <p:xfrm>
          <a:off x="5486400" y="368935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7" name="Equation" r:id="rId8" imgW="177480" imgH="304560" progId="Equation.3">
                  <p:embed/>
                </p:oleObj>
              </mc:Choice>
              <mc:Fallback>
                <p:oleObj name="Equation" r:id="rId8" imgW="177480" imgH="30456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689350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7" name="Object 17"/>
          <p:cNvGraphicFramePr>
            <a:graphicFrameLocks noChangeAspect="1"/>
          </p:cNvGraphicFramePr>
          <p:nvPr/>
        </p:nvGraphicFramePr>
        <p:xfrm>
          <a:off x="7086600" y="422275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8" name="Equation" r:id="rId9" imgW="177480" imgH="304560" progId="Equation.3">
                  <p:embed/>
                </p:oleObj>
              </mc:Choice>
              <mc:Fallback>
                <p:oleObj name="Equation" r:id="rId9" imgW="177480" imgH="30456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222750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8" name="Object 18"/>
          <p:cNvGraphicFramePr>
            <a:graphicFrameLocks noChangeAspect="1"/>
          </p:cNvGraphicFramePr>
          <p:nvPr/>
        </p:nvGraphicFramePr>
        <p:xfrm>
          <a:off x="1905000" y="422275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9" name="Equation" r:id="rId10" imgW="177480" imgH="304560" progId="Equation.3">
                  <p:embed/>
                </p:oleObj>
              </mc:Choice>
              <mc:Fallback>
                <p:oleObj name="Equation" r:id="rId10" imgW="177480" imgH="30456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22750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9" name="Object 19"/>
          <p:cNvGraphicFramePr>
            <a:graphicFrameLocks noChangeAspect="1"/>
          </p:cNvGraphicFramePr>
          <p:nvPr/>
        </p:nvGraphicFramePr>
        <p:xfrm>
          <a:off x="3657600" y="475615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0" name="Equation" r:id="rId11" imgW="177480" imgH="304560" progId="Equation.3">
                  <p:embed/>
                </p:oleObj>
              </mc:Choice>
              <mc:Fallback>
                <p:oleObj name="Equation" r:id="rId11" imgW="177480" imgH="30456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756150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0" name="Object 20"/>
          <p:cNvGraphicFramePr>
            <a:graphicFrameLocks noChangeAspect="1"/>
          </p:cNvGraphicFramePr>
          <p:nvPr/>
        </p:nvGraphicFramePr>
        <p:xfrm>
          <a:off x="1905000" y="3155950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1" name="Equation" r:id="rId12" imgW="203040" imgH="317160" progId="Equation.3">
                  <p:embed/>
                </p:oleObj>
              </mc:Choice>
              <mc:Fallback>
                <p:oleObj name="Equation" r:id="rId12" imgW="203040" imgH="31716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155950"/>
                        <a:ext cx="2032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97" name="Group 57"/>
          <p:cNvGrpSpPr>
            <a:grpSpLocks/>
          </p:cNvGrpSpPr>
          <p:nvPr/>
        </p:nvGrpSpPr>
        <p:grpSpPr bwMode="auto">
          <a:xfrm>
            <a:off x="1905000" y="3155950"/>
            <a:ext cx="5384800" cy="1917700"/>
            <a:chOff x="1200" y="2304"/>
            <a:chExt cx="3392" cy="1208"/>
          </a:xfrm>
        </p:grpSpPr>
        <p:graphicFrame>
          <p:nvGraphicFramePr>
            <p:cNvPr id="35861" name="Object 21"/>
            <p:cNvGraphicFramePr>
              <a:graphicFrameLocks noChangeAspect="1"/>
            </p:cNvGraphicFramePr>
            <p:nvPr/>
          </p:nvGraphicFramePr>
          <p:xfrm>
            <a:off x="3456" y="3312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2" name="Equation" r:id="rId14" imgW="203040" imgH="317160" progId="Equation.3">
                    <p:embed/>
                  </p:oleObj>
                </mc:Choice>
                <mc:Fallback>
                  <p:oleObj name="Equation" r:id="rId14" imgW="203040" imgH="31716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312"/>
                          <a:ext cx="128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2" name="Object 22"/>
            <p:cNvGraphicFramePr>
              <a:graphicFrameLocks noChangeAspect="1"/>
            </p:cNvGraphicFramePr>
            <p:nvPr/>
          </p:nvGraphicFramePr>
          <p:xfrm>
            <a:off x="3456" y="2976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3" name="Equation" r:id="rId16" imgW="203040" imgH="317160" progId="Equation.3">
                    <p:embed/>
                  </p:oleObj>
                </mc:Choice>
                <mc:Fallback>
                  <p:oleObj name="Equation" r:id="rId16" imgW="203040" imgH="31716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976"/>
                          <a:ext cx="128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3" name="Object 23"/>
            <p:cNvGraphicFramePr>
              <a:graphicFrameLocks noChangeAspect="1"/>
            </p:cNvGraphicFramePr>
            <p:nvPr/>
          </p:nvGraphicFramePr>
          <p:xfrm>
            <a:off x="1200" y="3312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4" name="Equation" r:id="rId17" imgW="203040" imgH="317160" progId="Equation.3">
                    <p:embed/>
                  </p:oleObj>
                </mc:Choice>
                <mc:Fallback>
                  <p:oleObj name="Equation" r:id="rId17" imgW="203040" imgH="317160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312"/>
                          <a:ext cx="128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4" name="Object 24"/>
            <p:cNvGraphicFramePr>
              <a:graphicFrameLocks noChangeAspect="1"/>
            </p:cNvGraphicFramePr>
            <p:nvPr/>
          </p:nvGraphicFramePr>
          <p:xfrm>
            <a:off x="2304" y="2976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5" name="Equation" r:id="rId18" imgW="203040" imgH="317160" progId="Equation.3">
                    <p:embed/>
                  </p:oleObj>
                </mc:Choice>
                <mc:Fallback>
                  <p:oleObj name="Equation" r:id="rId18" imgW="203040" imgH="31716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976"/>
                          <a:ext cx="128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5" name="Object 25"/>
            <p:cNvGraphicFramePr>
              <a:graphicFrameLocks noChangeAspect="1"/>
            </p:cNvGraphicFramePr>
            <p:nvPr/>
          </p:nvGraphicFramePr>
          <p:xfrm>
            <a:off x="4464" y="2640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6" name="Equation" r:id="rId19" imgW="203040" imgH="317160" progId="Equation.3">
                    <p:embed/>
                  </p:oleObj>
                </mc:Choice>
                <mc:Fallback>
                  <p:oleObj name="Equation" r:id="rId19" imgW="203040" imgH="31716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640"/>
                          <a:ext cx="128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6" name="Object 26"/>
            <p:cNvGraphicFramePr>
              <a:graphicFrameLocks noChangeAspect="1"/>
            </p:cNvGraphicFramePr>
            <p:nvPr/>
          </p:nvGraphicFramePr>
          <p:xfrm>
            <a:off x="4464" y="3312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7" name="Equation" r:id="rId20" imgW="203040" imgH="317160" progId="Equation.3">
                    <p:embed/>
                  </p:oleObj>
                </mc:Choice>
                <mc:Fallback>
                  <p:oleObj name="Equation" r:id="rId20" imgW="203040" imgH="31716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312"/>
                          <a:ext cx="128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7" name="Object 27"/>
            <p:cNvGraphicFramePr>
              <a:graphicFrameLocks noChangeAspect="1"/>
            </p:cNvGraphicFramePr>
            <p:nvPr/>
          </p:nvGraphicFramePr>
          <p:xfrm>
            <a:off x="2304" y="2640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8" name="Equation" r:id="rId21" imgW="203040" imgH="317160" progId="Equation.3">
                    <p:embed/>
                  </p:oleObj>
                </mc:Choice>
                <mc:Fallback>
                  <p:oleObj name="Equation" r:id="rId21" imgW="203040" imgH="317160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640"/>
                          <a:ext cx="128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8" name="Object 28"/>
            <p:cNvGraphicFramePr>
              <a:graphicFrameLocks noChangeAspect="1"/>
            </p:cNvGraphicFramePr>
            <p:nvPr/>
          </p:nvGraphicFramePr>
          <p:xfrm>
            <a:off x="4464" y="2304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9" name="Equation" r:id="rId22" imgW="203040" imgH="317160" progId="Equation.3">
                    <p:embed/>
                  </p:oleObj>
                </mc:Choice>
                <mc:Fallback>
                  <p:oleObj name="Equation" r:id="rId22" imgW="203040" imgH="317160" progId="Equation.3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304"/>
                          <a:ext cx="128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1116013" y="5287963"/>
            <a:ext cx="5988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该数表反映了四城市间交通联接情况</a:t>
            </a:r>
            <a:r>
              <a:rPr lang="en-US" altLang="zh-CN">
                <a:ea typeface="宋体" pitchFamily="2" charset="-122"/>
              </a:rPr>
              <a:t>.</a:t>
            </a:r>
          </a:p>
        </p:txBody>
      </p:sp>
      <p:grpSp>
        <p:nvGrpSpPr>
          <p:cNvPr id="35870" name="Group 30"/>
          <p:cNvGrpSpPr>
            <a:grpSpLocks/>
          </p:cNvGrpSpPr>
          <p:nvPr/>
        </p:nvGrpSpPr>
        <p:grpSpPr bwMode="auto">
          <a:xfrm>
            <a:off x="1905000" y="260350"/>
            <a:ext cx="5410200" cy="2590800"/>
            <a:chOff x="1200" y="480"/>
            <a:chExt cx="3408" cy="1632"/>
          </a:xfrm>
        </p:grpSpPr>
        <p:grpSp>
          <p:nvGrpSpPr>
            <p:cNvPr id="35871" name="Group 31"/>
            <p:cNvGrpSpPr>
              <a:grpSpLocks/>
            </p:cNvGrpSpPr>
            <p:nvPr/>
          </p:nvGrpSpPr>
          <p:grpSpPr bwMode="auto">
            <a:xfrm>
              <a:off x="1488" y="768"/>
              <a:ext cx="3120" cy="1344"/>
              <a:chOff x="1296" y="1824"/>
              <a:chExt cx="3120" cy="1344"/>
            </a:xfrm>
          </p:grpSpPr>
          <p:sp>
            <p:nvSpPr>
              <p:cNvPr id="35872" name="Line 32"/>
              <p:cNvSpPr>
                <a:spLocks noChangeShapeType="1"/>
              </p:cNvSpPr>
              <p:nvPr/>
            </p:nvSpPr>
            <p:spPr bwMode="auto">
              <a:xfrm>
                <a:off x="1296" y="1824"/>
                <a:ext cx="312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73" name="Line 33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312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74" name="Line 34"/>
              <p:cNvSpPr>
                <a:spLocks noChangeShapeType="1"/>
              </p:cNvSpPr>
              <p:nvPr/>
            </p:nvSpPr>
            <p:spPr bwMode="auto">
              <a:xfrm>
                <a:off x="1296" y="2496"/>
                <a:ext cx="312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75" name="Line 35"/>
              <p:cNvSpPr>
                <a:spLocks noChangeShapeType="1"/>
              </p:cNvSpPr>
              <p:nvPr/>
            </p:nvSpPr>
            <p:spPr bwMode="auto">
              <a:xfrm>
                <a:off x="1296" y="2832"/>
                <a:ext cx="312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76" name="Line 36"/>
              <p:cNvSpPr>
                <a:spLocks noChangeShapeType="1"/>
              </p:cNvSpPr>
              <p:nvPr/>
            </p:nvSpPr>
            <p:spPr bwMode="auto">
              <a:xfrm>
                <a:off x="1296" y="3168"/>
                <a:ext cx="312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77" name="Line 37"/>
              <p:cNvSpPr>
                <a:spLocks noChangeShapeType="1"/>
              </p:cNvSpPr>
              <p:nvPr/>
            </p:nvSpPr>
            <p:spPr bwMode="auto">
              <a:xfrm>
                <a:off x="4416" y="1824"/>
                <a:ext cx="0" cy="134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78" name="Line 38"/>
              <p:cNvSpPr>
                <a:spLocks noChangeShapeType="1"/>
              </p:cNvSpPr>
              <p:nvPr/>
            </p:nvSpPr>
            <p:spPr bwMode="auto">
              <a:xfrm>
                <a:off x="1296" y="1824"/>
                <a:ext cx="0" cy="134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79" name="Line 39"/>
              <p:cNvSpPr>
                <a:spLocks noChangeShapeType="1"/>
              </p:cNvSpPr>
              <p:nvPr/>
            </p:nvSpPr>
            <p:spPr bwMode="auto">
              <a:xfrm>
                <a:off x="3696" y="1824"/>
                <a:ext cx="0" cy="134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80" name="Line 40"/>
              <p:cNvSpPr>
                <a:spLocks noChangeShapeType="1"/>
              </p:cNvSpPr>
              <p:nvPr/>
            </p:nvSpPr>
            <p:spPr bwMode="auto">
              <a:xfrm>
                <a:off x="2880" y="1824"/>
                <a:ext cx="0" cy="134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81" name="Line 41"/>
              <p:cNvSpPr>
                <a:spLocks noChangeShapeType="1"/>
              </p:cNvSpPr>
              <p:nvPr/>
            </p:nvSpPr>
            <p:spPr bwMode="auto">
              <a:xfrm>
                <a:off x="2064" y="1824"/>
                <a:ext cx="0" cy="134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aphicFrame>
          <p:nvGraphicFramePr>
            <p:cNvPr id="35882" name="Object 42"/>
            <p:cNvGraphicFramePr>
              <a:graphicFrameLocks noChangeAspect="1"/>
            </p:cNvGraphicFramePr>
            <p:nvPr/>
          </p:nvGraphicFramePr>
          <p:xfrm>
            <a:off x="1776" y="480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30" name="Equation" r:id="rId23" imgW="291960" imgH="304560" progId="Equation.3">
                    <p:embed/>
                  </p:oleObj>
                </mc:Choice>
                <mc:Fallback>
                  <p:oleObj name="Equation" r:id="rId23" imgW="291960" imgH="304560" progId="Equation.3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480"/>
                          <a:ext cx="18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3" name="Object 43"/>
            <p:cNvGraphicFramePr>
              <a:graphicFrameLocks noChangeAspect="1"/>
            </p:cNvGraphicFramePr>
            <p:nvPr/>
          </p:nvGraphicFramePr>
          <p:xfrm>
            <a:off x="2592" y="480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31" name="Equation" r:id="rId25" imgW="291960" imgH="291960" progId="Equation.3">
                    <p:embed/>
                  </p:oleObj>
                </mc:Choice>
                <mc:Fallback>
                  <p:oleObj name="Equation" r:id="rId25" imgW="291960" imgH="291960" progId="Equation.3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480"/>
                          <a:ext cx="18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4" name="Object 44"/>
            <p:cNvGraphicFramePr>
              <a:graphicFrameLocks noChangeAspect="1"/>
            </p:cNvGraphicFramePr>
            <p:nvPr/>
          </p:nvGraphicFramePr>
          <p:xfrm>
            <a:off x="3408" y="48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32" name="Equation" r:id="rId27" imgW="291960" imgH="317160" progId="Equation.3">
                    <p:embed/>
                  </p:oleObj>
                </mc:Choice>
                <mc:Fallback>
                  <p:oleObj name="Equation" r:id="rId27" imgW="291960" imgH="317160" progId="Equation.3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480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5" name="Object 45"/>
            <p:cNvGraphicFramePr>
              <a:graphicFrameLocks noChangeAspect="1"/>
            </p:cNvGraphicFramePr>
            <p:nvPr/>
          </p:nvGraphicFramePr>
          <p:xfrm>
            <a:off x="4176" y="480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33" name="Equation" r:id="rId29" imgW="317160" imgH="291960" progId="Equation.3">
                    <p:embed/>
                  </p:oleObj>
                </mc:Choice>
                <mc:Fallback>
                  <p:oleObj name="Equation" r:id="rId29" imgW="317160" imgH="291960" progId="Equation.3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480"/>
                          <a:ext cx="20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6" name="Object 46"/>
            <p:cNvGraphicFramePr>
              <a:graphicFrameLocks noChangeAspect="1"/>
            </p:cNvGraphicFramePr>
            <p:nvPr/>
          </p:nvGraphicFramePr>
          <p:xfrm>
            <a:off x="1200" y="864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34" name="Equation" r:id="rId31" imgW="291960" imgH="304560" progId="Equation.3">
                    <p:embed/>
                  </p:oleObj>
                </mc:Choice>
                <mc:Fallback>
                  <p:oleObj name="Equation" r:id="rId31" imgW="291960" imgH="304560" progId="Equation.3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864"/>
                          <a:ext cx="18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7" name="Object 47"/>
            <p:cNvGraphicFramePr>
              <a:graphicFrameLocks noChangeAspect="1"/>
            </p:cNvGraphicFramePr>
            <p:nvPr/>
          </p:nvGraphicFramePr>
          <p:xfrm>
            <a:off x="1200" y="1200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35" name="Equation" r:id="rId33" imgW="291960" imgH="291960" progId="Equation.3">
                    <p:embed/>
                  </p:oleObj>
                </mc:Choice>
                <mc:Fallback>
                  <p:oleObj name="Equation" r:id="rId33" imgW="291960" imgH="291960" progId="Equation.3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200"/>
                          <a:ext cx="18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8" name="Object 48"/>
            <p:cNvGraphicFramePr>
              <a:graphicFrameLocks noChangeAspect="1"/>
            </p:cNvGraphicFramePr>
            <p:nvPr/>
          </p:nvGraphicFramePr>
          <p:xfrm>
            <a:off x="1200" y="1536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36" name="Equation" r:id="rId35" imgW="291960" imgH="317160" progId="Equation.3">
                    <p:embed/>
                  </p:oleObj>
                </mc:Choice>
                <mc:Fallback>
                  <p:oleObj name="Equation" r:id="rId35" imgW="291960" imgH="317160" progId="Equation.3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536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9" name="Object 49"/>
            <p:cNvGraphicFramePr>
              <a:graphicFrameLocks noChangeAspect="1"/>
            </p:cNvGraphicFramePr>
            <p:nvPr/>
          </p:nvGraphicFramePr>
          <p:xfrm>
            <a:off x="1200" y="1872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37" name="Equation" r:id="rId37" imgW="317160" imgH="291960" progId="Equation.3">
                    <p:embed/>
                  </p:oleObj>
                </mc:Choice>
                <mc:Fallback>
                  <p:oleObj name="Equation" r:id="rId37" imgW="317160" imgH="291960" progId="Equation.3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872"/>
                          <a:ext cx="20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90" name="Freeform 50"/>
            <p:cNvSpPr>
              <a:spLocks/>
            </p:cNvSpPr>
            <p:nvPr/>
          </p:nvSpPr>
          <p:spPr bwMode="auto">
            <a:xfrm>
              <a:off x="2496" y="912"/>
              <a:ext cx="432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44"/>
                </a:cxn>
                <a:cxn ang="0">
                  <a:pos x="432" y="0"/>
                </a:cxn>
              </a:cxnLst>
              <a:rect l="0" t="0" r="r" b="b"/>
              <a:pathLst>
                <a:path w="432" h="144">
                  <a:moveTo>
                    <a:pt x="0" y="0"/>
                  </a:moveTo>
                  <a:cubicBezTo>
                    <a:pt x="36" y="72"/>
                    <a:pt x="72" y="144"/>
                    <a:pt x="144" y="144"/>
                  </a:cubicBezTo>
                  <a:cubicBezTo>
                    <a:pt x="216" y="144"/>
                    <a:pt x="384" y="24"/>
                    <a:pt x="432" y="0"/>
                  </a:cubicBez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91" name="Freeform 51"/>
            <p:cNvSpPr>
              <a:spLocks/>
            </p:cNvSpPr>
            <p:nvPr/>
          </p:nvSpPr>
          <p:spPr bwMode="auto">
            <a:xfrm>
              <a:off x="1680" y="1248"/>
              <a:ext cx="432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44"/>
                </a:cxn>
                <a:cxn ang="0">
                  <a:pos x="432" y="0"/>
                </a:cxn>
              </a:cxnLst>
              <a:rect l="0" t="0" r="r" b="b"/>
              <a:pathLst>
                <a:path w="432" h="144">
                  <a:moveTo>
                    <a:pt x="0" y="0"/>
                  </a:moveTo>
                  <a:cubicBezTo>
                    <a:pt x="36" y="72"/>
                    <a:pt x="72" y="144"/>
                    <a:pt x="144" y="144"/>
                  </a:cubicBezTo>
                  <a:cubicBezTo>
                    <a:pt x="216" y="144"/>
                    <a:pt x="384" y="24"/>
                    <a:pt x="432" y="0"/>
                  </a:cubicBez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92" name="Freeform 52"/>
            <p:cNvSpPr>
              <a:spLocks/>
            </p:cNvSpPr>
            <p:nvPr/>
          </p:nvSpPr>
          <p:spPr bwMode="auto">
            <a:xfrm>
              <a:off x="3264" y="912"/>
              <a:ext cx="432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44"/>
                </a:cxn>
                <a:cxn ang="0">
                  <a:pos x="432" y="0"/>
                </a:cxn>
              </a:cxnLst>
              <a:rect l="0" t="0" r="r" b="b"/>
              <a:pathLst>
                <a:path w="432" h="144">
                  <a:moveTo>
                    <a:pt x="0" y="0"/>
                  </a:moveTo>
                  <a:cubicBezTo>
                    <a:pt x="36" y="72"/>
                    <a:pt x="72" y="144"/>
                    <a:pt x="144" y="144"/>
                  </a:cubicBezTo>
                  <a:cubicBezTo>
                    <a:pt x="216" y="144"/>
                    <a:pt x="384" y="24"/>
                    <a:pt x="432" y="0"/>
                  </a:cubicBez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93" name="Freeform 53"/>
            <p:cNvSpPr>
              <a:spLocks/>
            </p:cNvSpPr>
            <p:nvPr/>
          </p:nvSpPr>
          <p:spPr bwMode="auto">
            <a:xfrm>
              <a:off x="3264" y="1248"/>
              <a:ext cx="432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44"/>
                </a:cxn>
                <a:cxn ang="0">
                  <a:pos x="432" y="0"/>
                </a:cxn>
              </a:cxnLst>
              <a:rect l="0" t="0" r="r" b="b"/>
              <a:pathLst>
                <a:path w="432" h="144">
                  <a:moveTo>
                    <a:pt x="0" y="0"/>
                  </a:moveTo>
                  <a:cubicBezTo>
                    <a:pt x="36" y="72"/>
                    <a:pt x="72" y="144"/>
                    <a:pt x="144" y="144"/>
                  </a:cubicBezTo>
                  <a:cubicBezTo>
                    <a:pt x="216" y="144"/>
                    <a:pt x="384" y="24"/>
                    <a:pt x="432" y="0"/>
                  </a:cubicBez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94" name="Freeform 54"/>
            <p:cNvSpPr>
              <a:spLocks/>
            </p:cNvSpPr>
            <p:nvPr/>
          </p:nvSpPr>
          <p:spPr bwMode="auto">
            <a:xfrm>
              <a:off x="4032" y="1536"/>
              <a:ext cx="432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44"/>
                </a:cxn>
                <a:cxn ang="0">
                  <a:pos x="432" y="0"/>
                </a:cxn>
              </a:cxnLst>
              <a:rect l="0" t="0" r="r" b="b"/>
              <a:pathLst>
                <a:path w="432" h="144">
                  <a:moveTo>
                    <a:pt x="0" y="0"/>
                  </a:moveTo>
                  <a:cubicBezTo>
                    <a:pt x="36" y="72"/>
                    <a:pt x="72" y="144"/>
                    <a:pt x="144" y="144"/>
                  </a:cubicBezTo>
                  <a:cubicBezTo>
                    <a:pt x="216" y="144"/>
                    <a:pt x="384" y="24"/>
                    <a:pt x="432" y="0"/>
                  </a:cubicBez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95" name="Freeform 55"/>
            <p:cNvSpPr>
              <a:spLocks/>
            </p:cNvSpPr>
            <p:nvPr/>
          </p:nvSpPr>
          <p:spPr bwMode="auto">
            <a:xfrm>
              <a:off x="2544" y="1872"/>
              <a:ext cx="432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44"/>
                </a:cxn>
                <a:cxn ang="0">
                  <a:pos x="432" y="0"/>
                </a:cxn>
              </a:cxnLst>
              <a:rect l="0" t="0" r="r" b="b"/>
              <a:pathLst>
                <a:path w="432" h="144">
                  <a:moveTo>
                    <a:pt x="0" y="0"/>
                  </a:moveTo>
                  <a:cubicBezTo>
                    <a:pt x="36" y="72"/>
                    <a:pt x="72" y="144"/>
                    <a:pt x="144" y="144"/>
                  </a:cubicBezTo>
                  <a:cubicBezTo>
                    <a:pt x="216" y="144"/>
                    <a:pt x="384" y="24"/>
                    <a:pt x="432" y="0"/>
                  </a:cubicBez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96" name="Freeform 56"/>
            <p:cNvSpPr>
              <a:spLocks/>
            </p:cNvSpPr>
            <p:nvPr/>
          </p:nvSpPr>
          <p:spPr bwMode="auto">
            <a:xfrm>
              <a:off x="1680" y="1584"/>
              <a:ext cx="432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44"/>
                </a:cxn>
                <a:cxn ang="0">
                  <a:pos x="432" y="0"/>
                </a:cxn>
              </a:cxnLst>
              <a:rect l="0" t="0" r="r" b="b"/>
              <a:pathLst>
                <a:path w="432" h="144">
                  <a:moveTo>
                    <a:pt x="0" y="0"/>
                  </a:moveTo>
                  <a:cubicBezTo>
                    <a:pt x="36" y="72"/>
                    <a:pt x="72" y="144"/>
                    <a:pt x="144" y="144"/>
                  </a:cubicBezTo>
                  <a:cubicBezTo>
                    <a:pt x="216" y="144"/>
                    <a:pt x="384" y="24"/>
                    <a:pt x="432" y="0"/>
                  </a:cubicBez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9" name="Rectangle 15"/>
          <p:cNvSpPr>
            <a:spLocks noGrp="1" noChangeArrowheads="1"/>
          </p:cNvSpPr>
          <p:nvPr>
            <p:ph type="title"/>
          </p:nvPr>
        </p:nvSpPr>
        <p:spPr>
          <a:xfrm>
            <a:off x="755650" y="44450"/>
            <a:ext cx="7543800" cy="782638"/>
          </a:xfrm>
        </p:spPr>
        <p:txBody>
          <a:bodyPr/>
          <a:lstStyle/>
          <a:p>
            <a:r>
              <a:rPr lang="zh-CN" altLang="en-US"/>
              <a:t>二、矩阵的定义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684213" y="908050"/>
            <a:ext cx="8459787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95350" indent="-895350"/>
            <a:r>
              <a:rPr lang="zh-CN" altLang="en-US">
                <a:solidFill>
                  <a:srgbClr val="A50021"/>
                </a:solidFill>
                <a:latin typeface="黑体" pitchFamily="2" charset="-122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黑体" pitchFamily="2" charset="-122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黑体" pitchFamily="2" charset="-122"/>
              </a:rPr>
              <a:t>由</a:t>
            </a:r>
            <a:r>
              <a:rPr lang="en-US" altLang="zh-CN" i="1">
                <a:solidFill>
                  <a:schemeClr val="bg2"/>
                </a:solidFill>
              </a:rPr>
              <a:t>mn</a:t>
            </a:r>
            <a:r>
              <a:rPr lang="zh-CN" altLang="en-US">
                <a:solidFill>
                  <a:schemeClr val="bg2"/>
                </a:solidFill>
                <a:latin typeface="黑体" pitchFamily="2" charset="-122"/>
              </a:rPr>
              <a:t>个</a:t>
            </a:r>
            <a:r>
              <a:rPr lang="en-US" altLang="zh-CN">
                <a:solidFill>
                  <a:schemeClr val="bg2"/>
                </a:solidFill>
                <a:latin typeface="黑体" pitchFamily="2" charset="-122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黑体" pitchFamily="2" charset="-122"/>
              </a:rPr>
              <a:t>实或复</a:t>
            </a:r>
            <a:r>
              <a:rPr lang="en-US" altLang="zh-CN">
                <a:solidFill>
                  <a:schemeClr val="bg2"/>
                </a:solidFill>
                <a:latin typeface="黑体" pitchFamily="2" charset="-122"/>
              </a:rPr>
              <a:t>)</a:t>
            </a:r>
            <a:r>
              <a:rPr lang="zh-CN" altLang="en-US">
                <a:solidFill>
                  <a:schemeClr val="bg2"/>
                </a:solidFill>
                <a:latin typeface="黑体" pitchFamily="2" charset="-122"/>
              </a:rPr>
              <a:t>数</a:t>
            </a:r>
          </a:p>
          <a:p>
            <a:pPr marL="895350" indent="-895350"/>
            <a:r>
              <a:rPr lang="zh-CN" altLang="en-US">
                <a:solidFill>
                  <a:schemeClr val="bg2"/>
                </a:solidFill>
                <a:latin typeface="黑体" pitchFamily="2" charset="-122"/>
              </a:rPr>
              <a:t>     排成</a:t>
            </a:r>
            <a:r>
              <a:rPr lang="en-US" altLang="zh-CN" i="1">
                <a:solidFill>
                  <a:schemeClr val="bg2"/>
                </a:solidFill>
                <a:ea typeface="宋体" pitchFamily="2" charset="-122"/>
              </a:rPr>
              <a:t>m</a:t>
            </a:r>
            <a:r>
              <a:rPr lang="zh-CN" altLang="en-US">
                <a:solidFill>
                  <a:schemeClr val="bg2"/>
                </a:solidFill>
                <a:latin typeface="黑体" pitchFamily="2" charset="-122"/>
              </a:rPr>
              <a:t>行</a:t>
            </a:r>
            <a:r>
              <a:rPr lang="en-US" altLang="zh-CN" i="1">
                <a:solidFill>
                  <a:schemeClr val="bg2"/>
                </a:solidFill>
                <a:ea typeface="宋体" pitchFamily="2" charset="-122"/>
              </a:rPr>
              <a:t>n</a:t>
            </a:r>
            <a:r>
              <a:rPr lang="zh-CN" altLang="en-US">
                <a:solidFill>
                  <a:schemeClr val="bg2"/>
                </a:solidFill>
                <a:latin typeface="黑体" pitchFamily="2" charset="-122"/>
              </a:rPr>
              <a:t>列的</a:t>
            </a:r>
            <a:r>
              <a:rPr lang="zh-CN" altLang="en-US">
                <a:solidFill>
                  <a:srgbClr val="FF3300"/>
                </a:solidFill>
                <a:latin typeface="黑体" pitchFamily="2" charset="-122"/>
              </a:rPr>
              <a:t>阵式</a:t>
            </a:r>
            <a:r>
              <a:rPr lang="en-US" altLang="zh-CN">
                <a:solidFill>
                  <a:schemeClr val="bg2"/>
                </a:solidFill>
                <a:latin typeface="黑体" pitchFamily="2" charset="-122"/>
              </a:rPr>
              <a:t>(</a:t>
            </a:r>
            <a:r>
              <a:rPr lang="zh-CN" altLang="en-US">
                <a:solidFill>
                  <a:srgbClr val="FF3300"/>
                </a:solidFill>
                <a:latin typeface="黑体" pitchFamily="2" charset="-122"/>
              </a:rPr>
              <a:t>矩形表</a:t>
            </a:r>
            <a:r>
              <a:rPr lang="en-US" altLang="zh-CN">
                <a:solidFill>
                  <a:schemeClr val="bg2"/>
                </a:solidFill>
                <a:latin typeface="黑体" pitchFamily="2" charset="-122"/>
              </a:rPr>
              <a:t>)</a:t>
            </a:r>
            <a:r>
              <a:rPr lang="zh-CN" altLang="en-US">
                <a:solidFill>
                  <a:schemeClr val="bg2"/>
                </a:solidFill>
                <a:latin typeface="黑体" pitchFamily="2" charset="-122"/>
              </a:rPr>
              <a:t>，称为</a:t>
            </a:r>
            <a:r>
              <a:rPr lang="en-US" altLang="zh-CN" i="1">
                <a:solidFill>
                  <a:schemeClr val="bg2"/>
                </a:solidFill>
                <a:ea typeface="宋体" pitchFamily="2" charset="-122"/>
              </a:rPr>
              <a:t>m</a:t>
            </a:r>
            <a:r>
              <a:rPr lang="en-US" altLang="zh-CN" sz="2400">
                <a:solidFill>
                  <a:schemeClr val="bg2"/>
                </a:solidFill>
                <a:ea typeface="宋体" pitchFamily="2" charset="-122"/>
              </a:rPr>
              <a:t>×</a:t>
            </a:r>
            <a:r>
              <a:rPr lang="en-US" altLang="zh-CN" i="1">
                <a:solidFill>
                  <a:schemeClr val="bg2"/>
                </a:solidFill>
                <a:ea typeface="宋体" pitchFamily="2" charset="-122"/>
              </a:rPr>
              <a:t>n</a:t>
            </a:r>
            <a:r>
              <a:rPr lang="zh-CN" altLang="en-US">
                <a:solidFill>
                  <a:schemeClr val="bg2"/>
                </a:solidFill>
                <a:latin typeface="黑体" pitchFamily="2" charset="-122"/>
              </a:rPr>
              <a:t>矩阵，简称</a:t>
            </a:r>
            <a:r>
              <a:rPr lang="zh-CN" altLang="en-US">
                <a:solidFill>
                  <a:srgbClr val="0000CC"/>
                </a:solidFill>
                <a:latin typeface="黑体" pitchFamily="2" charset="-122"/>
              </a:rPr>
              <a:t>矩阵</a:t>
            </a:r>
            <a:r>
              <a:rPr lang="zh-CN" altLang="en-US">
                <a:solidFill>
                  <a:schemeClr val="bg2"/>
                </a:solidFill>
                <a:latin typeface="黑体" pitchFamily="2" charset="-122"/>
              </a:rPr>
              <a:t>，记为</a:t>
            </a:r>
            <a:r>
              <a:rPr lang="en-US" altLang="zh-CN">
                <a:solidFill>
                  <a:schemeClr val="bg2"/>
                </a:solidFill>
                <a:latin typeface="黑体" pitchFamily="2" charset="-122"/>
              </a:rPr>
              <a:t>:</a:t>
            </a:r>
          </a:p>
        </p:txBody>
      </p:sp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4716463" y="981075"/>
          <a:ext cx="41052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Equation" r:id="rId3" imgW="4431960" imgH="469800" progId="Equation.3">
                  <p:embed/>
                </p:oleObj>
              </mc:Choice>
              <mc:Fallback>
                <p:oleObj name="Equation" r:id="rId3" imgW="4431960" imgH="469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981075"/>
                        <a:ext cx="410527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4500563" y="1916113"/>
          <a:ext cx="3362325" cy="223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name="Equation" r:id="rId5" imgW="1409400" imgH="939600" progId="Equation.DSMT4">
                  <p:embed/>
                </p:oleObj>
              </mc:Choice>
              <mc:Fallback>
                <p:oleObj name="Equation" r:id="rId5" imgW="1409400" imgH="939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916113"/>
                        <a:ext cx="3362325" cy="2239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1403350" y="4221163"/>
            <a:ext cx="4022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数</a:t>
            </a:r>
            <a:r>
              <a:rPr lang="en-US" altLang="zh-CN" i="1">
                <a:ea typeface="宋体" pitchFamily="2" charset="-122"/>
              </a:rPr>
              <a:t>a</a:t>
            </a:r>
            <a:r>
              <a:rPr lang="en-US" altLang="zh-CN" i="1" baseline="-25000">
                <a:ea typeface="宋体" pitchFamily="2" charset="-122"/>
              </a:rPr>
              <a:t>ij</a:t>
            </a:r>
            <a:r>
              <a:rPr lang="zh-CN" altLang="en-US"/>
              <a:t>称为矩阵的</a:t>
            </a:r>
            <a:r>
              <a:rPr lang="zh-CN" altLang="en-US">
                <a:solidFill>
                  <a:srgbClr val="000099"/>
                </a:solidFill>
              </a:rPr>
              <a:t>元</a:t>
            </a:r>
            <a:r>
              <a:rPr lang="en-US" altLang="zh-CN"/>
              <a:t>(</a:t>
            </a:r>
            <a:r>
              <a:rPr lang="zh-CN" altLang="en-US">
                <a:solidFill>
                  <a:srgbClr val="000099"/>
                </a:solidFill>
              </a:rPr>
              <a:t>元素</a:t>
            </a:r>
            <a:r>
              <a:rPr lang="en-US" altLang="zh-CN"/>
              <a:t>).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1476375" y="4868863"/>
            <a:ext cx="6983413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A50021"/>
                </a:solidFill>
              </a:rPr>
              <a:t>表示</a:t>
            </a:r>
            <a:r>
              <a:rPr lang="zh-CN" altLang="en-US"/>
              <a:t>：大写字母</a:t>
            </a:r>
            <a:r>
              <a:rPr lang="en-US" altLang="zh-CN" i="1"/>
              <a:t>A, B, …</a:t>
            </a:r>
            <a:r>
              <a:rPr lang="zh-CN" altLang="en-US"/>
              <a:t>，</a:t>
            </a:r>
          </a:p>
          <a:p>
            <a:r>
              <a:rPr lang="zh-CN" altLang="en-US"/>
              <a:t>            或 </a:t>
            </a:r>
            <a:r>
              <a:rPr lang="en-US" altLang="zh-CN" i="1"/>
              <a:t>A=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i="1" baseline="-25000"/>
              <a:t>ij</a:t>
            </a:r>
            <a:r>
              <a:rPr lang="en-US" altLang="zh-CN"/>
              <a:t>)</a:t>
            </a:r>
            <a:r>
              <a:rPr lang="en-US" altLang="zh-CN" i="1"/>
              <a:t>, 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i="1" baseline="-25000"/>
              <a:t>ij</a:t>
            </a:r>
            <a:r>
              <a:rPr lang="en-US" altLang="zh-CN"/>
              <a:t>)</a:t>
            </a:r>
            <a:r>
              <a:rPr lang="en-US" altLang="zh-CN" i="1" baseline="-25000"/>
              <a:t>mn</a:t>
            </a:r>
            <a:r>
              <a:rPr lang="en-US" altLang="zh-CN" i="1"/>
              <a:t>,   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i="1" baseline="-25000"/>
              <a:t>ij</a:t>
            </a:r>
            <a:r>
              <a:rPr lang="en-US" altLang="zh-CN"/>
              <a:t>)</a:t>
            </a:r>
            <a:r>
              <a:rPr lang="en-US" altLang="zh-CN" i="1" baseline="-25000"/>
              <a:t>m</a:t>
            </a:r>
            <a:r>
              <a:rPr lang="en-US" altLang="zh-CN" sz="2400" baseline="-25000"/>
              <a:t>×</a:t>
            </a:r>
            <a:r>
              <a:rPr lang="en-US" altLang="zh-CN" i="1" baseline="-25000"/>
              <a:t>n</a:t>
            </a:r>
            <a:r>
              <a:rPr lang="zh-CN" altLang="en-US"/>
              <a:t>等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0" grpId="0"/>
      <p:bldP spid="368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36" name="Group 24"/>
          <p:cNvGrpSpPr>
            <a:grpSpLocks/>
          </p:cNvGrpSpPr>
          <p:nvPr/>
        </p:nvGrpSpPr>
        <p:grpSpPr bwMode="auto">
          <a:xfrm>
            <a:off x="914400" y="1371600"/>
            <a:ext cx="3816350" cy="977900"/>
            <a:chOff x="576" y="644"/>
            <a:chExt cx="2404" cy="616"/>
          </a:xfrm>
        </p:grpSpPr>
        <p:sp>
          <p:nvSpPr>
            <p:cNvPr id="38914" name="Text Box 2"/>
            <p:cNvSpPr txBox="1">
              <a:spLocks noChangeArrowheads="1"/>
            </p:cNvSpPr>
            <p:nvPr/>
          </p:nvSpPr>
          <p:spPr bwMode="auto">
            <a:xfrm>
              <a:off x="576" y="720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例如</a:t>
              </a:r>
            </a:p>
          </p:txBody>
        </p:sp>
        <p:graphicFrame>
          <p:nvGraphicFramePr>
            <p:cNvPr id="38915" name="Object 3"/>
            <p:cNvGraphicFramePr>
              <a:graphicFrameLocks noChangeAspect="1"/>
            </p:cNvGraphicFramePr>
            <p:nvPr/>
          </p:nvGraphicFramePr>
          <p:xfrm>
            <a:off x="1492" y="644"/>
            <a:ext cx="1488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5" name="Equation" r:id="rId3" imgW="2361960" imgH="977760" progId="Equation.3">
                    <p:embed/>
                  </p:oleObj>
                </mc:Choice>
                <mc:Fallback>
                  <p:oleObj name="Equation" r:id="rId3" imgW="2361960" imgH="97776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2" y="644"/>
                          <a:ext cx="1488" cy="6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4876800" y="1614488"/>
            <a:ext cx="3394075" cy="519112"/>
            <a:chOff x="3295" y="816"/>
            <a:chExt cx="2138" cy="327"/>
          </a:xfrm>
        </p:grpSpPr>
        <p:sp>
          <p:nvSpPr>
            <p:cNvPr id="38917" name="Text Box 5"/>
            <p:cNvSpPr txBox="1">
              <a:spLocks noChangeArrowheads="1"/>
            </p:cNvSpPr>
            <p:nvPr/>
          </p:nvSpPr>
          <p:spPr bwMode="auto">
            <a:xfrm>
              <a:off x="3295" y="816"/>
              <a:ext cx="213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2"/>
                  </a:solidFill>
                  <a:ea typeface="宋体" pitchFamily="2" charset="-122"/>
                </a:rPr>
                <a:t>是一个           实矩阵</a:t>
              </a:r>
              <a:r>
                <a:rPr lang="en-US" altLang="zh-CN">
                  <a:solidFill>
                    <a:schemeClr val="bg2"/>
                  </a:solidFill>
                  <a:ea typeface="宋体" pitchFamily="2" charset="-122"/>
                </a:rPr>
                <a:t>,</a:t>
              </a:r>
            </a:p>
          </p:txBody>
        </p:sp>
        <p:graphicFrame>
          <p:nvGraphicFramePr>
            <p:cNvPr id="38918" name="Object 6"/>
            <p:cNvGraphicFramePr>
              <a:graphicFrameLocks noChangeAspect="1"/>
            </p:cNvGraphicFramePr>
            <p:nvPr/>
          </p:nvGraphicFramePr>
          <p:xfrm>
            <a:off x="4133" y="874"/>
            <a:ext cx="424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6" name="Equation" r:id="rId5" imgW="672840" imgH="304560" progId="Equation.3">
                    <p:embed/>
                  </p:oleObj>
                </mc:Choice>
                <mc:Fallback>
                  <p:oleObj name="Equation" r:id="rId5" imgW="672840" imgH="30456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3" y="874"/>
                          <a:ext cx="424" cy="1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2411413" y="2420938"/>
          <a:ext cx="20066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7" name="公式" r:id="rId7" imgW="2006280" imgH="1625400" progId="Equation.3">
                  <p:embed/>
                </p:oleObj>
              </mc:Choice>
              <mc:Fallback>
                <p:oleObj name="公式" r:id="rId7" imgW="2006280" imgH="1625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420938"/>
                        <a:ext cx="2006600" cy="162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20" name="Group 8"/>
          <p:cNvGrpSpPr>
            <a:grpSpLocks/>
          </p:cNvGrpSpPr>
          <p:nvPr/>
        </p:nvGrpSpPr>
        <p:grpSpPr bwMode="auto">
          <a:xfrm>
            <a:off x="4500563" y="2781300"/>
            <a:ext cx="3384550" cy="519113"/>
            <a:chOff x="3072" y="3552"/>
            <a:chExt cx="2132" cy="327"/>
          </a:xfrm>
        </p:grpSpPr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072" y="3552"/>
              <a:ext cx="21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2"/>
                  </a:solidFill>
                  <a:ea typeface="宋体" pitchFamily="2" charset="-122"/>
                </a:rPr>
                <a:t>是一个           复矩阵</a:t>
              </a:r>
              <a:r>
                <a:rPr lang="en-US" altLang="zh-CN">
                  <a:solidFill>
                    <a:schemeClr val="bg2"/>
                  </a:solidFill>
                  <a:ea typeface="宋体" pitchFamily="2" charset="-122"/>
                </a:rPr>
                <a:t>,</a:t>
              </a:r>
            </a:p>
          </p:txBody>
        </p:sp>
        <p:graphicFrame>
          <p:nvGraphicFramePr>
            <p:cNvPr id="38922" name="Object 10"/>
            <p:cNvGraphicFramePr>
              <a:graphicFrameLocks noChangeAspect="1"/>
            </p:cNvGraphicFramePr>
            <p:nvPr/>
          </p:nvGraphicFramePr>
          <p:xfrm>
            <a:off x="3888" y="3600"/>
            <a:ext cx="455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8" name="公式" r:id="rId9" imgW="723600" imgH="330120" progId="Equation.3">
                    <p:embed/>
                  </p:oleObj>
                </mc:Choice>
                <mc:Fallback>
                  <p:oleObj name="公式" r:id="rId9" imgW="723600" imgH="33012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600"/>
                          <a:ext cx="455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923" name="Object 11"/>
          <p:cNvGraphicFramePr>
            <a:graphicFrameLocks noChangeAspect="1"/>
          </p:cNvGraphicFramePr>
          <p:nvPr/>
        </p:nvGraphicFramePr>
        <p:xfrm>
          <a:off x="1116013" y="3644900"/>
          <a:ext cx="571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9" name="Equation" r:id="rId11" imgW="571320" imgH="1511280" progId="Equation.3">
                  <p:embed/>
                </p:oleObj>
              </mc:Choice>
              <mc:Fallback>
                <p:oleObj name="Equation" r:id="rId11" imgW="571320" imgH="15112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644900"/>
                        <a:ext cx="5715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24" name="Group 12"/>
          <p:cNvGrpSpPr>
            <a:grpSpLocks/>
          </p:cNvGrpSpPr>
          <p:nvPr/>
        </p:nvGrpSpPr>
        <p:grpSpPr bwMode="auto">
          <a:xfrm>
            <a:off x="1692275" y="4149725"/>
            <a:ext cx="2851150" cy="519113"/>
            <a:chOff x="1056" y="3120"/>
            <a:chExt cx="1796" cy="327"/>
          </a:xfrm>
        </p:grpSpPr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056" y="3120"/>
              <a:ext cx="17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2"/>
                  </a:solidFill>
                  <a:ea typeface="宋体" pitchFamily="2" charset="-122"/>
                </a:rPr>
                <a:t>是一个         矩阵</a:t>
              </a:r>
              <a:r>
                <a:rPr lang="en-US" altLang="zh-CN">
                  <a:solidFill>
                    <a:schemeClr val="bg2"/>
                  </a:solidFill>
                  <a:ea typeface="宋体" pitchFamily="2" charset="-122"/>
                </a:rPr>
                <a:t>,</a:t>
              </a:r>
            </a:p>
          </p:txBody>
        </p:sp>
        <p:graphicFrame>
          <p:nvGraphicFramePr>
            <p:cNvPr id="38926" name="Object 14"/>
            <p:cNvGraphicFramePr>
              <a:graphicFrameLocks noChangeAspect="1"/>
            </p:cNvGraphicFramePr>
            <p:nvPr/>
          </p:nvGraphicFramePr>
          <p:xfrm>
            <a:off x="1824" y="3168"/>
            <a:ext cx="40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50" name="Equation" r:id="rId13" imgW="647640" imgH="317160" progId="Equation.3">
                    <p:embed/>
                  </p:oleObj>
                </mc:Choice>
                <mc:Fallback>
                  <p:oleObj name="Equation" r:id="rId13" imgW="647640" imgH="31716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168"/>
                          <a:ext cx="407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927" name="Object 15"/>
          <p:cNvGraphicFramePr>
            <a:graphicFrameLocks noChangeAspect="1"/>
          </p:cNvGraphicFramePr>
          <p:nvPr/>
        </p:nvGraphicFramePr>
        <p:xfrm>
          <a:off x="1835150" y="5300663"/>
          <a:ext cx="196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1" name="Equation" r:id="rId15" imgW="1968480" imgH="419040" progId="Equation.3">
                  <p:embed/>
                </p:oleObj>
              </mc:Choice>
              <mc:Fallback>
                <p:oleObj name="Equation" r:id="rId15" imgW="1968480" imgH="4190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300663"/>
                        <a:ext cx="1968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28" name="Group 16"/>
          <p:cNvGrpSpPr>
            <a:grpSpLocks/>
          </p:cNvGrpSpPr>
          <p:nvPr/>
        </p:nvGrpSpPr>
        <p:grpSpPr bwMode="auto">
          <a:xfrm>
            <a:off x="3995738" y="5229225"/>
            <a:ext cx="2851150" cy="519113"/>
            <a:chOff x="3168" y="3312"/>
            <a:chExt cx="1796" cy="327"/>
          </a:xfrm>
        </p:grpSpPr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3168" y="3312"/>
              <a:ext cx="17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2"/>
                  </a:solidFill>
                  <a:ea typeface="宋体" pitchFamily="2" charset="-122"/>
                </a:rPr>
                <a:t>是一个         矩阵</a:t>
              </a:r>
              <a:r>
                <a:rPr lang="en-US" altLang="zh-CN">
                  <a:solidFill>
                    <a:schemeClr val="bg2"/>
                  </a:solidFill>
                  <a:ea typeface="宋体" pitchFamily="2" charset="-122"/>
                </a:rPr>
                <a:t>.</a:t>
              </a:r>
            </a:p>
          </p:txBody>
        </p:sp>
        <p:graphicFrame>
          <p:nvGraphicFramePr>
            <p:cNvPr id="38930" name="Object 18"/>
            <p:cNvGraphicFramePr>
              <a:graphicFrameLocks noChangeAspect="1"/>
            </p:cNvGraphicFramePr>
            <p:nvPr/>
          </p:nvGraphicFramePr>
          <p:xfrm>
            <a:off x="3940" y="3364"/>
            <a:ext cx="39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52" name="Equation" r:id="rId17" imgW="634680" imgH="304560" progId="Equation.3">
                    <p:embed/>
                  </p:oleObj>
                </mc:Choice>
                <mc:Fallback>
                  <p:oleObj name="Equation" r:id="rId17" imgW="634680" imgH="30456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0" y="3364"/>
                          <a:ext cx="399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931" name="Object 19"/>
          <p:cNvGraphicFramePr>
            <a:graphicFrameLocks noChangeAspect="1"/>
          </p:cNvGraphicFramePr>
          <p:nvPr/>
        </p:nvGraphicFramePr>
        <p:xfrm>
          <a:off x="5219700" y="4149725"/>
          <a:ext cx="444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3" name="Equation" r:id="rId19" imgW="444240" imgH="406080" progId="Equation.3">
                  <p:embed/>
                </p:oleObj>
              </mc:Choice>
              <mc:Fallback>
                <p:oleObj name="Equation" r:id="rId19" imgW="444240" imgH="40608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149725"/>
                        <a:ext cx="444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35" name="Group 23"/>
          <p:cNvGrpSpPr>
            <a:grpSpLocks/>
          </p:cNvGrpSpPr>
          <p:nvPr/>
        </p:nvGrpSpPr>
        <p:grpSpPr bwMode="auto">
          <a:xfrm>
            <a:off x="5724525" y="4076700"/>
            <a:ext cx="3117850" cy="519113"/>
            <a:chOff x="2976" y="3360"/>
            <a:chExt cx="1964" cy="327"/>
          </a:xfrm>
        </p:grpSpPr>
        <p:sp>
          <p:nvSpPr>
            <p:cNvPr id="38933" name="Rectangle 21"/>
            <p:cNvSpPr>
              <a:spLocks noChangeArrowheads="1"/>
            </p:cNvSpPr>
            <p:nvPr/>
          </p:nvSpPr>
          <p:spPr bwMode="auto">
            <a:xfrm>
              <a:off x="2976" y="3360"/>
              <a:ext cx="19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2"/>
                  </a:solidFill>
                  <a:ea typeface="宋体" pitchFamily="2" charset="-122"/>
                </a:rPr>
                <a:t>是一个         矩阵，</a:t>
              </a:r>
            </a:p>
          </p:txBody>
        </p:sp>
        <p:graphicFrame>
          <p:nvGraphicFramePr>
            <p:cNvPr id="38934" name="Object 22"/>
            <p:cNvGraphicFramePr>
              <a:graphicFrameLocks noChangeAspect="1"/>
            </p:cNvGraphicFramePr>
            <p:nvPr/>
          </p:nvGraphicFramePr>
          <p:xfrm>
            <a:off x="3756" y="3412"/>
            <a:ext cx="38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54" name="Equation" r:id="rId21" imgW="609480" imgH="304560" progId="Equation.3">
                    <p:embed/>
                  </p:oleObj>
                </mc:Choice>
                <mc:Fallback>
                  <p:oleObj name="Equation" r:id="rId21" imgW="609480" imgH="30456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6" y="3412"/>
                          <a:ext cx="383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37" name="Text Box 25"/>
          <p:cNvSpPr txBox="1">
            <a:spLocks noChangeArrowheads="1"/>
          </p:cNvSpPr>
          <p:nvPr/>
        </p:nvSpPr>
        <p:spPr bwMode="auto">
          <a:xfrm>
            <a:off x="1835150" y="260350"/>
            <a:ext cx="4559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元是实数的矩阵称为</a:t>
            </a:r>
            <a:r>
              <a:rPr lang="zh-CN" altLang="en-US">
                <a:solidFill>
                  <a:srgbClr val="0000FF"/>
                </a:solidFill>
              </a:rPr>
              <a:t>实矩阵</a:t>
            </a:r>
            <a:r>
              <a:rPr lang="en-US" altLang="zh-CN">
                <a:ea typeface="宋体" pitchFamily="2" charset="-122"/>
              </a:rPr>
              <a:t>.</a:t>
            </a:r>
          </a:p>
        </p:txBody>
      </p:sp>
      <p:sp>
        <p:nvSpPr>
          <p:cNvPr id="38938" name="Rectangle 26"/>
          <p:cNvSpPr>
            <a:spLocks noChangeArrowheads="1"/>
          </p:cNvSpPr>
          <p:nvPr/>
        </p:nvSpPr>
        <p:spPr bwMode="auto">
          <a:xfrm>
            <a:off x="1835150" y="765175"/>
            <a:ext cx="4559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元是复数的矩阵称为</a:t>
            </a:r>
            <a:r>
              <a:rPr lang="zh-CN" altLang="en-US">
                <a:solidFill>
                  <a:srgbClr val="0000FF"/>
                </a:solidFill>
              </a:rPr>
              <a:t>复矩阵</a:t>
            </a:r>
            <a:r>
              <a:rPr lang="en-US" altLang="zh-CN">
                <a:ea typeface="宋体" pitchFamily="2" charset="-122"/>
              </a:rPr>
              <a:t>.</a:t>
            </a:r>
          </a:p>
        </p:txBody>
      </p:sp>
      <p:sp>
        <p:nvSpPr>
          <p:cNvPr id="38940" name="Text Box 28"/>
          <p:cNvSpPr txBox="1">
            <a:spLocks noChangeArrowheads="1"/>
          </p:cNvSpPr>
          <p:nvPr/>
        </p:nvSpPr>
        <p:spPr bwMode="auto">
          <a:xfrm>
            <a:off x="684213" y="388938"/>
            <a:ext cx="12557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A50021"/>
                </a:solidFill>
              </a:rPr>
              <a:t>分类：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7" grpId="0"/>
      <p:bldP spid="389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1403350" y="23495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ea typeface="宋体" pitchFamily="2" charset="-122"/>
              </a:rPr>
              <a:t>例如</a:t>
            </a:r>
          </a:p>
        </p:txBody>
      </p:sp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2554288" y="1989138"/>
          <a:ext cx="20066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6" name="公式" r:id="rId3" imgW="2006280" imgH="1625400" progId="Equation.3">
                  <p:embed/>
                </p:oleObj>
              </mc:Choice>
              <mc:Fallback>
                <p:oleObj name="公式" r:id="rId3" imgW="2006280" imgH="1625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1989138"/>
                        <a:ext cx="2006600" cy="162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4570413" y="2405063"/>
            <a:ext cx="26844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ea typeface="宋体" pitchFamily="2" charset="-122"/>
              </a:rPr>
              <a:t>是一个</a:t>
            </a:r>
            <a:r>
              <a:rPr lang="en-US" altLang="zh-CN">
                <a:solidFill>
                  <a:schemeClr val="bg2"/>
                </a:solidFill>
                <a:ea typeface="宋体" pitchFamily="2" charset="-122"/>
              </a:rPr>
              <a:t>3 </a:t>
            </a:r>
            <a:r>
              <a:rPr lang="zh-CN" altLang="en-US">
                <a:solidFill>
                  <a:schemeClr val="bg2"/>
                </a:solidFill>
                <a:ea typeface="宋体" pitchFamily="2" charset="-122"/>
              </a:rPr>
              <a:t>阶方阵</a:t>
            </a:r>
            <a:r>
              <a:rPr lang="en-US" altLang="zh-CN">
                <a:solidFill>
                  <a:schemeClr val="bg2"/>
                </a:solidFill>
                <a:ea typeface="宋体" pitchFamily="2" charset="-122"/>
              </a:rPr>
              <a:t>.</a:t>
            </a: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625475" y="115888"/>
            <a:ext cx="2794000" cy="655637"/>
          </a:xfrm>
          <a:prstGeom prst="rect">
            <a:avLst/>
          </a:prstGeom>
          <a:noFill/>
          <a:ln w="76200" cmpd="tri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0000FF"/>
                </a:solidFill>
              </a:rPr>
              <a:t>几种特殊矩阵</a:t>
            </a:r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1158875" y="3595688"/>
            <a:ext cx="2171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2"/>
                </a:solidFill>
                <a:latin typeface="黑体" pitchFamily="2" charset="-122"/>
              </a:rPr>
              <a:t>(2)1×</a:t>
            </a:r>
            <a:r>
              <a:rPr lang="en-US" altLang="zh-CN" i="1">
                <a:solidFill>
                  <a:schemeClr val="bg2"/>
                </a:solidFill>
              </a:rPr>
              <a:t>n</a:t>
            </a:r>
            <a:r>
              <a:rPr lang="zh-CN" altLang="en-US">
                <a:solidFill>
                  <a:schemeClr val="bg2"/>
                </a:solidFill>
                <a:latin typeface="黑体" pitchFamily="2" charset="-122"/>
              </a:rPr>
              <a:t>矩阵</a:t>
            </a:r>
          </a:p>
        </p:txBody>
      </p:sp>
      <p:graphicFrame>
        <p:nvGraphicFramePr>
          <p:cNvPr id="39956" name="Object 20"/>
          <p:cNvGraphicFramePr>
            <a:graphicFrameLocks noChangeAspect="1"/>
          </p:cNvGraphicFramePr>
          <p:nvPr/>
        </p:nvGraphicFramePr>
        <p:xfrm>
          <a:off x="3346450" y="3644900"/>
          <a:ext cx="264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7" name="Equation" r:id="rId5" imgW="2641320" imgH="431640" progId="Equation.3">
                  <p:embed/>
                </p:oleObj>
              </mc:Choice>
              <mc:Fallback>
                <p:oleObj name="Equation" r:id="rId5" imgW="2641320" imgH="43164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3644900"/>
                        <a:ext cx="2641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611188" y="4149725"/>
            <a:ext cx="2974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</a:rPr>
              <a:t>(</a:t>
            </a:r>
            <a:r>
              <a:rPr lang="zh-CN" altLang="en-US">
                <a:latin typeface="黑体" pitchFamily="2" charset="-122"/>
              </a:rPr>
              <a:t>或</a:t>
            </a:r>
            <a:r>
              <a:rPr lang="en-US" altLang="zh-CN">
                <a:solidFill>
                  <a:srgbClr val="0000CC"/>
                </a:solidFill>
                <a:latin typeface="黑体" pitchFamily="2" charset="-122"/>
              </a:rPr>
              <a:t>[</a:t>
            </a:r>
            <a:r>
              <a:rPr lang="en-US" altLang="zh-CN" i="1">
                <a:solidFill>
                  <a:srgbClr val="0000CC"/>
                </a:solidFill>
              </a:rPr>
              <a:t>n</a:t>
            </a:r>
            <a:r>
              <a:rPr lang="zh-CN" altLang="en-US">
                <a:solidFill>
                  <a:srgbClr val="0000CC"/>
                </a:solidFill>
                <a:latin typeface="黑体" pitchFamily="2" charset="-122"/>
              </a:rPr>
              <a:t>维</a:t>
            </a:r>
            <a:r>
              <a:rPr lang="en-US" altLang="zh-CN">
                <a:solidFill>
                  <a:srgbClr val="0000CC"/>
                </a:solidFill>
                <a:latin typeface="黑体" pitchFamily="2" charset="-122"/>
              </a:rPr>
              <a:t>]</a:t>
            </a:r>
            <a:r>
              <a:rPr lang="zh-CN" altLang="en-US">
                <a:solidFill>
                  <a:srgbClr val="0000FF"/>
                </a:solidFill>
                <a:latin typeface="黑体" pitchFamily="2" charset="-122"/>
              </a:rPr>
              <a:t>行向量</a:t>
            </a:r>
            <a:r>
              <a:rPr lang="en-US" altLang="zh-CN">
                <a:latin typeface="黑体" pitchFamily="2" charset="-122"/>
              </a:rPr>
              <a:t>)</a:t>
            </a:r>
            <a:r>
              <a:rPr lang="en-US" altLang="zh-CN">
                <a:solidFill>
                  <a:schemeClr val="bg2"/>
                </a:solidFill>
                <a:ea typeface="宋体" pitchFamily="2" charset="-122"/>
              </a:rPr>
              <a:t>.</a:t>
            </a:r>
            <a:endParaRPr lang="en-US" altLang="zh-CN">
              <a:ea typeface="宋体" pitchFamily="2" charset="-122"/>
            </a:endParaRPr>
          </a:p>
        </p:txBody>
      </p:sp>
      <p:grpSp>
        <p:nvGrpSpPr>
          <p:cNvPr id="39965" name="Group 29"/>
          <p:cNvGrpSpPr>
            <a:grpSpLocks/>
          </p:cNvGrpSpPr>
          <p:nvPr/>
        </p:nvGrpSpPr>
        <p:grpSpPr bwMode="auto">
          <a:xfrm>
            <a:off x="625475" y="803275"/>
            <a:ext cx="8001000" cy="1030288"/>
            <a:chOff x="576" y="506"/>
            <a:chExt cx="5040" cy="649"/>
          </a:xfrm>
        </p:grpSpPr>
        <p:sp>
          <p:nvSpPr>
            <p:cNvPr id="39948" name="Rectangle 12"/>
            <p:cNvSpPr>
              <a:spLocks noChangeArrowheads="1"/>
            </p:cNvSpPr>
            <p:nvPr/>
          </p:nvSpPr>
          <p:spPr bwMode="auto">
            <a:xfrm>
              <a:off x="960" y="506"/>
              <a:ext cx="46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>
                <a:buFontTx/>
                <a:buAutoNum type="arabicParenBoth"/>
              </a:pPr>
              <a:r>
                <a:rPr lang="zh-CN" altLang="en-US">
                  <a:solidFill>
                    <a:schemeClr val="bg2"/>
                  </a:solidFill>
                  <a:latin typeface="黑体" pitchFamily="2" charset="-122"/>
                </a:rPr>
                <a:t>行数与列数都等于</a:t>
              </a:r>
              <a:r>
                <a:rPr lang="en-US" altLang="zh-CN" i="1">
                  <a:solidFill>
                    <a:schemeClr val="bg2"/>
                  </a:solidFill>
                </a:rPr>
                <a:t>n</a:t>
              </a:r>
              <a:r>
                <a:rPr lang="zh-CN" altLang="en-US">
                  <a:solidFill>
                    <a:schemeClr val="bg2"/>
                  </a:solidFill>
                  <a:latin typeface="黑体" pitchFamily="2" charset="-122"/>
                </a:rPr>
                <a:t>的矩阵</a:t>
              </a:r>
              <a:r>
                <a:rPr lang="en-US" altLang="zh-CN" i="1">
                  <a:solidFill>
                    <a:schemeClr val="bg2"/>
                  </a:solidFill>
                </a:rPr>
                <a:t>A</a:t>
              </a:r>
              <a:r>
                <a:rPr lang="zh-CN" altLang="en-US">
                  <a:solidFill>
                    <a:schemeClr val="bg2"/>
                  </a:solidFill>
                  <a:latin typeface="黑体" pitchFamily="2" charset="-122"/>
                </a:rPr>
                <a:t>，称为</a:t>
              </a:r>
              <a:r>
                <a:rPr lang="en-US" altLang="zh-CN" i="1">
                  <a:solidFill>
                    <a:schemeClr val="bg2"/>
                  </a:solidFill>
                </a:rPr>
                <a:t>n</a:t>
              </a:r>
              <a:r>
                <a:rPr lang="zh-CN" altLang="en-US">
                  <a:solidFill>
                    <a:schemeClr val="bg2"/>
                  </a:solidFill>
                  <a:latin typeface="黑体" pitchFamily="2" charset="-122"/>
                </a:rPr>
                <a:t>阶</a:t>
              </a:r>
            </a:p>
          </p:txBody>
        </p:sp>
        <p:sp>
          <p:nvSpPr>
            <p:cNvPr id="39958" name="Rectangle 22"/>
            <p:cNvSpPr>
              <a:spLocks noChangeArrowheads="1"/>
            </p:cNvSpPr>
            <p:nvPr/>
          </p:nvSpPr>
          <p:spPr bwMode="auto">
            <a:xfrm>
              <a:off x="576" y="828"/>
              <a:ext cx="225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latin typeface="黑体" pitchFamily="2" charset="-122"/>
                </a:rPr>
                <a:t>方阵</a:t>
              </a:r>
              <a:r>
                <a:rPr lang="en-US" altLang="zh-CN">
                  <a:solidFill>
                    <a:schemeClr val="bg2"/>
                  </a:solidFill>
                </a:rPr>
                <a:t>. </a:t>
              </a:r>
              <a:r>
                <a:rPr lang="zh-CN" altLang="en-US">
                  <a:solidFill>
                    <a:schemeClr val="bg2"/>
                  </a:solidFill>
                  <a:latin typeface="黑体" pitchFamily="2" charset="-122"/>
                </a:rPr>
                <a:t>也记作</a:t>
              </a:r>
              <a:r>
                <a:rPr lang="en-US" altLang="zh-CN" i="1">
                  <a:solidFill>
                    <a:schemeClr val="bg2"/>
                  </a:solidFill>
                </a:rPr>
                <a:t>A</a:t>
              </a:r>
              <a:r>
                <a:rPr lang="en-US" altLang="zh-CN" i="1" baseline="-25000">
                  <a:solidFill>
                    <a:schemeClr val="bg2"/>
                  </a:solidFill>
                </a:rPr>
                <a:t>n </a:t>
              </a:r>
              <a:r>
                <a:rPr lang="en-US" altLang="zh-CN">
                  <a:solidFill>
                    <a:schemeClr val="bg2"/>
                  </a:solidFill>
                </a:rPr>
                <a:t>.</a:t>
              </a:r>
            </a:p>
          </p:txBody>
        </p:sp>
      </p:grpSp>
      <p:sp>
        <p:nvSpPr>
          <p:cNvPr id="39961" name="Rectangle 25"/>
          <p:cNvSpPr>
            <a:spLocks noChangeArrowheads="1"/>
          </p:cNvSpPr>
          <p:nvPr/>
        </p:nvSpPr>
        <p:spPr bwMode="auto">
          <a:xfrm>
            <a:off x="6083300" y="3573463"/>
            <a:ext cx="288131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称为</a:t>
            </a:r>
            <a:r>
              <a:rPr lang="zh-CN" altLang="en-US">
                <a:solidFill>
                  <a:srgbClr val="0000FF"/>
                </a:solidFill>
              </a:rPr>
              <a:t>行矩阵</a:t>
            </a:r>
          </a:p>
        </p:txBody>
      </p:sp>
      <p:graphicFrame>
        <p:nvGraphicFramePr>
          <p:cNvPr id="39962" name="Object 26"/>
          <p:cNvGraphicFramePr>
            <a:graphicFrameLocks noChangeAspect="1"/>
          </p:cNvGraphicFramePr>
          <p:nvPr/>
        </p:nvGraphicFramePr>
        <p:xfrm>
          <a:off x="2843213" y="4365625"/>
          <a:ext cx="14478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8" name="Equation" r:id="rId7" imgW="1447560" imgH="2057400" progId="Equation.3">
                  <p:embed/>
                </p:oleObj>
              </mc:Choice>
              <mc:Fallback>
                <p:oleObj name="Equation" r:id="rId7" imgW="1447560" imgH="20574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365625"/>
                        <a:ext cx="144780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1258888" y="5084763"/>
            <a:ext cx="163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bg2"/>
                </a:solidFill>
              </a:rPr>
              <a:t>n</a:t>
            </a:r>
            <a:r>
              <a:rPr lang="en-US" altLang="zh-CN">
                <a:solidFill>
                  <a:schemeClr val="bg2"/>
                </a:solidFill>
              </a:rPr>
              <a:t>×1</a:t>
            </a:r>
            <a:r>
              <a:rPr lang="zh-CN" altLang="en-US">
                <a:solidFill>
                  <a:schemeClr val="bg2"/>
                </a:solidFill>
              </a:rPr>
              <a:t>矩阵</a:t>
            </a:r>
          </a:p>
        </p:txBody>
      </p:sp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4283075" y="5106988"/>
            <a:ext cx="4730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黑体" pitchFamily="2" charset="-122"/>
              </a:rPr>
              <a:t>称为</a:t>
            </a:r>
            <a:r>
              <a:rPr lang="zh-CN" altLang="en-US">
                <a:solidFill>
                  <a:srgbClr val="0000FF"/>
                </a:solidFill>
                <a:latin typeface="黑体" pitchFamily="2" charset="-122"/>
              </a:rPr>
              <a:t>列矩阵</a:t>
            </a:r>
            <a:r>
              <a:rPr lang="en-US" altLang="zh-CN">
                <a:latin typeface="黑体" pitchFamily="2" charset="-122"/>
              </a:rPr>
              <a:t>(</a:t>
            </a:r>
            <a:r>
              <a:rPr lang="zh-CN" altLang="en-US">
                <a:latin typeface="黑体" pitchFamily="2" charset="-122"/>
              </a:rPr>
              <a:t>或</a:t>
            </a:r>
            <a:r>
              <a:rPr lang="en-US" altLang="zh-CN">
                <a:solidFill>
                  <a:srgbClr val="0000CC"/>
                </a:solidFill>
              </a:rPr>
              <a:t>[</a:t>
            </a:r>
            <a:r>
              <a:rPr lang="en-US" altLang="zh-CN" i="1">
                <a:solidFill>
                  <a:srgbClr val="0000CC"/>
                </a:solidFill>
              </a:rPr>
              <a:t>n</a:t>
            </a:r>
            <a:r>
              <a:rPr lang="zh-CN" altLang="en-US">
                <a:solidFill>
                  <a:srgbClr val="0000CC"/>
                </a:solidFill>
              </a:rPr>
              <a:t>维</a:t>
            </a:r>
            <a:r>
              <a:rPr lang="en-US" altLang="zh-CN">
                <a:solidFill>
                  <a:srgbClr val="0000CC"/>
                </a:solidFill>
              </a:rPr>
              <a:t>]</a:t>
            </a:r>
            <a:r>
              <a:rPr lang="zh-CN" altLang="en-US">
                <a:solidFill>
                  <a:srgbClr val="0000FF"/>
                </a:solidFill>
                <a:latin typeface="黑体" pitchFamily="2" charset="-122"/>
              </a:rPr>
              <a:t>列向量</a:t>
            </a:r>
            <a:r>
              <a:rPr lang="en-US" altLang="zh-CN">
                <a:latin typeface="黑体" pitchFamily="2" charset="-122"/>
              </a:rPr>
              <a:t>).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 autoUpdateAnimBg="0"/>
      <p:bldP spid="39946" grpId="0" autoUpdateAnimBg="0"/>
      <p:bldP spid="39955" grpId="0" autoUpdateAnimBg="0"/>
      <p:bldP spid="39957" grpId="0" autoUpdateAnimBg="0"/>
      <p:bldP spid="39961" grpId="0"/>
      <p:bldP spid="39963" grpId="0"/>
      <p:bldP spid="3996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97" name="Object 13"/>
          <p:cNvGraphicFramePr>
            <a:graphicFrameLocks noChangeAspect="1"/>
          </p:cNvGraphicFramePr>
          <p:nvPr/>
        </p:nvGraphicFramePr>
        <p:xfrm>
          <a:off x="1547813" y="908050"/>
          <a:ext cx="264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Equation" r:id="rId3" imgW="2641320" imgH="431640" progId="Equation.3">
                  <p:embed/>
                </p:oleObj>
              </mc:Choice>
              <mc:Fallback>
                <p:oleObj name="Equation" r:id="rId3" imgW="2641320" imgH="4316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908050"/>
                        <a:ext cx="2641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8" name="Object 14"/>
          <p:cNvGraphicFramePr>
            <a:graphicFrameLocks noChangeAspect="1"/>
          </p:cNvGraphicFramePr>
          <p:nvPr/>
        </p:nvGraphicFramePr>
        <p:xfrm>
          <a:off x="4787900" y="74613"/>
          <a:ext cx="14478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Equation" r:id="rId5" imgW="1447560" imgH="2057400" progId="Equation.3">
                  <p:embed/>
                </p:oleObj>
              </mc:Choice>
              <mc:Fallback>
                <p:oleObj name="Equation" r:id="rId5" imgW="1447560" imgH="20574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74613"/>
                        <a:ext cx="144780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900113" y="2132013"/>
            <a:ext cx="7775575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i="1"/>
              <a:t>        n</a:t>
            </a:r>
            <a:r>
              <a:rPr lang="zh-CN" altLang="en-US"/>
              <a:t>维行向量和</a:t>
            </a:r>
            <a:r>
              <a:rPr lang="en-US" altLang="zh-CN" i="1"/>
              <a:t>n</a:t>
            </a:r>
            <a:r>
              <a:rPr lang="zh-CN" altLang="en-US"/>
              <a:t>维列向量统称为</a:t>
            </a:r>
            <a:r>
              <a:rPr lang="en-US" altLang="zh-CN" i="1">
                <a:solidFill>
                  <a:srgbClr val="0000CC"/>
                </a:solidFill>
              </a:rPr>
              <a:t>n</a:t>
            </a:r>
            <a:r>
              <a:rPr lang="zh-CN" altLang="en-US">
                <a:solidFill>
                  <a:srgbClr val="0000CC"/>
                </a:solidFill>
              </a:rPr>
              <a:t>维向量</a:t>
            </a:r>
            <a:r>
              <a:rPr lang="zh-CN" altLang="en-US"/>
              <a:t>，它们的元称为</a:t>
            </a:r>
            <a:r>
              <a:rPr lang="zh-CN" altLang="en-US">
                <a:solidFill>
                  <a:srgbClr val="0000CC"/>
                </a:solidFill>
              </a:rPr>
              <a:t>分量</a:t>
            </a:r>
            <a:r>
              <a:rPr lang="zh-CN" altLang="en-US"/>
              <a:t>。 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827088" y="185738"/>
            <a:ext cx="140335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A50021"/>
                </a:solidFill>
              </a:rPr>
              <a:t>说明：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1331913" y="3284538"/>
            <a:ext cx="756126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/>
              <a:t>注：在具体场合下，</a:t>
            </a:r>
            <a:r>
              <a:rPr lang="en-US" altLang="zh-CN" i="1"/>
              <a:t>n</a:t>
            </a:r>
            <a:r>
              <a:rPr lang="zh-CN" altLang="en-US"/>
              <a:t>维向量是指行向量还是列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874713" y="3787775"/>
            <a:ext cx="41846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向量将</a:t>
            </a:r>
            <a:r>
              <a:rPr lang="zh-CN" altLang="en-US">
                <a:solidFill>
                  <a:srgbClr val="0000CC"/>
                </a:solidFill>
              </a:rPr>
              <a:t>由上下文来确定</a:t>
            </a:r>
            <a:r>
              <a:rPr lang="zh-CN" altLang="en-US"/>
              <a:t>。 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4716463" y="3787775"/>
            <a:ext cx="37401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/>
              <a:t>如果二者皆可，为书写</a:t>
            </a: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827088" y="4364038"/>
            <a:ext cx="56070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方便，本书常写成</a:t>
            </a:r>
            <a:r>
              <a:rPr lang="zh-CN" altLang="en-US">
                <a:solidFill>
                  <a:srgbClr val="0000CC"/>
                </a:solidFill>
              </a:rPr>
              <a:t>行</a:t>
            </a:r>
            <a:r>
              <a:rPr lang="zh-CN" altLang="en-US"/>
              <a:t>向量的形式。 </a:t>
            </a: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2051050" y="5016500"/>
            <a:ext cx="3960813" cy="1003300"/>
          </a:xfrm>
          <a:prstGeom prst="rect">
            <a:avLst/>
          </a:prstGeom>
          <a:solidFill>
            <a:schemeClr val="accent1"/>
          </a:solidFill>
          <a:ln w="57150" cmpd="thinThick" algn="ctr">
            <a:solidFill>
              <a:srgbClr val="0000CC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但是，在多数文献资料中的向量一般指列向量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1" grpId="0"/>
      <p:bldP spid="42002" grpId="0"/>
      <p:bldP spid="42003" grpId="0"/>
      <p:bldP spid="42004" grpId="0"/>
      <p:bldP spid="42005" grpId="0" animBg="1"/>
    </p:bldLst>
  </p:timing>
</p:sld>
</file>

<file path=ppt/theme/theme1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D:\线性代数电子教案\模板.pot</Template>
  <TotalTime>955</TotalTime>
  <Words>752</Words>
  <Application>Microsoft Office PowerPoint</Application>
  <PresentationFormat>全屏显示(4:3)</PresentationFormat>
  <Paragraphs>102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黑体</vt:lpstr>
      <vt:lpstr>楷体_GB2312</vt:lpstr>
      <vt:lpstr>宋体</vt:lpstr>
      <vt:lpstr>Calibri</vt:lpstr>
      <vt:lpstr>Times New Roman</vt:lpstr>
      <vt:lpstr>模板</vt:lpstr>
      <vt:lpstr>公式</vt:lpstr>
      <vt:lpstr>Equation</vt:lpstr>
      <vt:lpstr>第二章 矩阵代数</vt:lpstr>
      <vt:lpstr>一、（矩阵概念的）引入</vt:lpstr>
      <vt:lpstr>PowerPoint 演示文稿</vt:lpstr>
      <vt:lpstr>PowerPoint 演示文稿</vt:lpstr>
      <vt:lpstr>PowerPoint 演示文稿</vt:lpstr>
      <vt:lpstr>二、矩阵的定义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另外，对于前面的线性方程组</vt:lpstr>
      <vt:lpstr>小结</vt:lpstr>
      <vt:lpstr>PowerPoint 演示文稿</vt:lpstr>
      <vt:lpstr>思考题</vt:lpstr>
      <vt:lpstr>思考题解答</vt:lpstr>
    </vt:vector>
  </TitlesOfParts>
  <Company>西安通信学院数学教研室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南开大学自动化系刘忠信</dc:creator>
  <cp:lastModifiedBy>jianlei</cp:lastModifiedBy>
  <cp:revision>140</cp:revision>
  <dcterms:created xsi:type="dcterms:W3CDTF">1990-03-25T13:43:48Z</dcterms:created>
  <dcterms:modified xsi:type="dcterms:W3CDTF">2016-09-27T07:52:29Z</dcterms:modified>
</cp:coreProperties>
</file>