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handoutMasterIdLst>
    <p:handoutMasterId r:id="rId29"/>
  </p:handoutMasterIdLst>
  <p:sldIdLst>
    <p:sldId id="291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1" r:id="rId13"/>
    <p:sldId id="314" r:id="rId14"/>
    <p:sldId id="315" r:id="rId15"/>
    <p:sldId id="316" r:id="rId16"/>
    <p:sldId id="319" r:id="rId17"/>
    <p:sldId id="317" r:id="rId18"/>
    <p:sldId id="318" r:id="rId19"/>
    <p:sldId id="310" r:id="rId20"/>
    <p:sldId id="311" r:id="rId21"/>
    <p:sldId id="272" r:id="rId22"/>
    <p:sldId id="273" r:id="rId23"/>
    <p:sldId id="274" r:id="rId24"/>
    <p:sldId id="275" r:id="rId25"/>
    <p:sldId id="312" r:id="rId26"/>
    <p:sldId id="313" r:id="rId27"/>
    <p:sldId id="330" r:id="rId28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FFFF66"/>
    <a:srgbClr val="FF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692" y="132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3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2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E4A6D7EE-B34C-4CB5-B2D4-35B5B6612D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58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4D78-0F71-4538-832D-E042A89CD3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  <p:sp>
        <p:nvSpPr>
          <p:cNvPr id="8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2.wmf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19" Type="http://schemas.openxmlformats.org/officeDocument/2006/relationships/image" Target="../media/image4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85800" y="1196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6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第二章 矩阵代数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371600" y="2952750"/>
            <a:ext cx="64008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4400" b="1" dirty="0" smtClean="0">
                <a:solidFill>
                  <a:srgbClr val="000099"/>
                </a:solidFill>
                <a:ea typeface="宋体" pitchFamily="2" charset="-122"/>
              </a:rPr>
              <a:t>习题自测</a:t>
            </a:r>
            <a:endParaRPr lang="zh-CN" altLang="en-US" sz="4400" b="1" dirty="0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1547813" y="4149725"/>
            <a:ext cx="6911975" cy="9461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6325" indent="-1076325"/>
            <a:r>
              <a:rPr lang="zh-CN" altLang="en-US" b="1">
                <a:solidFill>
                  <a:srgbClr val="CC0000"/>
                </a:solidFill>
              </a:rPr>
              <a:t>目的</a:t>
            </a:r>
            <a:r>
              <a:rPr lang="zh-CN" altLang="en-US" b="1"/>
              <a:t>：掌握矩阵代数运算的定义、条件及运算性质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ChangeArrowheads="1"/>
          </p:cNvSpPr>
          <p:nvPr/>
        </p:nvSpPr>
        <p:spPr bwMode="auto">
          <a:xfrm>
            <a:off x="1079500" y="838200"/>
            <a:ext cx="562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(2) </a:t>
            </a:r>
            <a:r>
              <a:rPr lang="zh-CN" altLang="en-US"/>
              <a:t>矩阵</a:t>
            </a:r>
            <a:r>
              <a:rPr lang="en-US" altLang="zh-CN" i="1"/>
              <a:t>A</a:t>
            </a:r>
            <a:r>
              <a:rPr lang="zh-CN" altLang="en-US"/>
              <a:t>可逆的充要条件是</a:t>
            </a:r>
            <a:r>
              <a:rPr lang="en-US" altLang="zh-CN"/>
              <a:t>|</a:t>
            </a:r>
            <a:r>
              <a:rPr lang="en-US" altLang="zh-CN" baseline="-25000"/>
              <a:t> </a:t>
            </a:r>
            <a:r>
              <a:rPr lang="en-US" altLang="zh-CN" i="1"/>
              <a:t>A</a:t>
            </a:r>
            <a:r>
              <a:rPr lang="en-US" altLang="zh-CN" i="1" baseline="-25000"/>
              <a:t> </a:t>
            </a:r>
            <a:r>
              <a:rPr lang="en-US" altLang="zh-CN"/>
              <a:t>| 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0.</a:t>
            </a:r>
          </a:p>
        </p:txBody>
      </p:sp>
      <p:graphicFrame>
        <p:nvGraphicFramePr>
          <p:cNvPr id="23555" name="Object 10"/>
          <p:cNvGraphicFramePr>
            <a:graphicFrameLocks noChangeAspect="1"/>
          </p:cNvGraphicFramePr>
          <p:nvPr/>
        </p:nvGraphicFramePr>
        <p:xfrm>
          <a:off x="4700588" y="1295400"/>
          <a:ext cx="208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3" imgW="2082800" imgH="914400" progId="Equation.3">
                  <p:embed/>
                </p:oleObj>
              </mc:Choice>
              <mc:Fallback>
                <p:oleObj name="Equation" r:id="rId3" imgW="2082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1295400"/>
                        <a:ext cx="2081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1079500" y="1447800"/>
            <a:ext cx="3603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(3) </a:t>
            </a:r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zh-CN" altLang="en-US"/>
              <a:t>是可逆矩阵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1079500" y="2209800"/>
            <a:ext cx="603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(4) </a:t>
            </a:r>
            <a:r>
              <a:rPr lang="zh-CN" altLang="en-US"/>
              <a:t>若 </a:t>
            </a:r>
            <a:r>
              <a:rPr lang="en-US" altLang="zh-CN" i="1"/>
              <a:t>AB </a:t>
            </a:r>
            <a:r>
              <a:rPr lang="en-US" altLang="zh-CN"/>
              <a:t>= </a:t>
            </a:r>
            <a:r>
              <a:rPr lang="en-US" altLang="zh-CN" i="1"/>
              <a:t>E </a:t>
            </a:r>
            <a:r>
              <a:rPr lang="en-US" altLang="zh-CN"/>
              <a:t>( </a:t>
            </a:r>
            <a:r>
              <a:rPr lang="zh-CN" altLang="en-US"/>
              <a:t>或 </a:t>
            </a:r>
            <a:r>
              <a:rPr lang="en-US" altLang="zh-CN" i="1"/>
              <a:t>BA </a:t>
            </a:r>
            <a:r>
              <a:rPr lang="en-US" altLang="zh-CN"/>
              <a:t>= </a:t>
            </a:r>
            <a:r>
              <a:rPr lang="en-US" altLang="zh-CN" i="1"/>
              <a:t>E </a:t>
            </a:r>
            <a:r>
              <a:rPr lang="en-US" altLang="zh-CN"/>
              <a:t>), </a:t>
            </a:r>
            <a:r>
              <a:rPr lang="zh-CN" altLang="en-US"/>
              <a:t>则 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baseline="30000"/>
              <a:t>-1</a:t>
            </a:r>
            <a:r>
              <a:rPr lang="en-US" altLang="zh-CN"/>
              <a:t>.</a:t>
            </a:r>
          </a:p>
        </p:txBody>
      </p:sp>
      <p:sp>
        <p:nvSpPr>
          <p:cNvPr id="23558" name="Rectangle 13"/>
          <p:cNvSpPr>
            <a:spLocks noChangeArrowheads="1"/>
          </p:cNvSpPr>
          <p:nvPr/>
        </p:nvSpPr>
        <p:spPr bwMode="auto">
          <a:xfrm>
            <a:off x="1079500" y="304800"/>
            <a:ext cx="678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zh-CN" altLang="en-US"/>
              <a:t>是可逆矩阵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的逆矩阵是</a:t>
            </a:r>
            <a:r>
              <a:rPr lang="zh-CN" altLang="en-US">
                <a:solidFill>
                  <a:srgbClr val="0000FF"/>
                </a:solidFill>
              </a:rPr>
              <a:t>唯一的</a:t>
            </a:r>
            <a:r>
              <a:rPr lang="en-US" altLang="zh-CN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1079500" y="2714625"/>
            <a:ext cx="6657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(5) </a:t>
            </a:r>
            <a:r>
              <a:rPr lang="zh-CN" altLang="en-US"/>
              <a:t>若矩阵</a:t>
            </a:r>
            <a:r>
              <a:rPr lang="en-US" altLang="zh-CN" i="1"/>
              <a:t>A</a:t>
            </a:r>
            <a:r>
              <a:rPr lang="zh-CN" altLang="en-US"/>
              <a:t>可逆</a:t>
            </a:r>
            <a:r>
              <a:rPr lang="en-US" altLang="zh-CN"/>
              <a:t>, </a:t>
            </a:r>
            <a:r>
              <a:rPr lang="zh-CN" altLang="en-US"/>
              <a:t>且</a:t>
            </a:r>
            <a:r>
              <a:rPr lang="zh-CN" altLang="en-US" i="1">
                <a:sym typeface="Symbol" panose="05050102010706020507" pitchFamily="18" charset="2"/>
              </a:rPr>
              <a:t> </a:t>
            </a:r>
            <a:r>
              <a:rPr lang="zh-CN" altLang="en-US">
                <a:sym typeface="Symbol" panose="05050102010706020507" pitchFamily="18" charset="2"/>
              </a:rPr>
              <a:t>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en-US" altLang="zh-CN"/>
              <a:t>0, </a:t>
            </a:r>
            <a:r>
              <a:rPr lang="zh-CN" altLang="en-US"/>
              <a:t>则</a:t>
            </a:r>
            <a:r>
              <a:rPr lang="zh-CN" altLang="en-US" baseline="-25000"/>
              <a:t> 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en-US" altLang="zh-CN" i="1" baseline="-25000"/>
              <a:t> </a:t>
            </a:r>
            <a:r>
              <a:rPr lang="zh-CN" altLang="en-US"/>
              <a:t>亦可逆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23560" name="Object 15"/>
          <p:cNvGraphicFramePr>
            <a:graphicFrameLocks noChangeAspect="1"/>
          </p:cNvGraphicFramePr>
          <p:nvPr/>
        </p:nvGraphicFramePr>
        <p:xfrm>
          <a:off x="3352800" y="3200400"/>
          <a:ext cx="217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Equation" r:id="rId5" imgW="2171700" imgH="850900" progId="Equation.3">
                  <p:embed/>
                </p:oleObj>
              </mc:Choice>
              <mc:Fallback>
                <p:oleObj name="Equation" r:id="rId5" imgW="21717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21701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6"/>
          <p:cNvSpPr>
            <a:spLocks noChangeArrowheads="1"/>
          </p:cNvSpPr>
          <p:nvPr/>
        </p:nvSpPr>
        <p:spPr bwMode="auto">
          <a:xfrm>
            <a:off x="1079500" y="5181600"/>
            <a:ext cx="7237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(7) </a:t>
            </a:r>
            <a:r>
              <a:rPr lang="zh-CN" altLang="en-US"/>
              <a:t>若矩阵</a:t>
            </a:r>
            <a:r>
              <a:rPr lang="en-US" altLang="zh-CN" i="1"/>
              <a:t>A</a:t>
            </a:r>
            <a:r>
              <a:rPr lang="zh-CN" altLang="en-US"/>
              <a:t>可逆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en-US" altLang="zh-CN" i="1" baseline="30000"/>
              <a:t>T </a:t>
            </a:r>
            <a:r>
              <a:rPr lang="zh-CN" altLang="en-US"/>
              <a:t>亦可逆</a:t>
            </a:r>
            <a:r>
              <a:rPr lang="en-US" altLang="zh-CN"/>
              <a:t>, </a:t>
            </a:r>
            <a:r>
              <a:rPr lang="zh-CN" altLang="en-US"/>
              <a:t>且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/>
              <a:t>)</a:t>
            </a:r>
            <a:r>
              <a:rPr lang="en-US" altLang="zh-CN" baseline="30000"/>
              <a:t>-1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30000"/>
              <a:t>-1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.</a:t>
            </a:r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1079500" y="4114800"/>
            <a:ext cx="68119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/>
              <a:t>(6) </a:t>
            </a:r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为同阶可逆方阵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AB</a:t>
            </a:r>
            <a:r>
              <a:rPr lang="zh-CN" altLang="en-US"/>
              <a:t>亦可逆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  <a:p>
            <a:pPr algn="ctr">
              <a:lnSpc>
                <a:spcPct val="110000"/>
              </a:lnSpc>
            </a:pP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/>
              <a:t>-1 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 i="1"/>
              <a:t>B</a:t>
            </a:r>
            <a:r>
              <a:rPr lang="en-US" altLang="zh-CN" baseline="30000"/>
              <a:t>-1</a:t>
            </a:r>
            <a:r>
              <a:rPr lang="en-US" altLang="zh-CN" i="1"/>
              <a:t>A</a:t>
            </a:r>
            <a:r>
              <a:rPr lang="en-US" altLang="zh-CN" baseline="30000"/>
              <a:t>-1</a:t>
            </a:r>
            <a:r>
              <a:rPr lang="en-US" altLang="zh-CN"/>
              <a:t>.</a:t>
            </a:r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1079500" y="5729288"/>
            <a:ext cx="532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(8) </a:t>
            </a:r>
            <a:r>
              <a:rPr lang="zh-CN" altLang="en-US"/>
              <a:t>若矩阵</a:t>
            </a:r>
            <a:r>
              <a:rPr lang="en-US" altLang="zh-CN" i="1"/>
              <a:t>A</a:t>
            </a:r>
            <a:r>
              <a:rPr lang="zh-CN" altLang="en-US"/>
              <a:t>可逆</a:t>
            </a:r>
            <a:r>
              <a:rPr lang="en-US" altLang="zh-CN"/>
              <a:t>, </a:t>
            </a:r>
            <a:r>
              <a:rPr lang="zh-CN" altLang="en-US"/>
              <a:t>则有</a:t>
            </a:r>
            <a:r>
              <a:rPr lang="en-US" altLang="zh-CN"/>
              <a:t>|</a:t>
            </a:r>
            <a:r>
              <a:rPr lang="en-US" altLang="zh-CN" baseline="-25000"/>
              <a:t> </a:t>
            </a:r>
            <a:r>
              <a:rPr lang="en-US" altLang="zh-CN" i="1"/>
              <a:t>A</a:t>
            </a:r>
            <a:r>
              <a:rPr lang="en-US" altLang="zh-CN" baseline="30000"/>
              <a:t>-1 </a:t>
            </a:r>
            <a:r>
              <a:rPr lang="en-US" altLang="zh-CN"/>
              <a:t>|=|</a:t>
            </a:r>
            <a:r>
              <a:rPr lang="en-US" altLang="zh-CN" baseline="-25000"/>
              <a:t> </a:t>
            </a:r>
            <a:r>
              <a:rPr lang="en-US" altLang="zh-CN" i="1"/>
              <a:t>A</a:t>
            </a:r>
            <a:r>
              <a:rPr lang="en-US" altLang="zh-CN" i="1" baseline="-25000"/>
              <a:t> </a:t>
            </a:r>
            <a:r>
              <a:rPr lang="en-US" altLang="zh-CN"/>
              <a:t>|</a:t>
            </a:r>
            <a:r>
              <a:rPr lang="en-US" altLang="zh-CN" baseline="30000"/>
              <a:t>-1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3679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079500" y="381000"/>
            <a:ext cx="316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/>
              <a:t>逆矩阵的计算方法</a:t>
            </a:r>
            <a:r>
              <a:rPr lang="en-US" altLang="zh-CN"/>
              <a:t>: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81400" y="152400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0" name="Equation" r:id="rId3" imgW="2082800" imgH="914400" progId="Equation.3">
                  <p:embed/>
                </p:oleObj>
              </mc:Choice>
              <mc:Fallback>
                <p:oleObj name="Equation" r:id="rId3" imgW="2082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79500" y="2452688"/>
            <a:ext cx="2159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(3)</a:t>
            </a:r>
            <a:r>
              <a:rPr lang="zh-CN" altLang="en-US" dirty="0"/>
              <a:t>初等变换</a:t>
            </a:r>
            <a:r>
              <a:rPr lang="zh-CN" altLang="en-US" dirty="0" smtClean="0"/>
              <a:t>法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79500" y="167640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(2)</a:t>
            </a:r>
            <a:r>
              <a:rPr lang="zh-CN" altLang="en-US"/>
              <a:t>伴随矩阵法</a:t>
            </a:r>
            <a:r>
              <a:rPr lang="en-US" altLang="zh-CN"/>
              <a:t>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79500" y="99060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(1)</a:t>
            </a:r>
            <a:r>
              <a:rPr lang="zh-CN" altLang="en-US"/>
              <a:t>待定系数法</a:t>
            </a:r>
            <a:r>
              <a:rPr lang="en-US" altLang="zh-CN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67791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 advAuto="0"/>
      <p:bldP spid="12292" grpId="0" build="p" autoUpdateAnimBg="0"/>
      <p:bldP spid="12293" grpId="0" build="p" autoUpdateAnimBg="0"/>
      <p:bldP spid="1229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4271963" cy="25669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6631"/>
            <a:ext cx="4248472" cy="28803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2" y="3284984"/>
            <a:ext cx="4423023" cy="34386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686" y="3343175"/>
            <a:ext cx="4229126" cy="33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69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5"/>
          <p:cNvSpPr txBox="1">
            <a:spLocks noChangeArrowheads="1"/>
          </p:cNvSpPr>
          <p:nvPr/>
        </p:nvSpPr>
        <p:spPr bwMode="auto">
          <a:xfrm>
            <a:off x="838200" y="1524000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</a:rPr>
              <a:t>一、填空题</a:t>
            </a:r>
            <a:endParaRPr lang="zh-CN" altLang="en-US" sz="2800">
              <a:latin typeface="黑体" panose="02010609060101010101" pitchFamily="49" charset="-122"/>
            </a:endParaRPr>
          </a:p>
        </p:txBody>
      </p:sp>
      <p:graphicFrame>
        <p:nvGraphicFramePr>
          <p:cNvPr id="26627" name="Object 26"/>
          <p:cNvGraphicFramePr>
            <a:graphicFrameLocks noChangeAspect="1"/>
          </p:cNvGraphicFramePr>
          <p:nvPr/>
        </p:nvGraphicFramePr>
        <p:xfrm>
          <a:off x="914400" y="1974850"/>
          <a:ext cx="72151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Equation" r:id="rId3" imgW="7213600" imgH="2044700" progId="Equation.3">
                  <p:embed/>
                </p:oleObj>
              </mc:Choice>
              <mc:Fallback>
                <p:oleObj name="Equation" r:id="rId3" imgW="72136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74850"/>
                        <a:ext cx="72151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Line 27"/>
          <p:cNvSpPr>
            <a:spLocks noChangeShapeType="1"/>
          </p:cNvSpPr>
          <p:nvPr/>
        </p:nvSpPr>
        <p:spPr bwMode="auto">
          <a:xfrm>
            <a:off x="4343400" y="3657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29" name="Object 28"/>
          <p:cNvGraphicFramePr>
            <a:graphicFrameLocks noChangeAspect="1"/>
          </p:cNvGraphicFramePr>
          <p:nvPr/>
        </p:nvGraphicFramePr>
        <p:xfrm>
          <a:off x="914400" y="3962400"/>
          <a:ext cx="7189788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Equation" r:id="rId5" imgW="7188200" imgH="1993900" progId="Equation.3">
                  <p:embed/>
                </p:oleObj>
              </mc:Choice>
              <mc:Fallback>
                <p:oleObj name="Equation" r:id="rId5" imgW="7188200" imgH="199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7189788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Line 29"/>
          <p:cNvSpPr>
            <a:spLocks noChangeShapeType="1"/>
          </p:cNvSpPr>
          <p:nvPr/>
        </p:nvSpPr>
        <p:spPr bwMode="auto">
          <a:xfrm>
            <a:off x="1371600" y="5943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36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4"/>
          <p:cNvGraphicFramePr>
            <a:graphicFrameLocks noChangeAspect="1"/>
          </p:cNvGraphicFramePr>
          <p:nvPr/>
        </p:nvGraphicFramePr>
        <p:xfrm>
          <a:off x="908050" y="990600"/>
          <a:ext cx="336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3" name="Equation" r:id="rId3" imgW="3365500" imgH="469900" progId="Equation.3">
                  <p:embed/>
                </p:oleObj>
              </mc:Choice>
              <mc:Fallback>
                <p:oleObj name="Equation" r:id="rId3" imgW="336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990600"/>
                        <a:ext cx="336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Line 25"/>
          <p:cNvSpPr>
            <a:spLocks noChangeShapeType="1"/>
          </p:cNvSpPr>
          <p:nvPr/>
        </p:nvSpPr>
        <p:spPr bwMode="auto">
          <a:xfrm>
            <a:off x="4267200" y="13906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" name="Object 26"/>
          <p:cNvGraphicFramePr>
            <a:graphicFrameLocks noChangeAspect="1"/>
          </p:cNvGraphicFramePr>
          <p:nvPr/>
        </p:nvGraphicFramePr>
        <p:xfrm>
          <a:off x="914400" y="1828800"/>
          <a:ext cx="53736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4" name="Equation" r:id="rId5" imgW="5372100" imgH="1511300" progId="Equation.3">
                  <p:embed/>
                </p:oleObj>
              </mc:Choice>
              <mc:Fallback>
                <p:oleObj name="Equation" r:id="rId5" imgW="53721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53736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Line 27"/>
          <p:cNvSpPr>
            <a:spLocks noChangeShapeType="1"/>
          </p:cNvSpPr>
          <p:nvPr/>
        </p:nvSpPr>
        <p:spPr bwMode="auto">
          <a:xfrm>
            <a:off x="6248400" y="2743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4" name="Object 28"/>
          <p:cNvGraphicFramePr>
            <a:graphicFrameLocks noChangeAspect="1"/>
          </p:cNvGraphicFramePr>
          <p:nvPr/>
        </p:nvGraphicFramePr>
        <p:xfrm>
          <a:off x="914400" y="3429000"/>
          <a:ext cx="5448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5" name="Equation" r:id="rId7" imgW="5092700" imgH="2578100" progId="Equation.3">
                  <p:embed/>
                </p:oleObj>
              </mc:Choice>
              <mc:Fallback>
                <p:oleObj name="Equation" r:id="rId7" imgW="50927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54483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Line 29"/>
          <p:cNvSpPr>
            <a:spLocks noChangeShapeType="1"/>
          </p:cNvSpPr>
          <p:nvPr/>
        </p:nvSpPr>
        <p:spPr bwMode="auto">
          <a:xfrm>
            <a:off x="3886200" y="6019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127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30"/>
          <p:cNvGraphicFramePr>
            <a:graphicFrameLocks noChangeAspect="1"/>
          </p:cNvGraphicFramePr>
          <p:nvPr/>
        </p:nvGraphicFramePr>
        <p:xfrm>
          <a:off x="914400" y="1066800"/>
          <a:ext cx="6643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7" name="Equation" r:id="rId3" imgW="6642100" imgH="977900" progId="Equation.3">
                  <p:embed/>
                </p:oleObj>
              </mc:Choice>
              <mc:Fallback>
                <p:oleObj name="Equation" r:id="rId3" imgW="6642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6643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Line 31"/>
          <p:cNvSpPr>
            <a:spLocks noChangeShapeType="1"/>
          </p:cNvSpPr>
          <p:nvPr/>
        </p:nvSpPr>
        <p:spPr bwMode="auto">
          <a:xfrm>
            <a:off x="1828800" y="2057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6" name="Object 32"/>
          <p:cNvGraphicFramePr>
            <a:graphicFrameLocks noChangeAspect="1"/>
          </p:cNvGraphicFramePr>
          <p:nvPr/>
        </p:nvGraphicFramePr>
        <p:xfrm>
          <a:off x="914400" y="2667000"/>
          <a:ext cx="62626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8" name="Equation" r:id="rId5" imgW="6261100" imgH="546100" progId="Equation.3">
                  <p:embed/>
                </p:oleObj>
              </mc:Choice>
              <mc:Fallback>
                <p:oleObj name="Equation" r:id="rId5" imgW="6261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62626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Line 33"/>
          <p:cNvSpPr>
            <a:spLocks noChangeShapeType="1"/>
          </p:cNvSpPr>
          <p:nvPr/>
        </p:nvSpPr>
        <p:spPr bwMode="auto">
          <a:xfrm>
            <a:off x="7239000" y="31242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8" name="Object 34"/>
          <p:cNvGraphicFramePr>
            <a:graphicFrameLocks noChangeAspect="1"/>
          </p:cNvGraphicFramePr>
          <p:nvPr/>
        </p:nvGraphicFramePr>
        <p:xfrm>
          <a:off x="914400" y="3429000"/>
          <a:ext cx="4025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9" name="Equation" r:id="rId7" imgW="4025900" imgH="1511300" progId="Equation.3">
                  <p:embed/>
                </p:oleObj>
              </mc:Choice>
              <mc:Fallback>
                <p:oleObj name="Equation" r:id="rId7" imgW="40259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4025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35"/>
          <p:cNvSpPr>
            <a:spLocks noChangeShapeType="1"/>
          </p:cNvSpPr>
          <p:nvPr/>
        </p:nvSpPr>
        <p:spPr bwMode="auto">
          <a:xfrm>
            <a:off x="4953000" y="43434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61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188" y="620713"/>
            <a:ext cx="8208962" cy="7318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kern="0" dirty="0" smtClean="0">
                <a:solidFill>
                  <a:schemeClr val="tx1"/>
                </a:solidFill>
              </a:rPr>
              <a:t>9 </a:t>
            </a:r>
            <a:r>
              <a:rPr lang="zh-CN" altLang="en-US" sz="2800" kern="0" dirty="0" smtClean="0">
                <a:solidFill>
                  <a:schemeClr val="tx1"/>
                </a:solidFill>
              </a:rPr>
              <a:t>已知                                     ，求</a:t>
            </a:r>
            <a:r>
              <a:rPr lang="en-US" altLang="zh-CN" sz="2800" i="1" kern="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2800" i="1" kern="0" baseline="30000" dirty="0" err="1" smtClean="0">
                <a:solidFill>
                  <a:schemeClr val="tx1"/>
                </a:solidFill>
              </a:rPr>
              <a:t>k</a:t>
            </a:r>
            <a:r>
              <a:rPr lang="en-US" altLang="zh-CN" sz="2800" i="1" kern="0" baseline="30000" dirty="0" smtClean="0">
                <a:solidFill>
                  <a:schemeClr val="tx1"/>
                </a:solidFill>
              </a:rPr>
              <a:t>  </a:t>
            </a:r>
            <a:r>
              <a:rPr lang="en-US" altLang="zh-CN" sz="2800" kern="0" dirty="0" smtClean="0">
                <a:solidFill>
                  <a:schemeClr val="tx1"/>
                </a:solidFill>
              </a:rPr>
              <a:t>(</a:t>
            </a:r>
            <a:r>
              <a:rPr lang="en-US" altLang="zh-CN" sz="2800" i="1" kern="0" dirty="0" smtClean="0">
                <a:solidFill>
                  <a:schemeClr val="tx1"/>
                </a:solidFill>
              </a:rPr>
              <a:t>k</a:t>
            </a:r>
            <a:r>
              <a:rPr lang="en-US" altLang="zh-CN" sz="2800" kern="0" dirty="0" smtClean="0">
                <a:solidFill>
                  <a:schemeClr val="tx1"/>
                </a:solidFill>
              </a:rPr>
              <a:t>≥1). </a:t>
            </a:r>
            <a:endParaRPr lang="en-US" altLang="zh-CN" sz="2800" kern="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195513" y="44450"/>
          <a:ext cx="31686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7" name="Equation" r:id="rId3" imgW="1701720" imgH="1079280" progId="Equation.DSMT4">
                  <p:embed/>
                </p:oleObj>
              </mc:Choice>
              <mc:Fallback>
                <p:oleObj name="Equation" r:id="rId3" imgW="170172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450"/>
                        <a:ext cx="316865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0939" y="2204294"/>
            <a:ext cx="8137525" cy="7207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kern="0" smtClean="0">
                <a:solidFill>
                  <a:schemeClr val="tx1"/>
                </a:solidFill>
              </a:rPr>
              <a:t>10  </a:t>
            </a:r>
            <a:r>
              <a:rPr lang="zh-CN" altLang="en-US" sz="2800" kern="0" smtClean="0">
                <a:solidFill>
                  <a:schemeClr val="tx1"/>
                </a:solidFill>
              </a:rPr>
              <a:t>设                       </a:t>
            </a:r>
            <a:r>
              <a:rPr lang="en-US" altLang="zh-CN" sz="2800" kern="0" smtClean="0">
                <a:solidFill>
                  <a:schemeClr val="tx1"/>
                </a:solidFill>
              </a:rPr>
              <a:t>. </a:t>
            </a:r>
            <a:r>
              <a:rPr lang="zh-CN" altLang="en-US" sz="2800" kern="0" smtClean="0">
                <a:solidFill>
                  <a:schemeClr val="tx1"/>
                </a:solidFill>
              </a:rPr>
              <a:t>证明：</a:t>
            </a:r>
            <a:r>
              <a:rPr lang="en-US" altLang="zh-CN" sz="2800" i="1" kern="0" smtClean="0">
                <a:solidFill>
                  <a:schemeClr val="tx1"/>
                </a:solidFill>
              </a:rPr>
              <a:t>A</a:t>
            </a:r>
            <a:r>
              <a:rPr lang="en-US" altLang="zh-CN" sz="2800" kern="0" baseline="30000" smtClean="0">
                <a:solidFill>
                  <a:schemeClr val="tx1"/>
                </a:solidFill>
              </a:rPr>
              <a:t>2</a:t>
            </a:r>
            <a:r>
              <a:rPr lang="en-US" altLang="zh-CN" sz="2800" kern="0" smtClean="0">
                <a:solidFill>
                  <a:schemeClr val="tx1"/>
                </a:solidFill>
              </a:rPr>
              <a:t>=</a:t>
            </a:r>
            <a:r>
              <a:rPr lang="en-US" altLang="zh-CN" sz="2800" i="1" kern="0" smtClean="0">
                <a:solidFill>
                  <a:schemeClr val="tx1"/>
                </a:solidFill>
              </a:rPr>
              <a:t>A</a:t>
            </a:r>
            <a:r>
              <a:rPr lang="zh-CN" altLang="en-US" sz="2800" kern="0" smtClean="0">
                <a:solidFill>
                  <a:srgbClr val="CC0000"/>
                </a:solidFill>
              </a:rPr>
              <a:t>当且仅当</a:t>
            </a:r>
            <a:r>
              <a:rPr lang="en-US" altLang="zh-CN" sz="2800" i="1" kern="0" smtClean="0">
                <a:solidFill>
                  <a:schemeClr val="tx1"/>
                </a:solidFill>
              </a:rPr>
              <a:t>B</a:t>
            </a:r>
            <a:r>
              <a:rPr lang="en-US" altLang="zh-CN" sz="2800" kern="0" baseline="30000" smtClean="0">
                <a:solidFill>
                  <a:schemeClr val="tx1"/>
                </a:solidFill>
              </a:rPr>
              <a:t>2</a:t>
            </a:r>
            <a:r>
              <a:rPr lang="en-US" altLang="zh-CN" sz="2800" kern="0" smtClean="0">
                <a:solidFill>
                  <a:schemeClr val="tx1"/>
                </a:solidFill>
              </a:rPr>
              <a:t>=</a:t>
            </a:r>
            <a:r>
              <a:rPr lang="en-US" altLang="zh-CN" sz="2800" i="1" kern="0" smtClean="0">
                <a:solidFill>
                  <a:schemeClr val="tx1"/>
                </a:solidFill>
              </a:rPr>
              <a:t>E</a:t>
            </a:r>
            <a:r>
              <a:rPr lang="en-US" altLang="zh-CN" sz="2800" kern="0" smtClean="0">
                <a:solidFill>
                  <a:schemeClr val="tx1"/>
                </a:solidFill>
              </a:rPr>
              <a:t>.</a:t>
            </a:r>
            <a:endParaRPr lang="en-US" altLang="zh-CN" sz="2800" kern="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67794"/>
              </p:ext>
            </p:extLst>
          </p:nvPr>
        </p:nvGraphicFramePr>
        <p:xfrm>
          <a:off x="1692026" y="2132856"/>
          <a:ext cx="19431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8" name="Equation" r:id="rId5" imgW="1002865" imgH="444307" progId="Equation.DSMT4">
                  <p:embed/>
                </p:oleObj>
              </mc:Choice>
              <mc:Fallback>
                <p:oleObj name="Equation" r:id="rId5" imgW="100286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26" y="2132856"/>
                        <a:ext cx="19431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10228"/>
              </p:ext>
            </p:extLst>
          </p:nvPr>
        </p:nvGraphicFramePr>
        <p:xfrm>
          <a:off x="1376735" y="3394620"/>
          <a:ext cx="6551613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9" name="Equation" r:id="rId7" imgW="1993680" imgH="711000" progId="Equation.DSMT4">
                  <p:embed/>
                </p:oleObj>
              </mc:Choice>
              <mc:Fallback>
                <p:oleObj name="Equation" r:id="rId7" imgW="1993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735" y="3394620"/>
                        <a:ext cx="6551613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1560" y="4042320"/>
            <a:ext cx="546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黑体" pitchFamily="2" charset="-122"/>
              </a:rPr>
              <a:t>11</a:t>
            </a:r>
            <a:endParaRPr lang="en-US" altLang="zh-CN" b="1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7451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"/>
          <p:cNvGraphicFramePr>
            <a:graphicFrameLocks noChangeAspect="1"/>
          </p:cNvGraphicFramePr>
          <p:nvPr/>
        </p:nvGraphicFramePr>
        <p:xfrm>
          <a:off x="946150" y="1600200"/>
          <a:ext cx="731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Equation" r:id="rId3" imgW="7315200" imgH="1511300" progId="Equation.3">
                  <p:embed/>
                </p:oleObj>
              </mc:Choice>
              <mc:Fallback>
                <p:oleObj name="Equation" r:id="rId3" imgW="73152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600200"/>
                        <a:ext cx="731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1581150" y="3124200"/>
          <a:ext cx="529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name="Equation" r:id="rId5" imgW="5295900" imgH="2044700" progId="Equation.3">
                  <p:embed/>
                </p:oleObj>
              </mc:Choice>
              <mc:Fallback>
                <p:oleObj name="Equation" r:id="rId5" imgW="52959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124200"/>
                        <a:ext cx="529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1562100" y="5181600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Equation" r:id="rId7" imgW="2260600" imgH="838200" progId="Equation.3">
                  <p:embed/>
                </p:oleObj>
              </mc:Choice>
              <mc:Fallback>
                <p:oleObj name="Equation" r:id="rId7" imgW="2260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181600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342900"/>
            <a:ext cx="7543800" cy="1143000"/>
          </a:xfrm>
        </p:spPr>
        <p:txBody>
          <a:bodyPr/>
          <a:lstStyle/>
          <a:p>
            <a:pPr algn="ctr" eaLnBrk="1" hangingPunct="1"/>
            <a:r>
              <a:rPr lang="zh-CN" altLang="en-US" sz="3200" smtClean="0">
                <a:solidFill>
                  <a:schemeClr val="tx1"/>
                </a:solidFill>
                <a:effectLst/>
              </a:rPr>
              <a:t>测试题答案</a:t>
            </a:r>
          </a:p>
        </p:txBody>
      </p:sp>
    </p:spTree>
    <p:extLst>
      <p:ext uri="{BB962C8B-B14F-4D97-AF65-F5344CB8AC3E}">
        <p14:creationId xmlns:p14="http://schemas.microsoft.com/office/powerpoint/2010/main" val="7229845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026"/>
          <p:cNvGraphicFramePr>
            <a:graphicFrameLocks noChangeAspect="1"/>
          </p:cNvGraphicFramePr>
          <p:nvPr/>
        </p:nvGraphicFramePr>
        <p:xfrm>
          <a:off x="1638300" y="825500"/>
          <a:ext cx="37719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5" name="Equation" r:id="rId3" imgW="3771900" imgH="1612900" progId="Equation.3">
                  <p:embed/>
                </p:oleObj>
              </mc:Choice>
              <mc:Fallback>
                <p:oleObj name="Equation" r:id="rId3" imgW="37719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825500"/>
                        <a:ext cx="37719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9375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8208962" cy="731837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9 </a:t>
            </a:r>
            <a:r>
              <a:rPr lang="zh-CN" altLang="en-US" sz="2800" dirty="0" smtClean="0">
                <a:solidFill>
                  <a:schemeClr val="tx1"/>
                </a:solidFill>
              </a:rPr>
              <a:t>已知                                     </a:t>
            </a:r>
            <a:r>
              <a:rPr lang="zh-CN" altLang="en-US" sz="2800" dirty="0">
                <a:solidFill>
                  <a:schemeClr val="tx1"/>
                </a:solidFill>
              </a:rPr>
              <a:t>，求</a:t>
            </a:r>
            <a:r>
              <a:rPr lang="en-US" altLang="zh-CN" sz="2800" i="1" dirty="0" err="1">
                <a:solidFill>
                  <a:schemeClr val="tx1"/>
                </a:solidFill>
              </a:rPr>
              <a:t>A</a:t>
            </a:r>
            <a:r>
              <a:rPr lang="en-US" altLang="zh-CN" sz="2800" i="1" baseline="30000" dirty="0" err="1">
                <a:solidFill>
                  <a:schemeClr val="tx1"/>
                </a:solidFill>
              </a:rPr>
              <a:t>k</a:t>
            </a:r>
            <a:r>
              <a:rPr lang="en-US" altLang="zh-CN" sz="2800" i="1" baseline="30000" dirty="0">
                <a:solidFill>
                  <a:schemeClr val="tx1"/>
                </a:solidFill>
              </a:rPr>
              <a:t>  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k</a:t>
            </a:r>
            <a:r>
              <a:rPr lang="en-US" altLang="zh-CN" sz="2800" dirty="0">
                <a:solidFill>
                  <a:schemeClr val="tx1"/>
                </a:solidFill>
              </a:rPr>
              <a:t>≥1). </a:t>
            </a: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2195513" y="44450"/>
          <a:ext cx="31686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7" name="Equation" r:id="rId3" imgW="1701720" imgH="1079280" progId="Equation.DSMT4">
                  <p:embed/>
                </p:oleObj>
              </mc:Choice>
              <mc:Fallback>
                <p:oleObj name="Equation" r:id="rId3" imgW="1701720" imgH="1079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450"/>
                        <a:ext cx="316865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1119188" y="2060575"/>
          <a:ext cx="560863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8" name="Equation" r:id="rId5" imgW="3644640" imgH="1079280" progId="Equation.DSMT4">
                  <p:embed/>
                </p:oleObj>
              </mc:Choice>
              <mc:Fallback>
                <p:oleObj name="Equation" r:id="rId5" imgW="3644640" imgH="10792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2060575"/>
                        <a:ext cx="5608637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2843213" y="4510088"/>
          <a:ext cx="10810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9" name="Equation" r:id="rId7" imgW="571320" imgH="380880" progId="Equation.DSMT4">
                  <p:embed/>
                </p:oleObj>
              </mc:Choice>
              <mc:Fallback>
                <p:oleObj name="Equation" r:id="rId7" imgW="571320" imgH="380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10088"/>
                        <a:ext cx="1081087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341438" y="5734050"/>
          <a:ext cx="27987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0" name="Equation" r:id="rId9" imgW="1460160" imgH="215640" progId="Equation.DSMT4">
                  <p:embed/>
                </p:oleObj>
              </mc:Choice>
              <mc:Fallback>
                <p:oleObj name="Equation" r:id="rId9" imgW="146016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734050"/>
                        <a:ext cx="2798762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611188" y="1917700"/>
            <a:ext cx="7937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黑体" pitchFamily="2" charset="-122"/>
              </a:rPr>
              <a:t>解：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971550" y="4078288"/>
            <a:ext cx="4992688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黑体" pitchFamily="2" charset="-122"/>
              </a:rPr>
              <a:t>因此，当</a:t>
            </a:r>
            <a:r>
              <a:rPr lang="en-US" altLang="zh-CN" sz="2400" b="1" i="1"/>
              <a:t>k</a:t>
            </a:r>
            <a:r>
              <a:rPr lang="zh-CN" altLang="en-US" sz="2400" b="1">
                <a:latin typeface="黑体" pitchFamily="2" charset="-122"/>
              </a:rPr>
              <a:t>为偶数时，</a:t>
            </a:r>
            <a:r>
              <a:rPr lang="en-US" altLang="zh-CN" sz="2400" b="1" i="1"/>
              <a:t>k</a:t>
            </a:r>
            <a:r>
              <a:rPr lang="en-US" altLang="zh-CN" sz="2400" b="1"/>
              <a:t>/2</a:t>
            </a:r>
            <a:r>
              <a:rPr lang="zh-CN" altLang="en-US" sz="2400" b="1">
                <a:latin typeface="黑体" pitchFamily="2" charset="-122"/>
              </a:rPr>
              <a:t>为整数，则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938213" y="5229225"/>
            <a:ext cx="80264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b="1">
                <a:latin typeface="黑体" pitchFamily="2" charset="-122"/>
              </a:rPr>
              <a:t>当</a:t>
            </a:r>
            <a:r>
              <a:rPr lang="en-US" altLang="zh-CN" sz="2400" b="1" i="1"/>
              <a:t>k</a:t>
            </a:r>
            <a:r>
              <a:rPr lang="zh-CN" altLang="en-US" sz="2400" b="1">
                <a:latin typeface="黑体" pitchFamily="2" charset="-122"/>
              </a:rPr>
              <a:t>为大于</a:t>
            </a:r>
            <a:r>
              <a:rPr lang="en-US" altLang="zh-CN" sz="2400" b="1">
                <a:latin typeface="黑体" pitchFamily="2" charset="-122"/>
              </a:rPr>
              <a:t>1</a:t>
            </a:r>
            <a:r>
              <a:rPr lang="zh-CN" altLang="en-US" sz="2400" b="1">
                <a:latin typeface="黑体" pitchFamily="2" charset="-122"/>
              </a:rPr>
              <a:t>奇数时，</a:t>
            </a:r>
            <a:r>
              <a:rPr lang="en-US" altLang="zh-CN" sz="2400" b="1" i="1"/>
              <a:t>k</a:t>
            </a:r>
            <a:r>
              <a:rPr lang="en-US" altLang="zh-CN" b="1"/>
              <a:t>-</a:t>
            </a:r>
            <a:r>
              <a:rPr lang="en-US" altLang="zh-CN" sz="2400" b="1"/>
              <a:t>1</a:t>
            </a:r>
            <a:r>
              <a:rPr lang="zh-CN" altLang="en-US" sz="2400" b="1">
                <a:latin typeface="黑体" pitchFamily="2" charset="-122"/>
              </a:rPr>
              <a:t>为偶数，此时由上面结论知</a:t>
            </a:r>
          </a:p>
        </p:txBody>
      </p:sp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6659563" y="1989138"/>
          <a:ext cx="1944687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1" name="Equation" r:id="rId11" imgW="1206360" imgH="1079280" progId="Equation.DSMT4">
                  <p:embed/>
                </p:oleObj>
              </mc:Choice>
              <mc:Fallback>
                <p:oleObj name="Equation" r:id="rId11" imgW="1206360" imgH="10792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989138"/>
                        <a:ext cx="1944687" cy="173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4"/>
          <p:cNvGraphicFramePr>
            <a:graphicFrameLocks noChangeAspect="1"/>
          </p:cNvGraphicFramePr>
          <p:nvPr/>
        </p:nvGraphicFramePr>
        <p:xfrm>
          <a:off x="1549400" y="3644900"/>
          <a:ext cx="1582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2" name="Equation" r:id="rId13" imgW="863280" imgH="215640" progId="Equation.DSMT4">
                  <p:embed/>
                </p:oleObj>
              </mc:Choice>
              <mc:Fallback>
                <p:oleObj name="Equation" r:id="rId13" imgW="863280" imgH="215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644900"/>
                        <a:ext cx="15827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5"/>
          <p:cNvGraphicFramePr>
            <a:graphicFrameLocks noChangeAspect="1"/>
          </p:cNvGraphicFramePr>
          <p:nvPr/>
        </p:nvGraphicFramePr>
        <p:xfrm>
          <a:off x="1403350" y="4510088"/>
          <a:ext cx="13684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3" name="Equation" r:id="rId15" imgW="711000" imgH="330120" progId="Equation.DSMT4">
                  <p:embed/>
                </p:oleObj>
              </mc:Choice>
              <mc:Fallback>
                <p:oleObj name="Equation" r:id="rId15" imgW="711000" imgH="3301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10088"/>
                        <a:ext cx="13684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5195888" y="4498975"/>
          <a:ext cx="205263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4" name="Equation" r:id="rId17" imgW="1091880" imgH="342720" progId="Equation.DSMT4">
                  <p:embed/>
                </p:oleObj>
              </mc:Choice>
              <mc:Fallback>
                <p:oleObj name="Equation" r:id="rId17" imgW="1091880" imgH="3427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4498975"/>
                        <a:ext cx="2052637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17"/>
          <p:cNvGraphicFramePr>
            <a:graphicFrameLocks noChangeAspect="1"/>
          </p:cNvGraphicFramePr>
          <p:nvPr/>
        </p:nvGraphicFramePr>
        <p:xfrm>
          <a:off x="3924300" y="4510088"/>
          <a:ext cx="12954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Equation" r:id="rId19" imgW="672840" imgH="380880" progId="Equation.DSMT4">
                  <p:embed/>
                </p:oleObj>
              </mc:Choice>
              <mc:Fallback>
                <p:oleObj name="Equation" r:id="rId19" imgW="672840" imgH="380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10088"/>
                        <a:ext cx="12954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4202113" y="5734050"/>
          <a:ext cx="2386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6" name="Equation" r:id="rId21" imgW="1244520" imgH="228600" progId="Equation.DSMT4">
                  <p:embed/>
                </p:oleObj>
              </mc:Choice>
              <mc:Fallback>
                <p:oleObj name="Equation" r:id="rId21" imgW="124452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5734050"/>
                        <a:ext cx="23860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1260475" y="6237288"/>
            <a:ext cx="504031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此结论对于</a:t>
            </a:r>
            <a:r>
              <a:rPr lang="en-US" altLang="zh-CN" sz="2400" b="1" i="1"/>
              <a:t>k</a:t>
            </a:r>
            <a:r>
              <a:rPr lang="en-US" altLang="zh-CN" sz="2400" b="1"/>
              <a:t>=1</a:t>
            </a:r>
            <a:r>
              <a:rPr lang="zh-CN" altLang="en-US" sz="2400" b="1"/>
              <a:t>情况也成立</a:t>
            </a:r>
            <a:r>
              <a:rPr lang="en-US" altLang="zh-CN" sz="24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8" grpId="0"/>
      <p:bldP spid="135179" grpId="0"/>
      <p:bldP spid="135180" grpId="0"/>
      <p:bldP spid="1351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79500" y="914400"/>
            <a:ext cx="273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矩阵的定义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8775" y="1452563"/>
            <a:ext cx="84566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/>
              <a:t>由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zh-CN" altLang="en-US"/>
              <a:t>个数 </a:t>
            </a:r>
            <a:r>
              <a:rPr lang="en-US" altLang="zh-CN" i="1"/>
              <a:t>a</a:t>
            </a:r>
            <a:r>
              <a:rPr lang="en-US" altLang="zh-CN" i="1" baseline="-25000"/>
              <a:t>ij </a:t>
            </a:r>
            <a:r>
              <a:rPr lang="en-US" altLang="zh-CN"/>
              <a:t>( </a:t>
            </a:r>
            <a:r>
              <a:rPr lang="en-US" altLang="zh-CN" i="1"/>
              <a:t>i</a:t>
            </a:r>
            <a:r>
              <a:rPr lang="en-US" altLang="zh-CN"/>
              <a:t>=1,2,···,</a:t>
            </a:r>
            <a:r>
              <a:rPr lang="en-US" altLang="zh-CN" i="1"/>
              <a:t>m</a:t>
            </a:r>
            <a:r>
              <a:rPr lang="en-US" altLang="zh-CN"/>
              <a:t>;</a:t>
            </a:r>
            <a:r>
              <a:rPr lang="en-US" altLang="zh-CN" i="1"/>
              <a:t>j</a:t>
            </a:r>
            <a:r>
              <a:rPr lang="en-US" altLang="zh-CN"/>
              <a:t>=1,2,···,</a:t>
            </a:r>
            <a:r>
              <a:rPr lang="en-US" altLang="zh-CN" i="1"/>
              <a:t>n</a:t>
            </a:r>
            <a:r>
              <a:rPr lang="en-US" altLang="zh-CN"/>
              <a:t> )</a:t>
            </a:r>
            <a:r>
              <a:rPr lang="zh-CN" altLang="en-US"/>
              <a:t>排成的</a:t>
            </a:r>
            <a:r>
              <a:rPr lang="en-US" altLang="zh-CN" i="1"/>
              <a:t>m</a:t>
            </a:r>
            <a:r>
              <a:rPr lang="zh-CN" altLang="en-US"/>
              <a:t>行</a:t>
            </a:r>
            <a:r>
              <a:rPr lang="en-US" altLang="zh-CN" i="1"/>
              <a:t>n</a:t>
            </a:r>
            <a:r>
              <a:rPr lang="zh-CN" altLang="en-US"/>
              <a:t>列的数表</a:t>
            </a:r>
            <a:r>
              <a:rPr lang="en-US" altLang="zh-CN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58775" y="4057650"/>
            <a:ext cx="689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称为</a:t>
            </a:r>
            <a:r>
              <a:rPr lang="en-US" altLang="zh-CN" i="1">
                <a:solidFill>
                  <a:srgbClr val="FF6600"/>
                </a:solidFill>
              </a:rPr>
              <a:t>m</a:t>
            </a:r>
            <a:r>
              <a:rPr lang="zh-CN" altLang="en-US">
                <a:solidFill>
                  <a:srgbClr val="FF6600"/>
                </a:solidFill>
              </a:rPr>
              <a:t>行</a:t>
            </a:r>
            <a:r>
              <a:rPr lang="en-US" altLang="zh-CN" i="1">
                <a:solidFill>
                  <a:srgbClr val="FF6600"/>
                </a:solidFill>
              </a:rPr>
              <a:t>n</a:t>
            </a:r>
            <a:r>
              <a:rPr lang="zh-CN" altLang="en-US">
                <a:solidFill>
                  <a:srgbClr val="FF6600"/>
                </a:solidFill>
              </a:rPr>
              <a:t>列的矩阵</a:t>
            </a:r>
            <a:r>
              <a:rPr lang="en-US" altLang="zh-CN"/>
              <a:t>. </a:t>
            </a:r>
            <a:r>
              <a:rPr lang="zh-CN" altLang="en-US"/>
              <a:t>简称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 i="1">
                <a:solidFill>
                  <a:srgbClr val="FF6600"/>
                </a:solidFill>
              </a:rPr>
              <a:t>m</a:t>
            </a:r>
            <a:r>
              <a:rPr lang="en-US" altLang="zh-CN">
                <a:solidFill>
                  <a:srgbClr val="FF6600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FF6600"/>
                </a:solidFill>
              </a:rPr>
              <a:t>n </a:t>
            </a:r>
            <a:r>
              <a:rPr lang="zh-CN" altLang="en-US">
                <a:solidFill>
                  <a:srgbClr val="FF6600"/>
                </a:solidFill>
              </a:rPr>
              <a:t>矩阵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r>
              <a:rPr lang="zh-CN" altLang="en-US"/>
              <a:t>简记为</a:t>
            </a:r>
            <a:r>
              <a:rPr lang="en-US" altLang="zh-CN">
                <a:solidFill>
                  <a:schemeClr val="bg2"/>
                </a:solidFill>
              </a:rPr>
              <a:t>: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324100" y="2362200"/>
          <a:ext cx="3924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6" name="Equation" r:id="rId3" imgW="3924300" imgH="1651000" progId="Equation.3">
                  <p:embed/>
                </p:oleObj>
              </mc:Choice>
              <mc:Fallback>
                <p:oleObj name="Equation" r:id="rId3" imgW="3924300" imgH="165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362200"/>
                        <a:ext cx="39243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079500" y="5029200"/>
            <a:ext cx="60420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/>
              <a:t>这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zh-CN" altLang="en-US"/>
              <a:t>个数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6600"/>
                </a:solidFill>
              </a:rPr>
              <a:t>矩阵</a:t>
            </a:r>
            <a:r>
              <a:rPr lang="en-US" altLang="zh-CN" i="1">
                <a:solidFill>
                  <a:srgbClr val="FF6600"/>
                </a:solidFill>
              </a:rPr>
              <a:t>A</a:t>
            </a:r>
            <a:r>
              <a:rPr lang="zh-CN" altLang="en-US">
                <a:solidFill>
                  <a:srgbClr val="FF6600"/>
                </a:solidFill>
              </a:rPr>
              <a:t>的元素</a:t>
            </a:r>
            <a:r>
              <a:rPr lang="en-US" altLang="zh-CN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743200" y="4495800"/>
            <a:ext cx="366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i="1" baseline="-25000"/>
              <a:t>n</a:t>
            </a:r>
            <a:r>
              <a:rPr lang="en-US" altLang="zh-CN"/>
              <a:t>=( </a:t>
            </a:r>
            <a:r>
              <a:rPr lang="en-US" altLang="zh-CN" i="1"/>
              <a:t>a</a:t>
            </a:r>
            <a:r>
              <a:rPr lang="en-US" altLang="zh-CN" i="1" baseline="-25000"/>
              <a:t>ij 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i="1" baseline="-25000"/>
              <a:t>n</a:t>
            </a:r>
            <a:r>
              <a:rPr lang="en-US" altLang="zh-CN"/>
              <a:t>=( </a:t>
            </a:r>
            <a:r>
              <a:rPr lang="en-US" altLang="zh-CN" i="1"/>
              <a:t>a</a:t>
            </a:r>
            <a:r>
              <a:rPr lang="en-US" altLang="zh-CN" i="1" baseline="-25000"/>
              <a:t>ij </a:t>
            </a:r>
            <a:r>
              <a:rPr lang="en-US" altLang="zh-CN"/>
              <a:t>).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58775" y="5597525"/>
            <a:ext cx="84566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/>
              <a:t>元素是实数的矩阵称为</a:t>
            </a:r>
            <a:r>
              <a:rPr lang="zh-CN" altLang="en-US">
                <a:solidFill>
                  <a:srgbClr val="FF6600"/>
                </a:solidFill>
              </a:rPr>
              <a:t>实矩阵</a:t>
            </a:r>
            <a:r>
              <a:rPr lang="en-US" altLang="zh-CN"/>
              <a:t>, </a:t>
            </a:r>
            <a:r>
              <a:rPr lang="zh-CN" altLang="en-US"/>
              <a:t>元素是复数的矩阵称为</a:t>
            </a:r>
            <a:r>
              <a:rPr lang="zh-CN" altLang="en-US">
                <a:solidFill>
                  <a:srgbClr val="FF6600"/>
                </a:solidFill>
              </a:rPr>
              <a:t>复矩阵</a:t>
            </a:r>
            <a:r>
              <a:rPr lang="en-US" altLang="zh-CN"/>
              <a:t>.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8638" y="228600"/>
            <a:ext cx="3241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4000">
                <a:solidFill>
                  <a:srgbClr val="FF3300"/>
                </a:solidFill>
              </a:rPr>
              <a:t>一、基本概念</a:t>
            </a:r>
          </a:p>
        </p:txBody>
      </p:sp>
    </p:spTree>
    <p:extLst>
      <p:ext uri="{BB962C8B-B14F-4D97-AF65-F5344CB8AC3E}">
        <p14:creationId xmlns:p14="http://schemas.microsoft.com/office/powerpoint/2010/main" val="18143081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6" grpId="0" build="p" autoUpdateAnimBg="0" advAuto="0"/>
      <p:bldP spid="3077" grpId="0" build="p" autoUpdateAnimBg="0" advAuto="0"/>
      <p:bldP spid="3079" grpId="0" build="p" autoUpdateAnimBg="0"/>
      <p:bldP spid="3080" grpId="0" build="p" autoUpdateAnimBg="0" advAuto="0"/>
      <p:bldP spid="3081" grpId="0" build="p" autoUpdateAnimBg="0"/>
      <p:bldP spid="3082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137525" cy="720725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10  </a:t>
            </a:r>
            <a:r>
              <a:rPr lang="zh-CN" altLang="en-US" sz="2800" dirty="0" smtClean="0">
                <a:solidFill>
                  <a:schemeClr val="tx1"/>
                </a:solidFill>
              </a:rPr>
              <a:t>设                       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  <a:r>
              <a:rPr lang="zh-CN" altLang="en-US" sz="2800" dirty="0">
                <a:solidFill>
                  <a:schemeClr val="tx1"/>
                </a:solidFill>
              </a:rPr>
              <a:t>证明：</a:t>
            </a:r>
            <a:r>
              <a:rPr lang="en-US" altLang="zh-CN" sz="2800" i="1" dirty="0">
                <a:solidFill>
                  <a:schemeClr val="tx1"/>
                </a:solidFill>
              </a:rPr>
              <a:t>A</a:t>
            </a:r>
            <a:r>
              <a:rPr lang="en-US" altLang="zh-CN" sz="2800" baseline="30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rgbClr val="CC0000"/>
                </a:solidFill>
              </a:rPr>
              <a:t>当且仅当</a:t>
            </a:r>
            <a:r>
              <a:rPr lang="en-US" altLang="zh-CN" sz="2800" i="1" dirty="0">
                <a:solidFill>
                  <a:schemeClr val="tx1"/>
                </a:solidFill>
              </a:rPr>
              <a:t>B</a:t>
            </a:r>
            <a:r>
              <a:rPr lang="en-US" altLang="zh-CN" sz="2800" baseline="30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</a:rPr>
              <a:t>E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692275" y="333375"/>
          <a:ext cx="19431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0" name="Equation" r:id="rId3" imgW="1002865" imgH="444307" progId="Equation.DSMT4">
                  <p:embed/>
                </p:oleObj>
              </mc:Choice>
              <mc:Fallback>
                <p:oleObj name="Equation" r:id="rId3" imgW="1002865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3375"/>
                        <a:ext cx="19431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755650" y="1268413"/>
            <a:ext cx="40449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证</a:t>
            </a:r>
            <a:r>
              <a:rPr lang="en-US" altLang="zh-CN" b="1"/>
              <a:t>:  </a:t>
            </a:r>
            <a:r>
              <a:rPr lang="zh-CN" altLang="en-US" b="1">
                <a:solidFill>
                  <a:srgbClr val="CC0000"/>
                </a:solidFill>
              </a:rPr>
              <a:t>充分性</a:t>
            </a:r>
            <a:r>
              <a:rPr lang="zh-CN" altLang="en-US" b="1"/>
              <a:t>   若</a:t>
            </a:r>
            <a:r>
              <a:rPr lang="en-US" altLang="zh-CN" b="1" i="1"/>
              <a:t>B</a:t>
            </a:r>
            <a:r>
              <a:rPr lang="en-US" altLang="zh-CN" b="1" baseline="30000"/>
              <a:t>2</a:t>
            </a:r>
            <a:r>
              <a:rPr lang="en-US" altLang="zh-CN" b="1"/>
              <a:t>=</a:t>
            </a:r>
            <a:r>
              <a:rPr lang="en-US" altLang="zh-CN" b="1" i="1"/>
              <a:t>E</a:t>
            </a:r>
            <a:r>
              <a:rPr lang="zh-CN" altLang="en-US" b="1"/>
              <a:t>，则</a:t>
            </a:r>
          </a:p>
        </p:txBody>
      </p:sp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1763713" y="1700213"/>
          <a:ext cx="42481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1" name="Equation" r:id="rId5" imgW="2438400" imgH="444500" progId="Equation.DSMT4">
                  <p:embed/>
                </p:oleObj>
              </mc:Choice>
              <mc:Fallback>
                <p:oleObj name="Equation" r:id="rId5" imgW="2438400" imgH="444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4248150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2124075" y="2492375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2" name="Equation" r:id="rId7" imgW="1028520" imgH="444240" progId="Equation.DSMT4">
                  <p:embed/>
                </p:oleObj>
              </mc:Choice>
              <mc:Fallback>
                <p:oleObj name="Equation" r:id="rId7" imgW="102852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1689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3924300" y="2490788"/>
          <a:ext cx="1368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3" name="Equation" r:id="rId9" imgW="850531" imgH="444307" progId="Equation.DSMT4">
                  <p:embed/>
                </p:oleObj>
              </mc:Choice>
              <mc:Fallback>
                <p:oleObj name="Equation" r:id="rId9" imgW="850531" imgH="444307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90788"/>
                        <a:ext cx="136842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6011863" y="1700213"/>
          <a:ext cx="20891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4" name="Equation" r:id="rId11" imgW="1231560" imgH="444240" progId="Equation.DSMT4">
                  <p:embed/>
                </p:oleObj>
              </mc:Choice>
              <mc:Fallback>
                <p:oleObj name="Equation" r:id="rId11" imgW="1231560" imgH="4442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700213"/>
                        <a:ext cx="208915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5219700" y="2619375"/>
            <a:ext cx="7572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＝</a:t>
            </a:r>
            <a:r>
              <a:rPr lang="en-US" altLang="zh-CN" i="1"/>
              <a:t>A</a:t>
            </a:r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1258888" y="3284538"/>
            <a:ext cx="41941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</a:rPr>
              <a:t>必要性</a:t>
            </a:r>
            <a:r>
              <a:rPr lang="zh-CN" altLang="en-US" b="1"/>
              <a:t>  若已知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A,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由于</a:t>
            </a:r>
          </a:p>
        </p:txBody>
      </p: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1717675" y="3846513"/>
          <a:ext cx="44846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5" name="Equation" r:id="rId13" imgW="2489040" imgH="444240" progId="Equation.DSMT4">
                  <p:embed/>
                </p:oleObj>
              </mc:Choice>
              <mc:Fallback>
                <p:oleObj name="Equation" r:id="rId13" imgW="2489040" imgH="4442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846513"/>
                        <a:ext cx="448468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8" name="Object 22"/>
          <p:cNvGraphicFramePr>
            <a:graphicFrameLocks noChangeAspect="1"/>
          </p:cNvGraphicFramePr>
          <p:nvPr/>
        </p:nvGraphicFramePr>
        <p:xfrm>
          <a:off x="6443663" y="3814763"/>
          <a:ext cx="18716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6" name="Equation" r:id="rId15" imgW="1002865" imgH="444307" progId="Equation.DSMT4">
                  <p:embed/>
                </p:oleObj>
              </mc:Choice>
              <mc:Fallback>
                <p:oleObj name="Equation" r:id="rId15" imgW="1002865" imgH="444307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814763"/>
                        <a:ext cx="18716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1978025" y="4819650"/>
          <a:ext cx="34575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7" name="Equation" r:id="rId16" imgW="2005729" imgH="444307" progId="Equation.DSMT4">
                  <p:embed/>
                </p:oleObj>
              </mc:Choice>
              <mc:Fallback>
                <p:oleObj name="Equation" r:id="rId16" imgW="2005729" imgH="444307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819650"/>
                        <a:ext cx="3457575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0"/>
          <p:cNvGraphicFramePr>
            <a:graphicFrameLocks noChangeAspect="1"/>
          </p:cNvGraphicFramePr>
          <p:nvPr/>
        </p:nvGraphicFramePr>
        <p:xfrm>
          <a:off x="6948488" y="4775200"/>
          <a:ext cx="16843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8" name="Equation" r:id="rId18" imgW="850680" imgH="444240" progId="Equation.DSMT4">
                  <p:embed/>
                </p:oleObj>
              </mc:Choice>
              <mc:Fallback>
                <p:oleObj name="Equation" r:id="rId18" imgW="850680" imgH="4442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775200"/>
                        <a:ext cx="168433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7" name="Rectangle 31"/>
          <p:cNvSpPr>
            <a:spLocks noChangeArrowheads="1"/>
          </p:cNvSpPr>
          <p:nvPr/>
        </p:nvSpPr>
        <p:spPr bwMode="auto">
          <a:xfrm>
            <a:off x="1403350" y="492601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故</a:t>
            </a:r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 bwMode="auto">
          <a:xfrm>
            <a:off x="5364163" y="4941888"/>
            <a:ext cx="16129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，化简得</a:t>
            </a:r>
          </a:p>
        </p:txBody>
      </p:sp>
      <p:sp>
        <p:nvSpPr>
          <p:cNvPr id="137249" name="Rectangle 33"/>
          <p:cNvSpPr>
            <a:spLocks noChangeArrowheads="1"/>
          </p:cNvSpPr>
          <p:nvPr/>
        </p:nvSpPr>
        <p:spPr bwMode="auto">
          <a:xfrm>
            <a:off x="1116013" y="5661025"/>
            <a:ext cx="151606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即 </a:t>
            </a:r>
            <a:r>
              <a:rPr lang="en-US" altLang="zh-CN" b="1" i="1"/>
              <a:t>B</a:t>
            </a:r>
            <a:r>
              <a:rPr lang="en-US" altLang="zh-CN" b="1" baseline="30000"/>
              <a:t>2</a:t>
            </a:r>
            <a:r>
              <a:rPr lang="en-US" altLang="zh-CN" b="1"/>
              <a:t>=</a:t>
            </a:r>
            <a:r>
              <a:rPr lang="en-US" altLang="zh-CN" b="1" i="1"/>
              <a:t>E</a:t>
            </a:r>
            <a:r>
              <a:rPr lang="en-US" altLang="zh-CN" b="1"/>
              <a:t>.</a:t>
            </a:r>
          </a:p>
        </p:txBody>
      </p:sp>
      <p:sp>
        <p:nvSpPr>
          <p:cNvPr id="137250" name="AutoShape 34"/>
          <p:cNvSpPr>
            <a:spLocks noChangeArrowheads="1"/>
          </p:cNvSpPr>
          <p:nvPr/>
        </p:nvSpPr>
        <p:spPr bwMode="auto">
          <a:xfrm>
            <a:off x="6516688" y="1196975"/>
            <a:ext cx="1800225" cy="576263"/>
          </a:xfrm>
          <a:prstGeom prst="wedgeRoundRectCallout">
            <a:avLst>
              <a:gd name="adj1" fmla="val -47444"/>
              <a:gd name="adj2" fmla="val -85815"/>
              <a:gd name="adj3" fmla="val 16667"/>
            </a:avLst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 dirty="0"/>
              <a:t>充要条件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33" grpId="0"/>
      <p:bldP spid="137234" grpId="0"/>
      <p:bldP spid="137247" grpId="0"/>
      <p:bldP spid="137248" grpId="0"/>
      <p:bldP spid="137249" grpId="0"/>
      <p:bldP spid="137250" grpId="0" animBg="1"/>
      <p:bldP spid="13725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14413" y="2736850"/>
            <a:ext cx="71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解</a:t>
            </a:r>
            <a:r>
              <a:rPr lang="en-US" altLang="zh-CN" b="1"/>
              <a:t>1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233613" y="2257425"/>
          <a:ext cx="452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公式" r:id="rId3" imgW="4520880" imgH="1625400" progId="Equation.3">
                  <p:embed/>
                </p:oleObj>
              </mc:Choice>
              <mc:Fallback>
                <p:oleObj name="公式" r:id="rId3" imgW="4520880" imgH="1625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257425"/>
                        <a:ext cx="45212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771775" y="3860800"/>
          <a:ext cx="2590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5" imgW="2590560" imgH="1612800" progId="Equation.3">
                  <p:embed/>
                </p:oleObj>
              </mc:Choice>
              <mc:Fallback>
                <p:oleObj name="Equation" r:id="rId5" imgW="2590560" imgH="1612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0800"/>
                        <a:ext cx="2590800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908175" y="333375"/>
          <a:ext cx="6551613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7" imgW="1993680" imgH="711000" progId="Equation.DSMT4">
                  <p:embed/>
                </p:oleObj>
              </mc:Choice>
              <mc:Fallback>
                <p:oleObj name="Equation" r:id="rId7" imgW="1993680" imgH="71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3375"/>
                        <a:ext cx="6551613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143000" y="981075"/>
            <a:ext cx="5469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黑体" pitchFamily="2" charset="-122"/>
              </a:rPr>
              <a:t>11</a:t>
            </a:r>
            <a:endParaRPr lang="en-US" altLang="zh-CN" b="1" dirty="0">
              <a:latin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684213" y="333375"/>
          <a:ext cx="571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公式" r:id="rId3" imgW="6210000" imgH="1676160" progId="Equation.3">
                  <p:embed/>
                </p:oleObj>
              </mc:Choice>
              <mc:Fallback>
                <p:oleObj name="公式" r:id="rId3" imgW="6210000" imgH="1676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5715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6443663" y="361950"/>
          <a:ext cx="2640012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公式" r:id="rId5" imgW="2895480" imgH="1676160" progId="Equation.3">
                  <p:embed/>
                </p:oleObj>
              </mc:Choice>
              <mc:Fallback>
                <p:oleObj name="公式" r:id="rId5" imgW="2895480" imgH="1676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61950"/>
                        <a:ext cx="2640012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84213" y="3573463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由此归纳出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908175" y="3789363"/>
          <a:ext cx="63896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公式" r:id="rId7" imgW="6387840" imgH="2286000" progId="Equation.3">
                  <p:embed/>
                </p:oleObj>
              </mc:Choice>
              <mc:Fallback>
                <p:oleObj name="公式" r:id="rId7" imgW="6387840" imgH="2286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6389688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684213" y="1989138"/>
          <a:ext cx="39497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9" imgW="2158920" imgH="850680" progId="Equation.DSMT4">
                  <p:embed/>
                </p:oleObj>
              </mc:Choice>
              <mc:Fallback>
                <p:oleObj name="Equation" r:id="rId9" imgW="2158920" imgH="850680" progId="Equation.DSMT4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3949700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14400" y="685800"/>
            <a:ext cx="299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用数学归纳法证明</a:t>
            </a: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914400" y="1447800"/>
            <a:ext cx="3754438" cy="519113"/>
            <a:chOff x="144" y="1776"/>
            <a:chExt cx="2365" cy="327"/>
          </a:xfrm>
        </p:grpSpPr>
        <p:sp>
          <p:nvSpPr>
            <p:cNvPr id="70660" name="Text Box 4"/>
            <p:cNvSpPr txBox="1">
              <a:spLocks noChangeArrowheads="1"/>
            </p:cNvSpPr>
            <p:nvPr/>
          </p:nvSpPr>
          <p:spPr bwMode="auto">
            <a:xfrm>
              <a:off x="144" y="1776"/>
              <a:ext cx="2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2"/>
                  </a:solidFill>
                  <a:ea typeface="宋体" pitchFamily="2" charset="-122"/>
                </a:rPr>
                <a:t>当           时，显然成立</a:t>
              </a:r>
              <a:r>
                <a:rPr lang="en-US" altLang="zh-CN" b="1">
                  <a:solidFill>
                    <a:schemeClr val="bg2"/>
                  </a:solidFill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109573" name="Object 5"/>
            <p:cNvGraphicFramePr>
              <a:graphicFrameLocks noChangeAspect="1"/>
            </p:cNvGraphicFramePr>
            <p:nvPr/>
          </p:nvGraphicFramePr>
          <p:xfrm>
            <a:off x="480" y="1824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4" name="公式" r:id="rId3" imgW="838080" imgH="330120" progId="Equation.3">
                    <p:embed/>
                  </p:oleObj>
                </mc:Choice>
                <mc:Fallback>
                  <p:oleObj name="公式" r:id="rId3" imgW="838080" imgH="3301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24"/>
                          <a:ext cx="52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914400" y="2133600"/>
            <a:ext cx="5813425" cy="519113"/>
            <a:chOff x="182" y="2106"/>
            <a:chExt cx="3662" cy="327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182" y="2106"/>
              <a:ext cx="36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2"/>
                  </a:solidFill>
                  <a:ea typeface="宋体" pitchFamily="2" charset="-122"/>
                </a:rPr>
                <a:t>假设           时成立，则                时，</a:t>
              </a:r>
            </a:p>
          </p:txBody>
        </p:sp>
        <p:graphicFrame>
          <p:nvGraphicFramePr>
            <p:cNvPr id="109571" name="Object 3"/>
            <p:cNvGraphicFramePr>
              <a:graphicFrameLocks noChangeAspect="1"/>
            </p:cNvGraphicFramePr>
            <p:nvPr/>
          </p:nvGraphicFramePr>
          <p:xfrm>
            <a:off x="720" y="2160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5" name="公式" r:id="rId5" imgW="850680" imgH="330120" progId="Equation.3">
                    <p:embed/>
                  </p:oleObj>
                </mc:Choice>
                <mc:Fallback>
                  <p:oleObj name="公式" r:id="rId5" imgW="850680" imgH="3301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60"/>
                          <a:ext cx="5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2" name="Object 4"/>
            <p:cNvGraphicFramePr>
              <a:graphicFrameLocks noChangeAspect="1"/>
            </p:cNvGraphicFramePr>
            <p:nvPr/>
          </p:nvGraphicFramePr>
          <p:xfrm>
            <a:off x="2448" y="2160"/>
            <a:ext cx="8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6" name="公式" r:id="rId7" imgW="1371600" imgH="330120" progId="Equation.3">
                    <p:embed/>
                  </p:oleObj>
                </mc:Choice>
                <mc:Fallback>
                  <p:oleObj name="公式" r:id="rId7" imgW="1371600" imgH="3301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60"/>
                          <a:ext cx="86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971550" y="2781300"/>
          <a:ext cx="7404100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7" name="Equation" r:id="rId9" imgW="7886520" imgH="2197080" progId="Equation.3">
                  <p:embed/>
                </p:oleObj>
              </mc:Choice>
              <mc:Fallback>
                <p:oleObj name="Equation" r:id="rId9" imgW="7886520" imgH="2197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7404100" cy="221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914400" y="2589213"/>
            <a:ext cx="436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ea typeface="宋体" pitchFamily="2" charset="-122"/>
              </a:rPr>
              <a:t>所以对于任意的           都有</a:t>
            </a:r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525838" y="2601913"/>
          <a:ext cx="901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2601913"/>
                        <a:ext cx="9017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079500" y="3287713"/>
          <a:ext cx="48387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Equation" r:id="rId5" imgW="4838400" imgH="2197080" progId="Equation.3">
                  <p:embed/>
                </p:oleObj>
              </mc:Choice>
              <mc:Fallback>
                <p:oleObj name="Equation" r:id="rId5" imgW="4838400" imgH="2197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287713"/>
                        <a:ext cx="48387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1004888" y="260350"/>
          <a:ext cx="55340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Equation" r:id="rId7" imgW="5041800" imgH="2197080" progId="Equation.3">
                  <p:embed/>
                </p:oleObj>
              </mc:Choice>
              <mc:Fallback>
                <p:oleObj name="Equation" r:id="rId7" imgW="5041800" imgH="21970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60350"/>
                        <a:ext cx="5534025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09600"/>
            <a:ext cx="7543800" cy="658813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</a:rPr>
              <a:t>解</a:t>
            </a:r>
            <a:r>
              <a:rPr lang="en-US" altLang="zh-CN" sz="2800">
                <a:solidFill>
                  <a:schemeClr val="tx1"/>
                </a:solidFill>
              </a:rPr>
              <a:t>2 </a:t>
            </a:r>
            <a:r>
              <a:rPr lang="zh-CN" altLang="en-US" sz="2800">
                <a:solidFill>
                  <a:schemeClr val="tx1"/>
                </a:solidFill>
              </a:rPr>
              <a:t>设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763713" y="188913"/>
          <a:ext cx="3744912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4" name="Equation" r:id="rId3" imgW="1854000" imgH="799920" progId="Equation.DSMT4">
                  <p:embed/>
                </p:oleObj>
              </mc:Choice>
              <mc:Fallback>
                <p:oleObj name="Equation" r:id="rId3" imgW="185400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8913"/>
                        <a:ext cx="3744912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6602413" y="214313"/>
          <a:ext cx="2146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5" name="Equation" r:id="rId5" imgW="1155600" imgH="799920" progId="Equation.DSMT4">
                  <p:embed/>
                </p:oleObj>
              </mc:Choice>
              <mc:Fallback>
                <p:oleObj name="Equation" r:id="rId5" imgW="1155600" imgH="7999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214313"/>
                        <a:ext cx="21463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198563" y="1700213"/>
            <a:ext cx="5208587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数量矩阵</a:t>
            </a:r>
            <a:r>
              <a:rPr lang="en-US" altLang="zh-CN" b="1" i="1">
                <a:latin typeface="Symbol" pitchFamily="18" charset="2"/>
              </a:rPr>
              <a:t>l</a:t>
            </a:r>
            <a:r>
              <a:rPr lang="en-US" altLang="zh-CN" b="1" i="1"/>
              <a:t>E</a:t>
            </a:r>
            <a:r>
              <a:rPr lang="zh-CN" altLang="en-US" b="1"/>
              <a:t>和同阶矩阵</a:t>
            </a:r>
            <a:r>
              <a:rPr lang="en-US" altLang="zh-CN" b="1" i="1"/>
              <a:t>B</a:t>
            </a:r>
            <a:r>
              <a:rPr lang="zh-CN" altLang="en-US" b="1"/>
              <a:t>可交换</a:t>
            </a:r>
            <a:r>
              <a:rPr lang="en-US" altLang="zh-CN" b="1"/>
              <a:t>.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903288" y="3752850"/>
            <a:ext cx="30289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/>
              <a:t>由二项式定理得：</a:t>
            </a: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116013" y="4411663"/>
          <a:ext cx="66992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6" name="Equation" r:id="rId7" imgW="3314520" imgH="545760" progId="Equation.DSMT4">
                  <p:embed/>
                </p:oleObj>
              </mc:Choice>
              <mc:Fallback>
                <p:oleObj name="Equation" r:id="rId7" imgW="3314520" imgH="5457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11663"/>
                        <a:ext cx="66992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588125" y="168592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且</a:t>
            </a: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1141413" y="2276475"/>
          <a:ext cx="220662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7" name="Equation" r:id="rId9" imgW="1231560" imgH="799920" progId="Equation.DSMT4">
                  <p:embed/>
                </p:oleObj>
              </mc:Choice>
              <mc:Fallback>
                <p:oleObj name="Equation" r:id="rId9" imgW="1231560" imgH="7999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276475"/>
                        <a:ext cx="2206625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3387725" y="2276475"/>
          <a:ext cx="226377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8" name="Equation" r:id="rId11" imgW="1231560" imgH="799920" progId="Equation.DSMT4">
                  <p:embed/>
                </p:oleObj>
              </mc:Choice>
              <mc:Fallback>
                <p:oleObj name="Equation" r:id="rId11" imgW="1231560" imgH="7999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2276475"/>
                        <a:ext cx="2263775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5867400" y="2687638"/>
          <a:ext cx="2305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9" name="Equation" r:id="rId13" imgW="1028254" imgH="266584" progId="Equation.DSMT4">
                  <p:embed/>
                </p:oleObj>
              </mc:Choice>
              <mc:Fallback>
                <p:oleObj name="Equation" r:id="rId13" imgW="1028254" imgH="266584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87638"/>
                        <a:ext cx="23050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1619250" y="5445125"/>
          <a:ext cx="43926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0" name="Equation" r:id="rId15" imgW="2336760" imgH="457200" progId="Equation.DSMT4">
                  <p:embed/>
                </p:oleObj>
              </mc:Choice>
              <mc:Fallback>
                <p:oleObj name="Equation" r:id="rId15" imgW="2336760" imgH="457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439261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5364163" y="677863"/>
            <a:ext cx="12509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3" grpId="0"/>
      <p:bldP spid="139276" grpId="0"/>
      <p:bldP spid="1392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900113" y="692150"/>
          <a:ext cx="770413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Equation" r:id="rId3" imgW="3632040" imgH="799920" progId="Equation.DSMT4">
                  <p:embed/>
                </p:oleObj>
              </mc:Choice>
              <mc:Fallback>
                <p:oleObj name="Equation" r:id="rId3" imgW="363204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7704137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900113" y="2565400"/>
          <a:ext cx="381635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Equation" r:id="rId5" imgW="2145960" imgH="1282680" progId="Equation.DSMT4">
                  <p:embed/>
                </p:oleObj>
              </mc:Choice>
              <mc:Fallback>
                <p:oleObj name="Equation" r:id="rId5" imgW="2145960" imgH="1282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3816350" cy="228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B452AE7-9C5A-4055-B3FE-0313BB20C4A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/>
              <a:t>本次作业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438400"/>
            <a:ext cx="5410200" cy="3611563"/>
          </a:xfrm>
        </p:spPr>
        <p:txBody>
          <a:bodyPr/>
          <a:lstStyle/>
          <a:p>
            <a:pPr marL="0" indent="0"/>
            <a:r>
              <a:rPr lang="en-US" altLang="zh-CN" dirty="0"/>
              <a:t>14. (2)</a:t>
            </a:r>
          </a:p>
          <a:p>
            <a:pPr marL="0" indent="0"/>
            <a:r>
              <a:rPr lang="en-US" altLang="zh-CN" dirty="0"/>
              <a:t>15. (1) (3) (6)</a:t>
            </a:r>
          </a:p>
          <a:p>
            <a:pPr marL="0" indent="0"/>
            <a:r>
              <a:rPr lang="en-US" altLang="zh-CN" dirty="0"/>
              <a:t>16. (2) </a:t>
            </a:r>
          </a:p>
          <a:p>
            <a:pPr marL="0" indent="0"/>
            <a:r>
              <a:rPr lang="en-US" altLang="zh-CN" dirty="0" smtClean="0"/>
              <a:t>17; 20; 21(1); 23</a:t>
            </a:r>
          </a:p>
          <a:p>
            <a:pPr marL="0" indent="0"/>
            <a:r>
              <a:rPr lang="en-US" altLang="zh-CN" dirty="0" smtClean="0"/>
              <a:t>24; 25; 29</a:t>
            </a:r>
            <a:endParaRPr lang="en-US" altLang="zh-CN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1490663"/>
            <a:ext cx="298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ea typeface="黑体" panose="02010609060101010101" pitchFamily="49" charset="-122"/>
              </a:rPr>
              <a:t>第二章习题</a:t>
            </a:r>
          </a:p>
        </p:txBody>
      </p:sp>
    </p:spTree>
    <p:extLst>
      <p:ext uri="{BB962C8B-B14F-4D97-AF65-F5344CB8AC3E}">
        <p14:creationId xmlns:p14="http://schemas.microsoft.com/office/powerpoint/2010/main" val="194090535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79500" y="3810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特殊矩阵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58775" y="984250"/>
            <a:ext cx="84566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chemeClr val="bg2"/>
                </a:solidFill>
              </a:rPr>
              <a:t>        </a:t>
            </a:r>
            <a:r>
              <a:rPr lang="en-US" altLang="zh-CN"/>
              <a:t>(1) </a:t>
            </a:r>
            <a:r>
              <a:rPr lang="zh-CN" altLang="en-US"/>
              <a:t>行数与列数都等于</a:t>
            </a:r>
            <a:r>
              <a:rPr lang="en-US" altLang="zh-CN" i="1"/>
              <a:t>n</a:t>
            </a:r>
            <a:r>
              <a:rPr lang="zh-CN" altLang="en-US"/>
              <a:t>的矩阵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称为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阶方阵</a:t>
            </a:r>
            <a:r>
              <a:rPr lang="en-US" altLang="zh-CN">
                <a:solidFill>
                  <a:schemeClr val="bg2"/>
                </a:solidFill>
              </a:rPr>
              <a:t>. </a:t>
            </a:r>
            <a:r>
              <a:rPr lang="zh-CN" altLang="en-US"/>
              <a:t>也可记作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 i="1" baseline="-25000">
                <a:solidFill>
                  <a:srgbClr val="0000FF"/>
                </a:solidFill>
              </a:rPr>
              <a:t>n</a:t>
            </a:r>
            <a:r>
              <a:rPr lang="en-US" altLang="zh-CN"/>
              <a:t>, 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079500" y="2006600"/>
            <a:ext cx="7526338" cy="1527175"/>
            <a:chOff x="680" y="2926"/>
            <a:chExt cx="4741" cy="962"/>
          </a:xfrm>
        </p:grpSpPr>
        <p:graphicFrame>
          <p:nvGraphicFramePr>
            <p:cNvPr id="16392" name="Object 5"/>
            <p:cNvGraphicFramePr>
              <a:graphicFrameLocks noChangeAspect="1"/>
            </p:cNvGraphicFramePr>
            <p:nvPr/>
          </p:nvGraphicFramePr>
          <p:xfrm>
            <a:off x="1570" y="2926"/>
            <a:ext cx="159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10" name="Equation" r:id="rId3" imgW="2743200" imgH="1651000" progId="Equation.3">
                    <p:embed/>
                  </p:oleObj>
                </mc:Choice>
                <mc:Fallback>
                  <p:oleObj name="Equation" r:id="rId3" imgW="2743200" imgH="165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2926"/>
                          <a:ext cx="1598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3168" y="3177"/>
              <a:ext cx="2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/>
                <a:t>的方阵</a:t>
              </a:r>
              <a:r>
                <a:rPr lang="en-US" altLang="zh-CN"/>
                <a:t>, </a:t>
              </a:r>
              <a:r>
                <a:rPr lang="zh-CN" altLang="en-US"/>
                <a:t>称为</a:t>
              </a:r>
              <a:r>
                <a:rPr lang="zh-CN" altLang="en-US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对角矩阵</a:t>
              </a:r>
              <a:endParaRPr lang="zh-CN" altLang="en-US"/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680" y="3225"/>
              <a:ext cx="8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/>
                <a:t>(2) </a:t>
              </a:r>
              <a:r>
                <a:rPr lang="zh-CN" altLang="en-US"/>
                <a:t>形如</a:t>
              </a:r>
            </a:p>
          </p:txBody>
        </p:sp>
      </p:grp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58775" y="3530600"/>
            <a:ext cx="84804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zh-CN" altLang="en-US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对角阵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/>
              <a:t>···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不全为零</a:t>
            </a:r>
            <a:r>
              <a:rPr lang="en-US" altLang="zh-CN"/>
              <a:t>.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/>
              <a:t>记作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zh-CN"/>
              <a:t>ding(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/>
              <a:t>···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)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58775" y="4572000"/>
            <a:ext cx="84566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2"/>
                </a:solidFill>
              </a:rPr>
              <a:t>        </a:t>
            </a:r>
            <a:r>
              <a:rPr lang="en-US" altLang="zh-CN"/>
              <a:t>(3) </a:t>
            </a:r>
            <a:r>
              <a:rPr lang="zh-CN" altLang="en-US"/>
              <a:t>如果</a:t>
            </a:r>
            <a:r>
              <a:rPr lang="en-US" altLang="zh-CN" i="1"/>
              <a:t>E</a:t>
            </a:r>
            <a:r>
              <a:rPr lang="en-US" altLang="zh-CN" i="1" baseline="-25000"/>
              <a:t>n</a:t>
            </a:r>
            <a:r>
              <a:rPr lang="en-US" altLang="zh-CN"/>
              <a:t>=diag(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/>
              <a:t>···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)=diag(1,1,···,1), </a:t>
            </a:r>
            <a:r>
              <a:rPr lang="zh-CN" altLang="en-US"/>
              <a:t>则称</a:t>
            </a:r>
            <a:r>
              <a:rPr lang="en-US" altLang="zh-CN" i="1"/>
              <a:t>E</a:t>
            </a:r>
            <a:r>
              <a:rPr lang="en-US" altLang="zh-CN" i="1" baseline="-25000"/>
              <a:t>n</a:t>
            </a:r>
            <a:r>
              <a:rPr lang="zh-CN" altLang="en-US"/>
              <a:t>为</a:t>
            </a:r>
            <a:r>
              <a:rPr lang="en-US" altLang="zh-CN">
                <a:solidFill>
                  <a:srgbClr val="FF6600"/>
                </a:solidFill>
              </a:rPr>
              <a:t>(</a:t>
            </a:r>
            <a:r>
              <a:rPr lang="en-US" altLang="zh-CN" i="1">
                <a:solidFill>
                  <a:srgbClr val="FF6600"/>
                </a:solidFill>
              </a:rPr>
              <a:t>n</a:t>
            </a:r>
            <a:r>
              <a:rPr lang="zh-CN" altLang="en-US">
                <a:solidFill>
                  <a:srgbClr val="FF6600"/>
                </a:solidFill>
              </a:rPr>
              <a:t>阶</a:t>
            </a:r>
            <a:r>
              <a:rPr lang="en-US" altLang="zh-CN">
                <a:solidFill>
                  <a:srgbClr val="FF6600"/>
                </a:solidFill>
              </a:rPr>
              <a:t>)</a:t>
            </a:r>
            <a:r>
              <a:rPr lang="zh-CN" altLang="en-US">
                <a:solidFill>
                  <a:srgbClr val="FF6600"/>
                </a:solidFill>
              </a:rPr>
              <a:t>单位矩阵</a:t>
            </a:r>
            <a:r>
              <a:rPr lang="en-US" altLang="zh-CN"/>
              <a:t>, </a:t>
            </a:r>
            <a:r>
              <a:rPr lang="zh-CN" altLang="en-US"/>
              <a:t>或简称</a:t>
            </a:r>
            <a:r>
              <a:rPr lang="zh-CN" altLang="en-US">
                <a:solidFill>
                  <a:srgbClr val="FF6600"/>
                </a:solidFill>
              </a:rPr>
              <a:t>单位阵</a:t>
            </a:r>
            <a:r>
              <a:rPr lang="en-US" altLang="zh-CN"/>
              <a:t>. </a:t>
            </a:r>
            <a:r>
              <a:rPr lang="zh-CN" altLang="en-US"/>
              <a:t>简记为</a:t>
            </a:r>
            <a:r>
              <a:rPr lang="en-US" altLang="zh-CN" i="1">
                <a:solidFill>
                  <a:srgbClr val="FF6600"/>
                </a:solidFill>
              </a:rPr>
              <a:t>E</a:t>
            </a:r>
            <a:r>
              <a:rPr lang="en-US" altLang="zh-CN"/>
              <a:t>.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58775" y="5607050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chemeClr val="bg2"/>
                </a:solidFill>
              </a:rPr>
              <a:t>        </a:t>
            </a:r>
            <a:r>
              <a:rPr lang="en-US" altLang="zh-CN"/>
              <a:t>(4) </a:t>
            </a:r>
            <a:r>
              <a:rPr lang="zh-CN" altLang="en-US"/>
              <a:t>元素全为零的矩阵称为</a:t>
            </a:r>
            <a:r>
              <a:rPr lang="zh-CN" altLang="en-US">
                <a:solidFill>
                  <a:srgbClr val="FF6600"/>
                </a:solidFill>
              </a:rPr>
              <a:t>零矩阵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阶零矩阵记作</a:t>
            </a:r>
            <a:r>
              <a:rPr lang="en-US" altLang="zh-CN" i="1"/>
              <a:t>O</a:t>
            </a:r>
            <a:r>
              <a:rPr lang="en-US" altLang="zh-CN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i="1" baseline="-25000"/>
              <a:t>n</a:t>
            </a:r>
            <a:r>
              <a:rPr lang="zh-CN" altLang="en-US"/>
              <a:t>或</a:t>
            </a:r>
            <a:r>
              <a:rPr lang="en-US" altLang="zh-CN" i="1"/>
              <a:t>O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7991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 advAuto="0"/>
      <p:bldP spid="4099" grpId="0" build="p" autoUpdateAnimBg="0"/>
      <p:bldP spid="4104" grpId="0" build="p" autoUpdateAnimBg="0" advAuto="0"/>
      <p:bldP spid="4105" grpId="0" build="p" autoUpdateAnimBg="0"/>
      <p:bldP spid="410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58775" y="228600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>
                <a:solidFill>
                  <a:schemeClr val="bg2"/>
                </a:solidFill>
              </a:rPr>
              <a:t>        </a:t>
            </a:r>
            <a:r>
              <a:rPr lang="en-US" altLang="zh-CN"/>
              <a:t>(5) </a:t>
            </a:r>
            <a:r>
              <a:rPr lang="zh-CN" altLang="en-US"/>
              <a:t>只有一行</a:t>
            </a:r>
            <a:r>
              <a:rPr lang="en-US" altLang="zh-CN"/>
              <a:t>(</a:t>
            </a:r>
            <a:r>
              <a:rPr lang="zh-CN" altLang="en-US"/>
              <a:t>列</a:t>
            </a:r>
            <a:r>
              <a:rPr lang="en-US" altLang="zh-CN"/>
              <a:t>)</a:t>
            </a:r>
            <a:r>
              <a:rPr lang="zh-CN" altLang="en-US"/>
              <a:t>的矩阵称为</a:t>
            </a:r>
            <a:r>
              <a:rPr lang="zh-CN" altLang="en-US">
                <a:solidFill>
                  <a:srgbClr val="FF6600"/>
                </a:solidFill>
              </a:rPr>
              <a:t>行</a:t>
            </a:r>
            <a:r>
              <a:rPr lang="en-US" altLang="zh-CN">
                <a:solidFill>
                  <a:srgbClr val="FF6600"/>
                </a:solidFill>
              </a:rPr>
              <a:t>(</a:t>
            </a:r>
            <a:r>
              <a:rPr lang="zh-CN" altLang="en-US">
                <a:solidFill>
                  <a:srgbClr val="FF6600"/>
                </a:solidFill>
              </a:rPr>
              <a:t>列</a:t>
            </a:r>
            <a:r>
              <a:rPr lang="en-US" altLang="zh-CN">
                <a:solidFill>
                  <a:srgbClr val="FF6600"/>
                </a:solidFill>
              </a:rPr>
              <a:t>)</a:t>
            </a:r>
            <a:r>
              <a:rPr lang="zh-CN" altLang="en-US">
                <a:solidFill>
                  <a:srgbClr val="FF6600"/>
                </a:solidFill>
              </a:rPr>
              <a:t>矩阵</a:t>
            </a:r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zh-CN" altLang="en-US">
                <a:solidFill>
                  <a:srgbClr val="FF6600"/>
                </a:solidFill>
              </a:rPr>
              <a:t>行</a:t>
            </a:r>
            <a:r>
              <a:rPr lang="en-US" altLang="zh-CN">
                <a:solidFill>
                  <a:srgbClr val="FF6600"/>
                </a:solidFill>
              </a:rPr>
              <a:t>(</a:t>
            </a:r>
            <a:r>
              <a:rPr lang="zh-CN" altLang="en-US">
                <a:solidFill>
                  <a:srgbClr val="FF6600"/>
                </a:solidFill>
              </a:rPr>
              <a:t>列</a:t>
            </a:r>
            <a:r>
              <a:rPr lang="en-US" altLang="zh-CN">
                <a:solidFill>
                  <a:srgbClr val="FF6600"/>
                </a:solidFill>
              </a:rPr>
              <a:t>)</a:t>
            </a:r>
            <a:r>
              <a:rPr lang="zh-CN" altLang="en-US">
                <a:solidFill>
                  <a:srgbClr val="FF6600"/>
                </a:solidFill>
              </a:rPr>
              <a:t>向量</a:t>
            </a:r>
            <a:r>
              <a:rPr lang="en-US" altLang="zh-CN"/>
              <a:t>).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184400" y="1295400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8" name="Equation" r:id="rId3" imgW="2844800" imgH="431800" progId="Equation.3">
                  <p:embed/>
                </p:oleObj>
              </mc:Choice>
              <mc:Fallback>
                <p:oleObj name="Equation" r:id="rId3" imgW="284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295400"/>
                        <a:ext cx="284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918200" y="685800"/>
          <a:ext cx="1473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Equation" r:id="rId5" imgW="1473200" imgH="1651000" progId="Equation.3">
                  <p:embed/>
                </p:oleObj>
              </mc:Choice>
              <mc:Fallback>
                <p:oleObj name="Equation" r:id="rId5" imgW="1473200" imgH="165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685800"/>
                        <a:ext cx="1473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58775" y="3146425"/>
            <a:ext cx="8456613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/>
              <a:t>        2. </a:t>
            </a:r>
            <a:r>
              <a:rPr lang="zh-CN" altLang="en-US"/>
              <a:t>两个矩阵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为同型矩阵</a:t>
            </a:r>
            <a:r>
              <a:rPr lang="en-US" altLang="zh-CN"/>
              <a:t>, </a:t>
            </a:r>
            <a:r>
              <a:rPr lang="zh-CN" altLang="en-US"/>
              <a:t>并且对应元素相等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  <a:p>
            <a:pPr algn="ctr">
              <a:lnSpc>
                <a:spcPct val="105000"/>
              </a:lnSpc>
            </a:pP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 i="1" baseline="-25000"/>
              <a:t>ij   </a:t>
            </a:r>
            <a:r>
              <a:rPr lang="en-US" altLang="zh-CN"/>
              <a:t>( </a:t>
            </a:r>
            <a:r>
              <a:rPr lang="en-US" altLang="zh-CN" i="1"/>
              <a:t>i</a:t>
            </a:r>
            <a:r>
              <a:rPr lang="en-US" altLang="zh-CN"/>
              <a:t>=1,2,···,</a:t>
            </a:r>
            <a:r>
              <a:rPr lang="en-US" altLang="zh-CN" i="1"/>
              <a:t>m</a:t>
            </a:r>
            <a:r>
              <a:rPr lang="en-US" altLang="zh-CN"/>
              <a:t>; </a:t>
            </a:r>
            <a:r>
              <a:rPr lang="en-US" altLang="zh-CN" i="1"/>
              <a:t>j</a:t>
            </a:r>
            <a:r>
              <a:rPr lang="en-US" altLang="zh-CN"/>
              <a:t>=1,2,···, </a:t>
            </a:r>
            <a:r>
              <a:rPr lang="en-US" altLang="zh-CN" i="1"/>
              <a:t>n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/>
              <a:t>)</a:t>
            </a:r>
          </a:p>
          <a:p>
            <a:pPr>
              <a:lnSpc>
                <a:spcPct val="105000"/>
              </a:lnSpc>
            </a:pPr>
            <a:r>
              <a:rPr lang="zh-CN" altLang="en-US"/>
              <a:t>则称</a:t>
            </a:r>
            <a:r>
              <a:rPr lang="zh-CN" altLang="en-US">
                <a:solidFill>
                  <a:srgbClr val="0000FF"/>
                </a:solidFill>
              </a:rPr>
              <a:t>矩阵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与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相等</a:t>
            </a:r>
            <a:r>
              <a:rPr lang="en-US" altLang="zh-CN"/>
              <a:t>, </a:t>
            </a:r>
            <a:r>
              <a:rPr lang="zh-CN" altLang="en-US"/>
              <a:t>记作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.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079500" y="2681288"/>
            <a:ext cx="741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1. </a:t>
            </a:r>
            <a:r>
              <a:rPr lang="zh-CN" altLang="en-US"/>
              <a:t>两个矩阵的行</a:t>
            </a:r>
            <a:r>
              <a:rPr lang="en-US" altLang="zh-CN"/>
              <a:t>, </a:t>
            </a:r>
            <a:r>
              <a:rPr lang="zh-CN" altLang="en-US"/>
              <a:t>列数对应相等</a:t>
            </a:r>
            <a:r>
              <a:rPr lang="en-US" altLang="zh-CN"/>
              <a:t>,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6600"/>
                </a:solidFill>
              </a:rPr>
              <a:t>同型矩阵</a:t>
            </a:r>
            <a:r>
              <a:rPr lang="en-US" altLang="zh-CN"/>
              <a:t>.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079500" y="2071688"/>
            <a:ext cx="4364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同型矩阵和相等矩阵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9500" y="502920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矩阵的加法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58775" y="5562600"/>
            <a:ext cx="84566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/>
              <a:t>设有两个同型的 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),</a:t>
            </a:r>
            <a:r>
              <a:rPr lang="zh-CN" altLang="en-US"/>
              <a:t>那末矩阵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的和定义为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>
                <a:sym typeface="Wingdings" panose="05000000000000000000" pitchFamily="2" charset="2"/>
              </a:rPr>
              <a:t>+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>
                <a:sym typeface="Wingdings" panose="05000000000000000000" pitchFamily="2" charset="2"/>
              </a:rPr>
              <a:t>), </a:t>
            </a:r>
            <a:r>
              <a:rPr lang="zh-CN" altLang="en-US"/>
              <a:t>记作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676551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 advAuto="0"/>
      <p:bldP spid="5126" grpId="0" build="p" autoUpdateAnimBg="0"/>
      <p:bldP spid="5127" grpId="0" build="p" autoUpdateAnimBg="0" advAuto="0"/>
      <p:bldP spid="5128" grpId="0" build="p" autoUpdateAnimBg="0"/>
      <p:bldP spid="5129" grpId="0" build="p" autoUpdateAnimBg="0"/>
      <p:bldP spid="513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79500" y="2286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矩阵加法的运算规律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79500" y="720725"/>
            <a:ext cx="50577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(1)  </a:t>
            </a:r>
            <a:r>
              <a:rPr lang="zh-CN" altLang="en-US"/>
              <a:t>交换律</a:t>
            </a:r>
            <a:r>
              <a:rPr lang="en-US" altLang="zh-CN"/>
              <a:t>: 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(2)  </a:t>
            </a:r>
            <a:r>
              <a:rPr lang="zh-CN" altLang="en-US"/>
              <a:t>结合律</a:t>
            </a:r>
            <a:r>
              <a:rPr lang="en-US" altLang="zh-CN"/>
              <a:t>: (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)+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+(</a:t>
            </a:r>
            <a:r>
              <a:rPr lang="en-US" altLang="zh-CN" i="1"/>
              <a:t>B</a:t>
            </a:r>
            <a:r>
              <a:rPr lang="en-US" altLang="zh-CN"/>
              <a:t>+</a:t>
            </a:r>
            <a:r>
              <a:rPr lang="en-US" altLang="zh-CN" i="1"/>
              <a:t>C</a:t>
            </a:r>
            <a:r>
              <a:rPr lang="en-US" altLang="zh-CN"/>
              <a:t>).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079500" y="1752600"/>
            <a:ext cx="6681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矩阵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), </a:t>
            </a:r>
            <a:r>
              <a:rPr lang="zh-CN" altLang="en-US"/>
              <a:t>称 </a:t>
            </a:r>
            <a:r>
              <a:rPr lang="en-US" altLang="zh-CN"/>
              <a:t>–</a:t>
            </a:r>
            <a:r>
              <a:rPr lang="en-US" altLang="zh-CN" i="1"/>
              <a:t>A</a:t>
            </a:r>
            <a:r>
              <a:rPr lang="en-US" altLang="zh-CN"/>
              <a:t>=(–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zh-CN" altLang="en-US">
                <a:solidFill>
                  <a:srgbClr val="FF6600"/>
                </a:solidFill>
              </a:rPr>
              <a:t>矩阵</a:t>
            </a:r>
            <a:r>
              <a:rPr lang="en-US" altLang="zh-CN" i="1">
                <a:solidFill>
                  <a:srgbClr val="FF6600"/>
                </a:solidFill>
              </a:rPr>
              <a:t>A</a:t>
            </a:r>
            <a:r>
              <a:rPr lang="zh-CN" altLang="en-US">
                <a:solidFill>
                  <a:srgbClr val="FF6600"/>
                </a:solidFill>
              </a:rPr>
              <a:t>的负矩阵</a:t>
            </a:r>
            <a:r>
              <a:rPr lang="en-US" altLang="zh-CN"/>
              <a:t>.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079500" y="2224088"/>
            <a:ext cx="394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i="1"/>
              <a:t>A</a:t>
            </a:r>
            <a:r>
              <a:rPr lang="en-US" altLang="zh-CN"/>
              <a:t>+(–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/>
              <a:t>–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+(–</a:t>
            </a:r>
            <a:r>
              <a:rPr lang="en-US" altLang="zh-CN" i="1"/>
              <a:t>B</a:t>
            </a:r>
            <a:r>
              <a:rPr lang="en-US" altLang="zh-CN"/>
              <a:t>).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9500" y="2728913"/>
            <a:ext cx="303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>
                <a:solidFill>
                  <a:srgbClr val="0000FF"/>
                </a:solidFill>
              </a:rPr>
              <a:t>5. </a:t>
            </a:r>
            <a:r>
              <a:rPr lang="zh-CN" altLang="en-US" sz="3200">
                <a:solidFill>
                  <a:srgbClr val="0000FF"/>
                </a:solidFill>
              </a:rPr>
              <a:t>数与矩阵相乘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8775" y="3235325"/>
            <a:ext cx="84566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zh-CN" altLang="en-US"/>
              <a:t>数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zh-CN" altLang="en-US"/>
              <a:t>与矩阵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的乘积定义为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), </a:t>
            </a:r>
            <a:r>
              <a:rPr lang="zh-CN" altLang="en-US"/>
              <a:t>记作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zh-CN" altLang="en-US"/>
              <a:t>或</a:t>
            </a:r>
            <a:r>
              <a:rPr lang="en-US" altLang="zh-CN" i="1"/>
              <a:t>A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/>
              <a:t>, </a:t>
            </a:r>
            <a:r>
              <a:rPr lang="zh-CN" altLang="en-US"/>
              <a:t>简称为</a:t>
            </a:r>
            <a:r>
              <a:rPr lang="zh-CN" altLang="en-US">
                <a:solidFill>
                  <a:srgbClr val="FF6600"/>
                </a:solidFill>
              </a:rPr>
              <a:t>数乘</a:t>
            </a:r>
            <a:r>
              <a:rPr lang="en-US" altLang="zh-CN"/>
              <a:t>.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079500" y="4657725"/>
            <a:ext cx="56832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为同型的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/>
              <a:t>,</a:t>
            </a:r>
            <a:r>
              <a:rPr lang="en-US" altLang="zh-CN" i="1">
                <a:sym typeface="Symbol" panose="05050102010706020507" pitchFamily="18" charset="2"/>
              </a:rPr>
              <a:t> </a:t>
            </a:r>
            <a:r>
              <a:rPr lang="zh-CN" altLang="en-US"/>
              <a:t>为数</a:t>
            </a:r>
            <a:r>
              <a:rPr lang="en-US" altLang="zh-CN"/>
              <a:t>: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(1)  (</a:t>
            </a:r>
            <a:r>
              <a:rPr lang="en-US" altLang="zh-CN" i="1">
                <a:sym typeface="Symbol" panose="05050102010706020507" pitchFamily="18" charset="2"/>
              </a:rPr>
              <a:t>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A</a:t>
            </a:r>
            <a:r>
              <a:rPr lang="en-US" altLang="zh-CN">
                <a:sym typeface="Symbol" panose="05050102010706020507" pitchFamily="18" charset="2"/>
              </a:rPr>
              <a:t>).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(2)  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i="1">
                <a:sym typeface="Symbol" panose="05050102010706020507" pitchFamily="18" charset="2"/>
              </a:rPr>
              <a:t>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en-US" altLang="zh-CN" i="1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>
                <a:sym typeface="Symbol" panose="05050102010706020507" pitchFamily="18" charset="2"/>
              </a:rPr>
              <a:t>A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i="1">
                <a:sym typeface="Symbol" panose="05050102010706020507" pitchFamily="18" charset="2"/>
              </a:rPr>
              <a:t>A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(3) 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>
                <a:sym typeface="Symbol" panose="05050102010706020507" pitchFamily="18" charset="2"/>
              </a:rPr>
              <a:t>A</a:t>
            </a:r>
            <a:r>
              <a:rPr lang="en-US" altLang="zh-CN"/>
              <a:t>+</a:t>
            </a:r>
            <a:r>
              <a:rPr lang="en-US" altLang="zh-CN" i="1">
                <a:sym typeface="Symbol" panose="05050102010706020507" pitchFamily="18" charset="2"/>
              </a:rPr>
              <a:t>B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 i="1">
              <a:sym typeface="Symbol" panose="05050102010706020507" pitchFamily="18" charset="2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079500" y="420528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数乘矩阵的运算规律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20942833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 advAuto="0"/>
      <p:bldP spid="6149" grpId="0" autoUpdateAnimBg="0"/>
      <p:bldP spid="6150" grpId="0" build="p" autoUpdateAnimBg="0" advAuto="0"/>
      <p:bldP spid="6151" grpId="0" build="p" autoUpdateAnimBg="0" advAuto="0"/>
      <p:bldP spid="6152" grpId="0" build="p" autoUpdateAnimBg="0"/>
      <p:bldP spid="6153" grpId="0" build="p" autoUpdateAnimBg="0" advAuto="0"/>
      <p:bldP spid="6154" grpId="0" autoUpdateAnimBg="0"/>
      <p:bldP spid="61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79500" y="304800"/>
            <a:ext cx="759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矩阵的加法与数乘运算</a:t>
            </a:r>
            <a:r>
              <a:rPr lang="en-US" altLang="zh-CN"/>
              <a:t>, </a:t>
            </a:r>
            <a:r>
              <a:rPr lang="zh-CN" altLang="en-US"/>
              <a:t>统称为矩阵的</a:t>
            </a:r>
            <a:r>
              <a:rPr lang="zh-CN" altLang="en-US">
                <a:solidFill>
                  <a:srgbClr val="FF6600"/>
                </a:solidFill>
              </a:rPr>
              <a:t>线性运算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371600" y="2514600"/>
          <a:ext cx="61579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Equation" r:id="rId3" imgW="6159500" imgH="863600" progId="Equation.3">
                  <p:embed/>
                </p:oleObj>
              </mc:Choice>
              <mc:Fallback>
                <p:oleObj name="Equation" r:id="rId3" imgW="6159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61579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8775" y="1371600"/>
            <a:ext cx="845661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是一个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s 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是一个</a:t>
            </a:r>
            <a:r>
              <a:rPr lang="en-US" altLang="zh-CN" i="1"/>
              <a:t>s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zh-CN" altLang="en-US"/>
              <a:t>定义矩阵</a:t>
            </a:r>
            <a:r>
              <a:rPr lang="en-US" altLang="zh-CN" i="1"/>
              <a:t>A</a:t>
            </a:r>
            <a:r>
              <a:rPr lang="zh-CN" altLang="en-US"/>
              <a:t>与矩阵</a:t>
            </a:r>
            <a:r>
              <a:rPr lang="en-US" altLang="zh-CN" i="1"/>
              <a:t>B</a:t>
            </a:r>
            <a:r>
              <a:rPr lang="zh-CN" altLang="en-US"/>
              <a:t>的乘积</a:t>
            </a:r>
            <a:r>
              <a:rPr lang="en-US" altLang="zh-CN" i="1"/>
              <a:t>C</a:t>
            </a:r>
            <a:r>
              <a:rPr lang="en-US" altLang="zh-CN"/>
              <a:t>=(</a:t>
            </a:r>
            <a:r>
              <a:rPr lang="en-US" altLang="zh-CN" i="1"/>
              <a:t>c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是一个</a:t>
            </a:r>
            <a:r>
              <a:rPr lang="en-US" altLang="zh-CN" i="1"/>
              <a:t>m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n</a:t>
            </a:r>
            <a:r>
              <a:rPr lang="zh-CN" altLang="en-US"/>
              <a:t>矩阵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79500" y="819150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>
                <a:solidFill>
                  <a:srgbClr val="3366FF"/>
                </a:solidFill>
              </a:rPr>
              <a:t>6.  </a:t>
            </a:r>
            <a:r>
              <a:rPr lang="zh-CN" altLang="en-US" sz="3200">
                <a:solidFill>
                  <a:srgbClr val="3366FF"/>
                </a:solidFill>
              </a:rPr>
              <a:t>矩阵与矩阵</a:t>
            </a:r>
            <a:r>
              <a:rPr lang="zh-CN" altLang="en-US" sz="3200">
                <a:solidFill>
                  <a:srgbClr val="0000FF"/>
                </a:solidFill>
              </a:rPr>
              <a:t>相乘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58775" y="3352800"/>
            <a:ext cx="752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( </a:t>
            </a:r>
            <a:r>
              <a:rPr lang="en-US" altLang="zh-CN" i="1"/>
              <a:t>i</a:t>
            </a:r>
            <a:r>
              <a:rPr lang="en-US" altLang="zh-CN"/>
              <a:t>=1,2,···, </a:t>
            </a:r>
            <a:r>
              <a:rPr lang="en-US" altLang="zh-CN" i="1"/>
              <a:t>m</a:t>
            </a:r>
            <a:r>
              <a:rPr lang="en-US" altLang="zh-CN"/>
              <a:t>; </a:t>
            </a:r>
            <a:r>
              <a:rPr lang="en-US" altLang="zh-CN" i="1"/>
              <a:t>j</a:t>
            </a:r>
            <a:r>
              <a:rPr lang="en-US" altLang="zh-CN"/>
              <a:t>=1,2,···, </a:t>
            </a:r>
            <a:r>
              <a:rPr lang="en-US" altLang="zh-CN" i="1"/>
              <a:t>n</a:t>
            </a:r>
            <a:r>
              <a:rPr lang="en-US" altLang="zh-CN"/>
              <a:t> ). </a:t>
            </a:r>
            <a:r>
              <a:rPr lang="zh-CN" altLang="en-US"/>
              <a:t>并把此乘积记作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AB</a:t>
            </a:r>
            <a:r>
              <a:rPr lang="en-US" altLang="zh-CN"/>
              <a:t>.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079500" y="387508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</a:rPr>
              <a:t>矩阵乘法的运算规律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079500" y="4346575"/>
            <a:ext cx="7539038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/>
              <a:t>(1)  </a:t>
            </a:r>
            <a:r>
              <a:rPr lang="zh-CN" altLang="en-US"/>
              <a:t>结合律</a:t>
            </a:r>
            <a:r>
              <a:rPr lang="en-US" altLang="zh-CN"/>
              <a:t>:  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i="1"/>
              <a:t>C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BC</a:t>
            </a:r>
            <a:r>
              <a:rPr lang="en-US" altLang="zh-CN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(2)  </a:t>
            </a:r>
            <a:r>
              <a:rPr lang="zh-CN" altLang="en-US"/>
              <a:t>分配律</a:t>
            </a:r>
            <a:r>
              <a:rPr lang="en-US" altLang="zh-CN"/>
              <a:t>:  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+</a:t>
            </a:r>
            <a:r>
              <a:rPr lang="en-US" altLang="zh-CN" i="1"/>
              <a:t>C</a:t>
            </a:r>
            <a:r>
              <a:rPr lang="en-US" altLang="zh-CN"/>
              <a:t>)=</a:t>
            </a:r>
            <a:r>
              <a:rPr lang="en-US" altLang="zh-CN" i="1"/>
              <a:t>AB</a:t>
            </a:r>
            <a:r>
              <a:rPr lang="en-US" altLang="zh-CN"/>
              <a:t>+</a:t>
            </a:r>
            <a:r>
              <a:rPr lang="en-US" altLang="zh-CN" i="1"/>
              <a:t>AC</a:t>
            </a:r>
            <a:r>
              <a:rPr lang="en-US" altLang="zh-CN"/>
              <a:t>, (</a:t>
            </a:r>
            <a:r>
              <a:rPr lang="en-US" altLang="zh-CN" i="1"/>
              <a:t>B</a:t>
            </a:r>
            <a:r>
              <a:rPr lang="en-US" altLang="zh-CN"/>
              <a:t>+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BA</a:t>
            </a:r>
            <a:r>
              <a:rPr lang="en-US" altLang="zh-CN"/>
              <a:t>+</a:t>
            </a:r>
            <a:r>
              <a:rPr lang="en-US" altLang="zh-CN" i="1"/>
              <a:t>CA</a:t>
            </a:r>
            <a:r>
              <a:rPr lang="en-US" altLang="zh-CN"/>
              <a:t>; </a:t>
            </a:r>
          </a:p>
          <a:p>
            <a:pPr>
              <a:lnSpc>
                <a:spcPct val="115000"/>
              </a:lnSpc>
            </a:pPr>
            <a:r>
              <a:rPr lang="en-US" altLang="zh-CN"/>
              <a:t>(3)  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)=(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B</a:t>
            </a:r>
            <a:r>
              <a:rPr lang="en-US" altLang="zh-CN"/>
              <a:t>), </a:t>
            </a:r>
            <a:r>
              <a:rPr lang="zh-CN" altLang="en-US"/>
              <a:t>其中</a:t>
            </a:r>
            <a:r>
              <a:rPr lang="zh-CN" altLang="en-US" i="1">
                <a:sym typeface="Symbol" panose="05050102010706020507" pitchFamily="18" charset="2"/>
              </a:rPr>
              <a:t></a:t>
            </a:r>
            <a:r>
              <a:rPr lang="zh-CN" altLang="en-US"/>
              <a:t>为数</a:t>
            </a:r>
            <a:r>
              <a:rPr lang="en-US" altLang="zh-CN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/>
              <a:t>(4)   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i="1" baseline="-25000"/>
              <a:t>n</a:t>
            </a:r>
            <a:r>
              <a:rPr lang="en-US" altLang="zh-CN" i="1"/>
              <a:t>E</a:t>
            </a:r>
            <a:r>
              <a:rPr lang="en-US" altLang="zh-CN" i="1" baseline="-25000"/>
              <a:t>n</a:t>
            </a:r>
            <a:r>
              <a:rPr lang="en-US" altLang="zh-CN"/>
              <a:t>= </a:t>
            </a:r>
            <a:r>
              <a:rPr lang="en-US" altLang="zh-CN" i="1"/>
              <a:t>E</a:t>
            </a:r>
            <a:r>
              <a:rPr lang="en-US" altLang="zh-CN" i="1" baseline="-25000"/>
              <a:t>m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</a:t>
            </a:r>
            <a:r>
              <a:rPr lang="en-US" altLang="zh-CN" i="1" baseline="-25000"/>
              <a:t>n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68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 advAuto="0"/>
      <p:bldP spid="7172" grpId="0" build="p" autoUpdateAnimBg="0" advAuto="0"/>
      <p:bldP spid="7173" grpId="0" build="p" autoUpdateAnimBg="0"/>
      <p:bldP spid="7174" grpId="0" build="p" autoUpdateAnimBg="0" advAuto="0"/>
      <p:bldP spid="7175" grpId="0" build="p" autoUpdateAnimBg="0"/>
      <p:bldP spid="7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58775" y="723900"/>
            <a:ext cx="84566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zh-CN" altLang="en-US"/>
              <a:t>把矩阵</a:t>
            </a:r>
            <a:r>
              <a:rPr lang="en-US" altLang="zh-CN" i="1"/>
              <a:t>A </a:t>
            </a:r>
            <a:r>
              <a:rPr lang="zh-CN" altLang="en-US"/>
              <a:t>的行列互换</a:t>
            </a:r>
            <a:r>
              <a:rPr lang="en-US" altLang="zh-CN"/>
              <a:t>, </a:t>
            </a:r>
            <a:r>
              <a:rPr lang="zh-CN" altLang="en-US"/>
              <a:t>所得到的新矩阵</a:t>
            </a:r>
            <a:r>
              <a:rPr lang="en-US" altLang="zh-CN"/>
              <a:t>, </a:t>
            </a:r>
            <a:r>
              <a:rPr lang="zh-CN" altLang="en-US"/>
              <a:t>叫做</a:t>
            </a:r>
            <a:r>
              <a:rPr lang="zh-CN" altLang="en-US">
                <a:solidFill>
                  <a:srgbClr val="FF6600"/>
                </a:solidFill>
              </a:rPr>
              <a:t>矩阵</a:t>
            </a:r>
            <a:r>
              <a:rPr lang="en-US" altLang="zh-CN" i="1">
                <a:solidFill>
                  <a:srgbClr val="FF6600"/>
                </a:solidFill>
              </a:rPr>
              <a:t>A </a:t>
            </a:r>
            <a:r>
              <a:rPr lang="zh-CN" altLang="en-US">
                <a:solidFill>
                  <a:srgbClr val="FF6600"/>
                </a:solidFill>
              </a:rPr>
              <a:t>的</a:t>
            </a:r>
            <a:r>
              <a:rPr lang="zh-CN" altLang="en-US">
                <a:solidFill>
                  <a:srgbClr val="FF3300"/>
                </a:solidFill>
              </a:rPr>
              <a:t>转置矩阵</a:t>
            </a:r>
            <a:r>
              <a:rPr lang="en-US" altLang="zh-CN"/>
              <a:t>, </a:t>
            </a:r>
            <a:r>
              <a:rPr lang="zh-CN" altLang="en-US"/>
              <a:t>记作</a:t>
            </a:r>
            <a:r>
              <a:rPr lang="en-US" altLang="zh-CN" i="1">
                <a:solidFill>
                  <a:srgbClr val="FF6600"/>
                </a:solidFill>
              </a:rPr>
              <a:t>A</a:t>
            </a:r>
            <a:r>
              <a:rPr lang="en-US" altLang="zh-CN" i="1" baseline="30000">
                <a:solidFill>
                  <a:srgbClr val="FF6600"/>
                </a:solidFill>
              </a:rPr>
              <a:t>T</a:t>
            </a:r>
            <a:r>
              <a:rPr lang="en-US" altLang="zh-CN"/>
              <a:t>.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079500" y="2286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  </a:t>
            </a:r>
            <a:r>
              <a:rPr lang="zh-CN" altLang="en-US" sz="3200">
                <a:solidFill>
                  <a:srgbClr val="0000FF"/>
                </a:solidFill>
              </a:rPr>
              <a:t>转置矩阵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079500" y="2139950"/>
            <a:ext cx="34321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(1)  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/>
              <a:t>)</a:t>
            </a:r>
            <a:r>
              <a:rPr lang="en-US" altLang="zh-CN" i="1" baseline="30000"/>
              <a:t>T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(2)  (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 i="1" baseline="30000"/>
              <a:t>T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30000"/>
              <a:t>T </a:t>
            </a:r>
            <a:r>
              <a:rPr lang="en-US" altLang="zh-CN"/>
              <a:t>+ </a:t>
            </a:r>
            <a:r>
              <a:rPr lang="en-US" altLang="zh-CN" i="1"/>
              <a:t>B</a:t>
            </a:r>
            <a:r>
              <a:rPr lang="en-US" altLang="zh-CN" i="1" baseline="30000"/>
              <a:t>T</a:t>
            </a:r>
            <a:r>
              <a:rPr lang="en-US" altLang="zh-CN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(3)  (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i="1" baseline="30000"/>
              <a:t>T </a:t>
            </a:r>
            <a:r>
              <a:rPr lang="en-US" altLang="zh-CN"/>
              <a:t>=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(4)  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i="1" baseline="30000"/>
              <a:t>T </a:t>
            </a:r>
            <a:r>
              <a:rPr lang="en-US" altLang="zh-CN"/>
              <a:t>= </a:t>
            </a:r>
            <a:r>
              <a:rPr lang="en-US" altLang="zh-CN" i="1"/>
              <a:t>B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/>
              <a:t>;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079500" y="16795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转置矩阵的运算性质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079500" y="4054475"/>
            <a:ext cx="273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方阵的运算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58775" y="5668963"/>
            <a:ext cx="8405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        </a:t>
            </a:r>
            <a:r>
              <a:rPr lang="zh-CN" altLang="en-US"/>
              <a:t>方阵的幂满足幂运算律</a:t>
            </a:r>
            <a:r>
              <a:rPr lang="en-US" altLang="zh-CN"/>
              <a:t>:  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</a:t>
            </a:r>
            <a:r>
              <a:rPr lang="en-US" altLang="zh-CN" i="1" baseline="30000"/>
              <a:t>m</a:t>
            </a:r>
            <a:r>
              <a:rPr lang="en-US" altLang="zh-CN"/>
              <a:t>,  (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/>
              <a:t>)</a:t>
            </a:r>
            <a:r>
              <a:rPr lang="en-US" altLang="zh-CN" i="1" baseline="30000"/>
              <a:t>k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i="1" baseline="30000"/>
              <a:t>mk</a:t>
            </a:r>
            <a:r>
              <a:rPr lang="en-US" altLang="zh-CN"/>
              <a:t>, </a:t>
            </a:r>
          </a:p>
          <a:p>
            <a:r>
              <a:rPr lang="zh-CN" altLang="en-US"/>
              <a:t>其中</a:t>
            </a:r>
            <a:r>
              <a:rPr lang="en-US" altLang="zh-CN" i="1"/>
              <a:t>k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zh-CN" altLang="en-US"/>
              <a:t>为正整数</a:t>
            </a:r>
            <a:r>
              <a:rPr lang="en-US" altLang="zh-CN"/>
              <a:t>.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079500" y="4633913"/>
            <a:ext cx="64785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zh-CN" altLang="en-US"/>
              <a:t>是</a:t>
            </a:r>
            <a:r>
              <a:rPr lang="en-US" altLang="zh-CN" i="1"/>
              <a:t>n </a:t>
            </a:r>
            <a:r>
              <a:rPr lang="zh-CN" altLang="en-US"/>
              <a:t>阶方阵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zh-CN" altLang="en-US"/>
              <a:t>为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zh-CN" altLang="en-US">
                <a:solidFill>
                  <a:srgbClr val="FF3300"/>
                </a:solidFill>
              </a:rPr>
              <a:t>的</a:t>
            </a:r>
            <a:r>
              <a:rPr lang="en-US" altLang="zh-CN" i="1">
                <a:solidFill>
                  <a:srgbClr val="FF3300"/>
                </a:solidFill>
              </a:rPr>
              <a:t>k</a:t>
            </a:r>
            <a:r>
              <a:rPr lang="zh-CN" altLang="en-US">
                <a:solidFill>
                  <a:srgbClr val="FF3300"/>
                </a:solidFill>
              </a:rPr>
              <a:t>次幂</a:t>
            </a:r>
            <a:r>
              <a:rPr lang="en-US" altLang="zh-CN"/>
              <a:t>, </a:t>
            </a:r>
            <a:r>
              <a:rPr lang="zh-CN" altLang="en-US"/>
              <a:t>定义为</a:t>
            </a:r>
          </a:p>
          <a:p>
            <a:pPr algn="ctr">
              <a:lnSpc>
                <a:spcPct val="110000"/>
              </a:lnSpc>
            </a:pPr>
            <a:r>
              <a:rPr lang="en-US" altLang="zh-CN" i="1"/>
              <a:t>A</a:t>
            </a:r>
            <a:r>
              <a:rPr lang="en-US" altLang="zh-CN" baseline="30000"/>
              <a:t>1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/>
              <a:t>,  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i="1"/>
              <a:t>A</a:t>
            </a:r>
            <a:r>
              <a:rPr lang="en-US" altLang="zh-CN" baseline="30000"/>
              <a:t>1</a:t>
            </a:r>
            <a:r>
              <a:rPr lang="en-US" altLang="zh-CN"/>
              <a:t>, ( </a:t>
            </a:r>
            <a:r>
              <a:rPr lang="en-US" altLang="zh-CN" i="1"/>
              <a:t>k</a:t>
            </a:r>
            <a:r>
              <a:rPr lang="zh-CN" altLang="en-US"/>
              <a:t>为正整数 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310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build="p" autoUpdateAnimBg="0" advAuto="0"/>
      <p:bldP spid="8203" grpId="0" build="p" autoUpdateAnimBg="0" advAuto="0"/>
      <p:bldP spid="8204" grpId="0" autoUpdateAnimBg="0"/>
      <p:bldP spid="8205" grpId="0" build="p" autoUpdateAnimBg="0"/>
      <p:bldP spid="8206" grpId="0" build="p" autoUpdateAnimBg="0"/>
      <p:bldP spid="8207" grpId="0" autoUpdateAnimBg="0"/>
      <p:bldP spid="820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58775" y="152400"/>
            <a:ext cx="84566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FF6600"/>
                </a:solidFill>
              </a:rPr>
              <a:t>        </a:t>
            </a:r>
            <a:r>
              <a:rPr lang="zh-CN" altLang="en-US"/>
              <a:t>由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阶方阵</a:t>
            </a:r>
            <a:r>
              <a:rPr lang="en-US" altLang="zh-CN" i="1"/>
              <a:t>A </a:t>
            </a:r>
            <a:r>
              <a:rPr lang="zh-CN" altLang="en-US"/>
              <a:t>的元素所构成的行列式叫做</a:t>
            </a:r>
            <a:r>
              <a:rPr lang="zh-CN" altLang="en-US">
                <a:solidFill>
                  <a:srgbClr val="FF3300"/>
                </a:solidFill>
              </a:rPr>
              <a:t>方阵</a:t>
            </a:r>
            <a:r>
              <a:rPr lang="en-US" altLang="zh-CN" i="1">
                <a:solidFill>
                  <a:srgbClr val="FF3300"/>
                </a:solidFill>
              </a:rPr>
              <a:t>A </a:t>
            </a:r>
            <a:r>
              <a:rPr lang="zh-CN" altLang="en-US">
                <a:solidFill>
                  <a:srgbClr val="FF3300"/>
                </a:solidFill>
              </a:rPr>
              <a:t>的行列式</a:t>
            </a:r>
            <a:r>
              <a:rPr lang="en-US" altLang="zh-CN"/>
              <a:t>, </a:t>
            </a:r>
            <a:r>
              <a:rPr lang="zh-CN" altLang="en-US"/>
              <a:t>记作 </a:t>
            </a:r>
            <a:r>
              <a:rPr lang="en-US" altLang="zh-CN"/>
              <a:t>| </a:t>
            </a:r>
            <a:r>
              <a:rPr lang="en-US" altLang="zh-CN" i="1"/>
              <a:t>A </a:t>
            </a:r>
            <a:r>
              <a:rPr lang="en-US" altLang="zh-CN"/>
              <a:t>| </a:t>
            </a:r>
            <a:r>
              <a:rPr lang="zh-CN" altLang="en-US"/>
              <a:t>或 </a:t>
            </a:r>
            <a:r>
              <a:rPr lang="en-US" altLang="zh-CN"/>
              <a:t>det</a:t>
            </a:r>
            <a:r>
              <a:rPr lang="en-US" altLang="zh-CN" i="1"/>
              <a:t>A </a:t>
            </a:r>
            <a:r>
              <a:rPr lang="en-US" altLang="zh-CN"/>
              <a:t>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79500" y="1127125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>
                <a:solidFill>
                  <a:srgbClr val="3366FF"/>
                </a:solidFill>
              </a:rPr>
              <a:t>方阵行列式的运算性质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79500" y="1587500"/>
            <a:ext cx="60801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(1)  | </a:t>
            </a:r>
            <a:r>
              <a:rPr lang="en-US" altLang="zh-CN" i="1"/>
              <a:t>A</a:t>
            </a:r>
            <a:r>
              <a:rPr lang="en-US" altLang="zh-CN" i="1" baseline="30000"/>
              <a:t>T </a:t>
            </a:r>
            <a:r>
              <a:rPr lang="en-US" altLang="zh-CN"/>
              <a:t>| = | </a:t>
            </a:r>
            <a:r>
              <a:rPr lang="en-US" altLang="zh-CN" i="1"/>
              <a:t>A</a:t>
            </a:r>
            <a:r>
              <a:rPr lang="en-US" altLang="zh-CN" i="1" baseline="30000"/>
              <a:t> </a:t>
            </a:r>
            <a:r>
              <a:rPr lang="en-US" altLang="zh-CN"/>
              <a:t>|;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(2)  |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/>
              <a:t>A</a:t>
            </a:r>
            <a:r>
              <a:rPr lang="en-US" altLang="zh-CN"/>
              <a:t> | = </a:t>
            </a:r>
            <a:r>
              <a:rPr lang="en-US" altLang="zh-CN" i="1">
                <a:sym typeface="Symbol" panose="05050102010706020507" pitchFamily="18" charset="2"/>
              </a:rPr>
              <a:t></a:t>
            </a:r>
            <a:r>
              <a:rPr lang="en-US" altLang="zh-CN" i="1" baseline="30000">
                <a:sym typeface="Symbol" panose="05050102010706020507" pitchFamily="18" charset="2"/>
              </a:rPr>
              <a:t>n</a:t>
            </a:r>
            <a:r>
              <a:rPr lang="en-US" altLang="zh-CN"/>
              <a:t>| </a:t>
            </a:r>
            <a:r>
              <a:rPr lang="en-US" altLang="zh-CN" i="1"/>
              <a:t>A</a:t>
            </a:r>
            <a:r>
              <a:rPr lang="en-US" altLang="zh-CN" i="1" baseline="30000"/>
              <a:t> </a:t>
            </a:r>
            <a:r>
              <a:rPr lang="en-US" altLang="zh-CN"/>
              <a:t>|;</a:t>
            </a:r>
          </a:p>
          <a:p>
            <a:pPr>
              <a:lnSpc>
                <a:spcPct val="110000"/>
              </a:lnSpc>
            </a:pPr>
            <a:r>
              <a:rPr lang="en-US" altLang="zh-CN"/>
              <a:t>(3)  | </a:t>
            </a:r>
            <a:r>
              <a:rPr lang="en-US" altLang="zh-CN" i="1"/>
              <a:t>AB </a:t>
            </a:r>
            <a:r>
              <a:rPr lang="en-US" altLang="zh-CN"/>
              <a:t>| = | </a:t>
            </a:r>
            <a:r>
              <a:rPr lang="en-US" altLang="zh-CN" i="1"/>
              <a:t>A </a:t>
            </a:r>
            <a:r>
              <a:rPr lang="en-US" altLang="zh-CN"/>
              <a:t>| | </a:t>
            </a:r>
            <a:r>
              <a:rPr lang="en-US" altLang="zh-CN" i="1"/>
              <a:t>B</a:t>
            </a:r>
            <a:r>
              <a:rPr lang="en-US" altLang="zh-CN"/>
              <a:t> | = | </a:t>
            </a:r>
            <a:r>
              <a:rPr lang="en-US" altLang="zh-CN" i="1"/>
              <a:t>B</a:t>
            </a:r>
            <a:r>
              <a:rPr lang="en-US" altLang="zh-CN"/>
              <a:t> | | </a:t>
            </a:r>
            <a:r>
              <a:rPr lang="en-US" altLang="zh-CN" i="1"/>
              <a:t>A </a:t>
            </a:r>
            <a:r>
              <a:rPr lang="en-US" altLang="zh-CN"/>
              <a:t>| = | </a:t>
            </a:r>
            <a:r>
              <a:rPr lang="en-US" altLang="zh-CN" i="1"/>
              <a:t>BA </a:t>
            </a:r>
            <a:r>
              <a:rPr lang="en-US" altLang="zh-CN"/>
              <a:t>|.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079500" y="3048000"/>
            <a:ext cx="354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一些特殊的矩阵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079500" y="3594100"/>
            <a:ext cx="6692900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为</a:t>
            </a:r>
            <a:r>
              <a:rPr lang="en-US" altLang="zh-CN" sz="2800" i="1">
                <a:ea typeface="宋体" panose="02010600030101010101" pitchFamily="2" charset="-122"/>
              </a:rPr>
              <a:t>n </a:t>
            </a:r>
            <a:r>
              <a:rPr lang="zh-CN" altLang="en-US" sz="2800">
                <a:ea typeface="宋体" panose="02010600030101010101" pitchFamily="2" charset="-122"/>
              </a:rPr>
              <a:t>阶方阵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altLang="zh-CN" sz="2800">
                <a:ea typeface="宋体" panose="02010600030101010101" pitchFamily="2" charset="-122"/>
              </a:rPr>
              <a:t>(1) </a:t>
            </a:r>
            <a:r>
              <a:rPr lang="zh-CN" altLang="en-US" sz="2800">
                <a:ea typeface="宋体" panose="02010600030101010101" pitchFamily="2" charset="-122"/>
              </a:rPr>
              <a:t>如果 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30000">
                <a:solidFill>
                  <a:srgbClr val="FF33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aseline="-250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ea typeface="宋体" panose="02010600030101010101" pitchFamily="2" charset="-122"/>
              </a:rPr>
              <a:t>,              </a:t>
            </a:r>
            <a:r>
              <a:rPr lang="zh-CN" altLang="en-US" sz="2800">
                <a:ea typeface="宋体" panose="02010600030101010101" pitchFamily="2" charset="-122"/>
              </a:rPr>
              <a:t>称</a:t>
            </a:r>
            <a:r>
              <a:rPr lang="en-US" altLang="zh-CN" sz="2800" i="1"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为</a:t>
            </a:r>
            <a:r>
              <a:rPr lang="zh-CN" altLang="en-US" sz="2800">
                <a:solidFill>
                  <a:srgbClr val="FF3300"/>
                </a:solidFill>
                <a:ea typeface="宋体" panose="02010600030101010101" pitchFamily="2" charset="-122"/>
              </a:rPr>
              <a:t>对称矩阵</a:t>
            </a:r>
            <a:r>
              <a:rPr lang="en-US" altLang="zh-CN" sz="2800">
                <a:ea typeface="宋体" panose="02010600030101010101" pitchFamily="2" charset="-122"/>
              </a:rPr>
              <a:t>; </a:t>
            </a:r>
          </a:p>
          <a:p>
            <a:pPr>
              <a:lnSpc>
                <a:spcPct val="115000"/>
              </a:lnSpc>
            </a:pPr>
            <a:r>
              <a:rPr lang="en-US" altLang="zh-CN" sz="2800">
                <a:ea typeface="宋体" panose="02010600030101010101" pitchFamily="2" charset="-122"/>
              </a:rPr>
              <a:t>(2) </a:t>
            </a:r>
            <a:r>
              <a:rPr lang="zh-CN" altLang="en-US" sz="2800">
                <a:ea typeface="宋体" panose="02010600030101010101" pitchFamily="2" charset="-122"/>
              </a:rPr>
              <a:t>如果 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30000">
                <a:solidFill>
                  <a:srgbClr val="FF33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aseline="-250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–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>
                <a:ea typeface="宋体" panose="02010600030101010101" pitchFamily="2" charset="-122"/>
              </a:rPr>
              <a:t>,            </a:t>
            </a:r>
            <a:r>
              <a:rPr lang="zh-CN" altLang="en-US" sz="2800">
                <a:ea typeface="宋体" panose="02010600030101010101" pitchFamily="2" charset="-122"/>
              </a:rPr>
              <a:t>称</a:t>
            </a:r>
            <a:r>
              <a:rPr lang="en-US" altLang="zh-CN" sz="2800" i="1"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为</a:t>
            </a:r>
            <a:r>
              <a:rPr lang="zh-CN" altLang="en-US" sz="2800">
                <a:solidFill>
                  <a:srgbClr val="FF3300"/>
                </a:solidFill>
                <a:ea typeface="宋体" panose="02010600030101010101" pitchFamily="2" charset="-122"/>
              </a:rPr>
              <a:t>反对称矩阵</a:t>
            </a:r>
            <a:r>
              <a:rPr lang="en-US" altLang="zh-CN" sz="280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800">
                <a:ea typeface="宋体" panose="02010600030101010101" pitchFamily="2" charset="-122"/>
              </a:rPr>
              <a:t>(3) </a:t>
            </a:r>
            <a:r>
              <a:rPr lang="zh-CN" altLang="en-US" sz="2800">
                <a:ea typeface="宋体" panose="02010600030101010101" pitchFamily="2" charset="-122"/>
              </a:rPr>
              <a:t>如果 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AA</a:t>
            </a:r>
            <a:r>
              <a:rPr lang="en-US" altLang="zh-CN" sz="2800" i="1" baseline="30000">
                <a:solidFill>
                  <a:srgbClr val="FF33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aseline="-250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30000">
                <a:solidFill>
                  <a:srgbClr val="FF33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i="1" baseline="-250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aseline="-250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rgbClr val="FF33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zh-CN" altLang="en-US" sz="2800">
                <a:ea typeface="宋体" panose="02010600030101010101" pitchFamily="2" charset="-122"/>
              </a:rPr>
              <a:t>称</a:t>
            </a:r>
            <a:r>
              <a:rPr lang="en-US" altLang="zh-CN" sz="2800" i="1"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为</a:t>
            </a:r>
            <a:r>
              <a:rPr lang="zh-CN" altLang="en-US" sz="2800">
                <a:solidFill>
                  <a:srgbClr val="FF3300"/>
                </a:solidFill>
                <a:ea typeface="宋体" panose="02010600030101010101" pitchFamily="2" charset="-122"/>
              </a:rPr>
              <a:t>正交矩阵</a:t>
            </a:r>
            <a:r>
              <a:rPr lang="en-US" altLang="zh-CN" sz="2800"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38290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 advAuto="0"/>
      <p:bldP spid="10246" grpId="0" build="p" autoUpdateAnimBg="0"/>
      <p:bldP spid="10247" grpId="0" autoUpdateAnimBg="0"/>
      <p:bldP spid="10251" grpId="0" build="p" autoUpdateAnimBg="0"/>
      <p:bldP spid="102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58775" y="152400"/>
            <a:ext cx="84566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/>
              <a:t>        (6) </a:t>
            </a:r>
            <a:r>
              <a:rPr lang="zh-CN" altLang="en-US"/>
              <a:t>主对角线以下</a:t>
            </a:r>
            <a:r>
              <a:rPr lang="en-US" altLang="zh-CN"/>
              <a:t>(</a:t>
            </a:r>
            <a:r>
              <a:rPr lang="zh-CN" altLang="en-US"/>
              <a:t>上</a:t>
            </a:r>
            <a:r>
              <a:rPr lang="en-US" altLang="zh-CN"/>
              <a:t>)</a:t>
            </a:r>
            <a:r>
              <a:rPr lang="zh-CN" altLang="en-US"/>
              <a:t>的元素都为零的</a:t>
            </a:r>
            <a:r>
              <a:rPr lang="zh-CN" altLang="en-US">
                <a:solidFill>
                  <a:srgbClr val="FF3300"/>
                </a:solidFill>
              </a:rPr>
              <a:t>方阵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3300"/>
                </a:solidFill>
              </a:rPr>
              <a:t>上</a:t>
            </a:r>
            <a:r>
              <a:rPr lang="en-US" altLang="zh-CN">
                <a:solidFill>
                  <a:srgbClr val="FF3300"/>
                </a:solidFill>
              </a:rPr>
              <a:t>(</a:t>
            </a:r>
            <a:r>
              <a:rPr lang="zh-CN" altLang="en-US">
                <a:solidFill>
                  <a:srgbClr val="FF3300"/>
                </a:solidFill>
              </a:rPr>
              <a:t>下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zh-CN" altLang="en-US">
                <a:solidFill>
                  <a:srgbClr val="FF3300"/>
                </a:solidFill>
              </a:rPr>
              <a:t>三角矩阵</a:t>
            </a:r>
            <a:r>
              <a:rPr lang="en-US" altLang="zh-CN"/>
              <a:t>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58775" y="1066800"/>
            <a:ext cx="8456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        (7)  </a:t>
            </a:r>
            <a:r>
              <a:rPr lang="zh-CN" altLang="en-US"/>
              <a:t>行列式 </a:t>
            </a:r>
            <a:r>
              <a:rPr lang="en-US" altLang="zh-CN"/>
              <a:t>|</a:t>
            </a:r>
            <a:r>
              <a:rPr lang="en-US" altLang="zh-CN" baseline="-25000"/>
              <a:t> </a:t>
            </a:r>
            <a:r>
              <a:rPr lang="en-US" altLang="zh-CN" i="1"/>
              <a:t>A</a:t>
            </a:r>
            <a:r>
              <a:rPr lang="en-US" altLang="zh-CN" i="1" baseline="-25000"/>
              <a:t> </a:t>
            </a:r>
            <a:r>
              <a:rPr lang="en-US" altLang="zh-CN"/>
              <a:t>| </a:t>
            </a:r>
            <a:r>
              <a:rPr lang="zh-CN" altLang="en-US"/>
              <a:t>的各个元素的代数余子式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 </a:t>
            </a:r>
            <a:r>
              <a:rPr lang="zh-CN" altLang="en-US"/>
              <a:t>所构成的如下矩阵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362200" y="1752600"/>
          <a:ext cx="39100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Equation" r:id="rId3" imgW="3911600" imgH="1676400" progId="Equation.3">
                  <p:embed/>
                </p:oleObj>
              </mc:Choice>
              <mc:Fallback>
                <p:oleObj name="Equation" r:id="rId3" imgW="3911600" imgH="167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100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58775" y="3352800"/>
            <a:ext cx="381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称为矩阵</a:t>
            </a:r>
            <a:r>
              <a:rPr lang="en-US" altLang="zh-CN" i="1"/>
              <a:t>A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</a:rPr>
              <a:t>伴随矩阵</a:t>
            </a:r>
            <a:r>
              <a:rPr lang="en-US" altLang="zh-CN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079500" y="3810000"/>
            <a:ext cx="4043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性质</a:t>
            </a:r>
            <a:r>
              <a:rPr lang="en-US" altLang="zh-CN"/>
              <a:t>:</a:t>
            </a:r>
            <a:r>
              <a:rPr lang="en-US" altLang="zh-CN" i="1"/>
              <a:t>  AA*</a:t>
            </a:r>
            <a:r>
              <a:rPr lang="en-US" altLang="zh-CN" i="1" baseline="-25000"/>
              <a:t> 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 i="1"/>
              <a:t>A*A</a:t>
            </a:r>
            <a:r>
              <a:rPr lang="en-US" altLang="zh-CN" i="1" baseline="-25000"/>
              <a:t> </a:t>
            </a:r>
            <a:r>
              <a:rPr lang="en-US" altLang="zh-CN"/>
              <a:t>=</a:t>
            </a:r>
            <a:r>
              <a:rPr lang="en-US" altLang="zh-CN" baseline="-25000"/>
              <a:t> </a:t>
            </a:r>
            <a:r>
              <a:rPr lang="en-US" altLang="zh-CN"/>
              <a:t>|</a:t>
            </a:r>
            <a:r>
              <a:rPr lang="en-US" altLang="zh-CN" baseline="-25000"/>
              <a:t> </a:t>
            </a:r>
            <a:r>
              <a:rPr lang="en-US" altLang="zh-CN" i="1"/>
              <a:t>A</a:t>
            </a:r>
            <a:r>
              <a:rPr lang="en-US" altLang="zh-CN" i="1" baseline="-25000"/>
              <a:t> </a:t>
            </a:r>
            <a:r>
              <a:rPr lang="en-US" altLang="zh-CN"/>
              <a:t>|</a:t>
            </a:r>
            <a:r>
              <a:rPr lang="en-US" altLang="zh-CN" baseline="-25000"/>
              <a:t> </a:t>
            </a:r>
            <a:r>
              <a:rPr lang="en-US" altLang="zh-CN" i="1"/>
              <a:t>E</a:t>
            </a:r>
            <a:r>
              <a:rPr lang="en-US" altLang="zh-CN"/>
              <a:t>.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58775" y="4822825"/>
            <a:ext cx="8456613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对于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阶方阵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如果存在一个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阶方阵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zh-CN" altLang="en-US"/>
              <a:t>使得</a:t>
            </a:r>
          </a:p>
          <a:p>
            <a:pPr algn="ctr">
              <a:lnSpc>
                <a:spcPct val="105000"/>
              </a:lnSpc>
              <a:defRPr/>
            </a:pPr>
            <a:r>
              <a:rPr lang="en-US" altLang="zh-CN" i="1"/>
              <a:t>AB </a:t>
            </a:r>
            <a:r>
              <a:rPr lang="en-US" altLang="zh-CN"/>
              <a:t>= </a:t>
            </a:r>
            <a:r>
              <a:rPr lang="en-US" altLang="zh-CN" i="1"/>
              <a:t>BA </a:t>
            </a:r>
            <a:r>
              <a:rPr lang="en-US" altLang="zh-CN"/>
              <a:t>= </a:t>
            </a:r>
            <a:r>
              <a:rPr lang="en-US" altLang="zh-CN" i="1"/>
              <a:t>E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/>
              <a:t>则称矩阵</a:t>
            </a:r>
            <a:r>
              <a:rPr lang="en-US" altLang="zh-CN" i="1"/>
              <a:t>A</a:t>
            </a:r>
            <a:r>
              <a:rPr lang="zh-CN" altLang="en-US"/>
              <a:t>是</a:t>
            </a:r>
            <a:r>
              <a:rPr lang="zh-CN" altLang="en-US">
                <a:solidFill>
                  <a:srgbClr val="FF3300"/>
                </a:solidFill>
              </a:rPr>
              <a:t>可逆的</a:t>
            </a:r>
            <a:r>
              <a:rPr lang="en-US" altLang="zh-CN"/>
              <a:t>(</a:t>
            </a:r>
            <a:r>
              <a:rPr lang="zh-CN" altLang="en-US">
                <a:solidFill>
                  <a:srgbClr val="FF3300"/>
                </a:solidFill>
              </a:rPr>
              <a:t>非奇异的</a:t>
            </a:r>
            <a:r>
              <a:rPr lang="en-US" altLang="zh-CN"/>
              <a:t>, </a:t>
            </a:r>
            <a:r>
              <a:rPr lang="zh-CN" altLang="en-US">
                <a:solidFill>
                  <a:srgbClr val="FF3300"/>
                </a:solidFill>
              </a:rPr>
              <a:t>非退化的</a:t>
            </a:r>
            <a:r>
              <a:rPr lang="en-US" altLang="zh-CN"/>
              <a:t>), </a:t>
            </a:r>
            <a:r>
              <a:rPr lang="zh-CN" altLang="en-US"/>
              <a:t>并称矩阵</a:t>
            </a:r>
            <a:r>
              <a:rPr lang="en-US" altLang="zh-CN" i="1"/>
              <a:t>B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3300"/>
                </a:solidFill>
              </a:rPr>
              <a:t>逆矩阵</a:t>
            </a:r>
            <a:r>
              <a:rPr lang="en-US" altLang="zh-CN"/>
              <a:t>. </a:t>
            </a:r>
            <a:r>
              <a:rPr lang="en-US" altLang="zh-CN" i="1"/>
              <a:t>A</a:t>
            </a:r>
            <a:r>
              <a:rPr lang="zh-CN" altLang="en-US"/>
              <a:t>的逆矩阵记作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 baseline="30000">
                <a:solidFill>
                  <a:srgbClr val="FF3300"/>
                </a:solidFill>
              </a:rPr>
              <a:t>-1</a:t>
            </a:r>
            <a:r>
              <a:rPr lang="en-US" altLang="zh-CN"/>
              <a:t>.</a:t>
            </a:r>
            <a:endParaRPr lang="en-US" altLang="zh-CN" sz="40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079500" y="4267200"/>
            <a:ext cx="211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逆矩阵</a:t>
            </a:r>
          </a:p>
        </p:txBody>
      </p:sp>
    </p:spTree>
    <p:extLst>
      <p:ext uri="{BB962C8B-B14F-4D97-AF65-F5344CB8AC3E}">
        <p14:creationId xmlns:p14="http://schemas.microsoft.com/office/powerpoint/2010/main" val="19978986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 advAuto="0"/>
      <p:bldP spid="11270" grpId="0" build="p" autoUpdateAnimBg="0"/>
      <p:bldP spid="11273" grpId="0" build="p" autoUpdateAnimBg="0" advAuto="0"/>
      <p:bldP spid="11277" grpId="0" build="p" autoUpdateAnimBg="0"/>
      <p:bldP spid="11278" grpId="0" autoUpdateAnimBg="0"/>
      <p:bldP spid="11279" grpId="0" build="p" autoUpdateAnimBg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2515</TotalTime>
  <Words>1432</Words>
  <Application>Microsoft Office PowerPoint</Application>
  <PresentationFormat>全屏显示(4:3)</PresentationFormat>
  <Paragraphs>128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Symbol</vt:lpstr>
      <vt:lpstr>Times New Roman</vt:lpstr>
      <vt:lpstr>Wingdings</vt:lpstr>
      <vt:lpstr>满意主题1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测试题答案</vt:lpstr>
      <vt:lpstr>PowerPoint 演示文稿</vt:lpstr>
      <vt:lpstr>9 已知                                     ，求Ak  (k≥1). </vt:lpstr>
      <vt:lpstr>10  设                       . 证明：A2=A当且仅当B2=E.</vt:lpstr>
      <vt:lpstr>PowerPoint 演示文稿</vt:lpstr>
      <vt:lpstr>PowerPoint 演示文稿</vt:lpstr>
      <vt:lpstr>PowerPoint 演示文稿</vt:lpstr>
      <vt:lpstr>PowerPoint 演示文稿</vt:lpstr>
      <vt:lpstr>解2 设</vt:lpstr>
      <vt:lpstr>PowerPoint 演示文稿</vt:lpstr>
      <vt:lpstr>本次作业</vt:lpstr>
    </vt:vector>
  </TitlesOfParts>
  <Company>西安通信学院数学教研室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jianlei</cp:lastModifiedBy>
  <cp:revision>311</cp:revision>
  <dcterms:created xsi:type="dcterms:W3CDTF">1990-03-25T13:44:30Z</dcterms:created>
  <dcterms:modified xsi:type="dcterms:W3CDTF">2017-10-20T02:17:15Z</dcterms:modified>
</cp:coreProperties>
</file>