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handoutMasterIdLst>
    <p:handoutMasterId r:id="rId37"/>
  </p:handoutMasterIdLst>
  <p:sldIdLst>
    <p:sldId id="291" r:id="rId2"/>
    <p:sldId id="258" r:id="rId3"/>
    <p:sldId id="259" r:id="rId4"/>
    <p:sldId id="288" r:id="rId5"/>
    <p:sldId id="289" r:id="rId6"/>
    <p:sldId id="290" r:id="rId7"/>
    <p:sldId id="358" r:id="rId8"/>
    <p:sldId id="359" r:id="rId9"/>
    <p:sldId id="260" r:id="rId10"/>
    <p:sldId id="261" r:id="rId11"/>
    <p:sldId id="262" r:id="rId12"/>
    <p:sldId id="360" r:id="rId13"/>
    <p:sldId id="263" r:id="rId14"/>
    <p:sldId id="264" r:id="rId15"/>
    <p:sldId id="266" r:id="rId16"/>
    <p:sldId id="361" r:id="rId17"/>
    <p:sldId id="362" r:id="rId18"/>
    <p:sldId id="320" r:id="rId19"/>
    <p:sldId id="363" r:id="rId20"/>
    <p:sldId id="364" r:id="rId21"/>
    <p:sldId id="270" r:id="rId22"/>
    <p:sldId id="271" r:id="rId23"/>
    <p:sldId id="272" r:id="rId24"/>
    <p:sldId id="273" r:id="rId25"/>
    <p:sldId id="274" r:id="rId26"/>
    <p:sldId id="275" r:id="rId27"/>
    <p:sldId id="276" r:id="rId28"/>
    <p:sldId id="365" r:id="rId29"/>
    <p:sldId id="366" r:id="rId30"/>
    <p:sldId id="277" r:id="rId31"/>
    <p:sldId id="278" r:id="rId32"/>
    <p:sldId id="281" r:id="rId33"/>
    <p:sldId id="282" r:id="rId34"/>
    <p:sldId id="283" r:id="rId35"/>
    <p:sldId id="367" r:id="rId36"/>
  </p:sldIdLst>
  <p:sldSz cx="9144000" cy="6858000" type="screen4x3"/>
  <p:notesSz cx="9979025" cy="6834188"/>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CC"/>
    <a:srgbClr val="66FFFF"/>
    <a:srgbClr val="FFFF00"/>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823" autoAdjust="0"/>
    <p:restoredTop sz="94660"/>
  </p:normalViewPr>
  <p:slideViewPr>
    <p:cSldViewPr>
      <p:cViewPr varScale="1">
        <p:scale>
          <a:sx n="114" d="100"/>
          <a:sy n="114" d="100"/>
        </p:scale>
        <p:origin x="-1848" y="-96"/>
      </p:cViewPr>
      <p:guideLst>
        <p:guide orient="horz" pos="480"/>
        <p:guide pos="5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4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4.wmf"/><Relationship Id="rId18" Type="http://schemas.openxmlformats.org/officeDocument/2006/relationships/image" Target="../media/image99.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17" Type="http://schemas.openxmlformats.org/officeDocument/2006/relationships/image" Target="../media/image98.wmf"/><Relationship Id="rId2" Type="http://schemas.openxmlformats.org/officeDocument/2006/relationships/image" Target="../media/image83.wmf"/><Relationship Id="rId16" Type="http://schemas.openxmlformats.org/officeDocument/2006/relationships/image" Target="../media/image97.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5" Type="http://schemas.openxmlformats.org/officeDocument/2006/relationships/image" Target="../media/image96.wmf"/><Relationship Id="rId10" Type="http://schemas.openxmlformats.org/officeDocument/2006/relationships/image" Target="../media/image91.wmf"/><Relationship Id="rId19" Type="http://schemas.openxmlformats.org/officeDocument/2006/relationships/image" Target="../media/image100.wmf"/><Relationship Id="rId4" Type="http://schemas.openxmlformats.org/officeDocument/2006/relationships/image" Target="../media/image85.wmf"/><Relationship Id="rId9" Type="http://schemas.openxmlformats.org/officeDocument/2006/relationships/image" Target="../media/image90.wmf"/><Relationship Id="rId1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3.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4.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5.wmf"/><Relationship Id="rId7" Type="http://schemas.openxmlformats.org/officeDocument/2006/relationships/image" Target="../media/image149.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10"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image" Target="../media/image16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4.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14.wmf"/><Relationship Id="rId5" Type="http://schemas.openxmlformats.org/officeDocument/2006/relationships/image" Target="../media/image22.wmf"/><Relationship Id="rId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8.wmf"/><Relationship Id="rId4" Type="http://schemas.openxmlformats.org/officeDocument/2006/relationships/image" Target="../media/image1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93.wmf"/><Relationship Id="rId1" Type="http://schemas.openxmlformats.org/officeDocument/2006/relationships/image" Target="../media/image189.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2.wmf"/><Relationship Id="rId7" Type="http://schemas.openxmlformats.org/officeDocument/2006/relationships/image" Target="../media/image27.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39.wmf"/><Relationship Id="rId5" Type="http://schemas.openxmlformats.org/officeDocument/2006/relationships/image" Target="../media/image34.wmf"/><Relationship Id="rId10" Type="http://schemas.openxmlformats.org/officeDocument/2006/relationships/image" Target="../media/image38.wmf"/><Relationship Id="rId4" Type="http://schemas.openxmlformats.org/officeDocument/2006/relationships/image" Target="../media/image33.wmf"/><Relationship Id="rId9"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4324350" cy="342900"/>
          </a:xfrm>
          <a:prstGeom prst="rect">
            <a:avLst/>
          </a:prstGeom>
          <a:noFill/>
          <a:ln w="9525">
            <a:noFill/>
            <a:miter lim="800000"/>
            <a:headEnd/>
            <a:tailEnd/>
          </a:ln>
          <a:effectLst/>
        </p:spPr>
        <p:txBody>
          <a:bodyPr vert="horz" wrap="square" lIns="88688" tIns="44344" rIns="88688" bIns="44344" numCol="1" anchor="t" anchorCtr="0" compatLnSpc="1">
            <a:prstTxWarp prst="textNoShape">
              <a:avLst/>
            </a:prstTxWarp>
          </a:bodyPr>
          <a:lstStyle>
            <a:lvl1pPr defTabSz="887413">
              <a:defRPr sz="1200" b="0"/>
            </a:lvl1pPr>
          </a:lstStyle>
          <a:p>
            <a:endParaRPr lang="en-US" altLang="zh-CN"/>
          </a:p>
        </p:txBody>
      </p:sp>
      <p:sp>
        <p:nvSpPr>
          <p:cNvPr id="194563" name="Rectangle 3"/>
          <p:cNvSpPr>
            <a:spLocks noGrp="1" noChangeArrowheads="1"/>
          </p:cNvSpPr>
          <p:nvPr>
            <p:ph type="dt" sz="quarter" idx="1"/>
          </p:nvPr>
        </p:nvSpPr>
        <p:spPr bwMode="auto">
          <a:xfrm>
            <a:off x="5653088" y="0"/>
            <a:ext cx="4324350" cy="342900"/>
          </a:xfrm>
          <a:prstGeom prst="rect">
            <a:avLst/>
          </a:prstGeom>
          <a:noFill/>
          <a:ln w="9525">
            <a:noFill/>
            <a:miter lim="800000"/>
            <a:headEnd/>
            <a:tailEnd/>
          </a:ln>
          <a:effectLst/>
        </p:spPr>
        <p:txBody>
          <a:bodyPr vert="horz" wrap="square" lIns="88688" tIns="44344" rIns="88688" bIns="44344" numCol="1" anchor="t" anchorCtr="0" compatLnSpc="1">
            <a:prstTxWarp prst="textNoShape">
              <a:avLst/>
            </a:prstTxWarp>
          </a:bodyPr>
          <a:lstStyle>
            <a:lvl1pPr algn="r" defTabSz="887413">
              <a:defRPr sz="1200" b="0"/>
            </a:lvl1pPr>
          </a:lstStyle>
          <a:p>
            <a:endParaRPr lang="en-US" altLang="zh-CN"/>
          </a:p>
        </p:txBody>
      </p:sp>
      <p:sp>
        <p:nvSpPr>
          <p:cNvPr id="194564" name="Rectangle 4"/>
          <p:cNvSpPr>
            <a:spLocks noGrp="1" noChangeArrowheads="1"/>
          </p:cNvSpPr>
          <p:nvPr>
            <p:ph type="ftr" sz="quarter" idx="2"/>
          </p:nvPr>
        </p:nvSpPr>
        <p:spPr bwMode="auto">
          <a:xfrm>
            <a:off x="0" y="6491288"/>
            <a:ext cx="4324350" cy="341312"/>
          </a:xfrm>
          <a:prstGeom prst="rect">
            <a:avLst/>
          </a:prstGeom>
          <a:noFill/>
          <a:ln w="9525">
            <a:noFill/>
            <a:miter lim="800000"/>
            <a:headEnd/>
            <a:tailEnd/>
          </a:ln>
          <a:effectLst/>
        </p:spPr>
        <p:txBody>
          <a:bodyPr vert="horz" wrap="square" lIns="88688" tIns="44344" rIns="88688" bIns="44344" numCol="1" anchor="b" anchorCtr="0" compatLnSpc="1">
            <a:prstTxWarp prst="textNoShape">
              <a:avLst/>
            </a:prstTxWarp>
          </a:bodyPr>
          <a:lstStyle>
            <a:lvl1pPr defTabSz="887413">
              <a:defRPr sz="1200" b="0"/>
            </a:lvl1pPr>
          </a:lstStyle>
          <a:p>
            <a:endParaRPr lang="en-US" altLang="zh-CN"/>
          </a:p>
        </p:txBody>
      </p:sp>
      <p:sp>
        <p:nvSpPr>
          <p:cNvPr id="194565" name="Rectangle 5"/>
          <p:cNvSpPr>
            <a:spLocks noGrp="1" noChangeArrowheads="1"/>
          </p:cNvSpPr>
          <p:nvPr>
            <p:ph type="sldNum" sz="quarter" idx="3"/>
          </p:nvPr>
        </p:nvSpPr>
        <p:spPr bwMode="auto">
          <a:xfrm>
            <a:off x="5653088" y="6491288"/>
            <a:ext cx="4324350" cy="341312"/>
          </a:xfrm>
          <a:prstGeom prst="rect">
            <a:avLst/>
          </a:prstGeom>
          <a:noFill/>
          <a:ln w="9525">
            <a:noFill/>
            <a:miter lim="800000"/>
            <a:headEnd/>
            <a:tailEnd/>
          </a:ln>
          <a:effectLst/>
        </p:spPr>
        <p:txBody>
          <a:bodyPr vert="horz" wrap="square" lIns="88688" tIns="44344" rIns="88688" bIns="44344" numCol="1" anchor="b" anchorCtr="0" compatLnSpc="1">
            <a:prstTxWarp prst="textNoShape">
              <a:avLst/>
            </a:prstTxWarp>
          </a:bodyPr>
          <a:lstStyle>
            <a:lvl1pPr algn="r" defTabSz="887413">
              <a:defRPr sz="1200" b="0"/>
            </a:lvl1pPr>
          </a:lstStyle>
          <a:p>
            <a:fld id="{4AD81F2B-842C-4D69-BDE1-9D712E40E9DB}"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609600"/>
            <a:ext cx="6019800" cy="55165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914400" y="609600"/>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83" name="Rectangle 7">
            <a:hlinkClick r:id="" action="ppaction://hlinkshowjump?jump=previousslide"/>
          </p:cNvPr>
          <p:cNvSpPr>
            <a:spLocks noChangeArrowheads="1"/>
          </p:cNvSpPr>
          <p:nvPr/>
        </p:nvSpPr>
        <p:spPr bwMode="auto">
          <a:xfrm>
            <a:off x="6215074" y="5572140"/>
            <a:ext cx="673100" cy="381000"/>
          </a:xfrm>
          <a:prstGeom prst="rect">
            <a:avLst/>
          </a:prstGeom>
          <a:noFill/>
          <a:ln w="9525">
            <a:noFill/>
            <a:miter lim="800000"/>
            <a:headEnd/>
            <a:tailEnd/>
          </a:ln>
          <a:effectLst/>
        </p:spPr>
        <p:txBody>
          <a:bodyPr wrap="none" anchor="ctr"/>
          <a:lstStyle/>
          <a:p>
            <a:endParaRPr lang="en-US"/>
          </a:p>
        </p:txBody>
      </p:sp>
      <p:sp>
        <p:nvSpPr>
          <p:cNvPr id="24585" name="Rectangle 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headEnd/>
            <a:tailEnd/>
          </a:ln>
          <a:effectLst/>
        </p:spPr>
        <p:txBody>
          <a:bodyPr wrap="none" anchor="ct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44D78-0F71-4538-832D-E042A89CD3E9}" type="slidenum">
              <a:rPr lang="en-US" smtClean="0"/>
              <a:pPr/>
              <a:t>‹#›</a:t>
            </a:fld>
            <a:endParaRPr lang="en-US" dirty="0"/>
          </a:p>
        </p:txBody>
      </p:sp>
      <p:sp>
        <p:nvSpPr>
          <p:cNvPr id="7" name="TextBox 6"/>
          <p:cNvSpPr txBox="1"/>
          <p:nvPr/>
        </p:nvSpPr>
        <p:spPr>
          <a:xfrm>
            <a:off x="8072462" y="6286520"/>
            <a:ext cx="714380" cy="276999"/>
          </a:xfrm>
          <a:prstGeom prst="rect">
            <a:avLst/>
          </a:prstGeom>
          <a:noFill/>
        </p:spPr>
        <p:txBody>
          <a:bodyPr wrap="square" rtlCol="0">
            <a:spAutoFit/>
          </a:bodyPr>
          <a:lstStyle/>
          <a:p>
            <a:fld id="{519A406E-D5D1-46E0-B30F-52EC74AD63C3}" type="slidenum">
              <a:rPr lang="en-US" sz="1200" b="0" smtClean="0"/>
              <a:pPr/>
              <a:t>‹#›</a:t>
            </a:fld>
            <a:endParaRPr lang="en-US" sz="1200" b="0" dirty="0"/>
          </a:p>
        </p:txBody>
      </p:sp>
      <p:sp>
        <p:nvSpPr>
          <p:cNvPr id="8" name="Rectangle 3">
            <a:hlinkClick r:id="" action="ppaction://hlinkshowjump?jump=previousslide"/>
          </p:cNvPr>
          <p:cNvSpPr>
            <a:spLocks noChangeArrowheads="1"/>
          </p:cNvSpPr>
          <p:nvPr userDrawn="1"/>
        </p:nvSpPr>
        <p:spPr bwMode="auto">
          <a:xfrm>
            <a:off x="6388100" y="6286500"/>
            <a:ext cx="673100" cy="381000"/>
          </a:xfrm>
          <a:prstGeom prst="rect">
            <a:avLst/>
          </a:prstGeom>
          <a:noFill/>
          <a:ln w="9525">
            <a:noFill/>
            <a:miter lim="800000"/>
            <a:headEnd/>
            <a:tailEnd/>
          </a:ln>
          <a:effectLst/>
        </p:spPr>
        <p:txBody>
          <a:bodyPr wrap="none" anchor="ctr"/>
          <a:lstStyle/>
          <a:p>
            <a:endParaRPr lang="en-US"/>
          </a:p>
        </p:txBody>
      </p:sp>
      <p:sp>
        <p:nvSpPr>
          <p:cNvPr id="9" name="Rectangle 4">
            <a:hlinkClick r:id="" action="ppaction://hlinkshowjump?jump=nextslide"/>
          </p:cNvPr>
          <p:cNvSpPr>
            <a:spLocks noChangeArrowheads="1"/>
          </p:cNvSpPr>
          <p:nvPr userDrawn="1"/>
        </p:nvSpPr>
        <p:spPr bwMode="auto">
          <a:xfrm>
            <a:off x="7289800" y="6299200"/>
            <a:ext cx="673100" cy="381000"/>
          </a:xfrm>
          <a:prstGeom prst="rect">
            <a:avLst/>
          </a:prstGeom>
          <a:noFill/>
          <a:ln w="9525">
            <a:noFill/>
            <a:miter lim="800000"/>
            <a:headEnd/>
            <a:tailEnd/>
          </a:ln>
          <a:effectLst/>
        </p:spPr>
        <p:txBody>
          <a:bodyPr wrap="none" anchor="ctr"/>
          <a:lstStyle/>
          <a:p>
            <a:endParaRPr lang="en-US"/>
          </a:p>
        </p:txBody>
      </p:sp>
      <p:sp>
        <p:nvSpPr>
          <p:cNvPr id="10" name="Rectangle 5">
            <a:hlinkClick r:id="" action="ppaction://hlinkshowjump?jump=firstslide"/>
          </p:cNvPr>
          <p:cNvSpPr>
            <a:spLocks noChangeArrowheads="1"/>
          </p:cNvSpPr>
          <p:nvPr userDrawn="1"/>
        </p:nvSpPr>
        <p:spPr bwMode="auto">
          <a:xfrm>
            <a:off x="8204200" y="6299200"/>
            <a:ext cx="673100" cy="381000"/>
          </a:xfrm>
          <a:prstGeom prst="rect">
            <a:avLst/>
          </a:prstGeom>
          <a:no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wipe/>
  </p:transition>
  <p:txStyles>
    <p:titleStyle>
      <a:lvl1pPr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2pPr>
      <a:lvl3pPr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3pPr>
      <a:lvl4pPr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4pPr>
      <a:lvl5pPr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5pPr>
      <a:lvl6pPr marL="457200"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6pPr>
      <a:lvl7pPr marL="914400"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7pPr>
      <a:lvl8pPr marL="1371600"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8pPr>
      <a:lvl9pPr marL="1828800" algn="l" rtl="0" eaLnBrk="1" fontAlgn="base" hangingPunct="1">
        <a:spcBef>
          <a:spcPct val="0"/>
        </a:spcBef>
        <a:spcAft>
          <a:spcPct val="0"/>
        </a:spcAft>
        <a:defRPr kumimoji="1" sz="4000" b="1">
          <a:solidFill>
            <a:srgbClr val="0000FF"/>
          </a:solidFill>
          <a:effectLst>
            <a:outerShdw blurRad="38100" dist="38100" dir="2700000" algn="tl">
              <a:srgbClr val="C0C0C0"/>
            </a:outerShdw>
          </a:effectLst>
          <a:latin typeface="Times New Roman" pitchFamily="18" charset="0"/>
          <a:ea typeface="黑体" pitchFamily="2" charset="-122"/>
        </a:defRPr>
      </a:lvl9pPr>
    </p:titleStyle>
    <p:bodyStyle>
      <a:lvl1pPr marL="342900" indent="-342900" algn="l" rtl="0" eaLnBrk="1" fontAlgn="base" hangingPunct="1">
        <a:spcBef>
          <a:spcPct val="20000"/>
        </a:spcBef>
        <a:spcAft>
          <a:spcPct val="0"/>
        </a:spcAft>
        <a:buChar char="•"/>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b="1">
          <a:solidFill>
            <a:schemeClr val="tx1"/>
          </a:solidFill>
          <a:latin typeface="+mn-lt"/>
          <a:ea typeface="+mn-ea"/>
        </a:defRPr>
      </a:lvl2pPr>
      <a:lvl3pPr marL="1143000" indent="-228600" algn="l" rtl="0" eaLnBrk="1" fontAlgn="base" hangingPunct="1">
        <a:spcBef>
          <a:spcPct val="20000"/>
        </a:spcBef>
        <a:spcAft>
          <a:spcPct val="0"/>
        </a:spcAft>
        <a:buChar char="•"/>
        <a:defRPr kumimoji="1" sz="2400" b="1">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2.bin"/><Relationship Id="rId5" Type="http://schemas.openxmlformats.org/officeDocument/2006/relationships/oleObject" Target="../embeddings/oleObject6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3.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8.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5" Type="http://schemas.openxmlformats.org/officeDocument/2006/relationships/oleObject" Target="../embeddings/oleObject9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101.bin"/><Relationship Id="rId18" Type="http://schemas.openxmlformats.org/officeDocument/2006/relationships/oleObject" Target="../embeddings/oleObject106.bin"/><Relationship Id="rId3" Type="http://schemas.openxmlformats.org/officeDocument/2006/relationships/oleObject" Target="../embeddings/oleObject91.bin"/><Relationship Id="rId21" Type="http://schemas.openxmlformats.org/officeDocument/2006/relationships/oleObject" Target="../embeddings/oleObject109.bin"/><Relationship Id="rId7" Type="http://schemas.openxmlformats.org/officeDocument/2006/relationships/oleObject" Target="../embeddings/oleObject95.bin"/><Relationship Id="rId12" Type="http://schemas.openxmlformats.org/officeDocument/2006/relationships/oleObject" Target="../embeddings/oleObject100.bin"/><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8.bin"/><Relationship Id="rId1" Type="http://schemas.openxmlformats.org/officeDocument/2006/relationships/vmlDrawing" Target="../drawings/vmlDrawing13.vml"/><Relationship Id="rId6" Type="http://schemas.openxmlformats.org/officeDocument/2006/relationships/oleObject" Target="../embeddings/oleObject94.bin"/><Relationship Id="rId11" Type="http://schemas.openxmlformats.org/officeDocument/2006/relationships/oleObject" Target="../embeddings/oleObject99.bin"/><Relationship Id="rId5" Type="http://schemas.openxmlformats.org/officeDocument/2006/relationships/oleObject" Target="../embeddings/oleObject93.bin"/><Relationship Id="rId15" Type="http://schemas.openxmlformats.org/officeDocument/2006/relationships/oleObject" Target="../embeddings/oleObject103.bin"/><Relationship Id="rId23" Type="http://schemas.openxmlformats.org/officeDocument/2006/relationships/oleObject" Target="../embeddings/oleObject111.bin"/><Relationship Id="rId10" Type="http://schemas.openxmlformats.org/officeDocument/2006/relationships/oleObject" Target="../embeddings/oleObject98.bin"/><Relationship Id="rId19" Type="http://schemas.openxmlformats.org/officeDocument/2006/relationships/oleObject" Target="../embeddings/oleObject107.bin"/><Relationship Id="rId4" Type="http://schemas.openxmlformats.org/officeDocument/2006/relationships/oleObject" Target="../embeddings/oleObject92.bin"/><Relationship Id="rId9" Type="http://schemas.openxmlformats.org/officeDocument/2006/relationships/oleObject" Target="../embeddings/oleObject97.bin"/><Relationship Id="rId14" Type="http://schemas.openxmlformats.org/officeDocument/2006/relationships/oleObject" Target="../embeddings/oleObject102.bin"/><Relationship Id="rId22" Type="http://schemas.openxmlformats.org/officeDocument/2006/relationships/oleObject" Target="../embeddings/oleObject11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115.bin"/><Relationship Id="rId11" Type="http://schemas.openxmlformats.org/officeDocument/2006/relationships/oleObject" Target="../embeddings/oleObject120.bin"/><Relationship Id="rId5" Type="http://schemas.openxmlformats.org/officeDocument/2006/relationships/oleObject" Target="../embeddings/oleObject114.bin"/><Relationship Id="rId10" Type="http://schemas.openxmlformats.org/officeDocument/2006/relationships/oleObject" Target="../embeddings/oleObject119.bin"/><Relationship Id="rId4" Type="http://schemas.openxmlformats.org/officeDocument/2006/relationships/oleObject" Target="../embeddings/oleObject113.bin"/><Relationship Id="rId9" Type="http://schemas.openxmlformats.org/officeDocument/2006/relationships/oleObject" Target="../embeddings/oleObject1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2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30.bin"/><Relationship Id="rId5" Type="http://schemas.openxmlformats.org/officeDocument/2006/relationships/oleObject" Target="../embeddings/oleObject129.bin"/><Relationship Id="rId4" Type="http://schemas.openxmlformats.org/officeDocument/2006/relationships/oleObject" Target="../embeddings/oleObject128.bin"/><Relationship Id="rId9" Type="http://schemas.openxmlformats.org/officeDocument/2006/relationships/oleObject" Target="../embeddings/oleObject13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4.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49.bin"/><Relationship Id="rId5" Type="http://schemas.openxmlformats.org/officeDocument/2006/relationships/oleObject" Target="../embeddings/oleObject148.bin"/><Relationship Id="rId4" Type="http://schemas.openxmlformats.org/officeDocument/2006/relationships/oleObject" Target="../embeddings/oleObject147.bin"/><Relationship Id="rId9" Type="http://schemas.openxmlformats.org/officeDocument/2006/relationships/oleObject" Target="../embeddings/oleObject15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155.bin"/><Relationship Id="rId4" Type="http://schemas.openxmlformats.org/officeDocument/2006/relationships/oleObject" Target="../embeddings/oleObject15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 Id="rId9" Type="http://schemas.openxmlformats.org/officeDocument/2006/relationships/oleObject" Target="../embeddings/oleObject16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72.bin"/><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oleObject" Target="../embeddings/oleObject183.bin"/><Relationship Id="rId3" Type="http://schemas.openxmlformats.org/officeDocument/2006/relationships/oleObject" Target="../embeddings/oleObject173.bin"/><Relationship Id="rId7" Type="http://schemas.openxmlformats.org/officeDocument/2006/relationships/oleObject" Target="../embeddings/oleObject177.bin"/><Relationship Id="rId12" Type="http://schemas.openxmlformats.org/officeDocument/2006/relationships/oleObject" Target="../embeddings/oleObject182.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176.bin"/><Relationship Id="rId11" Type="http://schemas.openxmlformats.org/officeDocument/2006/relationships/oleObject" Target="../embeddings/oleObject181.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oleObject" Target="../embeddings/oleObject9.bin"/><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 Id="rId14" Type="http://schemas.openxmlformats.org/officeDocument/2006/relationships/oleObject" Target="../embeddings/oleObject20.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87.bin"/><Relationship Id="rId11" Type="http://schemas.openxmlformats.org/officeDocument/2006/relationships/oleObject" Target="../embeddings/oleObject192.bin"/><Relationship Id="rId5" Type="http://schemas.openxmlformats.org/officeDocument/2006/relationships/oleObject" Target="../embeddings/oleObject186.bin"/><Relationship Id="rId10" Type="http://schemas.openxmlformats.org/officeDocument/2006/relationships/oleObject" Target="../embeddings/oleObject191.bin"/><Relationship Id="rId4" Type="http://schemas.openxmlformats.org/officeDocument/2006/relationships/oleObject" Target="../embeddings/oleObject185.bin"/><Relationship Id="rId9" Type="http://schemas.openxmlformats.org/officeDocument/2006/relationships/oleObject" Target="../embeddings/oleObject19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96.bin"/><Relationship Id="rId5" Type="http://schemas.openxmlformats.org/officeDocument/2006/relationships/oleObject" Target="../embeddings/oleObject195.bin"/><Relationship Id="rId4" Type="http://schemas.openxmlformats.org/officeDocument/2006/relationships/oleObject" Target="../embeddings/oleObject19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3.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202.bin"/><Relationship Id="rId5" Type="http://schemas.openxmlformats.org/officeDocument/2006/relationships/oleObject" Target="../embeddings/oleObject201.bin"/><Relationship Id="rId4" Type="http://schemas.openxmlformats.org/officeDocument/2006/relationships/oleObject" Target="../embeddings/oleObject20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6.xml"/><Relationship Id="rId1" Type="http://schemas.openxmlformats.org/officeDocument/2006/relationships/vmlDrawing" Target="../drawings/vmlDrawing30.vml"/><Relationship Id="rId4" Type="http://schemas.openxmlformats.org/officeDocument/2006/relationships/oleObject" Target="../embeddings/oleObject20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7.bin"/><Relationship Id="rId7" Type="http://schemas.openxmlformats.org/officeDocument/2006/relationships/oleObject" Target="../embeddings/oleObject211.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 Id="rId9" Type="http://schemas.openxmlformats.org/officeDocument/2006/relationships/oleObject" Target="../embeddings/oleObject218.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 Id="rId9" Type="http://schemas.openxmlformats.org/officeDocument/2006/relationships/oleObject" Target="../embeddings/oleObject3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3" Type="http://schemas.openxmlformats.org/officeDocument/2006/relationships/oleObject" Target="../embeddings/oleObject34.bin"/><Relationship Id="rId7" Type="http://schemas.openxmlformats.org/officeDocument/2006/relationships/oleObject" Target="../embeddings/oleObject38.bin"/><Relationship Id="rId12"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37.bin"/><Relationship Id="rId11" Type="http://schemas.openxmlformats.org/officeDocument/2006/relationships/oleObject" Target="../embeddings/oleObject42.bin"/><Relationship Id="rId5" Type="http://schemas.openxmlformats.org/officeDocument/2006/relationships/oleObject" Target="../embeddings/oleObject36.bin"/><Relationship Id="rId15" Type="http://schemas.openxmlformats.org/officeDocument/2006/relationships/oleObject" Target="../embeddings/oleObject4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 Id="rId14" Type="http://schemas.openxmlformats.org/officeDocument/2006/relationships/oleObject" Target="../embeddings/oleObject4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717550" y="952500"/>
            <a:ext cx="7772400" cy="1470025"/>
          </a:xfrm>
          <a:prstGeom prst="rect">
            <a:avLst/>
          </a:prstGeom>
          <a:noFill/>
          <a:ln w="9525">
            <a:noFill/>
            <a:miter lim="800000"/>
            <a:headEnd/>
            <a:tailEnd/>
          </a:ln>
          <a:effectLst/>
        </p:spPr>
        <p:txBody>
          <a:bodyPr anchor="ctr"/>
          <a:lstStyle/>
          <a:p>
            <a:pPr algn="ctr"/>
            <a:r>
              <a:rPr lang="zh-CN" altLang="en-US" sz="6600">
                <a:solidFill>
                  <a:srgbClr val="0000FF"/>
                </a:solidFill>
                <a:effectLst>
                  <a:outerShdw blurRad="38100" dist="38100" dir="2700000" algn="tl">
                    <a:srgbClr val="C0C0C0"/>
                  </a:outerShdw>
                </a:effectLst>
                <a:ea typeface="黑体" pitchFamily="2" charset="-122"/>
              </a:rPr>
              <a:t>第二章 矩阵代数</a:t>
            </a:r>
          </a:p>
        </p:txBody>
      </p:sp>
      <p:sp>
        <p:nvSpPr>
          <p:cNvPr id="83971" name="Rectangle 3"/>
          <p:cNvSpPr>
            <a:spLocks noChangeArrowheads="1"/>
          </p:cNvSpPr>
          <p:nvPr/>
        </p:nvSpPr>
        <p:spPr bwMode="auto">
          <a:xfrm>
            <a:off x="1403350" y="2708275"/>
            <a:ext cx="6400800" cy="1752600"/>
          </a:xfrm>
          <a:prstGeom prst="rect">
            <a:avLst/>
          </a:prstGeom>
          <a:noFill/>
          <a:ln w="9525">
            <a:noFill/>
            <a:miter lim="800000"/>
            <a:headEnd/>
            <a:tailEnd/>
          </a:ln>
          <a:effectLst/>
        </p:spPr>
        <p:txBody>
          <a:bodyPr/>
          <a:lstStyle/>
          <a:p>
            <a:pPr algn="ctr">
              <a:spcBef>
                <a:spcPct val="20000"/>
              </a:spcBef>
            </a:pPr>
            <a:r>
              <a:rPr lang="zh-CN" altLang="en-US" sz="4400">
                <a:solidFill>
                  <a:schemeClr val="accent2"/>
                </a:solidFill>
                <a:latin typeface="黑体" pitchFamily="2" charset="-122"/>
                <a:ea typeface="黑体" pitchFamily="2" charset="-122"/>
              </a:rPr>
              <a:t>第三节 逆矩阵与矩阵的初等变换 </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1979613" y="908050"/>
          <a:ext cx="1651000" cy="442913"/>
        </p:xfrm>
        <a:graphic>
          <a:graphicData uri="http://schemas.openxmlformats.org/presentationml/2006/ole">
            <p:oleObj spid="_x0000_s51202" name="Equation" r:id="rId3" imgW="1650960" imgH="444240" progId="Equation.3">
              <p:embed/>
            </p:oleObj>
          </a:graphicData>
        </a:graphic>
      </p:graphicFrame>
      <p:graphicFrame>
        <p:nvGraphicFramePr>
          <p:cNvPr id="51203" name="Object 3"/>
          <p:cNvGraphicFramePr>
            <a:graphicFrameLocks noChangeAspect="1"/>
          </p:cNvGraphicFramePr>
          <p:nvPr/>
        </p:nvGraphicFramePr>
        <p:xfrm>
          <a:off x="1295400" y="1447800"/>
          <a:ext cx="5926138" cy="2057400"/>
        </p:xfrm>
        <a:graphic>
          <a:graphicData uri="http://schemas.openxmlformats.org/presentationml/2006/ole">
            <p:oleObj spid="_x0000_s51203" name="Equation" r:id="rId4" imgW="7327800" imgH="2057400" progId="Equation.3">
              <p:embed/>
            </p:oleObj>
          </a:graphicData>
        </a:graphic>
      </p:graphicFrame>
      <p:grpSp>
        <p:nvGrpSpPr>
          <p:cNvPr id="51214" name="Group 14"/>
          <p:cNvGrpSpPr>
            <a:grpSpLocks/>
          </p:cNvGrpSpPr>
          <p:nvPr/>
        </p:nvGrpSpPr>
        <p:grpSpPr bwMode="auto">
          <a:xfrm>
            <a:off x="1752600" y="1143000"/>
            <a:ext cx="3124200" cy="2362200"/>
            <a:chOff x="1104" y="720"/>
            <a:chExt cx="1968" cy="1488"/>
          </a:xfrm>
        </p:grpSpPr>
        <p:sp>
          <p:nvSpPr>
            <p:cNvPr id="51208" name="Line 8"/>
            <p:cNvSpPr>
              <a:spLocks noChangeShapeType="1"/>
            </p:cNvSpPr>
            <p:nvPr/>
          </p:nvSpPr>
          <p:spPr bwMode="auto">
            <a:xfrm>
              <a:off x="1104" y="1104"/>
              <a:ext cx="1728" cy="0"/>
            </a:xfrm>
            <a:prstGeom prst="line">
              <a:avLst/>
            </a:prstGeom>
            <a:noFill/>
            <a:ln w="28575">
              <a:solidFill>
                <a:srgbClr val="0000FF"/>
              </a:solidFill>
              <a:round/>
              <a:headEnd/>
              <a:tailEnd/>
            </a:ln>
            <a:effectLst/>
          </p:spPr>
          <p:txBody>
            <a:bodyPr wrap="none"/>
            <a:lstStyle/>
            <a:p>
              <a:endParaRPr lang="en-US"/>
            </a:p>
          </p:txBody>
        </p:sp>
        <p:sp>
          <p:nvSpPr>
            <p:cNvPr id="51209" name="Line 9"/>
            <p:cNvSpPr>
              <a:spLocks noChangeShapeType="1"/>
            </p:cNvSpPr>
            <p:nvPr/>
          </p:nvSpPr>
          <p:spPr bwMode="auto">
            <a:xfrm>
              <a:off x="3072" y="720"/>
              <a:ext cx="0" cy="1488"/>
            </a:xfrm>
            <a:prstGeom prst="line">
              <a:avLst/>
            </a:prstGeom>
            <a:noFill/>
            <a:ln w="28575">
              <a:solidFill>
                <a:srgbClr val="0000FF"/>
              </a:solidFill>
              <a:round/>
              <a:headEnd/>
              <a:tailEnd/>
            </a:ln>
            <a:effectLst/>
          </p:spPr>
          <p:txBody>
            <a:bodyPr wrap="none"/>
            <a:lstStyle/>
            <a:p>
              <a:endParaRPr lang="en-US"/>
            </a:p>
          </p:txBody>
        </p:sp>
      </p:grpSp>
      <p:grpSp>
        <p:nvGrpSpPr>
          <p:cNvPr id="51212" name="Group 12"/>
          <p:cNvGrpSpPr>
            <a:grpSpLocks/>
          </p:cNvGrpSpPr>
          <p:nvPr/>
        </p:nvGrpSpPr>
        <p:grpSpPr bwMode="auto">
          <a:xfrm>
            <a:off x="1371600" y="2133600"/>
            <a:ext cx="6781800" cy="914400"/>
            <a:chOff x="768" y="1584"/>
            <a:chExt cx="4272" cy="576"/>
          </a:xfrm>
        </p:grpSpPr>
        <p:sp>
          <p:nvSpPr>
            <p:cNvPr id="51210" name="Rectangle 10"/>
            <p:cNvSpPr>
              <a:spLocks noChangeArrowheads="1"/>
            </p:cNvSpPr>
            <p:nvPr/>
          </p:nvSpPr>
          <p:spPr bwMode="auto">
            <a:xfrm>
              <a:off x="768" y="1584"/>
              <a:ext cx="4272" cy="576"/>
            </a:xfrm>
            <a:prstGeom prst="rect">
              <a:avLst/>
            </a:prstGeom>
            <a:solidFill>
              <a:srgbClr val="0000FF"/>
            </a:solidFill>
            <a:ln w="9525">
              <a:solidFill>
                <a:schemeClr val="tx1"/>
              </a:solidFill>
              <a:miter lim="800000"/>
              <a:headEnd/>
              <a:tailEnd/>
            </a:ln>
            <a:effectLst/>
          </p:spPr>
          <p:txBody>
            <a:bodyPr wrap="none" anchor="ctr"/>
            <a:lstStyle/>
            <a:p>
              <a:endParaRPr lang="en-US"/>
            </a:p>
          </p:txBody>
        </p:sp>
        <p:graphicFrame>
          <p:nvGraphicFramePr>
            <p:cNvPr id="51211" name="Object 11"/>
            <p:cNvGraphicFramePr>
              <a:graphicFrameLocks noChangeAspect="1"/>
            </p:cNvGraphicFramePr>
            <p:nvPr/>
          </p:nvGraphicFramePr>
          <p:xfrm>
            <a:off x="1440" y="1728"/>
            <a:ext cx="2952" cy="280"/>
          </p:xfrm>
          <a:graphic>
            <a:graphicData uri="http://schemas.openxmlformats.org/presentationml/2006/ole">
              <p:oleObj spid="_x0000_s51211" name="Equation" r:id="rId5" imgW="4686120" imgH="444240" progId="Equation.3">
                <p:embed/>
              </p:oleObj>
            </a:graphicData>
          </a:graphic>
        </p:graphicFrame>
      </p:grpSp>
      <p:sp>
        <p:nvSpPr>
          <p:cNvPr id="51213" name="Oval 13"/>
          <p:cNvSpPr>
            <a:spLocks noChangeArrowheads="1"/>
          </p:cNvSpPr>
          <p:nvPr/>
        </p:nvSpPr>
        <p:spPr bwMode="auto">
          <a:xfrm>
            <a:off x="2514600" y="3886200"/>
            <a:ext cx="914400" cy="685800"/>
          </a:xfrm>
          <a:prstGeom prst="ellipse">
            <a:avLst/>
          </a:prstGeom>
          <a:noFill/>
          <a:ln w="19050">
            <a:solidFill>
              <a:srgbClr val="0000FF"/>
            </a:solidFill>
            <a:round/>
            <a:headEnd/>
            <a:tailEnd/>
          </a:ln>
          <a:effectLst/>
        </p:spPr>
        <p:txBody>
          <a:bodyPr wrap="none" anchor="ctr"/>
          <a:lstStyle/>
          <a:p>
            <a:endParaRPr lang="en-US"/>
          </a:p>
        </p:txBody>
      </p:sp>
      <p:grpSp>
        <p:nvGrpSpPr>
          <p:cNvPr id="51217" name="Group 17"/>
          <p:cNvGrpSpPr>
            <a:grpSpLocks/>
          </p:cNvGrpSpPr>
          <p:nvPr/>
        </p:nvGrpSpPr>
        <p:grpSpPr bwMode="auto">
          <a:xfrm>
            <a:off x="1676400" y="1219200"/>
            <a:ext cx="5181600" cy="2590800"/>
            <a:chOff x="1056" y="768"/>
            <a:chExt cx="3264" cy="1632"/>
          </a:xfrm>
        </p:grpSpPr>
        <p:sp>
          <p:nvSpPr>
            <p:cNvPr id="51215" name="Line 15"/>
            <p:cNvSpPr>
              <a:spLocks noChangeShapeType="1"/>
            </p:cNvSpPr>
            <p:nvPr/>
          </p:nvSpPr>
          <p:spPr bwMode="auto">
            <a:xfrm>
              <a:off x="1056" y="2112"/>
              <a:ext cx="1728" cy="0"/>
            </a:xfrm>
            <a:prstGeom prst="line">
              <a:avLst/>
            </a:prstGeom>
            <a:noFill/>
            <a:ln w="28575">
              <a:solidFill>
                <a:srgbClr val="0000FF"/>
              </a:solidFill>
              <a:round/>
              <a:headEnd/>
              <a:tailEnd/>
            </a:ln>
            <a:effectLst/>
          </p:spPr>
          <p:txBody>
            <a:bodyPr wrap="none"/>
            <a:lstStyle/>
            <a:p>
              <a:endParaRPr lang="en-US"/>
            </a:p>
          </p:txBody>
        </p:sp>
        <p:sp>
          <p:nvSpPr>
            <p:cNvPr id="51216" name="Line 16"/>
            <p:cNvSpPr>
              <a:spLocks noChangeShapeType="1"/>
            </p:cNvSpPr>
            <p:nvPr/>
          </p:nvSpPr>
          <p:spPr bwMode="auto">
            <a:xfrm>
              <a:off x="4320" y="768"/>
              <a:ext cx="0" cy="1632"/>
            </a:xfrm>
            <a:prstGeom prst="line">
              <a:avLst/>
            </a:prstGeom>
            <a:noFill/>
            <a:ln w="28575">
              <a:solidFill>
                <a:srgbClr val="0000FF"/>
              </a:solidFill>
              <a:round/>
              <a:headEnd/>
              <a:tailEnd/>
            </a:ln>
            <a:effectLst/>
          </p:spPr>
          <p:txBody>
            <a:bodyPr wrap="none"/>
            <a:lstStyle/>
            <a:p>
              <a:endParaRPr lang="en-US"/>
            </a:p>
          </p:txBody>
        </p:sp>
      </p:grpSp>
      <p:grpSp>
        <p:nvGrpSpPr>
          <p:cNvPr id="51224" name="Group 24"/>
          <p:cNvGrpSpPr>
            <a:grpSpLocks/>
          </p:cNvGrpSpPr>
          <p:nvPr/>
        </p:nvGrpSpPr>
        <p:grpSpPr bwMode="auto">
          <a:xfrm>
            <a:off x="1371600" y="3048000"/>
            <a:ext cx="6781800" cy="838200"/>
            <a:chOff x="864" y="1920"/>
            <a:chExt cx="4272" cy="528"/>
          </a:xfrm>
        </p:grpSpPr>
        <p:sp>
          <p:nvSpPr>
            <p:cNvPr id="51218" name="Rectangle 18"/>
            <p:cNvSpPr>
              <a:spLocks noChangeArrowheads="1"/>
            </p:cNvSpPr>
            <p:nvPr/>
          </p:nvSpPr>
          <p:spPr bwMode="auto">
            <a:xfrm>
              <a:off x="864" y="1920"/>
              <a:ext cx="4272" cy="528"/>
            </a:xfrm>
            <a:prstGeom prst="rect">
              <a:avLst/>
            </a:prstGeom>
            <a:solidFill>
              <a:srgbClr val="0000FF"/>
            </a:solidFill>
            <a:ln w="9525">
              <a:solidFill>
                <a:srgbClr val="0000FF"/>
              </a:solidFill>
              <a:miter lim="800000"/>
              <a:headEnd/>
              <a:tailEnd/>
            </a:ln>
            <a:effectLst/>
          </p:spPr>
          <p:txBody>
            <a:bodyPr wrap="none" anchor="ctr"/>
            <a:lstStyle/>
            <a:p>
              <a:endParaRPr lang="en-US"/>
            </a:p>
          </p:txBody>
        </p:sp>
        <p:graphicFrame>
          <p:nvGraphicFramePr>
            <p:cNvPr id="51219" name="Object 19"/>
            <p:cNvGraphicFramePr>
              <a:graphicFrameLocks noChangeAspect="1"/>
            </p:cNvGraphicFramePr>
            <p:nvPr/>
          </p:nvGraphicFramePr>
          <p:xfrm>
            <a:off x="1348" y="2020"/>
            <a:ext cx="3064" cy="280"/>
          </p:xfrm>
          <a:graphic>
            <a:graphicData uri="http://schemas.openxmlformats.org/presentationml/2006/ole">
              <p:oleObj spid="_x0000_s51219" name="Equation" r:id="rId6" imgW="4863960" imgH="444240" progId="Equation.3">
                <p:embed/>
              </p:oleObj>
            </a:graphicData>
          </a:graphic>
        </p:graphicFrame>
      </p:grpSp>
      <p:sp>
        <p:nvSpPr>
          <p:cNvPr id="51220" name="Oval 20"/>
          <p:cNvSpPr>
            <a:spLocks noChangeArrowheads="1"/>
          </p:cNvSpPr>
          <p:nvPr/>
        </p:nvSpPr>
        <p:spPr bwMode="auto">
          <a:xfrm>
            <a:off x="5257800" y="5334000"/>
            <a:ext cx="914400" cy="685800"/>
          </a:xfrm>
          <a:prstGeom prst="ellipse">
            <a:avLst/>
          </a:prstGeom>
          <a:noFill/>
          <a:ln w="19050">
            <a:solidFill>
              <a:srgbClr val="0000FF"/>
            </a:solidFill>
            <a:round/>
            <a:headEnd/>
            <a:tailEnd/>
          </a:ln>
          <a:effectLst/>
        </p:spPr>
        <p:txBody>
          <a:bodyPr wrap="none" anchor="ctr"/>
          <a:lstStyle/>
          <a:p>
            <a:endParaRPr lang="en-US"/>
          </a:p>
        </p:txBody>
      </p:sp>
      <p:grpSp>
        <p:nvGrpSpPr>
          <p:cNvPr id="51223" name="Group 23"/>
          <p:cNvGrpSpPr>
            <a:grpSpLocks/>
          </p:cNvGrpSpPr>
          <p:nvPr/>
        </p:nvGrpSpPr>
        <p:grpSpPr bwMode="auto">
          <a:xfrm>
            <a:off x="2057400" y="4038600"/>
            <a:ext cx="4760913" cy="1855788"/>
            <a:chOff x="1296" y="2544"/>
            <a:chExt cx="2999" cy="1169"/>
          </a:xfrm>
        </p:grpSpPr>
        <p:graphicFrame>
          <p:nvGraphicFramePr>
            <p:cNvPr id="51205" name="Object 5"/>
            <p:cNvGraphicFramePr>
              <a:graphicFrameLocks noChangeAspect="1"/>
            </p:cNvGraphicFramePr>
            <p:nvPr/>
          </p:nvGraphicFramePr>
          <p:xfrm>
            <a:off x="1296" y="2544"/>
            <a:ext cx="2744" cy="1169"/>
          </p:xfrm>
          <a:graphic>
            <a:graphicData uri="http://schemas.openxmlformats.org/presentationml/2006/ole">
              <p:oleObj spid="_x0000_s51205" name="Equation" r:id="rId7" imgW="3111480" imgH="2070000" progId="Equation.3">
                <p:embed/>
              </p:oleObj>
            </a:graphicData>
          </a:graphic>
        </p:graphicFrame>
        <p:graphicFrame>
          <p:nvGraphicFramePr>
            <p:cNvPr id="51206" name="Object 6"/>
            <p:cNvGraphicFramePr>
              <a:graphicFrameLocks noChangeAspect="1"/>
            </p:cNvGraphicFramePr>
            <p:nvPr/>
          </p:nvGraphicFramePr>
          <p:xfrm>
            <a:off x="3054" y="2647"/>
            <a:ext cx="1241" cy="385"/>
          </p:xfrm>
          <a:graphic>
            <a:graphicData uri="http://schemas.openxmlformats.org/presentationml/2006/ole">
              <p:oleObj spid="_x0000_s51206" name="Equation" r:id="rId8" imgW="291960" imgH="317160" progId="Equation.3">
                <p:embed/>
              </p:oleObj>
            </a:graphicData>
          </a:graphic>
        </p:graphicFrame>
        <p:graphicFrame>
          <p:nvGraphicFramePr>
            <p:cNvPr id="51207" name="Object 7"/>
            <p:cNvGraphicFramePr>
              <a:graphicFrameLocks noChangeAspect="1"/>
            </p:cNvGraphicFramePr>
            <p:nvPr/>
          </p:nvGraphicFramePr>
          <p:xfrm>
            <a:off x="1920" y="3216"/>
            <a:ext cx="950" cy="386"/>
          </p:xfrm>
          <a:graphic>
            <a:graphicData uri="http://schemas.openxmlformats.org/presentationml/2006/ole">
              <p:oleObj spid="_x0000_s51207" name="Equation" r:id="rId9" imgW="291960" imgH="317160" progId="Equation.3">
                <p:embed/>
              </p:oleObj>
            </a:graphicData>
          </a:graphic>
        </p:graphicFrame>
        <p:graphicFrame>
          <p:nvGraphicFramePr>
            <p:cNvPr id="51222" name="Object 22"/>
            <p:cNvGraphicFramePr>
              <a:graphicFrameLocks noChangeAspect="1"/>
            </p:cNvGraphicFramePr>
            <p:nvPr/>
          </p:nvGraphicFramePr>
          <p:xfrm>
            <a:off x="2640" y="3024"/>
            <a:ext cx="208" cy="216"/>
          </p:xfrm>
          <a:graphic>
            <a:graphicData uri="http://schemas.openxmlformats.org/presentationml/2006/ole">
              <p:oleObj spid="_x0000_s51222" name="Equation" r:id="rId10" imgW="330120" imgH="342720" progId="Equation.3">
                <p:embed/>
              </p:oleObj>
            </a:graphicData>
          </a:graphic>
        </p:graphicFrame>
      </p:grpSp>
      <p:sp>
        <p:nvSpPr>
          <p:cNvPr id="51225" name="Text Box 25"/>
          <p:cNvSpPr txBox="1">
            <a:spLocks noChangeArrowheads="1"/>
          </p:cNvSpPr>
          <p:nvPr/>
        </p:nvSpPr>
        <p:spPr bwMode="auto">
          <a:xfrm>
            <a:off x="971550" y="333375"/>
            <a:ext cx="1255713" cy="519113"/>
          </a:xfrm>
          <a:prstGeom prst="rect">
            <a:avLst/>
          </a:prstGeom>
          <a:noFill/>
          <a:ln w="9525" algn="ctr">
            <a:noFill/>
            <a:miter lim="800000"/>
            <a:headEnd/>
            <a:tailEnd/>
          </a:ln>
          <a:effectLst/>
        </p:spPr>
        <p:txBody>
          <a:bodyPr wrap="none">
            <a:spAutoFit/>
          </a:bodyPr>
          <a:lstStyle/>
          <a:p>
            <a:r>
              <a:rPr lang="zh-CN" altLang="en-US">
                <a:solidFill>
                  <a:srgbClr val="CC0000"/>
                </a:solidFill>
              </a:rPr>
              <a:t>充分性</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3"/>
                                        </p:tgtEl>
                                        <p:attrNameLst>
                                          <p:attrName>style.visibility</p:attrName>
                                        </p:attrNameLst>
                                      </p:cBhvr>
                                      <p:to>
                                        <p:strVal val="visible"/>
                                      </p:to>
                                    </p:set>
                                    <p:animEffect transition="in" filter="wipe(left)">
                                      <p:cBhvr>
                                        <p:cTn id="12" dur="500"/>
                                        <p:tgtEl>
                                          <p:spTgt spid="512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14"/>
                                        </p:tgtEl>
                                        <p:attrNameLst>
                                          <p:attrName>style.visibility</p:attrName>
                                        </p:attrNameLst>
                                      </p:cBhvr>
                                      <p:to>
                                        <p:strVal val="visible"/>
                                      </p:to>
                                    </p:set>
                                    <p:animEffect transition="in" filter="wipe(left)">
                                      <p:cBhvr>
                                        <p:cTn id="17" dur="500"/>
                                        <p:tgtEl>
                                          <p:spTgt spid="51214"/>
                                        </p:tgtEl>
                                      </p:cBhvr>
                                    </p:animEffect>
                                  </p:childTnLst>
                                  <p:subTnLst>
                                    <p:set>
                                      <p:cBhvr override="childStyle">
                                        <p:cTn dur="1" fill="hold" display="0" masterRel="nextClick" afterEffect="1"/>
                                        <p:tgtEl>
                                          <p:spTgt spid="512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12"/>
                                        </p:tgtEl>
                                        <p:attrNameLst>
                                          <p:attrName>style.visibility</p:attrName>
                                        </p:attrNameLst>
                                      </p:cBhvr>
                                      <p:to>
                                        <p:strVal val="visible"/>
                                      </p:to>
                                    </p:set>
                                    <p:animEffect transition="in" filter="wipe(left)">
                                      <p:cBhvr>
                                        <p:cTn id="22" dur="500"/>
                                        <p:tgtEl>
                                          <p:spTgt spid="51212"/>
                                        </p:tgtEl>
                                      </p:cBhvr>
                                    </p:animEffect>
                                  </p:childTnLst>
                                  <p:subTnLst>
                                    <p:set>
                                      <p:cBhvr override="childStyle">
                                        <p:cTn dur="1" fill="hold" display="0" masterRel="nextClick" afterEffect="1"/>
                                        <p:tgtEl>
                                          <p:spTgt spid="512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13"/>
                                        </p:tgtEl>
                                        <p:attrNameLst>
                                          <p:attrName>style.visibility</p:attrName>
                                        </p:attrNameLst>
                                      </p:cBhvr>
                                      <p:to>
                                        <p:strVal val="visible"/>
                                      </p:to>
                                    </p:set>
                                    <p:animEffect transition="in" filter="wipe(left)">
                                      <p:cBhvr>
                                        <p:cTn id="27" dur="500"/>
                                        <p:tgtEl>
                                          <p:spTgt spid="51213"/>
                                        </p:tgtEl>
                                      </p:cBhvr>
                                    </p:animEffect>
                                  </p:childTnLst>
                                  <p:subTnLst>
                                    <p:set>
                                      <p:cBhvr override="childStyle">
                                        <p:cTn dur="1" fill="hold" display="0" masterRel="sameClick" afterEffect="1">
                                          <p:stCondLst>
                                            <p:cond evt="end" delay="0">
                                              <p:tn val="25"/>
                                            </p:cond>
                                          </p:stCondLst>
                                        </p:cTn>
                                        <p:tgtEl>
                                          <p:spTgt spid="5121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7"/>
                                        </p:tgtEl>
                                        <p:attrNameLst>
                                          <p:attrName>style.visibility</p:attrName>
                                        </p:attrNameLst>
                                      </p:cBhvr>
                                      <p:to>
                                        <p:strVal val="visible"/>
                                      </p:to>
                                    </p:set>
                                    <p:animEffect transition="in" filter="wipe(left)">
                                      <p:cBhvr>
                                        <p:cTn id="32" dur="500"/>
                                        <p:tgtEl>
                                          <p:spTgt spid="51217"/>
                                        </p:tgtEl>
                                      </p:cBhvr>
                                    </p:animEffect>
                                  </p:childTnLst>
                                  <p:subTnLst>
                                    <p:set>
                                      <p:cBhvr override="childStyle">
                                        <p:cTn dur="1" fill="hold" display="0" masterRel="nextClick" afterEffect="1"/>
                                        <p:tgtEl>
                                          <p:spTgt spid="5121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24"/>
                                        </p:tgtEl>
                                        <p:attrNameLst>
                                          <p:attrName>style.visibility</p:attrName>
                                        </p:attrNameLst>
                                      </p:cBhvr>
                                      <p:to>
                                        <p:strVal val="visible"/>
                                      </p:to>
                                    </p:set>
                                    <p:animEffect transition="in" filter="wipe(left)">
                                      <p:cBhvr>
                                        <p:cTn id="37" dur="500"/>
                                        <p:tgtEl>
                                          <p:spTgt spid="51224"/>
                                        </p:tgtEl>
                                      </p:cBhvr>
                                    </p:animEffect>
                                  </p:childTnLst>
                                  <p:subTnLst>
                                    <p:set>
                                      <p:cBhvr override="childStyle">
                                        <p:cTn dur="1" fill="hold" display="0" masterRel="nextClick" afterEffect="1"/>
                                        <p:tgtEl>
                                          <p:spTgt spid="5122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20"/>
                                        </p:tgtEl>
                                        <p:attrNameLst>
                                          <p:attrName>style.visibility</p:attrName>
                                        </p:attrNameLst>
                                      </p:cBhvr>
                                      <p:to>
                                        <p:strVal val="visible"/>
                                      </p:to>
                                    </p:set>
                                    <p:animEffect transition="in" filter="wipe(left)">
                                      <p:cBhvr>
                                        <p:cTn id="42" dur="500"/>
                                        <p:tgtEl>
                                          <p:spTgt spid="51220"/>
                                        </p:tgtEl>
                                      </p:cBhvr>
                                    </p:animEffect>
                                  </p:childTnLst>
                                  <p:subTnLst>
                                    <p:set>
                                      <p:cBhvr override="childStyle">
                                        <p:cTn dur="1" fill="hold" display="0" masterRel="sameClick" afterEffect="1">
                                          <p:stCondLst>
                                            <p:cond evt="end" delay="0">
                                              <p:tn val="40"/>
                                            </p:cond>
                                          </p:stCondLst>
                                        </p:cTn>
                                        <p:tgtEl>
                                          <p:spTgt spid="512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2195513" y="795338"/>
          <a:ext cx="2679700" cy="481012"/>
        </p:xfrm>
        <a:graphic>
          <a:graphicData uri="http://schemas.openxmlformats.org/presentationml/2006/ole">
            <p:oleObj spid="_x0000_s52226" name="Equation" r:id="rId3" imgW="2679480" imgH="482400" progId="Equation.3">
              <p:embed/>
            </p:oleObj>
          </a:graphicData>
        </a:graphic>
      </p:graphicFrame>
      <p:graphicFrame>
        <p:nvGraphicFramePr>
          <p:cNvPr id="52227" name="Object 3"/>
          <p:cNvGraphicFramePr>
            <a:graphicFrameLocks noChangeAspect="1"/>
          </p:cNvGraphicFramePr>
          <p:nvPr/>
        </p:nvGraphicFramePr>
        <p:xfrm>
          <a:off x="5076825" y="536575"/>
          <a:ext cx="2716213" cy="977900"/>
        </p:xfrm>
        <a:graphic>
          <a:graphicData uri="http://schemas.openxmlformats.org/presentationml/2006/ole">
            <p:oleObj spid="_x0000_s52227" name="Equation" r:id="rId4" imgW="3022560" imgH="977760" progId="Equation.3">
              <p:embed/>
            </p:oleObj>
          </a:graphicData>
        </a:graphic>
      </p:graphicFrame>
      <p:graphicFrame>
        <p:nvGraphicFramePr>
          <p:cNvPr id="52228" name="Object 4"/>
          <p:cNvGraphicFramePr>
            <a:graphicFrameLocks noChangeAspect="1"/>
          </p:cNvGraphicFramePr>
          <p:nvPr/>
        </p:nvGraphicFramePr>
        <p:xfrm>
          <a:off x="4427538" y="1514475"/>
          <a:ext cx="1473200" cy="977900"/>
        </p:xfrm>
        <a:graphic>
          <a:graphicData uri="http://schemas.openxmlformats.org/presentationml/2006/ole">
            <p:oleObj spid="_x0000_s52228" name="Equation" r:id="rId5" imgW="1473120" imgH="977760" progId="Equation.3">
              <p:embed/>
            </p:oleObj>
          </a:graphicData>
        </a:graphic>
      </p:graphicFrame>
      <p:sp>
        <p:nvSpPr>
          <p:cNvPr id="52229" name="Rectangle 5"/>
          <p:cNvSpPr>
            <a:spLocks noChangeArrowheads="1"/>
          </p:cNvSpPr>
          <p:nvPr/>
        </p:nvSpPr>
        <p:spPr bwMode="auto">
          <a:xfrm>
            <a:off x="1116013" y="1658938"/>
            <a:ext cx="3041650" cy="519112"/>
          </a:xfrm>
          <a:prstGeom prst="rect">
            <a:avLst/>
          </a:prstGeom>
          <a:noFill/>
          <a:ln w="9525">
            <a:noFill/>
            <a:miter lim="800000"/>
            <a:headEnd/>
            <a:tailEnd/>
          </a:ln>
          <a:effectLst/>
        </p:spPr>
        <p:txBody>
          <a:bodyPr wrap="none">
            <a:spAutoFit/>
          </a:bodyPr>
          <a:lstStyle/>
          <a:p>
            <a:r>
              <a:rPr lang="zh-CN" altLang="en-US">
                <a:solidFill>
                  <a:schemeClr val="bg2"/>
                </a:solidFill>
              </a:rPr>
              <a:t>按逆矩阵的定义得</a:t>
            </a:r>
          </a:p>
        </p:txBody>
      </p:sp>
      <p:sp>
        <p:nvSpPr>
          <p:cNvPr id="52230" name="Rectangle 6"/>
          <p:cNvSpPr>
            <a:spLocks noChangeArrowheads="1"/>
          </p:cNvSpPr>
          <p:nvPr/>
        </p:nvSpPr>
        <p:spPr bwMode="auto">
          <a:xfrm>
            <a:off x="7019925" y="1825625"/>
            <a:ext cx="987425" cy="519113"/>
          </a:xfrm>
          <a:prstGeom prst="rect">
            <a:avLst/>
          </a:prstGeom>
          <a:noFill/>
          <a:ln w="9525">
            <a:noFill/>
            <a:miter lim="800000"/>
            <a:headEnd/>
            <a:tailEnd/>
          </a:ln>
          <a:effectLst/>
        </p:spPr>
        <p:txBody>
          <a:bodyPr wrap="none">
            <a:spAutoFit/>
          </a:bodyPr>
          <a:lstStyle/>
          <a:p>
            <a:r>
              <a:rPr lang="zh-CN" altLang="en-US"/>
              <a:t>证毕</a:t>
            </a:r>
            <a:r>
              <a:rPr lang="en-US" altLang="zh-CN"/>
              <a:t>.</a:t>
            </a:r>
          </a:p>
        </p:txBody>
      </p:sp>
      <p:sp>
        <p:nvSpPr>
          <p:cNvPr id="52232" name="Text Box 8"/>
          <p:cNvSpPr txBox="1">
            <a:spLocks noChangeArrowheads="1"/>
          </p:cNvSpPr>
          <p:nvPr/>
        </p:nvSpPr>
        <p:spPr bwMode="auto">
          <a:xfrm>
            <a:off x="755650" y="3232150"/>
            <a:ext cx="7920038" cy="579438"/>
          </a:xfrm>
          <a:prstGeom prst="rect">
            <a:avLst/>
          </a:prstGeom>
          <a:noFill/>
          <a:ln w="9525">
            <a:noFill/>
            <a:miter lim="800000"/>
            <a:headEnd/>
            <a:tailEnd/>
          </a:ln>
          <a:effectLst/>
        </p:spPr>
        <p:txBody>
          <a:bodyPr>
            <a:spAutoFit/>
          </a:bodyPr>
          <a:lstStyle/>
          <a:p>
            <a:r>
              <a:rPr lang="zh-CN" altLang="en-US" sz="3200">
                <a:solidFill>
                  <a:srgbClr val="0000FF"/>
                </a:solidFill>
                <a:ea typeface="黑体" pitchFamily="2" charset="-122"/>
              </a:rPr>
              <a:t>补：奇异矩阵与非奇异矩阵的定义</a:t>
            </a:r>
          </a:p>
        </p:txBody>
      </p:sp>
      <p:sp>
        <p:nvSpPr>
          <p:cNvPr id="52234" name="Text Box 10"/>
          <p:cNvSpPr txBox="1">
            <a:spLocks noChangeArrowheads="1"/>
          </p:cNvSpPr>
          <p:nvPr/>
        </p:nvSpPr>
        <p:spPr bwMode="auto">
          <a:xfrm>
            <a:off x="1023938" y="188913"/>
            <a:ext cx="3394075" cy="519112"/>
          </a:xfrm>
          <a:prstGeom prst="rect">
            <a:avLst/>
          </a:prstGeom>
          <a:noFill/>
          <a:ln w="9525" algn="ctr">
            <a:noFill/>
            <a:miter lim="800000"/>
            <a:headEnd/>
            <a:tailEnd/>
          </a:ln>
          <a:effectLst/>
        </p:spPr>
        <p:txBody>
          <a:bodyPr wrap="none">
            <a:spAutoFit/>
          </a:bodyPr>
          <a:lstStyle/>
          <a:p>
            <a:r>
              <a:rPr lang="zh-CN" altLang="en-US"/>
              <a:t>类似可得  </a:t>
            </a:r>
            <a:r>
              <a:rPr lang="en-US" altLang="zh-CN" i="1"/>
              <a:t>AA</a:t>
            </a:r>
            <a:r>
              <a:rPr lang="en-US" altLang="zh-CN" baseline="30000"/>
              <a:t>*</a:t>
            </a:r>
            <a:r>
              <a:rPr lang="en-US" altLang="zh-CN"/>
              <a:t>=|</a:t>
            </a:r>
            <a:r>
              <a:rPr lang="en-US" altLang="zh-CN" i="1"/>
              <a:t>A</a:t>
            </a:r>
            <a:r>
              <a:rPr lang="en-US" altLang="zh-CN"/>
              <a:t>|</a:t>
            </a:r>
            <a:r>
              <a:rPr lang="en-US" altLang="zh-CN" i="1"/>
              <a:t>E.</a:t>
            </a:r>
            <a:r>
              <a:rPr lang="en-US" altLang="zh-CN"/>
              <a:t> </a:t>
            </a:r>
          </a:p>
        </p:txBody>
      </p:sp>
      <p:sp>
        <p:nvSpPr>
          <p:cNvPr id="52235" name="Text Box 11"/>
          <p:cNvSpPr txBox="1">
            <a:spLocks noChangeArrowheads="1"/>
          </p:cNvSpPr>
          <p:nvPr/>
        </p:nvSpPr>
        <p:spPr bwMode="auto">
          <a:xfrm>
            <a:off x="1042988" y="722313"/>
            <a:ext cx="1255712" cy="519112"/>
          </a:xfrm>
          <a:prstGeom prst="rect">
            <a:avLst/>
          </a:prstGeom>
          <a:noFill/>
          <a:ln w="9525" algn="ctr">
            <a:noFill/>
            <a:miter lim="800000"/>
            <a:headEnd/>
            <a:tailEnd/>
          </a:ln>
          <a:effectLst/>
        </p:spPr>
        <p:txBody>
          <a:bodyPr wrap="none">
            <a:spAutoFit/>
          </a:bodyPr>
          <a:lstStyle/>
          <a:p>
            <a:r>
              <a:rPr lang="zh-CN" altLang="en-US"/>
              <a:t>因此，</a:t>
            </a:r>
          </a:p>
        </p:txBody>
      </p:sp>
      <p:sp>
        <p:nvSpPr>
          <p:cNvPr id="52236" name="Text Box 12"/>
          <p:cNvSpPr txBox="1">
            <a:spLocks noChangeArrowheads="1"/>
          </p:cNvSpPr>
          <p:nvPr/>
        </p:nvSpPr>
        <p:spPr bwMode="auto">
          <a:xfrm>
            <a:off x="822325" y="5157788"/>
            <a:ext cx="7848600" cy="946150"/>
          </a:xfrm>
          <a:prstGeom prst="rect">
            <a:avLst/>
          </a:prstGeom>
          <a:noFill/>
          <a:ln w="9525" algn="ctr">
            <a:noFill/>
            <a:miter lim="800000"/>
            <a:headEnd/>
            <a:tailEnd/>
          </a:ln>
          <a:effectLst/>
        </p:spPr>
        <p:txBody>
          <a:bodyPr>
            <a:spAutoFit/>
          </a:bodyPr>
          <a:lstStyle/>
          <a:p>
            <a:r>
              <a:rPr lang="en-US" altLang="zh-CN"/>
              <a:t>        </a:t>
            </a:r>
            <a:r>
              <a:rPr lang="zh-CN" altLang="en-US"/>
              <a:t>另外，也称</a:t>
            </a:r>
            <a:r>
              <a:rPr lang="en-US" altLang="zh-CN"/>
              <a:t>|</a:t>
            </a:r>
            <a:r>
              <a:rPr lang="en-US" altLang="zh-CN" i="1"/>
              <a:t>A</a:t>
            </a:r>
            <a:r>
              <a:rPr lang="en-US" altLang="zh-CN"/>
              <a:t>|=0</a:t>
            </a:r>
            <a:r>
              <a:rPr lang="zh-CN" altLang="en-US"/>
              <a:t>的方阵为</a:t>
            </a:r>
            <a:r>
              <a:rPr lang="zh-CN" altLang="en-US">
                <a:solidFill>
                  <a:srgbClr val="0000FF"/>
                </a:solidFill>
                <a:ea typeface="黑体" pitchFamily="2" charset="-122"/>
              </a:rPr>
              <a:t>退化矩阵（降秩矩阵）</a:t>
            </a:r>
            <a:r>
              <a:rPr lang="zh-CN" altLang="en-US"/>
              <a:t>，</a:t>
            </a:r>
            <a:r>
              <a:rPr lang="en-US" altLang="zh-CN"/>
              <a:t>|</a:t>
            </a:r>
            <a:r>
              <a:rPr lang="en-US" altLang="zh-CN" i="1"/>
              <a:t>A</a:t>
            </a:r>
            <a:r>
              <a:rPr lang="en-US" altLang="zh-CN"/>
              <a:t>|≠0</a:t>
            </a:r>
            <a:r>
              <a:rPr lang="zh-CN" altLang="en-US"/>
              <a:t>的方阵为</a:t>
            </a:r>
            <a:r>
              <a:rPr lang="zh-CN" altLang="en-US">
                <a:solidFill>
                  <a:srgbClr val="0000FF"/>
                </a:solidFill>
                <a:ea typeface="黑体" pitchFamily="2" charset="-122"/>
              </a:rPr>
              <a:t>非退化矩阵（满秩矩阵）</a:t>
            </a:r>
            <a:r>
              <a:rPr lang="en-US" altLang="zh-CN"/>
              <a:t>.</a:t>
            </a:r>
          </a:p>
        </p:txBody>
      </p:sp>
      <p:sp>
        <p:nvSpPr>
          <p:cNvPr id="52237" name="Text Box 13"/>
          <p:cNvSpPr txBox="1">
            <a:spLocks noChangeArrowheads="1"/>
          </p:cNvSpPr>
          <p:nvPr/>
        </p:nvSpPr>
        <p:spPr bwMode="auto">
          <a:xfrm>
            <a:off x="2236788" y="2573338"/>
            <a:ext cx="4422775" cy="557212"/>
          </a:xfrm>
          <a:prstGeom prst="rect">
            <a:avLst/>
          </a:prstGeom>
          <a:solidFill>
            <a:srgbClr val="66FFFF"/>
          </a:solidFill>
          <a:ln w="38100" cmpd="dbl" algn="ctr">
            <a:solidFill>
              <a:srgbClr val="0000FF"/>
            </a:solidFill>
            <a:miter lim="800000"/>
            <a:headEnd/>
            <a:tailEnd/>
          </a:ln>
          <a:effectLst>
            <a:outerShdw dist="107763" dir="18900000" algn="ctr" rotWithShape="0">
              <a:schemeClr val="bg2">
                <a:alpha val="50000"/>
              </a:schemeClr>
            </a:outerShdw>
          </a:effectLst>
        </p:spPr>
        <p:txBody>
          <a:bodyPr>
            <a:spAutoFit/>
          </a:bodyPr>
          <a:lstStyle/>
          <a:p>
            <a:pPr algn="ctr"/>
            <a:r>
              <a:rPr lang="zh-CN" altLang="en-US">
                <a:latin typeface="楷体_GB2312" pitchFamily="49" charset="-122"/>
                <a:ea typeface="楷体_GB2312" pitchFamily="49" charset="-122"/>
              </a:rPr>
              <a:t>解决了第二、三个问题</a:t>
            </a:r>
            <a:r>
              <a:rPr lang="en-US" altLang="zh-CN">
                <a:latin typeface="楷体_GB2312" pitchFamily="49" charset="-122"/>
                <a:ea typeface="楷体_GB2312" pitchFamily="49" charset="-122"/>
              </a:rPr>
              <a:t>.</a:t>
            </a:r>
          </a:p>
        </p:txBody>
      </p:sp>
      <p:sp>
        <p:nvSpPr>
          <p:cNvPr id="52238" name="Text Box 14"/>
          <p:cNvSpPr txBox="1">
            <a:spLocks noChangeArrowheads="1"/>
          </p:cNvSpPr>
          <p:nvPr/>
        </p:nvSpPr>
        <p:spPr bwMode="auto">
          <a:xfrm>
            <a:off x="827088" y="3716338"/>
            <a:ext cx="7848600" cy="946150"/>
          </a:xfrm>
          <a:prstGeom prst="rect">
            <a:avLst/>
          </a:prstGeom>
          <a:noFill/>
          <a:ln w="9525" algn="ctr">
            <a:noFill/>
            <a:miter lim="800000"/>
            <a:headEnd/>
            <a:tailEnd/>
          </a:ln>
          <a:effectLst/>
        </p:spPr>
        <p:txBody>
          <a:bodyPr>
            <a:spAutoFit/>
          </a:bodyPr>
          <a:lstStyle/>
          <a:p>
            <a:r>
              <a:rPr lang="en-US" altLang="zh-CN"/>
              <a:t>        </a:t>
            </a:r>
            <a:r>
              <a:rPr lang="zh-CN" altLang="en-US"/>
              <a:t>当</a:t>
            </a:r>
            <a:r>
              <a:rPr lang="en-US" altLang="zh-CN"/>
              <a:t>|</a:t>
            </a:r>
            <a:r>
              <a:rPr lang="en-US" altLang="zh-CN" i="1"/>
              <a:t>A</a:t>
            </a:r>
            <a:r>
              <a:rPr lang="en-US" altLang="zh-CN"/>
              <a:t>|=0</a:t>
            </a:r>
            <a:r>
              <a:rPr lang="zh-CN" altLang="en-US"/>
              <a:t>时，</a:t>
            </a:r>
            <a:r>
              <a:rPr lang="en-US" altLang="zh-CN" i="1"/>
              <a:t>A</a:t>
            </a:r>
            <a:r>
              <a:rPr lang="zh-CN" altLang="en-US"/>
              <a:t>称为</a:t>
            </a:r>
            <a:r>
              <a:rPr lang="zh-CN" altLang="en-US">
                <a:solidFill>
                  <a:srgbClr val="0000FF"/>
                </a:solidFill>
                <a:ea typeface="黑体" pitchFamily="2" charset="-122"/>
              </a:rPr>
              <a:t>奇异矩阵</a:t>
            </a:r>
            <a:r>
              <a:rPr lang="zh-CN" altLang="en-US"/>
              <a:t>，当</a:t>
            </a:r>
            <a:r>
              <a:rPr lang="en-US" altLang="zh-CN"/>
              <a:t>|</a:t>
            </a:r>
            <a:r>
              <a:rPr lang="en-US" altLang="zh-CN" i="1"/>
              <a:t>A</a:t>
            </a:r>
            <a:r>
              <a:rPr lang="en-US" altLang="zh-CN"/>
              <a:t>|≠0</a:t>
            </a:r>
            <a:r>
              <a:rPr lang="zh-CN" altLang="en-US"/>
              <a:t>时称为</a:t>
            </a:r>
            <a:r>
              <a:rPr lang="zh-CN" altLang="en-US">
                <a:solidFill>
                  <a:srgbClr val="0000FF"/>
                </a:solidFill>
                <a:ea typeface="黑体" pitchFamily="2" charset="-122"/>
              </a:rPr>
              <a:t>非奇异矩阵</a:t>
            </a:r>
            <a:r>
              <a:rPr lang="en-US" altLang="zh-CN"/>
              <a:t>.</a:t>
            </a:r>
          </a:p>
        </p:txBody>
      </p:sp>
      <p:sp>
        <p:nvSpPr>
          <p:cNvPr id="52239" name="Text Box 15"/>
          <p:cNvSpPr txBox="1">
            <a:spLocks noChangeArrowheads="1"/>
          </p:cNvSpPr>
          <p:nvPr/>
        </p:nvSpPr>
        <p:spPr bwMode="auto">
          <a:xfrm>
            <a:off x="827088" y="4652963"/>
            <a:ext cx="7775575" cy="519112"/>
          </a:xfrm>
          <a:prstGeom prst="rect">
            <a:avLst/>
          </a:prstGeom>
          <a:noFill/>
          <a:ln w="9525" algn="ctr">
            <a:noFill/>
            <a:miter lim="800000"/>
            <a:headEnd/>
            <a:tailEnd/>
          </a:ln>
          <a:effectLst/>
        </p:spPr>
        <p:txBody>
          <a:bodyPr>
            <a:spAutoFit/>
          </a:bodyPr>
          <a:lstStyle/>
          <a:p>
            <a:r>
              <a:rPr lang="zh-CN" altLang="en-US"/>
              <a:t>由此得：</a:t>
            </a:r>
            <a:r>
              <a:rPr lang="en-US" altLang="zh-CN" i="1"/>
              <a:t>A</a:t>
            </a:r>
            <a:r>
              <a:rPr lang="zh-CN" altLang="en-US">
                <a:ea typeface="黑体" pitchFamily="2" charset="-122"/>
              </a:rPr>
              <a:t>是可逆矩阵</a:t>
            </a:r>
            <a:r>
              <a:rPr lang="zh-CN" altLang="en-US">
                <a:sym typeface="Wingdings" pitchFamily="2" charset="2"/>
              </a:rPr>
              <a:t></a:t>
            </a:r>
            <a:r>
              <a:rPr lang="en-US" altLang="zh-CN" i="1">
                <a:sym typeface="Wingdings" pitchFamily="2" charset="2"/>
              </a:rPr>
              <a:t>A</a:t>
            </a:r>
            <a:r>
              <a:rPr lang="zh-CN" altLang="en-US">
                <a:ea typeface="黑体" pitchFamily="2" charset="-122"/>
                <a:sym typeface="Wingdings" pitchFamily="2" charset="2"/>
              </a:rPr>
              <a:t>为非奇异矩阵</a:t>
            </a:r>
            <a:r>
              <a:rPr lang="en-US" altLang="zh-CN">
                <a:sym typeface="Wingdings" pitchFamily="2" charset="2"/>
              </a:rPr>
              <a:t>.</a:t>
            </a:r>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5"/>
                                        </p:tgtEl>
                                        <p:attrNameLst>
                                          <p:attrName>style.visibility</p:attrName>
                                        </p:attrNameLst>
                                      </p:cBhvr>
                                      <p:to>
                                        <p:strVal val="visible"/>
                                      </p:to>
                                    </p:set>
                                    <p:animEffect transition="in" filter="wipe(left)">
                                      <p:cBhvr>
                                        <p:cTn id="7" dur="500"/>
                                        <p:tgtEl>
                                          <p:spTgt spid="52235"/>
                                        </p:tgtEl>
                                      </p:cBhvr>
                                    </p:animEffect>
                                  </p:childTnLst>
                                </p:cTn>
                              </p:par>
                              <p:par>
                                <p:cTn id="8" presetID="22" presetClass="entr" presetSubtype="8" fill="hold" nodeType="with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wipe(left)">
                                      <p:cBhvr>
                                        <p:cTn id="10" dur="500"/>
                                        <p:tgtEl>
                                          <p:spTgt spid="522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2227"/>
                                        </p:tgtEl>
                                        <p:attrNameLst>
                                          <p:attrName>style.visibility</p:attrName>
                                        </p:attrNameLst>
                                      </p:cBhvr>
                                      <p:to>
                                        <p:strVal val="visible"/>
                                      </p:to>
                                    </p:set>
                                    <p:animEffect transition="in" filter="wipe(left)">
                                      <p:cBhvr>
                                        <p:cTn id="15" dur="500"/>
                                        <p:tgtEl>
                                          <p:spTgt spid="522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52229"/>
                                        </p:tgtEl>
                                        <p:attrNameLst>
                                          <p:attrName>style.visibility</p:attrName>
                                        </p:attrNameLst>
                                      </p:cBhvr>
                                      <p:to>
                                        <p:strVal val="visible"/>
                                      </p:to>
                                    </p:set>
                                    <p:animEffect transition="in" filter="wipe(left)">
                                      <p:cBhvr>
                                        <p:cTn id="20" dur="75"/>
                                        <p:tgtEl>
                                          <p:spTgt spid="522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2228"/>
                                        </p:tgtEl>
                                        <p:attrNameLst>
                                          <p:attrName>style.visibility</p:attrName>
                                        </p:attrNameLst>
                                      </p:cBhvr>
                                      <p:to>
                                        <p:strVal val="visible"/>
                                      </p:to>
                                    </p:set>
                                    <p:animEffect transition="in" filter="wipe(left)">
                                      <p:cBhvr>
                                        <p:cTn id="25" dur="500"/>
                                        <p:tgtEl>
                                          <p:spTgt spid="52228"/>
                                        </p:tgtEl>
                                      </p:cBhvr>
                                    </p:animEffect>
                                  </p:childTnLst>
                                  <p:subTnLst>
                                    <p:animClr clrSpc="rgb" dir="cw">
                                      <p:cBhvr override="childStyle">
                                        <p:cTn dur="1" fill="hold" display="0" masterRel="nextClick" afterEffect="1"/>
                                        <p:tgtEl>
                                          <p:spTgt spid="52228"/>
                                        </p:tgtEl>
                                        <p:attrNameLst>
                                          <p:attrName>ppt_c</p:attrName>
                                        </p:attrNameLst>
                                      </p:cBhvr>
                                      <p:to>
                                        <a:srgbClr val="0000FF"/>
                                      </p:to>
                                    </p:animClr>
                                  </p:subTnLst>
                                </p:cTn>
                              </p:par>
                              <p:par>
                                <p:cTn id="26" presetID="22" presetClass="entr" presetSubtype="8" fill="hold" grpId="0" nodeType="withEffect">
                                  <p:stCondLst>
                                    <p:cond delay="0"/>
                                  </p:stCondLst>
                                  <p:iterate type="lt">
                                    <p:tmPct val="100000"/>
                                  </p:iterate>
                                  <p:childTnLst>
                                    <p:set>
                                      <p:cBhvr>
                                        <p:cTn id="27" dur="1" fill="hold">
                                          <p:stCondLst>
                                            <p:cond delay="0"/>
                                          </p:stCondLst>
                                        </p:cTn>
                                        <p:tgtEl>
                                          <p:spTgt spid="52230"/>
                                        </p:tgtEl>
                                        <p:attrNameLst>
                                          <p:attrName>style.visibility</p:attrName>
                                        </p:attrNameLst>
                                      </p:cBhvr>
                                      <p:to>
                                        <p:strVal val="visible"/>
                                      </p:to>
                                    </p:set>
                                    <p:animEffect transition="in" filter="wipe(left)">
                                      <p:cBhvr>
                                        <p:cTn id="28" dur="75"/>
                                        <p:tgtEl>
                                          <p:spTgt spid="5223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52237"/>
                                        </p:tgtEl>
                                        <p:attrNameLst>
                                          <p:attrName>style.visibility</p:attrName>
                                        </p:attrNameLst>
                                      </p:cBhvr>
                                      <p:to>
                                        <p:strVal val="visible"/>
                                      </p:to>
                                    </p:set>
                                    <p:anim calcmode="lin" valueType="num">
                                      <p:cBhvr additive="base">
                                        <p:cTn id="33" dur="500" fill="hold"/>
                                        <p:tgtEl>
                                          <p:spTgt spid="52237"/>
                                        </p:tgtEl>
                                        <p:attrNameLst>
                                          <p:attrName>ppt_x</p:attrName>
                                        </p:attrNameLst>
                                      </p:cBhvr>
                                      <p:tavLst>
                                        <p:tav tm="0">
                                          <p:val>
                                            <p:strVal val="1+#ppt_w/2"/>
                                          </p:val>
                                        </p:tav>
                                        <p:tav tm="100000">
                                          <p:val>
                                            <p:strVal val="#ppt_x"/>
                                          </p:val>
                                        </p:tav>
                                      </p:tavLst>
                                    </p:anim>
                                    <p:anim calcmode="lin" valueType="num">
                                      <p:cBhvr additive="base">
                                        <p:cTn id="34" dur="500" fill="hold"/>
                                        <p:tgtEl>
                                          <p:spTgt spid="5223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52232"/>
                                        </p:tgtEl>
                                        <p:attrNameLst>
                                          <p:attrName>style.visibility</p:attrName>
                                        </p:attrNameLst>
                                      </p:cBhvr>
                                      <p:to>
                                        <p:strVal val="visible"/>
                                      </p:to>
                                    </p:set>
                                    <p:animEffect transition="in" filter="wipe(left)">
                                      <p:cBhvr>
                                        <p:cTn id="39" dur="75"/>
                                        <p:tgtEl>
                                          <p:spTgt spid="522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2238"/>
                                        </p:tgtEl>
                                        <p:attrNameLst>
                                          <p:attrName>style.visibility</p:attrName>
                                        </p:attrNameLst>
                                      </p:cBhvr>
                                      <p:to>
                                        <p:strVal val="visible"/>
                                      </p:to>
                                    </p:set>
                                    <p:animEffect transition="in" filter="wipe(left)">
                                      <p:cBhvr>
                                        <p:cTn id="44" dur="500"/>
                                        <p:tgtEl>
                                          <p:spTgt spid="5223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239"/>
                                        </p:tgtEl>
                                        <p:attrNameLst>
                                          <p:attrName>style.visibility</p:attrName>
                                        </p:attrNameLst>
                                      </p:cBhvr>
                                      <p:to>
                                        <p:strVal val="visible"/>
                                      </p:to>
                                    </p:set>
                                    <p:animEffect transition="in" filter="wipe(left)">
                                      <p:cBhvr>
                                        <p:cTn id="49" dur="500"/>
                                        <p:tgtEl>
                                          <p:spTgt spid="522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2236"/>
                                        </p:tgtEl>
                                        <p:attrNameLst>
                                          <p:attrName>style.visibility</p:attrName>
                                        </p:attrNameLst>
                                      </p:cBhvr>
                                      <p:to>
                                        <p:strVal val="visible"/>
                                      </p:to>
                                    </p:set>
                                    <p:animEffect transition="in" filter="wipe(left)">
                                      <p:cBhvr>
                                        <p:cTn id="54"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52230" grpId="0" autoUpdateAnimBg="0"/>
      <p:bldP spid="52232" grpId="0" autoUpdateAnimBg="0"/>
      <p:bldP spid="52235" grpId="0"/>
      <p:bldP spid="52236" grpId="0"/>
      <p:bldP spid="52237" grpId="0" animBg="1"/>
      <p:bldP spid="52238" grpId="0"/>
      <p:bldP spid="522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11188" y="549275"/>
            <a:ext cx="8208962" cy="731838"/>
          </a:xfrm>
        </p:spPr>
        <p:txBody>
          <a:bodyPr/>
          <a:lstStyle/>
          <a:p>
            <a:r>
              <a:rPr lang="zh-CN" altLang="en-US" sz="2800">
                <a:solidFill>
                  <a:schemeClr val="tx1"/>
                </a:solidFill>
              </a:rPr>
              <a:t>例</a:t>
            </a:r>
            <a:r>
              <a:rPr lang="en-US" altLang="zh-CN" sz="2800">
                <a:solidFill>
                  <a:schemeClr val="tx1"/>
                </a:solidFill>
              </a:rPr>
              <a:t>3 </a:t>
            </a:r>
            <a:r>
              <a:rPr lang="zh-CN" altLang="en-US" sz="2800">
                <a:solidFill>
                  <a:schemeClr val="tx1"/>
                </a:solidFill>
              </a:rPr>
              <a:t>方阵                          可逆吗？若可逆求其逆矩阵</a:t>
            </a:r>
            <a:r>
              <a:rPr lang="en-US" altLang="zh-CN" sz="2800">
                <a:solidFill>
                  <a:schemeClr val="tx1"/>
                </a:solidFill>
              </a:rPr>
              <a:t>.</a:t>
            </a:r>
          </a:p>
        </p:txBody>
      </p:sp>
      <p:graphicFrame>
        <p:nvGraphicFramePr>
          <p:cNvPr id="184326" name="Object 6"/>
          <p:cNvGraphicFramePr>
            <a:graphicFrameLocks noChangeAspect="1"/>
          </p:cNvGraphicFramePr>
          <p:nvPr/>
        </p:nvGraphicFramePr>
        <p:xfrm>
          <a:off x="2062163" y="188913"/>
          <a:ext cx="2222500" cy="1511300"/>
        </p:xfrm>
        <a:graphic>
          <a:graphicData uri="http://schemas.openxmlformats.org/presentationml/2006/ole">
            <p:oleObj spid="_x0000_s184326" name="Equation" r:id="rId3" imgW="2222280" imgH="1511280" progId="Equation.3">
              <p:embed/>
            </p:oleObj>
          </a:graphicData>
        </a:graphic>
      </p:graphicFrame>
      <p:sp>
        <p:nvSpPr>
          <p:cNvPr id="184327" name="Text Box 7"/>
          <p:cNvSpPr txBox="1">
            <a:spLocks noChangeArrowheads="1"/>
          </p:cNvSpPr>
          <p:nvPr/>
        </p:nvSpPr>
        <p:spPr bwMode="auto">
          <a:xfrm>
            <a:off x="684213" y="2181225"/>
            <a:ext cx="658812" cy="519113"/>
          </a:xfrm>
          <a:prstGeom prst="rect">
            <a:avLst/>
          </a:prstGeom>
          <a:noFill/>
          <a:ln w="9525">
            <a:noFill/>
            <a:miter lim="800000"/>
            <a:headEnd/>
            <a:tailEnd/>
          </a:ln>
          <a:effectLst/>
        </p:spPr>
        <p:txBody>
          <a:bodyPr wrap="none">
            <a:spAutoFit/>
          </a:bodyPr>
          <a:lstStyle/>
          <a:p>
            <a:r>
              <a:rPr lang="zh-CN" altLang="en-US">
                <a:ea typeface="黑体" pitchFamily="2" charset="-122"/>
              </a:rPr>
              <a:t>解</a:t>
            </a:r>
            <a:r>
              <a:rPr lang="en-US" altLang="zh-CN">
                <a:ea typeface="黑体" pitchFamily="2" charset="-122"/>
              </a:rPr>
              <a:t>:</a:t>
            </a:r>
          </a:p>
        </p:txBody>
      </p:sp>
      <p:graphicFrame>
        <p:nvGraphicFramePr>
          <p:cNvPr id="184328" name="Object 8"/>
          <p:cNvGraphicFramePr>
            <a:graphicFrameLocks noChangeAspect="1"/>
          </p:cNvGraphicFramePr>
          <p:nvPr/>
        </p:nvGraphicFramePr>
        <p:xfrm>
          <a:off x="1522413" y="1701800"/>
          <a:ext cx="2400300" cy="1511300"/>
        </p:xfrm>
        <a:graphic>
          <a:graphicData uri="http://schemas.openxmlformats.org/presentationml/2006/ole">
            <p:oleObj spid="_x0000_s184328" name="Equation" r:id="rId4" imgW="2400120" imgH="1511280" progId="Equation.3">
              <p:embed/>
            </p:oleObj>
          </a:graphicData>
        </a:graphic>
      </p:graphicFrame>
      <p:graphicFrame>
        <p:nvGraphicFramePr>
          <p:cNvPr id="184329" name="Object 9"/>
          <p:cNvGraphicFramePr>
            <a:graphicFrameLocks noChangeAspect="1"/>
          </p:cNvGraphicFramePr>
          <p:nvPr/>
        </p:nvGraphicFramePr>
        <p:xfrm>
          <a:off x="3910013" y="2206625"/>
          <a:ext cx="1308100" cy="523875"/>
        </p:xfrm>
        <a:graphic>
          <a:graphicData uri="http://schemas.openxmlformats.org/presentationml/2006/ole">
            <p:oleObj spid="_x0000_s184329" name="公式" r:id="rId5" imgW="507960" imgH="203040" progId="Equation.3">
              <p:embed/>
            </p:oleObj>
          </a:graphicData>
        </a:graphic>
      </p:graphicFrame>
      <p:graphicFrame>
        <p:nvGraphicFramePr>
          <p:cNvPr id="184330" name="Object 10"/>
          <p:cNvGraphicFramePr>
            <a:graphicFrameLocks noChangeAspect="1"/>
          </p:cNvGraphicFramePr>
          <p:nvPr/>
        </p:nvGraphicFramePr>
        <p:xfrm>
          <a:off x="5351463" y="2206625"/>
          <a:ext cx="1727200" cy="469900"/>
        </p:xfrm>
        <a:graphic>
          <a:graphicData uri="http://schemas.openxmlformats.org/presentationml/2006/ole">
            <p:oleObj spid="_x0000_s184330" name="Equation" r:id="rId6" imgW="1726920" imgH="469800" progId="Equation.3">
              <p:embed/>
            </p:oleObj>
          </a:graphicData>
        </a:graphic>
      </p:graphicFrame>
      <p:sp>
        <p:nvSpPr>
          <p:cNvPr id="184337" name="Text Box 17"/>
          <p:cNvSpPr txBox="1">
            <a:spLocks noChangeArrowheads="1"/>
          </p:cNvSpPr>
          <p:nvPr/>
        </p:nvSpPr>
        <p:spPr bwMode="auto">
          <a:xfrm>
            <a:off x="827088" y="4221163"/>
            <a:ext cx="539750" cy="519112"/>
          </a:xfrm>
          <a:prstGeom prst="rect">
            <a:avLst/>
          </a:prstGeom>
          <a:noFill/>
          <a:ln w="9525">
            <a:noFill/>
            <a:miter lim="800000"/>
            <a:headEnd/>
            <a:tailEnd/>
          </a:ln>
          <a:effectLst/>
        </p:spPr>
        <p:txBody>
          <a:bodyPr wrap="none">
            <a:spAutoFit/>
          </a:bodyPr>
          <a:lstStyle/>
          <a:p>
            <a:r>
              <a:rPr lang="zh-CN" altLang="en-US"/>
              <a:t>故</a:t>
            </a:r>
          </a:p>
        </p:txBody>
      </p:sp>
      <p:graphicFrame>
        <p:nvGraphicFramePr>
          <p:cNvPr id="184338" name="Object 18"/>
          <p:cNvGraphicFramePr>
            <a:graphicFrameLocks noChangeAspect="1"/>
          </p:cNvGraphicFramePr>
          <p:nvPr/>
        </p:nvGraphicFramePr>
        <p:xfrm>
          <a:off x="914400" y="4818063"/>
          <a:ext cx="1701800" cy="927100"/>
        </p:xfrm>
        <a:graphic>
          <a:graphicData uri="http://schemas.openxmlformats.org/presentationml/2006/ole">
            <p:oleObj spid="_x0000_s184338" name="Equation" r:id="rId7" imgW="1701720" imgH="927000" progId="Equation.3">
              <p:embed/>
            </p:oleObj>
          </a:graphicData>
        </a:graphic>
      </p:graphicFrame>
      <p:graphicFrame>
        <p:nvGraphicFramePr>
          <p:cNvPr id="184339" name="Object 19"/>
          <p:cNvGraphicFramePr>
            <a:graphicFrameLocks noChangeAspect="1"/>
          </p:cNvGraphicFramePr>
          <p:nvPr/>
        </p:nvGraphicFramePr>
        <p:xfrm>
          <a:off x="2590800" y="4513263"/>
          <a:ext cx="2921000" cy="1511300"/>
        </p:xfrm>
        <a:graphic>
          <a:graphicData uri="http://schemas.openxmlformats.org/presentationml/2006/ole">
            <p:oleObj spid="_x0000_s184339" name="Equation" r:id="rId8" imgW="2920680" imgH="1511280" progId="Equation.3">
              <p:embed/>
            </p:oleObj>
          </a:graphicData>
        </a:graphic>
      </p:graphicFrame>
      <p:graphicFrame>
        <p:nvGraphicFramePr>
          <p:cNvPr id="184340" name="Object 20"/>
          <p:cNvGraphicFramePr>
            <a:graphicFrameLocks noChangeAspect="1"/>
          </p:cNvGraphicFramePr>
          <p:nvPr/>
        </p:nvGraphicFramePr>
        <p:xfrm>
          <a:off x="5499100" y="4437063"/>
          <a:ext cx="3111500" cy="1511300"/>
        </p:xfrm>
        <a:graphic>
          <a:graphicData uri="http://schemas.openxmlformats.org/presentationml/2006/ole">
            <p:oleObj spid="_x0000_s184340" name="Equation" r:id="rId9" imgW="3111480" imgH="1511280" progId="Equation.3">
              <p:embed/>
            </p:oleObj>
          </a:graphicData>
        </a:graphic>
      </p:graphicFrame>
      <p:sp>
        <p:nvSpPr>
          <p:cNvPr id="184341" name="Text Box 21"/>
          <p:cNvSpPr txBox="1">
            <a:spLocks noChangeArrowheads="1"/>
          </p:cNvSpPr>
          <p:nvPr/>
        </p:nvSpPr>
        <p:spPr bwMode="auto">
          <a:xfrm>
            <a:off x="1476375" y="3357563"/>
            <a:ext cx="2673350" cy="519112"/>
          </a:xfrm>
          <a:prstGeom prst="rect">
            <a:avLst/>
          </a:prstGeom>
          <a:noFill/>
          <a:ln w="9525" algn="ctr">
            <a:noFill/>
            <a:miter lim="800000"/>
            <a:headEnd/>
            <a:tailEnd/>
          </a:ln>
          <a:effectLst/>
        </p:spPr>
        <p:txBody>
          <a:bodyPr wrap="none">
            <a:spAutoFit/>
          </a:bodyPr>
          <a:lstStyle/>
          <a:p>
            <a:r>
              <a:rPr lang="zh-CN" altLang="en-US"/>
              <a:t>前面已经得到：</a:t>
            </a:r>
          </a:p>
        </p:txBody>
      </p:sp>
      <p:graphicFrame>
        <p:nvGraphicFramePr>
          <p:cNvPr id="184342" name="Object 22"/>
          <p:cNvGraphicFramePr>
            <a:graphicFrameLocks noChangeAspect="1"/>
          </p:cNvGraphicFramePr>
          <p:nvPr/>
        </p:nvGraphicFramePr>
        <p:xfrm>
          <a:off x="4067175" y="2852738"/>
          <a:ext cx="3090863" cy="1679575"/>
        </p:xfrm>
        <a:graphic>
          <a:graphicData uri="http://schemas.openxmlformats.org/presentationml/2006/ole">
            <p:oleObj spid="_x0000_s184342" name="Equation" r:id="rId10" imgW="1307880" imgH="711000" progId="Equation.DSMT4">
              <p:embed/>
            </p:oleObj>
          </a:graphicData>
        </a:graphic>
      </p:graphicFrame>
      <p:sp>
        <p:nvSpPr>
          <p:cNvPr id="184343" name="Text Box 23"/>
          <p:cNvSpPr txBox="1">
            <a:spLocks noChangeArrowheads="1"/>
          </p:cNvSpPr>
          <p:nvPr/>
        </p:nvSpPr>
        <p:spPr bwMode="auto">
          <a:xfrm>
            <a:off x="2195513" y="6165850"/>
            <a:ext cx="3889375" cy="576263"/>
          </a:xfrm>
          <a:prstGeom prst="rect">
            <a:avLst/>
          </a:prstGeom>
          <a:solidFill>
            <a:srgbClr val="66FFFF"/>
          </a:solidFill>
          <a:ln w="57150" cmpd="thinThick" algn="ctr">
            <a:solidFill>
              <a:schemeClr val="accent2"/>
            </a:solidFill>
            <a:miter lim="800000"/>
            <a:headEnd/>
            <a:tailEnd/>
          </a:ln>
          <a:effectLst>
            <a:outerShdw dist="107763" dir="2700000" algn="ctr" rotWithShape="0">
              <a:schemeClr val="bg2">
                <a:alpha val="50000"/>
              </a:schemeClr>
            </a:outerShdw>
          </a:effectLst>
        </p:spPr>
        <p:txBody>
          <a:bodyPr>
            <a:spAutoFit/>
          </a:bodyPr>
          <a:lstStyle/>
          <a:p>
            <a:pPr algn="ctr"/>
            <a:r>
              <a:rPr lang="zh-CN" altLang="en-US">
                <a:ea typeface="楷体_GB2312" pitchFamily="49" charset="-122"/>
              </a:rPr>
              <a:t>伴随矩阵法求逆矩阵</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7"/>
                                        </p:tgtEl>
                                        <p:attrNameLst>
                                          <p:attrName>style.visibility</p:attrName>
                                        </p:attrNameLst>
                                      </p:cBhvr>
                                      <p:to>
                                        <p:strVal val="visible"/>
                                      </p:to>
                                    </p:set>
                                    <p:animEffect transition="in" filter="wipe(left)">
                                      <p:cBhvr>
                                        <p:cTn id="7" dur="500"/>
                                        <p:tgtEl>
                                          <p:spTgt spid="1843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8"/>
                                        </p:tgtEl>
                                        <p:attrNameLst>
                                          <p:attrName>style.visibility</p:attrName>
                                        </p:attrNameLst>
                                      </p:cBhvr>
                                      <p:to>
                                        <p:strVal val="visible"/>
                                      </p:to>
                                    </p:set>
                                    <p:animEffect transition="in" filter="wipe(left)">
                                      <p:cBhvr>
                                        <p:cTn id="12" dur="500"/>
                                        <p:tgtEl>
                                          <p:spTgt spid="1843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9"/>
                                        </p:tgtEl>
                                        <p:attrNameLst>
                                          <p:attrName>style.visibility</p:attrName>
                                        </p:attrNameLst>
                                      </p:cBhvr>
                                      <p:to>
                                        <p:strVal val="visible"/>
                                      </p:to>
                                    </p:set>
                                    <p:animEffect transition="in" filter="wipe(left)">
                                      <p:cBhvr>
                                        <p:cTn id="17" dur="500"/>
                                        <p:tgtEl>
                                          <p:spTgt spid="1843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30"/>
                                        </p:tgtEl>
                                        <p:attrNameLst>
                                          <p:attrName>style.visibility</p:attrName>
                                        </p:attrNameLst>
                                      </p:cBhvr>
                                      <p:to>
                                        <p:strVal val="visible"/>
                                      </p:to>
                                    </p:set>
                                    <p:animEffect transition="in" filter="wipe(left)">
                                      <p:cBhvr>
                                        <p:cTn id="22" dur="500"/>
                                        <p:tgtEl>
                                          <p:spTgt spid="1843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84337"/>
                                        </p:tgtEl>
                                        <p:attrNameLst>
                                          <p:attrName>style.visibility</p:attrName>
                                        </p:attrNameLst>
                                      </p:cBhvr>
                                      <p:to>
                                        <p:strVal val="visible"/>
                                      </p:to>
                                    </p:set>
                                    <p:animEffect transition="in" filter="wipe(left)">
                                      <p:cBhvr>
                                        <p:cTn id="33" dur="75"/>
                                        <p:tgtEl>
                                          <p:spTgt spid="184337"/>
                                        </p:tgtEl>
                                      </p:cBhvr>
                                    </p:animEffect>
                                  </p:childTnLst>
                                </p:cTn>
                              </p:par>
                              <p:par>
                                <p:cTn id="34" presetID="22" presetClass="entr" presetSubtype="8" fill="hold" nodeType="withEffect">
                                  <p:stCondLst>
                                    <p:cond delay="0"/>
                                  </p:stCondLst>
                                  <p:childTnLst>
                                    <p:set>
                                      <p:cBhvr>
                                        <p:cTn id="35" dur="1" fill="hold">
                                          <p:stCondLst>
                                            <p:cond delay="0"/>
                                          </p:stCondLst>
                                        </p:cTn>
                                        <p:tgtEl>
                                          <p:spTgt spid="184338"/>
                                        </p:tgtEl>
                                        <p:attrNameLst>
                                          <p:attrName>style.visibility</p:attrName>
                                        </p:attrNameLst>
                                      </p:cBhvr>
                                      <p:to>
                                        <p:strVal val="visible"/>
                                      </p:to>
                                    </p:set>
                                    <p:animEffect transition="in" filter="wipe(left)">
                                      <p:cBhvr>
                                        <p:cTn id="36" dur="500"/>
                                        <p:tgtEl>
                                          <p:spTgt spid="1843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4339"/>
                                        </p:tgtEl>
                                        <p:attrNameLst>
                                          <p:attrName>style.visibility</p:attrName>
                                        </p:attrNameLst>
                                      </p:cBhvr>
                                      <p:to>
                                        <p:strVal val="visible"/>
                                      </p:to>
                                    </p:set>
                                    <p:animEffect transition="in" filter="wipe(left)">
                                      <p:cBhvr>
                                        <p:cTn id="41" dur="500"/>
                                        <p:tgtEl>
                                          <p:spTgt spid="1843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4340"/>
                                        </p:tgtEl>
                                        <p:attrNameLst>
                                          <p:attrName>style.visibility</p:attrName>
                                        </p:attrNameLst>
                                      </p:cBhvr>
                                      <p:to>
                                        <p:strVal val="visible"/>
                                      </p:to>
                                    </p:set>
                                    <p:animEffect transition="in" filter="wipe(left)">
                                      <p:cBhvr>
                                        <p:cTn id="46" dur="500"/>
                                        <p:tgtEl>
                                          <p:spTgt spid="18434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 calcmode="lin" valueType="num">
                                      <p:cBhvr additive="base">
                                        <p:cTn id="51" dur="500" fill="hold"/>
                                        <p:tgtEl>
                                          <p:spTgt spid="184343"/>
                                        </p:tgtEl>
                                        <p:attrNameLst>
                                          <p:attrName>ppt_x</p:attrName>
                                        </p:attrNameLst>
                                      </p:cBhvr>
                                      <p:tavLst>
                                        <p:tav tm="0">
                                          <p:val>
                                            <p:strVal val="#ppt_x"/>
                                          </p:val>
                                        </p:tav>
                                        <p:tav tm="100000">
                                          <p:val>
                                            <p:strVal val="#ppt_x"/>
                                          </p:val>
                                        </p:tav>
                                      </p:tavLst>
                                    </p:anim>
                                    <p:anim calcmode="lin" valueType="num">
                                      <p:cBhvr additive="base">
                                        <p:cTn id="52" dur="500" fill="hold"/>
                                        <p:tgtEl>
                                          <p:spTgt spid="18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7" grpId="0" autoUpdateAnimBg="0"/>
      <p:bldP spid="184337" grpId="0" autoUpdateAnimBg="0"/>
      <p:bldP spid="184341" grpId="0"/>
      <p:bldP spid="1843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2192338" y="1333500"/>
          <a:ext cx="2222500" cy="442913"/>
        </p:xfrm>
        <a:graphic>
          <a:graphicData uri="http://schemas.openxmlformats.org/presentationml/2006/ole">
            <p:oleObj spid="_x0000_s53250" name="Equation" r:id="rId3" imgW="2222280" imgH="444240" progId="Equation.3">
              <p:embed/>
            </p:oleObj>
          </a:graphicData>
        </a:graphic>
      </p:graphicFrame>
      <p:graphicFrame>
        <p:nvGraphicFramePr>
          <p:cNvPr id="53251" name="Object 3"/>
          <p:cNvGraphicFramePr>
            <a:graphicFrameLocks noChangeAspect="1"/>
          </p:cNvGraphicFramePr>
          <p:nvPr/>
        </p:nvGraphicFramePr>
        <p:xfrm>
          <a:off x="4865688" y="1314450"/>
          <a:ext cx="1346200" cy="444500"/>
        </p:xfrm>
        <a:graphic>
          <a:graphicData uri="http://schemas.openxmlformats.org/presentationml/2006/ole">
            <p:oleObj spid="_x0000_s53251" name="Equation" r:id="rId4" imgW="1346040" imgH="444240" progId="Equation.3">
              <p:embed/>
            </p:oleObj>
          </a:graphicData>
        </a:graphic>
      </p:graphicFrame>
      <p:graphicFrame>
        <p:nvGraphicFramePr>
          <p:cNvPr id="53252" name="Object 4"/>
          <p:cNvGraphicFramePr>
            <a:graphicFrameLocks noChangeAspect="1"/>
          </p:cNvGraphicFramePr>
          <p:nvPr/>
        </p:nvGraphicFramePr>
        <p:xfrm>
          <a:off x="1439863" y="1906588"/>
          <a:ext cx="1993900" cy="442912"/>
        </p:xfrm>
        <a:graphic>
          <a:graphicData uri="http://schemas.openxmlformats.org/presentationml/2006/ole">
            <p:oleObj spid="_x0000_s53252" name="Equation" r:id="rId5" imgW="1993680" imgH="444240" progId="Equation.3">
              <p:embed/>
            </p:oleObj>
          </a:graphicData>
        </a:graphic>
      </p:graphicFrame>
      <p:graphicFrame>
        <p:nvGraphicFramePr>
          <p:cNvPr id="53253" name="Object 5"/>
          <p:cNvGraphicFramePr>
            <a:graphicFrameLocks noChangeAspect="1"/>
          </p:cNvGraphicFramePr>
          <p:nvPr/>
        </p:nvGraphicFramePr>
        <p:xfrm>
          <a:off x="3763963" y="1912938"/>
          <a:ext cx="736600" cy="379412"/>
        </p:xfrm>
        <a:graphic>
          <a:graphicData uri="http://schemas.openxmlformats.org/presentationml/2006/ole">
            <p:oleObj spid="_x0000_s53253" name="Equation" r:id="rId6" imgW="736560" imgH="380880" progId="Equation.3">
              <p:embed/>
            </p:oleObj>
          </a:graphicData>
        </a:graphic>
      </p:graphicFrame>
      <p:graphicFrame>
        <p:nvGraphicFramePr>
          <p:cNvPr id="53254" name="Object 6"/>
          <p:cNvGraphicFramePr>
            <a:graphicFrameLocks noChangeAspect="1"/>
          </p:cNvGraphicFramePr>
          <p:nvPr/>
        </p:nvGraphicFramePr>
        <p:xfrm>
          <a:off x="1403350" y="2509838"/>
          <a:ext cx="1168400" cy="290512"/>
        </p:xfrm>
        <a:graphic>
          <a:graphicData uri="http://schemas.openxmlformats.org/presentationml/2006/ole">
            <p:oleObj spid="_x0000_s53254" name="Equation" r:id="rId7" imgW="1168200" imgH="291960" progId="Equation.3">
              <p:embed/>
            </p:oleObj>
          </a:graphicData>
        </a:graphic>
      </p:graphicFrame>
      <p:graphicFrame>
        <p:nvGraphicFramePr>
          <p:cNvPr id="53255" name="Object 7"/>
          <p:cNvGraphicFramePr>
            <a:graphicFrameLocks noChangeAspect="1"/>
          </p:cNvGraphicFramePr>
          <p:nvPr/>
        </p:nvGraphicFramePr>
        <p:xfrm>
          <a:off x="2584450" y="2420938"/>
          <a:ext cx="1549400" cy="457200"/>
        </p:xfrm>
        <a:graphic>
          <a:graphicData uri="http://schemas.openxmlformats.org/presentationml/2006/ole">
            <p:oleObj spid="_x0000_s53255" name="Equation" r:id="rId8" imgW="1549080" imgH="457200" progId="Equation.3">
              <p:embed/>
            </p:oleObj>
          </a:graphicData>
        </a:graphic>
      </p:graphicFrame>
      <p:graphicFrame>
        <p:nvGraphicFramePr>
          <p:cNvPr id="53256" name="Object 8"/>
          <p:cNvGraphicFramePr>
            <a:graphicFrameLocks noChangeAspect="1"/>
          </p:cNvGraphicFramePr>
          <p:nvPr/>
        </p:nvGraphicFramePr>
        <p:xfrm>
          <a:off x="4184650" y="2420938"/>
          <a:ext cx="1612900" cy="457200"/>
        </p:xfrm>
        <a:graphic>
          <a:graphicData uri="http://schemas.openxmlformats.org/presentationml/2006/ole">
            <p:oleObj spid="_x0000_s53256" name="Equation" r:id="rId9" imgW="1612800" imgH="457200" progId="Equation.3">
              <p:embed/>
            </p:oleObj>
          </a:graphicData>
        </a:graphic>
      </p:graphicFrame>
      <p:graphicFrame>
        <p:nvGraphicFramePr>
          <p:cNvPr id="53259" name="Object 11"/>
          <p:cNvGraphicFramePr>
            <a:graphicFrameLocks noChangeAspect="1"/>
          </p:cNvGraphicFramePr>
          <p:nvPr/>
        </p:nvGraphicFramePr>
        <p:xfrm>
          <a:off x="7156450" y="3182938"/>
          <a:ext cx="685800" cy="347662"/>
        </p:xfrm>
        <a:graphic>
          <a:graphicData uri="http://schemas.openxmlformats.org/presentationml/2006/ole">
            <p:oleObj spid="_x0000_s53259" name="Equation" r:id="rId10" imgW="749160" imgH="380880" progId="Equation.3">
              <p:embed/>
            </p:oleObj>
          </a:graphicData>
        </a:graphic>
      </p:graphicFrame>
      <p:sp>
        <p:nvSpPr>
          <p:cNvPr id="53262" name="Text Box 14"/>
          <p:cNvSpPr txBox="1">
            <a:spLocks noChangeArrowheads="1"/>
          </p:cNvSpPr>
          <p:nvPr/>
        </p:nvSpPr>
        <p:spPr bwMode="auto">
          <a:xfrm>
            <a:off x="827088" y="1260475"/>
            <a:ext cx="1017587" cy="519113"/>
          </a:xfrm>
          <a:prstGeom prst="rect">
            <a:avLst/>
          </a:prstGeom>
          <a:noFill/>
          <a:ln w="9525">
            <a:noFill/>
            <a:miter lim="800000"/>
            <a:headEnd/>
            <a:tailEnd/>
          </a:ln>
          <a:effectLst/>
        </p:spPr>
        <p:txBody>
          <a:bodyPr wrap="none">
            <a:spAutoFit/>
          </a:bodyPr>
          <a:lstStyle/>
          <a:p>
            <a:r>
              <a:rPr lang="zh-CN" altLang="en-US">
                <a:ea typeface="黑体" pitchFamily="2" charset="-122"/>
              </a:rPr>
              <a:t>证明</a:t>
            </a:r>
            <a:r>
              <a:rPr lang="en-US" altLang="zh-CN">
                <a:ea typeface="黑体" pitchFamily="2" charset="-122"/>
              </a:rPr>
              <a:t>:</a:t>
            </a:r>
          </a:p>
        </p:txBody>
      </p:sp>
      <p:graphicFrame>
        <p:nvGraphicFramePr>
          <p:cNvPr id="53263" name="Object 15"/>
          <p:cNvGraphicFramePr>
            <a:graphicFrameLocks noChangeAspect="1"/>
          </p:cNvGraphicFramePr>
          <p:nvPr/>
        </p:nvGraphicFramePr>
        <p:xfrm>
          <a:off x="827088" y="4475163"/>
          <a:ext cx="5994400" cy="546100"/>
        </p:xfrm>
        <a:graphic>
          <a:graphicData uri="http://schemas.openxmlformats.org/presentationml/2006/ole">
            <p:oleObj spid="_x0000_s53263" name="Equation" r:id="rId11" imgW="5994360" imgH="545760" progId="Equation.3">
              <p:embed/>
            </p:oleObj>
          </a:graphicData>
        </a:graphic>
      </p:graphicFrame>
      <p:sp>
        <p:nvSpPr>
          <p:cNvPr id="53264" name="Rectangle 16"/>
          <p:cNvSpPr>
            <a:spLocks noChangeArrowheads="1"/>
          </p:cNvSpPr>
          <p:nvPr/>
        </p:nvSpPr>
        <p:spPr bwMode="auto">
          <a:xfrm>
            <a:off x="827088" y="3736975"/>
            <a:ext cx="4752975" cy="579438"/>
          </a:xfrm>
          <a:prstGeom prst="rect">
            <a:avLst/>
          </a:prstGeom>
          <a:noFill/>
          <a:ln w="9525">
            <a:noFill/>
            <a:miter lim="800000"/>
            <a:headEnd/>
            <a:tailEnd/>
          </a:ln>
          <a:effectLst/>
        </p:spPr>
        <p:txBody>
          <a:bodyPr>
            <a:spAutoFit/>
          </a:bodyPr>
          <a:lstStyle/>
          <a:p>
            <a:r>
              <a:rPr lang="zh-CN" altLang="en-US" sz="3200">
                <a:solidFill>
                  <a:srgbClr val="0000FF"/>
                </a:solidFill>
                <a:ea typeface="黑体" pitchFamily="2" charset="-122"/>
              </a:rPr>
              <a:t>逆矩阵的运算性质</a:t>
            </a:r>
          </a:p>
        </p:txBody>
      </p:sp>
      <p:graphicFrame>
        <p:nvGraphicFramePr>
          <p:cNvPr id="53266" name="Object 18"/>
          <p:cNvGraphicFramePr>
            <a:graphicFrameLocks noChangeAspect="1"/>
          </p:cNvGraphicFramePr>
          <p:nvPr/>
        </p:nvGraphicFramePr>
        <p:xfrm>
          <a:off x="1687513" y="2935288"/>
          <a:ext cx="1311275" cy="517525"/>
        </p:xfrm>
        <a:graphic>
          <a:graphicData uri="http://schemas.openxmlformats.org/presentationml/2006/ole">
            <p:oleObj spid="_x0000_s53266" name="公式" r:id="rId12" imgW="482400" imgH="190440" progId="Equation.3">
              <p:embed/>
            </p:oleObj>
          </a:graphicData>
        </a:graphic>
      </p:graphicFrame>
      <p:graphicFrame>
        <p:nvGraphicFramePr>
          <p:cNvPr id="53267" name="Object 19"/>
          <p:cNvGraphicFramePr>
            <a:graphicFrameLocks noChangeAspect="1"/>
          </p:cNvGraphicFramePr>
          <p:nvPr/>
        </p:nvGraphicFramePr>
        <p:xfrm>
          <a:off x="2968625" y="2935288"/>
          <a:ext cx="1023938" cy="530225"/>
        </p:xfrm>
        <a:graphic>
          <a:graphicData uri="http://schemas.openxmlformats.org/presentationml/2006/ole">
            <p:oleObj spid="_x0000_s53267" name="公式" r:id="rId13" imgW="368280" imgH="190440" progId="Equation.3">
              <p:embed/>
            </p:oleObj>
          </a:graphicData>
        </a:graphic>
      </p:graphicFrame>
      <p:sp>
        <p:nvSpPr>
          <p:cNvPr id="53269" name="Rectangle 21"/>
          <p:cNvSpPr>
            <a:spLocks noChangeArrowheads="1"/>
          </p:cNvSpPr>
          <p:nvPr/>
        </p:nvSpPr>
        <p:spPr bwMode="auto">
          <a:xfrm>
            <a:off x="827088" y="250825"/>
            <a:ext cx="7705725" cy="946150"/>
          </a:xfrm>
          <a:prstGeom prst="rect">
            <a:avLst/>
          </a:prstGeom>
          <a:noFill/>
          <a:ln w="9525" algn="ctr">
            <a:noFill/>
            <a:miter lim="800000"/>
            <a:headEnd/>
            <a:tailEnd/>
          </a:ln>
          <a:effectLst/>
        </p:spPr>
        <p:txBody>
          <a:bodyPr anchor="ctr">
            <a:spAutoFit/>
          </a:bodyPr>
          <a:lstStyle/>
          <a:p>
            <a:pPr marL="903288" indent="-903288"/>
            <a:r>
              <a:rPr lang="zh-CN" altLang="en-US">
                <a:solidFill>
                  <a:srgbClr val="0000FF"/>
                </a:solidFill>
                <a:ea typeface="黑体" pitchFamily="2" charset="-122"/>
              </a:rPr>
              <a:t>推论</a:t>
            </a:r>
            <a:r>
              <a:rPr lang="zh-CN" altLang="en-US"/>
              <a:t>  设</a:t>
            </a:r>
            <a:r>
              <a:rPr lang="en-US" altLang="zh-CN" i="1"/>
              <a:t>A</a:t>
            </a:r>
            <a:r>
              <a:rPr lang="zh-CN" altLang="en-US"/>
              <a:t>、</a:t>
            </a:r>
            <a:r>
              <a:rPr lang="en-US" altLang="zh-CN" i="1"/>
              <a:t>B</a:t>
            </a:r>
            <a:r>
              <a:rPr lang="zh-CN" altLang="en-US"/>
              <a:t>为</a:t>
            </a:r>
            <a:r>
              <a:rPr lang="en-US" altLang="zh-CN" i="1"/>
              <a:t>n</a:t>
            </a:r>
            <a:r>
              <a:rPr lang="zh-CN" altLang="en-US"/>
              <a:t>阶矩阵，若</a:t>
            </a:r>
            <a:r>
              <a:rPr lang="en-US" altLang="zh-CN" i="1"/>
              <a:t>AB</a:t>
            </a:r>
            <a:r>
              <a:rPr lang="en-US" altLang="zh-CN"/>
              <a:t>=</a:t>
            </a:r>
            <a:r>
              <a:rPr lang="en-US" altLang="zh-CN" i="1"/>
              <a:t>E</a:t>
            </a:r>
            <a:r>
              <a:rPr lang="zh-CN" altLang="en-US"/>
              <a:t>（或</a:t>
            </a:r>
            <a:r>
              <a:rPr lang="en-US" altLang="zh-CN" i="1"/>
              <a:t>BA=E</a:t>
            </a:r>
            <a:r>
              <a:rPr lang="zh-CN" altLang="en-US"/>
              <a:t>）成立，则</a:t>
            </a:r>
            <a:r>
              <a:rPr lang="en-US" altLang="zh-CN" i="1"/>
              <a:t>B</a:t>
            </a:r>
            <a:r>
              <a:rPr lang="en-US" altLang="zh-CN"/>
              <a:t>=</a:t>
            </a:r>
            <a:r>
              <a:rPr lang="en-US" altLang="zh-CN" i="1"/>
              <a:t>A</a:t>
            </a:r>
            <a:r>
              <a:rPr lang="en-US" altLang="zh-CN" baseline="30000"/>
              <a:t>−1</a:t>
            </a:r>
            <a:r>
              <a:rPr lang="en-US" altLang="zh-CN"/>
              <a:t>.</a:t>
            </a:r>
          </a:p>
        </p:txBody>
      </p:sp>
      <p:graphicFrame>
        <p:nvGraphicFramePr>
          <p:cNvPr id="53270" name="Object 22"/>
          <p:cNvGraphicFramePr>
            <a:graphicFrameLocks noChangeAspect="1"/>
          </p:cNvGraphicFramePr>
          <p:nvPr/>
        </p:nvGraphicFramePr>
        <p:xfrm>
          <a:off x="720725" y="5213350"/>
          <a:ext cx="5364163" cy="592138"/>
        </p:xfrm>
        <a:graphic>
          <a:graphicData uri="http://schemas.openxmlformats.org/presentationml/2006/ole">
            <p:oleObj spid="_x0000_s53270" name="Equation" r:id="rId14" imgW="2298600" imgH="253800" progId="Equation.DSMT4">
              <p:embed/>
            </p:oleObj>
          </a:graphicData>
        </a:graphic>
      </p:graphicFrame>
      <p:graphicFrame>
        <p:nvGraphicFramePr>
          <p:cNvPr id="53271" name="Object 23"/>
          <p:cNvGraphicFramePr>
            <a:graphicFrameLocks noChangeAspect="1"/>
          </p:cNvGraphicFramePr>
          <p:nvPr/>
        </p:nvGraphicFramePr>
        <p:xfrm>
          <a:off x="6156325" y="5038725"/>
          <a:ext cx="2222500" cy="838200"/>
        </p:xfrm>
        <a:graphic>
          <a:graphicData uri="http://schemas.openxmlformats.org/presentationml/2006/ole">
            <p:oleObj spid="_x0000_s53271" name="Equation" r:id="rId15" imgW="2222280" imgH="83808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3262"/>
                                        </p:tgtEl>
                                        <p:attrNameLst>
                                          <p:attrName>style.visibility</p:attrName>
                                        </p:attrNameLst>
                                      </p:cBhvr>
                                      <p:to>
                                        <p:strVal val="visible"/>
                                      </p:to>
                                    </p:set>
                                    <p:animEffect transition="in" filter="wipe(left)">
                                      <p:cBhvr>
                                        <p:cTn id="7" dur="75"/>
                                        <p:tgtEl>
                                          <p:spTgt spid="53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wipe(left)">
                                      <p:cBhvr>
                                        <p:cTn id="12" dur="500"/>
                                        <p:tgtEl>
                                          <p:spTgt spid="532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253"/>
                                        </p:tgtEl>
                                        <p:attrNameLst>
                                          <p:attrName>style.visibility</p:attrName>
                                        </p:attrNameLst>
                                      </p:cBhvr>
                                      <p:to>
                                        <p:strVal val="visible"/>
                                      </p:to>
                                    </p:set>
                                    <p:animEffect transition="in" filter="wipe(left)">
                                      <p:cBhvr>
                                        <p:cTn id="27" dur="500"/>
                                        <p:tgtEl>
                                          <p:spTgt spid="532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4"/>
                                        </p:tgtEl>
                                        <p:attrNameLst>
                                          <p:attrName>style.visibility</p:attrName>
                                        </p:attrNameLst>
                                      </p:cBhvr>
                                      <p:to>
                                        <p:strVal val="visible"/>
                                      </p:to>
                                    </p:set>
                                    <p:animEffect transition="in" filter="wipe(left)">
                                      <p:cBhvr>
                                        <p:cTn id="32" dur="500"/>
                                        <p:tgtEl>
                                          <p:spTgt spid="532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255"/>
                                        </p:tgtEl>
                                        <p:attrNameLst>
                                          <p:attrName>style.visibility</p:attrName>
                                        </p:attrNameLst>
                                      </p:cBhvr>
                                      <p:to>
                                        <p:strVal val="visible"/>
                                      </p:to>
                                    </p:set>
                                    <p:animEffect transition="in" filter="wipe(left)">
                                      <p:cBhvr>
                                        <p:cTn id="37" dur="500"/>
                                        <p:tgtEl>
                                          <p:spTgt spid="532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256"/>
                                        </p:tgtEl>
                                        <p:attrNameLst>
                                          <p:attrName>style.visibility</p:attrName>
                                        </p:attrNameLst>
                                      </p:cBhvr>
                                      <p:to>
                                        <p:strVal val="visible"/>
                                      </p:to>
                                    </p:set>
                                    <p:animEffect transition="in" filter="wipe(left)">
                                      <p:cBhvr>
                                        <p:cTn id="42" dur="500"/>
                                        <p:tgtEl>
                                          <p:spTgt spid="532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266"/>
                                        </p:tgtEl>
                                        <p:attrNameLst>
                                          <p:attrName>style.visibility</p:attrName>
                                        </p:attrNameLst>
                                      </p:cBhvr>
                                      <p:to>
                                        <p:strVal val="visible"/>
                                      </p:to>
                                    </p:set>
                                    <p:animEffect transition="in" filter="wipe(left)">
                                      <p:cBhvr>
                                        <p:cTn id="47" dur="500"/>
                                        <p:tgtEl>
                                          <p:spTgt spid="5326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53267"/>
                                        </p:tgtEl>
                                        <p:attrNameLst>
                                          <p:attrName>style.visibility</p:attrName>
                                        </p:attrNameLst>
                                      </p:cBhvr>
                                      <p:to>
                                        <p:strVal val="visible"/>
                                      </p:to>
                                    </p:set>
                                    <p:animEffect transition="in" filter="diamond(in)">
                                      <p:cBhvr>
                                        <p:cTn id="52" dur="500"/>
                                        <p:tgtEl>
                                          <p:spTgt spid="53267"/>
                                        </p:tgtEl>
                                      </p:cBhvr>
                                    </p:animEffect>
                                  </p:childTnLst>
                                </p:cTn>
                              </p:par>
                              <p:par>
                                <p:cTn id="53" presetID="22" presetClass="entr" presetSubtype="8" fill="hold" nodeType="withEffect">
                                  <p:stCondLst>
                                    <p:cond delay="0"/>
                                  </p:stCondLst>
                                  <p:childTnLst>
                                    <p:set>
                                      <p:cBhvr>
                                        <p:cTn id="54" dur="1" fill="hold">
                                          <p:stCondLst>
                                            <p:cond delay="0"/>
                                          </p:stCondLst>
                                        </p:cTn>
                                        <p:tgtEl>
                                          <p:spTgt spid="53259"/>
                                        </p:tgtEl>
                                        <p:attrNameLst>
                                          <p:attrName>style.visibility</p:attrName>
                                        </p:attrNameLst>
                                      </p:cBhvr>
                                      <p:to>
                                        <p:strVal val="visible"/>
                                      </p:to>
                                    </p:set>
                                    <p:animEffect transition="in" filter="wipe(left)">
                                      <p:cBhvr>
                                        <p:cTn id="55" dur="500"/>
                                        <p:tgtEl>
                                          <p:spTgt spid="5325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iterate type="lt">
                                    <p:tmPct val="100000"/>
                                  </p:iterate>
                                  <p:childTnLst>
                                    <p:set>
                                      <p:cBhvr>
                                        <p:cTn id="59" dur="1" fill="hold">
                                          <p:stCondLst>
                                            <p:cond delay="0"/>
                                          </p:stCondLst>
                                        </p:cTn>
                                        <p:tgtEl>
                                          <p:spTgt spid="53264"/>
                                        </p:tgtEl>
                                        <p:attrNameLst>
                                          <p:attrName>style.visibility</p:attrName>
                                        </p:attrNameLst>
                                      </p:cBhvr>
                                      <p:to>
                                        <p:strVal val="visible"/>
                                      </p:to>
                                    </p:set>
                                    <p:animEffect transition="in" filter="wipe(left)">
                                      <p:cBhvr>
                                        <p:cTn id="60" dur="75"/>
                                        <p:tgtEl>
                                          <p:spTgt spid="532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3263"/>
                                        </p:tgtEl>
                                        <p:attrNameLst>
                                          <p:attrName>style.visibility</p:attrName>
                                        </p:attrNameLst>
                                      </p:cBhvr>
                                      <p:to>
                                        <p:strVal val="visible"/>
                                      </p:to>
                                    </p:set>
                                    <p:animEffect transition="in" filter="wipe(left)">
                                      <p:cBhvr>
                                        <p:cTn id="65" dur="500"/>
                                        <p:tgtEl>
                                          <p:spTgt spid="532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3271"/>
                                        </p:tgtEl>
                                        <p:attrNameLst>
                                          <p:attrName>style.visibility</p:attrName>
                                        </p:attrNameLst>
                                      </p:cBhvr>
                                      <p:to>
                                        <p:strVal val="visible"/>
                                      </p:to>
                                    </p:set>
                                    <p:animEffect transition="in" filter="wipe(left)">
                                      <p:cBhvr>
                                        <p:cTn id="70" dur="500"/>
                                        <p:tgtEl>
                                          <p:spTgt spid="53271"/>
                                        </p:tgtEl>
                                      </p:cBhvr>
                                    </p:animEffect>
                                  </p:childTnLst>
                                  <p:subTnLst>
                                    <p:animClr clrSpc="rgb" dir="cw">
                                      <p:cBhvr override="childStyle">
                                        <p:cTn dur="1" fill="hold" display="0" masterRel="nextClick" afterEffect="1"/>
                                        <p:tgtEl>
                                          <p:spTgt spid="53271"/>
                                        </p:tgtEl>
                                        <p:attrNameLst>
                                          <p:attrName>ppt_c</p:attrName>
                                        </p:attrNameLst>
                                      </p:cBhvr>
                                      <p:to>
                                        <a:srgbClr val="0000FF"/>
                                      </p:to>
                                    </p:animClr>
                                  </p:subTnLst>
                                </p:cTn>
                              </p:par>
                              <p:par>
                                <p:cTn id="71" presetID="22" presetClass="entr" presetSubtype="8" fill="hold" nodeType="withEffect">
                                  <p:stCondLst>
                                    <p:cond delay="0"/>
                                  </p:stCondLst>
                                  <p:childTnLst>
                                    <p:set>
                                      <p:cBhvr>
                                        <p:cTn id="72" dur="1" fill="hold">
                                          <p:stCondLst>
                                            <p:cond delay="0"/>
                                          </p:stCondLst>
                                        </p:cTn>
                                        <p:tgtEl>
                                          <p:spTgt spid="53270"/>
                                        </p:tgtEl>
                                        <p:attrNameLst>
                                          <p:attrName>style.visibility</p:attrName>
                                        </p:attrNameLst>
                                      </p:cBhvr>
                                      <p:to>
                                        <p:strVal val="visible"/>
                                      </p:to>
                                    </p:set>
                                    <p:animEffect transition="in" filter="wipe(left)">
                                      <p:cBhvr>
                                        <p:cTn id="73"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autoUpdateAnimBg="0"/>
      <p:bldP spid="532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5" name="Object 3"/>
          <p:cNvGraphicFramePr>
            <a:graphicFrameLocks noChangeAspect="1"/>
          </p:cNvGraphicFramePr>
          <p:nvPr/>
        </p:nvGraphicFramePr>
        <p:xfrm>
          <a:off x="914400" y="404813"/>
          <a:ext cx="7240588" cy="952500"/>
        </p:xfrm>
        <a:graphic>
          <a:graphicData uri="http://schemas.openxmlformats.org/presentationml/2006/ole">
            <p:oleObj spid="_x0000_s54275" name="Equation" r:id="rId3" imgW="7238880" imgH="952200" progId="Equation.DSMT4">
              <p:embed/>
            </p:oleObj>
          </a:graphicData>
        </a:graphic>
      </p:graphicFrame>
      <p:graphicFrame>
        <p:nvGraphicFramePr>
          <p:cNvPr id="54276" name="Object 4"/>
          <p:cNvGraphicFramePr>
            <a:graphicFrameLocks noChangeAspect="1"/>
          </p:cNvGraphicFramePr>
          <p:nvPr/>
        </p:nvGraphicFramePr>
        <p:xfrm>
          <a:off x="1206500" y="1847850"/>
          <a:ext cx="188913" cy="415925"/>
        </p:xfrm>
        <a:graphic>
          <a:graphicData uri="http://schemas.openxmlformats.org/presentationml/2006/ole">
            <p:oleObj spid="_x0000_s54276" name="Equation" r:id="rId4" imgW="190440" imgH="419040" progId="Equation.3">
              <p:embed/>
            </p:oleObj>
          </a:graphicData>
        </a:graphic>
      </p:graphicFrame>
      <p:graphicFrame>
        <p:nvGraphicFramePr>
          <p:cNvPr id="54277" name="Object 5"/>
          <p:cNvGraphicFramePr>
            <a:graphicFrameLocks noChangeAspect="1"/>
          </p:cNvGraphicFramePr>
          <p:nvPr/>
        </p:nvGraphicFramePr>
        <p:xfrm>
          <a:off x="2362200" y="1489075"/>
          <a:ext cx="3898900" cy="457200"/>
        </p:xfrm>
        <a:graphic>
          <a:graphicData uri="http://schemas.openxmlformats.org/presentationml/2006/ole">
            <p:oleObj spid="_x0000_s54277" name="Equation" r:id="rId5" imgW="4127400" imgH="457200" progId="Equation.3">
              <p:embed/>
            </p:oleObj>
          </a:graphicData>
        </a:graphic>
      </p:graphicFrame>
      <p:graphicFrame>
        <p:nvGraphicFramePr>
          <p:cNvPr id="54278" name="Object 6"/>
          <p:cNvGraphicFramePr>
            <a:graphicFrameLocks noChangeAspect="1"/>
          </p:cNvGraphicFramePr>
          <p:nvPr/>
        </p:nvGraphicFramePr>
        <p:xfrm>
          <a:off x="4284663" y="2060575"/>
          <a:ext cx="1295400" cy="381000"/>
        </p:xfrm>
        <a:graphic>
          <a:graphicData uri="http://schemas.openxmlformats.org/presentationml/2006/ole">
            <p:oleObj spid="_x0000_s54278" name="Equation" r:id="rId6" imgW="1295280" imgH="380880" progId="Equation.3">
              <p:embed/>
            </p:oleObj>
          </a:graphicData>
        </a:graphic>
      </p:graphicFrame>
      <p:graphicFrame>
        <p:nvGraphicFramePr>
          <p:cNvPr id="54279" name="Object 7"/>
          <p:cNvGraphicFramePr>
            <a:graphicFrameLocks noChangeAspect="1"/>
          </p:cNvGraphicFramePr>
          <p:nvPr/>
        </p:nvGraphicFramePr>
        <p:xfrm>
          <a:off x="5580063" y="2060575"/>
          <a:ext cx="1524000" cy="444500"/>
        </p:xfrm>
        <a:graphic>
          <a:graphicData uri="http://schemas.openxmlformats.org/presentationml/2006/ole">
            <p:oleObj spid="_x0000_s54279" name="Equation" r:id="rId7" imgW="1828800" imgH="444240" progId="Equation.3">
              <p:embed/>
            </p:oleObj>
          </a:graphicData>
        </a:graphic>
      </p:graphicFrame>
      <p:graphicFrame>
        <p:nvGraphicFramePr>
          <p:cNvPr id="54280" name="Object 8"/>
          <p:cNvGraphicFramePr>
            <a:graphicFrameLocks noChangeAspect="1"/>
          </p:cNvGraphicFramePr>
          <p:nvPr/>
        </p:nvGraphicFramePr>
        <p:xfrm>
          <a:off x="2195513" y="2636838"/>
          <a:ext cx="2832100" cy="481012"/>
        </p:xfrm>
        <a:graphic>
          <a:graphicData uri="http://schemas.openxmlformats.org/presentationml/2006/ole">
            <p:oleObj spid="_x0000_s54280" name="Equation" r:id="rId8" imgW="2831760" imgH="482400" progId="Equation.3">
              <p:embed/>
            </p:oleObj>
          </a:graphicData>
        </a:graphic>
      </p:graphicFrame>
      <p:sp>
        <p:nvSpPr>
          <p:cNvPr id="54281" name="Rectangle 9"/>
          <p:cNvSpPr>
            <a:spLocks noChangeArrowheads="1"/>
          </p:cNvSpPr>
          <p:nvPr/>
        </p:nvSpPr>
        <p:spPr bwMode="auto">
          <a:xfrm>
            <a:off x="914400" y="1435100"/>
            <a:ext cx="1017588" cy="519113"/>
          </a:xfrm>
          <a:prstGeom prst="rect">
            <a:avLst/>
          </a:prstGeom>
          <a:noFill/>
          <a:ln w="9525">
            <a:noFill/>
            <a:miter lim="800000"/>
            <a:headEnd/>
            <a:tailEnd/>
          </a:ln>
          <a:effectLst/>
        </p:spPr>
        <p:txBody>
          <a:bodyPr wrap="none">
            <a:spAutoFit/>
          </a:bodyPr>
          <a:lstStyle/>
          <a:p>
            <a:r>
              <a:rPr lang="zh-CN" altLang="en-US">
                <a:ea typeface="黑体" pitchFamily="2" charset="-122"/>
              </a:rPr>
              <a:t>证明</a:t>
            </a:r>
            <a:r>
              <a:rPr lang="en-US" altLang="zh-CN">
                <a:ea typeface="黑体" pitchFamily="2" charset="-122"/>
              </a:rPr>
              <a:t>:</a:t>
            </a:r>
          </a:p>
        </p:txBody>
      </p:sp>
      <p:grpSp>
        <p:nvGrpSpPr>
          <p:cNvPr id="54291" name="Group 19"/>
          <p:cNvGrpSpPr>
            <a:grpSpLocks/>
          </p:cNvGrpSpPr>
          <p:nvPr/>
        </p:nvGrpSpPr>
        <p:grpSpPr bwMode="auto">
          <a:xfrm>
            <a:off x="2571725" y="841360"/>
            <a:ext cx="2546350" cy="515938"/>
            <a:chOff x="1620" y="1968"/>
            <a:chExt cx="1604" cy="325"/>
          </a:xfrm>
        </p:grpSpPr>
        <p:graphicFrame>
          <p:nvGraphicFramePr>
            <p:cNvPr id="54282" name="Object 10"/>
            <p:cNvGraphicFramePr>
              <a:graphicFrameLocks noChangeAspect="1"/>
            </p:cNvGraphicFramePr>
            <p:nvPr/>
          </p:nvGraphicFramePr>
          <p:xfrm>
            <a:off x="1620" y="1981"/>
            <a:ext cx="768" cy="312"/>
          </p:xfrm>
          <a:graphic>
            <a:graphicData uri="http://schemas.openxmlformats.org/presentationml/2006/ole">
              <p:oleObj spid="_x0000_s54282" name="Equation" r:id="rId9" imgW="1485720" imgH="495000" progId="Equation.DSMT4">
                <p:embed/>
              </p:oleObj>
            </a:graphicData>
          </a:graphic>
        </p:graphicFrame>
        <p:grpSp>
          <p:nvGrpSpPr>
            <p:cNvPr id="54290" name="Group 18"/>
            <p:cNvGrpSpPr>
              <a:grpSpLocks/>
            </p:cNvGrpSpPr>
            <p:nvPr/>
          </p:nvGrpSpPr>
          <p:grpSpPr bwMode="auto">
            <a:xfrm>
              <a:off x="1680" y="2016"/>
              <a:ext cx="390" cy="192"/>
              <a:chOff x="1680" y="2016"/>
              <a:chExt cx="390" cy="192"/>
            </a:xfrm>
          </p:grpSpPr>
          <p:graphicFrame>
            <p:nvGraphicFramePr>
              <p:cNvPr id="54283" name="Object 11"/>
              <p:cNvGraphicFramePr>
                <a:graphicFrameLocks noChangeAspect="1"/>
              </p:cNvGraphicFramePr>
              <p:nvPr/>
            </p:nvGraphicFramePr>
            <p:xfrm>
              <a:off x="1680" y="2016"/>
              <a:ext cx="184" cy="192"/>
            </p:xfrm>
            <a:graphic>
              <a:graphicData uri="http://schemas.openxmlformats.org/presentationml/2006/ole">
                <p:oleObj spid="_x0000_s54283" name="Equation" r:id="rId10" imgW="291960" imgH="304560" progId="Equation.DSMT4">
                  <p:embed/>
                </p:oleObj>
              </a:graphicData>
            </a:graphic>
          </p:graphicFrame>
          <p:graphicFrame>
            <p:nvGraphicFramePr>
              <p:cNvPr id="54284" name="Object 12"/>
              <p:cNvGraphicFramePr>
                <a:graphicFrameLocks noChangeAspect="1"/>
              </p:cNvGraphicFramePr>
              <p:nvPr/>
            </p:nvGraphicFramePr>
            <p:xfrm>
              <a:off x="1845" y="2023"/>
              <a:ext cx="225" cy="184"/>
            </p:xfrm>
            <a:graphic>
              <a:graphicData uri="http://schemas.openxmlformats.org/presentationml/2006/ole">
                <p:oleObj spid="_x0000_s54284" name="Equation" r:id="rId11" imgW="291960" imgH="291960" progId="Equation.DSMT4">
                  <p:embed/>
                </p:oleObj>
              </a:graphicData>
            </a:graphic>
          </p:graphicFrame>
        </p:grpSp>
        <p:grpSp>
          <p:nvGrpSpPr>
            <p:cNvPr id="54289" name="Group 17"/>
            <p:cNvGrpSpPr>
              <a:grpSpLocks/>
            </p:cNvGrpSpPr>
            <p:nvPr/>
          </p:nvGrpSpPr>
          <p:grpSpPr bwMode="auto">
            <a:xfrm>
              <a:off x="2496" y="1968"/>
              <a:ext cx="728" cy="264"/>
              <a:chOff x="2752" y="2016"/>
              <a:chExt cx="728" cy="264"/>
            </a:xfrm>
          </p:grpSpPr>
          <p:graphicFrame>
            <p:nvGraphicFramePr>
              <p:cNvPr id="54285" name="Object 13"/>
              <p:cNvGraphicFramePr>
                <a:graphicFrameLocks noChangeAspect="1"/>
              </p:cNvGraphicFramePr>
              <p:nvPr/>
            </p:nvGraphicFramePr>
            <p:xfrm>
              <a:off x="2752" y="2040"/>
              <a:ext cx="256" cy="240"/>
            </p:xfrm>
            <a:graphic>
              <a:graphicData uri="http://schemas.openxmlformats.org/presentationml/2006/ole">
                <p:oleObj spid="_x0000_s54285" name="Equation" r:id="rId12" imgW="406080" imgH="380880" progId="Equation.DSMT4">
                  <p:embed/>
                </p:oleObj>
              </a:graphicData>
            </a:graphic>
          </p:graphicFrame>
          <p:graphicFrame>
            <p:nvGraphicFramePr>
              <p:cNvPr id="54286" name="Object 14"/>
              <p:cNvGraphicFramePr>
                <a:graphicFrameLocks noChangeAspect="1"/>
              </p:cNvGraphicFramePr>
              <p:nvPr/>
            </p:nvGraphicFramePr>
            <p:xfrm>
              <a:off x="2928" y="2016"/>
              <a:ext cx="168" cy="240"/>
            </p:xfrm>
            <a:graphic>
              <a:graphicData uri="http://schemas.openxmlformats.org/presentationml/2006/ole">
                <p:oleObj spid="_x0000_s54286" name="Equation" r:id="rId13" imgW="266400" imgH="380880" progId="Equation.3">
                  <p:embed/>
                </p:oleObj>
              </a:graphicData>
            </a:graphic>
          </p:graphicFrame>
          <p:graphicFrame>
            <p:nvGraphicFramePr>
              <p:cNvPr id="54287" name="Object 15"/>
              <p:cNvGraphicFramePr>
                <a:graphicFrameLocks noChangeAspect="1"/>
              </p:cNvGraphicFramePr>
              <p:nvPr/>
            </p:nvGraphicFramePr>
            <p:xfrm>
              <a:off x="3312" y="2016"/>
              <a:ext cx="168" cy="240"/>
            </p:xfrm>
            <a:graphic>
              <a:graphicData uri="http://schemas.openxmlformats.org/presentationml/2006/ole">
                <p:oleObj spid="_x0000_s54287" name="Equation" r:id="rId14" imgW="266400" imgH="380880" progId="Equation.3">
                  <p:embed/>
                </p:oleObj>
              </a:graphicData>
            </a:graphic>
          </p:graphicFrame>
          <p:graphicFrame>
            <p:nvGraphicFramePr>
              <p:cNvPr id="54288" name="Object 16"/>
              <p:cNvGraphicFramePr>
                <a:graphicFrameLocks noChangeAspect="1"/>
              </p:cNvGraphicFramePr>
              <p:nvPr/>
            </p:nvGraphicFramePr>
            <p:xfrm>
              <a:off x="3120" y="2064"/>
              <a:ext cx="184" cy="192"/>
            </p:xfrm>
            <a:graphic>
              <a:graphicData uri="http://schemas.openxmlformats.org/presentationml/2006/ole">
                <p:oleObj spid="_x0000_s54288" name="Equation" r:id="rId15" imgW="291960" imgH="304560" progId="Equation.3">
                  <p:embed/>
                </p:oleObj>
              </a:graphicData>
            </a:graphic>
          </p:graphicFrame>
        </p:grpSp>
      </p:grpSp>
      <p:grpSp>
        <p:nvGrpSpPr>
          <p:cNvPr id="54293" name="Group 21"/>
          <p:cNvGrpSpPr>
            <a:grpSpLocks/>
          </p:cNvGrpSpPr>
          <p:nvPr/>
        </p:nvGrpSpPr>
        <p:grpSpPr bwMode="auto">
          <a:xfrm>
            <a:off x="1187450" y="3284538"/>
            <a:ext cx="4991100" cy="508000"/>
            <a:chOff x="720" y="480"/>
            <a:chExt cx="3144" cy="320"/>
          </a:xfrm>
        </p:grpSpPr>
        <p:graphicFrame>
          <p:nvGraphicFramePr>
            <p:cNvPr id="54294" name="Object 22"/>
            <p:cNvGraphicFramePr>
              <a:graphicFrameLocks noChangeAspect="1"/>
            </p:cNvGraphicFramePr>
            <p:nvPr/>
          </p:nvGraphicFramePr>
          <p:xfrm>
            <a:off x="720" y="480"/>
            <a:ext cx="3120" cy="312"/>
          </p:xfrm>
          <a:graphic>
            <a:graphicData uri="http://schemas.openxmlformats.org/presentationml/2006/ole">
              <p:oleObj spid="_x0000_s54294" name="Equation" r:id="rId16" imgW="5206680" imgH="495000" progId="Equation.3">
                <p:embed/>
              </p:oleObj>
            </a:graphicData>
          </a:graphic>
        </p:graphicFrame>
        <p:graphicFrame>
          <p:nvGraphicFramePr>
            <p:cNvPr id="54295" name="Object 23"/>
            <p:cNvGraphicFramePr>
              <a:graphicFrameLocks noChangeAspect="1"/>
            </p:cNvGraphicFramePr>
            <p:nvPr/>
          </p:nvGraphicFramePr>
          <p:xfrm>
            <a:off x="1392" y="528"/>
            <a:ext cx="232" cy="264"/>
          </p:xfrm>
          <a:graphic>
            <a:graphicData uri="http://schemas.openxmlformats.org/presentationml/2006/ole">
              <p:oleObj spid="_x0000_s54295" name="Equation" r:id="rId17" imgW="368280" imgH="419040" progId="Equation.3">
                <p:embed/>
              </p:oleObj>
            </a:graphicData>
          </a:graphic>
        </p:graphicFrame>
        <p:graphicFrame>
          <p:nvGraphicFramePr>
            <p:cNvPr id="54296" name="Object 24"/>
            <p:cNvGraphicFramePr>
              <a:graphicFrameLocks noChangeAspect="1"/>
            </p:cNvGraphicFramePr>
            <p:nvPr/>
          </p:nvGraphicFramePr>
          <p:xfrm>
            <a:off x="2112" y="528"/>
            <a:ext cx="288" cy="272"/>
          </p:xfrm>
          <a:graphic>
            <a:graphicData uri="http://schemas.openxmlformats.org/presentationml/2006/ole">
              <p:oleObj spid="_x0000_s54296" name="Equation" r:id="rId18" imgW="457200" imgH="431640" progId="Equation.3">
                <p:embed/>
              </p:oleObj>
            </a:graphicData>
          </a:graphic>
        </p:graphicFrame>
        <p:graphicFrame>
          <p:nvGraphicFramePr>
            <p:cNvPr id="54297" name="Object 25"/>
            <p:cNvGraphicFramePr>
              <a:graphicFrameLocks noChangeAspect="1"/>
            </p:cNvGraphicFramePr>
            <p:nvPr/>
          </p:nvGraphicFramePr>
          <p:xfrm>
            <a:off x="2928" y="480"/>
            <a:ext cx="168" cy="240"/>
          </p:xfrm>
          <a:graphic>
            <a:graphicData uri="http://schemas.openxmlformats.org/presentationml/2006/ole">
              <p:oleObj spid="_x0000_s54297" name="Equation" r:id="rId19" imgW="266400" imgH="380880" progId="Equation.3">
                <p:embed/>
              </p:oleObj>
            </a:graphicData>
          </a:graphic>
        </p:graphicFrame>
        <p:graphicFrame>
          <p:nvGraphicFramePr>
            <p:cNvPr id="54298" name="Object 26"/>
            <p:cNvGraphicFramePr>
              <a:graphicFrameLocks noChangeAspect="1"/>
            </p:cNvGraphicFramePr>
            <p:nvPr/>
          </p:nvGraphicFramePr>
          <p:xfrm>
            <a:off x="2736" y="528"/>
            <a:ext cx="288" cy="272"/>
          </p:xfrm>
          <a:graphic>
            <a:graphicData uri="http://schemas.openxmlformats.org/presentationml/2006/ole">
              <p:oleObj spid="_x0000_s54298" name="Equation" r:id="rId20" imgW="457200" imgH="431640" progId="Equation.3">
                <p:embed/>
              </p:oleObj>
            </a:graphicData>
          </a:graphic>
        </p:graphicFrame>
        <p:graphicFrame>
          <p:nvGraphicFramePr>
            <p:cNvPr id="54299" name="Object 27"/>
            <p:cNvGraphicFramePr>
              <a:graphicFrameLocks noChangeAspect="1"/>
            </p:cNvGraphicFramePr>
            <p:nvPr/>
          </p:nvGraphicFramePr>
          <p:xfrm>
            <a:off x="3696" y="480"/>
            <a:ext cx="168" cy="240"/>
          </p:xfrm>
          <a:graphic>
            <a:graphicData uri="http://schemas.openxmlformats.org/presentationml/2006/ole">
              <p:oleObj spid="_x0000_s54299" name="Equation" r:id="rId21" imgW="266400" imgH="380880" progId="Equation.3">
                <p:embed/>
              </p:oleObj>
            </a:graphicData>
          </a:graphic>
        </p:graphicFrame>
        <p:graphicFrame>
          <p:nvGraphicFramePr>
            <p:cNvPr id="54300" name="Object 28"/>
            <p:cNvGraphicFramePr>
              <a:graphicFrameLocks noChangeAspect="1"/>
            </p:cNvGraphicFramePr>
            <p:nvPr/>
          </p:nvGraphicFramePr>
          <p:xfrm>
            <a:off x="3504" y="528"/>
            <a:ext cx="232" cy="264"/>
          </p:xfrm>
          <a:graphic>
            <a:graphicData uri="http://schemas.openxmlformats.org/presentationml/2006/ole">
              <p:oleObj spid="_x0000_s54300" name="Equation" r:id="rId22" imgW="368280" imgH="419040" progId="Equation.3">
                <p:embed/>
              </p:oleObj>
            </a:graphicData>
          </a:graphic>
        </p:graphicFrame>
      </p:grpSp>
      <p:sp>
        <p:nvSpPr>
          <p:cNvPr id="54302" name="Rectangle 30"/>
          <p:cNvSpPr>
            <a:spLocks noChangeArrowheads="1"/>
          </p:cNvSpPr>
          <p:nvPr/>
        </p:nvSpPr>
        <p:spPr bwMode="auto">
          <a:xfrm>
            <a:off x="2124075" y="4005263"/>
            <a:ext cx="1368425" cy="519112"/>
          </a:xfrm>
          <a:prstGeom prst="rect">
            <a:avLst/>
          </a:prstGeom>
          <a:noFill/>
          <a:ln w="9525" algn="ctr">
            <a:noFill/>
            <a:miter lim="800000"/>
            <a:headEnd/>
            <a:tailEnd/>
          </a:ln>
          <a:effectLst/>
        </p:spPr>
        <p:txBody>
          <a:bodyPr anchor="ctr">
            <a:spAutoFit/>
          </a:bodyPr>
          <a:lstStyle/>
          <a:p>
            <a:r>
              <a:rPr lang="zh-CN" altLang="en-US">
                <a:cs typeface="Times New Roman" pitchFamily="18" charset="0"/>
              </a:rPr>
              <a:t>其中</a:t>
            </a:r>
            <a:endParaRPr lang="zh-CN" altLang="en-US"/>
          </a:p>
        </p:txBody>
      </p:sp>
      <p:graphicFrame>
        <p:nvGraphicFramePr>
          <p:cNvPr id="54301" name="Object 29"/>
          <p:cNvGraphicFramePr>
            <a:graphicFrameLocks noChangeAspect="1"/>
          </p:cNvGraphicFramePr>
          <p:nvPr/>
        </p:nvGraphicFramePr>
        <p:xfrm>
          <a:off x="2987675" y="4005263"/>
          <a:ext cx="2089150" cy="544512"/>
        </p:xfrm>
        <a:graphic>
          <a:graphicData uri="http://schemas.openxmlformats.org/presentationml/2006/ole">
            <p:oleObj spid="_x0000_s54301" name="Equation" r:id="rId23" imgW="914400" imgH="241300" progId="Equation.DSMT4">
              <p:embed/>
            </p:oleObj>
          </a:graphicData>
        </a:graphic>
      </p:graphicFrame>
      <p:sp>
        <p:nvSpPr>
          <p:cNvPr id="54303" name="Rectangle 31"/>
          <p:cNvSpPr>
            <a:spLocks noChangeArrowheads="1"/>
          </p:cNvSpPr>
          <p:nvPr/>
        </p:nvSpPr>
        <p:spPr bwMode="auto">
          <a:xfrm>
            <a:off x="5003800" y="4005263"/>
            <a:ext cx="3060700" cy="519112"/>
          </a:xfrm>
          <a:prstGeom prst="rect">
            <a:avLst/>
          </a:prstGeom>
          <a:noFill/>
          <a:ln w="9525" algn="ctr">
            <a:noFill/>
            <a:miter lim="800000"/>
            <a:headEnd/>
            <a:tailEnd/>
          </a:ln>
          <a:effectLst/>
        </p:spPr>
        <p:txBody>
          <a:bodyPr wrap="none" anchor="ctr">
            <a:spAutoFit/>
          </a:bodyPr>
          <a:lstStyle/>
          <a:p>
            <a:r>
              <a:rPr lang="zh-CN" altLang="en-US">
                <a:cs typeface="Times New Roman" pitchFamily="18" charset="0"/>
              </a:rPr>
              <a:t>皆为</a:t>
            </a:r>
            <a:r>
              <a:rPr lang="en-US" altLang="zh-CN" i="1"/>
              <a:t>n</a:t>
            </a:r>
            <a:r>
              <a:rPr lang="zh-CN" altLang="en-US">
                <a:cs typeface="Times New Roman" pitchFamily="18" charset="0"/>
              </a:rPr>
              <a:t>阶可逆矩阵</a:t>
            </a:r>
            <a:r>
              <a:rPr lang="en-US" altLang="zh-CN">
                <a:cs typeface="Times New Roman" pitchFamily="18" charset="0"/>
              </a:rPr>
              <a:t>.</a:t>
            </a:r>
            <a:r>
              <a:rPr lang="en-US" altLang="zh-CN"/>
              <a:t> </a:t>
            </a:r>
          </a:p>
        </p:txBody>
      </p:sp>
      <p:sp>
        <p:nvSpPr>
          <p:cNvPr id="54306" name="Text Box 34"/>
          <p:cNvSpPr txBox="1">
            <a:spLocks noChangeArrowheads="1"/>
          </p:cNvSpPr>
          <p:nvPr/>
        </p:nvSpPr>
        <p:spPr bwMode="auto">
          <a:xfrm>
            <a:off x="6532563" y="908050"/>
            <a:ext cx="1495425" cy="576263"/>
          </a:xfrm>
          <a:prstGeom prst="rect">
            <a:avLst/>
          </a:prstGeom>
          <a:solidFill>
            <a:srgbClr val="66FFFF"/>
          </a:solidFill>
          <a:ln w="57150" cmpd="thinThick" algn="ctr">
            <a:solidFill>
              <a:schemeClr val="accent2"/>
            </a:solidFill>
            <a:miter lim="800000"/>
            <a:headEnd/>
            <a:tailEnd/>
          </a:ln>
          <a:effectLst>
            <a:outerShdw dist="107763" dir="18900000" algn="ctr" rotWithShape="0">
              <a:schemeClr val="bg2">
                <a:alpha val="50000"/>
              </a:schemeClr>
            </a:outerShdw>
          </a:effectLst>
        </p:spPr>
        <p:txBody>
          <a:bodyPr>
            <a:spAutoFit/>
          </a:bodyPr>
          <a:lstStyle/>
          <a:p>
            <a:pPr algn="ctr"/>
            <a:r>
              <a:rPr lang="zh-CN" altLang="en-US">
                <a:latin typeface="楷体_GB2312" pitchFamily="49" charset="-122"/>
                <a:ea typeface="楷体_GB2312" pitchFamily="49" charset="-122"/>
              </a:rPr>
              <a:t>定理</a:t>
            </a:r>
            <a:r>
              <a:rPr lang="en-US" altLang="zh-CN">
                <a:latin typeface="楷体_GB2312" pitchFamily="49" charset="-122"/>
                <a:ea typeface="楷体_GB2312" pitchFamily="49" charset="-122"/>
              </a:rPr>
              <a:t>3</a:t>
            </a:r>
          </a:p>
        </p:txBody>
      </p:sp>
      <p:sp>
        <p:nvSpPr>
          <p:cNvPr id="54307" name="Text Box 35"/>
          <p:cNvSpPr txBox="1">
            <a:spLocks noChangeArrowheads="1"/>
          </p:cNvSpPr>
          <p:nvPr/>
        </p:nvSpPr>
        <p:spPr bwMode="auto">
          <a:xfrm>
            <a:off x="971550" y="4868863"/>
            <a:ext cx="7189788" cy="946150"/>
          </a:xfrm>
          <a:prstGeom prst="rect">
            <a:avLst/>
          </a:prstGeom>
          <a:noFill/>
          <a:ln w="9525" algn="ctr">
            <a:noFill/>
            <a:miter lim="800000"/>
            <a:headEnd/>
            <a:tailEnd/>
          </a:ln>
          <a:effectLst/>
        </p:spPr>
        <p:txBody>
          <a:bodyPr wrap="none">
            <a:spAutoFit/>
          </a:bodyPr>
          <a:lstStyle/>
          <a:p>
            <a:r>
              <a:rPr lang="en-US" altLang="zh-CN"/>
              <a:t>(4) </a:t>
            </a:r>
            <a:r>
              <a:rPr lang="zh-CN" altLang="en-US"/>
              <a:t>当</a:t>
            </a:r>
            <a:r>
              <a:rPr lang="en-US" altLang="zh-CN"/>
              <a:t>|</a:t>
            </a:r>
            <a:r>
              <a:rPr lang="en-US" altLang="zh-CN" i="1"/>
              <a:t>A</a:t>
            </a:r>
            <a:r>
              <a:rPr lang="en-US" altLang="zh-CN"/>
              <a:t>|≠0</a:t>
            </a:r>
            <a:r>
              <a:rPr lang="zh-CN" altLang="en-US"/>
              <a:t>时，定义 </a:t>
            </a:r>
            <a:r>
              <a:rPr lang="en-US" altLang="zh-CN" i="1"/>
              <a:t>A</a:t>
            </a:r>
            <a:r>
              <a:rPr lang="en-US" altLang="zh-CN" baseline="30000"/>
              <a:t>-</a:t>
            </a:r>
            <a:r>
              <a:rPr lang="en-US" altLang="zh-CN" i="1" baseline="30000"/>
              <a:t>k </a:t>
            </a:r>
            <a:r>
              <a:rPr lang="en-US" altLang="zh-CN"/>
              <a:t>= (</a:t>
            </a:r>
            <a:r>
              <a:rPr lang="en-US" altLang="zh-CN" i="1"/>
              <a:t>A</a:t>
            </a:r>
            <a:r>
              <a:rPr lang="en-US" altLang="zh-CN" baseline="30000"/>
              <a:t>-1</a:t>
            </a:r>
            <a:r>
              <a:rPr lang="en-US" altLang="zh-CN"/>
              <a:t>)</a:t>
            </a:r>
            <a:r>
              <a:rPr lang="en-US" altLang="zh-CN" i="1" baseline="30000"/>
              <a:t>k</a:t>
            </a:r>
            <a:r>
              <a:rPr lang="en-US" altLang="zh-CN"/>
              <a:t>.  (</a:t>
            </a:r>
            <a:r>
              <a:rPr lang="en-US" altLang="zh-CN" i="1"/>
              <a:t>k</a:t>
            </a:r>
            <a:r>
              <a:rPr lang="zh-CN" altLang="en-US"/>
              <a:t>为正整数</a:t>
            </a:r>
            <a:r>
              <a:rPr lang="en-US" altLang="zh-CN"/>
              <a:t>)</a:t>
            </a:r>
          </a:p>
          <a:p>
            <a:r>
              <a:rPr lang="en-US" altLang="zh-CN"/>
              <a:t>      </a:t>
            </a:r>
            <a:r>
              <a:rPr lang="zh-CN" altLang="en-US"/>
              <a:t>注意，对于方阵</a:t>
            </a:r>
            <a:r>
              <a:rPr lang="en-US" altLang="zh-CN" i="1"/>
              <a:t>A</a:t>
            </a:r>
            <a:r>
              <a:rPr lang="zh-CN" altLang="en-US"/>
              <a:t>有，</a:t>
            </a:r>
            <a:r>
              <a:rPr lang="en-US" altLang="zh-CN" i="1"/>
              <a:t>A</a:t>
            </a:r>
            <a:r>
              <a:rPr lang="en-US" altLang="zh-CN" baseline="30000"/>
              <a:t>0</a:t>
            </a:r>
            <a:r>
              <a:rPr lang="en-US" altLang="zh-CN"/>
              <a:t>=</a:t>
            </a:r>
            <a:r>
              <a:rPr lang="en-US" altLang="zh-CN" i="1"/>
              <a:t>E</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wipe(left)">
                                      <p:cBhvr>
                                        <p:cTn id="7" dur="500"/>
                                        <p:tgtEl>
                                          <p:spTgt spid="54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4281"/>
                                        </p:tgtEl>
                                        <p:attrNameLst>
                                          <p:attrName>style.visibility</p:attrName>
                                        </p:attrNameLst>
                                      </p:cBhvr>
                                      <p:to>
                                        <p:strVal val="visible"/>
                                      </p:to>
                                    </p:set>
                                    <p:animEffect transition="in" filter="wipe(left)">
                                      <p:cBhvr>
                                        <p:cTn id="12" dur="75"/>
                                        <p:tgtEl>
                                          <p:spTgt spid="54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left)">
                                      <p:cBhvr>
                                        <p:cTn id="27" dur="5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wipe(left)">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54306"/>
                                        </p:tgtEl>
                                        <p:attrNameLst>
                                          <p:attrName>style.visibility</p:attrName>
                                        </p:attrNameLst>
                                      </p:cBhvr>
                                      <p:to>
                                        <p:strVal val="visible"/>
                                      </p:to>
                                    </p:set>
                                    <p:anim calcmode="lin" valueType="num">
                                      <p:cBhvr additive="base">
                                        <p:cTn id="37" dur="500" fill="hold"/>
                                        <p:tgtEl>
                                          <p:spTgt spid="54306"/>
                                        </p:tgtEl>
                                        <p:attrNameLst>
                                          <p:attrName>ppt_x</p:attrName>
                                        </p:attrNameLst>
                                      </p:cBhvr>
                                      <p:tavLst>
                                        <p:tav tm="0">
                                          <p:val>
                                            <p:strVal val="1+#ppt_w/2"/>
                                          </p:val>
                                        </p:tav>
                                        <p:tav tm="100000">
                                          <p:val>
                                            <p:strVal val="#ppt_x"/>
                                          </p:val>
                                        </p:tav>
                                      </p:tavLst>
                                    </p:anim>
                                    <p:anim calcmode="lin" valueType="num">
                                      <p:cBhvr additive="base">
                                        <p:cTn id="38" dur="500" fill="hold"/>
                                        <p:tgtEl>
                                          <p:spTgt spid="5430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2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3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3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30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4307"/>
                                        </p:tgtEl>
                                        <p:attrNameLst>
                                          <p:attrName>style.visibility</p:attrName>
                                        </p:attrNameLst>
                                      </p:cBhvr>
                                      <p:to>
                                        <p:strVal val="visible"/>
                                      </p:to>
                                    </p:set>
                                    <p:animEffect transition="in" filter="wipe(left)">
                                      <p:cBhvr>
                                        <p:cTn id="53" dur="500"/>
                                        <p:tgtEl>
                                          <p:spTgt spid="5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autoUpdateAnimBg="0"/>
      <p:bldP spid="54302" grpId="0"/>
      <p:bldP spid="54303" grpId="0"/>
      <p:bldP spid="54306" grpId="0" animBg="1"/>
      <p:bldP spid="543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914400" y="1944688"/>
          <a:ext cx="4584700" cy="571500"/>
        </p:xfrm>
        <a:graphic>
          <a:graphicData uri="http://schemas.openxmlformats.org/presentationml/2006/ole">
            <p:oleObj spid="_x0000_s56322" name="Equation" r:id="rId3" imgW="4584600" imgH="571320" progId="Equation.3">
              <p:embed/>
            </p:oleObj>
          </a:graphicData>
        </a:graphic>
      </p:graphicFrame>
      <p:graphicFrame>
        <p:nvGraphicFramePr>
          <p:cNvPr id="56323" name="Object 3"/>
          <p:cNvGraphicFramePr>
            <a:graphicFrameLocks noChangeAspect="1"/>
          </p:cNvGraphicFramePr>
          <p:nvPr/>
        </p:nvGraphicFramePr>
        <p:xfrm>
          <a:off x="1116013" y="2636838"/>
          <a:ext cx="879475" cy="436562"/>
        </p:xfrm>
        <a:graphic>
          <a:graphicData uri="http://schemas.openxmlformats.org/presentationml/2006/ole">
            <p:oleObj spid="_x0000_s56323" name="Equation" r:id="rId4" imgW="406080" imgH="203040" progId="Equation.DSMT4">
              <p:embed/>
            </p:oleObj>
          </a:graphicData>
        </a:graphic>
      </p:graphicFrame>
      <p:graphicFrame>
        <p:nvGraphicFramePr>
          <p:cNvPr id="56324" name="Object 4"/>
          <p:cNvGraphicFramePr>
            <a:graphicFrameLocks noChangeAspect="1"/>
          </p:cNvGraphicFramePr>
          <p:nvPr/>
        </p:nvGraphicFramePr>
        <p:xfrm>
          <a:off x="2438400" y="2574925"/>
          <a:ext cx="1828800" cy="381000"/>
        </p:xfrm>
        <a:graphic>
          <a:graphicData uri="http://schemas.openxmlformats.org/presentationml/2006/ole">
            <p:oleObj spid="_x0000_s56324" name="公式" r:id="rId5" imgW="1828800" imgH="380880" progId="Equation.3">
              <p:embed/>
            </p:oleObj>
          </a:graphicData>
        </a:graphic>
      </p:graphicFrame>
      <p:graphicFrame>
        <p:nvGraphicFramePr>
          <p:cNvPr id="56325" name="Object 5"/>
          <p:cNvGraphicFramePr>
            <a:graphicFrameLocks noChangeAspect="1"/>
          </p:cNvGraphicFramePr>
          <p:nvPr/>
        </p:nvGraphicFramePr>
        <p:xfrm>
          <a:off x="2438400" y="3049588"/>
          <a:ext cx="1879600" cy="531812"/>
        </p:xfrm>
        <a:graphic>
          <a:graphicData uri="http://schemas.openxmlformats.org/presentationml/2006/ole">
            <p:oleObj spid="_x0000_s56325" name="公式" r:id="rId6" imgW="1879560" imgH="533160" progId="Equation.3">
              <p:embed/>
            </p:oleObj>
          </a:graphicData>
        </a:graphic>
      </p:graphicFrame>
      <p:graphicFrame>
        <p:nvGraphicFramePr>
          <p:cNvPr id="56326" name="Object 6"/>
          <p:cNvGraphicFramePr>
            <a:graphicFrameLocks noChangeAspect="1"/>
          </p:cNvGraphicFramePr>
          <p:nvPr/>
        </p:nvGraphicFramePr>
        <p:xfrm>
          <a:off x="2438400" y="3625850"/>
          <a:ext cx="2565400" cy="571500"/>
        </p:xfrm>
        <a:graphic>
          <a:graphicData uri="http://schemas.openxmlformats.org/presentationml/2006/ole">
            <p:oleObj spid="_x0000_s56326" name="公式" r:id="rId7" imgW="2565360" imgH="571320" progId="Equation.3">
              <p:embed/>
            </p:oleObj>
          </a:graphicData>
        </a:graphic>
      </p:graphicFrame>
      <p:graphicFrame>
        <p:nvGraphicFramePr>
          <p:cNvPr id="56327" name="Object 7"/>
          <p:cNvGraphicFramePr>
            <a:graphicFrameLocks noChangeAspect="1"/>
          </p:cNvGraphicFramePr>
          <p:nvPr/>
        </p:nvGraphicFramePr>
        <p:xfrm>
          <a:off x="1476375" y="476250"/>
          <a:ext cx="3886200" cy="444500"/>
        </p:xfrm>
        <a:graphic>
          <a:graphicData uri="http://schemas.openxmlformats.org/presentationml/2006/ole">
            <p:oleObj spid="_x0000_s56327" name="Equation" r:id="rId8" imgW="3886200" imgH="444240" progId="Equation.3">
              <p:embed/>
            </p:oleObj>
          </a:graphicData>
        </a:graphic>
      </p:graphicFrame>
      <p:graphicFrame>
        <p:nvGraphicFramePr>
          <p:cNvPr id="56328" name="Object 8"/>
          <p:cNvGraphicFramePr>
            <a:graphicFrameLocks noChangeAspect="1"/>
          </p:cNvGraphicFramePr>
          <p:nvPr/>
        </p:nvGraphicFramePr>
        <p:xfrm>
          <a:off x="2038350" y="1238250"/>
          <a:ext cx="2108200" cy="444500"/>
        </p:xfrm>
        <a:graphic>
          <a:graphicData uri="http://schemas.openxmlformats.org/presentationml/2006/ole">
            <p:oleObj spid="_x0000_s56328" name="Equation" r:id="rId9" imgW="2108160" imgH="444240" progId="Equation.3">
              <p:embed/>
            </p:oleObj>
          </a:graphicData>
        </a:graphic>
      </p:graphicFrame>
      <p:graphicFrame>
        <p:nvGraphicFramePr>
          <p:cNvPr id="56329" name="Object 9"/>
          <p:cNvGraphicFramePr>
            <a:graphicFrameLocks noChangeAspect="1"/>
          </p:cNvGraphicFramePr>
          <p:nvPr/>
        </p:nvGraphicFramePr>
        <p:xfrm>
          <a:off x="4705350" y="1162050"/>
          <a:ext cx="1892300" cy="533400"/>
        </p:xfrm>
        <a:graphic>
          <a:graphicData uri="http://schemas.openxmlformats.org/presentationml/2006/ole">
            <p:oleObj spid="_x0000_s56329" name="Equation" r:id="rId10" imgW="1892160" imgH="533160" progId="Equation.3">
              <p:embed/>
            </p:oleObj>
          </a:graphicData>
        </a:graphic>
      </p:graphicFrame>
      <p:sp>
        <p:nvSpPr>
          <p:cNvPr id="56331" name="Rectangle 11"/>
          <p:cNvSpPr>
            <a:spLocks noChangeArrowheads="1"/>
          </p:cNvSpPr>
          <p:nvPr/>
        </p:nvSpPr>
        <p:spPr bwMode="auto">
          <a:xfrm>
            <a:off x="1116013" y="4292600"/>
            <a:ext cx="7029450" cy="519113"/>
          </a:xfrm>
          <a:prstGeom prst="rect">
            <a:avLst/>
          </a:prstGeom>
          <a:noFill/>
          <a:ln w="9525" algn="ctr">
            <a:noFill/>
            <a:miter lim="800000"/>
            <a:headEnd/>
            <a:tailEnd/>
          </a:ln>
          <a:effectLst/>
        </p:spPr>
        <p:txBody>
          <a:bodyPr wrap="none" anchor="ctr">
            <a:spAutoFit/>
          </a:bodyPr>
          <a:lstStyle/>
          <a:p>
            <a:r>
              <a:rPr lang="zh-CN" altLang="en-US">
                <a:cs typeface="Times New Roman" pitchFamily="18" charset="0"/>
              </a:rPr>
              <a:t>另外，对于</a:t>
            </a:r>
            <a:r>
              <a:rPr lang="zh-CN" altLang="en-US">
                <a:solidFill>
                  <a:srgbClr val="FF0000"/>
                </a:solidFill>
                <a:ea typeface="黑体" pitchFamily="2" charset="-122"/>
                <a:cs typeface="Times New Roman" pitchFamily="18" charset="0"/>
              </a:rPr>
              <a:t>任意方阵（无论是否可逆）</a:t>
            </a:r>
            <a:r>
              <a:rPr lang="zh-CN" altLang="en-US">
                <a:cs typeface="Times New Roman" pitchFamily="18" charset="0"/>
              </a:rPr>
              <a:t>，有</a:t>
            </a:r>
            <a:r>
              <a:rPr lang="zh-CN" altLang="en-US"/>
              <a:t> </a:t>
            </a:r>
          </a:p>
        </p:txBody>
      </p:sp>
      <p:graphicFrame>
        <p:nvGraphicFramePr>
          <p:cNvPr id="56330" name="Object 10"/>
          <p:cNvGraphicFramePr>
            <a:graphicFrameLocks noChangeAspect="1"/>
          </p:cNvGraphicFramePr>
          <p:nvPr/>
        </p:nvGraphicFramePr>
        <p:xfrm>
          <a:off x="2214563" y="4868863"/>
          <a:ext cx="2863850" cy="598487"/>
        </p:xfrm>
        <a:graphic>
          <a:graphicData uri="http://schemas.openxmlformats.org/presentationml/2006/ole">
            <p:oleObj spid="_x0000_s56330" name="Equation" r:id="rId11" imgW="1320480" imgH="27936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wipe(left)">
                                      <p:cBhvr>
                                        <p:cTn id="7" dur="500"/>
                                        <p:tgtEl>
                                          <p:spTgt spid="56328"/>
                                        </p:tgtEl>
                                      </p:cBhvr>
                                    </p:animEffect>
                                  </p:childTnLst>
                                  <p:subTnLst>
                                    <p:animClr clrSpc="rgb" dir="cw">
                                      <p:cBhvr override="childStyle">
                                        <p:cTn dur="1" fill="hold" display="0" masterRel="nextClick" afterEffect="1"/>
                                        <p:tgtEl>
                                          <p:spTgt spid="56328"/>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wipe(left)">
                                      <p:cBhvr>
                                        <p:cTn id="12" dur="500"/>
                                        <p:tgtEl>
                                          <p:spTgt spid="56329"/>
                                        </p:tgtEl>
                                      </p:cBhvr>
                                    </p:animEffect>
                                  </p:childTnLst>
                                  <p:subTnLst>
                                    <p:animClr clrSpc="rgb" dir="cw">
                                      <p:cBhvr override="childStyle">
                                        <p:cTn dur="1" fill="hold" display="0" masterRel="nextClick" afterEffect="1"/>
                                        <p:tgtEl>
                                          <p:spTgt spid="56329"/>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2"/>
                                        </p:tgtEl>
                                        <p:attrNameLst>
                                          <p:attrName>style.visibility</p:attrName>
                                        </p:attrNameLst>
                                      </p:cBhvr>
                                      <p:to>
                                        <p:strVal val="visible"/>
                                      </p:to>
                                    </p:set>
                                    <p:animEffect transition="in" filter="wipe(left)">
                                      <p:cBhvr>
                                        <p:cTn id="17" dur="500"/>
                                        <p:tgtEl>
                                          <p:spTgt spid="563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23"/>
                                        </p:tgtEl>
                                        <p:attrNameLst>
                                          <p:attrName>style.visibility</p:attrName>
                                        </p:attrNameLst>
                                      </p:cBhvr>
                                      <p:to>
                                        <p:strVal val="visible"/>
                                      </p:to>
                                    </p:set>
                                    <p:animEffect transition="in" filter="wipe(left)">
                                      <p:cBhvr>
                                        <p:cTn id="22" dur="500"/>
                                        <p:tgtEl>
                                          <p:spTgt spid="563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24"/>
                                        </p:tgtEl>
                                        <p:attrNameLst>
                                          <p:attrName>style.visibility</p:attrName>
                                        </p:attrNameLst>
                                      </p:cBhvr>
                                      <p:to>
                                        <p:strVal val="visible"/>
                                      </p:to>
                                    </p:set>
                                    <p:animEffect transition="in" filter="wipe(left)">
                                      <p:cBhvr>
                                        <p:cTn id="27" dur="500"/>
                                        <p:tgtEl>
                                          <p:spTgt spid="563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25"/>
                                        </p:tgtEl>
                                        <p:attrNameLst>
                                          <p:attrName>style.visibility</p:attrName>
                                        </p:attrNameLst>
                                      </p:cBhvr>
                                      <p:to>
                                        <p:strVal val="visible"/>
                                      </p:to>
                                    </p:set>
                                    <p:animEffect transition="in" filter="wipe(left)">
                                      <p:cBhvr>
                                        <p:cTn id="32" dur="500"/>
                                        <p:tgtEl>
                                          <p:spTgt spid="563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326"/>
                                        </p:tgtEl>
                                        <p:attrNameLst>
                                          <p:attrName>style.visibility</p:attrName>
                                        </p:attrNameLst>
                                      </p:cBhvr>
                                      <p:to>
                                        <p:strVal val="visible"/>
                                      </p:to>
                                    </p:set>
                                    <p:animEffect transition="in" filter="wipe(left)">
                                      <p:cBhvr>
                                        <p:cTn id="37" dur="500"/>
                                        <p:tgtEl>
                                          <p:spTgt spid="563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331"/>
                                        </p:tgtEl>
                                        <p:attrNameLst>
                                          <p:attrName>style.visibility</p:attrName>
                                        </p:attrNameLst>
                                      </p:cBhvr>
                                      <p:to>
                                        <p:strVal val="visible"/>
                                      </p:to>
                                    </p:set>
                                    <p:animEffect transition="in" filter="blinds(horizontal)">
                                      <p:cBhvr>
                                        <p:cTn id="42" dur="500"/>
                                        <p:tgtEl>
                                          <p:spTgt spid="56331"/>
                                        </p:tgtEl>
                                      </p:cBhvr>
                                    </p:animEffect>
                                  </p:childTnLst>
                                </p:cTn>
                              </p:par>
                              <p:par>
                                <p:cTn id="43" presetID="3" presetClass="entr" presetSubtype="10" fill="hold" nodeType="withEffect">
                                  <p:stCondLst>
                                    <p:cond delay="0"/>
                                  </p:stCondLst>
                                  <p:childTnLst>
                                    <p:set>
                                      <p:cBhvr>
                                        <p:cTn id="44" dur="1" fill="hold">
                                          <p:stCondLst>
                                            <p:cond delay="0"/>
                                          </p:stCondLst>
                                        </p:cTn>
                                        <p:tgtEl>
                                          <p:spTgt spid="56330"/>
                                        </p:tgtEl>
                                        <p:attrNameLst>
                                          <p:attrName>style.visibility</p:attrName>
                                        </p:attrNameLst>
                                      </p:cBhvr>
                                      <p:to>
                                        <p:strVal val="visible"/>
                                      </p:to>
                                    </p:set>
                                    <p:animEffect transition="in" filter="blinds(horizontal)">
                                      <p:cBhvr>
                                        <p:cTn id="45" dur="500"/>
                                        <p:tgtEl>
                                          <p:spTgt spid="5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914400" y="260350"/>
            <a:ext cx="8050213" cy="2089150"/>
          </a:xfrm>
        </p:spPr>
        <p:txBody>
          <a:bodyPr/>
          <a:lstStyle/>
          <a:p>
            <a:pPr marL="990600" indent="-990600"/>
            <a:r>
              <a:rPr lang="zh-CN" altLang="en-US" sz="2800">
                <a:solidFill>
                  <a:srgbClr val="CC0000"/>
                </a:solidFill>
              </a:rPr>
              <a:t>定理</a:t>
            </a:r>
            <a:r>
              <a:rPr lang="en-US" altLang="zh-CN" sz="2800">
                <a:solidFill>
                  <a:srgbClr val="CC0000"/>
                </a:solidFill>
              </a:rPr>
              <a:t>4</a:t>
            </a:r>
            <a:r>
              <a:rPr lang="en-US" altLang="zh-CN" sz="2800">
                <a:solidFill>
                  <a:schemeClr val="tx1"/>
                </a:solidFill>
              </a:rPr>
              <a:t>  </a:t>
            </a:r>
            <a:r>
              <a:rPr lang="zh-CN" altLang="en-US" sz="2800">
                <a:solidFill>
                  <a:schemeClr val="tx1"/>
                </a:solidFill>
              </a:rPr>
              <a:t>设</a:t>
            </a:r>
            <a:r>
              <a:rPr lang="en-US" altLang="zh-CN" sz="2800" i="1">
                <a:solidFill>
                  <a:schemeClr val="tx1"/>
                </a:solidFill>
              </a:rPr>
              <a:t>A</a:t>
            </a:r>
            <a:r>
              <a:rPr lang="zh-CN" altLang="en-US" sz="2800">
                <a:solidFill>
                  <a:schemeClr val="tx1"/>
                </a:solidFill>
              </a:rPr>
              <a:t>是</a:t>
            </a:r>
            <a:r>
              <a:rPr lang="en-US" altLang="zh-CN" sz="2800" i="1">
                <a:solidFill>
                  <a:schemeClr val="tx1"/>
                </a:solidFill>
              </a:rPr>
              <a:t>n</a:t>
            </a:r>
            <a:r>
              <a:rPr lang="zh-CN" altLang="en-US" sz="2800">
                <a:solidFill>
                  <a:schemeClr val="tx1"/>
                </a:solidFill>
              </a:rPr>
              <a:t>阶可逆矩阵，那么对任意</a:t>
            </a:r>
            <a:r>
              <a:rPr lang="en-US" altLang="zh-CN" sz="2800" i="1">
                <a:solidFill>
                  <a:schemeClr val="tx1"/>
                </a:solidFill>
              </a:rPr>
              <a:t>B=B</a:t>
            </a:r>
            <a:r>
              <a:rPr lang="en-US" altLang="zh-CN" sz="2800" i="1" baseline="-25000">
                <a:solidFill>
                  <a:schemeClr val="tx1"/>
                </a:solidFill>
              </a:rPr>
              <a:t>n</a:t>
            </a:r>
            <a:r>
              <a:rPr lang="en-US" altLang="zh-CN" sz="2400" baseline="-25000">
                <a:solidFill>
                  <a:schemeClr val="tx1"/>
                </a:solidFill>
              </a:rPr>
              <a:t>×</a:t>
            </a:r>
            <a:r>
              <a:rPr lang="en-US" altLang="zh-CN" sz="2800" i="1" baseline="-25000">
                <a:solidFill>
                  <a:schemeClr val="tx1"/>
                </a:solidFill>
              </a:rPr>
              <a:t>m</a:t>
            </a:r>
            <a:r>
              <a:rPr lang="en-US" altLang="zh-CN" sz="2800" i="1">
                <a:solidFill>
                  <a:schemeClr val="tx1"/>
                </a:solidFill>
              </a:rPr>
              <a:t> </a:t>
            </a:r>
            <a:r>
              <a:rPr lang="en-US" altLang="zh-CN" sz="2800">
                <a:solidFill>
                  <a:schemeClr val="tx1"/>
                </a:solidFill>
              </a:rPr>
              <a:t>(</a:t>
            </a:r>
            <a:r>
              <a:rPr lang="zh-CN" altLang="en-US" sz="2800">
                <a:solidFill>
                  <a:schemeClr val="tx1"/>
                </a:solidFill>
              </a:rPr>
              <a:t>或</a:t>
            </a:r>
            <a:r>
              <a:rPr lang="en-US" altLang="zh-CN" sz="2800" i="1">
                <a:solidFill>
                  <a:schemeClr val="tx1"/>
                </a:solidFill>
              </a:rPr>
              <a:t>B=B</a:t>
            </a:r>
            <a:r>
              <a:rPr lang="en-US" altLang="zh-CN" sz="2800" i="1" baseline="-25000">
                <a:solidFill>
                  <a:schemeClr val="tx1"/>
                </a:solidFill>
              </a:rPr>
              <a:t>m</a:t>
            </a:r>
            <a:r>
              <a:rPr lang="en-US" altLang="zh-CN" sz="2400" baseline="-25000">
                <a:solidFill>
                  <a:schemeClr val="tx1"/>
                </a:solidFill>
              </a:rPr>
              <a:t>×</a:t>
            </a:r>
            <a:r>
              <a:rPr lang="en-US" altLang="zh-CN" sz="2800" i="1" baseline="-25000">
                <a:solidFill>
                  <a:schemeClr val="tx1"/>
                </a:solidFill>
              </a:rPr>
              <a:t>n</a:t>
            </a:r>
            <a:r>
              <a:rPr lang="en-US" altLang="zh-CN" sz="2800">
                <a:solidFill>
                  <a:schemeClr val="tx1"/>
                </a:solidFill>
              </a:rPr>
              <a:t>) </a:t>
            </a:r>
            <a:r>
              <a:rPr lang="zh-CN" altLang="en-US" sz="2800">
                <a:solidFill>
                  <a:schemeClr val="tx1"/>
                </a:solidFill>
              </a:rPr>
              <a:t>，矩阵方程</a:t>
            </a:r>
            <a:br>
              <a:rPr lang="zh-CN" altLang="en-US" sz="2800">
                <a:solidFill>
                  <a:schemeClr val="tx1"/>
                </a:solidFill>
              </a:rPr>
            </a:br>
            <a:r>
              <a:rPr lang="zh-CN" altLang="en-US" sz="2800">
                <a:solidFill>
                  <a:schemeClr val="tx1"/>
                </a:solidFill>
              </a:rPr>
              <a:t>                 </a:t>
            </a:r>
            <a:r>
              <a:rPr lang="zh-CN" altLang="zh-CN" sz="2800" i="1">
                <a:solidFill>
                  <a:schemeClr val="tx1"/>
                </a:solidFill>
              </a:rPr>
              <a:t>AX</a:t>
            </a:r>
            <a:r>
              <a:rPr lang="zh-CN" altLang="zh-CN" sz="2800">
                <a:solidFill>
                  <a:schemeClr val="tx1"/>
                </a:solidFill>
              </a:rPr>
              <a:t>＝</a:t>
            </a:r>
            <a:r>
              <a:rPr lang="zh-CN" altLang="zh-CN" sz="2800" i="1">
                <a:solidFill>
                  <a:schemeClr val="tx1"/>
                </a:solidFill>
              </a:rPr>
              <a:t>B</a:t>
            </a:r>
            <a:r>
              <a:rPr lang="zh-CN" altLang="zh-CN" sz="2800">
                <a:solidFill>
                  <a:schemeClr val="tx1"/>
                </a:solidFill>
              </a:rPr>
              <a:t> （或</a:t>
            </a:r>
            <a:r>
              <a:rPr lang="zh-CN" altLang="zh-CN" sz="2800" i="1">
                <a:solidFill>
                  <a:schemeClr val="tx1"/>
                </a:solidFill>
              </a:rPr>
              <a:t>XA</a:t>
            </a:r>
            <a:r>
              <a:rPr lang="zh-CN" altLang="zh-CN" sz="2800">
                <a:solidFill>
                  <a:schemeClr val="tx1"/>
                </a:solidFill>
              </a:rPr>
              <a:t>=</a:t>
            </a:r>
            <a:r>
              <a:rPr lang="zh-CN" altLang="zh-CN" sz="2800" i="1">
                <a:solidFill>
                  <a:schemeClr val="tx1"/>
                </a:solidFill>
              </a:rPr>
              <a:t>B</a:t>
            </a:r>
            <a:r>
              <a:rPr lang="zh-CN" altLang="zh-CN" sz="2800">
                <a:solidFill>
                  <a:schemeClr val="tx1"/>
                </a:solidFill>
              </a:rPr>
              <a:t>）</a:t>
            </a:r>
            <a:r>
              <a:rPr lang="zh-CN" altLang="en-US" sz="2800">
                <a:solidFill>
                  <a:schemeClr val="tx1"/>
                </a:solidFill>
              </a:rPr>
              <a:t/>
            </a:r>
            <a:br>
              <a:rPr lang="zh-CN" altLang="en-US" sz="2800">
                <a:solidFill>
                  <a:schemeClr val="tx1"/>
                </a:solidFill>
              </a:rPr>
            </a:br>
            <a:r>
              <a:rPr lang="zh-CN" altLang="en-US" sz="2800">
                <a:solidFill>
                  <a:schemeClr val="tx1"/>
                </a:solidFill>
              </a:rPr>
              <a:t>有</a:t>
            </a:r>
            <a:r>
              <a:rPr lang="zh-CN" altLang="en-US" sz="2800">
                <a:solidFill>
                  <a:srgbClr val="FF0000"/>
                </a:solidFill>
              </a:rPr>
              <a:t>唯一解</a:t>
            </a:r>
            <a:r>
              <a:rPr lang="zh-CN" altLang="en-US" sz="2800" i="1">
                <a:solidFill>
                  <a:schemeClr val="tx1"/>
                </a:solidFill>
              </a:rPr>
              <a:t> </a:t>
            </a:r>
            <a:r>
              <a:rPr lang="en-US" altLang="zh-CN" sz="2800" i="1">
                <a:solidFill>
                  <a:schemeClr val="tx1"/>
                </a:solidFill>
              </a:rPr>
              <a:t>X=A</a:t>
            </a:r>
            <a:r>
              <a:rPr lang="en-US" altLang="zh-CN" sz="2800" baseline="30000">
                <a:solidFill>
                  <a:schemeClr val="tx1"/>
                </a:solidFill>
              </a:rPr>
              <a:t>-1</a:t>
            </a:r>
            <a:r>
              <a:rPr lang="en-US" altLang="zh-CN" sz="2800" i="1">
                <a:solidFill>
                  <a:schemeClr val="tx1"/>
                </a:solidFill>
              </a:rPr>
              <a:t>B</a:t>
            </a:r>
            <a:r>
              <a:rPr lang="en-US" altLang="zh-CN" sz="2800" baseline="30000">
                <a:solidFill>
                  <a:schemeClr val="tx1"/>
                </a:solidFill>
              </a:rPr>
              <a:t>     </a:t>
            </a:r>
            <a:r>
              <a:rPr lang="en-US" altLang="zh-CN" sz="2800">
                <a:solidFill>
                  <a:schemeClr val="tx1"/>
                </a:solidFill>
              </a:rPr>
              <a:t>(</a:t>
            </a:r>
            <a:r>
              <a:rPr lang="zh-CN" altLang="en-US" sz="2800">
                <a:solidFill>
                  <a:schemeClr val="tx1"/>
                </a:solidFill>
              </a:rPr>
              <a:t>或</a:t>
            </a:r>
            <a:r>
              <a:rPr lang="en-US" altLang="zh-CN" sz="2800" i="1">
                <a:solidFill>
                  <a:schemeClr val="tx1"/>
                </a:solidFill>
              </a:rPr>
              <a:t>X=BA</a:t>
            </a:r>
            <a:r>
              <a:rPr lang="en-US" altLang="zh-CN" sz="2800" baseline="30000">
                <a:solidFill>
                  <a:schemeClr val="tx1"/>
                </a:solidFill>
              </a:rPr>
              <a:t>-1</a:t>
            </a:r>
            <a:r>
              <a:rPr lang="en-US" altLang="zh-CN" sz="2800">
                <a:solidFill>
                  <a:schemeClr val="tx1"/>
                </a:solidFill>
              </a:rPr>
              <a:t>).</a:t>
            </a:r>
          </a:p>
        </p:txBody>
      </p:sp>
      <p:graphicFrame>
        <p:nvGraphicFramePr>
          <p:cNvPr id="185348" name="Object 4"/>
          <p:cNvGraphicFramePr>
            <a:graphicFrameLocks noChangeAspect="1"/>
          </p:cNvGraphicFramePr>
          <p:nvPr/>
        </p:nvGraphicFramePr>
        <p:xfrm>
          <a:off x="1835150" y="4724400"/>
          <a:ext cx="1319213" cy="428625"/>
        </p:xfrm>
        <a:graphic>
          <a:graphicData uri="http://schemas.openxmlformats.org/presentationml/2006/ole">
            <p:oleObj spid="_x0000_s185348" name="Equation" r:id="rId3" imgW="583920" imgH="190440" progId="Equation.DSMT4">
              <p:embed/>
            </p:oleObj>
          </a:graphicData>
        </a:graphic>
      </p:graphicFrame>
      <p:sp>
        <p:nvSpPr>
          <p:cNvPr id="185350" name="Rectangle 6"/>
          <p:cNvSpPr>
            <a:spLocks noChangeArrowheads="1"/>
          </p:cNvSpPr>
          <p:nvPr/>
        </p:nvSpPr>
        <p:spPr bwMode="auto">
          <a:xfrm>
            <a:off x="755650" y="2349500"/>
            <a:ext cx="8058150" cy="946150"/>
          </a:xfrm>
          <a:prstGeom prst="rect">
            <a:avLst/>
          </a:prstGeom>
          <a:noFill/>
          <a:ln w="9525" algn="ctr">
            <a:noFill/>
            <a:miter lim="800000"/>
            <a:headEnd/>
            <a:tailEnd/>
          </a:ln>
          <a:effectLst/>
        </p:spPr>
        <p:txBody>
          <a:bodyPr wrap="none" anchor="ctr">
            <a:spAutoFit/>
          </a:bodyPr>
          <a:lstStyle/>
          <a:p>
            <a:r>
              <a:rPr lang="zh-CN" altLang="en-US">
                <a:latin typeface="黑体" pitchFamily="2" charset="-122"/>
                <a:ea typeface="黑体" pitchFamily="2" charset="-122"/>
              </a:rPr>
              <a:t>证</a:t>
            </a:r>
            <a:r>
              <a:rPr lang="en-US" altLang="zh-CN">
                <a:latin typeface="黑体" pitchFamily="2" charset="-122"/>
                <a:ea typeface="黑体" pitchFamily="2" charset="-122"/>
              </a:rPr>
              <a:t>: </a:t>
            </a:r>
            <a:r>
              <a:rPr lang="zh-CN" altLang="en-US">
                <a:latin typeface="黑体" pitchFamily="2" charset="-122"/>
                <a:ea typeface="黑体" pitchFamily="2" charset="-122"/>
              </a:rPr>
              <a:t>由于</a:t>
            </a:r>
            <a:r>
              <a:rPr lang="en-US" altLang="zh-CN" i="1">
                <a:ea typeface="黑体" pitchFamily="2" charset="-122"/>
              </a:rPr>
              <a:t>A</a:t>
            </a:r>
            <a:r>
              <a:rPr lang="zh-CN" altLang="en-US">
                <a:latin typeface="黑体" pitchFamily="2" charset="-122"/>
                <a:ea typeface="黑体" pitchFamily="2" charset="-122"/>
              </a:rPr>
              <a:t>可逆，用其逆矩阵</a:t>
            </a:r>
            <a:r>
              <a:rPr lang="en-US" altLang="zh-CN" i="1">
                <a:ea typeface="黑体" pitchFamily="2" charset="-122"/>
              </a:rPr>
              <a:t>A</a:t>
            </a:r>
            <a:r>
              <a:rPr lang="en-US" altLang="zh-CN" baseline="30000">
                <a:latin typeface="黑体" pitchFamily="2" charset="-122"/>
                <a:ea typeface="黑体" pitchFamily="2" charset="-122"/>
              </a:rPr>
              <a:t>−1</a:t>
            </a:r>
            <a:r>
              <a:rPr lang="zh-CN" altLang="en-US">
                <a:latin typeface="黑体" pitchFamily="2" charset="-122"/>
                <a:ea typeface="黑体" pitchFamily="2" charset="-122"/>
              </a:rPr>
              <a:t>左乘方程</a:t>
            </a:r>
            <a:r>
              <a:rPr lang="en-US" altLang="zh-CN" i="1">
                <a:ea typeface="黑体" pitchFamily="2" charset="-122"/>
              </a:rPr>
              <a:t>AX</a:t>
            </a:r>
            <a:r>
              <a:rPr lang="zh-CN" altLang="en-US" i="1">
                <a:ea typeface="黑体" pitchFamily="2" charset="-122"/>
              </a:rPr>
              <a:t>＝</a:t>
            </a:r>
            <a:r>
              <a:rPr lang="en-US" altLang="zh-CN" i="1">
                <a:ea typeface="黑体" pitchFamily="2" charset="-122"/>
              </a:rPr>
              <a:t>B</a:t>
            </a:r>
            <a:r>
              <a:rPr lang="zh-CN" altLang="en-US">
                <a:latin typeface="黑体" pitchFamily="2" charset="-122"/>
                <a:ea typeface="黑体" pitchFamily="2" charset="-122"/>
              </a:rPr>
              <a:t>得</a:t>
            </a:r>
          </a:p>
          <a:p>
            <a:r>
              <a:rPr lang="zh-CN" altLang="en-US">
                <a:latin typeface="黑体" pitchFamily="2" charset="-122"/>
                <a:ea typeface="黑体" pitchFamily="2" charset="-122"/>
              </a:rPr>
              <a:t> </a:t>
            </a:r>
            <a:r>
              <a:rPr lang="en-US" altLang="zh-CN" i="1">
                <a:ea typeface="黑体" pitchFamily="2" charset="-122"/>
              </a:rPr>
              <a:t>A</a:t>
            </a:r>
            <a:r>
              <a:rPr lang="en-US" altLang="zh-CN" baseline="30000">
                <a:latin typeface="黑体" pitchFamily="2" charset="-122"/>
                <a:ea typeface="黑体" pitchFamily="2" charset="-122"/>
              </a:rPr>
              <a:t>−1</a:t>
            </a:r>
            <a:r>
              <a:rPr lang="en-US" altLang="zh-CN" i="1">
                <a:ea typeface="黑体" pitchFamily="2" charset="-122"/>
              </a:rPr>
              <a:t>AX</a:t>
            </a:r>
            <a:r>
              <a:rPr lang="zh-CN" altLang="en-US">
                <a:latin typeface="黑体" pitchFamily="2" charset="-122"/>
                <a:ea typeface="黑体" pitchFamily="2" charset="-122"/>
              </a:rPr>
              <a:t>＝</a:t>
            </a:r>
            <a:r>
              <a:rPr lang="en-US" altLang="zh-CN" i="1">
                <a:ea typeface="黑体" pitchFamily="2" charset="-122"/>
              </a:rPr>
              <a:t>A</a:t>
            </a:r>
            <a:r>
              <a:rPr lang="en-US" altLang="zh-CN" baseline="30000">
                <a:latin typeface="黑体" pitchFamily="2" charset="-122"/>
                <a:ea typeface="黑体" pitchFamily="2" charset="-122"/>
              </a:rPr>
              <a:t>−1</a:t>
            </a:r>
            <a:r>
              <a:rPr lang="en-US" altLang="zh-CN" i="1">
                <a:ea typeface="黑体" pitchFamily="2" charset="-122"/>
              </a:rPr>
              <a:t>B</a:t>
            </a:r>
            <a:r>
              <a:rPr lang="en-US" altLang="zh-CN">
                <a:latin typeface="黑体" pitchFamily="2" charset="-122"/>
                <a:ea typeface="黑体" pitchFamily="2" charset="-122"/>
              </a:rPr>
              <a:t>. 	</a:t>
            </a:r>
          </a:p>
        </p:txBody>
      </p:sp>
      <p:sp>
        <p:nvSpPr>
          <p:cNvPr id="185351" name="Rectangle 7"/>
          <p:cNvSpPr>
            <a:spLocks noChangeArrowheads="1"/>
          </p:cNvSpPr>
          <p:nvPr/>
        </p:nvSpPr>
        <p:spPr bwMode="auto">
          <a:xfrm>
            <a:off x="917575" y="4149725"/>
            <a:ext cx="2927350" cy="519113"/>
          </a:xfrm>
          <a:prstGeom prst="rect">
            <a:avLst/>
          </a:prstGeom>
          <a:noFill/>
          <a:ln w="9525" algn="ctr">
            <a:noFill/>
            <a:miter lim="800000"/>
            <a:headEnd/>
            <a:tailEnd/>
          </a:ln>
          <a:effectLst/>
        </p:spPr>
        <p:txBody>
          <a:bodyPr wrap="none" anchor="ctr">
            <a:spAutoFit/>
          </a:bodyPr>
          <a:lstStyle/>
          <a:p>
            <a:r>
              <a:rPr lang="zh-CN" altLang="en-US">
                <a:latin typeface="黑体" pitchFamily="2" charset="-122"/>
                <a:ea typeface="黑体" pitchFamily="2" charset="-122"/>
              </a:rPr>
              <a:t>即</a:t>
            </a:r>
            <a:r>
              <a:rPr lang="en-US" altLang="zh-CN" i="1">
                <a:ea typeface="黑体" pitchFamily="2" charset="-122"/>
              </a:rPr>
              <a:t>AC</a:t>
            </a:r>
            <a:r>
              <a:rPr lang="zh-CN" altLang="en-US" i="1">
                <a:ea typeface="黑体" pitchFamily="2" charset="-122"/>
              </a:rPr>
              <a:t>＝</a:t>
            </a:r>
            <a:r>
              <a:rPr lang="en-US" altLang="zh-CN" i="1">
                <a:ea typeface="黑体" pitchFamily="2" charset="-122"/>
              </a:rPr>
              <a:t>B</a:t>
            </a:r>
            <a:r>
              <a:rPr lang="zh-CN" altLang="en-US">
                <a:latin typeface="黑体" pitchFamily="2" charset="-122"/>
                <a:ea typeface="黑体" pitchFamily="2" charset="-122"/>
              </a:rPr>
              <a:t>，则	</a:t>
            </a:r>
          </a:p>
        </p:txBody>
      </p:sp>
      <p:sp>
        <p:nvSpPr>
          <p:cNvPr id="185352" name="Rectangle 8"/>
          <p:cNvSpPr>
            <a:spLocks noChangeArrowheads="1"/>
          </p:cNvSpPr>
          <p:nvPr/>
        </p:nvSpPr>
        <p:spPr bwMode="auto">
          <a:xfrm>
            <a:off x="900113" y="5373688"/>
            <a:ext cx="3832225" cy="519112"/>
          </a:xfrm>
          <a:prstGeom prst="rect">
            <a:avLst/>
          </a:prstGeom>
          <a:noFill/>
          <a:ln w="9525" algn="ctr">
            <a:noFill/>
            <a:miter lim="800000"/>
            <a:headEnd/>
            <a:tailEnd/>
          </a:ln>
          <a:effectLst/>
        </p:spPr>
        <p:txBody>
          <a:bodyPr wrap="none" anchor="ctr">
            <a:spAutoFit/>
          </a:bodyPr>
          <a:lstStyle/>
          <a:p>
            <a:r>
              <a:rPr lang="zh-CN" altLang="en-US">
                <a:latin typeface="黑体" pitchFamily="2" charset="-122"/>
                <a:ea typeface="黑体" pitchFamily="2" charset="-122"/>
                <a:cs typeface="Times New Roman" pitchFamily="18" charset="0"/>
              </a:rPr>
              <a:t>故</a:t>
            </a:r>
            <a:r>
              <a:rPr lang="en-US" altLang="zh-CN" i="1">
                <a:ea typeface="黑体" pitchFamily="2" charset="-122"/>
                <a:cs typeface="Times New Roman" pitchFamily="18" charset="0"/>
              </a:rPr>
              <a:t>X</a:t>
            </a:r>
            <a:r>
              <a:rPr lang="zh-CN" altLang="en-US" i="1">
                <a:ea typeface="黑体" pitchFamily="2" charset="-122"/>
                <a:cs typeface="Times New Roman" pitchFamily="18" charset="0"/>
              </a:rPr>
              <a:t>＝</a:t>
            </a:r>
            <a:r>
              <a:rPr lang="en-US" altLang="zh-CN" i="1">
                <a:ea typeface="黑体" pitchFamily="2" charset="-122"/>
                <a:cs typeface="Times New Roman" pitchFamily="18" charset="0"/>
              </a:rPr>
              <a:t>A</a:t>
            </a:r>
            <a:r>
              <a:rPr lang="en-US" altLang="zh-CN" baseline="30000">
                <a:ea typeface="黑体" pitchFamily="2" charset="-122"/>
                <a:cs typeface="Times New Roman" pitchFamily="18" charset="0"/>
              </a:rPr>
              <a:t>−1</a:t>
            </a:r>
            <a:r>
              <a:rPr lang="en-US" altLang="zh-CN" i="1">
                <a:ea typeface="黑体" pitchFamily="2" charset="-122"/>
                <a:cs typeface="Times New Roman" pitchFamily="18" charset="0"/>
              </a:rPr>
              <a:t>B</a:t>
            </a:r>
            <a:r>
              <a:rPr lang="zh-CN" altLang="en-US">
                <a:latin typeface="黑体" pitchFamily="2" charset="-122"/>
                <a:ea typeface="黑体" pitchFamily="2" charset="-122"/>
                <a:cs typeface="Times New Roman" pitchFamily="18" charset="0"/>
              </a:rPr>
              <a:t>为唯一解。 </a:t>
            </a:r>
          </a:p>
        </p:txBody>
      </p:sp>
      <p:sp>
        <p:nvSpPr>
          <p:cNvPr id="185353" name="Rectangle 9"/>
          <p:cNvSpPr>
            <a:spLocks noChangeArrowheads="1"/>
          </p:cNvSpPr>
          <p:nvPr/>
        </p:nvSpPr>
        <p:spPr bwMode="auto">
          <a:xfrm>
            <a:off x="1547813" y="3579813"/>
            <a:ext cx="7497762" cy="519112"/>
          </a:xfrm>
          <a:prstGeom prst="rect">
            <a:avLst/>
          </a:prstGeom>
          <a:noFill/>
          <a:ln w="9525" algn="ctr">
            <a:noFill/>
            <a:miter lim="800000"/>
            <a:headEnd/>
            <a:tailEnd/>
          </a:ln>
          <a:effectLst/>
        </p:spPr>
        <p:txBody>
          <a:bodyPr wrap="none">
            <a:spAutoFit/>
          </a:bodyPr>
          <a:lstStyle/>
          <a:p>
            <a:pPr eaLnBrk="0" hangingPunct="0"/>
            <a:r>
              <a:rPr lang="zh-CN" altLang="en-US">
                <a:ea typeface="黑体" pitchFamily="2" charset="-122"/>
              </a:rPr>
              <a:t>再证解的唯一性：若方程还有另一解</a:t>
            </a:r>
            <a:r>
              <a:rPr lang="en-US" altLang="zh-CN" i="1">
                <a:ea typeface="黑体" pitchFamily="2" charset="-122"/>
              </a:rPr>
              <a:t>C=C</a:t>
            </a:r>
            <a:r>
              <a:rPr lang="en-US" altLang="zh-CN" i="1" baseline="-25000">
                <a:effectLst>
                  <a:outerShdw blurRad="38100" dist="38100" dir="2700000" algn="tl">
                    <a:srgbClr val="C0C0C0"/>
                  </a:outerShdw>
                </a:effectLst>
              </a:rPr>
              <a:t>n</a:t>
            </a:r>
            <a:r>
              <a:rPr lang="en-US" altLang="zh-CN" baseline="-25000">
                <a:effectLst>
                  <a:outerShdw blurRad="38100" dist="38100" dir="2700000" algn="tl">
                    <a:srgbClr val="C0C0C0"/>
                  </a:outerShdw>
                </a:effectLst>
              </a:rPr>
              <a:t>×</a:t>
            </a:r>
            <a:r>
              <a:rPr lang="en-US" altLang="zh-CN" i="1" baseline="-25000">
                <a:effectLst>
                  <a:outerShdw blurRad="38100" dist="38100" dir="2700000" algn="tl">
                    <a:srgbClr val="C0C0C0"/>
                  </a:outerShdw>
                </a:effectLst>
              </a:rPr>
              <a:t>m</a:t>
            </a:r>
            <a:r>
              <a:rPr lang="zh-CN" altLang="en-US"/>
              <a:t>，</a:t>
            </a:r>
          </a:p>
        </p:txBody>
      </p:sp>
      <p:sp>
        <p:nvSpPr>
          <p:cNvPr id="185354" name="Rectangle 10"/>
          <p:cNvSpPr>
            <a:spLocks noChangeArrowheads="1"/>
          </p:cNvSpPr>
          <p:nvPr/>
        </p:nvSpPr>
        <p:spPr bwMode="auto">
          <a:xfrm>
            <a:off x="3262313" y="2787650"/>
            <a:ext cx="4189412" cy="519113"/>
          </a:xfrm>
          <a:prstGeom prst="rect">
            <a:avLst/>
          </a:prstGeom>
          <a:noFill/>
          <a:ln w="9525" algn="ctr">
            <a:noFill/>
            <a:miter lim="800000"/>
            <a:headEnd/>
            <a:tailEnd/>
          </a:ln>
          <a:effectLst/>
        </p:spPr>
        <p:txBody>
          <a:bodyPr wrap="none">
            <a:spAutoFit/>
          </a:bodyPr>
          <a:lstStyle/>
          <a:p>
            <a:r>
              <a:rPr lang="zh-CN" altLang="en-US">
                <a:latin typeface="黑体" pitchFamily="2" charset="-122"/>
                <a:ea typeface="黑体" pitchFamily="2" charset="-122"/>
              </a:rPr>
              <a:t>得到</a:t>
            </a:r>
            <a:r>
              <a:rPr lang="en-US" altLang="zh-CN" i="1">
                <a:ea typeface="黑体" pitchFamily="2" charset="-122"/>
              </a:rPr>
              <a:t>X</a:t>
            </a:r>
            <a:r>
              <a:rPr lang="zh-CN" altLang="en-US" i="1">
                <a:ea typeface="黑体" pitchFamily="2" charset="-122"/>
              </a:rPr>
              <a:t>＝</a:t>
            </a:r>
            <a:r>
              <a:rPr lang="en-US" altLang="zh-CN" i="1">
                <a:ea typeface="黑体" pitchFamily="2" charset="-122"/>
              </a:rPr>
              <a:t>A</a:t>
            </a:r>
            <a:r>
              <a:rPr lang="en-US" altLang="zh-CN" baseline="30000">
                <a:ea typeface="黑体" pitchFamily="2" charset="-122"/>
              </a:rPr>
              <a:t>−1</a:t>
            </a:r>
            <a:r>
              <a:rPr lang="en-US" altLang="zh-CN" i="1">
                <a:ea typeface="黑体" pitchFamily="2" charset="-122"/>
              </a:rPr>
              <a:t>B</a:t>
            </a:r>
            <a:r>
              <a:rPr lang="zh-CN" altLang="en-US">
                <a:latin typeface="黑体" pitchFamily="2" charset="-122"/>
                <a:ea typeface="黑体" pitchFamily="2" charset="-122"/>
              </a:rPr>
              <a:t>为方程的解</a:t>
            </a:r>
            <a:r>
              <a:rPr lang="en-US" altLang="zh-CN">
                <a:latin typeface="黑体" pitchFamily="2" charset="-122"/>
                <a:ea typeface="黑体" pitchFamily="2" charset="-122"/>
              </a:rPr>
              <a:t>.</a:t>
            </a:r>
          </a:p>
        </p:txBody>
      </p:sp>
      <p:graphicFrame>
        <p:nvGraphicFramePr>
          <p:cNvPr id="185355" name="Object 11"/>
          <p:cNvGraphicFramePr>
            <a:graphicFrameLocks noChangeAspect="1"/>
          </p:cNvGraphicFramePr>
          <p:nvPr/>
        </p:nvGraphicFramePr>
        <p:xfrm>
          <a:off x="3132138" y="4629150"/>
          <a:ext cx="1778000" cy="600075"/>
        </p:xfrm>
        <a:graphic>
          <a:graphicData uri="http://schemas.openxmlformats.org/presentationml/2006/ole">
            <p:oleObj spid="_x0000_s185355" name="Equation" r:id="rId4" imgW="787320" imgH="266400" progId="Equation.DSMT4">
              <p:embed/>
            </p:oleObj>
          </a:graphicData>
        </a:graphic>
      </p:graphicFrame>
      <p:graphicFrame>
        <p:nvGraphicFramePr>
          <p:cNvPr id="185356" name="Object 12"/>
          <p:cNvGraphicFramePr>
            <a:graphicFrameLocks noChangeAspect="1"/>
          </p:cNvGraphicFramePr>
          <p:nvPr/>
        </p:nvGraphicFramePr>
        <p:xfrm>
          <a:off x="4932363" y="4629150"/>
          <a:ext cx="1806575" cy="600075"/>
        </p:xfrm>
        <a:graphic>
          <a:graphicData uri="http://schemas.openxmlformats.org/presentationml/2006/ole">
            <p:oleObj spid="_x0000_s185356" name="Equation" r:id="rId5" imgW="799920" imgH="266400" progId="Equation.DSMT4">
              <p:embed/>
            </p:oleObj>
          </a:graphicData>
        </a:graphic>
      </p:graphicFrame>
      <p:graphicFrame>
        <p:nvGraphicFramePr>
          <p:cNvPr id="185357" name="Object 13"/>
          <p:cNvGraphicFramePr>
            <a:graphicFrameLocks noChangeAspect="1"/>
          </p:cNvGraphicFramePr>
          <p:nvPr/>
        </p:nvGraphicFramePr>
        <p:xfrm>
          <a:off x="6683375" y="4652963"/>
          <a:ext cx="1920875" cy="485775"/>
        </p:xfrm>
        <a:graphic>
          <a:graphicData uri="http://schemas.openxmlformats.org/presentationml/2006/ole">
            <p:oleObj spid="_x0000_s185357" name="Equation" r:id="rId6" imgW="850680" imgH="21564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50"/>
                                        </p:tgtEl>
                                        <p:attrNameLst>
                                          <p:attrName>style.visibility</p:attrName>
                                        </p:attrNameLst>
                                      </p:cBhvr>
                                      <p:to>
                                        <p:strVal val="visible"/>
                                      </p:to>
                                    </p:set>
                                    <p:animEffect transition="in" filter="wipe(left)">
                                      <p:cBhvr>
                                        <p:cTn id="7" dur="500"/>
                                        <p:tgtEl>
                                          <p:spTgt spid="1853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53"/>
                                        </p:tgtEl>
                                        <p:attrNameLst>
                                          <p:attrName>style.visibility</p:attrName>
                                        </p:attrNameLst>
                                      </p:cBhvr>
                                      <p:to>
                                        <p:strVal val="visible"/>
                                      </p:to>
                                    </p:set>
                                    <p:animEffect transition="in" filter="wipe(left)">
                                      <p:cBhvr>
                                        <p:cTn id="17" dur="500"/>
                                        <p:tgtEl>
                                          <p:spTgt spid="1853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351"/>
                                        </p:tgtEl>
                                        <p:attrNameLst>
                                          <p:attrName>style.visibility</p:attrName>
                                        </p:attrNameLst>
                                      </p:cBhvr>
                                      <p:to>
                                        <p:strVal val="visible"/>
                                      </p:to>
                                    </p:set>
                                    <p:animEffect transition="in" filter="wipe(left)">
                                      <p:cBhvr>
                                        <p:cTn id="22" dur="500"/>
                                        <p:tgtEl>
                                          <p:spTgt spid="1853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5348"/>
                                        </p:tgtEl>
                                        <p:attrNameLst>
                                          <p:attrName>style.visibility</p:attrName>
                                        </p:attrNameLst>
                                      </p:cBhvr>
                                      <p:to>
                                        <p:strVal val="visible"/>
                                      </p:to>
                                    </p:set>
                                    <p:animEffect transition="in" filter="wipe(left)">
                                      <p:cBhvr>
                                        <p:cTn id="27" dur="500"/>
                                        <p:tgtEl>
                                          <p:spTgt spid="1853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5"/>
                                        </p:tgtEl>
                                        <p:attrNameLst>
                                          <p:attrName>style.visibility</p:attrName>
                                        </p:attrNameLst>
                                      </p:cBhvr>
                                      <p:to>
                                        <p:strVal val="visible"/>
                                      </p:to>
                                    </p:set>
                                    <p:animEffect transition="in" filter="wipe(left)">
                                      <p:cBhvr>
                                        <p:cTn id="32" dur="500"/>
                                        <p:tgtEl>
                                          <p:spTgt spid="1853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5357"/>
                                        </p:tgtEl>
                                        <p:attrNameLst>
                                          <p:attrName>style.visibility</p:attrName>
                                        </p:attrNameLst>
                                      </p:cBhvr>
                                      <p:to>
                                        <p:strVal val="visible"/>
                                      </p:to>
                                    </p:set>
                                    <p:animEffect transition="in" filter="wipe(left)">
                                      <p:cBhvr>
                                        <p:cTn id="42" dur="500"/>
                                        <p:tgtEl>
                                          <p:spTgt spid="1853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5352"/>
                                        </p:tgtEl>
                                        <p:attrNameLst>
                                          <p:attrName>style.visibility</p:attrName>
                                        </p:attrNameLst>
                                      </p:cBhvr>
                                      <p:to>
                                        <p:strVal val="visible"/>
                                      </p:to>
                                    </p:set>
                                    <p:animEffect transition="in" filter="wipe(left)">
                                      <p:cBhvr>
                                        <p:cTn id="47" dur="500"/>
                                        <p:tgtEl>
                                          <p:spTgt spid="185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p:bldP spid="185351" grpId="0"/>
      <p:bldP spid="185352" grpId="0"/>
      <p:bldP spid="185353" grpId="0"/>
      <p:bldP spid="1853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914400" y="260350"/>
            <a:ext cx="7978775" cy="1143000"/>
          </a:xfrm>
        </p:spPr>
        <p:txBody>
          <a:bodyPr/>
          <a:lstStyle/>
          <a:p>
            <a:r>
              <a:rPr lang="en-US" altLang="zh-CN" sz="2800">
                <a:solidFill>
                  <a:schemeClr val="tx1"/>
                </a:solidFill>
              </a:rPr>
              <a:t>        </a:t>
            </a:r>
            <a:r>
              <a:rPr lang="zh-CN" altLang="en-US" sz="2800">
                <a:solidFill>
                  <a:schemeClr val="tx1"/>
                </a:solidFill>
              </a:rPr>
              <a:t>本定理的特殊情况，当</a:t>
            </a:r>
            <a:r>
              <a:rPr lang="en-US" altLang="zh-CN" sz="2800" i="1">
                <a:solidFill>
                  <a:schemeClr val="tx1"/>
                </a:solidFill>
              </a:rPr>
              <a:t>B</a:t>
            </a:r>
            <a:r>
              <a:rPr lang="zh-CN" altLang="en-US" sz="2800">
                <a:solidFill>
                  <a:schemeClr val="tx1"/>
                </a:solidFill>
              </a:rPr>
              <a:t>为</a:t>
            </a:r>
            <a:r>
              <a:rPr lang="zh-CN" altLang="en-US" sz="2800">
                <a:solidFill>
                  <a:srgbClr val="FF0000"/>
                </a:solidFill>
              </a:rPr>
              <a:t>列向量</a:t>
            </a:r>
            <a:r>
              <a:rPr lang="zh-CN" altLang="en-US" sz="2800">
                <a:solidFill>
                  <a:schemeClr val="tx1"/>
                </a:solidFill>
              </a:rPr>
              <a:t>时，得到</a:t>
            </a:r>
            <a:r>
              <a:rPr lang="en-US" altLang="zh-CN" sz="2800" i="1">
                <a:solidFill>
                  <a:schemeClr val="tx1"/>
                </a:solidFill>
              </a:rPr>
              <a:t>Cramer</a:t>
            </a:r>
            <a:r>
              <a:rPr lang="zh-CN" altLang="en-US" sz="2800">
                <a:solidFill>
                  <a:schemeClr val="tx1"/>
                </a:solidFill>
              </a:rPr>
              <a:t>规则（克拉默、克莱姆）</a:t>
            </a:r>
            <a:r>
              <a:rPr lang="en-US" altLang="zh-CN" sz="2800">
                <a:solidFill>
                  <a:schemeClr val="tx1"/>
                </a:solidFill>
              </a:rPr>
              <a:t>.</a:t>
            </a:r>
          </a:p>
        </p:txBody>
      </p:sp>
      <p:sp>
        <p:nvSpPr>
          <p:cNvPr id="186372" name="Text Box 4"/>
          <p:cNvSpPr txBox="1">
            <a:spLocks noChangeArrowheads="1"/>
          </p:cNvSpPr>
          <p:nvPr/>
        </p:nvSpPr>
        <p:spPr bwMode="auto">
          <a:xfrm>
            <a:off x="914400" y="1435100"/>
            <a:ext cx="5919788" cy="519113"/>
          </a:xfrm>
          <a:prstGeom prst="rect">
            <a:avLst/>
          </a:prstGeom>
          <a:noFill/>
          <a:ln w="9525">
            <a:noFill/>
            <a:miter lim="800000"/>
            <a:headEnd/>
            <a:tailEnd/>
          </a:ln>
          <a:effectLst/>
        </p:spPr>
        <p:txBody>
          <a:bodyPr wrap="none">
            <a:spAutoFit/>
          </a:bodyPr>
          <a:lstStyle/>
          <a:p>
            <a:r>
              <a:rPr lang="zh-CN" altLang="en-US">
                <a:solidFill>
                  <a:srgbClr val="CC0000"/>
                </a:solidFill>
                <a:latin typeface="黑体" pitchFamily="2" charset="-122"/>
                <a:ea typeface="黑体" pitchFamily="2" charset="-122"/>
              </a:rPr>
              <a:t>定理</a:t>
            </a:r>
            <a:r>
              <a:rPr lang="en-US" altLang="zh-CN">
                <a:solidFill>
                  <a:srgbClr val="CC0000"/>
                </a:solidFill>
                <a:latin typeface="黑体" pitchFamily="2" charset="-122"/>
                <a:ea typeface="黑体" pitchFamily="2" charset="-122"/>
              </a:rPr>
              <a:t>5</a:t>
            </a:r>
            <a:r>
              <a:rPr lang="zh-CN" altLang="en-US">
                <a:latin typeface="黑体" pitchFamily="2" charset="-122"/>
                <a:ea typeface="黑体" pitchFamily="2" charset="-122"/>
              </a:rPr>
              <a:t>（克莱姆规则）</a:t>
            </a:r>
            <a:r>
              <a:rPr lang="en-US" altLang="zh-CN" i="1">
                <a:ea typeface="黑体" pitchFamily="2" charset="-122"/>
              </a:rPr>
              <a:t>n</a:t>
            </a:r>
            <a:r>
              <a:rPr lang="zh-CN" altLang="en-US">
                <a:latin typeface="黑体" pitchFamily="2" charset="-122"/>
                <a:ea typeface="黑体" pitchFamily="2" charset="-122"/>
              </a:rPr>
              <a:t>元线性方程组</a:t>
            </a:r>
          </a:p>
        </p:txBody>
      </p:sp>
      <p:graphicFrame>
        <p:nvGraphicFramePr>
          <p:cNvPr id="186373" name="Object 5"/>
          <p:cNvGraphicFramePr>
            <a:graphicFrameLocks noChangeAspect="1"/>
          </p:cNvGraphicFramePr>
          <p:nvPr/>
        </p:nvGraphicFramePr>
        <p:xfrm>
          <a:off x="2124075" y="1989138"/>
          <a:ext cx="5976938" cy="1968500"/>
        </p:xfrm>
        <a:graphic>
          <a:graphicData uri="http://schemas.openxmlformats.org/presentationml/2006/ole">
            <p:oleObj spid="_x0000_s186373" name="Equation" r:id="rId3" imgW="6248160" imgH="2057400" progId="Equation.3">
              <p:embed/>
            </p:oleObj>
          </a:graphicData>
        </a:graphic>
      </p:graphicFrame>
      <p:sp>
        <p:nvSpPr>
          <p:cNvPr id="186374" name="Text Box 6"/>
          <p:cNvSpPr txBox="1">
            <a:spLocks noChangeArrowheads="1"/>
          </p:cNvSpPr>
          <p:nvPr/>
        </p:nvSpPr>
        <p:spPr bwMode="auto">
          <a:xfrm>
            <a:off x="900113" y="4171950"/>
            <a:ext cx="7920037" cy="519113"/>
          </a:xfrm>
          <a:prstGeom prst="rect">
            <a:avLst/>
          </a:prstGeom>
          <a:noFill/>
          <a:ln w="9525">
            <a:noFill/>
            <a:miter lim="800000"/>
            <a:headEnd/>
            <a:tailEnd/>
          </a:ln>
          <a:effectLst/>
        </p:spPr>
        <p:txBody>
          <a:bodyPr>
            <a:spAutoFit/>
          </a:bodyPr>
          <a:lstStyle/>
          <a:p>
            <a:r>
              <a:rPr lang="zh-CN" altLang="en-US"/>
              <a:t>的系数行列式  </a:t>
            </a:r>
            <a:r>
              <a:rPr lang="en-US" altLang="zh-CN" i="1"/>
              <a:t>D</a:t>
            </a:r>
            <a:r>
              <a:rPr lang="en-US" altLang="zh-CN"/>
              <a:t>=|</a:t>
            </a:r>
            <a:r>
              <a:rPr lang="en-US" altLang="zh-CN" i="1"/>
              <a:t>A</a:t>
            </a:r>
            <a:r>
              <a:rPr lang="en-US" altLang="zh-CN"/>
              <a:t>|=|</a:t>
            </a:r>
            <a:r>
              <a:rPr lang="en-US" altLang="zh-CN" i="1"/>
              <a:t>a</a:t>
            </a:r>
            <a:r>
              <a:rPr lang="en-US" altLang="zh-CN" i="1" baseline="-25000"/>
              <a:t>ij</a:t>
            </a:r>
            <a:r>
              <a:rPr lang="en-US" altLang="zh-CN"/>
              <a:t>|≠0  </a:t>
            </a:r>
            <a:r>
              <a:rPr lang="zh-CN" altLang="en-US"/>
              <a:t>时，存在唯一解</a:t>
            </a:r>
            <a:endParaRPr lang="zh-CN" altLang="en-US" sz="2400"/>
          </a:p>
        </p:txBody>
      </p:sp>
      <p:graphicFrame>
        <p:nvGraphicFramePr>
          <p:cNvPr id="186377" name="Object 9"/>
          <p:cNvGraphicFramePr>
            <a:graphicFrameLocks noChangeAspect="1"/>
          </p:cNvGraphicFramePr>
          <p:nvPr/>
        </p:nvGraphicFramePr>
        <p:xfrm>
          <a:off x="1339850" y="4724400"/>
          <a:ext cx="6904038" cy="1096963"/>
        </p:xfrm>
        <a:graphic>
          <a:graphicData uri="http://schemas.openxmlformats.org/presentationml/2006/ole">
            <p:oleObj spid="_x0000_s186377" name="公式" r:id="rId4" imgW="2476440" imgH="39348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left)">
                                      <p:cBhvr>
                                        <p:cTn id="7" dur="500"/>
                                        <p:tgtEl>
                                          <p:spTgt spid="186372"/>
                                        </p:tgtEl>
                                      </p:cBhvr>
                                    </p:animEffect>
                                  </p:childTnLst>
                                </p:cTn>
                              </p:par>
                              <p:par>
                                <p:cTn id="8" presetID="22" presetClass="entr" presetSubtype="8" fill="hold" nodeType="withEffect">
                                  <p:stCondLst>
                                    <p:cond delay="0"/>
                                  </p:stCondLst>
                                  <p:childTnLst>
                                    <p:set>
                                      <p:cBhvr>
                                        <p:cTn id="9" dur="1" fill="hold">
                                          <p:stCondLst>
                                            <p:cond delay="0"/>
                                          </p:stCondLst>
                                        </p:cTn>
                                        <p:tgtEl>
                                          <p:spTgt spid="186373"/>
                                        </p:tgtEl>
                                        <p:attrNameLst>
                                          <p:attrName>style.visibility</p:attrName>
                                        </p:attrNameLst>
                                      </p:cBhvr>
                                      <p:to>
                                        <p:strVal val="visible"/>
                                      </p:to>
                                    </p:set>
                                    <p:animEffect transition="in" filter="wipe(left)">
                                      <p:cBhvr>
                                        <p:cTn id="10" dur="500"/>
                                        <p:tgtEl>
                                          <p:spTgt spid="1863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animEffect transition="in" filter="wipe(left)">
                                      <p:cBhvr>
                                        <p:cTn id="15" dur="500"/>
                                        <p:tgtEl>
                                          <p:spTgt spid="18637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6377"/>
                                        </p:tgtEl>
                                        <p:attrNameLst>
                                          <p:attrName>style.visibility</p:attrName>
                                        </p:attrNameLst>
                                      </p:cBhvr>
                                      <p:to>
                                        <p:strVal val="visible"/>
                                      </p:to>
                                    </p:set>
                                    <p:animEffect transition="in" filter="wipe(left)">
                                      <p:cBhvr>
                                        <p:cTn id="20" dur="500"/>
                                        <p:tgtEl>
                                          <p:spTgt spid="18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5" name="Group 3"/>
          <p:cNvGrpSpPr>
            <a:grpSpLocks/>
          </p:cNvGrpSpPr>
          <p:nvPr/>
        </p:nvGrpSpPr>
        <p:grpSpPr bwMode="auto">
          <a:xfrm>
            <a:off x="763588" y="115888"/>
            <a:ext cx="7740650" cy="946150"/>
            <a:chOff x="432" y="1968"/>
            <a:chExt cx="4876" cy="596"/>
          </a:xfrm>
        </p:grpSpPr>
        <p:sp>
          <p:nvSpPr>
            <p:cNvPr id="115716" name="Text Box 4"/>
            <p:cNvSpPr txBox="1">
              <a:spLocks noChangeArrowheads="1"/>
            </p:cNvSpPr>
            <p:nvPr/>
          </p:nvSpPr>
          <p:spPr bwMode="auto">
            <a:xfrm>
              <a:off x="432" y="1968"/>
              <a:ext cx="4876" cy="596"/>
            </a:xfrm>
            <a:prstGeom prst="rect">
              <a:avLst/>
            </a:prstGeom>
            <a:noFill/>
            <a:ln w="9525">
              <a:noFill/>
              <a:miter lim="800000"/>
              <a:headEnd/>
              <a:tailEnd/>
            </a:ln>
            <a:effectLst/>
          </p:spPr>
          <p:txBody>
            <a:bodyPr wrap="none">
              <a:spAutoFit/>
            </a:bodyPr>
            <a:lstStyle/>
            <a:p>
              <a:r>
                <a:rPr lang="zh-CN" altLang="en-US"/>
                <a:t>其中     是把系数行列式     中第   列的元素用方程</a:t>
              </a:r>
            </a:p>
            <a:p>
              <a:r>
                <a:rPr lang="zh-CN" altLang="en-US"/>
                <a:t>组右端的</a:t>
              </a:r>
              <a:r>
                <a:rPr lang="zh-CN" altLang="en-US">
                  <a:solidFill>
                    <a:srgbClr val="FF0000"/>
                  </a:solidFill>
                  <a:ea typeface="黑体" pitchFamily="2" charset="-122"/>
                </a:rPr>
                <a:t>常数列代替</a:t>
              </a:r>
              <a:r>
                <a:rPr lang="zh-CN" altLang="en-US"/>
                <a:t>后所得到的    阶行列式，即</a:t>
              </a:r>
            </a:p>
          </p:txBody>
        </p:sp>
        <p:graphicFrame>
          <p:nvGraphicFramePr>
            <p:cNvPr id="115717" name="Object 5"/>
            <p:cNvGraphicFramePr>
              <a:graphicFrameLocks noChangeAspect="1"/>
            </p:cNvGraphicFramePr>
            <p:nvPr/>
          </p:nvGraphicFramePr>
          <p:xfrm>
            <a:off x="922" y="1974"/>
            <a:ext cx="271" cy="311"/>
          </p:xfrm>
          <a:graphic>
            <a:graphicData uri="http://schemas.openxmlformats.org/presentationml/2006/ole">
              <p:oleObj spid="_x0000_s115717" name="公式" r:id="rId3" imgW="431640" imgH="495000" progId="Equation.3">
                <p:embed/>
              </p:oleObj>
            </a:graphicData>
          </a:graphic>
        </p:graphicFrame>
        <p:graphicFrame>
          <p:nvGraphicFramePr>
            <p:cNvPr id="115718" name="Object 6"/>
            <p:cNvGraphicFramePr>
              <a:graphicFrameLocks noChangeAspect="1"/>
            </p:cNvGraphicFramePr>
            <p:nvPr/>
          </p:nvGraphicFramePr>
          <p:xfrm>
            <a:off x="2842" y="2022"/>
            <a:ext cx="215" cy="199"/>
          </p:xfrm>
          <a:graphic>
            <a:graphicData uri="http://schemas.openxmlformats.org/presentationml/2006/ole">
              <p:oleObj spid="_x0000_s115718" name="公式" r:id="rId4" imgW="342720" imgH="317160" progId="Equation.3">
                <p:embed/>
              </p:oleObj>
            </a:graphicData>
          </a:graphic>
        </p:graphicFrame>
        <p:graphicFrame>
          <p:nvGraphicFramePr>
            <p:cNvPr id="115719" name="Object 7"/>
            <p:cNvGraphicFramePr>
              <a:graphicFrameLocks noChangeAspect="1"/>
            </p:cNvGraphicFramePr>
            <p:nvPr/>
          </p:nvGraphicFramePr>
          <p:xfrm>
            <a:off x="3514" y="2022"/>
            <a:ext cx="144" cy="255"/>
          </p:xfrm>
          <a:graphic>
            <a:graphicData uri="http://schemas.openxmlformats.org/presentationml/2006/ole">
              <p:oleObj spid="_x0000_s115719" name="公式" r:id="rId5" imgW="228600" imgH="406080" progId="Equation.3">
                <p:embed/>
              </p:oleObj>
            </a:graphicData>
          </a:graphic>
        </p:graphicFrame>
        <p:graphicFrame>
          <p:nvGraphicFramePr>
            <p:cNvPr id="115720" name="Object 8"/>
            <p:cNvGraphicFramePr>
              <a:graphicFrameLocks noChangeAspect="1"/>
            </p:cNvGraphicFramePr>
            <p:nvPr/>
          </p:nvGraphicFramePr>
          <p:xfrm>
            <a:off x="3665" y="2334"/>
            <a:ext cx="151" cy="159"/>
          </p:xfrm>
          <a:graphic>
            <a:graphicData uri="http://schemas.openxmlformats.org/presentationml/2006/ole">
              <p:oleObj spid="_x0000_s115720" name="公式" r:id="rId6" imgW="241200" imgH="253800" progId="Equation.3">
                <p:embed/>
              </p:oleObj>
            </a:graphicData>
          </a:graphic>
        </p:graphicFrame>
      </p:grpSp>
      <p:graphicFrame>
        <p:nvGraphicFramePr>
          <p:cNvPr id="115721" name="Object 9"/>
          <p:cNvGraphicFramePr>
            <a:graphicFrameLocks noChangeAspect="1"/>
          </p:cNvGraphicFramePr>
          <p:nvPr/>
        </p:nvGraphicFramePr>
        <p:xfrm>
          <a:off x="915988" y="1195388"/>
          <a:ext cx="7185025" cy="2520950"/>
        </p:xfrm>
        <a:graphic>
          <a:graphicData uri="http://schemas.openxmlformats.org/presentationml/2006/ole">
            <p:oleObj spid="_x0000_s115721" name="Equation" r:id="rId7" imgW="2679480" imgH="939600" progId="Equation.DSMT4">
              <p:embed/>
            </p:oleObj>
          </a:graphicData>
        </a:graphic>
      </p:graphicFrame>
      <p:graphicFrame>
        <p:nvGraphicFramePr>
          <p:cNvPr id="115725" name="Object 13"/>
          <p:cNvGraphicFramePr>
            <a:graphicFrameLocks noChangeAspect="1"/>
          </p:cNvGraphicFramePr>
          <p:nvPr/>
        </p:nvGraphicFramePr>
        <p:xfrm>
          <a:off x="1908175" y="3932238"/>
          <a:ext cx="1800225" cy="434975"/>
        </p:xfrm>
        <a:graphic>
          <a:graphicData uri="http://schemas.openxmlformats.org/presentationml/2006/ole">
            <p:oleObj spid="_x0000_s115725" name="Equation" r:id="rId8" imgW="825500" imgH="203200" progId="Equation.DSMT4">
              <p:embed/>
            </p:oleObj>
          </a:graphicData>
        </a:graphic>
      </p:graphicFrame>
      <p:sp>
        <p:nvSpPr>
          <p:cNvPr id="115727" name="Line 15"/>
          <p:cNvSpPr>
            <a:spLocks noChangeShapeType="1"/>
          </p:cNvSpPr>
          <p:nvPr/>
        </p:nvSpPr>
        <p:spPr bwMode="auto">
          <a:xfrm>
            <a:off x="684213" y="4579938"/>
            <a:ext cx="7991475" cy="0"/>
          </a:xfrm>
          <a:prstGeom prst="line">
            <a:avLst/>
          </a:prstGeom>
          <a:noFill/>
          <a:ln w="38100" cmpd="dbl">
            <a:solidFill>
              <a:schemeClr val="accent2"/>
            </a:solidFill>
            <a:round/>
            <a:headEnd/>
            <a:tailEnd/>
          </a:ln>
          <a:effectLst>
            <a:outerShdw dist="107763" dir="18900000" algn="ctr" rotWithShape="0">
              <a:schemeClr val="bg2">
                <a:alpha val="50000"/>
              </a:schemeClr>
            </a:outerShdw>
          </a:effectLst>
        </p:spPr>
        <p:txBody>
          <a:bodyPr wrap="none">
            <a:spAutoFit/>
          </a:bodyPr>
          <a:lstStyle/>
          <a:p>
            <a:endParaRPr lang="en-US"/>
          </a:p>
        </p:txBody>
      </p:sp>
      <p:sp>
        <p:nvSpPr>
          <p:cNvPr id="115728" name="Text Box 16"/>
          <p:cNvSpPr txBox="1">
            <a:spLocks noChangeArrowheads="1"/>
          </p:cNvSpPr>
          <p:nvPr/>
        </p:nvSpPr>
        <p:spPr bwMode="auto">
          <a:xfrm>
            <a:off x="755650" y="4651375"/>
            <a:ext cx="1250950" cy="519113"/>
          </a:xfrm>
          <a:prstGeom prst="rect">
            <a:avLst/>
          </a:prstGeom>
          <a:noFill/>
          <a:ln w="9525" algn="ctr">
            <a:noFill/>
            <a:miter lim="800000"/>
            <a:headEnd/>
            <a:tailEnd/>
          </a:ln>
          <a:effectLst/>
        </p:spPr>
        <p:txBody>
          <a:bodyPr wrap="none">
            <a:spAutoFit/>
          </a:bodyPr>
          <a:lstStyle/>
          <a:p>
            <a:r>
              <a:rPr lang="zh-CN" altLang="en-US"/>
              <a:t>显然：</a:t>
            </a:r>
          </a:p>
        </p:txBody>
      </p:sp>
      <p:graphicFrame>
        <p:nvGraphicFramePr>
          <p:cNvPr id="115729" name="Object 17"/>
          <p:cNvGraphicFramePr>
            <a:graphicFrameLocks noChangeAspect="1"/>
          </p:cNvGraphicFramePr>
          <p:nvPr/>
        </p:nvGraphicFramePr>
        <p:xfrm>
          <a:off x="1979613" y="4795838"/>
          <a:ext cx="5616575" cy="719137"/>
        </p:xfrm>
        <a:graphic>
          <a:graphicData uri="http://schemas.openxmlformats.org/presentationml/2006/ole">
            <p:oleObj spid="_x0000_s115729" name="Equation" r:id="rId9" imgW="2095200" imgH="266400" progId="Equation.DSMT4">
              <p:embed/>
            </p:oleObj>
          </a:graphicData>
        </a:graphic>
      </p:graphicFrame>
      <p:sp>
        <p:nvSpPr>
          <p:cNvPr id="115731" name="Text Box 19"/>
          <p:cNvSpPr txBox="1">
            <a:spLocks noChangeArrowheads="1"/>
          </p:cNvSpPr>
          <p:nvPr/>
        </p:nvSpPr>
        <p:spPr bwMode="auto">
          <a:xfrm>
            <a:off x="1116013" y="5516563"/>
            <a:ext cx="6988175" cy="519112"/>
          </a:xfrm>
          <a:prstGeom prst="rect">
            <a:avLst/>
          </a:prstGeom>
          <a:noFill/>
          <a:ln w="9525" algn="ctr">
            <a:noFill/>
            <a:miter lim="800000"/>
            <a:headEnd/>
            <a:tailEnd/>
          </a:ln>
          <a:effectLst/>
        </p:spPr>
        <p:txBody>
          <a:bodyPr wrap="none">
            <a:spAutoFit/>
          </a:bodyPr>
          <a:lstStyle/>
          <a:p>
            <a:r>
              <a:rPr lang="zh-CN" altLang="en-US"/>
              <a:t>其中</a:t>
            </a:r>
            <a:r>
              <a:rPr lang="en-US" altLang="zh-CN" i="1"/>
              <a:t>A</a:t>
            </a:r>
            <a:r>
              <a:rPr lang="en-US" altLang="zh-CN" i="1" baseline="-25000"/>
              <a:t>ij </a:t>
            </a:r>
            <a:r>
              <a:rPr lang="en-US" altLang="zh-CN"/>
              <a:t>(</a:t>
            </a:r>
            <a:r>
              <a:rPr lang="en-US" altLang="zh-CN" i="1"/>
              <a:t>i</a:t>
            </a:r>
            <a:r>
              <a:rPr lang="en-US" altLang="zh-CN"/>
              <a:t>=1,2, …,</a:t>
            </a:r>
            <a:r>
              <a:rPr lang="en-US" altLang="zh-CN" i="1"/>
              <a:t>n</a:t>
            </a:r>
            <a:r>
              <a:rPr lang="en-US" altLang="zh-CN"/>
              <a:t>)</a:t>
            </a:r>
            <a:r>
              <a:rPr lang="zh-CN" altLang="en-US"/>
              <a:t>是</a:t>
            </a:r>
            <a:r>
              <a:rPr lang="en-US" altLang="zh-CN" i="1"/>
              <a:t>a</a:t>
            </a:r>
            <a:r>
              <a:rPr lang="en-US" altLang="zh-CN" i="1" baseline="-25000"/>
              <a:t>ij</a:t>
            </a:r>
            <a:r>
              <a:rPr lang="zh-CN" altLang="en-US"/>
              <a:t>在</a:t>
            </a:r>
            <a:r>
              <a:rPr lang="en-US" altLang="zh-CN" i="1"/>
              <a:t>D</a:t>
            </a:r>
            <a:r>
              <a:rPr lang="zh-CN" altLang="en-US"/>
              <a:t>中的代数余子式</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721"/>
                                        </p:tgtEl>
                                        <p:attrNameLst>
                                          <p:attrName>style.visibility</p:attrName>
                                        </p:attrNameLst>
                                      </p:cBhvr>
                                      <p:to>
                                        <p:strVal val="visible"/>
                                      </p:to>
                                    </p:set>
                                    <p:animEffect transition="in" filter="wipe(left)">
                                      <p:cBhvr>
                                        <p:cTn id="7" dur="500"/>
                                        <p:tgtEl>
                                          <p:spTgt spid="115721"/>
                                        </p:tgtEl>
                                      </p:cBhvr>
                                    </p:animEffect>
                                  </p:childTnLst>
                                </p:cTn>
                              </p:par>
                              <p:par>
                                <p:cTn id="8" presetID="1" presetClass="entr" presetSubtype="0" fill="hold" nodeType="withEffect">
                                  <p:stCondLst>
                                    <p:cond delay="0"/>
                                  </p:stCondLst>
                                  <p:childTnLst>
                                    <p:set>
                                      <p:cBhvr>
                                        <p:cTn id="9" dur="1" fill="hold">
                                          <p:stCondLst>
                                            <p:cond delay="0"/>
                                          </p:stCondLst>
                                        </p:cTn>
                                        <p:tgtEl>
                                          <p:spTgt spid="1157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572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572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57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5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7" grpId="0" animBg="1"/>
      <p:bldP spid="115728" grpId="0"/>
      <p:bldP spid="1157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400" name="Object 8"/>
          <p:cNvGraphicFramePr>
            <a:graphicFrameLocks noChangeAspect="1"/>
          </p:cNvGraphicFramePr>
          <p:nvPr/>
        </p:nvGraphicFramePr>
        <p:xfrm>
          <a:off x="1138238" y="1268413"/>
          <a:ext cx="2301875" cy="1997075"/>
        </p:xfrm>
        <a:graphic>
          <a:graphicData uri="http://schemas.openxmlformats.org/presentationml/2006/ole">
            <p:oleObj spid="_x0000_s187400" name="Equation" r:id="rId3" imgW="1257120" imgH="1091880" progId="Equation.DSMT4">
              <p:embed/>
            </p:oleObj>
          </a:graphicData>
        </a:graphic>
      </p:graphicFrame>
      <p:graphicFrame>
        <p:nvGraphicFramePr>
          <p:cNvPr id="187399" name="Object 7"/>
          <p:cNvGraphicFramePr>
            <a:graphicFrameLocks noChangeAspect="1"/>
          </p:cNvGraphicFramePr>
          <p:nvPr/>
        </p:nvGraphicFramePr>
        <p:xfrm>
          <a:off x="4886325" y="1335088"/>
          <a:ext cx="4078288" cy="1846262"/>
        </p:xfrm>
        <a:graphic>
          <a:graphicData uri="http://schemas.openxmlformats.org/presentationml/2006/ole">
            <p:oleObj spid="_x0000_s187399" name="Equation" r:id="rId4" imgW="2425680" imgH="1091880" progId="Equation.DSMT4">
              <p:embed/>
            </p:oleObj>
          </a:graphicData>
        </a:graphic>
      </p:graphicFrame>
      <p:graphicFrame>
        <p:nvGraphicFramePr>
          <p:cNvPr id="187398" name="Object 6"/>
          <p:cNvGraphicFramePr>
            <a:graphicFrameLocks noChangeAspect="1"/>
          </p:cNvGraphicFramePr>
          <p:nvPr/>
        </p:nvGraphicFramePr>
        <p:xfrm>
          <a:off x="1835150" y="3213100"/>
          <a:ext cx="4576763" cy="1998663"/>
        </p:xfrm>
        <a:graphic>
          <a:graphicData uri="http://schemas.openxmlformats.org/presentationml/2006/ole">
            <p:oleObj spid="_x0000_s187398" name="Equation" r:id="rId5" imgW="2489040" imgH="1079280" progId="Equation.DSMT4">
              <p:embed/>
            </p:oleObj>
          </a:graphicData>
        </a:graphic>
      </p:graphicFrame>
      <p:graphicFrame>
        <p:nvGraphicFramePr>
          <p:cNvPr id="187397" name="Object 5"/>
          <p:cNvGraphicFramePr>
            <a:graphicFrameLocks noChangeAspect="1"/>
          </p:cNvGraphicFramePr>
          <p:nvPr/>
        </p:nvGraphicFramePr>
        <p:xfrm>
          <a:off x="612775" y="5581650"/>
          <a:ext cx="6386513" cy="871538"/>
        </p:xfrm>
        <a:graphic>
          <a:graphicData uri="http://schemas.openxmlformats.org/presentationml/2006/ole">
            <p:oleObj spid="_x0000_s187397" name="Equation" r:id="rId6" imgW="3746160" imgH="507960" progId="Equation.DSMT4">
              <p:embed/>
            </p:oleObj>
          </a:graphicData>
        </a:graphic>
      </p:graphicFrame>
      <p:graphicFrame>
        <p:nvGraphicFramePr>
          <p:cNvPr id="187396" name="Object 4"/>
          <p:cNvGraphicFramePr>
            <a:graphicFrameLocks noChangeAspect="1"/>
          </p:cNvGraphicFramePr>
          <p:nvPr/>
        </p:nvGraphicFramePr>
        <p:xfrm>
          <a:off x="7175500" y="5794375"/>
          <a:ext cx="1717675" cy="371475"/>
        </p:xfrm>
        <a:graphic>
          <a:graphicData uri="http://schemas.openxmlformats.org/presentationml/2006/ole">
            <p:oleObj spid="_x0000_s187396" name="Equation" r:id="rId7" imgW="1054080" imgH="228600" progId="Equation.DSMT4">
              <p:embed/>
            </p:oleObj>
          </a:graphicData>
        </a:graphic>
      </p:graphicFrame>
      <p:sp>
        <p:nvSpPr>
          <p:cNvPr id="187401" name="Rectangle 9"/>
          <p:cNvSpPr>
            <a:spLocks noChangeArrowheads="1"/>
          </p:cNvSpPr>
          <p:nvPr/>
        </p:nvSpPr>
        <p:spPr bwMode="auto">
          <a:xfrm>
            <a:off x="611188" y="260350"/>
            <a:ext cx="6481762" cy="519113"/>
          </a:xfrm>
          <a:prstGeom prst="rect">
            <a:avLst/>
          </a:prstGeom>
          <a:noFill/>
          <a:ln w="9525" algn="ctr">
            <a:noFill/>
            <a:miter lim="800000"/>
            <a:headEnd/>
            <a:tailEnd/>
          </a:ln>
          <a:effectLst/>
        </p:spPr>
        <p:txBody>
          <a:bodyPr anchor="ctr">
            <a:spAutoFit/>
          </a:bodyPr>
          <a:lstStyle/>
          <a:p>
            <a:r>
              <a:rPr lang="zh-CN" altLang="en-US">
                <a:latin typeface="黑体" pitchFamily="2" charset="-122"/>
                <a:ea typeface="黑体" pitchFamily="2" charset="-122"/>
              </a:rPr>
              <a:t>证：方程组表为矩阵形式 </a:t>
            </a:r>
            <a:r>
              <a:rPr lang="en-US" altLang="zh-CN" i="1">
                <a:ea typeface="黑体" pitchFamily="2" charset="-122"/>
              </a:rPr>
              <a:t>AX</a:t>
            </a:r>
            <a:r>
              <a:rPr lang="zh-CN" altLang="en-US" i="1">
                <a:ea typeface="黑体" pitchFamily="2" charset="-122"/>
              </a:rPr>
              <a:t>＝</a:t>
            </a:r>
            <a:r>
              <a:rPr lang="en-US" altLang="zh-CN" i="1">
                <a:ea typeface="黑体" pitchFamily="2" charset="-122"/>
              </a:rPr>
              <a:t>b</a:t>
            </a:r>
            <a:r>
              <a:rPr lang="zh-CN" altLang="en-US">
                <a:latin typeface="黑体" pitchFamily="2" charset="-122"/>
                <a:ea typeface="黑体" pitchFamily="2" charset="-122"/>
              </a:rPr>
              <a:t>，</a:t>
            </a:r>
          </a:p>
        </p:txBody>
      </p:sp>
      <p:sp>
        <p:nvSpPr>
          <p:cNvPr id="187404" name="Rectangle 12"/>
          <p:cNvSpPr>
            <a:spLocks noChangeArrowheads="1"/>
          </p:cNvSpPr>
          <p:nvPr/>
        </p:nvSpPr>
        <p:spPr bwMode="auto">
          <a:xfrm>
            <a:off x="539750" y="5087938"/>
            <a:ext cx="3744913" cy="519112"/>
          </a:xfrm>
          <a:prstGeom prst="rect">
            <a:avLst/>
          </a:prstGeom>
          <a:noFill/>
          <a:ln w="9525" algn="ctr">
            <a:noFill/>
            <a:miter lim="800000"/>
            <a:headEnd/>
            <a:tailEnd/>
          </a:ln>
          <a:effectLst/>
        </p:spPr>
        <p:txBody>
          <a:bodyPr anchor="ctr">
            <a:spAutoFit/>
          </a:bodyPr>
          <a:lstStyle/>
          <a:p>
            <a:r>
              <a:rPr lang="zh-CN" altLang="en-US">
                <a:latin typeface="黑体" pitchFamily="2" charset="-122"/>
                <a:ea typeface="黑体" pitchFamily="2" charset="-122"/>
              </a:rPr>
              <a:t>比较等式两边得</a:t>
            </a:r>
          </a:p>
        </p:txBody>
      </p:sp>
      <p:sp>
        <p:nvSpPr>
          <p:cNvPr id="187407" name="Rectangle 15"/>
          <p:cNvSpPr>
            <a:spLocks noChangeArrowheads="1"/>
          </p:cNvSpPr>
          <p:nvPr/>
        </p:nvSpPr>
        <p:spPr bwMode="auto">
          <a:xfrm>
            <a:off x="1258888" y="695325"/>
            <a:ext cx="7777162" cy="519113"/>
          </a:xfrm>
          <a:prstGeom prst="rect">
            <a:avLst/>
          </a:prstGeom>
          <a:noFill/>
          <a:ln w="9525" algn="ctr">
            <a:noFill/>
            <a:miter lim="800000"/>
            <a:headEnd/>
            <a:tailEnd/>
          </a:ln>
          <a:effectLst/>
        </p:spPr>
        <p:txBody>
          <a:bodyPr>
            <a:spAutoFit/>
          </a:bodyPr>
          <a:lstStyle/>
          <a:p>
            <a:r>
              <a:rPr lang="zh-CN" altLang="en-US">
                <a:latin typeface="黑体" pitchFamily="2" charset="-122"/>
                <a:ea typeface="黑体" pitchFamily="2" charset="-122"/>
              </a:rPr>
              <a:t>知</a:t>
            </a:r>
            <a:r>
              <a:rPr lang="en-US" altLang="zh-CN" i="1">
                <a:ea typeface="黑体" pitchFamily="2" charset="-122"/>
              </a:rPr>
              <a:t>A</a:t>
            </a:r>
            <a:r>
              <a:rPr lang="zh-CN" altLang="en-US">
                <a:latin typeface="黑体" pitchFamily="2" charset="-122"/>
                <a:ea typeface="黑体" pitchFamily="2" charset="-122"/>
              </a:rPr>
              <a:t>为可逆矩阵，由上面定理知</a:t>
            </a:r>
            <a:r>
              <a:rPr lang="en-US" altLang="zh-CN">
                <a:latin typeface="黑体" pitchFamily="2" charset="-122"/>
                <a:ea typeface="黑体" pitchFamily="2" charset="-122"/>
              </a:rPr>
              <a:t>(1)</a:t>
            </a:r>
            <a:r>
              <a:rPr lang="zh-CN" altLang="en-US">
                <a:latin typeface="黑体" pitchFamily="2" charset="-122"/>
                <a:ea typeface="黑体" pitchFamily="2" charset="-122"/>
              </a:rPr>
              <a:t>有唯一解</a:t>
            </a:r>
          </a:p>
        </p:txBody>
      </p:sp>
      <p:sp>
        <p:nvSpPr>
          <p:cNvPr id="187408" name="Rectangle 16"/>
          <p:cNvSpPr>
            <a:spLocks noChangeArrowheads="1"/>
          </p:cNvSpPr>
          <p:nvPr/>
        </p:nvSpPr>
        <p:spPr bwMode="auto">
          <a:xfrm>
            <a:off x="6084888" y="263525"/>
            <a:ext cx="2808287" cy="519113"/>
          </a:xfrm>
          <a:prstGeom prst="rect">
            <a:avLst/>
          </a:prstGeom>
          <a:noFill/>
          <a:ln w="9525" algn="ctr">
            <a:noFill/>
            <a:miter lim="800000"/>
            <a:headEnd/>
            <a:tailEnd/>
          </a:ln>
          <a:effectLst/>
        </p:spPr>
        <p:txBody>
          <a:bodyPr>
            <a:spAutoFit/>
          </a:bodyPr>
          <a:lstStyle/>
          <a:p>
            <a:r>
              <a:rPr lang="zh-CN" altLang="en-US">
                <a:ea typeface="黑体" pitchFamily="2" charset="-122"/>
              </a:rPr>
              <a:t>由于</a:t>
            </a:r>
            <a:r>
              <a:rPr lang="en-US" altLang="zh-CN"/>
              <a:t>|</a:t>
            </a:r>
            <a:r>
              <a:rPr lang="en-US" altLang="zh-CN" i="1"/>
              <a:t>A</a:t>
            </a:r>
            <a:r>
              <a:rPr lang="en-US" altLang="zh-CN"/>
              <a:t>|≠0</a:t>
            </a:r>
            <a:r>
              <a:rPr lang="zh-CN" altLang="en-US"/>
              <a:t>，</a:t>
            </a:r>
          </a:p>
        </p:txBody>
      </p:sp>
      <p:graphicFrame>
        <p:nvGraphicFramePr>
          <p:cNvPr id="187409" name="Object 17"/>
          <p:cNvGraphicFramePr>
            <a:graphicFrameLocks noChangeAspect="1"/>
          </p:cNvGraphicFramePr>
          <p:nvPr/>
        </p:nvGraphicFramePr>
        <p:xfrm>
          <a:off x="3529013" y="1833563"/>
          <a:ext cx="1366837" cy="877887"/>
        </p:xfrm>
        <a:graphic>
          <a:graphicData uri="http://schemas.openxmlformats.org/presentationml/2006/ole">
            <p:oleObj spid="_x0000_s187409" name="Equation" r:id="rId8" imgW="749160" imgH="4824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08"/>
                                        </p:tgtEl>
                                        <p:attrNameLst>
                                          <p:attrName>style.visibility</p:attrName>
                                        </p:attrNameLst>
                                      </p:cBhvr>
                                      <p:to>
                                        <p:strVal val="visible"/>
                                      </p:to>
                                    </p:set>
                                    <p:animEffect transition="in" filter="wipe(left)">
                                      <p:cBhvr>
                                        <p:cTn id="7" dur="500"/>
                                        <p:tgtEl>
                                          <p:spTgt spid="187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Effect transition="in" filter="wipe(left)">
                                      <p:cBhvr>
                                        <p:cTn id="12" dur="500"/>
                                        <p:tgtEl>
                                          <p:spTgt spid="187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7400"/>
                                        </p:tgtEl>
                                        <p:attrNameLst>
                                          <p:attrName>style.visibility</p:attrName>
                                        </p:attrNameLst>
                                      </p:cBhvr>
                                      <p:to>
                                        <p:strVal val="visible"/>
                                      </p:to>
                                    </p:set>
                                    <p:animEffect transition="in" filter="wipe(left)">
                                      <p:cBhvr>
                                        <p:cTn id="17" dur="500"/>
                                        <p:tgtEl>
                                          <p:spTgt spid="187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7409"/>
                                        </p:tgtEl>
                                        <p:attrNameLst>
                                          <p:attrName>style.visibility</p:attrName>
                                        </p:attrNameLst>
                                      </p:cBhvr>
                                      <p:to>
                                        <p:strVal val="visible"/>
                                      </p:to>
                                    </p:set>
                                    <p:animEffect transition="in" filter="wipe(left)">
                                      <p:cBhvr>
                                        <p:cTn id="22" dur="500"/>
                                        <p:tgtEl>
                                          <p:spTgt spid="1874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7399"/>
                                        </p:tgtEl>
                                        <p:attrNameLst>
                                          <p:attrName>style.visibility</p:attrName>
                                        </p:attrNameLst>
                                      </p:cBhvr>
                                      <p:to>
                                        <p:strVal val="visible"/>
                                      </p:to>
                                    </p:set>
                                    <p:animEffect transition="in" filter="wipe(left)">
                                      <p:cBhvr>
                                        <p:cTn id="27" dur="500"/>
                                        <p:tgtEl>
                                          <p:spTgt spid="1873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7398"/>
                                        </p:tgtEl>
                                        <p:attrNameLst>
                                          <p:attrName>style.visibility</p:attrName>
                                        </p:attrNameLst>
                                      </p:cBhvr>
                                      <p:to>
                                        <p:strVal val="visible"/>
                                      </p:to>
                                    </p:set>
                                    <p:animEffect transition="in" filter="wipe(left)">
                                      <p:cBhvr>
                                        <p:cTn id="32" dur="500"/>
                                        <p:tgtEl>
                                          <p:spTgt spid="1873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7404"/>
                                        </p:tgtEl>
                                        <p:attrNameLst>
                                          <p:attrName>style.visibility</p:attrName>
                                        </p:attrNameLst>
                                      </p:cBhvr>
                                      <p:to>
                                        <p:strVal val="visible"/>
                                      </p:to>
                                    </p:set>
                                    <p:animEffect transition="in" filter="wipe(left)">
                                      <p:cBhvr>
                                        <p:cTn id="37" dur="500"/>
                                        <p:tgtEl>
                                          <p:spTgt spid="1874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7397"/>
                                        </p:tgtEl>
                                        <p:attrNameLst>
                                          <p:attrName>style.visibility</p:attrName>
                                        </p:attrNameLst>
                                      </p:cBhvr>
                                      <p:to>
                                        <p:strVal val="visible"/>
                                      </p:to>
                                    </p:set>
                                    <p:animEffect transition="in" filter="wipe(left)">
                                      <p:cBhvr>
                                        <p:cTn id="42" dur="500"/>
                                        <p:tgtEl>
                                          <p:spTgt spid="187397"/>
                                        </p:tgtEl>
                                      </p:cBhvr>
                                    </p:animEffect>
                                  </p:childTnLst>
                                </p:cTn>
                              </p:par>
                              <p:par>
                                <p:cTn id="43" presetID="22" presetClass="entr" presetSubtype="8" fill="hold" nodeType="withEffect">
                                  <p:stCondLst>
                                    <p:cond delay="0"/>
                                  </p:stCondLst>
                                  <p:childTnLst>
                                    <p:set>
                                      <p:cBhvr>
                                        <p:cTn id="44" dur="1" fill="hold">
                                          <p:stCondLst>
                                            <p:cond delay="0"/>
                                          </p:stCondLst>
                                        </p:cTn>
                                        <p:tgtEl>
                                          <p:spTgt spid="187396"/>
                                        </p:tgtEl>
                                        <p:attrNameLst>
                                          <p:attrName>style.visibility</p:attrName>
                                        </p:attrNameLst>
                                      </p:cBhvr>
                                      <p:to>
                                        <p:strVal val="visible"/>
                                      </p:to>
                                    </p:set>
                                    <p:animEffect transition="in" filter="wipe(left)">
                                      <p:cBhvr>
                                        <p:cTn id="45"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p:bldP spid="187407" grpId="0"/>
      <p:bldP spid="18740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2971800" y="2286000"/>
          <a:ext cx="2184400" cy="442913"/>
        </p:xfrm>
        <a:graphic>
          <a:graphicData uri="http://schemas.openxmlformats.org/presentationml/2006/ole">
            <p:oleObj spid="_x0000_s48130" name="Equation" r:id="rId3" imgW="2260440" imgH="444240" progId="Equation.3">
              <p:embed/>
            </p:oleObj>
          </a:graphicData>
        </a:graphic>
      </p:graphicFrame>
      <p:graphicFrame>
        <p:nvGraphicFramePr>
          <p:cNvPr id="48131" name="Object 3"/>
          <p:cNvGraphicFramePr>
            <a:graphicFrameLocks noChangeAspect="1"/>
          </p:cNvGraphicFramePr>
          <p:nvPr/>
        </p:nvGraphicFramePr>
        <p:xfrm>
          <a:off x="2362200" y="4748213"/>
          <a:ext cx="2667000" cy="444500"/>
        </p:xfrm>
        <a:graphic>
          <a:graphicData uri="http://schemas.openxmlformats.org/presentationml/2006/ole">
            <p:oleObj spid="_x0000_s48131" name="Equation" r:id="rId4" imgW="2666880" imgH="444240" progId="Equation.3">
              <p:embed/>
            </p:oleObj>
          </a:graphicData>
        </a:graphic>
      </p:graphicFrame>
      <p:sp>
        <p:nvSpPr>
          <p:cNvPr id="48133" name="Text Box 5"/>
          <p:cNvSpPr txBox="1">
            <a:spLocks noChangeArrowheads="1"/>
          </p:cNvSpPr>
          <p:nvPr/>
        </p:nvSpPr>
        <p:spPr bwMode="auto">
          <a:xfrm>
            <a:off x="874713" y="5357813"/>
            <a:ext cx="7735887" cy="519112"/>
          </a:xfrm>
          <a:prstGeom prst="rect">
            <a:avLst/>
          </a:prstGeom>
          <a:noFill/>
          <a:ln w="9525">
            <a:noFill/>
            <a:miter lim="800000"/>
            <a:headEnd/>
            <a:tailEnd/>
          </a:ln>
          <a:effectLst/>
        </p:spPr>
        <p:txBody>
          <a:bodyPr>
            <a:spAutoFit/>
          </a:bodyPr>
          <a:lstStyle/>
          <a:p>
            <a:r>
              <a:rPr lang="zh-CN" altLang="en-US">
                <a:solidFill>
                  <a:schemeClr val="bg2"/>
                </a:solidFill>
              </a:rPr>
              <a:t>则矩阵</a:t>
            </a:r>
            <a:r>
              <a:rPr lang="en-US" altLang="zh-CN" i="1">
                <a:solidFill>
                  <a:schemeClr val="bg2"/>
                </a:solidFill>
              </a:rPr>
              <a:t>A</a:t>
            </a:r>
            <a:r>
              <a:rPr lang="en-US" altLang="zh-CN" baseline="30000">
                <a:solidFill>
                  <a:schemeClr val="bg2"/>
                </a:solidFill>
              </a:rPr>
              <a:t>-1</a:t>
            </a:r>
            <a:r>
              <a:rPr lang="zh-CN" altLang="en-US">
                <a:solidFill>
                  <a:schemeClr val="bg2"/>
                </a:solidFill>
              </a:rPr>
              <a:t>也可类似称为</a:t>
            </a:r>
            <a:r>
              <a:rPr lang="en-US" altLang="zh-CN" i="1">
                <a:solidFill>
                  <a:schemeClr val="bg2"/>
                </a:solidFill>
              </a:rPr>
              <a:t>A</a:t>
            </a:r>
            <a:r>
              <a:rPr lang="zh-CN" altLang="en-US">
                <a:solidFill>
                  <a:schemeClr val="bg2"/>
                </a:solidFill>
              </a:rPr>
              <a:t>的可逆矩阵或逆阵</a:t>
            </a:r>
            <a:r>
              <a:rPr lang="en-US" altLang="zh-CN">
                <a:solidFill>
                  <a:schemeClr val="bg2"/>
                </a:solidFill>
              </a:rPr>
              <a:t>.</a:t>
            </a:r>
          </a:p>
        </p:txBody>
      </p:sp>
      <p:sp>
        <p:nvSpPr>
          <p:cNvPr id="48162" name="Rectangle 34"/>
          <p:cNvSpPr>
            <a:spLocks noGrp="1" noChangeArrowheads="1"/>
          </p:cNvSpPr>
          <p:nvPr>
            <p:ph type="title"/>
          </p:nvPr>
        </p:nvSpPr>
        <p:spPr>
          <a:xfrm>
            <a:off x="914400" y="846138"/>
            <a:ext cx="7543800" cy="1143000"/>
          </a:xfrm>
        </p:spPr>
        <p:txBody>
          <a:bodyPr/>
          <a:lstStyle/>
          <a:p>
            <a:r>
              <a:rPr lang="zh-CN" altLang="en-US" sz="3200"/>
              <a:t>一、（概念的）引入</a:t>
            </a:r>
          </a:p>
        </p:txBody>
      </p:sp>
      <p:sp>
        <p:nvSpPr>
          <p:cNvPr id="48137" name="Rectangle 9"/>
          <p:cNvSpPr>
            <a:spLocks noChangeArrowheads="1"/>
          </p:cNvSpPr>
          <p:nvPr/>
        </p:nvSpPr>
        <p:spPr bwMode="auto">
          <a:xfrm>
            <a:off x="1752600" y="1676400"/>
            <a:ext cx="2684463" cy="519113"/>
          </a:xfrm>
          <a:prstGeom prst="rect">
            <a:avLst/>
          </a:prstGeom>
          <a:noFill/>
          <a:ln w="9525">
            <a:noFill/>
            <a:miter lim="800000"/>
            <a:headEnd/>
            <a:tailEnd/>
          </a:ln>
          <a:effectLst/>
        </p:spPr>
        <p:txBody>
          <a:bodyPr wrap="none">
            <a:spAutoFit/>
          </a:bodyPr>
          <a:lstStyle/>
          <a:p>
            <a:r>
              <a:rPr lang="zh-CN" altLang="en-US">
                <a:solidFill>
                  <a:schemeClr val="bg2"/>
                </a:solidFill>
              </a:rPr>
              <a:t>在数的运算中，</a:t>
            </a:r>
          </a:p>
        </p:txBody>
      </p:sp>
      <p:grpSp>
        <p:nvGrpSpPr>
          <p:cNvPr id="48138" name="Group 10"/>
          <p:cNvGrpSpPr>
            <a:grpSpLocks/>
          </p:cNvGrpSpPr>
          <p:nvPr/>
        </p:nvGrpSpPr>
        <p:grpSpPr bwMode="auto">
          <a:xfrm>
            <a:off x="4191000" y="1676400"/>
            <a:ext cx="2413000" cy="519113"/>
            <a:chOff x="2112" y="1056"/>
            <a:chExt cx="1520" cy="327"/>
          </a:xfrm>
        </p:grpSpPr>
        <p:sp>
          <p:nvSpPr>
            <p:cNvPr id="48139" name="Rectangle 11"/>
            <p:cNvSpPr>
              <a:spLocks noChangeArrowheads="1"/>
            </p:cNvSpPr>
            <p:nvPr/>
          </p:nvSpPr>
          <p:spPr bwMode="auto">
            <a:xfrm>
              <a:off x="2112" y="1056"/>
              <a:ext cx="1520" cy="327"/>
            </a:xfrm>
            <a:prstGeom prst="rect">
              <a:avLst/>
            </a:prstGeom>
            <a:noFill/>
            <a:ln w="9525">
              <a:noFill/>
              <a:miter lim="800000"/>
              <a:headEnd/>
              <a:tailEnd/>
            </a:ln>
            <a:effectLst/>
          </p:spPr>
          <p:txBody>
            <a:bodyPr wrap="none">
              <a:spAutoFit/>
            </a:bodyPr>
            <a:lstStyle/>
            <a:p>
              <a:r>
                <a:rPr lang="zh-CN" altLang="en-US">
                  <a:solidFill>
                    <a:schemeClr val="bg2"/>
                  </a:solidFill>
                </a:rPr>
                <a:t>当数         时，</a:t>
              </a:r>
            </a:p>
          </p:txBody>
        </p:sp>
        <p:graphicFrame>
          <p:nvGraphicFramePr>
            <p:cNvPr id="48140" name="Object 12"/>
            <p:cNvGraphicFramePr>
              <a:graphicFrameLocks noChangeAspect="1"/>
            </p:cNvGraphicFramePr>
            <p:nvPr/>
          </p:nvGraphicFramePr>
          <p:xfrm>
            <a:off x="2592" y="1104"/>
            <a:ext cx="511" cy="208"/>
          </p:xfrm>
          <a:graphic>
            <a:graphicData uri="http://schemas.openxmlformats.org/presentationml/2006/ole">
              <p:oleObj spid="_x0000_s48140" name="公式" r:id="rId5" imgW="812520" imgH="330120" progId="Equation.3">
                <p:embed/>
              </p:oleObj>
            </a:graphicData>
          </a:graphic>
        </p:graphicFrame>
      </p:grpSp>
      <p:sp>
        <p:nvSpPr>
          <p:cNvPr id="48141" name="Text Box 13"/>
          <p:cNvSpPr txBox="1">
            <a:spLocks noChangeArrowheads="1"/>
          </p:cNvSpPr>
          <p:nvPr/>
        </p:nvSpPr>
        <p:spPr bwMode="auto">
          <a:xfrm>
            <a:off x="6477000" y="1628775"/>
            <a:ext cx="539750" cy="519113"/>
          </a:xfrm>
          <a:prstGeom prst="rect">
            <a:avLst/>
          </a:prstGeom>
          <a:noFill/>
          <a:ln w="9525">
            <a:noFill/>
            <a:miter lim="800000"/>
            <a:headEnd/>
            <a:tailEnd/>
          </a:ln>
          <a:effectLst/>
        </p:spPr>
        <p:txBody>
          <a:bodyPr wrap="none">
            <a:spAutoFit/>
          </a:bodyPr>
          <a:lstStyle/>
          <a:p>
            <a:r>
              <a:rPr lang="zh-CN" altLang="en-US"/>
              <a:t>有</a:t>
            </a:r>
          </a:p>
        </p:txBody>
      </p:sp>
      <p:grpSp>
        <p:nvGrpSpPr>
          <p:cNvPr id="48142" name="Group 14"/>
          <p:cNvGrpSpPr>
            <a:grpSpLocks/>
          </p:cNvGrpSpPr>
          <p:nvPr/>
        </p:nvGrpSpPr>
        <p:grpSpPr bwMode="auto">
          <a:xfrm>
            <a:off x="914400" y="2819400"/>
            <a:ext cx="4373563" cy="811213"/>
            <a:chOff x="576" y="1968"/>
            <a:chExt cx="2755" cy="511"/>
          </a:xfrm>
        </p:grpSpPr>
        <p:graphicFrame>
          <p:nvGraphicFramePr>
            <p:cNvPr id="48143" name="Object 15"/>
            <p:cNvGraphicFramePr>
              <a:graphicFrameLocks noChangeAspect="1"/>
            </p:cNvGraphicFramePr>
            <p:nvPr/>
          </p:nvGraphicFramePr>
          <p:xfrm>
            <a:off x="1152" y="1968"/>
            <a:ext cx="592" cy="511"/>
          </p:xfrm>
          <a:graphic>
            <a:graphicData uri="http://schemas.openxmlformats.org/presentationml/2006/ole">
              <p:oleObj spid="_x0000_s48143" name="Equation" r:id="rId6" imgW="1066680" imgH="838080" progId="Equation.3">
                <p:embed/>
              </p:oleObj>
            </a:graphicData>
          </a:graphic>
        </p:graphicFrame>
        <p:grpSp>
          <p:nvGrpSpPr>
            <p:cNvPr id="48144" name="Group 16"/>
            <p:cNvGrpSpPr>
              <a:grpSpLocks/>
            </p:cNvGrpSpPr>
            <p:nvPr/>
          </p:nvGrpSpPr>
          <p:grpSpPr bwMode="auto">
            <a:xfrm>
              <a:off x="576" y="2016"/>
              <a:ext cx="2755" cy="327"/>
              <a:chOff x="576" y="2064"/>
              <a:chExt cx="2755" cy="327"/>
            </a:xfrm>
          </p:grpSpPr>
          <p:graphicFrame>
            <p:nvGraphicFramePr>
              <p:cNvPr id="48145" name="Object 17"/>
              <p:cNvGraphicFramePr>
                <a:graphicFrameLocks noChangeAspect="1"/>
              </p:cNvGraphicFramePr>
              <p:nvPr/>
            </p:nvGraphicFramePr>
            <p:xfrm>
              <a:off x="2112" y="2160"/>
              <a:ext cx="151" cy="159"/>
            </p:xfrm>
            <a:graphic>
              <a:graphicData uri="http://schemas.openxmlformats.org/presentationml/2006/ole">
                <p:oleObj spid="_x0000_s48145" name="公式" r:id="rId7" imgW="241200" imgH="253800" progId="Equation.3">
                  <p:embed/>
                </p:oleObj>
              </a:graphicData>
            </a:graphic>
          </p:graphicFrame>
          <p:sp>
            <p:nvSpPr>
              <p:cNvPr id="48146" name="Rectangle 18"/>
              <p:cNvSpPr>
                <a:spLocks noChangeArrowheads="1"/>
              </p:cNvSpPr>
              <p:nvPr/>
            </p:nvSpPr>
            <p:spPr bwMode="auto">
              <a:xfrm>
                <a:off x="576" y="2064"/>
                <a:ext cx="2755" cy="327"/>
              </a:xfrm>
              <a:prstGeom prst="rect">
                <a:avLst/>
              </a:prstGeom>
              <a:noFill/>
              <a:ln w="9525">
                <a:noFill/>
                <a:miter lim="800000"/>
                <a:headEnd/>
                <a:tailEnd/>
              </a:ln>
              <a:effectLst/>
            </p:spPr>
            <p:txBody>
              <a:bodyPr wrap="none">
                <a:spAutoFit/>
              </a:bodyPr>
              <a:lstStyle/>
              <a:p>
                <a:r>
                  <a:rPr lang="zh-CN" altLang="en-US">
                    <a:solidFill>
                      <a:schemeClr val="bg2"/>
                    </a:solidFill>
                  </a:rPr>
                  <a:t>其中              为     的倒数，</a:t>
                </a:r>
              </a:p>
            </p:txBody>
          </p:sp>
        </p:grpSp>
      </p:grpSp>
      <p:grpSp>
        <p:nvGrpSpPr>
          <p:cNvPr id="48147" name="Group 19"/>
          <p:cNvGrpSpPr>
            <a:grpSpLocks/>
          </p:cNvGrpSpPr>
          <p:nvPr/>
        </p:nvGrpSpPr>
        <p:grpSpPr bwMode="auto">
          <a:xfrm>
            <a:off x="4724400" y="2895600"/>
            <a:ext cx="2979738" cy="519113"/>
            <a:chOff x="2976" y="2016"/>
            <a:chExt cx="1877" cy="327"/>
          </a:xfrm>
        </p:grpSpPr>
        <p:graphicFrame>
          <p:nvGraphicFramePr>
            <p:cNvPr id="48148" name="Object 20"/>
            <p:cNvGraphicFramePr>
              <a:graphicFrameLocks noChangeAspect="1"/>
            </p:cNvGraphicFramePr>
            <p:nvPr/>
          </p:nvGraphicFramePr>
          <p:xfrm>
            <a:off x="3840" y="2112"/>
            <a:ext cx="151" cy="159"/>
          </p:xfrm>
          <a:graphic>
            <a:graphicData uri="http://schemas.openxmlformats.org/presentationml/2006/ole">
              <p:oleObj spid="_x0000_s48148" name="公式" r:id="rId8" imgW="241200" imgH="253800" progId="Equation.3">
                <p:embed/>
              </p:oleObj>
            </a:graphicData>
          </a:graphic>
        </p:graphicFrame>
        <p:sp>
          <p:nvSpPr>
            <p:cNvPr id="48149" name="Rectangle 21"/>
            <p:cNvSpPr>
              <a:spLocks noChangeArrowheads="1"/>
            </p:cNvSpPr>
            <p:nvPr/>
          </p:nvSpPr>
          <p:spPr bwMode="auto">
            <a:xfrm>
              <a:off x="2976" y="2016"/>
              <a:ext cx="1877" cy="327"/>
            </a:xfrm>
            <a:prstGeom prst="rect">
              <a:avLst/>
            </a:prstGeom>
            <a:noFill/>
            <a:ln w="9525">
              <a:noFill/>
              <a:miter lim="800000"/>
              <a:headEnd/>
              <a:tailEnd/>
            </a:ln>
            <a:effectLst/>
          </p:spPr>
          <p:txBody>
            <a:bodyPr wrap="none">
              <a:spAutoFit/>
            </a:bodyPr>
            <a:lstStyle/>
            <a:p>
              <a:r>
                <a:rPr lang="en-US" altLang="zh-CN">
                  <a:solidFill>
                    <a:schemeClr val="bg2"/>
                  </a:solidFill>
                </a:rPr>
                <a:t> </a:t>
              </a:r>
              <a:r>
                <a:rPr lang="zh-CN" altLang="en-US">
                  <a:solidFill>
                    <a:schemeClr val="bg2"/>
                  </a:solidFill>
                </a:rPr>
                <a:t>（或称     的逆）</a:t>
              </a:r>
              <a:r>
                <a:rPr lang="en-US" altLang="zh-CN">
                  <a:solidFill>
                    <a:schemeClr val="bg2"/>
                  </a:solidFill>
                </a:rPr>
                <a:t>;</a:t>
              </a:r>
            </a:p>
          </p:txBody>
        </p:sp>
      </p:grpSp>
      <p:sp>
        <p:nvSpPr>
          <p:cNvPr id="48152" name="Rectangle 24"/>
          <p:cNvSpPr>
            <a:spLocks noChangeArrowheads="1"/>
          </p:cNvSpPr>
          <p:nvPr/>
        </p:nvSpPr>
        <p:spPr bwMode="auto">
          <a:xfrm>
            <a:off x="700088" y="3605213"/>
            <a:ext cx="3440112" cy="519112"/>
          </a:xfrm>
          <a:prstGeom prst="rect">
            <a:avLst/>
          </a:prstGeom>
          <a:noFill/>
          <a:ln w="9525">
            <a:noFill/>
            <a:miter lim="800000"/>
            <a:headEnd/>
            <a:tailEnd/>
          </a:ln>
          <a:effectLst/>
        </p:spPr>
        <p:txBody>
          <a:bodyPr>
            <a:spAutoFit/>
          </a:bodyPr>
          <a:lstStyle/>
          <a:p>
            <a:r>
              <a:rPr lang="en-US" altLang="zh-CN">
                <a:solidFill>
                  <a:schemeClr val="bg2"/>
                </a:solidFill>
              </a:rPr>
              <a:t>  </a:t>
            </a:r>
            <a:r>
              <a:rPr lang="zh-CN" altLang="en-US">
                <a:solidFill>
                  <a:schemeClr val="bg2"/>
                </a:solidFill>
              </a:rPr>
              <a:t>在矩阵的运算中，</a:t>
            </a:r>
          </a:p>
        </p:txBody>
      </p:sp>
      <p:sp>
        <p:nvSpPr>
          <p:cNvPr id="48153" name="Rectangle 25"/>
          <p:cNvSpPr>
            <a:spLocks noChangeArrowheads="1"/>
          </p:cNvSpPr>
          <p:nvPr/>
        </p:nvSpPr>
        <p:spPr bwMode="auto">
          <a:xfrm>
            <a:off x="3684588" y="3584575"/>
            <a:ext cx="5043487" cy="519113"/>
          </a:xfrm>
          <a:prstGeom prst="rect">
            <a:avLst/>
          </a:prstGeom>
          <a:noFill/>
          <a:ln w="9525">
            <a:noFill/>
            <a:miter lim="800000"/>
            <a:headEnd/>
            <a:tailEnd/>
          </a:ln>
          <a:effectLst/>
        </p:spPr>
        <p:txBody>
          <a:bodyPr wrap="none">
            <a:spAutoFit/>
          </a:bodyPr>
          <a:lstStyle/>
          <a:p>
            <a:r>
              <a:rPr lang="zh-CN" altLang="en-US">
                <a:solidFill>
                  <a:srgbClr val="0000FF"/>
                </a:solidFill>
                <a:latin typeface="黑体" pitchFamily="2" charset="-122"/>
                <a:ea typeface="黑体" pitchFamily="2" charset="-122"/>
              </a:rPr>
              <a:t>单位阵</a:t>
            </a:r>
            <a:r>
              <a:rPr lang="en-US" altLang="zh-CN" i="1">
                <a:solidFill>
                  <a:srgbClr val="0000FF"/>
                </a:solidFill>
                <a:ea typeface="黑体" pitchFamily="2" charset="-122"/>
              </a:rPr>
              <a:t>E</a:t>
            </a:r>
            <a:r>
              <a:rPr lang="zh-CN" altLang="en-US">
                <a:solidFill>
                  <a:srgbClr val="0000FF"/>
                </a:solidFill>
                <a:latin typeface="黑体" pitchFamily="2" charset="-122"/>
                <a:ea typeface="黑体" pitchFamily="2" charset="-122"/>
              </a:rPr>
              <a:t>相当于数的乘法运算中</a:t>
            </a:r>
          </a:p>
        </p:txBody>
      </p:sp>
      <p:sp>
        <p:nvSpPr>
          <p:cNvPr id="48154" name="Rectangle 26"/>
          <p:cNvSpPr>
            <a:spLocks noChangeArrowheads="1"/>
          </p:cNvSpPr>
          <p:nvPr/>
        </p:nvSpPr>
        <p:spPr bwMode="auto">
          <a:xfrm>
            <a:off x="700088" y="4062413"/>
            <a:ext cx="1250950" cy="519112"/>
          </a:xfrm>
          <a:prstGeom prst="rect">
            <a:avLst/>
          </a:prstGeom>
          <a:noFill/>
          <a:ln w="9525">
            <a:noFill/>
            <a:miter lim="800000"/>
            <a:headEnd/>
            <a:tailEnd/>
          </a:ln>
          <a:effectLst/>
        </p:spPr>
        <p:txBody>
          <a:bodyPr wrap="none">
            <a:spAutoFit/>
          </a:bodyPr>
          <a:lstStyle/>
          <a:p>
            <a:r>
              <a:rPr lang="en-US" altLang="zh-CN">
                <a:solidFill>
                  <a:srgbClr val="0000FF"/>
                </a:solidFill>
              </a:rPr>
              <a:t>  </a:t>
            </a:r>
            <a:r>
              <a:rPr lang="zh-CN" altLang="en-US">
                <a:solidFill>
                  <a:srgbClr val="0000FF"/>
                </a:solidFill>
                <a:ea typeface="黑体" pitchFamily="2" charset="-122"/>
              </a:rPr>
              <a:t>的</a:t>
            </a:r>
            <a:r>
              <a:rPr lang="en-US" altLang="zh-CN">
                <a:solidFill>
                  <a:srgbClr val="0000FF"/>
                </a:solidFill>
                <a:latin typeface="黑体" pitchFamily="2" charset="-122"/>
                <a:ea typeface="黑体" pitchFamily="2" charset="-122"/>
              </a:rPr>
              <a:t>1</a:t>
            </a:r>
            <a:r>
              <a:rPr lang="zh-CN" altLang="en-US">
                <a:solidFill>
                  <a:schemeClr val="bg2"/>
                </a:solidFill>
              </a:rPr>
              <a:t>，</a:t>
            </a:r>
          </a:p>
        </p:txBody>
      </p:sp>
      <p:grpSp>
        <p:nvGrpSpPr>
          <p:cNvPr id="48155" name="Group 27"/>
          <p:cNvGrpSpPr>
            <a:grpSpLocks/>
          </p:cNvGrpSpPr>
          <p:nvPr/>
        </p:nvGrpSpPr>
        <p:grpSpPr bwMode="auto">
          <a:xfrm>
            <a:off x="1905000" y="4062413"/>
            <a:ext cx="3473450" cy="519112"/>
            <a:chOff x="1200" y="2688"/>
            <a:chExt cx="2188" cy="327"/>
          </a:xfrm>
        </p:grpSpPr>
        <p:graphicFrame>
          <p:nvGraphicFramePr>
            <p:cNvPr id="48156" name="Object 28"/>
            <p:cNvGraphicFramePr>
              <a:graphicFrameLocks noChangeAspect="1"/>
            </p:cNvGraphicFramePr>
            <p:nvPr/>
          </p:nvGraphicFramePr>
          <p:xfrm>
            <a:off x="2839" y="2740"/>
            <a:ext cx="184" cy="191"/>
          </p:xfrm>
          <a:graphic>
            <a:graphicData uri="http://schemas.openxmlformats.org/presentationml/2006/ole">
              <p:oleObj spid="_x0000_s48156" name="Equation" r:id="rId9" imgW="291960" imgH="304560" progId="Equation.3">
                <p:embed/>
              </p:oleObj>
            </a:graphicData>
          </a:graphic>
        </p:graphicFrame>
        <p:sp>
          <p:nvSpPr>
            <p:cNvPr id="48157" name="Rectangle 29"/>
            <p:cNvSpPr>
              <a:spLocks noChangeArrowheads="1"/>
            </p:cNvSpPr>
            <p:nvPr/>
          </p:nvSpPr>
          <p:spPr bwMode="auto">
            <a:xfrm>
              <a:off x="1200" y="2688"/>
              <a:ext cx="2188" cy="327"/>
            </a:xfrm>
            <a:prstGeom prst="rect">
              <a:avLst/>
            </a:prstGeom>
            <a:noFill/>
            <a:ln w="9525">
              <a:noFill/>
              <a:miter lim="800000"/>
              <a:headEnd/>
              <a:tailEnd/>
            </a:ln>
            <a:effectLst/>
          </p:spPr>
          <p:txBody>
            <a:bodyPr wrap="none">
              <a:spAutoFit/>
            </a:bodyPr>
            <a:lstStyle/>
            <a:p>
              <a:r>
                <a:rPr lang="zh-CN" altLang="en-US">
                  <a:solidFill>
                    <a:schemeClr val="bg2"/>
                  </a:solidFill>
                </a:rPr>
                <a:t>那么，对于矩阵     ，</a:t>
              </a:r>
            </a:p>
          </p:txBody>
        </p:sp>
      </p:grpSp>
      <p:grpSp>
        <p:nvGrpSpPr>
          <p:cNvPr id="48158" name="Group 30"/>
          <p:cNvGrpSpPr>
            <a:grpSpLocks/>
          </p:cNvGrpSpPr>
          <p:nvPr/>
        </p:nvGrpSpPr>
        <p:grpSpPr bwMode="auto">
          <a:xfrm>
            <a:off x="5046663" y="4062413"/>
            <a:ext cx="3562350" cy="519112"/>
            <a:chOff x="3264" y="2654"/>
            <a:chExt cx="2244" cy="327"/>
          </a:xfrm>
        </p:grpSpPr>
        <p:graphicFrame>
          <p:nvGraphicFramePr>
            <p:cNvPr id="48159" name="Object 31"/>
            <p:cNvGraphicFramePr>
              <a:graphicFrameLocks noChangeAspect="1"/>
            </p:cNvGraphicFramePr>
            <p:nvPr/>
          </p:nvGraphicFramePr>
          <p:xfrm>
            <a:off x="5089" y="2688"/>
            <a:ext cx="335" cy="240"/>
          </p:xfrm>
          <a:graphic>
            <a:graphicData uri="http://schemas.openxmlformats.org/presentationml/2006/ole">
              <p:oleObj spid="_x0000_s48159" name="Equation" r:id="rId10" imgW="533160" imgH="380880" progId="Equation.3">
                <p:embed/>
              </p:oleObj>
            </a:graphicData>
          </a:graphic>
        </p:graphicFrame>
        <p:sp>
          <p:nvSpPr>
            <p:cNvPr id="48160" name="Rectangle 32"/>
            <p:cNvSpPr>
              <a:spLocks noChangeArrowheads="1"/>
            </p:cNvSpPr>
            <p:nvPr/>
          </p:nvSpPr>
          <p:spPr bwMode="auto">
            <a:xfrm>
              <a:off x="3264" y="2654"/>
              <a:ext cx="2244" cy="327"/>
            </a:xfrm>
            <a:prstGeom prst="rect">
              <a:avLst/>
            </a:prstGeom>
            <a:noFill/>
            <a:ln w="9525">
              <a:noFill/>
              <a:miter lim="800000"/>
              <a:headEnd/>
              <a:tailEnd/>
            </a:ln>
            <a:effectLst/>
          </p:spPr>
          <p:txBody>
            <a:bodyPr wrap="none">
              <a:spAutoFit/>
            </a:bodyPr>
            <a:lstStyle/>
            <a:p>
              <a:r>
                <a:rPr lang="zh-CN" altLang="en-US">
                  <a:solidFill>
                    <a:schemeClr val="bg2"/>
                  </a:solidFill>
                </a:rPr>
                <a:t>如果存在一个矩阵     </a:t>
              </a:r>
              <a:r>
                <a:rPr lang="en-US" altLang="zh-CN">
                  <a:solidFill>
                    <a:schemeClr val="bg2"/>
                  </a:solidFill>
                </a:rPr>
                <a:t>,</a:t>
              </a:r>
            </a:p>
          </p:txBody>
        </p:sp>
      </p:grpSp>
      <p:sp>
        <p:nvSpPr>
          <p:cNvPr id="48161" name="Rectangle 33"/>
          <p:cNvSpPr>
            <a:spLocks noChangeArrowheads="1"/>
          </p:cNvSpPr>
          <p:nvPr/>
        </p:nvSpPr>
        <p:spPr bwMode="auto">
          <a:xfrm>
            <a:off x="819150" y="4703763"/>
            <a:ext cx="895350" cy="519112"/>
          </a:xfrm>
          <a:prstGeom prst="rect">
            <a:avLst/>
          </a:prstGeom>
          <a:noFill/>
          <a:ln w="9525">
            <a:noFill/>
            <a:miter lim="800000"/>
            <a:headEnd/>
            <a:tailEnd/>
          </a:ln>
          <a:effectLst/>
        </p:spPr>
        <p:txBody>
          <a:bodyPr wrap="none">
            <a:spAutoFit/>
          </a:bodyPr>
          <a:lstStyle/>
          <a:p>
            <a:r>
              <a:rPr lang="zh-CN" altLang="en-US">
                <a:solidFill>
                  <a:schemeClr val="bg2"/>
                </a:solidFill>
              </a:rPr>
              <a:t>使得</a:t>
            </a:r>
          </a:p>
        </p:txBody>
      </p:sp>
      <p:sp>
        <p:nvSpPr>
          <p:cNvPr id="48164" name="Text Box 36"/>
          <p:cNvSpPr txBox="1">
            <a:spLocks noChangeArrowheads="1"/>
          </p:cNvSpPr>
          <p:nvPr/>
        </p:nvSpPr>
        <p:spPr bwMode="auto">
          <a:xfrm>
            <a:off x="684213" y="404813"/>
            <a:ext cx="3683000" cy="762000"/>
          </a:xfrm>
          <a:prstGeom prst="rect">
            <a:avLst/>
          </a:prstGeom>
          <a:noFill/>
          <a:ln w="9525">
            <a:noFill/>
            <a:miter lim="800000"/>
            <a:headEnd/>
            <a:tailEnd/>
          </a:ln>
          <a:effectLst/>
        </p:spPr>
        <p:txBody>
          <a:bodyPr wrap="none">
            <a:spAutoFit/>
          </a:bodyPr>
          <a:lstStyle/>
          <a:p>
            <a:r>
              <a:rPr lang="en-US" altLang="zh-CN" sz="4400">
                <a:solidFill>
                  <a:schemeClr val="accent2"/>
                </a:solidFill>
              </a:rPr>
              <a:t>§2.3.1 </a:t>
            </a:r>
            <a:r>
              <a:rPr lang="zh-CN" altLang="en-US" sz="4400">
                <a:solidFill>
                  <a:schemeClr val="accent2"/>
                </a:solidFill>
              </a:rPr>
              <a:t>逆矩阵</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8137"/>
                                        </p:tgtEl>
                                        <p:attrNameLst>
                                          <p:attrName>style.visibility</p:attrName>
                                        </p:attrNameLst>
                                      </p:cBhvr>
                                      <p:to>
                                        <p:strVal val="visible"/>
                                      </p:to>
                                    </p:set>
                                    <p:animEffect transition="in" filter="wipe(left)">
                                      <p:cBhvr>
                                        <p:cTn id="7" dur="75"/>
                                        <p:tgtEl>
                                          <p:spTgt spid="481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38"/>
                                        </p:tgtEl>
                                        <p:attrNameLst>
                                          <p:attrName>style.visibility</p:attrName>
                                        </p:attrNameLst>
                                      </p:cBhvr>
                                      <p:to>
                                        <p:strVal val="visible"/>
                                      </p:to>
                                    </p:set>
                                    <p:animEffect transition="in" filter="wipe(left)">
                                      <p:cBhvr>
                                        <p:cTn id="12" dur="500"/>
                                        <p:tgtEl>
                                          <p:spTgt spid="48138"/>
                                        </p:tgtEl>
                                      </p:cBhvr>
                                    </p:animEffect>
                                  </p:childTnLst>
                                </p:cTn>
                              </p:par>
                              <p:par>
                                <p:cTn id="13" presetID="22" presetClass="entr" presetSubtype="8" fill="hold" grpId="0" nodeType="withEffect">
                                  <p:stCondLst>
                                    <p:cond delay="0"/>
                                  </p:stCondLst>
                                  <p:iterate type="lt">
                                    <p:tmPct val="100000"/>
                                  </p:iterate>
                                  <p:childTnLst>
                                    <p:set>
                                      <p:cBhvr>
                                        <p:cTn id="14" dur="1" fill="hold">
                                          <p:stCondLst>
                                            <p:cond delay="0"/>
                                          </p:stCondLst>
                                        </p:cTn>
                                        <p:tgtEl>
                                          <p:spTgt spid="48141"/>
                                        </p:tgtEl>
                                        <p:attrNameLst>
                                          <p:attrName>style.visibility</p:attrName>
                                        </p:attrNameLst>
                                      </p:cBhvr>
                                      <p:to>
                                        <p:strVal val="visible"/>
                                      </p:to>
                                    </p:set>
                                    <p:animEffect transition="in" filter="wipe(left)">
                                      <p:cBhvr>
                                        <p:cTn id="15" dur="75"/>
                                        <p:tgtEl>
                                          <p:spTgt spid="481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8130"/>
                                        </p:tgtEl>
                                        <p:attrNameLst>
                                          <p:attrName>style.visibility</p:attrName>
                                        </p:attrNameLst>
                                      </p:cBhvr>
                                      <p:to>
                                        <p:strVal val="visible"/>
                                      </p:to>
                                    </p:set>
                                    <p:animEffect transition="in" filter="wipe(left)">
                                      <p:cBhvr>
                                        <p:cTn id="20" dur="500"/>
                                        <p:tgtEl>
                                          <p:spTgt spid="481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142"/>
                                        </p:tgtEl>
                                        <p:attrNameLst>
                                          <p:attrName>style.visibility</p:attrName>
                                        </p:attrNameLst>
                                      </p:cBhvr>
                                      <p:to>
                                        <p:strVal val="visible"/>
                                      </p:to>
                                    </p:set>
                                    <p:animEffect transition="in" filter="wipe(left)">
                                      <p:cBhvr>
                                        <p:cTn id="25" dur="500"/>
                                        <p:tgtEl>
                                          <p:spTgt spid="481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147"/>
                                        </p:tgtEl>
                                        <p:attrNameLst>
                                          <p:attrName>style.visibility</p:attrName>
                                        </p:attrNameLst>
                                      </p:cBhvr>
                                      <p:to>
                                        <p:strVal val="visible"/>
                                      </p:to>
                                    </p:set>
                                    <p:animEffect transition="in" filter="wipe(left)">
                                      <p:cBhvr>
                                        <p:cTn id="30" dur="500"/>
                                        <p:tgtEl>
                                          <p:spTgt spid="481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48152"/>
                                        </p:tgtEl>
                                        <p:attrNameLst>
                                          <p:attrName>style.visibility</p:attrName>
                                        </p:attrNameLst>
                                      </p:cBhvr>
                                      <p:to>
                                        <p:strVal val="visible"/>
                                      </p:to>
                                    </p:set>
                                    <p:animEffect transition="in" filter="wipe(left)">
                                      <p:cBhvr>
                                        <p:cTn id="35" dur="75"/>
                                        <p:tgtEl>
                                          <p:spTgt spid="481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8153"/>
                                        </p:tgtEl>
                                        <p:attrNameLst>
                                          <p:attrName>style.visibility</p:attrName>
                                        </p:attrNameLst>
                                      </p:cBhvr>
                                      <p:to>
                                        <p:strVal val="visible"/>
                                      </p:to>
                                    </p:set>
                                    <p:animEffect transition="in" filter="wipe(left)">
                                      <p:cBhvr>
                                        <p:cTn id="40" dur="500"/>
                                        <p:tgtEl>
                                          <p:spTgt spid="48153"/>
                                        </p:tgtEl>
                                      </p:cBhvr>
                                    </p:animEffect>
                                  </p:childTnLst>
                                </p:cTn>
                              </p:par>
                              <p:par>
                                <p:cTn id="41" presetID="22" presetClass="entr" presetSubtype="8" fill="hold" grpId="0" nodeType="withEffect">
                                  <p:stCondLst>
                                    <p:cond delay="0"/>
                                  </p:stCondLst>
                                  <p:iterate type="lt">
                                    <p:tmPct val="100000"/>
                                  </p:iterate>
                                  <p:childTnLst>
                                    <p:set>
                                      <p:cBhvr>
                                        <p:cTn id="42" dur="1" fill="hold">
                                          <p:stCondLst>
                                            <p:cond delay="0"/>
                                          </p:stCondLst>
                                        </p:cTn>
                                        <p:tgtEl>
                                          <p:spTgt spid="48154"/>
                                        </p:tgtEl>
                                        <p:attrNameLst>
                                          <p:attrName>style.visibility</p:attrName>
                                        </p:attrNameLst>
                                      </p:cBhvr>
                                      <p:to>
                                        <p:strVal val="visible"/>
                                      </p:to>
                                    </p:set>
                                    <p:animEffect transition="in" filter="wipe(left)">
                                      <p:cBhvr>
                                        <p:cTn id="43" dur="75"/>
                                        <p:tgtEl>
                                          <p:spTgt spid="481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8155"/>
                                        </p:tgtEl>
                                        <p:attrNameLst>
                                          <p:attrName>style.visibility</p:attrName>
                                        </p:attrNameLst>
                                      </p:cBhvr>
                                      <p:to>
                                        <p:strVal val="visible"/>
                                      </p:to>
                                    </p:set>
                                    <p:animEffect transition="in" filter="wipe(left)">
                                      <p:cBhvr>
                                        <p:cTn id="48" dur="500"/>
                                        <p:tgtEl>
                                          <p:spTgt spid="4815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8158"/>
                                        </p:tgtEl>
                                        <p:attrNameLst>
                                          <p:attrName>style.visibility</p:attrName>
                                        </p:attrNameLst>
                                      </p:cBhvr>
                                      <p:to>
                                        <p:strVal val="visible"/>
                                      </p:to>
                                    </p:set>
                                    <p:animEffect transition="in" filter="wipe(left)">
                                      <p:cBhvr>
                                        <p:cTn id="53" dur="500"/>
                                        <p:tgtEl>
                                          <p:spTgt spid="4815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48161"/>
                                        </p:tgtEl>
                                        <p:attrNameLst>
                                          <p:attrName>style.visibility</p:attrName>
                                        </p:attrNameLst>
                                      </p:cBhvr>
                                      <p:to>
                                        <p:strVal val="visible"/>
                                      </p:to>
                                    </p:set>
                                    <p:animEffect transition="in" filter="wipe(left)">
                                      <p:cBhvr>
                                        <p:cTn id="58" dur="75"/>
                                        <p:tgtEl>
                                          <p:spTgt spid="4816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8131"/>
                                        </p:tgtEl>
                                        <p:attrNameLst>
                                          <p:attrName>style.visibility</p:attrName>
                                        </p:attrNameLst>
                                      </p:cBhvr>
                                      <p:to>
                                        <p:strVal val="visible"/>
                                      </p:to>
                                    </p:set>
                                    <p:animEffect transition="in" filter="wipe(left)">
                                      <p:cBhvr>
                                        <p:cTn id="63" dur="500"/>
                                        <p:tgtEl>
                                          <p:spTgt spid="481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8133"/>
                                        </p:tgtEl>
                                        <p:attrNameLst>
                                          <p:attrName>style.visibility</p:attrName>
                                        </p:attrNameLst>
                                      </p:cBhvr>
                                      <p:to>
                                        <p:strVal val="visible"/>
                                      </p:to>
                                    </p:set>
                                    <p:animEffect transition="in" filter="wipe(left)">
                                      <p:cBhvr>
                                        <p:cTn id="68"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7" grpId="0" autoUpdateAnimBg="0"/>
      <p:bldP spid="48141" grpId="0" autoUpdateAnimBg="0"/>
      <p:bldP spid="48152" grpId="0" autoUpdateAnimBg="0"/>
      <p:bldP spid="48153" grpId="0"/>
      <p:bldP spid="48154" grpId="0" autoUpdateAnimBg="0"/>
      <p:bldP spid="4816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1403350" y="1474788"/>
            <a:ext cx="7561263" cy="519112"/>
          </a:xfrm>
          <a:prstGeom prst="rect">
            <a:avLst/>
          </a:prstGeom>
          <a:noFill/>
          <a:ln w="9525">
            <a:noFill/>
            <a:miter lim="800000"/>
            <a:headEnd/>
            <a:tailEnd/>
          </a:ln>
          <a:effectLst/>
        </p:spPr>
        <p:txBody>
          <a:bodyPr>
            <a:spAutoFit/>
          </a:bodyPr>
          <a:lstStyle/>
          <a:p>
            <a:r>
              <a:rPr lang="en-US" altLang="zh-CN">
                <a:latin typeface="黑体" pitchFamily="2" charset="-122"/>
                <a:ea typeface="黑体" pitchFamily="2" charset="-122"/>
              </a:rPr>
              <a:t>(1) </a:t>
            </a:r>
            <a:r>
              <a:rPr lang="zh-CN" altLang="en-US">
                <a:latin typeface="黑体" pitchFamily="2" charset="-122"/>
                <a:ea typeface="黑体" pitchFamily="2" charset="-122"/>
              </a:rPr>
              <a:t>用克莱姆法则解方程组的两个条件</a:t>
            </a:r>
          </a:p>
        </p:txBody>
      </p:sp>
      <p:sp>
        <p:nvSpPr>
          <p:cNvPr id="189445" name="Rectangle 5"/>
          <p:cNvSpPr>
            <a:spLocks noChangeArrowheads="1"/>
          </p:cNvSpPr>
          <p:nvPr/>
        </p:nvSpPr>
        <p:spPr bwMode="auto">
          <a:xfrm>
            <a:off x="2262188" y="2195513"/>
            <a:ext cx="6486525" cy="519112"/>
          </a:xfrm>
          <a:prstGeom prst="rect">
            <a:avLst/>
          </a:prstGeom>
          <a:noFill/>
          <a:ln w="9525">
            <a:noFill/>
            <a:miter lim="800000"/>
            <a:headEnd/>
            <a:tailEnd/>
          </a:ln>
          <a:effectLst/>
        </p:spPr>
        <p:txBody>
          <a:bodyPr>
            <a:spAutoFit/>
          </a:bodyPr>
          <a:lstStyle/>
          <a:p>
            <a:r>
              <a:rPr lang="en-US" altLang="zh-CN">
                <a:latin typeface="宋体" pitchFamily="2" charset="-122"/>
              </a:rPr>
              <a:t>(</a:t>
            </a:r>
            <a:r>
              <a:rPr lang="en-US" altLang="zh-CN" i="1"/>
              <a:t>a</a:t>
            </a:r>
            <a:r>
              <a:rPr lang="en-US" altLang="zh-CN">
                <a:latin typeface="宋体" pitchFamily="2" charset="-122"/>
              </a:rPr>
              <a:t>)</a:t>
            </a:r>
            <a:r>
              <a:rPr lang="zh-CN" altLang="en-US">
                <a:latin typeface="宋体" pitchFamily="2" charset="-122"/>
              </a:rPr>
              <a:t>方程个数等于未知量个数</a:t>
            </a:r>
            <a:r>
              <a:rPr lang="en-US" altLang="zh-CN"/>
              <a:t>;</a:t>
            </a:r>
          </a:p>
        </p:txBody>
      </p:sp>
      <p:sp>
        <p:nvSpPr>
          <p:cNvPr id="189446" name="Text Box 6"/>
          <p:cNvSpPr txBox="1">
            <a:spLocks noChangeArrowheads="1"/>
          </p:cNvSpPr>
          <p:nvPr/>
        </p:nvSpPr>
        <p:spPr bwMode="auto">
          <a:xfrm>
            <a:off x="2262188" y="2760663"/>
            <a:ext cx="5549900" cy="519112"/>
          </a:xfrm>
          <a:prstGeom prst="rect">
            <a:avLst/>
          </a:prstGeom>
          <a:noFill/>
          <a:ln w="9525">
            <a:noFill/>
            <a:miter lim="800000"/>
            <a:headEnd/>
            <a:tailEnd/>
          </a:ln>
          <a:effectLst/>
        </p:spPr>
        <p:txBody>
          <a:bodyPr>
            <a:spAutoFit/>
          </a:bodyPr>
          <a:lstStyle/>
          <a:p>
            <a:r>
              <a:rPr lang="en-US" altLang="zh-CN">
                <a:latin typeface="宋体" pitchFamily="2" charset="-122"/>
              </a:rPr>
              <a:t>(</a:t>
            </a:r>
            <a:r>
              <a:rPr lang="en-US" altLang="zh-CN" i="1">
                <a:latin typeface="宋体" pitchFamily="2" charset="-122"/>
              </a:rPr>
              <a:t>b</a:t>
            </a:r>
            <a:r>
              <a:rPr lang="en-US" altLang="zh-CN">
                <a:latin typeface="宋体" pitchFamily="2" charset="-122"/>
              </a:rPr>
              <a:t>)</a:t>
            </a:r>
            <a:r>
              <a:rPr lang="zh-CN" altLang="en-US">
                <a:latin typeface="宋体" pitchFamily="2" charset="-122"/>
              </a:rPr>
              <a:t>系数行列式不等于零</a:t>
            </a:r>
            <a:r>
              <a:rPr lang="en-US" altLang="zh-CN">
                <a:latin typeface="宋体" pitchFamily="2" charset="-122"/>
              </a:rPr>
              <a:t>.</a:t>
            </a:r>
          </a:p>
        </p:txBody>
      </p:sp>
      <p:sp>
        <p:nvSpPr>
          <p:cNvPr id="189447" name="Rectangle 7"/>
          <p:cNvSpPr>
            <a:spLocks noChangeArrowheads="1"/>
          </p:cNvSpPr>
          <p:nvPr/>
        </p:nvSpPr>
        <p:spPr bwMode="auto">
          <a:xfrm>
            <a:off x="1403350" y="3346450"/>
            <a:ext cx="6551613" cy="946150"/>
          </a:xfrm>
          <a:prstGeom prst="rect">
            <a:avLst/>
          </a:prstGeom>
          <a:noFill/>
          <a:ln w="9525">
            <a:noFill/>
            <a:miter lim="800000"/>
            <a:headEnd/>
            <a:tailEnd/>
          </a:ln>
          <a:effectLst/>
        </p:spPr>
        <p:txBody>
          <a:bodyPr>
            <a:spAutoFit/>
          </a:bodyPr>
          <a:lstStyle/>
          <a:p>
            <a:pPr marL="714375" indent="-714375"/>
            <a:r>
              <a:rPr lang="en-US" altLang="zh-CN">
                <a:latin typeface="黑体" pitchFamily="2" charset="-122"/>
                <a:ea typeface="黑体" pitchFamily="2" charset="-122"/>
              </a:rPr>
              <a:t>(2) </a:t>
            </a:r>
            <a:r>
              <a:rPr lang="zh-CN" altLang="en-US">
                <a:latin typeface="黑体" pitchFamily="2" charset="-122"/>
                <a:ea typeface="黑体" pitchFamily="2" charset="-122"/>
              </a:rPr>
              <a:t>克莱姆规则建立了线性方程组的解和已知的系数与常数项之间的关系</a:t>
            </a:r>
            <a:r>
              <a:rPr lang="en-US" altLang="zh-CN">
                <a:ea typeface="黑体" pitchFamily="2" charset="-122"/>
              </a:rPr>
              <a:t>.</a:t>
            </a:r>
          </a:p>
        </p:txBody>
      </p:sp>
      <p:sp>
        <p:nvSpPr>
          <p:cNvPr id="189448" name="Rectangle 8"/>
          <p:cNvSpPr>
            <a:spLocks noChangeArrowheads="1"/>
          </p:cNvSpPr>
          <p:nvPr/>
        </p:nvSpPr>
        <p:spPr bwMode="auto">
          <a:xfrm>
            <a:off x="971550" y="587375"/>
            <a:ext cx="1560513" cy="641350"/>
          </a:xfrm>
          <a:prstGeom prst="rect">
            <a:avLst/>
          </a:prstGeom>
          <a:noFill/>
          <a:ln w="9525" algn="ctr">
            <a:noFill/>
            <a:miter lim="800000"/>
            <a:headEnd/>
            <a:tailEnd/>
          </a:ln>
          <a:effectLst/>
        </p:spPr>
        <p:txBody>
          <a:bodyPr wrap="none">
            <a:spAutoFit/>
          </a:bodyPr>
          <a:lstStyle/>
          <a:p>
            <a:r>
              <a:rPr lang="zh-CN" altLang="en-US" sz="3600">
                <a:solidFill>
                  <a:srgbClr val="CC0000"/>
                </a:solidFill>
                <a:ea typeface="黑体" pitchFamily="2" charset="-122"/>
              </a:rPr>
              <a:t>注意：</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left)">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89445"/>
                                        </p:tgtEl>
                                        <p:attrNameLst>
                                          <p:attrName>style.visibility</p:attrName>
                                        </p:attrNameLst>
                                      </p:cBhvr>
                                      <p:to>
                                        <p:strVal val="visible"/>
                                      </p:to>
                                    </p:set>
                                    <p:animEffect transition="in" filter="wipe(left)">
                                      <p:cBhvr>
                                        <p:cTn id="12" dur="75"/>
                                        <p:tgtEl>
                                          <p:spTgt spid="1894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89446"/>
                                        </p:tgtEl>
                                        <p:attrNameLst>
                                          <p:attrName>style.visibility</p:attrName>
                                        </p:attrNameLst>
                                      </p:cBhvr>
                                      <p:to>
                                        <p:strVal val="visible"/>
                                      </p:to>
                                    </p:set>
                                    <p:animEffect transition="in" filter="wipe(left)">
                                      <p:cBhvr>
                                        <p:cTn id="17" dur="75"/>
                                        <p:tgtEl>
                                          <p:spTgt spid="1894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89447"/>
                                        </p:tgtEl>
                                        <p:attrNameLst>
                                          <p:attrName>style.visibility</p:attrName>
                                        </p:attrNameLst>
                                      </p:cBhvr>
                                      <p:to>
                                        <p:strVal val="visible"/>
                                      </p:to>
                                    </p:set>
                                    <p:animEffect transition="in" filter="wipe(left)">
                                      <p:cBhvr>
                                        <p:cTn id="22" dur="75"/>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5" grpId="0" autoUpdateAnimBg="0"/>
      <p:bldP spid="189446" grpId="0" autoUpdateAnimBg="0"/>
      <p:bldP spid="1894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Object 3"/>
          <p:cNvGraphicFramePr>
            <a:graphicFrameLocks noChangeAspect="1"/>
          </p:cNvGraphicFramePr>
          <p:nvPr/>
        </p:nvGraphicFramePr>
        <p:xfrm>
          <a:off x="2106613" y="2892425"/>
          <a:ext cx="2743200" cy="444500"/>
        </p:xfrm>
        <a:graphic>
          <a:graphicData uri="http://schemas.openxmlformats.org/presentationml/2006/ole">
            <p:oleObj spid="_x0000_s60419" name="Equation" r:id="rId3" imgW="2743200" imgH="444240" progId="Equation.3">
              <p:embed/>
            </p:oleObj>
          </a:graphicData>
        </a:graphic>
      </p:graphicFrame>
      <p:graphicFrame>
        <p:nvGraphicFramePr>
          <p:cNvPr id="60420" name="Object 4"/>
          <p:cNvGraphicFramePr>
            <a:graphicFrameLocks noChangeAspect="1"/>
          </p:cNvGraphicFramePr>
          <p:nvPr/>
        </p:nvGraphicFramePr>
        <p:xfrm>
          <a:off x="2179638" y="3684588"/>
          <a:ext cx="2565400" cy="417512"/>
        </p:xfrm>
        <a:graphic>
          <a:graphicData uri="http://schemas.openxmlformats.org/presentationml/2006/ole">
            <p:oleObj spid="_x0000_s60420" name="Equation" r:id="rId4" imgW="2565360" imgH="419040" progId="Equation.3">
              <p:embed/>
            </p:oleObj>
          </a:graphicData>
        </a:graphic>
      </p:graphicFrame>
      <p:graphicFrame>
        <p:nvGraphicFramePr>
          <p:cNvPr id="60424" name="Object 8"/>
          <p:cNvGraphicFramePr>
            <a:graphicFrameLocks noChangeAspect="1"/>
          </p:cNvGraphicFramePr>
          <p:nvPr/>
        </p:nvGraphicFramePr>
        <p:xfrm>
          <a:off x="4843463" y="3468688"/>
          <a:ext cx="2311400" cy="825500"/>
        </p:xfrm>
        <a:graphic>
          <a:graphicData uri="http://schemas.openxmlformats.org/presentationml/2006/ole">
            <p:oleObj spid="_x0000_s60424" name="Equation" r:id="rId5" imgW="2311200" imgH="825480" progId="Equation.3">
              <p:embed/>
            </p:oleObj>
          </a:graphicData>
        </a:graphic>
      </p:graphicFrame>
      <p:graphicFrame>
        <p:nvGraphicFramePr>
          <p:cNvPr id="60427" name="Object 11"/>
          <p:cNvGraphicFramePr>
            <a:graphicFrameLocks noChangeAspect="1"/>
          </p:cNvGraphicFramePr>
          <p:nvPr/>
        </p:nvGraphicFramePr>
        <p:xfrm>
          <a:off x="882650" y="1247775"/>
          <a:ext cx="7186613" cy="1003300"/>
        </p:xfrm>
        <a:graphic>
          <a:graphicData uri="http://schemas.openxmlformats.org/presentationml/2006/ole">
            <p:oleObj spid="_x0000_s60427" name="Equation" r:id="rId6" imgW="7175160" imgH="1002960" progId="Equation.DSMT4">
              <p:embed/>
            </p:oleObj>
          </a:graphicData>
        </a:graphic>
      </p:graphicFrame>
      <p:sp>
        <p:nvSpPr>
          <p:cNvPr id="60428" name="Rectangle 12"/>
          <p:cNvSpPr>
            <a:spLocks noChangeArrowheads="1"/>
          </p:cNvSpPr>
          <p:nvPr/>
        </p:nvSpPr>
        <p:spPr bwMode="auto">
          <a:xfrm>
            <a:off x="882650" y="1171575"/>
            <a:ext cx="1096963" cy="519113"/>
          </a:xfrm>
          <a:prstGeom prst="rect">
            <a:avLst/>
          </a:prstGeom>
          <a:noFill/>
          <a:ln w="9525">
            <a:noFill/>
            <a:miter lim="800000"/>
            <a:headEnd/>
            <a:tailEnd/>
          </a:ln>
          <a:effectLst/>
        </p:spPr>
        <p:txBody>
          <a:bodyPr>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1</a:t>
            </a:r>
          </a:p>
        </p:txBody>
      </p:sp>
      <p:grpSp>
        <p:nvGrpSpPr>
          <p:cNvPr id="60437" name="Group 21"/>
          <p:cNvGrpSpPr>
            <a:grpSpLocks/>
          </p:cNvGrpSpPr>
          <p:nvPr/>
        </p:nvGrpSpPr>
        <p:grpSpPr bwMode="auto">
          <a:xfrm>
            <a:off x="5538788" y="2841625"/>
            <a:ext cx="1600200" cy="1524000"/>
            <a:chOff x="3600" y="2352"/>
            <a:chExt cx="1008" cy="960"/>
          </a:xfrm>
        </p:grpSpPr>
        <p:sp>
          <p:nvSpPr>
            <p:cNvPr id="60434" name="Oval 18"/>
            <p:cNvSpPr>
              <a:spLocks noChangeArrowheads="1"/>
            </p:cNvSpPr>
            <p:nvPr/>
          </p:nvSpPr>
          <p:spPr bwMode="auto">
            <a:xfrm>
              <a:off x="3600" y="2688"/>
              <a:ext cx="672" cy="624"/>
            </a:xfrm>
            <a:prstGeom prst="ellipse">
              <a:avLst/>
            </a:prstGeom>
            <a:noFill/>
            <a:ln w="28575">
              <a:solidFill>
                <a:srgbClr val="0000FF"/>
              </a:solidFill>
              <a:round/>
              <a:headEnd/>
              <a:tailEnd/>
            </a:ln>
            <a:effectLst/>
          </p:spPr>
          <p:txBody>
            <a:bodyPr wrap="none" anchor="ctr"/>
            <a:lstStyle/>
            <a:p>
              <a:endParaRPr lang="en-US"/>
            </a:p>
          </p:txBody>
        </p:sp>
        <p:sp>
          <p:nvSpPr>
            <p:cNvPr id="60435" name="Line 19"/>
            <p:cNvSpPr>
              <a:spLocks noChangeShapeType="1"/>
            </p:cNvSpPr>
            <p:nvPr/>
          </p:nvSpPr>
          <p:spPr bwMode="auto">
            <a:xfrm flipV="1">
              <a:off x="4128" y="2544"/>
              <a:ext cx="144" cy="192"/>
            </a:xfrm>
            <a:prstGeom prst="line">
              <a:avLst/>
            </a:prstGeom>
            <a:noFill/>
            <a:ln w="28575">
              <a:solidFill>
                <a:srgbClr val="0000FF"/>
              </a:solidFill>
              <a:round/>
              <a:headEnd/>
              <a:tailEnd type="triangle" w="med" len="med"/>
            </a:ln>
            <a:effectLst/>
          </p:spPr>
          <p:txBody>
            <a:bodyPr wrap="none"/>
            <a:lstStyle/>
            <a:p>
              <a:endParaRPr lang="en-US"/>
            </a:p>
          </p:txBody>
        </p:sp>
        <p:graphicFrame>
          <p:nvGraphicFramePr>
            <p:cNvPr id="60436" name="Object 20"/>
            <p:cNvGraphicFramePr>
              <a:graphicFrameLocks noChangeAspect="1"/>
            </p:cNvGraphicFramePr>
            <p:nvPr/>
          </p:nvGraphicFramePr>
          <p:xfrm>
            <a:off x="4272" y="2352"/>
            <a:ext cx="336" cy="240"/>
          </p:xfrm>
          <a:graphic>
            <a:graphicData uri="http://schemas.openxmlformats.org/presentationml/2006/ole">
              <p:oleObj spid="_x0000_s60436" name="Equation" r:id="rId7" imgW="533160" imgH="380880" progId="Equation.3">
                <p:embed/>
              </p:oleObj>
            </a:graphicData>
          </a:graphic>
        </p:graphicFrame>
      </p:grpSp>
      <p:graphicFrame>
        <p:nvGraphicFramePr>
          <p:cNvPr id="60438" name="Object 22"/>
          <p:cNvGraphicFramePr>
            <a:graphicFrameLocks noChangeAspect="1"/>
          </p:cNvGraphicFramePr>
          <p:nvPr/>
        </p:nvGraphicFramePr>
        <p:xfrm>
          <a:off x="2032000" y="4365625"/>
          <a:ext cx="2755900" cy="825500"/>
        </p:xfrm>
        <a:graphic>
          <a:graphicData uri="http://schemas.openxmlformats.org/presentationml/2006/ole">
            <p:oleObj spid="_x0000_s60438" name="Equation" r:id="rId8" imgW="2755800" imgH="825480" progId="Equation.3">
              <p:embed/>
            </p:oleObj>
          </a:graphicData>
        </a:graphic>
      </p:graphicFrame>
      <p:sp>
        <p:nvSpPr>
          <p:cNvPr id="60439" name="Text Box 23"/>
          <p:cNvSpPr txBox="1">
            <a:spLocks noChangeArrowheads="1"/>
          </p:cNvSpPr>
          <p:nvPr/>
        </p:nvSpPr>
        <p:spPr bwMode="auto">
          <a:xfrm>
            <a:off x="1979613" y="2466975"/>
            <a:ext cx="6624637" cy="457200"/>
          </a:xfrm>
          <a:prstGeom prst="rect">
            <a:avLst/>
          </a:prstGeom>
          <a:noFill/>
          <a:ln w="9525">
            <a:noFill/>
            <a:miter lim="800000"/>
            <a:headEnd/>
            <a:tailEnd/>
          </a:ln>
          <a:effectLst/>
        </p:spPr>
        <p:txBody>
          <a:bodyPr>
            <a:spAutoFit/>
          </a:bodyPr>
          <a:lstStyle/>
          <a:p>
            <a:pPr>
              <a:spcBef>
                <a:spcPct val="50000"/>
              </a:spcBef>
            </a:pPr>
            <a:r>
              <a:rPr lang="zh-CN" altLang="en-US" sz="2400">
                <a:solidFill>
                  <a:srgbClr val="CC0000"/>
                </a:solidFill>
              </a:rPr>
              <a:t>（注意：</a:t>
            </a:r>
            <a:r>
              <a:rPr lang="en-US" altLang="zh-CN" sz="2400" i="1">
                <a:solidFill>
                  <a:srgbClr val="CC0000"/>
                </a:solidFill>
              </a:rPr>
              <a:t>A</a:t>
            </a:r>
            <a:r>
              <a:rPr lang="zh-CN" altLang="en-US" sz="2400">
                <a:solidFill>
                  <a:srgbClr val="CC0000"/>
                </a:solidFill>
              </a:rPr>
              <a:t>是已知矩阵，所求矩阵要用</a:t>
            </a:r>
            <a:r>
              <a:rPr lang="en-US" altLang="zh-CN" sz="2400" i="1">
                <a:solidFill>
                  <a:srgbClr val="CC0000"/>
                </a:solidFill>
              </a:rPr>
              <a:t>A</a:t>
            </a:r>
            <a:r>
              <a:rPr lang="zh-CN" altLang="en-US" sz="2400">
                <a:solidFill>
                  <a:srgbClr val="CC0000"/>
                </a:solidFill>
              </a:rPr>
              <a:t>表示）</a:t>
            </a:r>
          </a:p>
        </p:txBody>
      </p:sp>
      <p:sp>
        <p:nvSpPr>
          <p:cNvPr id="60441" name="Rectangle 25"/>
          <p:cNvSpPr>
            <a:spLocks noGrp="1" noChangeArrowheads="1"/>
          </p:cNvSpPr>
          <p:nvPr>
            <p:ph type="title"/>
          </p:nvPr>
        </p:nvSpPr>
        <p:spPr>
          <a:xfrm>
            <a:off x="827088" y="333375"/>
            <a:ext cx="7543800" cy="863600"/>
          </a:xfrm>
        </p:spPr>
        <p:txBody>
          <a:bodyPr/>
          <a:lstStyle/>
          <a:p>
            <a:r>
              <a:rPr lang="zh-CN" altLang="en-US"/>
              <a:t>综合例题</a:t>
            </a:r>
          </a:p>
        </p:txBody>
      </p:sp>
      <p:sp>
        <p:nvSpPr>
          <p:cNvPr id="60442" name="Text Box 26"/>
          <p:cNvSpPr txBox="1">
            <a:spLocks noChangeArrowheads="1"/>
          </p:cNvSpPr>
          <p:nvPr/>
        </p:nvSpPr>
        <p:spPr bwMode="auto">
          <a:xfrm>
            <a:off x="795338" y="2405063"/>
            <a:ext cx="1255712" cy="519112"/>
          </a:xfrm>
          <a:prstGeom prst="rect">
            <a:avLst/>
          </a:prstGeom>
          <a:noFill/>
          <a:ln w="9525" algn="ctr">
            <a:noFill/>
            <a:miter lim="800000"/>
            <a:headEnd/>
            <a:tailEnd/>
          </a:ln>
          <a:effectLst/>
        </p:spPr>
        <p:txBody>
          <a:bodyPr wrap="none">
            <a:spAutoFit/>
          </a:bodyPr>
          <a:lstStyle/>
          <a:p>
            <a:r>
              <a:rPr lang="zh-CN" altLang="en-US"/>
              <a:t>证明：</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42"/>
                                        </p:tgtEl>
                                        <p:attrNameLst>
                                          <p:attrName>style.visibility</p:attrName>
                                        </p:attrNameLst>
                                      </p:cBhvr>
                                      <p:to>
                                        <p:strVal val="visible"/>
                                      </p:to>
                                    </p:set>
                                    <p:animEffect transition="in" filter="wipe(left)">
                                      <p:cBhvr>
                                        <p:cTn id="7" dur="500"/>
                                        <p:tgtEl>
                                          <p:spTgt spid="60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39"/>
                                        </p:tgtEl>
                                        <p:attrNameLst>
                                          <p:attrName>style.visibility</p:attrName>
                                        </p:attrNameLst>
                                      </p:cBhvr>
                                      <p:to>
                                        <p:strVal val="visible"/>
                                      </p:to>
                                    </p:set>
                                    <p:animEffect transition="in" filter="wipe(left)">
                                      <p:cBhvr>
                                        <p:cTn id="12" dur="500"/>
                                        <p:tgtEl>
                                          <p:spTgt spid="604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wipe(left)">
                                      <p:cBhvr>
                                        <p:cTn id="17" dur="500"/>
                                        <p:tgtEl>
                                          <p:spTgt spid="604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wipe(left)">
                                      <p:cBhvr>
                                        <p:cTn id="22" dur="500"/>
                                        <p:tgtEl>
                                          <p:spTgt spid="60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left)">
                                      <p:cBhvr>
                                        <p:cTn id="27" dur="500"/>
                                        <p:tgtEl>
                                          <p:spTgt spid="604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37"/>
                                        </p:tgtEl>
                                        <p:attrNameLst>
                                          <p:attrName>style.visibility</p:attrName>
                                        </p:attrNameLst>
                                      </p:cBhvr>
                                      <p:to>
                                        <p:strVal val="visible"/>
                                      </p:to>
                                    </p:set>
                                    <p:animEffect transition="in" filter="wipe(left)">
                                      <p:cBhvr>
                                        <p:cTn id="32" dur="500"/>
                                        <p:tgtEl>
                                          <p:spTgt spid="60437"/>
                                        </p:tgtEl>
                                      </p:cBhvr>
                                    </p:animEffect>
                                  </p:childTnLst>
                                  <p:subTnLst>
                                    <p:set>
                                      <p:cBhvr override="childStyle">
                                        <p:cTn dur="1" fill="hold" display="0" masterRel="nextClick" afterEffect="1"/>
                                        <p:tgtEl>
                                          <p:spTgt spid="604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438"/>
                                        </p:tgtEl>
                                        <p:attrNameLst>
                                          <p:attrName>style.visibility</p:attrName>
                                        </p:attrNameLst>
                                      </p:cBhvr>
                                      <p:to>
                                        <p:strVal val="visible"/>
                                      </p:to>
                                    </p:set>
                                    <p:animEffect transition="in" filter="wipe(left)">
                                      <p:cBhvr>
                                        <p:cTn id="37" dur="500"/>
                                        <p:tgtEl>
                                          <p:spTgt spid="6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p:bldP spid="604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1116013" y="393700"/>
          <a:ext cx="3263900" cy="419100"/>
        </p:xfrm>
        <a:graphic>
          <a:graphicData uri="http://schemas.openxmlformats.org/presentationml/2006/ole">
            <p:oleObj spid="_x0000_s61442" name="公式" r:id="rId3" imgW="3263760" imgH="419040" progId="Equation.3">
              <p:embed/>
            </p:oleObj>
          </a:graphicData>
        </a:graphic>
      </p:graphicFrame>
      <p:graphicFrame>
        <p:nvGraphicFramePr>
          <p:cNvPr id="61443" name="Object 3"/>
          <p:cNvGraphicFramePr>
            <a:graphicFrameLocks noChangeAspect="1"/>
          </p:cNvGraphicFramePr>
          <p:nvPr/>
        </p:nvGraphicFramePr>
        <p:xfrm>
          <a:off x="1192213" y="1231900"/>
          <a:ext cx="4699000" cy="430213"/>
        </p:xfrm>
        <a:graphic>
          <a:graphicData uri="http://schemas.openxmlformats.org/presentationml/2006/ole">
            <p:oleObj spid="_x0000_s61443" name="公式" r:id="rId4" imgW="4698720" imgH="431640" progId="Equation.3">
              <p:embed/>
            </p:oleObj>
          </a:graphicData>
        </a:graphic>
      </p:graphicFrame>
      <p:graphicFrame>
        <p:nvGraphicFramePr>
          <p:cNvPr id="61444" name="Object 4"/>
          <p:cNvGraphicFramePr>
            <a:graphicFrameLocks noChangeAspect="1"/>
          </p:cNvGraphicFramePr>
          <p:nvPr/>
        </p:nvGraphicFramePr>
        <p:xfrm>
          <a:off x="1192213" y="1917700"/>
          <a:ext cx="4533900" cy="901700"/>
        </p:xfrm>
        <a:graphic>
          <a:graphicData uri="http://schemas.openxmlformats.org/presentationml/2006/ole">
            <p:oleObj spid="_x0000_s61444" name="Equation" r:id="rId5" imgW="4533840" imgH="901440" progId="Equation.3">
              <p:embed/>
            </p:oleObj>
          </a:graphicData>
        </a:graphic>
      </p:graphicFrame>
      <p:graphicFrame>
        <p:nvGraphicFramePr>
          <p:cNvPr id="61445" name="Object 5"/>
          <p:cNvGraphicFramePr>
            <a:graphicFrameLocks noChangeAspect="1"/>
          </p:cNvGraphicFramePr>
          <p:nvPr/>
        </p:nvGraphicFramePr>
        <p:xfrm>
          <a:off x="1300163" y="3222625"/>
          <a:ext cx="2336800" cy="404813"/>
        </p:xfrm>
        <a:graphic>
          <a:graphicData uri="http://schemas.openxmlformats.org/presentationml/2006/ole">
            <p:oleObj spid="_x0000_s61445" name="公式" r:id="rId6" imgW="2336760" imgH="406080" progId="Equation.3">
              <p:embed/>
            </p:oleObj>
          </a:graphicData>
        </a:graphic>
      </p:graphicFrame>
      <p:graphicFrame>
        <p:nvGraphicFramePr>
          <p:cNvPr id="61446" name="Object 6"/>
          <p:cNvGraphicFramePr>
            <a:graphicFrameLocks noChangeAspect="1"/>
          </p:cNvGraphicFramePr>
          <p:nvPr/>
        </p:nvGraphicFramePr>
        <p:xfrm>
          <a:off x="1039813" y="3789363"/>
          <a:ext cx="4152900" cy="825500"/>
        </p:xfrm>
        <a:graphic>
          <a:graphicData uri="http://schemas.openxmlformats.org/presentationml/2006/ole">
            <p:oleObj spid="_x0000_s61446" name="Equation" r:id="rId7" imgW="4152600" imgH="825480" progId="Equation.3">
              <p:embed/>
            </p:oleObj>
          </a:graphicData>
        </a:graphic>
      </p:graphicFrame>
      <p:graphicFrame>
        <p:nvGraphicFramePr>
          <p:cNvPr id="61447" name="Object 7"/>
          <p:cNvGraphicFramePr>
            <a:graphicFrameLocks noChangeAspect="1"/>
          </p:cNvGraphicFramePr>
          <p:nvPr/>
        </p:nvGraphicFramePr>
        <p:xfrm>
          <a:off x="5230813" y="3789363"/>
          <a:ext cx="1524000" cy="825500"/>
        </p:xfrm>
        <a:graphic>
          <a:graphicData uri="http://schemas.openxmlformats.org/presentationml/2006/ole">
            <p:oleObj spid="_x0000_s61447" name="Equation" r:id="rId8" imgW="1523880" imgH="825480" progId="Equation.3">
              <p:embed/>
            </p:oleObj>
          </a:graphicData>
        </a:graphic>
      </p:graphicFrame>
      <p:grpSp>
        <p:nvGrpSpPr>
          <p:cNvPr id="61457" name="Group 17"/>
          <p:cNvGrpSpPr>
            <a:grpSpLocks/>
          </p:cNvGrpSpPr>
          <p:nvPr/>
        </p:nvGrpSpPr>
        <p:grpSpPr bwMode="auto">
          <a:xfrm>
            <a:off x="2868613" y="1765300"/>
            <a:ext cx="4038600" cy="1414463"/>
            <a:chOff x="2016" y="2018"/>
            <a:chExt cx="2544" cy="891"/>
          </a:xfrm>
        </p:grpSpPr>
        <p:sp>
          <p:nvSpPr>
            <p:cNvPr id="61451" name="Oval 11"/>
            <p:cNvSpPr>
              <a:spLocks noChangeArrowheads="1"/>
            </p:cNvSpPr>
            <p:nvPr/>
          </p:nvSpPr>
          <p:spPr bwMode="auto">
            <a:xfrm>
              <a:off x="2016" y="2018"/>
              <a:ext cx="1376" cy="718"/>
            </a:xfrm>
            <a:prstGeom prst="ellipse">
              <a:avLst/>
            </a:prstGeom>
            <a:noFill/>
            <a:ln w="28575">
              <a:solidFill>
                <a:srgbClr val="0000FF"/>
              </a:solidFill>
              <a:round/>
              <a:headEnd/>
              <a:tailEnd/>
            </a:ln>
            <a:effectLst/>
          </p:spPr>
          <p:txBody>
            <a:bodyPr wrap="none" anchor="ctr"/>
            <a:lstStyle/>
            <a:p>
              <a:endParaRPr lang="en-US"/>
            </a:p>
          </p:txBody>
        </p:sp>
        <p:graphicFrame>
          <p:nvGraphicFramePr>
            <p:cNvPr id="61453" name="Object 13"/>
            <p:cNvGraphicFramePr>
              <a:graphicFrameLocks noChangeAspect="1"/>
            </p:cNvGraphicFramePr>
            <p:nvPr/>
          </p:nvGraphicFramePr>
          <p:xfrm>
            <a:off x="3600" y="2592"/>
            <a:ext cx="960" cy="317"/>
          </p:xfrm>
          <a:graphic>
            <a:graphicData uri="http://schemas.openxmlformats.org/presentationml/2006/ole">
              <p:oleObj spid="_x0000_s61453" name="Equation" r:id="rId9" imgW="1574640" imgH="482400" progId="Equation.3">
                <p:embed/>
              </p:oleObj>
            </a:graphicData>
          </a:graphic>
        </p:graphicFrame>
        <p:sp>
          <p:nvSpPr>
            <p:cNvPr id="61454" name="Line 14"/>
            <p:cNvSpPr>
              <a:spLocks noChangeShapeType="1"/>
            </p:cNvSpPr>
            <p:nvPr/>
          </p:nvSpPr>
          <p:spPr bwMode="auto">
            <a:xfrm>
              <a:off x="3120" y="2640"/>
              <a:ext cx="528" cy="144"/>
            </a:xfrm>
            <a:prstGeom prst="line">
              <a:avLst/>
            </a:prstGeom>
            <a:noFill/>
            <a:ln w="28575">
              <a:solidFill>
                <a:srgbClr val="0000FF"/>
              </a:solidFill>
              <a:round/>
              <a:headEnd/>
              <a:tailEnd type="triangle" w="med" len="med"/>
            </a:ln>
            <a:effectLst/>
          </p:spPr>
          <p:txBody>
            <a:bodyPr wrap="none"/>
            <a:lstStyle/>
            <a:p>
              <a:endParaRPr lang="en-US"/>
            </a:p>
          </p:txBody>
        </p:sp>
      </p:grpSp>
      <p:sp>
        <p:nvSpPr>
          <p:cNvPr id="61458" name="Text Box 18"/>
          <p:cNvSpPr txBox="1">
            <a:spLocks noChangeArrowheads="1"/>
          </p:cNvSpPr>
          <p:nvPr/>
        </p:nvSpPr>
        <p:spPr bwMode="auto">
          <a:xfrm>
            <a:off x="827088" y="4724400"/>
            <a:ext cx="7561262" cy="1587500"/>
          </a:xfrm>
          <a:prstGeom prst="rect">
            <a:avLst/>
          </a:prstGeom>
          <a:noFill/>
          <a:ln w="9525" algn="ctr">
            <a:noFill/>
            <a:miter lim="800000"/>
            <a:headEnd/>
            <a:tailEnd/>
          </a:ln>
          <a:effectLst/>
        </p:spPr>
        <p:txBody>
          <a:bodyPr>
            <a:spAutoFit/>
          </a:bodyPr>
          <a:lstStyle/>
          <a:p>
            <a:pPr>
              <a:spcBef>
                <a:spcPct val="50000"/>
              </a:spcBef>
            </a:pPr>
            <a:r>
              <a:rPr lang="zh-CN" altLang="en-US"/>
              <a:t>说明：</a:t>
            </a:r>
            <a:r>
              <a:rPr lang="en-US" altLang="zh-CN"/>
              <a:t>(1) </a:t>
            </a:r>
            <a:r>
              <a:rPr lang="zh-CN" altLang="en-US"/>
              <a:t>不能由</a:t>
            </a:r>
            <a:r>
              <a:rPr lang="en-US" altLang="zh-CN"/>
              <a:t>(A</a:t>
            </a:r>
            <a:r>
              <a:rPr lang="zh-CN" altLang="en-US"/>
              <a:t>－</a:t>
            </a:r>
            <a:r>
              <a:rPr lang="en-US" altLang="zh-CN"/>
              <a:t>2E)(A+E)=O</a:t>
            </a:r>
            <a:r>
              <a:rPr lang="zh-CN" altLang="en-US"/>
              <a:t>得到    </a:t>
            </a:r>
            <a:r>
              <a:rPr lang="en-US" altLang="zh-CN"/>
              <a:t>A+2E=O </a:t>
            </a:r>
            <a:r>
              <a:rPr lang="zh-CN" altLang="en-US"/>
              <a:t>或 </a:t>
            </a:r>
            <a:r>
              <a:rPr lang="en-US" altLang="zh-CN"/>
              <a:t>A+E=O.</a:t>
            </a:r>
          </a:p>
          <a:p>
            <a:pPr>
              <a:spcBef>
                <a:spcPct val="50000"/>
              </a:spcBef>
            </a:pPr>
            <a:r>
              <a:rPr lang="en-US" altLang="zh-CN"/>
              <a:t>(2)</a:t>
            </a:r>
            <a:r>
              <a:rPr lang="zh-CN" altLang="en-US"/>
              <a:t>另外</a:t>
            </a:r>
            <a:r>
              <a:rPr lang="en-US" altLang="zh-CN"/>
              <a:t>A</a:t>
            </a:r>
            <a:r>
              <a:rPr lang="en-US" altLang="zh-CN" baseline="30000"/>
              <a:t>2</a:t>
            </a:r>
            <a:r>
              <a:rPr lang="en-US" altLang="zh-CN"/>
              <a:t>=A+2E</a:t>
            </a:r>
            <a:r>
              <a:rPr lang="zh-CN" altLang="en-US"/>
              <a:t>也可以得到</a:t>
            </a:r>
            <a:r>
              <a:rPr lang="en-US" altLang="zh-CN"/>
              <a:t>A+2E</a:t>
            </a:r>
            <a:r>
              <a:rPr lang="zh-CN" altLang="en-US"/>
              <a:t>的逆阵</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57"/>
                                        </p:tgtEl>
                                        <p:attrNameLst>
                                          <p:attrName>style.visibility</p:attrName>
                                        </p:attrNameLst>
                                      </p:cBhvr>
                                      <p:to>
                                        <p:strVal val="visible"/>
                                      </p:to>
                                    </p:set>
                                    <p:animEffect transition="in" filter="wipe(left)">
                                      <p:cBhvr>
                                        <p:cTn id="22" dur="500"/>
                                        <p:tgtEl>
                                          <p:spTgt spid="61457"/>
                                        </p:tgtEl>
                                      </p:cBhvr>
                                    </p:animEffect>
                                  </p:childTnLst>
                                  <p:subTnLst>
                                    <p:set>
                                      <p:cBhvr override="childStyle">
                                        <p:cTn dur="1" fill="hold" display="0" masterRel="nextClick" afterEffect="1"/>
                                        <p:tgtEl>
                                          <p:spTgt spid="6145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979488" y="1847850"/>
          <a:ext cx="5156200" cy="1511300"/>
        </p:xfrm>
        <a:graphic>
          <a:graphicData uri="http://schemas.openxmlformats.org/presentationml/2006/ole">
            <p:oleObj spid="_x0000_s62466" name="Equation" r:id="rId3" imgW="5155920" imgH="1511280" progId="Equation.3">
              <p:embed/>
            </p:oleObj>
          </a:graphicData>
        </a:graphic>
      </p:graphicFrame>
      <p:graphicFrame>
        <p:nvGraphicFramePr>
          <p:cNvPr id="62467" name="Object 3"/>
          <p:cNvGraphicFramePr>
            <a:graphicFrameLocks noChangeAspect="1"/>
          </p:cNvGraphicFramePr>
          <p:nvPr/>
        </p:nvGraphicFramePr>
        <p:xfrm>
          <a:off x="979488" y="3829050"/>
          <a:ext cx="6669087" cy="1511300"/>
        </p:xfrm>
        <a:graphic>
          <a:graphicData uri="http://schemas.openxmlformats.org/presentationml/2006/ole">
            <p:oleObj spid="_x0000_s62467" name="Equation" r:id="rId4" imgW="6667200" imgH="1511280" progId="Equation.3">
              <p:embed/>
            </p:oleObj>
          </a:graphicData>
        </a:graphic>
      </p:graphicFrame>
      <p:graphicFrame>
        <p:nvGraphicFramePr>
          <p:cNvPr id="62469" name="Object 5"/>
          <p:cNvGraphicFramePr>
            <a:graphicFrameLocks noChangeAspect="1"/>
          </p:cNvGraphicFramePr>
          <p:nvPr/>
        </p:nvGraphicFramePr>
        <p:xfrm>
          <a:off x="1360488" y="476250"/>
          <a:ext cx="6351587" cy="977900"/>
        </p:xfrm>
        <a:graphic>
          <a:graphicData uri="http://schemas.openxmlformats.org/presentationml/2006/ole">
            <p:oleObj spid="_x0000_s62469" name="Equation" r:id="rId5" imgW="6349680" imgH="977760" progId="Equation.3">
              <p:embed/>
            </p:oleObj>
          </a:graphicData>
        </a:graphic>
      </p:graphicFrame>
      <p:sp>
        <p:nvSpPr>
          <p:cNvPr id="62470" name="Rectangle 6"/>
          <p:cNvSpPr>
            <a:spLocks noChangeArrowheads="1"/>
          </p:cNvSpPr>
          <p:nvPr/>
        </p:nvSpPr>
        <p:spPr bwMode="auto">
          <a:xfrm>
            <a:off x="827088" y="628650"/>
            <a:ext cx="1152525" cy="519113"/>
          </a:xfrm>
          <a:prstGeom prst="rect">
            <a:avLst/>
          </a:prstGeom>
          <a:noFill/>
          <a:ln w="9525">
            <a:noFill/>
            <a:miter lim="800000"/>
            <a:headEnd/>
            <a:tailEnd/>
          </a:ln>
          <a:effectLst/>
        </p:spPr>
        <p:txBody>
          <a:bodyPr>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2</a:t>
            </a: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912813" y="3219450"/>
          <a:ext cx="6350000" cy="1054100"/>
        </p:xfrm>
        <a:graphic>
          <a:graphicData uri="http://schemas.openxmlformats.org/presentationml/2006/ole">
            <p:oleObj spid="_x0000_s63490" name="Equation" r:id="rId3" imgW="7912080" imgH="1054080" progId="Equation.3">
              <p:embed/>
            </p:oleObj>
          </a:graphicData>
        </a:graphic>
      </p:graphicFrame>
      <p:graphicFrame>
        <p:nvGraphicFramePr>
          <p:cNvPr id="63491" name="Object 3"/>
          <p:cNvGraphicFramePr>
            <a:graphicFrameLocks noChangeAspect="1"/>
          </p:cNvGraphicFramePr>
          <p:nvPr/>
        </p:nvGraphicFramePr>
        <p:xfrm>
          <a:off x="4249738" y="4743450"/>
          <a:ext cx="2495550" cy="977900"/>
        </p:xfrm>
        <a:graphic>
          <a:graphicData uri="http://schemas.openxmlformats.org/presentationml/2006/ole">
            <p:oleObj spid="_x0000_s63491" name="Equation" r:id="rId4" imgW="2946240" imgH="977760" progId="Equation.3">
              <p:embed/>
            </p:oleObj>
          </a:graphicData>
        </a:graphic>
      </p:graphicFrame>
      <p:graphicFrame>
        <p:nvGraphicFramePr>
          <p:cNvPr id="63492" name="Object 4"/>
          <p:cNvGraphicFramePr>
            <a:graphicFrameLocks noChangeAspect="1"/>
          </p:cNvGraphicFramePr>
          <p:nvPr/>
        </p:nvGraphicFramePr>
        <p:xfrm>
          <a:off x="6764338" y="4743450"/>
          <a:ext cx="1984375" cy="977900"/>
        </p:xfrm>
        <a:graphic>
          <a:graphicData uri="http://schemas.openxmlformats.org/presentationml/2006/ole">
            <p:oleObj spid="_x0000_s63492" name="Equation" r:id="rId5" imgW="2336760" imgH="977760" progId="Equation.3">
              <p:embed/>
            </p:oleObj>
          </a:graphicData>
        </a:graphic>
      </p:graphicFrame>
      <p:sp>
        <p:nvSpPr>
          <p:cNvPr id="63493" name="Text Box 5"/>
          <p:cNvSpPr txBox="1">
            <a:spLocks noChangeArrowheads="1"/>
          </p:cNvSpPr>
          <p:nvPr/>
        </p:nvSpPr>
        <p:spPr bwMode="auto">
          <a:xfrm>
            <a:off x="973138" y="628650"/>
            <a:ext cx="762000" cy="519113"/>
          </a:xfrm>
          <a:prstGeom prst="rect">
            <a:avLst/>
          </a:prstGeom>
          <a:noFill/>
          <a:ln w="9525">
            <a:noFill/>
            <a:miter lim="800000"/>
            <a:headEnd/>
            <a:tailEnd/>
          </a:ln>
          <a:effectLst/>
        </p:spPr>
        <p:txBody>
          <a:bodyPr>
            <a:spAutoFit/>
          </a:bodyPr>
          <a:lstStyle/>
          <a:p>
            <a:pPr>
              <a:spcBef>
                <a:spcPct val="50000"/>
              </a:spcBef>
            </a:pPr>
            <a:r>
              <a:rPr lang="zh-CN" altLang="en-US">
                <a:ea typeface="黑体" pitchFamily="2" charset="-122"/>
              </a:rPr>
              <a:t>解</a:t>
            </a:r>
            <a:r>
              <a:rPr lang="en-US" altLang="zh-CN">
                <a:ea typeface="黑体" pitchFamily="2" charset="-122"/>
              </a:rPr>
              <a:t>:</a:t>
            </a:r>
          </a:p>
        </p:txBody>
      </p:sp>
      <p:graphicFrame>
        <p:nvGraphicFramePr>
          <p:cNvPr id="63494" name="Object 6"/>
          <p:cNvGraphicFramePr>
            <a:graphicFrameLocks noChangeAspect="1"/>
          </p:cNvGraphicFramePr>
          <p:nvPr/>
        </p:nvGraphicFramePr>
        <p:xfrm>
          <a:off x="1963738" y="476250"/>
          <a:ext cx="4483100" cy="977900"/>
        </p:xfrm>
        <a:graphic>
          <a:graphicData uri="http://schemas.openxmlformats.org/presentationml/2006/ole">
            <p:oleObj spid="_x0000_s63494" name="Equation" r:id="rId6" imgW="4483080" imgH="977760" progId="Equation.3">
              <p:embed/>
            </p:oleObj>
          </a:graphicData>
        </a:graphic>
      </p:graphicFrame>
      <p:sp>
        <p:nvSpPr>
          <p:cNvPr id="63495" name="Text Box 7"/>
          <p:cNvSpPr txBox="1">
            <a:spLocks noChangeArrowheads="1"/>
          </p:cNvSpPr>
          <p:nvPr/>
        </p:nvSpPr>
        <p:spPr bwMode="auto">
          <a:xfrm>
            <a:off x="896938" y="1847850"/>
            <a:ext cx="4179887" cy="519113"/>
          </a:xfrm>
          <a:prstGeom prst="rect">
            <a:avLst/>
          </a:prstGeom>
          <a:noFill/>
          <a:ln w="9525">
            <a:noFill/>
            <a:miter lim="800000"/>
            <a:headEnd/>
            <a:tailEnd/>
          </a:ln>
          <a:effectLst/>
        </p:spPr>
        <p:txBody>
          <a:bodyPr>
            <a:spAutoFit/>
          </a:bodyPr>
          <a:lstStyle/>
          <a:p>
            <a:r>
              <a:rPr lang="zh-CN" altLang="en-US"/>
              <a:t>给方程两端左乘矩阵</a:t>
            </a:r>
          </a:p>
        </p:txBody>
      </p:sp>
      <p:graphicFrame>
        <p:nvGraphicFramePr>
          <p:cNvPr id="63496" name="Object 8"/>
          <p:cNvGraphicFramePr>
            <a:graphicFrameLocks noChangeAspect="1"/>
          </p:cNvGraphicFramePr>
          <p:nvPr/>
        </p:nvGraphicFramePr>
        <p:xfrm>
          <a:off x="4325938" y="1619250"/>
          <a:ext cx="1549400" cy="1054100"/>
        </p:xfrm>
        <a:graphic>
          <a:graphicData uri="http://schemas.openxmlformats.org/presentationml/2006/ole">
            <p:oleObj spid="_x0000_s63496" name="Equation" r:id="rId7" imgW="1930320" imgH="1054080" progId="Equation.3">
              <p:embed/>
            </p:oleObj>
          </a:graphicData>
        </a:graphic>
      </p:graphicFrame>
      <p:graphicFrame>
        <p:nvGraphicFramePr>
          <p:cNvPr id="63497" name="Object 9"/>
          <p:cNvGraphicFramePr>
            <a:graphicFrameLocks noChangeAspect="1"/>
          </p:cNvGraphicFramePr>
          <p:nvPr/>
        </p:nvGraphicFramePr>
        <p:xfrm>
          <a:off x="973138" y="4667250"/>
          <a:ext cx="3221037" cy="1054100"/>
        </p:xfrm>
        <a:graphic>
          <a:graphicData uri="http://schemas.openxmlformats.org/presentationml/2006/ole">
            <p:oleObj spid="_x0000_s63497" name="Equation" r:id="rId8" imgW="4012920" imgH="1054080" progId="Equation.3">
              <p:embed/>
            </p:oleObj>
          </a:graphicData>
        </a:graphic>
      </p:graphicFrame>
      <p:sp>
        <p:nvSpPr>
          <p:cNvPr id="63498" name="Rectangle 10"/>
          <p:cNvSpPr>
            <a:spLocks noChangeArrowheads="1"/>
          </p:cNvSpPr>
          <p:nvPr/>
        </p:nvSpPr>
        <p:spPr bwMode="auto">
          <a:xfrm>
            <a:off x="1430338" y="3067050"/>
            <a:ext cx="2895600" cy="1371600"/>
          </a:xfrm>
          <a:prstGeom prst="rect">
            <a:avLst/>
          </a:prstGeom>
          <a:noFill/>
          <a:ln w="28575">
            <a:solidFill>
              <a:srgbClr val="0000FF"/>
            </a:solidFill>
            <a:miter lim="800000"/>
            <a:headEnd/>
            <a:tailEnd/>
          </a:ln>
          <a:effectLst/>
        </p:spPr>
        <p:txBody>
          <a:bodyPr wrap="none" anchor="ctr"/>
          <a:lstStyle/>
          <a:p>
            <a:endParaRPr lang="en-US"/>
          </a:p>
        </p:txBody>
      </p:sp>
      <p:grpSp>
        <p:nvGrpSpPr>
          <p:cNvPr id="63499" name="Group 11"/>
          <p:cNvGrpSpPr>
            <a:grpSpLocks/>
          </p:cNvGrpSpPr>
          <p:nvPr/>
        </p:nvGrpSpPr>
        <p:grpSpPr bwMode="auto">
          <a:xfrm>
            <a:off x="2497138" y="2457450"/>
            <a:ext cx="393700" cy="609600"/>
            <a:chOff x="1536" y="1728"/>
            <a:chExt cx="248" cy="384"/>
          </a:xfrm>
        </p:grpSpPr>
        <p:sp>
          <p:nvSpPr>
            <p:cNvPr id="63500" name="AutoShape 12"/>
            <p:cNvSpPr>
              <a:spLocks noChangeArrowheads="1"/>
            </p:cNvSpPr>
            <p:nvPr/>
          </p:nvSpPr>
          <p:spPr bwMode="auto">
            <a:xfrm>
              <a:off x="1536" y="1920"/>
              <a:ext cx="240" cy="192"/>
            </a:xfrm>
            <a:prstGeom prst="up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graphicFrame>
          <p:nvGraphicFramePr>
            <p:cNvPr id="63501" name="Object 13"/>
            <p:cNvGraphicFramePr>
              <a:graphicFrameLocks noChangeAspect="1"/>
            </p:cNvGraphicFramePr>
            <p:nvPr/>
          </p:nvGraphicFramePr>
          <p:xfrm>
            <a:off x="1584" y="1728"/>
            <a:ext cx="200" cy="184"/>
          </p:xfrm>
          <a:graphic>
            <a:graphicData uri="http://schemas.openxmlformats.org/presentationml/2006/ole">
              <p:oleObj spid="_x0000_s63501" name="Equation" r:id="rId9" imgW="317160" imgH="291960" progId="Equation.3">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3495"/>
                                        </p:tgtEl>
                                        <p:attrNameLst>
                                          <p:attrName>style.visibility</p:attrName>
                                        </p:attrNameLst>
                                      </p:cBhvr>
                                      <p:to>
                                        <p:strVal val="visible"/>
                                      </p:to>
                                    </p:set>
                                    <p:animEffect transition="in" filter="wipe(left)">
                                      <p:cBhvr>
                                        <p:cTn id="7" dur="75"/>
                                        <p:tgtEl>
                                          <p:spTgt spid="634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left)">
                                      <p:cBhvr>
                                        <p:cTn id="12" dur="500"/>
                                        <p:tgtEl>
                                          <p:spTgt spid="634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0"/>
                                        </p:tgtEl>
                                        <p:attrNameLst>
                                          <p:attrName>style.visibility</p:attrName>
                                        </p:attrNameLst>
                                      </p:cBhvr>
                                      <p:to>
                                        <p:strVal val="visible"/>
                                      </p:to>
                                    </p:set>
                                    <p:animEffect transition="in" filter="wipe(left)">
                                      <p:cBhvr>
                                        <p:cTn id="17" dur="500"/>
                                        <p:tgtEl>
                                          <p:spTgt spid="634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8"/>
                                        </p:tgtEl>
                                        <p:attrNameLst>
                                          <p:attrName>style.visibility</p:attrName>
                                        </p:attrNameLst>
                                      </p:cBhvr>
                                      <p:to>
                                        <p:strVal val="visible"/>
                                      </p:to>
                                    </p:set>
                                    <p:animEffect transition="in" filter="wipe(left)">
                                      <p:cBhvr>
                                        <p:cTn id="22" dur="500"/>
                                        <p:tgtEl>
                                          <p:spTgt spid="634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9"/>
                                        </p:tgtEl>
                                        <p:attrNameLst>
                                          <p:attrName>style.visibility</p:attrName>
                                        </p:attrNameLst>
                                      </p:cBhvr>
                                      <p:to>
                                        <p:strVal val="visible"/>
                                      </p:to>
                                    </p:set>
                                    <p:animEffect transition="in" filter="wipe(left)">
                                      <p:cBhvr>
                                        <p:cTn id="27" dur="500"/>
                                        <p:tgtEl>
                                          <p:spTgt spid="634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497"/>
                                        </p:tgtEl>
                                        <p:attrNameLst>
                                          <p:attrName>style.visibility</p:attrName>
                                        </p:attrNameLst>
                                      </p:cBhvr>
                                      <p:to>
                                        <p:strVal val="visible"/>
                                      </p:to>
                                    </p:set>
                                    <p:animEffect transition="in" filter="wipe(left)">
                                      <p:cBhvr>
                                        <p:cTn id="32" dur="500"/>
                                        <p:tgtEl>
                                          <p:spTgt spid="634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491"/>
                                        </p:tgtEl>
                                        <p:attrNameLst>
                                          <p:attrName>style.visibility</p:attrName>
                                        </p:attrNameLst>
                                      </p:cBhvr>
                                      <p:to>
                                        <p:strVal val="visible"/>
                                      </p:to>
                                    </p:set>
                                    <p:animEffect transition="in" filter="wipe(left)">
                                      <p:cBhvr>
                                        <p:cTn id="37" dur="500"/>
                                        <p:tgtEl>
                                          <p:spTgt spid="634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492"/>
                                        </p:tgtEl>
                                        <p:attrNameLst>
                                          <p:attrName>style.visibility</p:attrName>
                                        </p:attrNameLst>
                                      </p:cBhvr>
                                      <p:to>
                                        <p:strVal val="visible"/>
                                      </p:to>
                                    </p:set>
                                    <p:animEffect transition="in" filter="wipe(left)">
                                      <p:cBhvr>
                                        <p:cTn id="4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914400" y="476250"/>
          <a:ext cx="5410200" cy="1625600"/>
        </p:xfrm>
        <a:graphic>
          <a:graphicData uri="http://schemas.openxmlformats.org/presentationml/2006/ole">
            <p:oleObj spid="_x0000_s64514" name="公式" r:id="rId3" imgW="5410080" imgH="1625400" progId="Equation.3">
              <p:embed/>
            </p:oleObj>
          </a:graphicData>
        </a:graphic>
      </p:graphicFrame>
      <p:graphicFrame>
        <p:nvGraphicFramePr>
          <p:cNvPr id="64515" name="Object 3"/>
          <p:cNvGraphicFramePr>
            <a:graphicFrameLocks noChangeAspect="1"/>
          </p:cNvGraphicFramePr>
          <p:nvPr/>
        </p:nvGraphicFramePr>
        <p:xfrm>
          <a:off x="1981200" y="4057650"/>
          <a:ext cx="5118100" cy="1689100"/>
        </p:xfrm>
        <a:graphic>
          <a:graphicData uri="http://schemas.openxmlformats.org/presentationml/2006/ole">
            <p:oleObj spid="_x0000_s64515" name="公式" r:id="rId4" imgW="5117760" imgH="1688760" progId="Equation.3">
              <p:embed/>
            </p:oleObj>
          </a:graphicData>
        </a:graphic>
      </p:graphicFrame>
      <p:sp>
        <p:nvSpPr>
          <p:cNvPr id="64516" name="Text Box 4"/>
          <p:cNvSpPr txBox="1">
            <a:spLocks noChangeArrowheads="1"/>
          </p:cNvSpPr>
          <p:nvPr/>
        </p:nvSpPr>
        <p:spPr bwMode="auto">
          <a:xfrm>
            <a:off x="914400" y="2838450"/>
            <a:ext cx="3729038" cy="519113"/>
          </a:xfrm>
          <a:prstGeom prst="rect">
            <a:avLst/>
          </a:prstGeom>
          <a:noFill/>
          <a:ln w="9525">
            <a:noFill/>
            <a:miter lim="800000"/>
            <a:headEnd/>
            <a:tailEnd/>
          </a:ln>
          <a:effectLst/>
        </p:spPr>
        <p:txBody>
          <a:bodyPr>
            <a:spAutoFit/>
          </a:bodyPr>
          <a:lstStyle/>
          <a:p>
            <a:r>
              <a:rPr lang="zh-CN" altLang="en-US"/>
              <a:t>给方程两端右乘矩阵</a:t>
            </a:r>
          </a:p>
        </p:txBody>
      </p:sp>
      <p:graphicFrame>
        <p:nvGraphicFramePr>
          <p:cNvPr id="64517" name="Object 5"/>
          <p:cNvGraphicFramePr>
            <a:graphicFrameLocks noChangeAspect="1"/>
          </p:cNvGraphicFramePr>
          <p:nvPr/>
        </p:nvGraphicFramePr>
        <p:xfrm>
          <a:off x="4800600" y="2305050"/>
          <a:ext cx="2171700" cy="1587500"/>
        </p:xfrm>
        <a:graphic>
          <a:graphicData uri="http://schemas.openxmlformats.org/presentationml/2006/ole">
            <p:oleObj spid="_x0000_s64517" name="Equation" r:id="rId5" imgW="2171520" imgH="1587240" progId="Equation.3">
              <p:embed/>
            </p:oleObj>
          </a:graphicData>
        </a:graphic>
      </p:graphicFrame>
      <p:sp>
        <p:nvSpPr>
          <p:cNvPr id="64518" name="Text Box 6"/>
          <p:cNvSpPr txBox="1">
            <a:spLocks noChangeArrowheads="1"/>
          </p:cNvSpPr>
          <p:nvPr/>
        </p:nvSpPr>
        <p:spPr bwMode="auto">
          <a:xfrm>
            <a:off x="914400" y="4591050"/>
            <a:ext cx="993775" cy="519113"/>
          </a:xfrm>
          <a:prstGeom prst="rect">
            <a:avLst/>
          </a:prstGeom>
          <a:noFill/>
          <a:ln w="9525">
            <a:noFill/>
            <a:miter lim="800000"/>
            <a:headEnd/>
            <a:tailEnd/>
          </a:ln>
          <a:effectLst/>
        </p:spPr>
        <p:txBody>
          <a:bodyPr>
            <a:spAutoFit/>
          </a:bodyPr>
          <a:lstStyle/>
          <a:p>
            <a:r>
              <a:rPr lang="zh-CN" altLang="en-US"/>
              <a:t>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4516"/>
                                        </p:tgtEl>
                                        <p:attrNameLst>
                                          <p:attrName>style.visibility</p:attrName>
                                        </p:attrNameLst>
                                      </p:cBhvr>
                                      <p:to>
                                        <p:strVal val="visible"/>
                                      </p:to>
                                    </p:set>
                                    <p:animEffect transition="in" filter="wipe(left)">
                                      <p:cBhvr>
                                        <p:cTn id="7" dur="75"/>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left)">
                                      <p:cBhvr>
                                        <p:cTn id="12" dur="500"/>
                                        <p:tgtEl>
                                          <p:spTgt spid="645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gtEl>
                                        <p:attrNameLst>
                                          <p:attrName>style.visibility</p:attrName>
                                        </p:attrNameLst>
                                      </p:cBhvr>
                                      <p:to>
                                        <p:strVal val="visible"/>
                                      </p:to>
                                    </p:set>
                                    <p:animEffect transition="in" filter="wipe(left)">
                                      <p:cBhvr>
                                        <p:cTn id="17" dur="500"/>
                                        <p:tgtEl>
                                          <p:spTgt spid="645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wipe(left)">
                                      <p:cBhvr>
                                        <p:cTn id="2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971550" y="2176463"/>
          <a:ext cx="7050088" cy="1625600"/>
        </p:xfrm>
        <a:graphic>
          <a:graphicData uri="http://schemas.openxmlformats.org/presentationml/2006/ole">
            <p:oleObj spid="_x0000_s65538" name="公式" r:id="rId3" imgW="7048440" imgH="1625400" progId="Equation.3">
              <p:embed/>
            </p:oleObj>
          </a:graphicData>
        </a:graphic>
      </p:graphicFrame>
      <p:graphicFrame>
        <p:nvGraphicFramePr>
          <p:cNvPr id="65539" name="Object 3"/>
          <p:cNvGraphicFramePr>
            <a:graphicFrameLocks noChangeAspect="1"/>
          </p:cNvGraphicFramePr>
          <p:nvPr/>
        </p:nvGraphicFramePr>
        <p:xfrm>
          <a:off x="1025525" y="404813"/>
          <a:ext cx="2774950" cy="1511300"/>
        </p:xfrm>
        <a:graphic>
          <a:graphicData uri="http://schemas.openxmlformats.org/presentationml/2006/ole">
            <p:oleObj spid="_x0000_s65539" name="Equation" r:id="rId4" imgW="2920680" imgH="1511280" progId="Equation.3">
              <p:embed/>
            </p:oleObj>
          </a:graphicData>
        </a:graphic>
      </p:graphicFrame>
      <p:sp>
        <p:nvSpPr>
          <p:cNvPr id="65540" name="Rectangle 4"/>
          <p:cNvSpPr>
            <a:spLocks noChangeArrowheads="1"/>
          </p:cNvSpPr>
          <p:nvPr/>
        </p:nvSpPr>
        <p:spPr bwMode="auto">
          <a:xfrm>
            <a:off x="971550" y="4538663"/>
            <a:ext cx="4032250" cy="519112"/>
          </a:xfrm>
          <a:prstGeom prst="rect">
            <a:avLst/>
          </a:prstGeom>
          <a:noFill/>
          <a:ln w="9525">
            <a:noFill/>
            <a:miter lim="800000"/>
            <a:headEnd/>
            <a:tailEnd/>
          </a:ln>
          <a:effectLst/>
        </p:spPr>
        <p:txBody>
          <a:bodyPr>
            <a:spAutoFit/>
          </a:bodyPr>
          <a:lstStyle/>
          <a:p>
            <a:r>
              <a:rPr lang="zh-CN" altLang="en-US"/>
              <a:t>给方程两端左乘矩阵</a:t>
            </a:r>
          </a:p>
        </p:txBody>
      </p:sp>
      <p:graphicFrame>
        <p:nvGraphicFramePr>
          <p:cNvPr id="65541" name="Object 5"/>
          <p:cNvGraphicFramePr>
            <a:graphicFrameLocks noChangeAspect="1"/>
          </p:cNvGraphicFramePr>
          <p:nvPr/>
        </p:nvGraphicFramePr>
        <p:xfrm>
          <a:off x="4419600" y="4081463"/>
          <a:ext cx="2171700" cy="1587500"/>
        </p:xfrm>
        <a:graphic>
          <a:graphicData uri="http://schemas.openxmlformats.org/presentationml/2006/ole">
            <p:oleObj spid="_x0000_s65541" name="Equation" r:id="rId5" imgW="2171520" imgH="158724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5540"/>
                                        </p:tgtEl>
                                        <p:attrNameLst>
                                          <p:attrName>style.visibility</p:attrName>
                                        </p:attrNameLst>
                                      </p:cBhvr>
                                      <p:to>
                                        <p:strVal val="visible"/>
                                      </p:to>
                                    </p:set>
                                    <p:animEffect transition="in" filter="wipe(left)">
                                      <p:cBhvr>
                                        <p:cTn id="12" dur="75"/>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left)">
                                      <p:cBhvr>
                                        <p:cTn id="1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nvGraphicFramePr>
        <p:xfrm>
          <a:off x="827088" y="3863975"/>
          <a:ext cx="5410200" cy="1624013"/>
        </p:xfrm>
        <a:graphic>
          <a:graphicData uri="http://schemas.openxmlformats.org/presentationml/2006/ole">
            <p:oleObj spid="_x0000_s66562" name="Equation" r:id="rId3" imgW="6781680" imgH="1511280" progId="Equation.3">
              <p:embed/>
            </p:oleObj>
          </a:graphicData>
        </a:graphic>
      </p:graphicFrame>
      <p:graphicFrame>
        <p:nvGraphicFramePr>
          <p:cNvPr id="66563" name="Object 3"/>
          <p:cNvGraphicFramePr>
            <a:graphicFrameLocks noChangeAspect="1"/>
          </p:cNvGraphicFramePr>
          <p:nvPr/>
        </p:nvGraphicFramePr>
        <p:xfrm>
          <a:off x="6237288" y="3922713"/>
          <a:ext cx="2209800" cy="1524000"/>
        </p:xfrm>
        <a:graphic>
          <a:graphicData uri="http://schemas.openxmlformats.org/presentationml/2006/ole">
            <p:oleObj spid="_x0000_s66563" name="Equation" r:id="rId4" imgW="3276360" imgH="1511280" progId="Equation.3">
              <p:embed/>
            </p:oleObj>
          </a:graphicData>
        </a:graphic>
      </p:graphicFrame>
      <p:graphicFrame>
        <p:nvGraphicFramePr>
          <p:cNvPr id="66564" name="Object 4"/>
          <p:cNvGraphicFramePr>
            <a:graphicFrameLocks noChangeAspect="1"/>
          </p:cNvGraphicFramePr>
          <p:nvPr/>
        </p:nvGraphicFramePr>
        <p:xfrm>
          <a:off x="1589088" y="1941513"/>
          <a:ext cx="7011987" cy="1689100"/>
        </p:xfrm>
        <a:graphic>
          <a:graphicData uri="http://schemas.openxmlformats.org/presentationml/2006/ole">
            <p:oleObj spid="_x0000_s66564" name="公式" r:id="rId5" imgW="7010280" imgH="1688760" progId="Equation.3">
              <p:embed/>
            </p:oleObj>
          </a:graphicData>
        </a:graphic>
      </p:graphicFrame>
      <p:sp>
        <p:nvSpPr>
          <p:cNvPr id="66565" name="Rectangle 5"/>
          <p:cNvSpPr>
            <a:spLocks noChangeArrowheads="1"/>
          </p:cNvSpPr>
          <p:nvPr/>
        </p:nvSpPr>
        <p:spPr bwMode="auto">
          <a:xfrm>
            <a:off x="827088" y="2474913"/>
            <a:ext cx="1296987" cy="519112"/>
          </a:xfrm>
          <a:prstGeom prst="rect">
            <a:avLst/>
          </a:prstGeom>
          <a:noFill/>
          <a:ln w="9525">
            <a:noFill/>
            <a:miter lim="800000"/>
            <a:headEnd/>
            <a:tailEnd/>
          </a:ln>
          <a:effectLst/>
        </p:spPr>
        <p:txBody>
          <a:bodyPr>
            <a:spAutoFit/>
          </a:bodyPr>
          <a:lstStyle/>
          <a:p>
            <a:r>
              <a:rPr lang="zh-CN" altLang="en-US"/>
              <a:t>得</a:t>
            </a:r>
          </a:p>
        </p:txBody>
      </p:sp>
      <p:sp>
        <p:nvSpPr>
          <p:cNvPr id="66566" name="Rectangle 6"/>
          <p:cNvSpPr>
            <a:spLocks noChangeArrowheads="1"/>
          </p:cNvSpPr>
          <p:nvPr/>
        </p:nvSpPr>
        <p:spPr bwMode="auto">
          <a:xfrm>
            <a:off x="827088" y="722313"/>
            <a:ext cx="4032250" cy="519112"/>
          </a:xfrm>
          <a:prstGeom prst="rect">
            <a:avLst/>
          </a:prstGeom>
          <a:noFill/>
          <a:ln w="9525">
            <a:noFill/>
            <a:miter lim="800000"/>
            <a:headEnd/>
            <a:tailEnd/>
          </a:ln>
          <a:effectLst/>
        </p:spPr>
        <p:txBody>
          <a:bodyPr>
            <a:spAutoFit/>
          </a:bodyPr>
          <a:lstStyle/>
          <a:p>
            <a:r>
              <a:rPr lang="zh-CN" altLang="en-US"/>
              <a:t>再给方程两端右乘矩阵</a:t>
            </a:r>
          </a:p>
        </p:txBody>
      </p:sp>
      <p:graphicFrame>
        <p:nvGraphicFramePr>
          <p:cNvPr id="66567" name="Object 7"/>
          <p:cNvGraphicFramePr>
            <a:graphicFrameLocks noChangeAspect="1"/>
          </p:cNvGraphicFramePr>
          <p:nvPr/>
        </p:nvGraphicFramePr>
        <p:xfrm>
          <a:off x="4632325" y="188913"/>
          <a:ext cx="2171700" cy="1587500"/>
        </p:xfrm>
        <a:graphic>
          <a:graphicData uri="http://schemas.openxmlformats.org/presentationml/2006/ole">
            <p:oleObj spid="_x0000_s66567" name="Equation" r:id="rId6" imgW="2171520" imgH="158724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6565"/>
                                        </p:tgtEl>
                                        <p:attrNameLst>
                                          <p:attrName>style.visibility</p:attrName>
                                        </p:attrNameLst>
                                      </p:cBhvr>
                                      <p:to>
                                        <p:strVal val="visible"/>
                                      </p:to>
                                    </p:set>
                                    <p:animEffect transition="in" filter="wipe(left)">
                                      <p:cBhvr>
                                        <p:cTn id="7" dur="75"/>
                                        <p:tgtEl>
                                          <p:spTgt spid="665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left)">
                                      <p:cBhvr>
                                        <p:cTn id="12" dur="500"/>
                                        <p:tgtEl>
                                          <p:spTgt spid="66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animEffect transition="in" filter="wipe(left)">
                                      <p:cBhvr>
                                        <p:cTn id="17" dur="500"/>
                                        <p:tgtEl>
                                          <p:spTgt spid="665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63"/>
                                        </p:tgtEl>
                                        <p:attrNameLst>
                                          <p:attrName>style.visibility</p:attrName>
                                        </p:attrNameLst>
                                      </p:cBhvr>
                                      <p:to>
                                        <p:strVal val="visible"/>
                                      </p:to>
                                    </p:set>
                                    <p:animEffect transition="in" filter="wipe(left)">
                                      <p:cBhvr>
                                        <p:cTn id="22"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55650" y="333375"/>
            <a:ext cx="7543800" cy="1143000"/>
          </a:xfrm>
        </p:spPr>
        <p:txBody>
          <a:bodyPr/>
          <a:lstStyle/>
          <a:p>
            <a:pPr marL="628650" indent="-628650"/>
            <a:r>
              <a:rPr lang="zh-CN" altLang="en-US" sz="2800">
                <a:solidFill>
                  <a:schemeClr val="tx1"/>
                </a:solidFill>
              </a:rPr>
              <a:t>例</a:t>
            </a:r>
            <a:r>
              <a:rPr lang="en-US" altLang="zh-CN" sz="2800">
                <a:solidFill>
                  <a:schemeClr val="tx1"/>
                </a:solidFill>
              </a:rPr>
              <a:t>3 </a:t>
            </a:r>
            <a:r>
              <a:rPr lang="zh-CN" altLang="en-US" sz="2800">
                <a:solidFill>
                  <a:schemeClr val="tx1"/>
                </a:solidFill>
              </a:rPr>
              <a:t>若可逆矩阵</a:t>
            </a:r>
            <a:r>
              <a:rPr lang="en-US" altLang="zh-CN" sz="2800" i="1">
                <a:solidFill>
                  <a:schemeClr val="tx1"/>
                </a:solidFill>
              </a:rPr>
              <a:t>A</a:t>
            </a:r>
            <a:r>
              <a:rPr lang="zh-CN" altLang="en-US" sz="2800">
                <a:solidFill>
                  <a:schemeClr val="tx1"/>
                </a:solidFill>
              </a:rPr>
              <a:t>与矩阵</a:t>
            </a:r>
            <a:r>
              <a:rPr lang="en-US" altLang="zh-CN" sz="2800" i="1">
                <a:solidFill>
                  <a:schemeClr val="tx1"/>
                </a:solidFill>
              </a:rPr>
              <a:t>B</a:t>
            </a:r>
            <a:r>
              <a:rPr lang="zh-CN" altLang="en-US" sz="2800">
                <a:solidFill>
                  <a:schemeClr val="tx1"/>
                </a:solidFill>
              </a:rPr>
              <a:t>可交换，试证</a:t>
            </a:r>
            <a:r>
              <a:rPr lang="en-US" altLang="zh-CN" sz="2800" i="1">
                <a:solidFill>
                  <a:schemeClr val="tx1"/>
                </a:solidFill>
              </a:rPr>
              <a:t>A</a:t>
            </a:r>
            <a:r>
              <a:rPr lang="en-US" altLang="zh-CN" sz="2800" baseline="30000">
                <a:solidFill>
                  <a:schemeClr val="tx1"/>
                </a:solidFill>
              </a:rPr>
              <a:t>−1</a:t>
            </a:r>
            <a:r>
              <a:rPr lang="zh-CN" altLang="en-US" sz="2800">
                <a:solidFill>
                  <a:schemeClr val="tx1"/>
                </a:solidFill>
              </a:rPr>
              <a:t>与</a:t>
            </a:r>
            <a:r>
              <a:rPr lang="en-US" altLang="zh-CN" sz="2800" i="1">
                <a:solidFill>
                  <a:schemeClr val="tx1"/>
                </a:solidFill>
              </a:rPr>
              <a:t>B</a:t>
            </a:r>
            <a:r>
              <a:rPr lang="zh-CN" altLang="en-US" sz="2800">
                <a:solidFill>
                  <a:schemeClr val="tx1"/>
                </a:solidFill>
              </a:rPr>
              <a:t>也可交换</a:t>
            </a:r>
            <a:r>
              <a:rPr lang="en-US" altLang="zh-CN" sz="2800">
                <a:solidFill>
                  <a:schemeClr val="tx1"/>
                </a:solidFill>
              </a:rPr>
              <a:t>. </a:t>
            </a:r>
          </a:p>
        </p:txBody>
      </p:sp>
      <p:sp>
        <p:nvSpPr>
          <p:cNvPr id="190468" name="Rectangle 4"/>
          <p:cNvSpPr>
            <a:spLocks noChangeArrowheads="1"/>
          </p:cNvSpPr>
          <p:nvPr/>
        </p:nvSpPr>
        <p:spPr bwMode="auto">
          <a:xfrm>
            <a:off x="760413" y="1470025"/>
            <a:ext cx="7340600" cy="519113"/>
          </a:xfrm>
          <a:prstGeom prst="rect">
            <a:avLst/>
          </a:prstGeom>
          <a:noFill/>
          <a:ln w="9525" algn="ctr">
            <a:noFill/>
            <a:miter lim="800000"/>
            <a:headEnd/>
            <a:tailEnd/>
          </a:ln>
          <a:effectLst/>
        </p:spPr>
        <p:txBody>
          <a:bodyPr wrap="none" anchor="ctr">
            <a:spAutoFit/>
          </a:bodyPr>
          <a:lstStyle/>
          <a:p>
            <a:r>
              <a:rPr lang="zh-CN" altLang="en-US">
                <a:ea typeface="黑体" pitchFamily="2" charset="-122"/>
              </a:rPr>
              <a:t>证明：</a:t>
            </a:r>
            <a:r>
              <a:rPr lang="zh-CN" altLang="en-US"/>
              <a:t>已知条件 </a:t>
            </a:r>
            <a:r>
              <a:rPr lang="en-US" altLang="zh-CN" i="1"/>
              <a:t>AB </a:t>
            </a:r>
            <a:r>
              <a:rPr lang="zh-CN" altLang="en-US" i="1"/>
              <a:t>＝ </a:t>
            </a:r>
            <a:r>
              <a:rPr lang="en-US" altLang="zh-CN" i="1"/>
              <a:t>BA</a:t>
            </a:r>
            <a:r>
              <a:rPr lang="zh-CN" altLang="en-US"/>
              <a:t>，</a:t>
            </a:r>
            <a:r>
              <a:rPr lang="en-US" altLang="zh-CN" i="1"/>
              <a:t>A A</a:t>
            </a:r>
            <a:r>
              <a:rPr lang="en-US" altLang="zh-CN" baseline="30000"/>
              <a:t>−1</a:t>
            </a:r>
            <a:r>
              <a:rPr lang="en-US" altLang="zh-CN"/>
              <a:t> = </a:t>
            </a:r>
            <a:r>
              <a:rPr lang="en-US" altLang="zh-CN" i="1"/>
              <a:t>A</a:t>
            </a:r>
            <a:r>
              <a:rPr lang="en-US" altLang="zh-CN" baseline="30000"/>
              <a:t>−1</a:t>
            </a:r>
            <a:r>
              <a:rPr lang="en-US" altLang="zh-CN" i="1"/>
              <a:t>A</a:t>
            </a:r>
            <a:r>
              <a:rPr lang="en-US" altLang="zh-CN"/>
              <a:t> = </a:t>
            </a:r>
            <a:r>
              <a:rPr lang="en-US" altLang="zh-CN" i="1"/>
              <a:t>E .</a:t>
            </a:r>
          </a:p>
        </p:txBody>
      </p:sp>
      <p:sp>
        <p:nvSpPr>
          <p:cNvPr id="190469" name="Rectangle 5"/>
          <p:cNvSpPr>
            <a:spLocks noChangeArrowheads="1"/>
          </p:cNvSpPr>
          <p:nvPr/>
        </p:nvSpPr>
        <p:spPr bwMode="auto">
          <a:xfrm>
            <a:off x="977900" y="2060575"/>
            <a:ext cx="1831975" cy="519113"/>
          </a:xfrm>
          <a:prstGeom prst="rect">
            <a:avLst/>
          </a:prstGeom>
          <a:noFill/>
          <a:ln w="9525" algn="ctr">
            <a:noFill/>
            <a:miter lim="800000"/>
            <a:headEnd/>
            <a:tailEnd/>
          </a:ln>
          <a:effectLst/>
        </p:spPr>
        <p:txBody>
          <a:bodyPr wrap="none" anchor="ctr">
            <a:spAutoFit/>
          </a:bodyPr>
          <a:lstStyle/>
          <a:p>
            <a:r>
              <a:rPr lang="zh-CN" altLang="en-US"/>
              <a:t>故  </a:t>
            </a:r>
            <a:r>
              <a:rPr lang="en-US" altLang="zh-CN" i="1"/>
              <a:t>A</a:t>
            </a:r>
            <a:r>
              <a:rPr lang="en-US" altLang="zh-CN" baseline="30000"/>
              <a:t>−1</a:t>
            </a:r>
            <a:r>
              <a:rPr lang="en-US" altLang="zh-CN" i="1"/>
              <a:t>B</a:t>
            </a:r>
            <a:r>
              <a:rPr lang="en-US" altLang="zh-CN"/>
              <a:t> = </a:t>
            </a:r>
          </a:p>
        </p:txBody>
      </p:sp>
      <p:sp>
        <p:nvSpPr>
          <p:cNvPr id="190470" name="Rectangle 6"/>
          <p:cNvSpPr>
            <a:spLocks noChangeArrowheads="1"/>
          </p:cNvSpPr>
          <p:nvPr/>
        </p:nvSpPr>
        <p:spPr bwMode="auto">
          <a:xfrm>
            <a:off x="2627313" y="2060575"/>
            <a:ext cx="1330325" cy="519113"/>
          </a:xfrm>
          <a:prstGeom prst="rect">
            <a:avLst/>
          </a:prstGeom>
          <a:noFill/>
          <a:ln w="9525" algn="ctr">
            <a:noFill/>
            <a:miter lim="800000"/>
            <a:headEnd/>
            <a:tailEnd/>
          </a:ln>
          <a:effectLst/>
        </p:spPr>
        <p:txBody>
          <a:bodyPr wrap="none" anchor="ctr">
            <a:spAutoFit/>
          </a:bodyPr>
          <a:lstStyle/>
          <a:p>
            <a:r>
              <a:rPr lang="en-US" altLang="zh-CN" i="1"/>
              <a:t>A</a:t>
            </a:r>
            <a:r>
              <a:rPr lang="en-US" altLang="zh-CN" baseline="30000"/>
              <a:t>−1</a:t>
            </a:r>
            <a:r>
              <a:rPr lang="en-US" altLang="zh-CN" i="1"/>
              <a:t>B E</a:t>
            </a:r>
            <a:r>
              <a:rPr lang="en-US" altLang="zh-CN"/>
              <a:t> </a:t>
            </a:r>
          </a:p>
        </p:txBody>
      </p:sp>
      <p:sp>
        <p:nvSpPr>
          <p:cNvPr id="190471" name="Rectangle 7"/>
          <p:cNvSpPr>
            <a:spLocks noChangeArrowheads="1"/>
          </p:cNvSpPr>
          <p:nvPr/>
        </p:nvSpPr>
        <p:spPr bwMode="auto">
          <a:xfrm>
            <a:off x="3781425" y="2060575"/>
            <a:ext cx="2303463" cy="519113"/>
          </a:xfrm>
          <a:prstGeom prst="rect">
            <a:avLst/>
          </a:prstGeom>
          <a:noFill/>
          <a:ln w="9525" algn="ctr">
            <a:noFill/>
            <a:miter lim="800000"/>
            <a:headEnd/>
            <a:tailEnd/>
          </a:ln>
          <a:effectLst/>
        </p:spPr>
        <p:txBody>
          <a:bodyPr wrap="none" anchor="ctr">
            <a:spAutoFit/>
          </a:bodyPr>
          <a:lstStyle/>
          <a:p>
            <a:r>
              <a:rPr lang="en-US" altLang="zh-CN"/>
              <a:t> = </a:t>
            </a:r>
            <a:r>
              <a:rPr lang="en-US" altLang="zh-CN" i="1"/>
              <a:t>A</a:t>
            </a:r>
            <a:r>
              <a:rPr lang="en-US" altLang="zh-CN" baseline="30000"/>
              <a:t>−1</a:t>
            </a:r>
            <a:r>
              <a:rPr lang="en-US" altLang="zh-CN" i="1"/>
              <a:t>B A A</a:t>
            </a:r>
            <a:r>
              <a:rPr lang="en-US" altLang="zh-CN" i="1" baseline="30000"/>
              <a:t>−</a:t>
            </a:r>
            <a:r>
              <a:rPr lang="en-US" altLang="zh-CN" baseline="30000"/>
              <a:t>1</a:t>
            </a:r>
            <a:r>
              <a:rPr lang="en-US" altLang="zh-CN"/>
              <a:t> </a:t>
            </a:r>
          </a:p>
        </p:txBody>
      </p:sp>
      <p:sp>
        <p:nvSpPr>
          <p:cNvPr id="190472" name="Rectangle 8"/>
          <p:cNvSpPr>
            <a:spLocks noChangeArrowheads="1"/>
          </p:cNvSpPr>
          <p:nvPr/>
        </p:nvSpPr>
        <p:spPr bwMode="auto">
          <a:xfrm>
            <a:off x="5940425" y="2060575"/>
            <a:ext cx="2444750" cy="519113"/>
          </a:xfrm>
          <a:prstGeom prst="rect">
            <a:avLst/>
          </a:prstGeom>
          <a:noFill/>
          <a:ln w="9525" algn="ctr">
            <a:noFill/>
            <a:miter lim="800000"/>
            <a:headEnd/>
            <a:tailEnd/>
          </a:ln>
          <a:effectLst/>
        </p:spPr>
        <p:txBody>
          <a:bodyPr wrap="none" anchor="ctr">
            <a:spAutoFit/>
          </a:bodyPr>
          <a:lstStyle/>
          <a:p>
            <a:r>
              <a:rPr lang="en-US" altLang="zh-CN"/>
              <a:t>= </a:t>
            </a:r>
            <a:r>
              <a:rPr lang="en-US" altLang="zh-CN" i="1"/>
              <a:t>A</a:t>
            </a:r>
            <a:r>
              <a:rPr lang="en-US" altLang="zh-CN" baseline="30000"/>
              <a:t>−1</a:t>
            </a:r>
            <a:r>
              <a:rPr lang="en-US" altLang="zh-CN"/>
              <a:t>(</a:t>
            </a:r>
            <a:r>
              <a:rPr lang="en-US" altLang="zh-CN" i="1"/>
              <a:t>B A</a:t>
            </a:r>
            <a:r>
              <a:rPr lang="en-US" altLang="zh-CN"/>
              <a:t>) </a:t>
            </a:r>
            <a:r>
              <a:rPr lang="en-US" altLang="zh-CN" i="1"/>
              <a:t>A</a:t>
            </a:r>
            <a:r>
              <a:rPr lang="en-US" altLang="zh-CN" baseline="30000"/>
              <a:t>−1</a:t>
            </a:r>
            <a:r>
              <a:rPr lang="en-US" altLang="zh-CN"/>
              <a:t> </a:t>
            </a:r>
          </a:p>
        </p:txBody>
      </p:sp>
      <p:sp>
        <p:nvSpPr>
          <p:cNvPr id="190473" name="Rectangle 9"/>
          <p:cNvSpPr>
            <a:spLocks noChangeArrowheads="1"/>
          </p:cNvSpPr>
          <p:nvPr/>
        </p:nvSpPr>
        <p:spPr bwMode="auto">
          <a:xfrm>
            <a:off x="2343150" y="2708275"/>
            <a:ext cx="2444750" cy="519113"/>
          </a:xfrm>
          <a:prstGeom prst="rect">
            <a:avLst/>
          </a:prstGeom>
          <a:noFill/>
          <a:ln w="9525" algn="ctr">
            <a:noFill/>
            <a:miter lim="800000"/>
            <a:headEnd/>
            <a:tailEnd/>
          </a:ln>
          <a:effectLst/>
        </p:spPr>
        <p:txBody>
          <a:bodyPr wrap="none" anchor="ctr">
            <a:spAutoFit/>
          </a:bodyPr>
          <a:lstStyle/>
          <a:p>
            <a:r>
              <a:rPr lang="en-US" altLang="zh-CN"/>
              <a:t>= </a:t>
            </a:r>
            <a:r>
              <a:rPr lang="en-US" altLang="zh-CN" i="1"/>
              <a:t>A</a:t>
            </a:r>
            <a:r>
              <a:rPr lang="en-US" altLang="zh-CN" baseline="30000"/>
              <a:t>−1</a:t>
            </a:r>
            <a:r>
              <a:rPr lang="en-US" altLang="zh-CN"/>
              <a:t>(</a:t>
            </a:r>
            <a:r>
              <a:rPr lang="en-US" altLang="zh-CN" i="1"/>
              <a:t>A B</a:t>
            </a:r>
            <a:r>
              <a:rPr lang="en-US" altLang="zh-CN"/>
              <a:t>) </a:t>
            </a:r>
            <a:r>
              <a:rPr lang="en-US" altLang="zh-CN" i="1"/>
              <a:t>A</a:t>
            </a:r>
            <a:r>
              <a:rPr lang="en-US" altLang="zh-CN" baseline="30000"/>
              <a:t>−1</a:t>
            </a:r>
            <a:r>
              <a:rPr lang="en-US" altLang="zh-CN"/>
              <a:t> </a:t>
            </a:r>
          </a:p>
        </p:txBody>
      </p:sp>
      <p:sp>
        <p:nvSpPr>
          <p:cNvPr id="190474" name="Rectangle 10"/>
          <p:cNvSpPr>
            <a:spLocks noChangeArrowheads="1"/>
          </p:cNvSpPr>
          <p:nvPr/>
        </p:nvSpPr>
        <p:spPr bwMode="auto">
          <a:xfrm>
            <a:off x="4643438" y="2708275"/>
            <a:ext cx="2444750" cy="519113"/>
          </a:xfrm>
          <a:prstGeom prst="rect">
            <a:avLst/>
          </a:prstGeom>
          <a:noFill/>
          <a:ln w="9525" algn="ctr">
            <a:noFill/>
            <a:miter lim="800000"/>
            <a:headEnd/>
            <a:tailEnd/>
          </a:ln>
          <a:effectLst/>
        </p:spPr>
        <p:txBody>
          <a:bodyPr wrap="none" anchor="ctr">
            <a:spAutoFit/>
          </a:bodyPr>
          <a:lstStyle/>
          <a:p>
            <a:r>
              <a:rPr lang="en-US" altLang="zh-CN"/>
              <a:t>= (</a:t>
            </a:r>
            <a:r>
              <a:rPr lang="en-US" altLang="zh-CN" i="1"/>
              <a:t>A</a:t>
            </a:r>
            <a:r>
              <a:rPr lang="en-US" altLang="zh-CN" baseline="30000"/>
              <a:t>−1</a:t>
            </a:r>
            <a:r>
              <a:rPr lang="en-US" altLang="zh-CN" i="1"/>
              <a:t>A</a:t>
            </a:r>
            <a:r>
              <a:rPr lang="en-US" altLang="zh-CN"/>
              <a:t>) </a:t>
            </a:r>
            <a:r>
              <a:rPr lang="en-US" altLang="zh-CN" i="1"/>
              <a:t>B A</a:t>
            </a:r>
            <a:r>
              <a:rPr lang="en-US" altLang="zh-CN" baseline="30000"/>
              <a:t>−1</a:t>
            </a:r>
            <a:r>
              <a:rPr lang="en-US" altLang="zh-CN"/>
              <a:t> </a:t>
            </a:r>
          </a:p>
        </p:txBody>
      </p:sp>
      <p:sp>
        <p:nvSpPr>
          <p:cNvPr id="190475" name="Rectangle 11"/>
          <p:cNvSpPr>
            <a:spLocks noChangeArrowheads="1"/>
          </p:cNvSpPr>
          <p:nvPr/>
        </p:nvSpPr>
        <p:spPr bwMode="auto">
          <a:xfrm>
            <a:off x="2339975" y="3284538"/>
            <a:ext cx="1622425" cy="519112"/>
          </a:xfrm>
          <a:prstGeom prst="rect">
            <a:avLst/>
          </a:prstGeom>
          <a:noFill/>
          <a:ln w="9525" algn="ctr">
            <a:noFill/>
            <a:miter lim="800000"/>
            <a:headEnd/>
            <a:tailEnd/>
          </a:ln>
          <a:effectLst/>
        </p:spPr>
        <p:txBody>
          <a:bodyPr wrap="none" anchor="ctr">
            <a:spAutoFit/>
          </a:bodyPr>
          <a:lstStyle/>
          <a:p>
            <a:r>
              <a:rPr lang="en-US" altLang="zh-CN"/>
              <a:t>=</a:t>
            </a:r>
            <a:r>
              <a:rPr lang="en-US" altLang="zh-CN" i="1"/>
              <a:t>E B A</a:t>
            </a:r>
            <a:r>
              <a:rPr lang="en-US" altLang="zh-CN" baseline="30000"/>
              <a:t>−1</a:t>
            </a:r>
            <a:r>
              <a:rPr lang="en-US" altLang="zh-CN"/>
              <a:t> </a:t>
            </a:r>
          </a:p>
        </p:txBody>
      </p:sp>
      <p:sp>
        <p:nvSpPr>
          <p:cNvPr id="190476" name="Rectangle 12"/>
          <p:cNvSpPr>
            <a:spLocks noChangeArrowheads="1"/>
          </p:cNvSpPr>
          <p:nvPr/>
        </p:nvSpPr>
        <p:spPr bwMode="auto">
          <a:xfrm>
            <a:off x="3779838" y="3284538"/>
            <a:ext cx="1385887" cy="519112"/>
          </a:xfrm>
          <a:prstGeom prst="rect">
            <a:avLst/>
          </a:prstGeom>
          <a:noFill/>
          <a:ln w="9525" algn="ctr">
            <a:noFill/>
            <a:miter lim="800000"/>
            <a:headEnd/>
            <a:tailEnd/>
          </a:ln>
          <a:effectLst/>
        </p:spPr>
        <p:txBody>
          <a:bodyPr wrap="none" anchor="ctr">
            <a:spAutoFit/>
          </a:bodyPr>
          <a:lstStyle/>
          <a:p>
            <a:r>
              <a:rPr lang="en-US" altLang="zh-CN"/>
              <a:t>= </a:t>
            </a:r>
            <a:r>
              <a:rPr lang="en-US" altLang="zh-CN" i="1"/>
              <a:t>B A</a:t>
            </a:r>
            <a:r>
              <a:rPr lang="en-US" altLang="zh-CN" baseline="30000"/>
              <a:t>−1</a:t>
            </a:r>
            <a:r>
              <a:rPr lang="en-US" altLang="zh-CN"/>
              <a:t> </a:t>
            </a:r>
          </a:p>
        </p:txBody>
      </p:sp>
      <p:sp>
        <p:nvSpPr>
          <p:cNvPr id="190477" name="Rectangle 13"/>
          <p:cNvSpPr>
            <a:spLocks noChangeArrowheads="1"/>
          </p:cNvSpPr>
          <p:nvPr/>
        </p:nvSpPr>
        <p:spPr bwMode="auto">
          <a:xfrm>
            <a:off x="1116013" y="4076700"/>
            <a:ext cx="3098800" cy="519113"/>
          </a:xfrm>
          <a:prstGeom prst="rect">
            <a:avLst/>
          </a:prstGeom>
          <a:noFill/>
          <a:ln w="9525" algn="ctr">
            <a:noFill/>
            <a:miter lim="800000"/>
            <a:headEnd/>
            <a:tailEnd/>
          </a:ln>
          <a:effectLst/>
        </p:spPr>
        <p:txBody>
          <a:bodyPr wrap="none" anchor="ctr">
            <a:spAutoFit/>
          </a:bodyPr>
          <a:lstStyle/>
          <a:p>
            <a:r>
              <a:rPr lang="zh-CN" altLang="en-US"/>
              <a:t>即 </a:t>
            </a:r>
            <a:r>
              <a:rPr lang="en-US" altLang="zh-CN" i="1"/>
              <a:t>A</a:t>
            </a:r>
            <a:r>
              <a:rPr lang="en-US" altLang="zh-CN" baseline="30000"/>
              <a:t>−1</a:t>
            </a:r>
            <a:r>
              <a:rPr lang="en-US" altLang="zh-CN" i="1"/>
              <a:t>B = B A</a:t>
            </a:r>
            <a:r>
              <a:rPr lang="en-US" altLang="zh-CN" baseline="30000"/>
              <a:t>−1</a:t>
            </a:r>
            <a:r>
              <a:rPr lang="en-US" altLang="zh-CN"/>
              <a:t> </a:t>
            </a:r>
            <a:r>
              <a:rPr lang="zh-CN" altLang="en-US"/>
              <a:t>， </a:t>
            </a:r>
          </a:p>
        </p:txBody>
      </p:sp>
      <p:sp>
        <p:nvSpPr>
          <p:cNvPr id="190478" name="Rectangle 14"/>
          <p:cNvSpPr>
            <a:spLocks noChangeArrowheads="1"/>
          </p:cNvSpPr>
          <p:nvPr/>
        </p:nvSpPr>
        <p:spPr bwMode="auto">
          <a:xfrm>
            <a:off x="1116013" y="4724400"/>
            <a:ext cx="3951287" cy="519113"/>
          </a:xfrm>
          <a:prstGeom prst="rect">
            <a:avLst/>
          </a:prstGeom>
          <a:noFill/>
          <a:ln w="9525" algn="ctr">
            <a:noFill/>
            <a:miter lim="800000"/>
            <a:headEnd/>
            <a:tailEnd/>
          </a:ln>
          <a:effectLst/>
        </p:spPr>
        <p:txBody>
          <a:bodyPr wrap="none" anchor="ctr">
            <a:spAutoFit/>
          </a:bodyPr>
          <a:lstStyle/>
          <a:p>
            <a:r>
              <a:rPr lang="zh-CN" altLang="en-US"/>
              <a:t>由此知</a:t>
            </a:r>
            <a:r>
              <a:rPr lang="en-US" altLang="zh-CN" i="1"/>
              <a:t>A</a:t>
            </a:r>
            <a:r>
              <a:rPr lang="en-US" altLang="zh-CN" baseline="30000"/>
              <a:t>−1</a:t>
            </a:r>
            <a:r>
              <a:rPr lang="zh-CN" altLang="en-US"/>
              <a:t>与</a:t>
            </a:r>
            <a:r>
              <a:rPr lang="en-US" altLang="zh-CN" i="1"/>
              <a:t>B</a:t>
            </a:r>
            <a:r>
              <a:rPr lang="zh-CN" altLang="en-US"/>
              <a:t>也可交换</a:t>
            </a:r>
            <a:r>
              <a:rPr lang="en-US" altLang="zh-CN"/>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wipe(left)">
                                      <p:cBhvr>
                                        <p:cTn id="7" dur="500"/>
                                        <p:tgtEl>
                                          <p:spTgt spid="190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wipe(left)">
                                      <p:cBhvr>
                                        <p:cTn id="12" dur="500"/>
                                        <p:tgtEl>
                                          <p:spTgt spid="1904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wipe(left)">
                                      <p:cBhvr>
                                        <p:cTn id="17" dur="500"/>
                                        <p:tgtEl>
                                          <p:spTgt spid="1904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wipe(left)">
                                      <p:cBhvr>
                                        <p:cTn id="22" dur="500"/>
                                        <p:tgtEl>
                                          <p:spTgt spid="1904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72"/>
                                        </p:tgtEl>
                                        <p:attrNameLst>
                                          <p:attrName>style.visibility</p:attrName>
                                        </p:attrNameLst>
                                      </p:cBhvr>
                                      <p:to>
                                        <p:strVal val="visible"/>
                                      </p:to>
                                    </p:set>
                                    <p:animEffect transition="in" filter="wipe(left)">
                                      <p:cBhvr>
                                        <p:cTn id="27" dur="500"/>
                                        <p:tgtEl>
                                          <p:spTgt spid="1904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0473"/>
                                        </p:tgtEl>
                                        <p:attrNameLst>
                                          <p:attrName>style.visibility</p:attrName>
                                        </p:attrNameLst>
                                      </p:cBhvr>
                                      <p:to>
                                        <p:strVal val="visible"/>
                                      </p:to>
                                    </p:set>
                                    <p:animEffect transition="in" filter="wipe(left)">
                                      <p:cBhvr>
                                        <p:cTn id="32" dur="500"/>
                                        <p:tgtEl>
                                          <p:spTgt spid="1904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74"/>
                                        </p:tgtEl>
                                        <p:attrNameLst>
                                          <p:attrName>style.visibility</p:attrName>
                                        </p:attrNameLst>
                                      </p:cBhvr>
                                      <p:to>
                                        <p:strVal val="visible"/>
                                      </p:to>
                                    </p:set>
                                    <p:animEffect transition="in" filter="wipe(left)">
                                      <p:cBhvr>
                                        <p:cTn id="37" dur="500"/>
                                        <p:tgtEl>
                                          <p:spTgt spid="1904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75"/>
                                        </p:tgtEl>
                                        <p:attrNameLst>
                                          <p:attrName>style.visibility</p:attrName>
                                        </p:attrNameLst>
                                      </p:cBhvr>
                                      <p:to>
                                        <p:strVal val="visible"/>
                                      </p:to>
                                    </p:set>
                                    <p:animEffect transition="in" filter="wipe(left)">
                                      <p:cBhvr>
                                        <p:cTn id="42" dur="500"/>
                                        <p:tgtEl>
                                          <p:spTgt spid="1904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0476"/>
                                        </p:tgtEl>
                                        <p:attrNameLst>
                                          <p:attrName>style.visibility</p:attrName>
                                        </p:attrNameLst>
                                      </p:cBhvr>
                                      <p:to>
                                        <p:strVal val="visible"/>
                                      </p:to>
                                    </p:set>
                                    <p:animEffect transition="in" filter="wipe(left)">
                                      <p:cBhvr>
                                        <p:cTn id="47" dur="500"/>
                                        <p:tgtEl>
                                          <p:spTgt spid="1904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wipe(left)">
                                      <p:cBhvr>
                                        <p:cTn id="52" dur="500"/>
                                        <p:tgtEl>
                                          <p:spTgt spid="1904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0478"/>
                                        </p:tgtEl>
                                        <p:attrNameLst>
                                          <p:attrName>style.visibility</p:attrName>
                                        </p:attrNameLst>
                                      </p:cBhvr>
                                      <p:to>
                                        <p:strVal val="visible"/>
                                      </p:to>
                                    </p:set>
                                    <p:animEffect transition="in" filter="wipe(left)">
                                      <p:cBhvr>
                                        <p:cTn id="57" dur="500"/>
                                        <p:tgtEl>
                                          <p:spTgt spid="190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p:bldP spid="190470" grpId="0"/>
      <p:bldP spid="190471" grpId="0"/>
      <p:bldP spid="190472" grpId="0"/>
      <p:bldP spid="190473" grpId="0"/>
      <p:bldP spid="190474" grpId="0"/>
      <p:bldP spid="190475" grpId="0"/>
      <p:bldP spid="190476" grpId="0"/>
      <p:bldP spid="190477" grpId="0"/>
      <p:bldP spid="1904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900113" y="138113"/>
            <a:ext cx="7543800" cy="627062"/>
          </a:xfrm>
        </p:spPr>
        <p:txBody>
          <a:bodyPr/>
          <a:lstStyle/>
          <a:p>
            <a:r>
              <a:rPr lang="zh-CN" altLang="en-US" sz="2800">
                <a:solidFill>
                  <a:schemeClr val="tx1"/>
                </a:solidFill>
              </a:rPr>
              <a:t>例</a:t>
            </a:r>
            <a:r>
              <a:rPr lang="en-US" altLang="zh-CN" sz="2800">
                <a:solidFill>
                  <a:schemeClr val="tx1"/>
                </a:solidFill>
              </a:rPr>
              <a:t>4  </a:t>
            </a:r>
            <a:r>
              <a:rPr lang="zh-CN" altLang="en-US" sz="2800">
                <a:solidFill>
                  <a:schemeClr val="tx1"/>
                </a:solidFill>
              </a:rPr>
              <a:t>设 </a:t>
            </a:r>
            <a:r>
              <a:rPr lang="en-US" altLang="zh-CN" sz="2800" i="1">
                <a:solidFill>
                  <a:schemeClr val="tx1"/>
                </a:solidFill>
              </a:rPr>
              <a:t>A</a:t>
            </a:r>
            <a:r>
              <a:rPr lang="zh-CN" altLang="en-US" sz="2800">
                <a:solidFill>
                  <a:schemeClr val="tx1"/>
                </a:solidFill>
              </a:rPr>
              <a:t>是可逆矩阵，试证</a:t>
            </a:r>
          </a:p>
        </p:txBody>
      </p:sp>
      <p:graphicFrame>
        <p:nvGraphicFramePr>
          <p:cNvPr id="191494" name="Object 6"/>
          <p:cNvGraphicFramePr>
            <a:graphicFrameLocks noChangeAspect="1"/>
          </p:cNvGraphicFramePr>
          <p:nvPr/>
        </p:nvGraphicFramePr>
        <p:xfrm>
          <a:off x="4322763" y="493713"/>
          <a:ext cx="2193925" cy="990600"/>
        </p:xfrm>
        <a:graphic>
          <a:graphicData uri="http://schemas.openxmlformats.org/presentationml/2006/ole">
            <p:oleObj spid="_x0000_s191494" name="Equation" r:id="rId3" imgW="1079280" imgH="482400" progId="Equation.DSMT4">
              <p:embed/>
            </p:oleObj>
          </a:graphicData>
        </a:graphic>
      </p:graphicFrame>
      <p:graphicFrame>
        <p:nvGraphicFramePr>
          <p:cNvPr id="191493" name="Object 5"/>
          <p:cNvGraphicFramePr>
            <a:graphicFrameLocks noChangeAspect="1"/>
          </p:cNvGraphicFramePr>
          <p:nvPr/>
        </p:nvGraphicFramePr>
        <p:xfrm>
          <a:off x="2216150" y="1146175"/>
          <a:ext cx="2284413" cy="557213"/>
        </p:xfrm>
        <a:graphic>
          <a:graphicData uri="http://schemas.openxmlformats.org/presentationml/2006/ole">
            <p:oleObj spid="_x0000_s191493" name="Equation" r:id="rId4" imgW="1091880" imgH="266400" progId="Equation.DSMT4">
              <p:embed/>
            </p:oleObj>
          </a:graphicData>
        </a:graphic>
      </p:graphicFrame>
      <p:sp>
        <p:nvSpPr>
          <p:cNvPr id="191495" name="Rectangle 7"/>
          <p:cNvSpPr>
            <a:spLocks noChangeArrowheads="1"/>
          </p:cNvSpPr>
          <p:nvPr/>
        </p:nvSpPr>
        <p:spPr bwMode="auto">
          <a:xfrm>
            <a:off x="1619250" y="692150"/>
            <a:ext cx="2644775" cy="519113"/>
          </a:xfrm>
          <a:prstGeom prst="rect">
            <a:avLst/>
          </a:prstGeom>
          <a:noFill/>
          <a:ln w="9525" algn="ctr">
            <a:noFill/>
            <a:miter lim="800000"/>
            <a:headEnd/>
            <a:tailEnd/>
          </a:ln>
          <a:effectLst/>
        </p:spPr>
        <p:txBody>
          <a:bodyPr wrap="none" anchor="ctr">
            <a:spAutoFit/>
          </a:bodyPr>
          <a:lstStyle/>
          <a:p>
            <a:pPr>
              <a:buFontTx/>
              <a:buAutoNum type="arabicParenBoth"/>
            </a:pPr>
            <a:r>
              <a:rPr lang="en-US" altLang="zh-CN"/>
              <a:t>  A</a:t>
            </a:r>
            <a:r>
              <a:rPr lang="en-US" altLang="zh-CN" baseline="30000"/>
              <a:t>* </a:t>
            </a:r>
            <a:r>
              <a:rPr lang="zh-CN" altLang="en-US">
                <a:ea typeface="黑体" pitchFamily="2" charset="-122"/>
              </a:rPr>
              <a:t>可逆，且</a:t>
            </a:r>
          </a:p>
        </p:txBody>
      </p:sp>
      <p:sp>
        <p:nvSpPr>
          <p:cNvPr id="191497" name="Text Box 9"/>
          <p:cNvSpPr txBox="1">
            <a:spLocks noChangeArrowheads="1"/>
          </p:cNvSpPr>
          <p:nvPr/>
        </p:nvSpPr>
        <p:spPr bwMode="auto">
          <a:xfrm>
            <a:off x="1619250" y="1196975"/>
            <a:ext cx="600075" cy="519113"/>
          </a:xfrm>
          <a:prstGeom prst="rect">
            <a:avLst/>
          </a:prstGeom>
          <a:noFill/>
          <a:ln w="9525" algn="ctr">
            <a:noFill/>
            <a:miter lim="800000"/>
            <a:headEnd/>
            <a:tailEnd/>
          </a:ln>
          <a:effectLst/>
        </p:spPr>
        <p:txBody>
          <a:bodyPr wrap="none">
            <a:spAutoFit/>
          </a:bodyPr>
          <a:lstStyle/>
          <a:p>
            <a:r>
              <a:rPr lang="en-US" altLang="zh-CN"/>
              <a:t>(2)</a:t>
            </a:r>
          </a:p>
        </p:txBody>
      </p:sp>
      <p:graphicFrame>
        <p:nvGraphicFramePr>
          <p:cNvPr id="191504" name="Object 16"/>
          <p:cNvGraphicFramePr>
            <a:graphicFrameLocks noChangeAspect="1"/>
          </p:cNvGraphicFramePr>
          <p:nvPr/>
        </p:nvGraphicFramePr>
        <p:xfrm>
          <a:off x="5867400" y="1860550"/>
          <a:ext cx="1655763" cy="488950"/>
        </p:xfrm>
        <a:graphic>
          <a:graphicData uri="http://schemas.openxmlformats.org/presentationml/2006/ole">
            <p:oleObj spid="_x0000_s191504" name="Equation" r:id="rId5" imgW="863280" imgH="253800" progId="Equation.DSMT4">
              <p:embed/>
            </p:oleObj>
          </a:graphicData>
        </a:graphic>
      </p:graphicFrame>
      <p:graphicFrame>
        <p:nvGraphicFramePr>
          <p:cNvPr id="191503" name="Object 15"/>
          <p:cNvGraphicFramePr>
            <a:graphicFrameLocks noChangeAspect="1"/>
          </p:cNvGraphicFramePr>
          <p:nvPr/>
        </p:nvGraphicFramePr>
        <p:xfrm>
          <a:off x="2108200" y="2349500"/>
          <a:ext cx="1731963" cy="895350"/>
        </p:xfrm>
        <a:graphic>
          <a:graphicData uri="http://schemas.openxmlformats.org/presentationml/2006/ole">
            <p:oleObj spid="_x0000_s191503" name="Equation" r:id="rId6" imgW="939600" imgH="482400" progId="Equation.DSMT4">
              <p:embed/>
            </p:oleObj>
          </a:graphicData>
        </a:graphic>
      </p:graphicFrame>
      <p:graphicFrame>
        <p:nvGraphicFramePr>
          <p:cNvPr id="191502" name="Object 14"/>
          <p:cNvGraphicFramePr>
            <a:graphicFrameLocks noChangeAspect="1"/>
          </p:cNvGraphicFramePr>
          <p:nvPr/>
        </p:nvGraphicFramePr>
        <p:xfrm>
          <a:off x="4643438" y="2276475"/>
          <a:ext cx="2108200" cy="941388"/>
        </p:xfrm>
        <a:graphic>
          <a:graphicData uri="http://schemas.openxmlformats.org/presentationml/2006/ole">
            <p:oleObj spid="_x0000_s191502" name="Equation" r:id="rId7" imgW="1091880" imgH="482400" progId="Equation.DSMT4">
              <p:embed/>
            </p:oleObj>
          </a:graphicData>
        </a:graphic>
      </p:graphicFrame>
      <p:graphicFrame>
        <p:nvGraphicFramePr>
          <p:cNvPr id="191501" name="Object 13"/>
          <p:cNvGraphicFramePr>
            <a:graphicFrameLocks noChangeAspect="1"/>
          </p:cNvGraphicFramePr>
          <p:nvPr/>
        </p:nvGraphicFramePr>
        <p:xfrm>
          <a:off x="3924300" y="3068638"/>
          <a:ext cx="2112963" cy="965200"/>
        </p:xfrm>
        <a:graphic>
          <a:graphicData uri="http://schemas.openxmlformats.org/presentationml/2006/ole">
            <p:oleObj spid="_x0000_s191501" name="Equation" r:id="rId8" imgW="1066680" imgH="482400" progId="Equation.DSMT4">
              <p:embed/>
            </p:oleObj>
          </a:graphicData>
        </a:graphic>
      </p:graphicFrame>
      <p:graphicFrame>
        <p:nvGraphicFramePr>
          <p:cNvPr id="191500" name="Object 12"/>
          <p:cNvGraphicFramePr>
            <a:graphicFrameLocks noChangeAspect="1"/>
          </p:cNvGraphicFramePr>
          <p:nvPr/>
        </p:nvGraphicFramePr>
        <p:xfrm>
          <a:off x="4356100" y="4508500"/>
          <a:ext cx="2917825" cy="528638"/>
        </p:xfrm>
        <a:graphic>
          <a:graphicData uri="http://schemas.openxmlformats.org/presentationml/2006/ole">
            <p:oleObj spid="_x0000_s191500" name="Equation" r:id="rId9" imgW="1485720" imgH="266400" progId="Equation.DSMT4">
              <p:embed/>
            </p:oleObj>
          </a:graphicData>
        </a:graphic>
      </p:graphicFrame>
      <p:graphicFrame>
        <p:nvGraphicFramePr>
          <p:cNvPr id="191499" name="Object 11"/>
          <p:cNvGraphicFramePr>
            <a:graphicFrameLocks noChangeAspect="1"/>
          </p:cNvGraphicFramePr>
          <p:nvPr/>
        </p:nvGraphicFramePr>
        <p:xfrm>
          <a:off x="1927225" y="5084763"/>
          <a:ext cx="4516438" cy="544512"/>
        </p:xfrm>
        <a:graphic>
          <a:graphicData uri="http://schemas.openxmlformats.org/presentationml/2006/ole">
            <p:oleObj spid="_x0000_s191499" name="Equation" r:id="rId10" imgW="2209680" imgH="266400" progId="Equation.DSMT4">
              <p:embed/>
            </p:oleObj>
          </a:graphicData>
        </a:graphic>
      </p:graphicFrame>
      <p:graphicFrame>
        <p:nvGraphicFramePr>
          <p:cNvPr id="191498" name="Object 10"/>
          <p:cNvGraphicFramePr>
            <a:graphicFrameLocks noChangeAspect="1"/>
          </p:cNvGraphicFramePr>
          <p:nvPr/>
        </p:nvGraphicFramePr>
        <p:xfrm>
          <a:off x="1835150" y="5661025"/>
          <a:ext cx="2016125" cy="546100"/>
        </p:xfrm>
        <a:graphic>
          <a:graphicData uri="http://schemas.openxmlformats.org/presentationml/2006/ole">
            <p:oleObj spid="_x0000_s191498" name="Equation" r:id="rId11" imgW="990360" imgH="266400" progId="Equation.DSMT4">
              <p:embed/>
            </p:oleObj>
          </a:graphicData>
        </a:graphic>
      </p:graphicFrame>
      <p:sp>
        <p:nvSpPr>
          <p:cNvPr id="191509" name="Rectangle 21"/>
          <p:cNvSpPr>
            <a:spLocks noChangeArrowheads="1"/>
          </p:cNvSpPr>
          <p:nvPr/>
        </p:nvSpPr>
        <p:spPr bwMode="auto">
          <a:xfrm>
            <a:off x="1258888" y="4005263"/>
            <a:ext cx="4973637" cy="519112"/>
          </a:xfrm>
          <a:prstGeom prst="rect">
            <a:avLst/>
          </a:prstGeom>
          <a:noFill/>
          <a:ln w="9525" algn="ctr">
            <a:noFill/>
            <a:miter lim="800000"/>
            <a:headEnd/>
            <a:tailEnd/>
          </a:ln>
          <a:effectLst/>
        </p:spPr>
        <p:txBody>
          <a:bodyPr wrap="none" anchor="ctr">
            <a:spAutoFit/>
          </a:bodyPr>
          <a:lstStyle/>
          <a:p>
            <a:r>
              <a:rPr lang="en-US" altLang="zh-CN"/>
              <a:t>(2) </a:t>
            </a:r>
            <a:r>
              <a:rPr lang="zh-CN" altLang="en-US"/>
              <a:t>由伴随矩阵的定义，可知 </a:t>
            </a:r>
          </a:p>
        </p:txBody>
      </p:sp>
      <p:sp>
        <p:nvSpPr>
          <p:cNvPr id="191511" name="Rectangle 23"/>
          <p:cNvSpPr>
            <a:spLocks noChangeArrowheads="1"/>
          </p:cNvSpPr>
          <p:nvPr/>
        </p:nvSpPr>
        <p:spPr bwMode="auto">
          <a:xfrm>
            <a:off x="900113" y="5661025"/>
            <a:ext cx="987425" cy="519113"/>
          </a:xfrm>
          <a:prstGeom prst="rect">
            <a:avLst/>
          </a:prstGeom>
          <a:noFill/>
          <a:ln w="9525" algn="ctr">
            <a:noFill/>
            <a:miter lim="800000"/>
            <a:headEnd/>
            <a:tailEnd/>
          </a:ln>
          <a:effectLst/>
        </p:spPr>
        <p:txBody>
          <a:bodyPr wrap="none" anchor="ctr">
            <a:spAutoFit/>
          </a:bodyPr>
          <a:lstStyle/>
          <a:p>
            <a:r>
              <a:rPr lang="zh-CN" altLang="en-US"/>
              <a:t>于是 </a:t>
            </a:r>
          </a:p>
        </p:txBody>
      </p:sp>
      <p:sp>
        <p:nvSpPr>
          <p:cNvPr id="191512" name="Rectangle 24"/>
          <p:cNvSpPr>
            <a:spLocks noChangeArrowheads="1"/>
          </p:cNvSpPr>
          <p:nvPr/>
        </p:nvSpPr>
        <p:spPr bwMode="auto">
          <a:xfrm>
            <a:off x="827088" y="1844675"/>
            <a:ext cx="5184775" cy="519113"/>
          </a:xfrm>
          <a:prstGeom prst="rect">
            <a:avLst/>
          </a:prstGeom>
          <a:noFill/>
          <a:ln w="9525" algn="ctr">
            <a:noFill/>
            <a:miter lim="800000"/>
            <a:headEnd/>
            <a:tailEnd/>
          </a:ln>
          <a:effectLst/>
        </p:spPr>
        <p:txBody>
          <a:bodyPr>
            <a:spAutoFit/>
          </a:bodyPr>
          <a:lstStyle/>
          <a:p>
            <a:r>
              <a:rPr lang="zh-CN" altLang="en-US"/>
              <a:t>证：</a:t>
            </a:r>
            <a:r>
              <a:rPr lang="en-US" altLang="zh-CN"/>
              <a:t>(1) </a:t>
            </a:r>
            <a:r>
              <a:rPr lang="zh-CN" altLang="en-US"/>
              <a:t>由</a:t>
            </a:r>
            <a:r>
              <a:rPr lang="en-US" altLang="zh-CN" i="1"/>
              <a:t>A</a:t>
            </a:r>
            <a:r>
              <a:rPr lang="zh-CN" altLang="en-US"/>
              <a:t>可逆知</a:t>
            </a:r>
            <a:r>
              <a:rPr lang="en-US" altLang="zh-CN"/>
              <a:t>|</a:t>
            </a:r>
            <a:r>
              <a:rPr lang="en-US" altLang="zh-CN" i="1"/>
              <a:t>A</a:t>
            </a:r>
            <a:r>
              <a:rPr lang="en-US" altLang="zh-CN"/>
              <a:t>|≠0, </a:t>
            </a:r>
          </a:p>
        </p:txBody>
      </p:sp>
      <p:sp>
        <p:nvSpPr>
          <p:cNvPr id="191513" name="Rectangle 25"/>
          <p:cNvSpPr>
            <a:spLocks noChangeArrowheads="1"/>
          </p:cNvSpPr>
          <p:nvPr/>
        </p:nvSpPr>
        <p:spPr bwMode="auto">
          <a:xfrm>
            <a:off x="1063625" y="2549525"/>
            <a:ext cx="987425" cy="519113"/>
          </a:xfrm>
          <a:prstGeom prst="rect">
            <a:avLst/>
          </a:prstGeom>
          <a:noFill/>
          <a:ln w="9525" algn="ctr">
            <a:noFill/>
            <a:miter lim="800000"/>
            <a:headEnd/>
            <a:tailEnd/>
          </a:ln>
          <a:effectLst/>
        </p:spPr>
        <p:txBody>
          <a:bodyPr wrap="none">
            <a:spAutoFit/>
          </a:bodyPr>
          <a:lstStyle/>
          <a:p>
            <a:r>
              <a:rPr lang="zh-CN" altLang="en-US"/>
              <a:t>得到 </a:t>
            </a:r>
          </a:p>
        </p:txBody>
      </p:sp>
      <p:sp>
        <p:nvSpPr>
          <p:cNvPr id="191514" name="Rectangle 26"/>
          <p:cNvSpPr>
            <a:spLocks noChangeArrowheads="1"/>
          </p:cNvSpPr>
          <p:nvPr/>
        </p:nvSpPr>
        <p:spPr bwMode="auto">
          <a:xfrm>
            <a:off x="4067175" y="2492375"/>
            <a:ext cx="541338" cy="519113"/>
          </a:xfrm>
          <a:prstGeom prst="rect">
            <a:avLst/>
          </a:prstGeom>
          <a:noFill/>
          <a:ln w="9525" algn="ctr">
            <a:noFill/>
            <a:miter lim="800000"/>
            <a:headEnd/>
            <a:tailEnd/>
          </a:ln>
          <a:effectLst/>
        </p:spPr>
        <p:txBody>
          <a:bodyPr wrap="none">
            <a:spAutoFit/>
          </a:bodyPr>
          <a:lstStyle/>
          <a:p>
            <a:r>
              <a:rPr lang="zh-CN" altLang="en-US"/>
              <a:t>即</a:t>
            </a:r>
          </a:p>
        </p:txBody>
      </p:sp>
      <p:sp>
        <p:nvSpPr>
          <p:cNvPr id="191515" name="Rectangle 27"/>
          <p:cNvSpPr>
            <a:spLocks noChangeArrowheads="1"/>
          </p:cNvSpPr>
          <p:nvPr/>
        </p:nvSpPr>
        <p:spPr bwMode="auto">
          <a:xfrm>
            <a:off x="1116013" y="3284538"/>
            <a:ext cx="2684462" cy="519112"/>
          </a:xfrm>
          <a:prstGeom prst="rect">
            <a:avLst/>
          </a:prstGeom>
          <a:noFill/>
          <a:ln w="9525" algn="ctr">
            <a:noFill/>
            <a:miter lim="800000"/>
            <a:headEnd/>
            <a:tailEnd/>
          </a:ln>
          <a:effectLst/>
        </p:spPr>
        <p:txBody>
          <a:bodyPr wrap="none">
            <a:spAutoFit/>
          </a:bodyPr>
          <a:lstStyle/>
          <a:p>
            <a:r>
              <a:rPr lang="zh-CN" altLang="en-US"/>
              <a:t>所以</a:t>
            </a:r>
            <a:r>
              <a:rPr lang="en-US" altLang="zh-CN" i="1"/>
              <a:t>A</a:t>
            </a:r>
            <a:r>
              <a:rPr lang="en-US" altLang="zh-CN" baseline="30000"/>
              <a:t>*</a:t>
            </a:r>
            <a:r>
              <a:rPr lang="zh-CN" altLang="en-US"/>
              <a:t>可逆，且</a:t>
            </a:r>
          </a:p>
        </p:txBody>
      </p:sp>
      <p:sp>
        <p:nvSpPr>
          <p:cNvPr id="191516" name="Rectangle 28"/>
          <p:cNvSpPr>
            <a:spLocks noChangeArrowheads="1"/>
          </p:cNvSpPr>
          <p:nvPr/>
        </p:nvSpPr>
        <p:spPr bwMode="auto">
          <a:xfrm>
            <a:off x="900113" y="5084763"/>
            <a:ext cx="541337" cy="519112"/>
          </a:xfrm>
          <a:prstGeom prst="rect">
            <a:avLst/>
          </a:prstGeom>
          <a:noFill/>
          <a:ln w="9525" algn="ctr">
            <a:noFill/>
            <a:miter lim="800000"/>
            <a:headEnd/>
            <a:tailEnd/>
          </a:ln>
          <a:effectLst/>
        </p:spPr>
        <p:txBody>
          <a:bodyPr wrap="none">
            <a:spAutoFit/>
          </a:bodyPr>
          <a:lstStyle/>
          <a:p>
            <a:r>
              <a:rPr lang="zh-CN" altLang="en-US"/>
              <a:t>故</a:t>
            </a:r>
          </a:p>
        </p:txBody>
      </p:sp>
      <p:graphicFrame>
        <p:nvGraphicFramePr>
          <p:cNvPr id="191519" name="Object 31"/>
          <p:cNvGraphicFramePr>
            <a:graphicFrameLocks noChangeAspect="1"/>
          </p:cNvGraphicFramePr>
          <p:nvPr/>
        </p:nvGraphicFramePr>
        <p:xfrm>
          <a:off x="2174875" y="4508500"/>
          <a:ext cx="1795463" cy="504825"/>
        </p:xfrm>
        <a:graphic>
          <a:graphicData uri="http://schemas.openxmlformats.org/presentationml/2006/ole">
            <p:oleObj spid="_x0000_s191519" name="Equation" r:id="rId12" imgW="914400" imgH="253800" progId="Equation.DSMT4">
              <p:embed/>
            </p:oleObj>
          </a:graphicData>
        </a:graphic>
      </p:graphicFrame>
      <p:sp>
        <p:nvSpPr>
          <p:cNvPr id="191520" name="Rectangle 32"/>
          <p:cNvSpPr>
            <a:spLocks noChangeArrowheads="1"/>
          </p:cNvSpPr>
          <p:nvPr/>
        </p:nvSpPr>
        <p:spPr bwMode="auto">
          <a:xfrm>
            <a:off x="4067175" y="5661025"/>
            <a:ext cx="898525" cy="519113"/>
          </a:xfrm>
          <a:prstGeom prst="rect">
            <a:avLst/>
          </a:prstGeom>
          <a:noFill/>
          <a:ln w="9525" algn="ctr">
            <a:noFill/>
            <a:miter lim="800000"/>
            <a:headEnd/>
            <a:tailEnd/>
          </a:ln>
          <a:effectLst/>
        </p:spPr>
        <p:txBody>
          <a:bodyPr wrap="none">
            <a:spAutoFit/>
          </a:bodyPr>
          <a:lstStyle/>
          <a:p>
            <a:r>
              <a:rPr lang="zh-CN" altLang="en-US"/>
              <a:t>因此</a:t>
            </a:r>
          </a:p>
        </p:txBody>
      </p:sp>
      <p:graphicFrame>
        <p:nvGraphicFramePr>
          <p:cNvPr id="191521" name="Object 33"/>
          <p:cNvGraphicFramePr>
            <a:graphicFrameLocks noChangeAspect="1"/>
          </p:cNvGraphicFramePr>
          <p:nvPr/>
        </p:nvGraphicFramePr>
        <p:xfrm>
          <a:off x="5024438" y="5678488"/>
          <a:ext cx="2284412" cy="557212"/>
        </p:xfrm>
        <a:graphic>
          <a:graphicData uri="http://schemas.openxmlformats.org/presentationml/2006/ole">
            <p:oleObj spid="_x0000_s191521" name="Equation" r:id="rId13" imgW="1091880" imgH="266400" progId="Equation.DSMT4">
              <p:embed/>
            </p:oleObj>
          </a:graphicData>
        </a:graphic>
      </p:graphicFrame>
      <p:sp>
        <p:nvSpPr>
          <p:cNvPr id="191522" name="Rectangle 34"/>
          <p:cNvSpPr>
            <a:spLocks noChangeArrowheads="1"/>
          </p:cNvSpPr>
          <p:nvPr/>
        </p:nvSpPr>
        <p:spPr bwMode="auto">
          <a:xfrm>
            <a:off x="4897438" y="1844675"/>
            <a:ext cx="898525" cy="519113"/>
          </a:xfrm>
          <a:prstGeom prst="rect">
            <a:avLst/>
          </a:prstGeom>
          <a:noFill/>
          <a:ln w="9525" algn="ctr">
            <a:noFill/>
            <a:miter lim="800000"/>
            <a:headEnd/>
            <a:tailEnd/>
          </a:ln>
          <a:effectLst/>
        </p:spPr>
        <p:txBody>
          <a:bodyPr wrap="none">
            <a:spAutoFit/>
          </a:bodyPr>
          <a:lstStyle/>
          <a:p>
            <a:r>
              <a:rPr lang="zh-CN" altLang="en-US"/>
              <a:t>又有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512"/>
                                        </p:tgtEl>
                                        <p:attrNameLst>
                                          <p:attrName>style.visibility</p:attrName>
                                        </p:attrNameLst>
                                      </p:cBhvr>
                                      <p:to>
                                        <p:strVal val="visible"/>
                                      </p:to>
                                    </p:set>
                                    <p:animEffect transition="in" filter="wipe(left)">
                                      <p:cBhvr>
                                        <p:cTn id="7" dur="500"/>
                                        <p:tgtEl>
                                          <p:spTgt spid="1915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522"/>
                                        </p:tgtEl>
                                        <p:attrNameLst>
                                          <p:attrName>style.visibility</p:attrName>
                                        </p:attrNameLst>
                                      </p:cBhvr>
                                      <p:to>
                                        <p:strVal val="visible"/>
                                      </p:to>
                                    </p:set>
                                    <p:animEffect transition="in" filter="wipe(left)">
                                      <p:cBhvr>
                                        <p:cTn id="12" dur="500"/>
                                        <p:tgtEl>
                                          <p:spTgt spid="191522"/>
                                        </p:tgtEl>
                                      </p:cBhvr>
                                    </p:animEffect>
                                  </p:childTnLst>
                                </p:cTn>
                              </p:par>
                              <p:par>
                                <p:cTn id="13" presetID="22" presetClass="entr" presetSubtype="8" fill="hold" nodeType="withEffect">
                                  <p:stCondLst>
                                    <p:cond delay="0"/>
                                  </p:stCondLst>
                                  <p:childTnLst>
                                    <p:set>
                                      <p:cBhvr>
                                        <p:cTn id="14" dur="1" fill="hold">
                                          <p:stCondLst>
                                            <p:cond delay="0"/>
                                          </p:stCondLst>
                                        </p:cTn>
                                        <p:tgtEl>
                                          <p:spTgt spid="191504"/>
                                        </p:tgtEl>
                                        <p:attrNameLst>
                                          <p:attrName>style.visibility</p:attrName>
                                        </p:attrNameLst>
                                      </p:cBhvr>
                                      <p:to>
                                        <p:strVal val="visible"/>
                                      </p:to>
                                    </p:set>
                                    <p:animEffect transition="in" filter="wipe(left)">
                                      <p:cBhvr>
                                        <p:cTn id="15" dur="500"/>
                                        <p:tgtEl>
                                          <p:spTgt spid="19150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1513"/>
                                        </p:tgtEl>
                                        <p:attrNameLst>
                                          <p:attrName>style.visibility</p:attrName>
                                        </p:attrNameLst>
                                      </p:cBhvr>
                                      <p:to>
                                        <p:strVal val="visible"/>
                                      </p:to>
                                    </p:set>
                                    <p:animEffect transition="in" filter="wipe(left)">
                                      <p:cBhvr>
                                        <p:cTn id="20" dur="500"/>
                                        <p:tgtEl>
                                          <p:spTgt spid="191513"/>
                                        </p:tgtEl>
                                      </p:cBhvr>
                                    </p:animEffect>
                                  </p:childTnLst>
                                </p:cTn>
                              </p:par>
                              <p:par>
                                <p:cTn id="21" presetID="22" presetClass="entr" presetSubtype="8" fill="hold" nodeType="withEffect">
                                  <p:stCondLst>
                                    <p:cond delay="0"/>
                                  </p:stCondLst>
                                  <p:childTnLst>
                                    <p:set>
                                      <p:cBhvr>
                                        <p:cTn id="22" dur="1" fill="hold">
                                          <p:stCondLst>
                                            <p:cond delay="0"/>
                                          </p:stCondLst>
                                        </p:cTn>
                                        <p:tgtEl>
                                          <p:spTgt spid="191503"/>
                                        </p:tgtEl>
                                        <p:attrNameLst>
                                          <p:attrName>style.visibility</p:attrName>
                                        </p:attrNameLst>
                                      </p:cBhvr>
                                      <p:to>
                                        <p:strVal val="visible"/>
                                      </p:to>
                                    </p:set>
                                    <p:animEffect transition="in" filter="wipe(left)">
                                      <p:cBhvr>
                                        <p:cTn id="23" dur="500"/>
                                        <p:tgtEl>
                                          <p:spTgt spid="1915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1514"/>
                                        </p:tgtEl>
                                        <p:attrNameLst>
                                          <p:attrName>style.visibility</p:attrName>
                                        </p:attrNameLst>
                                      </p:cBhvr>
                                      <p:to>
                                        <p:strVal val="visible"/>
                                      </p:to>
                                    </p:set>
                                    <p:animEffect transition="in" filter="wipe(left)">
                                      <p:cBhvr>
                                        <p:cTn id="28" dur="500"/>
                                        <p:tgtEl>
                                          <p:spTgt spid="191514"/>
                                        </p:tgtEl>
                                      </p:cBhvr>
                                    </p:animEffect>
                                  </p:childTnLst>
                                </p:cTn>
                              </p:par>
                              <p:par>
                                <p:cTn id="29" presetID="22" presetClass="entr" presetSubtype="8" fill="hold" nodeType="withEffect">
                                  <p:stCondLst>
                                    <p:cond delay="0"/>
                                  </p:stCondLst>
                                  <p:childTnLst>
                                    <p:set>
                                      <p:cBhvr>
                                        <p:cTn id="30" dur="1" fill="hold">
                                          <p:stCondLst>
                                            <p:cond delay="0"/>
                                          </p:stCondLst>
                                        </p:cTn>
                                        <p:tgtEl>
                                          <p:spTgt spid="191502"/>
                                        </p:tgtEl>
                                        <p:attrNameLst>
                                          <p:attrName>style.visibility</p:attrName>
                                        </p:attrNameLst>
                                      </p:cBhvr>
                                      <p:to>
                                        <p:strVal val="visible"/>
                                      </p:to>
                                    </p:set>
                                    <p:animEffect transition="in" filter="wipe(left)">
                                      <p:cBhvr>
                                        <p:cTn id="31" dur="500"/>
                                        <p:tgtEl>
                                          <p:spTgt spid="1915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1515"/>
                                        </p:tgtEl>
                                        <p:attrNameLst>
                                          <p:attrName>style.visibility</p:attrName>
                                        </p:attrNameLst>
                                      </p:cBhvr>
                                      <p:to>
                                        <p:strVal val="visible"/>
                                      </p:to>
                                    </p:set>
                                    <p:animEffect transition="in" filter="wipe(left)">
                                      <p:cBhvr>
                                        <p:cTn id="36" dur="500"/>
                                        <p:tgtEl>
                                          <p:spTgt spid="191515"/>
                                        </p:tgtEl>
                                      </p:cBhvr>
                                    </p:animEffect>
                                  </p:childTnLst>
                                </p:cTn>
                              </p:par>
                              <p:par>
                                <p:cTn id="37" presetID="22" presetClass="entr" presetSubtype="8" fill="hold" nodeType="withEffect">
                                  <p:stCondLst>
                                    <p:cond delay="0"/>
                                  </p:stCondLst>
                                  <p:childTnLst>
                                    <p:set>
                                      <p:cBhvr>
                                        <p:cTn id="38" dur="1" fill="hold">
                                          <p:stCondLst>
                                            <p:cond delay="0"/>
                                          </p:stCondLst>
                                        </p:cTn>
                                        <p:tgtEl>
                                          <p:spTgt spid="191501"/>
                                        </p:tgtEl>
                                        <p:attrNameLst>
                                          <p:attrName>style.visibility</p:attrName>
                                        </p:attrNameLst>
                                      </p:cBhvr>
                                      <p:to>
                                        <p:strVal val="visible"/>
                                      </p:to>
                                    </p:set>
                                    <p:animEffect transition="in" filter="wipe(left)">
                                      <p:cBhvr>
                                        <p:cTn id="39" dur="500"/>
                                        <p:tgtEl>
                                          <p:spTgt spid="19150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1509"/>
                                        </p:tgtEl>
                                        <p:attrNameLst>
                                          <p:attrName>style.visibility</p:attrName>
                                        </p:attrNameLst>
                                      </p:cBhvr>
                                      <p:to>
                                        <p:strVal val="visible"/>
                                      </p:to>
                                    </p:set>
                                    <p:animEffect transition="in" filter="wipe(left)">
                                      <p:cBhvr>
                                        <p:cTn id="44" dur="500"/>
                                        <p:tgtEl>
                                          <p:spTgt spid="19150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1519"/>
                                        </p:tgtEl>
                                        <p:attrNameLst>
                                          <p:attrName>style.visibility</p:attrName>
                                        </p:attrNameLst>
                                      </p:cBhvr>
                                      <p:to>
                                        <p:strVal val="visible"/>
                                      </p:to>
                                    </p:set>
                                    <p:animEffect transition="in" filter="wipe(left)">
                                      <p:cBhvr>
                                        <p:cTn id="49" dur="500"/>
                                        <p:tgtEl>
                                          <p:spTgt spid="1915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91500"/>
                                        </p:tgtEl>
                                        <p:attrNameLst>
                                          <p:attrName>style.visibility</p:attrName>
                                        </p:attrNameLst>
                                      </p:cBhvr>
                                      <p:to>
                                        <p:strVal val="visible"/>
                                      </p:to>
                                    </p:set>
                                    <p:animEffect transition="in" filter="wipe(left)">
                                      <p:cBhvr>
                                        <p:cTn id="54" dur="500"/>
                                        <p:tgtEl>
                                          <p:spTgt spid="1915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1516"/>
                                        </p:tgtEl>
                                        <p:attrNameLst>
                                          <p:attrName>style.visibility</p:attrName>
                                        </p:attrNameLst>
                                      </p:cBhvr>
                                      <p:to>
                                        <p:strVal val="visible"/>
                                      </p:to>
                                    </p:set>
                                    <p:animEffect transition="in" filter="wipe(left)">
                                      <p:cBhvr>
                                        <p:cTn id="59" dur="500"/>
                                        <p:tgtEl>
                                          <p:spTgt spid="191516"/>
                                        </p:tgtEl>
                                      </p:cBhvr>
                                    </p:animEffect>
                                  </p:childTnLst>
                                </p:cTn>
                              </p:par>
                              <p:par>
                                <p:cTn id="60" presetID="22" presetClass="entr" presetSubtype="8" fill="hold" nodeType="withEffect">
                                  <p:stCondLst>
                                    <p:cond delay="0"/>
                                  </p:stCondLst>
                                  <p:childTnLst>
                                    <p:set>
                                      <p:cBhvr>
                                        <p:cTn id="61" dur="1" fill="hold">
                                          <p:stCondLst>
                                            <p:cond delay="0"/>
                                          </p:stCondLst>
                                        </p:cTn>
                                        <p:tgtEl>
                                          <p:spTgt spid="191499"/>
                                        </p:tgtEl>
                                        <p:attrNameLst>
                                          <p:attrName>style.visibility</p:attrName>
                                        </p:attrNameLst>
                                      </p:cBhvr>
                                      <p:to>
                                        <p:strVal val="visible"/>
                                      </p:to>
                                    </p:set>
                                    <p:animEffect transition="in" filter="wipe(left)">
                                      <p:cBhvr>
                                        <p:cTn id="62" dur="500"/>
                                        <p:tgtEl>
                                          <p:spTgt spid="19149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1498"/>
                                        </p:tgtEl>
                                        <p:attrNameLst>
                                          <p:attrName>style.visibility</p:attrName>
                                        </p:attrNameLst>
                                      </p:cBhvr>
                                      <p:to>
                                        <p:strVal val="visible"/>
                                      </p:to>
                                    </p:set>
                                    <p:animEffect transition="in" filter="wipe(left)">
                                      <p:cBhvr>
                                        <p:cTn id="67" dur="500"/>
                                        <p:tgtEl>
                                          <p:spTgt spid="19149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91511"/>
                                        </p:tgtEl>
                                        <p:attrNameLst>
                                          <p:attrName>style.visibility</p:attrName>
                                        </p:attrNameLst>
                                      </p:cBhvr>
                                      <p:to>
                                        <p:strVal val="visible"/>
                                      </p:to>
                                    </p:set>
                                    <p:animEffect transition="in" filter="wipe(left)">
                                      <p:cBhvr>
                                        <p:cTn id="70" dur="500"/>
                                        <p:tgtEl>
                                          <p:spTgt spid="1915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91520"/>
                                        </p:tgtEl>
                                        <p:attrNameLst>
                                          <p:attrName>style.visibility</p:attrName>
                                        </p:attrNameLst>
                                      </p:cBhvr>
                                      <p:to>
                                        <p:strVal val="visible"/>
                                      </p:to>
                                    </p:set>
                                    <p:animEffect transition="in" filter="wipe(left)">
                                      <p:cBhvr>
                                        <p:cTn id="75" dur="500"/>
                                        <p:tgtEl>
                                          <p:spTgt spid="1915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91521"/>
                                        </p:tgtEl>
                                        <p:attrNameLst>
                                          <p:attrName>style.visibility</p:attrName>
                                        </p:attrNameLst>
                                      </p:cBhvr>
                                      <p:to>
                                        <p:strVal val="visible"/>
                                      </p:to>
                                    </p:set>
                                    <p:animEffect transition="in" filter="wipe(left)">
                                      <p:cBhvr>
                                        <p:cTn id="80" dur="500"/>
                                        <p:tgtEl>
                                          <p:spTgt spid="19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9" grpId="0"/>
      <p:bldP spid="191511" grpId="0"/>
      <p:bldP spid="191512" grpId="0"/>
      <p:bldP spid="191513" grpId="0"/>
      <p:bldP spid="191514" grpId="0"/>
      <p:bldP spid="191515" grpId="0"/>
      <p:bldP spid="191516" grpId="0"/>
      <p:bldP spid="191520" grpId="0"/>
      <p:bldP spid="1915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9" name="Rectangle 27"/>
          <p:cNvSpPr>
            <a:spLocks noGrp="1" noChangeArrowheads="1"/>
          </p:cNvSpPr>
          <p:nvPr>
            <p:ph type="title"/>
          </p:nvPr>
        </p:nvSpPr>
        <p:spPr>
          <a:xfrm>
            <a:off x="914400" y="44450"/>
            <a:ext cx="7543800" cy="1143000"/>
          </a:xfrm>
        </p:spPr>
        <p:txBody>
          <a:bodyPr/>
          <a:lstStyle/>
          <a:p>
            <a:r>
              <a:rPr lang="zh-CN" altLang="en-US" sz="3600"/>
              <a:t>二、逆矩阵的概念和性质</a:t>
            </a:r>
          </a:p>
        </p:txBody>
      </p:sp>
      <p:grpSp>
        <p:nvGrpSpPr>
          <p:cNvPr id="49155" name="Group 3"/>
          <p:cNvGrpSpPr>
            <a:grpSpLocks/>
          </p:cNvGrpSpPr>
          <p:nvPr/>
        </p:nvGrpSpPr>
        <p:grpSpPr bwMode="auto">
          <a:xfrm>
            <a:off x="781050" y="1135063"/>
            <a:ext cx="8096250" cy="1800225"/>
            <a:chOff x="443" y="1104"/>
            <a:chExt cx="5100" cy="1134"/>
          </a:xfrm>
        </p:grpSpPr>
        <p:grpSp>
          <p:nvGrpSpPr>
            <p:cNvPr id="49156" name="Group 4"/>
            <p:cNvGrpSpPr>
              <a:grpSpLocks/>
            </p:cNvGrpSpPr>
            <p:nvPr/>
          </p:nvGrpSpPr>
          <p:grpSpPr bwMode="auto">
            <a:xfrm>
              <a:off x="443" y="1104"/>
              <a:ext cx="5100" cy="1134"/>
              <a:chOff x="510" y="1104"/>
              <a:chExt cx="5100" cy="1134"/>
            </a:xfrm>
          </p:grpSpPr>
          <p:sp>
            <p:nvSpPr>
              <p:cNvPr id="49157" name="Text Box 5"/>
              <p:cNvSpPr txBox="1">
                <a:spLocks noChangeArrowheads="1"/>
              </p:cNvSpPr>
              <p:nvPr/>
            </p:nvSpPr>
            <p:spPr bwMode="auto">
              <a:xfrm>
                <a:off x="510" y="1104"/>
                <a:ext cx="5100" cy="1134"/>
              </a:xfrm>
              <a:prstGeom prst="rect">
                <a:avLst/>
              </a:prstGeom>
              <a:noFill/>
              <a:ln w="9525">
                <a:noFill/>
                <a:miter lim="800000"/>
                <a:headEnd/>
                <a:tailEnd/>
              </a:ln>
              <a:effectLst/>
            </p:spPr>
            <p:txBody>
              <a:bodyPr wrap="none">
                <a:spAutoFit/>
              </a:bodyPr>
              <a:lstStyle/>
              <a:p>
                <a:r>
                  <a:rPr lang="en-US" altLang="zh-CN">
                    <a:solidFill>
                      <a:srgbClr val="0000FF"/>
                    </a:solidFill>
                    <a:ea typeface="黑体" pitchFamily="2" charset="-122"/>
                  </a:rPr>
                  <a:t> </a:t>
                </a:r>
                <a:r>
                  <a:rPr lang="zh-CN" altLang="en-US">
                    <a:solidFill>
                      <a:srgbClr val="CC0000"/>
                    </a:solidFill>
                    <a:ea typeface="黑体" pitchFamily="2" charset="-122"/>
                  </a:rPr>
                  <a:t>定义</a:t>
                </a:r>
                <a:r>
                  <a:rPr lang="en-US" altLang="zh-CN">
                    <a:solidFill>
                      <a:srgbClr val="CC0000"/>
                    </a:solidFill>
                    <a:ea typeface="黑体" pitchFamily="2" charset="-122"/>
                  </a:rPr>
                  <a:t>1</a:t>
                </a:r>
                <a:r>
                  <a:rPr lang="en-US" altLang="zh-CN"/>
                  <a:t>  </a:t>
                </a:r>
                <a:r>
                  <a:rPr lang="zh-CN" altLang="en-US">
                    <a:solidFill>
                      <a:schemeClr val="bg2"/>
                    </a:solidFill>
                    <a:latin typeface="黑体" pitchFamily="2" charset="-122"/>
                    <a:ea typeface="黑体" pitchFamily="2" charset="-122"/>
                  </a:rPr>
                  <a:t>对于  阶矩阵  ，如果有一个  阶矩阵  </a:t>
                </a:r>
                <a:r>
                  <a:rPr lang="en-US" altLang="zh-CN">
                    <a:solidFill>
                      <a:schemeClr val="bg2"/>
                    </a:solidFill>
                    <a:latin typeface="黑体" pitchFamily="2" charset="-122"/>
                    <a:ea typeface="黑体" pitchFamily="2" charset="-122"/>
                  </a:rPr>
                  <a:t>, </a:t>
                </a:r>
              </a:p>
              <a:p>
                <a:endParaRPr lang="en-US" altLang="zh-CN">
                  <a:solidFill>
                    <a:schemeClr val="bg2"/>
                  </a:solidFill>
                  <a:latin typeface="黑体" pitchFamily="2" charset="-122"/>
                  <a:ea typeface="黑体" pitchFamily="2" charset="-122"/>
                </a:endParaRPr>
              </a:p>
              <a:p>
                <a:endParaRPr lang="en-US" altLang="zh-CN">
                  <a:solidFill>
                    <a:schemeClr val="bg2"/>
                  </a:solidFill>
                  <a:latin typeface="黑体" pitchFamily="2" charset="-122"/>
                  <a:ea typeface="黑体" pitchFamily="2" charset="-122"/>
                </a:endParaRPr>
              </a:p>
              <a:p>
                <a:r>
                  <a:rPr lang="zh-CN" altLang="en-US">
                    <a:solidFill>
                      <a:schemeClr val="bg2"/>
                    </a:solidFill>
                    <a:latin typeface="黑体" pitchFamily="2" charset="-122"/>
                    <a:ea typeface="黑体" pitchFamily="2" charset="-122"/>
                  </a:rPr>
                  <a:t>则说矩阵 是</a:t>
                </a:r>
                <a:r>
                  <a:rPr lang="zh-CN" altLang="en-US">
                    <a:solidFill>
                      <a:srgbClr val="0000FF"/>
                    </a:solidFill>
                    <a:latin typeface="黑体" pitchFamily="2" charset="-122"/>
                    <a:ea typeface="黑体" pitchFamily="2" charset="-122"/>
                  </a:rPr>
                  <a:t>可逆</a:t>
                </a:r>
                <a:r>
                  <a:rPr lang="zh-CN" altLang="en-US">
                    <a:solidFill>
                      <a:schemeClr val="bg2"/>
                    </a:solidFill>
                    <a:latin typeface="黑体" pitchFamily="2" charset="-122"/>
                    <a:ea typeface="黑体" pitchFamily="2" charset="-122"/>
                  </a:rPr>
                  <a:t>的，并把矩阵  称为  的</a:t>
                </a:r>
                <a:r>
                  <a:rPr lang="zh-CN" altLang="en-US">
                    <a:solidFill>
                      <a:srgbClr val="0000FF"/>
                    </a:solidFill>
                    <a:latin typeface="黑体" pitchFamily="2" charset="-122"/>
                    <a:ea typeface="黑体" pitchFamily="2" charset="-122"/>
                  </a:rPr>
                  <a:t>逆矩阵</a:t>
                </a:r>
                <a:r>
                  <a:rPr lang="en-US" altLang="zh-CN">
                    <a:solidFill>
                      <a:schemeClr val="bg2"/>
                    </a:solidFill>
                  </a:rPr>
                  <a:t>.</a:t>
                </a:r>
              </a:p>
            </p:txBody>
          </p:sp>
          <p:graphicFrame>
            <p:nvGraphicFramePr>
              <p:cNvPr id="49158" name="Object 6"/>
              <p:cNvGraphicFramePr>
                <a:graphicFrameLocks noChangeAspect="1"/>
              </p:cNvGraphicFramePr>
              <p:nvPr/>
            </p:nvGraphicFramePr>
            <p:xfrm>
              <a:off x="1806" y="1200"/>
              <a:ext cx="145" cy="159"/>
            </p:xfrm>
            <a:graphic>
              <a:graphicData uri="http://schemas.openxmlformats.org/presentationml/2006/ole">
                <p:oleObj spid="_x0000_s49158" name="公式" r:id="rId3" imgW="241200" imgH="253800" progId="Equation.3">
                  <p:embed/>
                </p:oleObj>
              </a:graphicData>
            </a:graphic>
          </p:graphicFrame>
          <p:graphicFrame>
            <p:nvGraphicFramePr>
              <p:cNvPr id="49159" name="Object 7"/>
              <p:cNvGraphicFramePr>
                <a:graphicFrameLocks noChangeAspect="1"/>
              </p:cNvGraphicFramePr>
              <p:nvPr/>
            </p:nvGraphicFramePr>
            <p:xfrm>
              <a:off x="2725" y="1156"/>
              <a:ext cx="176" cy="191"/>
            </p:xfrm>
            <a:graphic>
              <a:graphicData uri="http://schemas.openxmlformats.org/presentationml/2006/ole">
                <p:oleObj spid="_x0000_s49159" name="Equation" r:id="rId4" imgW="291960" imgH="304560" progId="Equation.3">
                  <p:embed/>
                </p:oleObj>
              </a:graphicData>
            </a:graphic>
          </p:graphicFrame>
          <p:graphicFrame>
            <p:nvGraphicFramePr>
              <p:cNvPr id="49160" name="Object 8"/>
              <p:cNvGraphicFramePr>
                <a:graphicFrameLocks noChangeAspect="1"/>
              </p:cNvGraphicFramePr>
              <p:nvPr/>
            </p:nvGraphicFramePr>
            <p:xfrm>
              <a:off x="5172" y="1152"/>
              <a:ext cx="186" cy="193"/>
            </p:xfrm>
            <a:graphic>
              <a:graphicData uri="http://schemas.openxmlformats.org/presentationml/2006/ole">
                <p:oleObj spid="_x0000_s49160" name="Equation" r:id="rId5" imgW="291960" imgH="291960" progId="Equation.3">
                  <p:embed/>
                </p:oleObj>
              </a:graphicData>
            </a:graphic>
          </p:graphicFrame>
          <p:graphicFrame>
            <p:nvGraphicFramePr>
              <p:cNvPr id="49161" name="Object 9"/>
              <p:cNvGraphicFramePr>
                <a:graphicFrameLocks noChangeAspect="1"/>
              </p:cNvGraphicFramePr>
              <p:nvPr/>
            </p:nvGraphicFramePr>
            <p:xfrm>
              <a:off x="1902" y="1536"/>
              <a:ext cx="1297" cy="231"/>
            </p:xfrm>
            <a:graphic>
              <a:graphicData uri="http://schemas.openxmlformats.org/presentationml/2006/ole">
                <p:oleObj spid="_x0000_s49161" name="Equation" r:id="rId6" imgW="2145960" imgH="368280" progId="Equation.3">
                  <p:embed/>
                </p:oleObj>
              </a:graphicData>
            </a:graphic>
          </p:graphicFrame>
          <p:graphicFrame>
            <p:nvGraphicFramePr>
              <p:cNvPr id="49162" name="Object 10"/>
              <p:cNvGraphicFramePr>
                <a:graphicFrameLocks noChangeAspect="1"/>
              </p:cNvGraphicFramePr>
              <p:nvPr/>
            </p:nvGraphicFramePr>
            <p:xfrm>
              <a:off x="3648" y="1968"/>
              <a:ext cx="176" cy="183"/>
            </p:xfrm>
            <a:graphic>
              <a:graphicData uri="http://schemas.openxmlformats.org/presentationml/2006/ole">
                <p:oleObj spid="_x0000_s49162" name="Equation" r:id="rId7" imgW="291960" imgH="291960" progId="Equation.3">
                  <p:embed/>
                </p:oleObj>
              </a:graphicData>
            </a:graphic>
          </p:graphicFrame>
          <p:graphicFrame>
            <p:nvGraphicFramePr>
              <p:cNvPr id="49163" name="Object 11"/>
              <p:cNvGraphicFramePr>
                <a:graphicFrameLocks noChangeAspect="1"/>
              </p:cNvGraphicFramePr>
              <p:nvPr/>
            </p:nvGraphicFramePr>
            <p:xfrm>
              <a:off x="4272" y="1968"/>
              <a:ext cx="175" cy="191"/>
            </p:xfrm>
            <a:graphic>
              <a:graphicData uri="http://schemas.openxmlformats.org/presentationml/2006/ole">
                <p:oleObj spid="_x0000_s49163" name="Equation" r:id="rId8" imgW="291960" imgH="304560" progId="Equation.3">
                  <p:embed/>
                </p:oleObj>
              </a:graphicData>
            </a:graphic>
          </p:graphicFrame>
        </p:grpSp>
        <p:graphicFrame>
          <p:nvGraphicFramePr>
            <p:cNvPr id="49164" name="Object 12"/>
            <p:cNvGraphicFramePr>
              <a:graphicFrameLocks noChangeAspect="1"/>
            </p:cNvGraphicFramePr>
            <p:nvPr/>
          </p:nvGraphicFramePr>
          <p:xfrm>
            <a:off x="4205" y="1200"/>
            <a:ext cx="145" cy="159"/>
          </p:xfrm>
          <a:graphic>
            <a:graphicData uri="http://schemas.openxmlformats.org/presentationml/2006/ole">
              <p:oleObj spid="_x0000_s49164" name="公式" r:id="rId9" imgW="241200" imgH="253800" progId="Equation.3">
                <p:embed/>
              </p:oleObj>
            </a:graphicData>
          </a:graphic>
        </p:graphicFrame>
        <p:graphicFrame>
          <p:nvGraphicFramePr>
            <p:cNvPr id="49165" name="Object 13"/>
            <p:cNvGraphicFramePr>
              <a:graphicFrameLocks noChangeAspect="1"/>
            </p:cNvGraphicFramePr>
            <p:nvPr/>
          </p:nvGraphicFramePr>
          <p:xfrm>
            <a:off x="1373" y="1968"/>
            <a:ext cx="175" cy="191"/>
          </p:xfrm>
          <a:graphic>
            <a:graphicData uri="http://schemas.openxmlformats.org/presentationml/2006/ole">
              <p:oleObj spid="_x0000_s49165" name="Equation" r:id="rId10" imgW="291960" imgH="304560" progId="Equation.3">
                <p:embed/>
              </p:oleObj>
            </a:graphicData>
          </a:graphic>
        </p:graphicFrame>
        <p:sp>
          <p:nvSpPr>
            <p:cNvPr id="49166" name="Text Box 14"/>
            <p:cNvSpPr txBox="1">
              <a:spLocks noChangeArrowheads="1"/>
            </p:cNvSpPr>
            <p:nvPr/>
          </p:nvSpPr>
          <p:spPr bwMode="auto">
            <a:xfrm>
              <a:off x="576" y="1474"/>
              <a:ext cx="564" cy="327"/>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使得</a:t>
              </a:r>
            </a:p>
          </p:txBody>
        </p:sp>
      </p:grpSp>
      <p:graphicFrame>
        <p:nvGraphicFramePr>
          <p:cNvPr id="49167" name="Object 15"/>
          <p:cNvGraphicFramePr>
            <a:graphicFrameLocks noChangeAspect="1"/>
          </p:cNvGraphicFramePr>
          <p:nvPr/>
        </p:nvGraphicFramePr>
        <p:xfrm>
          <a:off x="914400" y="3092450"/>
          <a:ext cx="3149600" cy="469900"/>
        </p:xfrm>
        <a:graphic>
          <a:graphicData uri="http://schemas.openxmlformats.org/presentationml/2006/ole">
            <p:oleObj spid="_x0000_s49167" name="Equation" r:id="rId11" imgW="3149280" imgH="469800" progId="Equation.3">
              <p:embed/>
            </p:oleObj>
          </a:graphicData>
        </a:graphic>
      </p:graphicFrame>
      <p:sp>
        <p:nvSpPr>
          <p:cNvPr id="49180" name="Text Box 28"/>
          <p:cNvSpPr txBox="1">
            <a:spLocks noChangeArrowheads="1"/>
          </p:cNvSpPr>
          <p:nvPr/>
        </p:nvSpPr>
        <p:spPr bwMode="auto">
          <a:xfrm>
            <a:off x="990600" y="3930650"/>
            <a:ext cx="1250950" cy="519113"/>
          </a:xfrm>
          <a:prstGeom prst="rect">
            <a:avLst/>
          </a:prstGeom>
          <a:noFill/>
          <a:ln w="9525">
            <a:noFill/>
            <a:miter lim="800000"/>
            <a:headEnd/>
            <a:tailEnd/>
          </a:ln>
          <a:effectLst/>
        </p:spPr>
        <p:txBody>
          <a:bodyPr wrap="none">
            <a:spAutoFit/>
          </a:bodyPr>
          <a:lstStyle/>
          <a:p>
            <a:r>
              <a:rPr lang="zh-CN" altLang="en-US">
                <a:ea typeface="黑体" pitchFamily="2" charset="-122"/>
              </a:rPr>
              <a:t>例</a:t>
            </a:r>
            <a:r>
              <a:rPr lang="zh-CN" altLang="en-US"/>
              <a:t>    设</a:t>
            </a:r>
          </a:p>
        </p:txBody>
      </p:sp>
      <p:graphicFrame>
        <p:nvGraphicFramePr>
          <p:cNvPr id="49181" name="Object 29"/>
          <p:cNvGraphicFramePr>
            <a:graphicFrameLocks noChangeAspect="1"/>
          </p:cNvGraphicFramePr>
          <p:nvPr/>
        </p:nvGraphicFramePr>
        <p:xfrm>
          <a:off x="2438400" y="3702050"/>
          <a:ext cx="4660900" cy="977900"/>
        </p:xfrm>
        <a:graphic>
          <a:graphicData uri="http://schemas.openxmlformats.org/presentationml/2006/ole">
            <p:oleObj spid="_x0000_s49181" name="Equation" r:id="rId12" imgW="4660560" imgH="977760" progId="Equation.3">
              <p:embed/>
            </p:oleObj>
          </a:graphicData>
        </a:graphic>
      </p:graphicFrame>
      <p:graphicFrame>
        <p:nvGraphicFramePr>
          <p:cNvPr id="49182" name="Object 30"/>
          <p:cNvGraphicFramePr>
            <a:graphicFrameLocks noChangeAspect="1"/>
          </p:cNvGraphicFramePr>
          <p:nvPr/>
        </p:nvGraphicFramePr>
        <p:xfrm>
          <a:off x="1143000" y="4997450"/>
          <a:ext cx="2425700" cy="393700"/>
        </p:xfrm>
        <a:graphic>
          <a:graphicData uri="http://schemas.openxmlformats.org/presentationml/2006/ole">
            <p:oleObj spid="_x0000_s49182" name="Equation" r:id="rId13" imgW="2425680" imgH="393480" progId="Equation.3">
              <p:embed/>
            </p:oleObj>
          </a:graphicData>
        </a:graphic>
      </p:graphicFrame>
      <p:graphicFrame>
        <p:nvGraphicFramePr>
          <p:cNvPr id="49183" name="Object 31"/>
          <p:cNvGraphicFramePr>
            <a:graphicFrameLocks noChangeAspect="1"/>
          </p:cNvGraphicFramePr>
          <p:nvPr/>
        </p:nvGraphicFramePr>
        <p:xfrm>
          <a:off x="1042988" y="5445125"/>
          <a:ext cx="2870200" cy="530225"/>
        </p:xfrm>
        <a:graphic>
          <a:graphicData uri="http://schemas.openxmlformats.org/presentationml/2006/ole">
            <p:oleObj spid="_x0000_s49183" name="Equation" r:id="rId14" imgW="1168200" imgH="21564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67"/>
                                        </p:tgtEl>
                                        <p:attrNameLst>
                                          <p:attrName>style.visibility</p:attrName>
                                        </p:attrNameLst>
                                      </p:cBhvr>
                                      <p:to>
                                        <p:strVal val="visible"/>
                                      </p:to>
                                    </p:set>
                                    <p:animEffect transition="in" filter="wipe(left)">
                                      <p:cBhvr>
                                        <p:cTn id="12" dur="500"/>
                                        <p:tgtEl>
                                          <p:spTgt spid="491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80"/>
                                        </p:tgtEl>
                                        <p:attrNameLst>
                                          <p:attrName>style.visibility</p:attrName>
                                        </p:attrNameLst>
                                      </p:cBhvr>
                                      <p:to>
                                        <p:strVal val="visible"/>
                                      </p:to>
                                    </p:set>
                                    <p:animEffect transition="in" filter="wipe(left)">
                                      <p:cBhvr>
                                        <p:cTn id="17" dur="500"/>
                                        <p:tgtEl>
                                          <p:spTgt spid="49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81"/>
                                        </p:tgtEl>
                                        <p:attrNameLst>
                                          <p:attrName>style.visibility</p:attrName>
                                        </p:attrNameLst>
                                      </p:cBhvr>
                                      <p:to>
                                        <p:strVal val="visible"/>
                                      </p:to>
                                    </p:set>
                                    <p:animEffect transition="in" filter="wipe(left)">
                                      <p:cBhvr>
                                        <p:cTn id="22" dur="500"/>
                                        <p:tgtEl>
                                          <p:spTgt spid="49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182"/>
                                        </p:tgtEl>
                                        <p:attrNameLst>
                                          <p:attrName>style.visibility</p:attrName>
                                        </p:attrNameLst>
                                      </p:cBhvr>
                                      <p:to>
                                        <p:strVal val="visible"/>
                                      </p:to>
                                    </p:set>
                                    <p:animEffect transition="in" filter="wipe(left)">
                                      <p:cBhvr>
                                        <p:cTn id="27" dur="500"/>
                                        <p:tgtEl>
                                          <p:spTgt spid="49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83"/>
                                        </p:tgtEl>
                                        <p:attrNameLst>
                                          <p:attrName>style.visibility</p:attrName>
                                        </p:attrNameLst>
                                      </p:cBhvr>
                                      <p:to>
                                        <p:strVal val="visible"/>
                                      </p:to>
                                    </p:set>
                                    <p:animEffect transition="in" filter="wipe(left)">
                                      <p:cBhvr>
                                        <p:cTn id="32" dur="500"/>
                                        <p:tgtEl>
                                          <p:spTgt spid="49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912813" y="1185863"/>
            <a:ext cx="6570662" cy="1728787"/>
            <a:chOff x="355" y="624"/>
            <a:chExt cx="4139" cy="1089"/>
          </a:xfrm>
        </p:grpSpPr>
        <p:graphicFrame>
          <p:nvGraphicFramePr>
            <p:cNvPr id="67587" name="Object 3"/>
            <p:cNvGraphicFramePr>
              <a:graphicFrameLocks noChangeAspect="1"/>
            </p:cNvGraphicFramePr>
            <p:nvPr/>
          </p:nvGraphicFramePr>
          <p:xfrm>
            <a:off x="355" y="624"/>
            <a:ext cx="4139" cy="1089"/>
          </p:xfrm>
          <a:graphic>
            <a:graphicData uri="http://schemas.openxmlformats.org/presentationml/2006/ole">
              <p:oleObj spid="_x0000_s67587" name="公式" r:id="rId3" imgW="2654280" imgH="698400" progId="Equation.3">
                <p:embed/>
              </p:oleObj>
            </a:graphicData>
          </a:graphic>
        </p:graphicFrame>
        <p:graphicFrame>
          <p:nvGraphicFramePr>
            <p:cNvPr id="67588" name="Object 4"/>
            <p:cNvGraphicFramePr>
              <a:graphicFrameLocks noChangeAspect="1"/>
            </p:cNvGraphicFramePr>
            <p:nvPr/>
          </p:nvGraphicFramePr>
          <p:xfrm>
            <a:off x="3120" y="1296"/>
            <a:ext cx="341" cy="380"/>
          </p:xfrm>
          <a:graphic>
            <a:graphicData uri="http://schemas.openxmlformats.org/presentationml/2006/ole">
              <p:oleObj spid="_x0000_s67588" name="公式" r:id="rId4" imgW="126720" imgH="139680" progId="Equation.3">
                <p:embed/>
              </p:oleObj>
            </a:graphicData>
          </a:graphic>
        </p:graphicFrame>
        <p:graphicFrame>
          <p:nvGraphicFramePr>
            <p:cNvPr id="67589" name="Object 5"/>
            <p:cNvGraphicFramePr>
              <a:graphicFrameLocks noChangeAspect="1"/>
            </p:cNvGraphicFramePr>
            <p:nvPr/>
          </p:nvGraphicFramePr>
          <p:xfrm>
            <a:off x="3744" y="672"/>
            <a:ext cx="341" cy="380"/>
          </p:xfrm>
          <a:graphic>
            <a:graphicData uri="http://schemas.openxmlformats.org/presentationml/2006/ole">
              <p:oleObj spid="_x0000_s67589" name="公式" r:id="rId5" imgW="126720" imgH="139680" progId="Equation.3">
                <p:embed/>
              </p:oleObj>
            </a:graphicData>
          </a:graphic>
        </p:graphicFrame>
      </p:grpSp>
      <p:graphicFrame>
        <p:nvGraphicFramePr>
          <p:cNvPr id="67590" name="Object 6"/>
          <p:cNvGraphicFramePr>
            <a:graphicFrameLocks noChangeAspect="1"/>
          </p:cNvGraphicFramePr>
          <p:nvPr/>
        </p:nvGraphicFramePr>
        <p:xfrm>
          <a:off x="7529513" y="1847850"/>
          <a:ext cx="749300" cy="404813"/>
        </p:xfrm>
        <a:graphic>
          <a:graphicData uri="http://schemas.openxmlformats.org/presentationml/2006/ole">
            <p:oleObj spid="_x0000_s67590" name="公式" r:id="rId6" imgW="749160" imgH="406080" progId="Equation.3">
              <p:embed/>
            </p:oleObj>
          </a:graphicData>
        </a:graphic>
      </p:graphicFrame>
      <p:graphicFrame>
        <p:nvGraphicFramePr>
          <p:cNvPr id="67591" name="Object 7"/>
          <p:cNvGraphicFramePr>
            <a:graphicFrameLocks noChangeAspect="1"/>
          </p:cNvGraphicFramePr>
          <p:nvPr/>
        </p:nvGraphicFramePr>
        <p:xfrm>
          <a:off x="1738313" y="3067050"/>
          <a:ext cx="2794000" cy="392113"/>
        </p:xfrm>
        <a:graphic>
          <a:graphicData uri="http://schemas.openxmlformats.org/presentationml/2006/ole">
            <p:oleObj spid="_x0000_s67591" name="公式" r:id="rId7" imgW="2793960" imgH="393480" progId="Equation.3">
              <p:embed/>
            </p:oleObj>
          </a:graphicData>
        </a:graphic>
      </p:graphicFrame>
      <p:graphicFrame>
        <p:nvGraphicFramePr>
          <p:cNvPr id="67592" name="Object 8"/>
          <p:cNvGraphicFramePr>
            <a:graphicFrameLocks noChangeAspect="1"/>
          </p:cNvGraphicFramePr>
          <p:nvPr/>
        </p:nvGraphicFramePr>
        <p:xfrm>
          <a:off x="1446213" y="3752850"/>
          <a:ext cx="3098800" cy="457200"/>
        </p:xfrm>
        <a:graphic>
          <a:graphicData uri="http://schemas.openxmlformats.org/presentationml/2006/ole">
            <p:oleObj spid="_x0000_s67592" name="Equation" r:id="rId8" imgW="3098520" imgH="457200" progId="Equation.3">
              <p:embed/>
            </p:oleObj>
          </a:graphicData>
        </a:graphic>
      </p:graphicFrame>
      <p:graphicFrame>
        <p:nvGraphicFramePr>
          <p:cNvPr id="67593" name="Object 9"/>
          <p:cNvGraphicFramePr>
            <a:graphicFrameLocks noChangeAspect="1"/>
          </p:cNvGraphicFramePr>
          <p:nvPr/>
        </p:nvGraphicFramePr>
        <p:xfrm>
          <a:off x="4633913" y="3752850"/>
          <a:ext cx="2895600" cy="457200"/>
        </p:xfrm>
        <a:graphic>
          <a:graphicData uri="http://schemas.openxmlformats.org/presentationml/2006/ole">
            <p:oleObj spid="_x0000_s67593" name="Equation" r:id="rId9" imgW="2895480" imgH="457200" progId="Equation.3">
              <p:embed/>
            </p:oleObj>
          </a:graphicData>
        </a:graphic>
      </p:graphicFrame>
      <p:graphicFrame>
        <p:nvGraphicFramePr>
          <p:cNvPr id="67594" name="Object 10"/>
          <p:cNvGraphicFramePr>
            <a:graphicFrameLocks noChangeAspect="1"/>
          </p:cNvGraphicFramePr>
          <p:nvPr/>
        </p:nvGraphicFramePr>
        <p:xfrm>
          <a:off x="1433513" y="4591050"/>
          <a:ext cx="2959100" cy="533400"/>
        </p:xfrm>
        <a:graphic>
          <a:graphicData uri="http://schemas.openxmlformats.org/presentationml/2006/ole">
            <p:oleObj spid="_x0000_s67594" name="Equation" r:id="rId10" imgW="2958840" imgH="533160" progId="Equation.3">
              <p:embed/>
            </p:oleObj>
          </a:graphicData>
        </a:graphic>
      </p:graphicFrame>
      <p:sp>
        <p:nvSpPr>
          <p:cNvPr id="67595" name="Text Box 11"/>
          <p:cNvSpPr txBox="1">
            <a:spLocks noChangeArrowheads="1"/>
          </p:cNvSpPr>
          <p:nvPr/>
        </p:nvSpPr>
        <p:spPr bwMode="auto">
          <a:xfrm>
            <a:off x="900113" y="2990850"/>
            <a:ext cx="762000" cy="519113"/>
          </a:xfrm>
          <a:prstGeom prst="rect">
            <a:avLst/>
          </a:prstGeom>
          <a:noFill/>
          <a:ln w="9525">
            <a:noFill/>
            <a:miter lim="800000"/>
            <a:headEnd/>
            <a:tailEnd/>
          </a:ln>
          <a:effectLst/>
        </p:spPr>
        <p:txBody>
          <a:bodyPr>
            <a:spAutoFit/>
          </a:bodyPr>
          <a:lstStyle/>
          <a:p>
            <a:pPr>
              <a:spcBef>
                <a:spcPct val="50000"/>
              </a:spcBef>
            </a:pPr>
            <a:r>
              <a:rPr lang="zh-CN" altLang="en-US">
                <a:ea typeface="黑体" pitchFamily="2" charset="-122"/>
              </a:rPr>
              <a:t>解</a:t>
            </a:r>
            <a:r>
              <a:rPr lang="en-US" altLang="zh-CN">
                <a:ea typeface="黑体" pitchFamily="2" charset="-122"/>
              </a:rPr>
              <a:t>:</a:t>
            </a:r>
          </a:p>
        </p:txBody>
      </p:sp>
      <p:grpSp>
        <p:nvGrpSpPr>
          <p:cNvPr id="67596" name="Group 12"/>
          <p:cNvGrpSpPr>
            <a:grpSpLocks/>
          </p:cNvGrpSpPr>
          <p:nvPr/>
        </p:nvGrpSpPr>
        <p:grpSpPr bwMode="auto">
          <a:xfrm>
            <a:off x="900113" y="476250"/>
            <a:ext cx="5588000" cy="555625"/>
            <a:chOff x="672" y="624"/>
            <a:chExt cx="3520" cy="350"/>
          </a:xfrm>
        </p:grpSpPr>
        <p:graphicFrame>
          <p:nvGraphicFramePr>
            <p:cNvPr id="67597" name="Object 13"/>
            <p:cNvGraphicFramePr>
              <a:graphicFrameLocks noChangeAspect="1"/>
            </p:cNvGraphicFramePr>
            <p:nvPr/>
          </p:nvGraphicFramePr>
          <p:xfrm>
            <a:off x="1104" y="672"/>
            <a:ext cx="3088" cy="302"/>
          </p:xfrm>
          <a:graphic>
            <a:graphicData uri="http://schemas.openxmlformats.org/presentationml/2006/ole">
              <p:oleObj spid="_x0000_s67597" name="Equation" r:id="rId11" imgW="4368600" imgH="431640" progId="Equation.3">
                <p:embed/>
              </p:oleObj>
            </a:graphicData>
          </a:graphic>
        </p:graphicFrame>
        <p:sp>
          <p:nvSpPr>
            <p:cNvPr id="67598" name="Rectangle 14"/>
            <p:cNvSpPr>
              <a:spLocks noChangeArrowheads="1"/>
            </p:cNvSpPr>
            <p:nvPr/>
          </p:nvSpPr>
          <p:spPr bwMode="auto">
            <a:xfrm>
              <a:off x="672" y="624"/>
              <a:ext cx="454" cy="327"/>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5</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wipe(left)">
                                      <p:cBhvr>
                                        <p:cTn id="7" dur="500"/>
                                        <p:tgtEl>
                                          <p:spTgt spid="67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wipe(left)">
                                      <p:cBhvr>
                                        <p:cTn id="12" dur="500"/>
                                        <p:tgtEl>
                                          <p:spTgt spid="675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wipe(left)">
                                      <p:cBhvr>
                                        <p:cTn id="17" dur="500"/>
                                        <p:tgtEl>
                                          <p:spTgt spid="675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593"/>
                                        </p:tgtEl>
                                        <p:attrNameLst>
                                          <p:attrName>style.visibility</p:attrName>
                                        </p:attrNameLst>
                                      </p:cBhvr>
                                      <p:to>
                                        <p:strVal val="visible"/>
                                      </p:to>
                                    </p:set>
                                    <p:animEffect transition="in" filter="wipe(left)">
                                      <p:cBhvr>
                                        <p:cTn id="22" dur="500"/>
                                        <p:tgtEl>
                                          <p:spTgt spid="675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594"/>
                                        </p:tgtEl>
                                        <p:attrNameLst>
                                          <p:attrName>style.visibility</p:attrName>
                                        </p:attrNameLst>
                                      </p:cBhvr>
                                      <p:to>
                                        <p:strVal val="visible"/>
                                      </p:to>
                                    </p:set>
                                    <p:animEffect transition="in" filter="wipe(left)">
                                      <p:cBhvr>
                                        <p:cTn id="27"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noChangeAspect="1"/>
          </p:cNvGraphicFramePr>
          <p:nvPr/>
        </p:nvGraphicFramePr>
        <p:xfrm>
          <a:off x="914400" y="1352550"/>
          <a:ext cx="4762500" cy="1714500"/>
        </p:xfrm>
        <a:graphic>
          <a:graphicData uri="http://schemas.openxmlformats.org/presentationml/2006/ole">
            <p:oleObj spid="_x0000_s68610" name="公式" r:id="rId3" imgW="4762440" imgH="1714320" progId="Equation.3">
              <p:embed/>
            </p:oleObj>
          </a:graphicData>
        </a:graphic>
      </p:graphicFrame>
      <p:graphicFrame>
        <p:nvGraphicFramePr>
          <p:cNvPr id="68611" name="Object 3"/>
          <p:cNvGraphicFramePr>
            <a:graphicFrameLocks noChangeAspect="1"/>
          </p:cNvGraphicFramePr>
          <p:nvPr/>
        </p:nvGraphicFramePr>
        <p:xfrm>
          <a:off x="5638800" y="1390650"/>
          <a:ext cx="2413000" cy="1689100"/>
        </p:xfrm>
        <a:graphic>
          <a:graphicData uri="http://schemas.openxmlformats.org/presentationml/2006/ole">
            <p:oleObj spid="_x0000_s68611" name="公式" r:id="rId4" imgW="2412720" imgH="1688760" progId="Equation.3">
              <p:embed/>
            </p:oleObj>
          </a:graphicData>
        </a:graphic>
      </p:graphicFrame>
      <p:graphicFrame>
        <p:nvGraphicFramePr>
          <p:cNvPr id="68612" name="Object 4"/>
          <p:cNvGraphicFramePr>
            <a:graphicFrameLocks noChangeAspect="1"/>
          </p:cNvGraphicFramePr>
          <p:nvPr/>
        </p:nvGraphicFramePr>
        <p:xfrm>
          <a:off x="914400" y="3600450"/>
          <a:ext cx="2413000" cy="1689100"/>
        </p:xfrm>
        <a:graphic>
          <a:graphicData uri="http://schemas.openxmlformats.org/presentationml/2006/ole">
            <p:oleObj spid="_x0000_s68612" name="公式" r:id="rId5" imgW="2412720" imgH="1688760" progId="Equation.3">
              <p:embed/>
            </p:oleObj>
          </a:graphicData>
        </a:graphic>
      </p:graphicFrame>
      <p:graphicFrame>
        <p:nvGraphicFramePr>
          <p:cNvPr id="68613" name="Object 5"/>
          <p:cNvGraphicFramePr>
            <a:graphicFrameLocks noChangeAspect="1"/>
          </p:cNvGraphicFramePr>
          <p:nvPr/>
        </p:nvGraphicFramePr>
        <p:xfrm>
          <a:off x="3352800" y="3676650"/>
          <a:ext cx="2768600" cy="1625600"/>
        </p:xfrm>
        <a:graphic>
          <a:graphicData uri="http://schemas.openxmlformats.org/presentationml/2006/ole">
            <p:oleObj spid="_x0000_s68613" name="公式" r:id="rId6" imgW="2768400" imgH="1625400" progId="Equation.3">
              <p:embed/>
            </p:oleObj>
          </a:graphicData>
        </a:graphic>
      </p:graphicFrame>
      <p:graphicFrame>
        <p:nvGraphicFramePr>
          <p:cNvPr id="68614" name="Object 6"/>
          <p:cNvGraphicFramePr>
            <a:graphicFrameLocks noChangeAspect="1"/>
          </p:cNvGraphicFramePr>
          <p:nvPr/>
        </p:nvGraphicFramePr>
        <p:xfrm>
          <a:off x="6096000" y="3752850"/>
          <a:ext cx="1955800" cy="1511300"/>
        </p:xfrm>
        <a:graphic>
          <a:graphicData uri="http://schemas.openxmlformats.org/presentationml/2006/ole">
            <p:oleObj spid="_x0000_s68614" name="Equation" r:id="rId7" imgW="1955520" imgH="1511280" progId="Equation.3">
              <p:embed/>
            </p:oleObj>
          </a:graphicData>
        </a:graphic>
      </p:graphicFrame>
      <p:graphicFrame>
        <p:nvGraphicFramePr>
          <p:cNvPr id="68615" name="Object 7"/>
          <p:cNvGraphicFramePr>
            <a:graphicFrameLocks noChangeAspect="1"/>
          </p:cNvGraphicFramePr>
          <p:nvPr/>
        </p:nvGraphicFramePr>
        <p:xfrm>
          <a:off x="1219200" y="476250"/>
          <a:ext cx="2413000" cy="533400"/>
        </p:xfrm>
        <a:graphic>
          <a:graphicData uri="http://schemas.openxmlformats.org/presentationml/2006/ole">
            <p:oleObj spid="_x0000_s68615" name="Equation" r:id="rId8" imgW="2412720" imgH="53316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wipe(left)">
                                      <p:cBhvr>
                                        <p:cTn id="17" dur="500"/>
                                        <p:tgtEl>
                                          <p:spTgt spid="68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wipe(left)">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wipe(left)">
                                      <p:cBhvr>
                                        <p:cTn id="27"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9" name="Rectangle 9"/>
          <p:cNvSpPr>
            <a:spLocks noGrp="1" noChangeArrowheads="1"/>
          </p:cNvSpPr>
          <p:nvPr>
            <p:ph type="title"/>
          </p:nvPr>
        </p:nvSpPr>
        <p:spPr>
          <a:xfrm>
            <a:off x="914400" y="188913"/>
            <a:ext cx="7543800" cy="1143000"/>
          </a:xfrm>
        </p:spPr>
        <p:txBody>
          <a:bodyPr/>
          <a:lstStyle/>
          <a:p>
            <a:r>
              <a:rPr lang="zh-CN" altLang="en-US"/>
              <a:t>小结</a:t>
            </a:r>
          </a:p>
        </p:txBody>
      </p:sp>
      <p:sp>
        <p:nvSpPr>
          <p:cNvPr id="71683" name="Rectangle 3"/>
          <p:cNvSpPr>
            <a:spLocks noChangeArrowheads="1"/>
          </p:cNvSpPr>
          <p:nvPr/>
        </p:nvSpPr>
        <p:spPr bwMode="auto">
          <a:xfrm>
            <a:off x="1331913" y="1352550"/>
            <a:ext cx="4540250" cy="519113"/>
          </a:xfrm>
          <a:prstGeom prst="rect">
            <a:avLst/>
          </a:prstGeom>
          <a:noFill/>
          <a:ln w="9525">
            <a:noFill/>
            <a:miter lim="800000"/>
            <a:headEnd/>
            <a:tailEnd/>
          </a:ln>
          <a:effectLst/>
        </p:spPr>
        <p:txBody>
          <a:bodyPr wrap="none">
            <a:spAutoFit/>
          </a:bodyPr>
          <a:lstStyle/>
          <a:p>
            <a:r>
              <a:rPr lang="en-US" altLang="zh-CN"/>
              <a:t>1. </a:t>
            </a:r>
            <a:r>
              <a:rPr lang="zh-CN" altLang="en-US"/>
              <a:t>逆矩阵的概念及运算性质</a:t>
            </a:r>
            <a:r>
              <a:rPr lang="en-US" altLang="zh-CN">
                <a:ea typeface="黑体" pitchFamily="2" charset="-122"/>
              </a:rPr>
              <a:t>.</a:t>
            </a:r>
          </a:p>
        </p:txBody>
      </p:sp>
      <p:graphicFrame>
        <p:nvGraphicFramePr>
          <p:cNvPr id="71686" name="Object 6"/>
          <p:cNvGraphicFramePr>
            <a:graphicFrameLocks noChangeAspect="1"/>
          </p:cNvGraphicFramePr>
          <p:nvPr/>
        </p:nvGraphicFramePr>
        <p:xfrm>
          <a:off x="5021263" y="2071688"/>
          <a:ext cx="990600" cy="444500"/>
        </p:xfrm>
        <a:graphic>
          <a:graphicData uri="http://schemas.openxmlformats.org/presentationml/2006/ole">
            <p:oleObj spid="_x0000_s71686" name="Equation" r:id="rId3" imgW="990360" imgH="444240" progId="Equation.3">
              <p:embed/>
            </p:oleObj>
          </a:graphicData>
        </a:graphic>
      </p:graphicFrame>
      <p:sp>
        <p:nvSpPr>
          <p:cNvPr id="71687" name="Rectangle 7"/>
          <p:cNvSpPr>
            <a:spLocks noChangeArrowheads="1"/>
          </p:cNvSpPr>
          <p:nvPr/>
        </p:nvSpPr>
        <p:spPr bwMode="auto">
          <a:xfrm>
            <a:off x="1331913" y="2636838"/>
            <a:ext cx="3903662" cy="519112"/>
          </a:xfrm>
          <a:prstGeom prst="rect">
            <a:avLst/>
          </a:prstGeom>
          <a:noFill/>
          <a:ln w="9525">
            <a:noFill/>
            <a:miter lim="800000"/>
            <a:headEnd/>
            <a:tailEnd/>
          </a:ln>
          <a:effectLst/>
        </p:spPr>
        <p:txBody>
          <a:bodyPr>
            <a:spAutoFit/>
          </a:bodyPr>
          <a:lstStyle/>
          <a:p>
            <a:r>
              <a:rPr lang="en-US" altLang="zh-CN"/>
              <a:t>3. </a:t>
            </a:r>
            <a:r>
              <a:rPr lang="zh-CN" altLang="en-US"/>
              <a:t>逆矩阵的计算方法</a:t>
            </a:r>
          </a:p>
        </p:txBody>
      </p:sp>
      <p:graphicFrame>
        <p:nvGraphicFramePr>
          <p:cNvPr id="71688" name="Object 8"/>
          <p:cNvGraphicFramePr>
            <a:graphicFrameLocks noChangeAspect="1"/>
          </p:cNvGraphicFramePr>
          <p:nvPr/>
        </p:nvGraphicFramePr>
        <p:xfrm>
          <a:off x="2268538" y="3644900"/>
          <a:ext cx="4017962" cy="1117600"/>
        </p:xfrm>
        <a:graphic>
          <a:graphicData uri="http://schemas.openxmlformats.org/presentationml/2006/ole">
            <p:oleObj spid="_x0000_s71688" name="Equation" r:id="rId4" imgW="1688760" imgH="469800" progId="Equation.DSMT4">
              <p:embed/>
            </p:oleObj>
          </a:graphicData>
        </a:graphic>
      </p:graphicFrame>
      <p:grpSp>
        <p:nvGrpSpPr>
          <p:cNvPr id="71691" name="Group 11"/>
          <p:cNvGrpSpPr>
            <a:grpSpLocks/>
          </p:cNvGrpSpPr>
          <p:nvPr/>
        </p:nvGrpSpPr>
        <p:grpSpPr bwMode="auto">
          <a:xfrm>
            <a:off x="1692275" y="2000250"/>
            <a:ext cx="2824163" cy="519113"/>
            <a:chOff x="1056" y="1776"/>
            <a:chExt cx="1687" cy="327"/>
          </a:xfrm>
        </p:grpSpPr>
        <p:sp>
          <p:nvSpPr>
            <p:cNvPr id="71685" name="Rectangle 5"/>
            <p:cNvSpPr>
              <a:spLocks noChangeArrowheads="1"/>
            </p:cNvSpPr>
            <p:nvPr/>
          </p:nvSpPr>
          <p:spPr bwMode="auto">
            <a:xfrm>
              <a:off x="1056" y="1776"/>
              <a:ext cx="1687" cy="327"/>
            </a:xfrm>
            <a:prstGeom prst="rect">
              <a:avLst/>
            </a:prstGeom>
            <a:noFill/>
            <a:ln w="9525">
              <a:noFill/>
              <a:miter lim="800000"/>
              <a:headEnd/>
              <a:tailEnd/>
            </a:ln>
            <a:effectLst/>
          </p:spPr>
          <p:txBody>
            <a:bodyPr>
              <a:spAutoFit/>
            </a:bodyPr>
            <a:lstStyle/>
            <a:p>
              <a:r>
                <a:rPr lang="zh-CN" altLang="en-US">
                  <a:latin typeface="宋体" pitchFamily="2" charset="-122"/>
                </a:rPr>
                <a:t>逆矩阵    存在</a:t>
              </a:r>
            </a:p>
          </p:txBody>
        </p:sp>
        <p:graphicFrame>
          <p:nvGraphicFramePr>
            <p:cNvPr id="71690" name="Object 10"/>
            <p:cNvGraphicFramePr>
              <a:graphicFrameLocks noChangeAspect="1"/>
            </p:cNvGraphicFramePr>
            <p:nvPr/>
          </p:nvGraphicFramePr>
          <p:xfrm>
            <a:off x="1824" y="1824"/>
            <a:ext cx="336" cy="240"/>
          </p:xfrm>
          <a:graphic>
            <a:graphicData uri="http://schemas.openxmlformats.org/presentationml/2006/ole">
              <p:oleObj spid="_x0000_s71690" name="Equation" r:id="rId5" imgW="533160" imgH="380880" progId="Equation.3">
                <p:embed/>
              </p:oleObj>
            </a:graphicData>
          </a:graphic>
        </p:graphicFrame>
      </p:grpSp>
      <p:graphicFrame>
        <p:nvGraphicFramePr>
          <p:cNvPr id="71692" name="Object 12"/>
          <p:cNvGraphicFramePr>
            <a:graphicFrameLocks noChangeAspect="1"/>
          </p:cNvGraphicFramePr>
          <p:nvPr/>
        </p:nvGraphicFramePr>
        <p:xfrm>
          <a:off x="4440238" y="2179638"/>
          <a:ext cx="419100" cy="241300"/>
        </p:xfrm>
        <a:graphic>
          <a:graphicData uri="http://schemas.openxmlformats.org/presentationml/2006/ole">
            <p:oleObj spid="_x0000_s71692" name="Equation" r:id="rId6" imgW="419040" imgH="241200" progId="Equation.3">
              <p:embed/>
            </p:oleObj>
          </a:graphicData>
        </a:graphic>
      </p:graphicFrame>
      <p:graphicFrame>
        <p:nvGraphicFramePr>
          <p:cNvPr id="71693" name="Object 13"/>
          <p:cNvGraphicFramePr>
            <a:graphicFrameLocks noChangeAspect="1"/>
          </p:cNvGraphicFramePr>
          <p:nvPr/>
        </p:nvGraphicFramePr>
        <p:xfrm>
          <a:off x="2339975" y="3295650"/>
          <a:ext cx="2311400" cy="431800"/>
        </p:xfrm>
        <a:graphic>
          <a:graphicData uri="http://schemas.openxmlformats.org/presentationml/2006/ole">
            <p:oleObj spid="_x0000_s71693" name="Equation" r:id="rId7" imgW="2311200" imgH="431640" progId="Equation.3">
              <p:embed/>
            </p:oleObj>
          </a:graphicData>
        </a:graphic>
      </p:graphicFrame>
      <p:graphicFrame>
        <p:nvGraphicFramePr>
          <p:cNvPr id="71694" name="Object 14"/>
          <p:cNvGraphicFramePr>
            <a:graphicFrameLocks noChangeAspect="1"/>
          </p:cNvGraphicFramePr>
          <p:nvPr/>
        </p:nvGraphicFramePr>
        <p:xfrm>
          <a:off x="2268538" y="4598988"/>
          <a:ext cx="4608512" cy="544512"/>
        </p:xfrm>
        <a:graphic>
          <a:graphicData uri="http://schemas.openxmlformats.org/presentationml/2006/ole">
            <p:oleObj spid="_x0000_s71694" name="公式" r:id="rId8" imgW="1828800" imgH="215640" progId="Equation.3">
              <p:embed/>
            </p:oleObj>
          </a:graphicData>
        </a:graphic>
      </p:graphicFrame>
      <p:sp>
        <p:nvSpPr>
          <p:cNvPr id="71695" name="Text Box 15"/>
          <p:cNvSpPr txBox="1">
            <a:spLocks noChangeArrowheads="1"/>
          </p:cNvSpPr>
          <p:nvPr/>
        </p:nvSpPr>
        <p:spPr bwMode="auto">
          <a:xfrm>
            <a:off x="1547813" y="5214938"/>
            <a:ext cx="3538537" cy="519112"/>
          </a:xfrm>
          <a:prstGeom prst="rect">
            <a:avLst/>
          </a:prstGeom>
          <a:noFill/>
          <a:ln w="9525" algn="ctr">
            <a:noFill/>
            <a:miter lim="800000"/>
            <a:headEnd/>
            <a:tailEnd/>
          </a:ln>
          <a:effectLst/>
        </p:spPr>
        <p:txBody>
          <a:bodyPr wrap="none">
            <a:spAutoFit/>
          </a:bodyPr>
          <a:lstStyle/>
          <a:p>
            <a:r>
              <a:rPr lang="en-US" altLang="zh-CN">
                <a:effectLst>
                  <a:outerShdw blurRad="38100" dist="38100" dir="2700000" algn="tl">
                    <a:srgbClr val="C0C0C0"/>
                  </a:outerShdw>
                </a:effectLst>
              </a:rPr>
              <a:t>4. </a:t>
            </a:r>
            <a:r>
              <a:rPr lang="en-US" altLang="zh-CN" i="1">
                <a:effectLst>
                  <a:outerShdw blurRad="38100" dist="38100" dir="2700000" algn="tl">
                    <a:srgbClr val="C0C0C0"/>
                  </a:outerShdw>
                </a:effectLst>
              </a:rPr>
              <a:t>Cramer</a:t>
            </a:r>
            <a:r>
              <a:rPr lang="zh-CN" altLang="en-US">
                <a:effectLst>
                  <a:outerShdw blurRad="38100" dist="38100" dir="2700000" algn="tl">
                    <a:srgbClr val="C0C0C0"/>
                  </a:outerShdw>
                </a:effectLst>
              </a:rPr>
              <a:t>法则的结论</a:t>
            </a:r>
            <a:r>
              <a:rPr lang="en-US" altLang="zh-CN">
                <a:effectLst>
                  <a:outerShdw blurRad="38100" dist="38100" dir="2700000" algn="tl">
                    <a:srgbClr val="C0C0C0"/>
                  </a:outerShdw>
                </a:effectLst>
              </a:rPr>
              <a:t>.</a:t>
            </a:r>
          </a:p>
        </p:txBody>
      </p:sp>
      <p:sp>
        <p:nvSpPr>
          <p:cNvPr id="71696" name="Text Box 16"/>
          <p:cNvSpPr txBox="1">
            <a:spLocks noChangeArrowheads="1"/>
          </p:cNvSpPr>
          <p:nvPr/>
        </p:nvSpPr>
        <p:spPr bwMode="auto">
          <a:xfrm>
            <a:off x="1331913" y="1989138"/>
            <a:ext cx="450850" cy="519112"/>
          </a:xfrm>
          <a:prstGeom prst="rect">
            <a:avLst/>
          </a:prstGeom>
          <a:noFill/>
          <a:ln w="9525" algn="ctr">
            <a:noFill/>
            <a:miter lim="800000"/>
            <a:headEnd/>
            <a:tailEnd/>
          </a:ln>
          <a:effectLst/>
        </p:spPr>
        <p:txBody>
          <a:bodyPr wrap="none">
            <a:spAutoFit/>
          </a:bodyPr>
          <a:lstStyle/>
          <a:p>
            <a:r>
              <a:rPr lang="en-US" altLang="zh-CN"/>
              <a:t>2.</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683"/>
                                        </p:tgtEl>
                                        <p:attrNameLst>
                                          <p:attrName>style.visibility</p:attrName>
                                        </p:attrNameLst>
                                      </p:cBhvr>
                                      <p:to>
                                        <p:strVal val="visible"/>
                                      </p:to>
                                    </p:set>
                                    <p:animEffect transition="in" filter="wipe(left)">
                                      <p:cBhvr>
                                        <p:cTn id="7" dur="75"/>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696"/>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71691"/>
                                        </p:tgtEl>
                                        <p:attrNameLst>
                                          <p:attrName>style.visibility</p:attrName>
                                        </p:attrNameLst>
                                      </p:cBhvr>
                                      <p:to>
                                        <p:strVal val="visible"/>
                                      </p:to>
                                    </p:set>
                                    <p:animEffect transition="in" filter="wipe(left)">
                                      <p:cBhvr>
                                        <p:cTn id="14" dur="500"/>
                                        <p:tgtEl>
                                          <p:spTgt spid="71691"/>
                                        </p:tgtEl>
                                      </p:cBhvr>
                                    </p:animEffect>
                                  </p:childTnLst>
                                </p:cTn>
                              </p:par>
                              <p:par>
                                <p:cTn id="15" presetID="22" presetClass="entr" presetSubtype="8" fill="hold" nodeType="withEffect">
                                  <p:stCondLst>
                                    <p:cond delay="0"/>
                                  </p:stCondLst>
                                  <p:childTnLst>
                                    <p:set>
                                      <p:cBhvr>
                                        <p:cTn id="16" dur="1" fill="hold">
                                          <p:stCondLst>
                                            <p:cond delay="0"/>
                                          </p:stCondLst>
                                        </p:cTn>
                                        <p:tgtEl>
                                          <p:spTgt spid="71692"/>
                                        </p:tgtEl>
                                        <p:attrNameLst>
                                          <p:attrName>style.visibility</p:attrName>
                                        </p:attrNameLst>
                                      </p:cBhvr>
                                      <p:to>
                                        <p:strVal val="visible"/>
                                      </p:to>
                                    </p:set>
                                    <p:animEffect transition="in" filter="wipe(left)">
                                      <p:cBhvr>
                                        <p:cTn id="17" dur="500"/>
                                        <p:tgtEl>
                                          <p:spTgt spid="716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wipe(left)">
                                      <p:cBhvr>
                                        <p:cTn id="22" dur="500"/>
                                        <p:tgtEl>
                                          <p:spTgt spid="716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71687"/>
                                        </p:tgtEl>
                                        <p:attrNameLst>
                                          <p:attrName>style.visibility</p:attrName>
                                        </p:attrNameLst>
                                      </p:cBhvr>
                                      <p:to>
                                        <p:strVal val="visible"/>
                                      </p:to>
                                    </p:set>
                                    <p:animEffect transition="in" filter="wipe(left)">
                                      <p:cBhvr>
                                        <p:cTn id="27" dur="75"/>
                                        <p:tgtEl>
                                          <p:spTgt spid="71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93"/>
                                        </p:tgtEl>
                                        <p:attrNameLst>
                                          <p:attrName>style.visibility</p:attrName>
                                        </p:attrNameLst>
                                      </p:cBhvr>
                                      <p:to>
                                        <p:strVal val="visible"/>
                                      </p:to>
                                    </p:set>
                                    <p:animEffect transition="in" filter="wipe(left)">
                                      <p:cBhvr>
                                        <p:cTn id="32" dur="500"/>
                                        <p:tgtEl>
                                          <p:spTgt spid="716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688"/>
                                        </p:tgtEl>
                                        <p:attrNameLst>
                                          <p:attrName>style.visibility</p:attrName>
                                        </p:attrNameLst>
                                      </p:cBhvr>
                                      <p:to>
                                        <p:strVal val="visible"/>
                                      </p:to>
                                    </p:set>
                                    <p:animEffect transition="in" filter="wipe(left)">
                                      <p:cBhvr>
                                        <p:cTn id="37" dur="500"/>
                                        <p:tgtEl>
                                          <p:spTgt spid="716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694"/>
                                        </p:tgtEl>
                                        <p:attrNameLst>
                                          <p:attrName>style.visibility</p:attrName>
                                        </p:attrNameLst>
                                      </p:cBhvr>
                                      <p:to>
                                        <p:strVal val="visible"/>
                                      </p:to>
                                    </p:set>
                                    <p:animEffect transition="in" filter="wipe(left)">
                                      <p:cBhvr>
                                        <p:cTn id="42" dur="500"/>
                                        <p:tgtEl>
                                          <p:spTgt spid="716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5"/>
                                        </p:tgtEl>
                                        <p:attrNameLst>
                                          <p:attrName>style.visibility</p:attrName>
                                        </p:attrNameLst>
                                      </p:cBhvr>
                                      <p:to>
                                        <p:strVal val="visible"/>
                                      </p:to>
                                    </p:set>
                                    <p:animEffect transition="in" filter="wipe(left)">
                                      <p:cBhvr>
                                        <p:cTn id="47" dur="500"/>
                                        <p:tgtEl>
                                          <p:spTgt spid="7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7" grpId="0" autoUpdateAnimBg="0"/>
      <p:bldP spid="71695" grpId="0"/>
      <p:bldP spid="716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650" y="260350"/>
            <a:ext cx="7543800" cy="1143000"/>
          </a:xfrm>
        </p:spPr>
        <p:txBody>
          <a:bodyPr/>
          <a:lstStyle/>
          <a:p>
            <a:r>
              <a:rPr lang="zh-CN" altLang="en-US"/>
              <a:t>练习题</a:t>
            </a:r>
          </a:p>
        </p:txBody>
      </p:sp>
      <p:sp>
        <p:nvSpPr>
          <p:cNvPr id="72709" name="Rectangle 5"/>
          <p:cNvSpPr>
            <a:spLocks noChangeArrowheads="1"/>
          </p:cNvSpPr>
          <p:nvPr/>
        </p:nvSpPr>
        <p:spPr bwMode="auto">
          <a:xfrm>
            <a:off x="684213" y="1200150"/>
            <a:ext cx="8135937" cy="1373188"/>
          </a:xfrm>
          <a:prstGeom prst="rect">
            <a:avLst/>
          </a:prstGeom>
          <a:noFill/>
          <a:ln w="9525" algn="ctr">
            <a:noFill/>
            <a:miter lim="800000"/>
            <a:headEnd/>
            <a:tailEnd/>
          </a:ln>
          <a:effectLst/>
        </p:spPr>
        <p:txBody>
          <a:bodyPr anchor="ctr">
            <a:spAutoFit/>
          </a:bodyPr>
          <a:lstStyle/>
          <a:p>
            <a:pPr marL="361950" indent="-361950"/>
            <a:r>
              <a:rPr lang="en-US" altLang="zh-CN"/>
              <a:t>1. </a:t>
            </a:r>
            <a:r>
              <a:rPr lang="zh-CN" altLang="en-US"/>
              <a:t>设</a:t>
            </a:r>
            <a:r>
              <a:rPr lang="en-US" altLang="zh-CN" i="1"/>
              <a:t>A</a:t>
            </a:r>
            <a:r>
              <a:rPr lang="en-US" altLang="zh-CN" i="1" baseline="30000"/>
              <a:t>k</a:t>
            </a:r>
            <a:r>
              <a:rPr lang="en-US" altLang="zh-CN"/>
              <a:t> = </a:t>
            </a:r>
            <a:r>
              <a:rPr lang="en-US" altLang="zh-CN" i="1"/>
              <a:t>O</a:t>
            </a:r>
            <a:r>
              <a:rPr lang="en-US" altLang="zh-CN"/>
              <a:t> </a:t>
            </a:r>
            <a:r>
              <a:rPr lang="zh-CN" altLang="en-US"/>
              <a:t>，</a:t>
            </a:r>
            <a:r>
              <a:rPr lang="en-US" altLang="zh-CN" i="1"/>
              <a:t>k</a:t>
            </a:r>
            <a:r>
              <a:rPr lang="zh-CN" altLang="en-US"/>
              <a:t>是某一个自然数（这时称</a:t>
            </a:r>
            <a:r>
              <a:rPr lang="en-US" altLang="zh-CN" i="1"/>
              <a:t>A</a:t>
            </a:r>
            <a:r>
              <a:rPr lang="zh-CN" altLang="en-US"/>
              <a:t>为</a:t>
            </a:r>
            <a:r>
              <a:rPr lang="zh-CN" altLang="en-US">
                <a:solidFill>
                  <a:srgbClr val="0000FF"/>
                </a:solidFill>
                <a:ea typeface="黑体" pitchFamily="2" charset="-122"/>
              </a:rPr>
              <a:t>幂零矩阵</a:t>
            </a:r>
            <a:r>
              <a:rPr lang="zh-CN" altLang="en-US"/>
              <a:t>，使</a:t>
            </a:r>
            <a:r>
              <a:rPr lang="en-US" altLang="zh-CN" i="1"/>
              <a:t>A</a:t>
            </a:r>
            <a:r>
              <a:rPr lang="en-US" altLang="zh-CN" i="1" baseline="30000"/>
              <a:t>k</a:t>
            </a:r>
            <a:r>
              <a:rPr lang="en-US" altLang="zh-CN"/>
              <a:t> = </a:t>
            </a:r>
            <a:r>
              <a:rPr lang="en-US" altLang="zh-CN" i="1"/>
              <a:t>O</a:t>
            </a:r>
            <a:r>
              <a:rPr lang="zh-CN" altLang="en-US"/>
              <a:t>成立的最小正整数</a:t>
            </a:r>
            <a:r>
              <a:rPr lang="en-US" altLang="zh-CN" i="1"/>
              <a:t>k</a:t>
            </a:r>
            <a:r>
              <a:rPr lang="zh-CN" altLang="en-US"/>
              <a:t>称为</a:t>
            </a:r>
            <a:r>
              <a:rPr lang="en-US" altLang="zh-CN" i="1"/>
              <a:t>A</a:t>
            </a:r>
            <a:r>
              <a:rPr lang="zh-CN" altLang="en-US"/>
              <a:t>的</a:t>
            </a:r>
            <a:r>
              <a:rPr lang="zh-CN" altLang="en-US">
                <a:solidFill>
                  <a:srgbClr val="0000FF"/>
                </a:solidFill>
                <a:ea typeface="黑体" pitchFamily="2" charset="-122"/>
              </a:rPr>
              <a:t>幂零指数</a:t>
            </a:r>
            <a:r>
              <a:rPr lang="zh-CN" altLang="en-US"/>
              <a:t>），试证：</a:t>
            </a:r>
            <a:r>
              <a:rPr lang="en-US" altLang="zh-CN" i="1"/>
              <a:t>E−A</a:t>
            </a:r>
            <a:r>
              <a:rPr lang="zh-CN" altLang="en-US"/>
              <a:t>可逆，且</a:t>
            </a:r>
          </a:p>
        </p:txBody>
      </p:sp>
      <p:graphicFrame>
        <p:nvGraphicFramePr>
          <p:cNvPr id="72708" name="Object 4"/>
          <p:cNvGraphicFramePr>
            <a:graphicFrameLocks noChangeAspect="1"/>
          </p:cNvGraphicFramePr>
          <p:nvPr/>
        </p:nvGraphicFramePr>
        <p:xfrm>
          <a:off x="1476375" y="2565400"/>
          <a:ext cx="5832475" cy="647700"/>
        </p:xfrm>
        <a:graphic>
          <a:graphicData uri="http://schemas.openxmlformats.org/presentationml/2006/ole">
            <p:oleObj spid="_x0000_s72708" name="Equation" r:id="rId3" imgW="2400300" imgH="266700" progId="Equation.DSMT4">
              <p:embed/>
            </p:oleObj>
          </a:graphicData>
        </a:graphic>
      </p:graphicFrame>
      <p:sp>
        <p:nvSpPr>
          <p:cNvPr id="72711" name="Rectangle 7"/>
          <p:cNvSpPr>
            <a:spLocks noChangeArrowheads="1"/>
          </p:cNvSpPr>
          <p:nvPr/>
        </p:nvSpPr>
        <p:spPr bwMode="auto">
          <a:xfrm>
            <a:off x="755650" y="3573463"/>
            <a:ext cx="6102350" cy="519112"/>
          </a:xfrm>
          <a:prstGeom prst="rect">
            <a:avLst/>
          </a:prstGeom>
          <a:noFill/>
          <a:ln w="9525" algn="ctr">
            <a:noFill/>
            <a:miter lim="800000"/>
            <a:headEnd/>
            <a:tailEnd/>
          </a:ln>
          <a:effectLst/>
        </p:spPr>
        <p:txBody>
          <a:bodyPr wrap="none" anchor="ctr">
            <a:spAutoFit/>
          </a:bodyPr>
          <a:lstStyle/>
          <a:p>
            <a:r>
              <a:rPr lang="en-US" altLang="zh-CN"/>
              <a:t>2.  </a:t>
            </a:r>
            <a:r>
              <a:rPr lang="zh-CN" altLang="en-US"/>
              <a:t>证明：若</a:t>
            </a:r>
            <a:r>
              <a:rPr lang="en-US" altLang="zh-CN" i="1"/>
              <a:t>A</a:t>
            </a:r>
            <a:r>
              <a:rPr lang="zh-CN" altLang="en-US" i="1"/>
              <a:t>，</a:t>
            </a:r>
            <a:r>
              <a:rPr lang="en-US" altLang="zh-CN" i="1"/>
              <a:t>B</a:t>
            </a:r>
            <a:r>
              <a:rPr lang="zh-CN" altLang="en-US"/>
              <a:t>为同阶可逆矩阵，则</a:t>
            </a:r>
          </a:p>
        </p:txBody>
      </p:sp>
      <p:graphicFrame>
        <p:nvGraphicFramePr>
          <p:cNvPr id="72710" name="Object 6"/>
          <p:cNvGraphicFramePr>
            <a:graphicFrameLocks noChangeAspect="1"/>
          </p:cNvGraphicFramePr>
          <p:nvPr/>
        </p:nvGraphicFramePr>
        <p:xfrm>
          <a:off x="2700338" y="4076700"/>
          <a:ext cx="2663825" cy="688975"/>
        </p:xfrm>
        <a:graphic>
          <a:graphicData uri="http://schemas.openxmlformats.org/presentationml/2006/ole">
            <p:oleObj spid="_x0000_s72710" name="Equation" r:id="rId4" imgW="1028520" imgH="266400" progId="Equation.DSMT4">
              <p:embed/>
            </p:oleObj>
          </a:graphicData>
        </a:graphic>
      </p:graphicFrame>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55650" y="188913"/>
            <a:ext cx="7543800" cy="854075"/>
          </a:xfrm>
        </p:spPr>
        <p:txBody>
          <a:bodyPr/>
          <a:lstStyle/>
          <a:p>
            <a:r>
              <a:rPr lang="zh-CN" altLang="en-US"/>
              <a:t>练习题解答</a:t>
            </a:r>
          </a:p>
        </p:txBody>
      </p:sp>
      <p:sp>
        <p:nvSpPr>
          <p:cNvPr id="73733" name="Rectangle 5"/>
          <p:cNvSpPr>
            <a:spLocks noChangeArrowheads="1"/>
          </p:cNvSpPr>
          <p:nvPr/>
        </p:nvSpPr>
        <p:spPr bwMode="auto">
          <a:xfrm>
            <a:off x="684213" y="909638"/>
            <a:ext cx="8135937" cy="1373187"/>
          </a:xfrm>
          <a:prstGeom prst="rect">
            <a:avLst/>
          </a:prstGeom>
          <a:noFill/>
          <a:ln w="9525" algn="ctr">
            <a:noFill/>
            <a:miter lim="800000"/>
            <a:headEnd/>
            <a:tailEnd/>
          </a:ln>
          <a:effectLst/>
        </p:spPr>
        <p:txBody>
          <a:bodyPr anchor="ctr">
            <a:spAutoFit/>
          </a:bodyPr>
          <a:lstStyle/>
          <a:p>
            <a:pPr marL="361950" indent="-361950"/>
            <a:r>
              <a:rPr lang="en-US" altLang="zh-CN"/>
              <a:t>1. </a:t>
            </a:r>
            <a:r>
              <a:rPr lang="zh-CN" altLang="en-US"/>
              <a:t>设</a:t>
            </a:r>
            <a:r>
              <a:rPr lang="en-US" altLang="zh-CN" i="1"/>
              <a:t>A</a:t>
            </a:r>
            <a:r>
              <a:rPr lang="en-US" altLang="zh-CN" i="1" baseline="30000"/>
              <a:t>k</a:t>
            </a:r>
            <a:r>
              <a:rPr lang="en-US" altLang="zh-CN"/>
              <a:t> = </a:t>
            </a:r>
            <a:r>
              <a:rPr lang="en-US" altLang="zh-CN" i="1"/>
              <a:t>O</a:t>
            </a:r>
            <a:r>
              <a:rPr lang="zh-CN" altLang="en-US"/>
              <a:t>，</a:t>
            </a:r>
            <a:r>
              <a:rPr lang="en-US" altLang="zh-CN" i="1"/>
              <a:t>k</a:t>
            </a:r>
            <a:r>
              <a:rPr lang="zh-CN" altLang="en-US"/>
              <a:t>是某一个自然数（这时称</a:t>
            </a:r>
            <a:r>
              <a:rPr lang="en-US" altLang="zh-CN" i="1"/>
              <a:t>A</a:t>
            </a:r>
            <a:r>
              <a:rPr lang="zh-CN" altLang="en-US"/>
              <a:t>为</a:t>
            </a:r>
            <a:r>
              <a:rPr lang="zh-CN" altLang="en-US">
                <a:solidFill>
                  <a:srgbClr val="0000FF"/>
                </a:solidFill>
                <a:ea typeface="黑体" pitchFamily="2" charset="-122"/>
              </a:rPr>
              <a:t>幂零矩阵</a:t>
            </a:r>
            <a:r>
              <a:rPr lang="zh-CN" altLang="en-US"/>
              <a:t>，使</a:t>
            </a:r>
            <a:r>
              <a:rPr lang="en-US" altLang="zh-CN" i="1"/>
              <a:t>A</a:t>
            </a:r>
            <a:r>
              <a:rPr lang="en-US" altLang="zh-CN" i="1" baseline="30000"/>
              <a:t>k</a:t>
            </a:r>
            <a:r>
              <a:rPr lang="en-US" altLang="zh-CN"/>
              <a:t> = </a:t>
            </a:r>
            <a:r>
              <a:rPr lang="en-US" altLang="zh-CN" i="1"/>
              <a:t>O</a:t>
            </a:r>
            <a:r>
              <a:rPr lang="zh-CN" altLang="en-US"/>
              <a:t>成立的最小正整数</a:t>
            </a:r>
            <a:r>
              <a:rPr lang="en-US" altLang="zh-CN" i="1"/>
              <a:t>k</a:t>
            </a:r>
            <a:r>
              <a:rPr lang="zh-CN" altLang="en-US"/>
              <a:t>称为</a:t>
            </a:r>
            <a:r>
              <a:rPr lang="en-US" altLang="zh-CN" i="1"/>
              <a:t>A</a:t>
            </a:r>
            <a:r>
              <a:rPr lang="zh-CN" altLang="en-US"/>
              <a:t>的</a:t>
            </a:r>
            <a:r>
              <a:rPr lang="zh-CN" altLang="en-US">
                <a:solidFill>
                  <a:srgbClr val="0000FF"/>
                </a:solidFill>
                <a:ea typeface="黑体" pitchFamily="2" charset="-122"/>
              </a:rPr>
              <a:t>幂零指数</a:t>
            </a:r>
            <a:r>
              <a:rPr lang="zh-CN" altLang="en-US"/>
              <a:t>），试证：</a:t>
            </a:r>
            <a:r>
              <a:rPr lang="en-US" altLang="zh-CN" i="1"/>
              <a:t>E−A</a:t>
            </a:r>
            <a:r>
              <a:rPr lang="zh-CN" altLang="en-US"/>
              <a:t>可逆，且</a:t>
            </a:r>
          </a:p>
        </p:txBody>
      </p:sp>
      <p:graphicFrame>
        <p:nvGraphicFramePr>
          <p:cNvPr id="73734" name="Object 6"/>
          <p:cNvGraphicFramePr>
            <a:graphicFrameLocks noChangeAspect="1"/>
          </p:cNvGraphicFramePr>
          <p:nvPr/>
        </p:nvGraphicFramePr>
        <p:xfrm>
          <a:off x="1476375" y="2274888"/>
          <a:ext cx="5832475" cy="647700"/>
        </p:xfrm>
        <a:graphic>
          <a:graphicData uri="http://schemas.openxmlformats.org/presentationml/2006/ole">
            <p:oleObj spid="_x0000_s73734" name="Equation" r:id="rId3" imgW="2400300" imgH="266700" progId="Equation.DSMT4">
              <p:embed/>
            </p:oleObj>
          </a:graphicData>
        </a:graphic>
      </p:graphicFrame>
      <p:graphicFrame>
        <p:nvGraphicFramePr>
          <p:cNvPr id="73738" name="Object 10"/>
          <p:cNvGraphicFramePr>
            <a:graphicFrameLocks noChangeAspect="1"/>
          </p:cNvGraphicFramePr>
          <p:nvPr/>
        </p:nvGraphicFramePr>
        <p:xfrm>
          <a:off x="1187450" y="3355975"/>
          <a:ext cx="5183188" cy="614363"/>
        </p:xfrm>
        <a:graphic>
          <a:graphicData uri="http://schemas.openxmlformats.org/presentationml/2006/ole">
            <p:oleObj spid="_x0000_s73738" name="Equation" r:id="rId4" imgW="2247900" imgH="266700" progId="Equation.DSMT4">
              <p:embed/>
            </p:oleObj>
          </a:graphicData>
        </a:graphic>
      </p:graphicFrame>
      <p:graphicFrame>
        <p:nvGraphicFramePr>
          <p:cNvPr id="73737" name="Object 9"/>
          <p:cNvGraphicFramePr>
            <a:graphicFrameLocks noChangeAspect="1"/>
          </p:cNvGraphicFramePr>
          <p:nvPr/>
        </p:nvGraphicFramePr>
        <p:xfrm>
          <a:off x="1042988" y="3860800"/>
          <a:ext cx="7848600" cy="557213"/>
        </p:xfrm>
        <a:graphic>
          <a:graphicData uri="http://schemas.openxmlformats.org/presentationml/2006/ole">
            <p:oleObj spid="_x0000_s73737" name="Equation" r:id="rId5" imgW="3746160" imgH="266400" progId="Equation.DSMT4">
              <p:embed/>
            </p:oleObj>
          </a:graphicData>
        </a:graphic>
      </p:graphicFrame>
      <p:graphicFrame>
        <p:nvGraphicFramePr>
          <p:cNvPr id="73736" name="Object 8"/>
          <p:cNvGraphicFramePr>
            <a:graphicFrameLocks noChangeAspect="1"/>
          </p:cNvGraphicFramePr>
          <p:nvPr/>
        </p:nvGraphicFramePr>
        <p:xfrm>
          <a:off x="1042988" y="4364038"/>
          <a:ext cx="1431925" cy="482600"/>
        </p:xfrm>
        <a:graphic>
          <a:graphicData uri="http://schemas.openxmlformats.org/presentationml/2006/ole">
            <p:oleObj spid="_x0000_s73736" name="Equation" r:id="rId6" imgW="647640" imgH="215640" progId="Equation.DSMT4">
              <p:embed/>
            </p:oleObj>
          </a:graphicData>
        </a:graphic>
      </p:graphicFrame>
      <p:graphicFrame>
        <p:nvGraphicFramePr>
          <p:cNvPr id="73735" name="Object 7"/>
          <p:cNvGraphicFramePr>
            <a:graphicFrameLocks noChangeAspect="1"/>
          </p:cNvGraphicFramePr>
          <p:nvPr/>
        </p:nvGraphicFramePr>
        <p:xfrm>
          <a:off x="3635375" y="5302250"/>
          <a:ext cx="4968875" cy="552450"/>
        </p:xfrm>
        <a:graphic>
          <a:graphicData uri="http://schemas.openxmlformats.org/presentationml/2006/ole">
            <p:oleObj spid="_x0000_s73735" name="Equation" r:id="rId7" imgW="2400300" imgH="266700" progId="Equation.DSMT4">
              <p:embed/>
            </p:oleObj>
          </a:graphicData>
        </a:graphic>
      </p:graphicFrame>
      <p:sp>
        <p:nvSpPr>
          <p:cNvPr id="73739" name="Rectangle 11"/>
          <p:cNvSpPr>
            <a:spLocks noChangeArrowheads="1"/>
          </p:cNvSpPr>
          <p:nvPr/>
        </p:nvSpPr>
        <p:spPr bwMode="auto">
          <a:xfrm>
            <a:off x="611188" y="2852738"/>
            <a:ext cx="1255712" cy="519112"/>
          </a:xfrm>
          <a:prstGeom prst="rect">
            <a:avLst/>
          </a:prstGeom>
          <a:noFill/>
          <a:ln w="9525" algn="ctr">
            <a:noFill/>
            <a:miter lim="800000"/>
            <a:headEnd/>
            <a:tailEnd/>
          </a:ln>
          <a:effectLst/>
        </p:spPr>
        <p:txBody>
          <a:bodyPr wrap="none" anchor="ctr">
            <a:spAutoFit/>
          </a:bodyPr>
          <a:lstStyle/>
          <a:p>
            <a:r>
              <a:rPr lang="zh-CN" altLang="en-US"/>
              <a:t>证明：</a:t>
            </a:r>
          </a:p>
        </p:txBody>
      </p:sp>
      <p:sp>
        <p:nvSpPr>
          <p:cNvPr id="73743" name="Rectangle 15"/>
          <p:cNvSpPr>
            <a:spLocks noChangeArrowheads="1"/>
          </p:cNvSpPr>
          <p:nvPr/>
        </p:nvSpPr>
        <p:spPr bwMode="auto">
          <a:xfrm>
            <a:off x="1042988" y="4854575"/>
            <a:ext cx="712787" cy="519113"/>
          </a:xfrm>
          <a:prstGeom prst="rect">
            <a:avLst/>
          </a:prstGeom>
          <a:noFill/>
          <a:ln w="9525" algn="ctr">
            <a:noFill/>
            <a:miter lim="800000"/>
            <a:headEnd/>
            <a:tailEnd/>
          </a:ln>
          <a:effectLst/>
        </p:spPr>
        <p:txBody>
          <a:bodyPr wrap="none">
            <a:spAutoFit/>
          </a:bodyPr>
          <a:lstStyle/>
          <a:p>
            <a:r>
              <a:rPr lang="en-US" altLang="zh-CN"/>
              <a:t>= </a:t>
            </a:r>
            <a:r>
              <a:rPr lang="en-US" altLang="zh-CN" i="1"/>
              <a:t>E</a:t>
            </a:r>
          </a:p>
        </p:txBody>
      </p:sp>
      <p:sp>
        <p:nvSpPr>
          <p:cNvPr id="73744" name="Rectangle 16"/>
          <p:cNvSpPr>
            <a:spLocks noChangeArrowheads="1"/>
          </p:cNvSpPr>
          <p:nvPr/>
        </p:nvSpPr>
        <p:spPr bwMode="auto">
          <a:xfrm>
            <a:off x="898525" y="5357813"/>
            <a:ext cx="2747963" cy="519112"/>
          </a:xfrm>
          <a:prstGeom prst="rect">
            <a:avLst/>
          </a:prstGeom>
          <a:noFill/>
          <a:ln w="9525" algn="ctr">
            <a:noFill/>
            <a:miter lim="800000"/>
            <a:headEnd/>
            <a:tailEnd/>
          </a:ln>
          <a:effectLst/>
        </p:spPr>
        <p:txBody>
          <a:bodyPr wrap="none">
            <a:spAutoFit/>
          </a:bodyPr>
          <a:lstStyle/>
          <a:p>
            <a:r>
              <a:rPr lang="zh-CN" altLang="en-US"/>
              <a:t>故 </a:t>
            </a:r>
            <a:r>
              <a:rPr lang="en-US" altLang="zh-CN" i="1"/>
              <a:t>E−A</a:t>
            </a:r>
            <a:r>
              <a:rPr lang="zh-CN" altLang="en-US"/>
              <a:t>可逆，且</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8"/>
                                        </p:tgtEl>
                                        <p:attrNameLst>
                                          <p:attrName>style.visibility</p:attrName>
                                        </p:attrNameLst>
                                      </p:cBhvr>
                                      <p:to>
                                        <p:strVal val="visible"/>
                                      </p:to>
                                    </p:set>
                                    <p:animEffect transition="in" filter="wipe(left)">
                                      <p:cBhvr>
                                        <p:cTn id="7" dur="500"/>
                                        <p:tgtEl>
                                          <p:spTgt spid="737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wipe(left)">
                                      <p:cBhvr>
                                        <p:cTn id="12" dur="500"/>
                                        <p:tgtEl>
                                          <p:spTgt spid="737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wipe(left)">
                                      <p:cBhvr>
                                        <p:cTn id="17" dur="500"/>
                                        <p:tgtEl>
                                          <p:spTgt spid="737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43"/>
                                        </p:tgtEl>
                                        <p:attrNameLst>
                                          <p:attrName>style.visibility</p:attrName>
                                        </p:attrNameLst>
                                      </p:cBhvr>
                                      <p:to>
                                        <p:strVal val="visible"/>
                                      </p:to>
                                    </p:set>
                                    <p:animEffect transition="in" filter="wipe(left)">
                                      <p:cBhvr>
                                        <p:cTn id="22" dur="500"/>
                                        <p:tgtEl>
                                          <p:spTgt spid="737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44"/>
                                        </p:tgtEl>
                                        <p:attrNameLst>
                                          <p:attrName>style.visibility</p:attrName>
                                        </p:attrNameLst>
                                      </p:cBhvr>
                                      <p:to>
                                        <p:strVal val="visible"/>
                                      </p:to>
                                    </p:set>
                                    <p:animEffect transition="in" filter="wipe(left)">
                                      <p:cBhvr>
                                        <p:cTn id="27" dur="500"/>
                                        <p:tgtEl>
                                          <p:spTgt spid="737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735"/>
                                        </p:tgtEl>
                                        <p:attrNameLst>
                                          <p:attrName>style.visibility</p:attrName>
                                        </p:attrNameLst>
                                      </p:cBhvr>
                                      <p:to>
                                        <p:strVal val="visible"/>
                                      </p:to>
                                    </p:set>
                                    <p:animEffect transition="in" filter="wipe(left)">
                                      <p:cBhvr>
                                        <p:cTn id="32"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3" grpId="0"/>
      <p:bldP spid="737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827088" y="188913"/>
            <a:ext cx="6080125" cy="519112"/>
          </a:xfrm>
          <a:prstGeom prst="rect">
            <a:avLst/>
          </a:prstGeom>
          <a:noFill/>
          <a:ln w="9525" algn="ctr">
            <a:noFill/>
            <a:miter lim="800000"/>
            <a:headEnd/>
            <a:tailEnd/>
          </a:ln>
          <a:effectLst/>
        </p:spPr>
        <p:txBody>
          <a:bodyPr wrap="none" anchor="ctr">
            <a:spAutoFit/>
          </a:bodyPr>
          <a:lstStyle/>
          <a:p>
            <a:r>
              <a:rPr lang="en-US" altLang="zh-CN"/>
              <a:t>2.  </a:t>
            </a:r>
            <a:r>
              <a:rPr lang="zh-CN" altLang="en-US"/>
              <a:t>证明：若</a:t>
            </a:r>
            <a:r>
              <a:rPr lang="en-US" altLang="zh-CN" i="1"/>
              <a:t>A</a:t>
            </a:r>
            <a:r>
              <a:rPr lang="zh-CN" altLang="en-US" i="1"/>
              <a:t>，</a:t>
            </a:r>
            <a:r>
              <a:rPr lang="en-US" altLang="zh-CN" i="1"/>
              <a:t>B</a:t>
            </a:r>
            <a:r>
              <a:rPr lang="zh-CN" altLang="en-US"/>
              <a:t>为同阶可逆矩阵，则</a:t>
            </a:r>
          </a:p>
        </p:txBody>
      </p:sp>
      <p:graphicFrame>
        <p:nvGraphicFramePr>
          <p:cNvPr id="193541" name="Object 5"/>
          <p:cNvGraphicFramePr>
            <a:graphicFrameLocks noChangeAspect="1"/>
          </p:cNvGraphicFramePr>
          <p:nvPr/>
        </p:nvGraphicFramePr>
        <p:xfrm>
          <a:off x="2771775" y="692150"/>
          <a:ext cx="2663825" cy="688975"/>
        </p:xfrm>
        <a:graphic>
          <a:graphicData uri="http://schemas.openxmlformats.org/presentationml/2006/ole">
            <p:oleObj spid="_x0000_s193541" name="Equation" r:id="rId3" imgW="1028520" imgH="266400" progId="Equation.DSMT4">
              <p:embed/>
            </p:oleObj>
          </a:graphicData>
        </a:graphic>
      </p:graphicFrame>
      <p:graphicFrame>
        <p:nvGraphicFramePr>
          <p:cNvPr id="193545" name="Object 9"/>
          <p:cNvGraphicFramePr>
            <a:graphicFrameLocks noChangeAspect="1"/>
          </p:cNvGraphicFramePr>
          <p:nvPr/>
        </p:nvGraphicFramePr>
        <p:xfrm>
          <a:off x="2484438" y="2060575"/>
          <a:ext cx="2592387" cy="469900"/>
        </p:xfrm>
        <a:graphic>
          <a:graphicData uri="http://schemas.openxmlformats.org/presentationml/2006/ole">
            <p:oleObj spid="_x0000_s193545" name="Equation" r:id="rId4" imgW="1205977" imgH="215806" progId="Equation.DSMT4">
              <p:embed/>
            </p:oleObj>
          </a:graphicData>
        </a:graphic>
      </p:graphicFrame>
      <p:graphicFrame>
        <p:nvGraphicFramePr>
          <p:cNvPr id="193544" name="Object 8"/>
          <p:cNvGraphicFramePr>
            <a:graphicFrameLocks noChangeAspect="1"/>
          </p:cNvGraphicFramePr>
          <p:nvPr/>
        </p:nvGraphicFramePr>
        <p:xfrm>
          <a:off x="2484438" y="2997200"/>
          <a:ext cx="3240087" cy="1052513"/>
        </p:xfrm>
        <a:graphic>
          <a:graphicData uri="http://schemas.openxmlformats.org/presentationml/2006/ole">
            <p:oleObj spid="_x0000_s193544" name="Equation" r:id="rId5" imgW="1497950" imgH="482391" progId="Equation.DSMT4">
              <p:embed/>
            </p:oleObj>
          </a:graphicData>
        </a:graphic>
      </p:graphicFrame>
      <p:graphicFrame>
        <p:nvGraphicFramePr>
          <p:cNvPr id="193543" name="Object 7"/>
          <p:cNvGraphicFramePr>
            <a:graphicFrameLocks noChangeAspect="1"/>
          </p:cNvGraphicFramePr>
          <p:nvPr/>
        </p:nvGraphicFramePr>
        <p:xfrm>
          <a:off x="2051050" y="4005263"/>
          <a:ext cx="3529013" cy="642937"/>
        </p:xfrm>
        <a:graphic>
          <a:graphicData uri="http://schemas.openxmlformats.org/presentationml/2006/ole">
            <p:oleObj spid="_x0000_s193543" name="Equation" r:id="rId6" imgW="1460160" imgH="266400" progId="Equation.DSMT4">
              <p:embed/>
            </p:oleObj>
          </a:graphicData>
        </a:graphic>
      </p:graphicFrame>
      <p:graphicFrame>
        <p:nvGraphicFramePr>
          <p:cNvPr id="193542" name="Object 6"/>
          <p:cNvGraphicFramePr>
            <a:graphicFrameLocks noChangeAspect="1"/>
          </p:cNvGraphicFramePr>
          <p:nvPr/>
        </p:nvGraphicFramePr>
        <p:xfrm>
          <a:off x="3203575" y="5157788"/>
          <a:ext cx="3168650" cy="577850"/>
        </p:xfrm>
        <a:graphic>
          <a:graphicData uri="http://schemas.openxmlformats.org/presentationml/2006/ole">
            <p:oleObj spid="_x0000_s193542" name="Equation" r:id="rId7" imgW="1460160" imgH="266400" progId="Equation.DSMT4">
              <p:embed/>
            </p:oleObj>
          </a:graphicData>
        </a:graphic>
      </p:graphicFrame>
      <p:sp>
        <p:nvSpPr>
          <p:cNvPr id="193546" name="Rectangle 10"/>
          <p:cNvSpPr>
            <a:spLocks noChangeArrowheads="1"/>
          </p:cNvSpPr>
          <p:nvPr/>
        </p:nvSpPr>
        <p:spPr bwMode="auto">
          <a:xfrm>
            <a:off x="1835150" y="1484313"/>
            <a:ext cx="4924425" cy="519112"/>
          </a:xfrm>
          <a:prstGeom prst="rect">
            <a:avLst/>
          </a:prstGeom>
          <a:noFill/>
          <a:ln w="9525" algn="ctr">
            <a:noFill/>
            <a:miter lim="800000"/>
            <a:headEnd/>
            <a:tailEnd/>
          </a:ln>
          <a:effectLst/>
        </p:spPr>
        <p:txBody>
          <a:bodyPr wrap="none" anchor="ctr">
            <a:spAutoFit/>
          </a:bodyPr>
          <a:lstStyle/>
          <a:p>
            <a:r>
              <a:rPr lang="zh-CN" altLang="en-US"/>
              <a:t>因为</a:t>
            </a:r>
            <a:r>
              <a:rPr lang="en-US" altLang="zh-CN" i="1"/>
              <a:t>A</a:t>
            </a:r>
            <a:r>
              <a:rPr lang="zh-CN" altLang="en-US" i="1"/>
              <a:t>，</a:t>
            </a:r>
            <a:r>
              <a:rPr lang="en-US" altLang="zh-CN" i="1"/>
              <a:t>B</a:t>
            </a:r>
            <a:r>
              <a:rPr lang="zh-CN" altLang="en-US"/>
              <a:t>为同阶可逆矩阵，故</a:t>
            </a:r>
          </a:p>
        </p:txBody>
      </p:sp>
      <p:sp>
        <p:nvSpPr>
          <p:cNvPr id="193547" name="Rectangle 11"/>
          <p:cNvSpPr>
            <a:spLocks noChangeArrowheads="1"/>
          </p:cNvSpPr>
          <p:nvPr/>
        </p:nvSpPr>
        <p:spPr bwMode="auto">
          <a:xfrm>
            <a:off x="1187450" y="2622550"/>
            <a:ext cx="1851025" cy="519113"/>
          </a:xfrm>
          <a:prstGeom prst="rect">
            <a:avLst/>
          </a:prstGeom>
          <a:noFill/>
          <a:ln w="9525" algn="ctr">
            <a:noFill/>
            <a:miter lim="800000"/>
            <a:headEnd/>
            <a:tailEnd/>
          </a:ln>
          <a:effectLst/>
        </p:spPr>
        <p:txBody>
          <a:bodyPr wrap="none" anchor="ctr">
            <a:spAutoFit/>
          </a:bodyPr>
          <a:lstStyle/>
          <a:p>
            <a:pPr indent="38100"/>
            <a:r>
              <a:rPr lang="zh-CN" altLang="en-US"/>
              <a:t>即</a:t>
            </a:r>
            <a:r>
              <a:rPr lang="en-US" altLang="zh-CN" i="1"/>
              <a:t>AB</a:t>
            </a:r>
            <a:r>
              <a:rPr lang="zh-CN" altLang="en-US"/>
              <a:t>可逆</a:t>
            </a:r>
            <a:r>
              <a:rPr lang="en-US" altLang="zh-CN"/>
              <a:t>.</a:t>
            </a:r>
          </a:p>
        </p:txBody>
      </p:sp>
      <p:sp>
        <p:nvSpPr>
          <p:cNvPr id="193550" name="Rectangle 14"/>
          <p:cNvSpPr>
            <a:spLocks noChangeArrowheads="1"/>
          </p:cNvSpPr>
          <p:nvPr/>
        </p:nvSpPr>
        <p:spPr bwMode="auto">
          <a:xfrm>
            <a:off x="3059113" y="2565400"/>
            <a:ext cx="895350" cy="519113"/>
          </a:xfrm>
          <a:prstGeom prst="rect">
            <a:avLst/>
          </a:prstGeom>
          <a:noFill/>
          <a:ln w="9525" algn="ctr">
            <a:noFill/>
            <a:miter lim="800000"/>
            <a:headEnd/>
            <a:tailEnd/>
          </a:ln>
          <a:effectLst/>
        </p:spPr>
        <p:txBody>
          <a:bodyPr wrap="none">
            <a:spAutoFit/>
          </a:bodyPr>
          <a:lstStyle/>
          <a:p>
            <a:r>
              <a:rPr lang="zh-CN" altLang="en-US"/>
              <a:t>从而</a:t>
            </a:r>
          </a:p>
        </p:txBody>
      </p:sp>
      <p:sp>
        <p:nvSpPr>
          <p:cNvPr id="193551" name="Rectangle 15"/>
          <p:cNvSpPr>
            <a:spLocks noChangeArrowheads="1"/>
          </p:cNvSpPr>
          <p:nvPr/>
        </p:nvSpPr>
        <p:spPr bwMode="auto">
          <a:xfrm>
            <a:off x="1258888" y="4005263"/>
            <a:ext cx="895350" cy="519112"/>
          </a:xfrm>
          <a:prstGeom prst="rect">
            <a:avLst/>
          </a:prstGeom>
          <a:noFill/>
          <a:ln w="9525" algn="ctr">
            <a:noFill/>
            <a:miter lim="800000"/>
            <a:headEnd/>
            <a:tailEnd/>
          </a:ln>
          <a:effectLst/>
        </p:spPr>
        <p:txBody>
          <a:bodyPr wrap="none">
            <a:spAutoFit/>
          </a:bodyPr>
          <a:lstStyle/>
          <a:p>
            <a:r>
              <a:rPr lang="zh-CN" altLang="en-US"/>
              <a:t>故：</a:t>
            </a:r>
          </a:p>
        </p:txBody>
      </p:sp>
      <p:graphicFrame>
        <p:nvGraphicFramePr>
          <p:cNvPr id="193552" name="Object 16"/>
          <p:cNvGraphicFramePr>
            <a:graphicFrameLocks noChangeAspect="1"/>
          </p:cNvGraphicFramePr>
          <p:nvPr/>
        </p:nvGraphicFramePr>
        <p:xfrm>
          <a:off x="3205163" y="4581525"/>
          <a:ext cx="2519362" cy="573088"/>
        </p:xfrm>
        <a:graphic>
          <a:graphicData uri="http://schemas.openxmlformats.org/presentationml/2006/ole">
            <p:oleObj spid="_x0000_s193552" name="Equation" r:id="rId8" imgW="1117440" imgH="253800" progId="Equation.DSMT4">
              <p:embed/>
            </p:oleObj>
          </a:graphicData>
        </a:graphic>
      </p:graphicFrame>
      <p:graphicFrame>
        <p:nvGraphicFramePr>
          <p:cNvPr id="193553" name="Object 17"/>
          <p:cNvGraphicFramePr>
            <a:graphicFrameLocks noChangeAspect="1"/>
          </p:cNvGraphicFramePr>
          <p:nvPr/>
        </p:nvGraphicFramePr>
        <p:xfrm>
          <a:off x="3203575" y="5734050"/>
          <a:ext cx="1079500" cy="447675"/>
        </p:xfrm>
        <a:graphic>
          <a:graphicData uri="http://schemas.openxmlformats.org/presentationml/2006/ole">
            <p:oleObj spid="_x0000_s193553" name="Equation" r:id="rId9" imgW="520560" imgH="215640" progId="Equation.DSMT4">
              <p:embed/>
            </p:oleObj>
          </a:graphicData>
        </a:graphic>
      </p:graphicFrame>
      <p:sp>
        <p:nvSpPr>
          <p:cNvPr id="193554" name="Rectangle 18"/>
          <p:cNvSpPr>
            <a:spLocks noChangeArrowheads="1"/>
          </p:cNvSpPr>
          <p:nvPr/>
        </p:nvSpPr>
        <p:spPr bwMode="auto">
          <a:xfrm>
            <a:off x="936625" y="1412875"/>
            <a:ext cx="895350" cy="519113"/>
          </a:xfrm>
          <a:prstGeom prst="rect">
            <a:avLst/>
          </a:prstGeom>
          <a:noFill/>
          <a:ln w="9525" algn="ctr">
            <a:noFill/>
            <a:miter lim="800000"/>
            <a:headEnd/>
            <a:tailEnd/>
          </a:ln>
          <a:effectLst/>
        </p:spPr>
        <p:txBody>
          <a:bodyPr wrap="none">
            <a:spAutoFit/>
          </a:bodyPr>
          <a:lstStyle/>
          <a:p>
            <a:r>
              <a:rPr lang="zh-CN" altLang="en-US"/>
              <a:t>证：</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6"/>
                                        </p:tgtEl>
                                        <p:attrNameLst>
                                          <p:attrName>style.visibility</p:attrName>
                                        </p:attrNameLst>
                                      </p:cBhvr>
                                      <p:to>
                                        <p:strVal val="visible"/>
                                      </p:to>
                                    </p:set>
                                    <p:animEffect transition="in" filter="wipe(left)">
                                      <p:cBhvr>
                                        <p:cTn id="7" dur="500"/>
                                        <p:tgtEl>
                                          <p:spTgt spid="193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left)">
                                      <p:cBhvr>
                                        <p:cTn id="12" dur="500"/>
                                        <p:tgtEl>
                                          <p:spTgt spid="1935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547"/>
                                        </p:tgtEl>
                                        <p:attrNameLst>
                                          <p:attrName>style.visibility</p:attrName>
                                        </p:attrNameLst>
                                      </p:cBhvr>
                                      <p:to>
                                        <p:strVal val="visible"/>
                                      </p:to>
                                    </p:set>
                                    <p:animEffect transition="in" filter="wipe(left)">
                                      <p:cBhvr>
                                        <p:cTn id="17" dur="500"/>
                                        <p:tgtEl>
                                          <p:spTgt spid="1935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3550"/>
                                        </p:tgtEl>
                                        <p:attrNameLst>
                                          <p:attrName>style.visibility</p:attrName>
                                        </p:attrNameLst>
                                      </p:cBhvr>
                                      <p:to>
                                        <p:strVal val="visible"/>
                                      </p:to>
                                    </p:set>
                                    <p:animEffect transition="in" filter="wipe(left)">
                                      <p:cBhvr>
                                        <p:cTn id="22" dur="500"/>
                                        <p:tgtEl>
                                          <p:spTgt spid="193550"/>
                                        </p:tgtEl>
                                      </p:cBhvr>
                                    </p:animEffect>
                                  </p:childTnLst>
                                </p:cTn>
                              </p:par>
                              <p:par>
                                <p:cTn id="23" presetID="22" presetClass="entr" presetSubtype="8" fill="hold" nodeType="withEffect">
                                  <p:stCondLst>
                                    <p:cond delay="0"/>
                                  </p:stCondLst>
                                  <p:childTnLst>
                                    <p:set>
                                      <p:cBhvr>
                                        <p:cTn id="24" dur="1" fill="hold">
                                          <p:stCondLst>
                                            <p:cond delay="0"/>
                                          </p:stCondLst>
                                        </p:cTn>
                                        <p:tgtEl>
                                          <p:spTgt spid="193544"/>
                                        </p:tgtEl>
                                        <p:attrNameLst>
                                          <p:attrName>style.visibility</p:attrName>
                                        </p:attrNameLst>
                                      </p:cBhvr>
                                      <p:to>
                                        <p:strVal val="visible"/>
                                      </p:to>
                                    </p:set>
                                    <p:animEffect transition="in" filter="wipe(left)">
                                      <p:cBhvr>
                                        <p:cTn id="25" dur="500"/>
                                        <p:tgtEl>
                                          <p:spTgt spid="1935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3551"/>
                                        </p:tgtEl>
                                        <p:attrNameLst>
                                          <p:attrName>style.visibility</p:attrName>
                                        </p:attrNameLst>
                                      </p:cBhvr>
                                      <p:to>
                                        <p:strVal val="visible"/>
                                      </p:to>
                                    </p:set>
                                    <p:animEffect transition="in" filter="wipe(left)">
                                      <p:cBhvr>
                                        <p:cTn id="30" dur="500"/>
                                        <p:tgtEl>
                                          <p:spTgt spid="193551"/>
                                        </p:tgtEl>
                                      </p:cBhvr>
                                    </p:animEffect>
                                  </p:childTnLst>
                                </p:cTn>
                              </p:par>
                              <p:par>
                                <p:cTn id="31" presetID="22" presetClass="entr" presetSubtype="8" fill="hold" nodeType="withEffect">
                                  <p:stCondLst>
                                    <p:cond delay="0"/>
                                  </p:stCondLst>
                                  <p:childTnLst>
                                    <p:set>
                                      <p:cBhvr>
                                        <p:cTn id="32" dur="1" fill="hold">
                                          <p:stCondLst>
                                            <p:cond delay="0"/>
                                          </p:stCondLst>
                                        </p:cTn>
                                        <p:tgtEl>
                                          <p:spTgt spid="193543"/>
                                        </p:tgtEl>
                                        <p:attrNameLst>
                                          <p:attrName>style.visibility</p:attrName>
                                        </p:attrNameLst>
                                      </p:cBhvr>
                                      <p:to>
                                        <p:strVal val="visible"/>
                                      </p:to>
                                    </p:set>
                                    <p:animEffect transition="in" filter="wipe(left)">
                                      <p:cBhvr>
                                        <p:cTn id="33" dur="500"/>
                                        <p:tgtEl>
                                          <p:spTgt spid="1935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3552"/>
                                        </p:tgtEl>
                                        <p:attrNameLst>
                                          <p:attrName>style.visibility</p:attrName>
                                        </p:attrNameLst>
                                      </p:cBhvr>
                                      <p:to>
                                        <p:strVal val="visible"/>
                                      </p:to>
                                    </p:set>
                                    <p:animEffect transition="in" filter="wipe(left)">
                                      <p:cBhvr>
                                        <p:cTn id="38" dur="500"/>
                                        <p:tgtEl>
                                          <p:spTgt spid="1935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93542"/>
                                        </p:tgtEl>
                                        <p:attrNameLst>
                                          <p:attrName>style.visibility</p:attrName>
                                        </p:attrNameLst>
                                      </p:cBhvr>
                                      <p:to>
                                        <p:strVal val="visible"/>
                                      </p:to>
                                    </p:set>
                                    <p:animEffect transition="in" filter="wipe(left)">
                                      <p:cBhvr>
                                        <p:cTn id="43" dur="500"/>
                                        <p:tgtEl>
                                          <p:spTgt spid="19354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3553"/>
                                        </p:tgtEl>
                                        <p:attrNameLst>
                                          <p:attrName>style.visibility</p:attrName>
                                        </p:attrNameLst>
                                      </p:cBhvr>
                                      <p:to>
                                        <p:strVal val="visible"/>
                                      </p:to>
                                    </p:set>
                                    <p:animEffect transition="in" filter="wipe(left)">
                                      <p:cBhvr>
                                        <p:cTn id="48" dur="500"/>
                                        <p:tgtEl>
                                          <p:spTgt spid="19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6" grpId="0"/>
      <p:bldP spid="193547" grpId="0"/>
      <p:bldP spid="193550" grpId="0"/>
      <p:bldP spid="1935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817563" y="4437063"/>
            <a:ext cx="7696200" cy="576262"/>
          </a:xfrm>
          <a:prstGeom prst="rect">
            <a:avLst/>
          </a:prstGeom>
          <a:noFill/>
          <a:ln w="57150" cmpd="thinThick">
            <a:solidFill>
              <a:srgbClr val="CC0000"/>
            </a:solidFill>
            <a:miter lim="800000"/>
            <a:headEnd/>
            <a:tailEnd/>
          </a:ln>
          <a:effectLst/>
        </p:spPr>
        <p:txBody>
          <a:bodyPr>
            <a:spAutoFit/>
          </a:bodyPr>
          <a:lstStyle/>
          <a:p>
            <a:pPr>
              <a:spcBef>
                <a:spcPct val="50000"/>
              </a:spcBef>
            </a:pPr>
            <a:r>
              <a:rPr lang="zh-CN" altLang="en-US">
                <a:solidFill>
                  <a:srgbClr val="0000FF"/>
                </a:solidFill>
                <a:latin typeface="黑体" pitchFamily="2" charset="-122"/>
                <a:ea typeface="黑体" pitchFamily="2" charset="-122"/>
              </a:rPr>
              <a:t>定理</a:t>
            </a:r>
            <a:r>
              <a:rPr lang="en-US" altLang="zh-CN">
                <a:solidFill>
                  <a:srgbClr val="0000FF"/>
                </a:solidFill>
                <a:latin typeface="黑体" pitchFamily="2" charset="-122"/>
                <a:ea typeface="黑体" pitchFamily="2" charset="-122"/>
              </a:rPr>
              <a:t>1</a:t>
            </a:r>
            <a:r>
              <a:rPr lang="en-US" altLang="zh-CN">
                <a:latin typeface="黑体" pitchFamily="2" charset="-122"/>
                <a:ea typeface="黑体" pitchFamily="2" charset="-122"/>
              </a:rPr>
              <a:t> </a:t>
            </a:r>
            <a:r>
              <a:rPr lang="zh-CN" altLang="en-US">
                <a:solidFill>
                  <a:schemeClr val="bg2"/>
                </a:solidFill>
                <a:latin typeface="黑体" pitchFamily="2" charset="-122"/>
                <a:ea typeface="黑体" pitchFamily="2" charset="-122"/>
              </a:rPr>
              <a:t>若</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是可逆矩阵，则</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的逆矩阵是</a:t>
            </a:r>
            <a:r>
              <a:rPr lang="zh-CN" altLang="en-US">
                <a:solidFill>
                  <a:srgbClr val="0000FF"/>
                </a:solidFill>
                <a:latin typeface="黑体" pitchFamily="2" charset="-122"/>
                <a:ea typeface="黑体" pitchFamily="2" charset="-122"/>
              </a:rPr>
              <a:t>唯一</a:t>
            </a:r>
            <a:r>
              <a:rPr lang="zh-CN" altLang="en-US">
                <a:solidFill>
                  <a:schemeClr val="bg2"/>
                </a:solidFill>
                <a:latin typeface="黑体" pitchFamily="2" charset="-122"/>
                <a:ea typeface="黑体" pitchFamily="2" charset="-122"/>
              </a:rPr>
              <a:t>的</a:t>
            </a:r>
            <a:r>
              <a:rPr lang="en-US" altLang="zh-CN">
                <a:solidFill>
                  <a:schemeClr val="bg2"/>
                </a:solidFill>
                <a:latin typeface="黑体" pitchFamily="2" charset="-122"/>
                <a:ea typeface="黑体" pitchFamily="2" charset="-122"/>
              </a:rPr>
              <a:t>.</a:t>
            </a:r>
          </a:p>
        </p:txBody>
      </p:sp>
      <p:sp>
        <p:nvSpPr>
          <p:cNvPr id="79884" name="Text Box 12"/>
          <p:cNvSpPr txBox="1">
            <a:spLocks noChangeArrowheads="1"/>
          </p:cNvSpPr>
          <p:nvPr/>
        </p:nvSpPr>
        <p:spPr bwMode="auto">
          <a:xfrm>
            <a:off x="815975" y="2563813"/>
            <a:ext cx="1296988" cy="519112"/>
          </a:xfrm>
          <a:prstGeom prst="rect">
            <a:avLst/>
          </a:prstGeom>
          <a:noFill/>
          <a:ln w="9525">
            <a:noFill/>
            <a:miter lim="800000"/>
            <a:headEnd/>
            <a:tailEnd/>
          </a:ln>
          <a:effectLst/>
        </p:spPr>
        <p:txBody>
          <a:bodyPr>
            <a:spAutoFit/>
          </a:bodyPr>
          <a:lstStyle/>
          <a:p>
            <a:pPr>
              <a:spcBef>
                <a:spcPct val="50000"/>
              </a:spcBef>
            </a:pPr>
            <a:r>
              <a:rPr lang="zh-CN" altLang="en-US">
                <a:solidFill>
                  <a:schemeClr val="bg2"/>
                </a:solidFill>
              </a:rPr>
              <a:t>则有</a:t>
            </a:r>
          </a:p>
        </p:txBody>
      </p:sp>
      <p:graphicFrame>
        <p:nvGraphicFramePr>
          <p:cNvPr id="79885" name="Object 13"/>
          <p:cNvGraphicFramePr>
            <a:graphicFrameLocks noChangeAspect="1"/>
          </p:cNvGraphicFramePr>
          <p:nvPr/>
        </p:nvGraphicFramePr>
        <p:xfrm>
          <a:off x="1943100" y="2636838"/>
          <a:ext cx="4584700" cy="392112"/>
        </p:xfrm>
        <a:graphic>
          <a:graphicData uri="http://schemas.openxmlformats.org/presentationml/2006/ole">
            <p:oleObj spid="_x0000_s79885" name="Equation" r:id="rId3" imgW="4584600" imgH="393480" progId="Equation.3">
              <p:embed/>
            </p:oleObj>
          </a:graphicData>
        </a:graphic>
      </p:graphicFrame>
      <p:sp>
        <p:nvSpPr>
          <p:cNvPr id="79886" name="Text Box 14"/>
          <p:cNvSpPr txBox="1">
            <a:spLocks noChangeArrowheads="1"/>
          </p:cNvSpPr>
          <p:nvPr/>
        </p:nvSpPr>
        <p:spPr bwMode="auto">
          <a:xfrm>
            <a:off x="835025" y="3213100"/>
            <a:ext cx="1501775" cy="519113"/>
          </a:xfrm>
          <a:prstGeom prst="rect">
            <a:avLst/>
          </a:prstGeom>
          <a:noFill/>
          <a:ln w="9525">
            <a:noFill/>
            <a:miter lim="800000"/>
            <a:headEnd/>
            <a:tailEnd/>
          </a:ln>
          <a:effectLst/>
        </p:spPr>
        <p:txBody>
          <a:bodyPr>
            <a:spAutoFit/>
          </a:bodyPr>
          <a:lstStyle/>
          <a:p>
            <a:pPr>
              <a:spcBef>
                <a:spcPct val="50000"/>
              </a:spcBef>
            </a:pPr>
            <a:r>
              <a:rPr lang="zh-CN" altLang="en-US">
                <a:solidFill>
                  <a:schemeClr val="bg2"/>
                </a:solidFill>
              </a:rPr>
              <a:t>可得</a:t>
            </a:r>
          </a:p>
        </p:txBody>
      </p:sp>
      <p:graphicFrame>
        <p:nvGraphicFramePr>
          <p:cNvPr id="79887" name="Object 15"/>
          <p:cNvGraphicFramePr>
            <a:graphicFrameLocks noChangeAspect="1"/>
          </p:cNvGraphicFramePr>
          <p:nvPr/>
        </p:nvGraphicFramePr>
        <p:xfrm>
          <a:off x="1787525" y="3354388"/>
          <a:ext cx="1168400" cy="290512"/>
        </p:xfrm>
        <a:graphic>
          <a:graphicData uri="http://schemas.openxmlformats.org/presentationml/2006/ole">
            <p:oleObj spid="_x0000_s79887" name="Equation" r:id="rId4" imgW="1168200" imgH="291960" progId="Equation.3">
              <p:embed/>
            </p:oleObj>
          </a:graphicData>
        </a:graphic>
      </p:graphicFrame>
      <p:graphicFrame>
        <p:nvGraphicFramePr>
          <p:cNvPr id="79888" name="Object 16"/>
          <p:cNvGraphicFramePr>
            <a:graphicFrameLocks noChangeAspect="1"/>
          </p:cNvGraphicFramePr>
          <p:nvPr/>
        </p:nvGraphicFramePr>
        <p:xfrm>
          <a:off x="3121025" y="3289300"/>
          <a:ext cx="1212850" cy="381000"/>
        </p:xfrm>
        <a:graphic>
          <a:graphicData uri="http://schemas.openxmlformats.org/presentationml/2006/ole">
            <p:oleObj spid="_x0000_s79888" name="Equation" r:id="rId5" imgW="1282680" imgH="406080" progId="Equation.3">
              <p:embed/>
            </p:oleObj>
          </a:graphicData>
        </a:graphic>
      </p:graphicFrame>
      <p:graphicFrame>
        <p:nvGraphicFramePr>
          <p:cNvPr id="79889" name="Object 17"/>
          <p:cNvGraphicFramePr>
            <a:graphicFrameLocks noChangeAspect="1"/>
          </p:cNvGraphicFramePr>
          <p:nvPr/>
        </p:nvGraphicFramePr>
        <p:xfrm>
          <a:off x="4457700" y="3300413"/>
          <a:ext cx="1274763" cy="382587"/>
        </p:xfrm>
        <a:graphic>
          <a:graphicData uri="http://schemas.openxmlformats.org/presentationml/2006/ole">
            <p:oleObj spid="_x0000_s79889" name="Equation" r:id="rId6" imgW="1346040" imgH="406080" progId="Equation.3">
              <p:embed/>
            </p:oleObj>
          </a:graphicData>
        </a:graphic>
      </p:graphicFrame>
      <p:graphicFrame>
        <p:nvGraphicFramePr>
          <p:cNvPr id="79890" name="Object 18"/>
          <p:cNvGraphicFramePr>
            <a:graphicFrameLocks noChangeAspect="1"/>
          </p:cNvGraphicFramePr>
          <p:nvPr/>
        </p:nvGraphicFramePr>
        <p:xfrm>
          <a:off x="5864225" y="3289300"/>
          <a:ext cx="1447800" cy="303213"/>
        </p:xfrm>
        <a:graphic>
          <a:graphicData uri="http://schemas.openxmlformats.org/presentationml/2006/ole">
            <p:oleObj spid="_x0000_s79890" name="Equation" r:id="rId7" imgW="1523880" imgH="317160" progId="Equation.3">
              <p:embed/>
            </p:oleObj>
          </a:graphicData>
        </a:graphic>
      </p:graphicFrame>
      <p:grpSp>
        <p:nvGrpSpPr>
          <p:cNvPr id="79891" name="Group 19"/>
          <p:cNvGrpSpPr>
            <a:grpSpLocks/>
          </p:cNvGrpSpPr>
          <p:nvPr/>
        </p:nvGrpSpPr>
        <p:grpSpPr bwMode="auto">
          <a:xfrm>
            <a:off x="889000" y="3860800"/>
            <a:ext cx="4362450" cy="519113"/>
            <a:chOff x="576" y="1104"/>
            <a:chExt cx="2748" cy="327"/>
          </a:xfrm>
        </p:grpSpPr>
        <p:sp>
          <p:nvSpPr>
            <p:cNvPr id="79892" name="Rectangle 20"/>
            <p:cNvSpPr>
              <a:spLocks noChangeArrowheads="1"/>
            </p:cNvSpPr>
            <p:nvPr/>
          </p:nvSpPr>
          <p:spPr bwMode="auto">
            <a:xfrm>
              <a:off x="576" y="1104"/>
              <a:ext cx="2748" cy="327"/>
            </a:xfrm>
            <a:prstGeom prst="rect">
              <a:avLst/>
            </a:prstGeom>
            <a:noFill/>
            <a:ln w="9525">
              <a:noFill/>
              <a:miter lim="800000"/>
              <a:headEnd/>
              <a:tailEnd/>
            </a:ln>
            <a:effectLst/>
          </p:spPr>
          <p:txBody>
            <a:bodyPr wrap="none">
              <a:spAutoFit/>
            </a:bodyPr>
            <a:lstStyle/>
            <a:p>
              <a:r>
                <a:rPr lang="zh-CN" altLang="en-US">
                  <a:solidFill>
                    <a:schemeClr val="bg2"/>
                  </a:solidFill>
                </a:rPr>
                <a:t>所以     的逆矩阵是唯一的</a:t>
              </a:r>
              <a:r>
                <a:rPr lang="en-US" altLang="zh-CN">
                  <a:solidFill>
                    <a:schemeClr val="bg2"/>
                  </a:solidFill>
                </a:rPr>
                <a:t>. </a:t>
              </a:r>
            </a:p>
          </p:txBody>
        </p:sp>
        <p:graphicFrame>
          <p:nvGraphicFramePr>
            <p:cNvPr id="79893" name="Object 21"/>
            <p:cNvGraphicFramePr>
              <a:graphicFrameLocks noChangeAspect="1"/>
            </p:cNvGraphicFramePr>
            <p:nvPr/>
          </p:nvGraphicFramePr>
          <p:xfrm>
            <a:off x="1112" y="1156"/>
            <a:ext cx="183" cy="191"/>
          </p:xfrm>
          <a:graphic>
            <a:graphicData uri="http://schemas.openxmlformats.org/presentationml/2006/ole">
              <p:oleObj spid="_x0000_s79893" name="Equation" r:id="rId8" imgW="291960" imgH="304560" progId="Equation.3">
                <p:embed/>
              </p:oleObj>
            </a:graphicData>
          </a:graphic>
        </p:graphicFrame>
      </p:grpSp>
      <p:sp>
        <p:nvSpPr>
          <p:cNvPr id="79907" name="Text Box 35"/>
          <p:cNvSpPr txBox="1">
            <a:spLocks noChangeArrowheads="1"/>
          </p:cNvSpPr>
          <p:nvPr/>
        </p:nvSpPr>
        <p:spPr bwMode="auto">
          <a:xfrm>
            <a:off x="889000" y="260350"/>
            <a:ext cx="555625" cy="1098550"/>
          </a:xfrm>
          <a:prstGeom prst="rect">
            <a:avLst/>
          </a:prstGeom>
          <a:solidFill>
            <a:srgbClr val="FFFF00"/>
          </a:solidFill>
          <a:ln w="9525">
            <a:noFill/>
            <a:miter lim="800000"/>
            <a:headEnd/>
            <a:tailEnd/>
          </a:ln>
          <a:effectLst>
            <a:outerShdw dist="107763" dir="18900000" algn="ctr" rotWithShape="0">
              <a:schemeClr val="bg2">
                <a:alpha val="50000"/>
              </a:schemeClr>
            </a:outerShdw>
          </a:effectLst>
        </p:spPr>
        <p:txBody>
          <a:bodyPr wrap="none">
            <a:spAutoFit/>
          </a:bodyPr>
          <a:lstStyle/>
          <a:p>
            <a:r>
              <a:rPr lang="en-US" altLang="zh-CN" sz="6600" b="0">
                <a:solidFill>
                  <a:srgbClr val="FF0000"/>
                </a:solidFill>
              </a:rPr>
              <a:t>?</a:t>
            </a:r>
          </a:p>
        </p:txBody>
      </p:sp>
      <p:sp>
        <p:nvSpPr>
          <p:cNvPr id="79908" name="Text Box 36"/>
          <p:cNvSpPr txBox="1">
            <a:spLocks noChangeArrowheads="1"/>
          </p:cNvSpPr>
          <p:nvPr/>
        </p:nvSpPr>
        <p:spPr bwMode="auto">
          <a:xfrm>
            <a:off x="1609725" y="188913"/>
            <a:ext cx="7169150" cy="519112"/>
          </a:xfrm>
          <a:prstGeom prst="rect">
            <a:avLst/>
          </a:prstGeom>
          <a:noFill/>
          <a:ln w="9525">
            <a:noFill/>
            <a:miter lim="800000"/>
            <a:headEnd/>
            <a:tailEnd/>
          </a:ln>
          <a:effectLst/>
        </p:spPr>
        <p:txBody>
          <a:bodyPr wrap="none">
            <a:spAutoFit/>
          </a:bodyPr>
          <a:lstStyle/>
          <a:p>
            <a:r>
              <a:rPr lang="en-US" altLang="zh-CN" i="1"/>
              <a:t>n</a:t>
            </a:r>
            <a:r>
              <a:rPr lang="zh-CN" altLang="en-US"/>
              <a:t>阶矩阵在逆矩阵存在时，其逆矩阵</a:t>
            </a:r>
            <a:r>
              <a:rPr lang="zh-CN" altLang="en-US">
                <a:solidFill>
                  <a:srgbClr val="CC0000"/>
                </a:solidFill>
                <a:ea typeface="黑体" pitchFamily="2" charset="-122"/>
              </a:rPr>
              <a:t>唯一吗</a:t>
            </a:r>
            <a:r>
              <a:rPr lang="zh-CN" altLang="en-US"/>
              <a:t>？</a:t>
            </a:r>
          </a:p>
        </p:txBody>
      </p:sp>
      <p:sp>
        <p:nvSpPr>
          <p:cNvPr id="79909" name="Text Box 37"/>
          <p:cNvSpPr txBox="1">
            <a:spLocks noChangeArrowheads="1"/>
          </p:cNvSpPr>
          <p:nvPr/>
        </p:nvSpPr>
        <p:spPr bwMode="auto">
          <a:xfrm>
            <a:off x="2905125" y="620713"/>
            <a:ext cx="5988050" cy="519112"/>
          </a:xfrm>
          <a:prstGeom prst="rect">
            <a:avLst/>
          </a:prstGeom>
          <a:noFill/>
          <a:ln w="9525" algn="ctr">
            <a:noFill/>
            <a:miter lim="800000"/>
            <a:headEnd/>
            <a:tailEnd/>
          </a:ln>
          <a:effectLst/>
        </p:spPr>
        <p:txBody>
          <a:bodyPr wrap="none">
            <a:spAutoFit/>
          </a:bodyPr>
          <a:lstStyle/>
          <a:p>
            <a:r>
              <a:rPr lang="zh-CN" altLang="en-US"/>
              <a:t>在具备</a:t>
            </a:r>
            <a:r>
              <a:rPr lang="zh-CN" altLang="en-US">
                <a:solidFill>
                  <a:srgbClr val="CC0000"/>
                </a:solidFill>
                <a:ea typeface="黑体" pitchFamily="2" charset="-122"/>
              </a:rPr>
              <a:t>什么条</a:t>
            </a:r>
            <a:r>
              <a:rPr lang="zh-CN" altLang="en-US">
                <a:solidFill>
                  <a:srgbClr val="CC0000"/>
                </a:solidFill>
              </a:rPr>
              <a:t>件</a:t>
            </a:r>
            <a:r>
              <a:rPr lang="zh-CN" altLang="en-US"/>
              <a:t>时，它是可逆矩阵？ </a:t>
            </a:r>
          </a:p>
        </p:txBody>
      </p:sp>
      <p:sp>
        <p:nvSpPr>
          <p:cNvPr id="79910" name="Text Box 38"/>
          <p:cNvSpPr txBox="1">
            <a:spLocks noChangeArrowheads="1"/>
          </p:cNvSpPr>
          <p:nvPr/>
        </p:nvSpPr>
        <p:spPr bwMode="auto">
          <a:xfrm>
            <a:off x="2905125" y="1052513"/>
            <a:ext cx="4202113" cy="519112"/>
          </a:xfrm>
          <a:prstGeom prst="rect">
            <a:avLst/>
          </a:prstGeom>
          <a:noFill/>
          <a:ln w="9525" algn="ctr">
            <a:noFill/>
            <a:miter lim="800000"/>
            <a:headEnd/>
            <a:tailEnd/>
          </a:ln>
          <a:effectLst/>
        </p:spPr>
        <p:txBody>
          <a:bodyPr wrap="none">
            <a:spAutoFit/>
          </a:bodyPr>
          <a:lstStyle/>
          <a:p>
            <a:r>
              <a:rPr lang="zh-CN" altLang="en-US"/>
              <a:t>可逆时</a:t>
            </a:r>
            <a:r>
              <a:rPr lang="zh-CN" altLang="en-US">
                <a:solidFill>
                  <a:srgbClr val="CC0000"/>
                </a:solidFill>
                <a:ea typeface="黑体" pitchFamily="2" charset="-122"/>
              </a:rPr>
              <a:t>如何求</a:t>
            </a:r>
            <a:r>
              <a:rPr lang="zh-CN" altLang="en-US"/>
              <a:t>其逆矩阵？ </a:t>
            </a:r>
          </a:p>
        </p:txBody>
      </p:sp>
      <p:sp>
        <p:nvSpPr>
          <p:cNvPr id="79911" name="Rectangle 39"/>
          <p:cNvSpPr>
            <a:spLocks noChangeArrowheads="1"/>
          </p:cNvSpPr>
          <p:nvPr/>
        </p:nvSpPr>
        <p:spPr bwMode="auto">
          <a:xfrm>
            <a:off x="746125" y="1412875"/>
            <a:ext cx="1695450" cy="519113"/>
          </a:xfrm>
          <a:prstGeom prst="rect">
            <a:avLst/>
          </a:prstGeom>
          <a:noFill/>
          <a:ln w="9525" algn="ctr">
            <a:noFill/>
            <a:miter lim="800000"/>
            <a:headEnd/>
            <a:tailEnd/>
          </a:ln>
          <a:effectLst/>
        </p:spPr>
        <p:txBody>
          <a:bodyPr wrap="none" anchor="ctr">
            <a:spAutoFit/>
          </a:bodyPr>
          <a:lstStyle/>
          <a:p>
            <a:r>
              <a:rPr lang="zh-CN" altLang="en-US"/>
              <a:t>先来看： </a:t>
            </a:r>
          </a:p>
        </p:txBody>
      </p:sp>
      <p:sp>
        <p:nvSpPr>
          <p:cNvPr id="79912" name="Rectangle 40"/>
          <p:cNvSpPr>
            <a:spLocks noChangeArrowheads="1"/>
          </p:cNvSpPr>
          <p:nvPr/>
        </p:nvSpPr>
        <p:spPr bwMode="auto">
          <a:xfrm>
            <a:off x="1320800" y="1989138"/>
            <a:ext cx="7107238" cy="519112"/>
          </a:xfrm>
          <a:prstGeom prst="rect">
            <a:avLst/>
          </a:prstGeom>
          <a:noFill/>
          <a:ln w="9525" algn="ctr">
            <a:noFill/>
            <a:miter lim="800000"/>
            <a:headEnd/>
            <a:tailEnd/>
          </a:ln>
          <a:effectLst/>
        </p:spPr>
        <p:txBody>
          <a:bodyPr wrap="none" anchor="ctr">
            <a:spAutoFit/>
          </a:bodyPr>
          <a:lstStyle/>
          <a:p>
            <a:r>
              <a:rPr lang="zh-CN" altLang="en-US"/>
              <a:t>若</a:t>
            </a:r>
            <a:r>
              <a:rPr lang="en-US" altLang="zh-CN" i="1"/>
              <a:t>n</a:t>
            </a:r>
            <a:r>
              <a:rPr lang="zh-CN" altLang="en-US"/>
              <a:t>阶矩阵</a:t>
            </a:r>
            <a:r>
              <a:rPr lang="en-US" altLang="zh-CN" i="1"/>
              <a:t>A</a:t>
            </a:r>
            <a:r>
              <a:rPr lang="zh-CN" altLang="en-US"/>
              <a:t>可逆，设</a:t>
            </a:r>
            <a:r>
              <a:rPr lang="en-US" altLang="zh-CN" i="1"/>
              <a:t>B</a:t>
            </a:r>
            <a:r>
              <a:rPr lang="zh-CN" altLang="en-US"/>
              <a:t>和</a:t>
            </a:r>
            <a:r>
              <a:rPr lang="en-US" altLang="zh-CN" i="1"/>
              <a:t>C</a:t>
            </a:r>
            <a:r>
              <a:rPr lang="zh-CN" altLang="en-US"/>
              <a:t>都是</a:t>
            </a:r>
            <a:r>
              <a:rPr lang="en-US" altLang="zh-CN" i="1"/>
              <a:t>A</a:t>
            </a:r>
            <a:r>
              <a:rPr lang="zh-CN" altLang="en-US"/>
              <a:t>的逆矩阵， </a:t>
            </a:r>
          </a:p>
        </p:txBody>
      </p:sp>
      <p:sp>
        <p:nvSpPr>
          <p:cNvPr id="79914" name="Rectangle 42"/>
          <p:cNvSpPr>
            <a:spLocks noChangeArrowheads="1"/>
          </p:cNvSpPr>
          <p:nvPr/>
        </p:nvSpPr>
        <p:spPr bwMode="auto">
          <a:xfrm>
            <a:off x="1465263" y="5013325"/>
            <a:ext cx="6469062" cy="519113"/>
          </a:xfrm>
          <a:prstGeom prst="rect">
            <a:avLst/>
          </a:prstGeom>
          <a:noFill/>
          <a:ln w="9525" algn="ctr">
            <a:noFill/>
            <a:miter lim="800000"/>
            <a:headEnd/>
            <a:tailEnd/>
          </a:ln>
          <a:effectLst/>
        </p:spPr>
        <p:txBody>
          <a:bodyPr wrap="none" anchor="ctr">
            <a:spAutoFit/>
          </a:bodyPr>
          <a:lstStyle/>
          <a:p>
            <a:r>
              <a:rPr lang="zh-CN" altLang="en-US"/>
              <a:t>由于 </a:t>
            </a:r>
            <a:r>
              <a:rPr lang="en-US" altLang="zh-CN" i="1"/>
              <a:t>A</a:t>
            </a:r>
            <a:r>
              <a:rPr lang="en-US" altLang="zh-CN" baseline="30000"/>
              <a:t>−1</a:t>
            </a:r>
            <a:r>
              <a:rPr lang="en-US" altLang="zh-CN" i="1"/>
              <a:t>A</a:t>
            </a:r>
            <a:r>
              <a:rPr lang="zh-CN" altLang="en-US"/>
              <a:t>＝</a:t>
            </a:r>
            <a:r>
              <a:rPr lang="en-US" altLang="zh-CN" i="1"/>
              <a:t>AA</a:t>
            </a:r>
            <a:r>
              <a:rPr lang="en-US" altLang="zh-CN" baseline="30000"/>
              <a:t>−1</a:t>
            </a:r>
            <a:r>
              <a:rPr lang="zh-CN" altLang="en-US"/>
              <a:t>＝</a:t>
            </a:r>
            <a:r>
              <a:rPr lang="en-US" altLang="zh-CN" i="1"/>
              <a:t>E</a:t>
            </a:r>
            <a:r>
              <a:rPr lang="zh-CN" altLang="en-US"/>
              <a:t>，可知</a:t>
            </a:r>
            <a:r>
              <a:rPr lang="en-US" altLang="zh-CN" i="1"/>
              <a:t>A</a:t>
            </a:r>
            <a:r>
              <a:rPr lang="en-US" altLang="zh-CN" baseline="30000"/>
              <a:t>−1</a:t>
            </a:r>
            <a:r>
              <a:rPr lang="zh-CN" altLang="en-US"/>
              <a:t>可逆，且 </a:t>
            </a:r>
          </a:p>
        </p:txBody>
      </p:sp>
      <p:sp>
        <p:nvSpPr>
          <p:cNvPr id="79915" name="Rectangle 43"/>
          <p:cNvSpPr>
            <a:spLocks noChangeArrowheads="1"/>
          </p:cNvSpPr>
          <p:nvPr/>
        </p:nvSpPr>
        <p:spPr bwMode="auto">
          <a:xfrm>
            <a:off x="5246688" y="3844925"/>
            <a:ext cx="2093912" cy="519113"/>
          </a:xfrm>
          <a:prstGeom prst="rect">
            <a:avLst/>
          </a:prstGeom>
          <a:noFill/>
          <a:ln w="9525" algn="ctr">
            <a:noFill/>
            <a:miter lim="800000"/>
            <a:headEnd/>
            <a:tailEnd/>
          </a:ln>
          <a:effectLst/>
        </p:spPr>
        <p:txBody>
          <a:bodyPr wrap="none" anchor="ctr">
            <a:spAutoFit/>
          </a:bodyPr>
          <a:lstStyle/>
          <a:p>
            <a:r>
              <a:rPr lang="zh-CN" altLang="en-US"/>
              <a:t>即 </a:t>
            </a:r>
            <a:r>
              <a:rPr lang="en-US" altLang="zh-CN" i="1"/>
              <a:t>B=C=A</a:t>
            </a:r>
            <a:r>
              <a:rPr lang="en-US" altLang="zh-CN" baseline="30000"/>
              <a:t>−1</a:t>
            </a:r>
            <a:r>
              <a:rPr lang="en-US" altLang="zh-CN"/>
              <a:t>.</a:t>
            </a:r>
          </a:p>
        </p:txBody>
      </p:sp>
      <p:sp>
        <p:nvSpPr>
          <p:cNvPr id="79916" name="Text Box 44"/>
          <p:cNvSpPr txBox="1">
            <a:spLocks noChangeArrowheads="1"/>
          </p:cNvSpPr>
          <p:nvPr/>
        </p:nvSpPr>
        <p:spPr bwMode="auto">
          <a:xfrm>
            <a:off x="4572000" y="5535613"/>
            <a:ext cx="3546475" cy="557212"/>
          </a:xfrm>
          <a:prstGeom prst="rect">
            <a:avLst/>
          </a:prstGeom>
          <a:solidFill>
            <a:srgbClr val="66FFFF"/>
          </a:solidFill>
          <a:ln w="38100" cmpd="dbl" algn="ctr">
            <a:solidFill>
              <a:schemeClr val="accent2"/>
            </a:solidFill>
            <a:miter lim="800000"/>
            <a:headEnd/>
            <a:tailEnd/>
          </a:ln>
          <a:effectLst>
            <a:outerShdw dist="107763" dir="2700000" algn="ctr" rotWithShape="0">
              <a:schemeClr val="bg2">
                <a:alpha val="50000"/>
              </a:schemeClr>
            </a:outerShdw>
          </a:effectLst>
        </p:spPr>
        <p:txBody>
          <a:bodyPr>
            <a:spAutoFit/>
          </a:bodyPr>
          <a:lstStyle/>
          <a:p>
            <a:pPr algn="ctr"/>
            <a:r>
              <a:rPr lang="zh-CN" altLang="en-US">
                <a:latin typeface="楷体_GB2312" pitchFamily="49" charset="-122"/>
                <a:ea typeface="楷体_GB2312" pitchFamily="49" charset="-122"/>
              </a:rPr>
              <a:t>解决了第一个问题</a:t>
            </a:r>
            <a:r>
              <a:rPr lang="en-US" altLang="zh-CN">
                <a:latin typeface="楷体_GB2312" pitchFamily="49" charset="-122"/>
                <a:ea typeface="楷体_GB2312" pitchFamily="49" charset="-122"/>
              </a:rPr>
              <a:t>.</a:t>
            </a:r>
          </a:p>
        </p:txBody>
      </p:sp>
      <p:sp>
        <p:nvSpPr>
          <p:cNvPr id="79917" name="Text Box 45"/>
          <p:cNvSpPr txBox="1">
            <a:spLocks noChangeArrowheads="1"/>
          </p:cNvSpPr>
          <p:nvPr/>
        </p:nvSpPr>
        <p:spPr bwMode="auto">
          <a:xfrm>
            <a:off x="817563" y="5516563"/>
            <a:ext cx="1379537" cy="519112"/>
          </a:xfrm>
          <a:prstGeom prst="rect">
            <a:avLst/>
          </a:prstGeom>
          <a:noFill/>
          <a:ln w="9525" algn="ctr">
            <a:noFill/>
            <a:miter lim="800000"/>
            <a:headEnd/>
            <a:tailEnd/>
          </a:ln>
          <a:effectLst/>
        </p:spPr>
        <p:txBody>
          <a:bodyPr wrap="none">
            <a:spAutoFit/>
          </a:bodyPr>
          <a:lstStyle/>
          <a:p>
            <a:r>
              <a:rPr lang="en-US" altLang="zh-CN"/>
              <a:t>(</a:t>
            </a:r>
            <a:r>
              <a:rPr lang="en-US" altLang="zh-CN" i="1"/>
              <a:t>A</a:t>
            </a:r>
            <a:r>
              <a:rPr lang="en-US" altLang="zh-CN" baseline="30000"/>
              <a:t>−1</a:t>
            </a:r>
            <a:r>
              <a:rPr lang="en-US" altLang="zh-CN"/>
              <a:t>)</a:t>
            </a:r>
            <a:r>
              <a:rPr lang="en-US" altLang="zh-CN" baseline="30000"/>
              <a:t>−1</a:t>
            </a:r>
            <a:r>
              <a:rPr lang="en-US" altLang="zh-CN"/>
              <a:t>=</a:t>
            </a:r>
          </a:p>
        </p:txBody>
      </p:sp>
      <p:sp>
        <p:nvSpPr>
          <p:cNvPr id="79919" name="Text Box 47"/>
          <p:cNvSpPr txBox="1">
            <a:spLocks noChangeArrowheads="1"/>
          </p:cNvSpPr>
          <p:nvPr/>
        </p:nvSpPr>
        <p:spPr bwMode="auto">
          <a:xfrm>
            <a:off x="2112963" y="5516563"/>
            <a:ext cx="509587" cy="519112"/>
          </a:xfrm>
          <a:prstGeom prst="rect">
            <a:avLst/>
          </a:prstGeom>
          <a:noFill/>
          <a:ln w="9525" algn="ctr">
            <a:noFill/>
            <a:miter lim="800000"/>
            <a:headEnd/>
            <a:tailEnd/>
          </a:ln>
          <a:effectLst/>
        </p:spPr>
        <p:txBody>
          <a:bodyPr wrap="none">
            <a:spAutoFit/>
          </a:bodyPr>
          <a:lstStyle/>
          <a:p>
            <a:r>
              <a:rPr lang="en-US" altLang="zh-CN" i="1"/>
              <a:t>A</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908"/>
                                        </p:tgtEl>
                                        <p:attrNameLst>
                                          <p:attrName>style.visibility</p:attrName>
                                        </p:attrNameLst>
                                      </p:cBhvr>
                                      <p:to>
                                        <p:strVal val="visible"/>
                                      </p:to>
                                    </p:set>
                                    <p:animEffect transition="in" filter="wipe(left)">
                                      <p:cBhvr>
                                        <p:cTn id="7" dur="500"/>
                                        <p:tgtEl>
                                          <p:spTgt spid="79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09"/>
                                        </p:tgtEl>
                                        <p:attrNameLst>
                                          <p:attrName>style.visibility</p:attrName>
                                        </p:attrNameLst>
                                      </p:cBhvr>
                                      <p:to>
                                        <p:strVal val="visible"/>
                                      </p:to>
                                    </p:set>
                                    <p:animEffect transition="in" filter="wipe(left)">
                                      <p:cBhvr>
                                        <p:cTn id="12" dur="500"/>
                                        <p:tgtEl>
                                          <p:spTgt spid="79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910"/>
                                        </p:tgtEl>
                                        <p:attrNameLst>
                                          <p:attrName>style.visibility</p:attrName>
                                        </p:attrNameLst>
                                      </p:cBhvr>
                                      <p:to>
                                        <p:strVal val="visible"/>
                                      </p:to>
                                    </p:set>
                                    <p:animEffect transition="in" filter="wipe(left)">
                                      <p:cBhvr>
                                        <p:cTn id="17" dur="500"/>
                                        <p:tgtEl>
                                          <p:spTgt spid="799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911"/>
                                        </p:tgtEl>
                                        <p:attrNameLst>
                                          <p:attrName>style.visibility</p:attrName>
                                        </p:attrNameLst>
                                      </p:cBhvr>
                                      <p:to>
                                        <p:strVal val="visible"/>
                                      </p:to>
                                    </p:set>
                                    <p:animEffect transition="in" filter="wipe(left)">
                                      <p:cBhvr>
                                        <p:cTn id="22" dur="500"/>
                                        <p:tgtEl>
                                          <p:spTgt spid="79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912"/>
                                        </p:tgtEl>
                                        <p:attrNameLst>
                                          <p:attrName>style.visibility</p:attrName>
                                        </p:attrNameLst>
                                      </p:cBhvr>
                                      <p:to>
                                        <p:strVal val="visible"/>
                                      </p:to>
                                    </p:set>
                                    <p:animEffect transition="in" filter="wipe(left)">
                                      <p:cBhvr>
                                        <p:cTn id="27" dur="500"/>
                                        <p:tgtEl>
                                          <p:spTgt spid="799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79884"/>
                                        </p:tgtEl>
                                        <p:attrNameLst>
                                          <p:attrName>style.visibility</p:attrName>
                                        </p:attrNameLst>
                                      </p:cBhvr>
                                      <p:to>
                                        <p:strVal val="visible"/>
                                      </p:to>
                                    </p:set>
                                    <p:animEffect transition="in" filter="wipe(left)">
                                      <p:cBhvr>
                                        <p:cTn id="32" dur="75"/>
                                        <p:tgtEl>
                                          <p:spTgt spid="798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885"/>
                                        </p:tgtEl>
                                        <p:attrNameLst>
                                          <p:attrName>style.visibility</p:attrName>
                                        </p:attrNameLst>
                                      </p:cBhvr>
                                      <p:to>
                                        <p:strVal val="visible"/>
                                      </p:to>
                                    </p:set>
                                    <p:animEffect transition="in" filter="wipe(left)">
                                      <p:cBhvr>
                                        <p:cTn id="37" dur="500"/>
                                        <p:tgtEl>
                                          <p:spTgt spid="798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79886"/>
                                        </p:tgtEl>
                                        <p:attrNameLst>
                                          <p:attrName>style.visibility</p:attrName>
                                        </p:attrNameLst>
                                      </p:cBhvr>
                                      <p:to>
                                        <p:strVal val="visible"/>
                                      </p:to>
                                    </p:set>
                                    <p:animEffect transition="in" filter="wipe(left)">
                                      <p:cBhvr>
                                        <p:cTn id="42" dur="75"/>
                                        <p:tgtEl>
                                          <p:spTgt spid="798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9887"/>
                                        </p:tgtEl>
                                        <p:attrNameLst>
                                          <p:attrName>style.visibility</p:attrName>
                                        </p:attrNameLst>
                                      </p:cBhvr>
                                      <p:to>
                                        <p:strVal val="visible"/>
                                      </p:to>
                                    </p:set>
                                    <p:animEffect transition="in" filter="wipe(left)">
                                      <p:cBhvr>
                                        <p:cTn id="47" dur="500"/>
                                        <p:tgtEl>
                                          <p:spTgt spid="798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9888"/>
                                        </p:tgtEl>
                                        <p:attrNameLst>
                                          <p:attrName>style.visibility</p:attrName>
                                        </p:attrNameLst>
                                      </p:cBhvr>
                                      <p:to>
                                        <p:strVal val="visible"/>
                                      </p:to>
                                    </p:set>
                                    <p:animEffect transition="in" filter="wipe(left)">
                                      <p:cBhvr>
                                        <p:cTn id="52" dur="500"/>
                                        <p:tgtEl>
                                          <p:spTgt spid="798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9889"/>
                                        </p:tgtEl>
                                        <p:attrNameLst>
                                          <p:attrName>style.visibility</p:attrName>
                                        </p:attrNameLst>
                                      </p:cBhvr>
                                      <p:to>
                                        <p:strVal val="visible"/>
                                      </p:to>
                                    </p:set>
                                    <p:animEffect transition="in" filter="wipe(left)">
                                      <p:cBhvr>
                                        <p:cTn id="57" dur="500"/>
                                        <p:tgtEl>
                                          <p:spTgt spid="798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9890"/>
                                        </p:tgtEl>
                                        <p:attrNameLst>
                                          <p:attrName>style.visibility</p:attrName>
                                        </p:attrNameLst>
                                      </p:cBhvr>
                                      <p:to>
                                        <p:strVal val="visible"/>
                                      </p:to>
                                    </p:set>
                                    <p:animEffect transition="in" filter="wipe(left)">
                                      <p:cBhvr>
                                        <p:cTn id="62" dur="500"/>
                                        <p:tgtEl>
                                          <p:spTgt spid="7989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9891"/>
                                        </p:tgtEl>
                                        <p:attrNameLst>
                                          <p:attrName>style.visibility</p:attrName>
                                        </p:attrNameLst>
                                      </p:cBhvr>
                                      <p:to>
                                        <p:strVal val="visible"/>
                                      </p:to>
                                    </p:set>
                                    <p:animEffect transition="in" filter="wipe(left)">
                                      <p:cBhvr>
                                        <p:cTn id="67" dur="500"/>
                                        <p:tgtEl>
                                          <p:spTgt spid="7989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9915"/>
                                        </p:tgtEl>
                                        <p:attrNameLst>
                                          <p:attrName>style.visibility</p:attrName>
                                        </p:attrNameLst>
                                      </p:cBhvr>
                                      <p:to>
                                        <p:strVal val="visible"/>
                                      </p:to>
                                    </p:set>
                                    <p:animEffect transition="in" filter="wipe(left)">
                                      <p:cBhvr>
                                        <p:cTn id="70" dur="500"/>
                                        <p:tgtEl>
                                          <p:spTgt spid="799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9876"/>
                                        </p:tgtEl>
                                        <p:attrNameLst>
                                          <p:attrName>style.visibility</p:attrName>
                                        </p:attrNameLst>
                                      </p:cBhvr>
                                      <p:to>
                                        <p:strVal val="visible"/>
                                      </p:to>
                                    </p:set>
                                    <p:animEffect transition="in" filter="wipe(left)">
                                      <p:cBhvr>
                                        <p:cTn id="75" dur="500"/>
                                        <p:tgtEl>
                                          <p:spTgt spid="7987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9914"/>
                                        </p:tgtEl>
                                        <p:attrNameLst>
                                          <p:attrName>style.visibility</p:attrName>
                                        </p:attrNameLst>
                                      </p:cBhvr>
                                      <p:to>
                                        <p:strVal val="visible"/>
                                      </p:to>
                                    </p:set>
                                    <p:animEffect transition="in" filter="wipe(left)">
                                      <p:cBhvr>
                                        <p:cTn id="80" dur="500"/>
                                        <p:tgtEl>
                                          <p:spTgt spid="799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9917"/>
                                        </p:tgtEl>
                                        <p:attrNameLst>
                                          <p:attrName>style.visibility</p:attrName>
                                        </p:attrNameLst>
                                      </p:cBhvr>
                                      <p:to>
                                        <p:strVal val="visible"/>
                                      </p:to>
                                    </p:set>
                                    <p:animEffect transition="in" filter="wipe(left)">
                                      <p:cBhvr>
                                        <p:cTn id="85" dur="500"/>
                                        <p:tgtEl>
                                          <p:spTgt spid="799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79919"/>
                                        </p:tgtEl>
                                        <p:attrNameLst>
                                          <p:attrName>style.visibility</p:attrName>
                                        </p:attrNameLst>
                                      </p:cBhvr>
                                      <p:to>
                                        <p:strVal val="visible"/>
                                      </p:to>
                                    </p:set>
                                    <p:animEffect transition="in" filter="wipe(left)">
                                      <p:cBhvr>
                                        <p:cTn id="90" dur="500"/>
                                        <p:tgtEl>
                                          <p:spTgt spid="7991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9916"/>
                                        </p:tgtEl>
                                        <p:attrNameLst>
                                          <p:attrName>style.visibility</p:attrName>
                                        </p:attrNameLst>
                                      </p:cBhvr>
                                      <p:to>
                                        <p:strVal val="visible"/>
                                      </p:to>
                                    </p:set>
                                    <p:animEffect transition="in" filter="wipe(left)">
                                      <p:cBhvr>
                                        <p:cTn id="95" dur="500"/>
                                        <p:tgtEl>
                                          <p:spTgt spid="79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P spid="79884" grpId="0" autoUpdateAnimBg="0"/>
      <p:bldP spid="79886" grpId="0" autoUpdateAnimBg="0"/>
      <p:bldP spid="79908" grpId="0"/>
      <p:bldP spid="79909" grpId="0"/>
      <p:bldP spid="79910" grpId="0"/>
      <p:bldP spid="79911" grpId="0"/>
      <p:bldP spid="79912" grpId="0"/>
      <p:bldP spid="79914" grpId="0"/>
      <p:bldP spid="79915" grpId="0"/>
      <p:bldP spid="79916" grpId="0" animBg="1"/>
      <p:bldP spid="79917" grpId="0"/>
      <p:bldP spid="799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2" name="Group 6"/>
          <p:cNvGrpSpPr>
            <a:grpSpLocks/>
          </p:cNvGrpSpPr>
          <p:nvPr/>
        </p:nvGrpSpPr>
        <p:grpSpPr bwMode="auto">
          <a:xfrm>
            <a:off x="971550" y="549275"/>
            <a:ext cx="5600700" cy="977900"/>
            <a:chOff x="576" y="480"/>
            <a:chExt cx="3528" cy="616"/>
          </a:xfrm>
        </p:grpSpPr>
        <p:sp>
          <p:nvSpPr>
            <p:cNvPr id="80899" name="Text Box 3"/>
            <p:cNvSpPr txBox="1">
              <a:spLocks noChangeArrowheads="1"/>
            </p:cNvSpPr>
            <p:nvPr/>
          </p:nvSpPr>
          <p:spPr bwMode="auto">
            <a:xfrm>
              <a:off x="576" y="624"/>
              <a:ext cx="847" cy="327"/>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1</a:t>
              </a:r>
              <a:r>
                <a:rPr lang="en-US" altLang="zh-CN"/>
                <a:t>   </a:t>
              </a:r>
              <a:r>
                <a:rPr lang="zh-CN" altLang="en-US"/>
                <a:t>设</a:t>
              </a:r>
            </a:p>
          </p:txBody>
        </p:sp>
        <p:graphicFrame>
          <p:nvGraphicFramePr>
            <p:cNvPr id="80900" name="Object 4"/>
            <p:cNvGraphicFramePr>
              <a:graphicFrameLocks noChangeAspect="1"/>
            </p:cNvGraphicFramePr>
            <p:nvPr/>
          </p:nvGraphicFramePr>
          <p:xfrm>
            <a:off x="1536" y="480"/>
            <a:ext cx="1280" cy="616"/>
          </p:xfrm>
          <a:graphic>
            <a:graphicData uri="http://schemas.openxmlformats.org/presentationml/2006/ole">
              <p:oleObj spid="_x0000_s80900" name="Equation" r:id="rId3" imgW="2031840" imgH="977760" progId="Equation.3">
                <p:embed/>
              </p:oleObj>
            </a:graphicData>
          </a:graphic>
        </p:graphicFrame>
        <p:graphicFrame>
          <p:nvGraphicFramePr>
            <p:cNvPr id="80901" name="Object 5"/>
            <p:cNvGraphicFramePr>
              <a:graphicFrameLocks noChangeAspect="1"/>
            </p:cNvGraphicFramePr>
            <p:nvPr/>
          </p:nvGraphicFramePr>
          <p:xfrm>
            <a:off x="2976" y="672"/>
            <a:ext cx="1128" cy="248"/>
          </p:xfrm>
          <a:graphic>
            <a:graphicData uri="http://schemas.openxmlformats.org/presentationml/2006/ole">
              <p:oleObj spid="_x0000_s80901" name="Equation" r:id="rId4" imgW="1790640" imgH="393480" progId="Equation.3">
                <p:embed/>
              </p:oleObj>
            </a:graphicData>
          </a:graphic>
        </p:graphicFrame>
      </p:grpSp>
      <p:sp>
        <p:nvSpPr>
          <p:cNvPr id="80903" name="Text Box 7"/>
          <p:cNvSpPr txBox="1">
            <a:spLocks noChangeArrowheads="1"/>
          </p:cNvSpPr>
          <p:nvPr/>
        </p:nvSpPr>
        <p:spPr bwMode="auto">
          <a:xfrm>
            <a:off x="1047750" y="1943100"/>
            <a:ext cx="660400" cy="519113"/>
          </a:xfrm>
          <a:prstGeom prst="rect">
            <a:avLst/>
          </a:prstGeom>
          <a:noFill/>
          <a:ln w="9525">
            <a:noFill/>
            <a:miter lim="800000"/>
            <a:headEnd/>
            <a:tailEnd/>
          </a:ln>
          <a:effectLst/>
        </p:spPr>
        <p:txBody>
          <a:bodyPr wrap="none">
            <a:spAutoFit/>
          </a:bodyPr>
          <a:lstStyle/>
          <a:p>
            <a:r>
              <a:rPr lang="zh-CN" altLang="en-US">
                <a:ea typeface="黑体" pitchFamily="2" charset="-122"/>
              </a:rPr>
              <a:t>解</a:t>
            </a:r>
            <a:r>
              <a:rPr lang="en-US" altLang="zh-CN">
                <a:ea typeface="黑体" pitchFamily="2" charset="-122"/>
              </a:rPr>
              <a:t>:</a:t>
            </a:r>
          </a:p>
        </p:txBody>
      </p:sp>
      <p:grpSp>
        <p:nvGrpSpPr>
          <p:cNvPr id="80907" name="Group 11"/>
          <p:cNvGrpSpPr>
            <a:grpSpLocks/>
          </p:cNvGrpSpPr>
          <p:nvPr/>
        </p:nvGrpSpPr>
        <p:grpSpPr bwMode="auto">
          <a:xfrm>
            <a:off x="1809750" y="1692275"/>
            <a:ext cx="5172075" cy="977900"/>
            <a:chOff x="1104" y="1296"/>
            <a:chExt cx="3258" cy="616"/>
          </a:xfrm>
        </p:grpSpPr>
        <p:sp>
          <p:nvSpPr>
            <p:cNvPr id="80904" name="Text Box 8"/>
            <p:cNvSpPr txBox="1">
              <a:spLocks noChangeArrowheads="1"/>
            </p:cNvSpPr>
            <p:nvPr/>
          </p:nvSpPr>
          <p:spPr bwMode="auto">
            <a:xfrm>
              <a:off x="1104" y="1454"/>
              <a:ext cx="3258" cy="327"/>
            </a:xfrm>
            <a:prstGeom prst="rect">
              <a:avLst/>
            </a:prstGeom>
            <a:noFill/>
            <a:ln w="9525">
              <a:noFill/>
              <a:miter lim="800000"/>
              <a:headEnd/>
              <a:tailEnd/>
            </a:ln>
            <a:effectLst/>
          </p:spPr>
          <p:txBody>
            <a:bodyPr wrap="none">
              <a:spAutoFit/>
            </a:bodyPr>
            <a:lstStyle/>
            <a:p>
              <a:r>
                <a:rPr lang="zh-CN" altLang="en-US"/>
                <a:t>设                           是    的逆矩阵</a:t>
              </a:r>
              <a:r>
                <a:rPr lang="en-US" altLang="zh-CN"/>
                <a:t>,</a:t>
              </a:r>
            </a:p>
          </p:txBody>
        </p:sp>
        <p:graphicFrame>
          <p:nvGraphicFramePr>
            <p:cNvPr id="80905" name="Object 9"/>
            <p:cNvGraphicFramePr>
              <a:graphicFrameLocks noChangeAspect="1"/>
            </p:cNvGraphicFramePr>
            <p:nvPr/>
          </p:nvGraphicFramePr>
          <p:xfrm>
            <a:off x="1632" y="1296"/>
            <a:ext cx="1104" cy="616"/>
          </p:xfrm>
          <a:graphic>
            <a:graphicData uri="http://schemas.openxmlformats.org/presentationml/2006/ole">
              <p:oleObj spid="_x0000_s80905" name="Equation" r:id="rId5" imgW="1752480" imgH="977760" progId="Equation.3">
                <p:embed/>
              </p:oleObj>
            </a:graphicData>
          </a:graphic>
        </p:graphicFrame>
        <p:graphicFrame>
          <p:nvGraphicFramePr>
            <p:cNvPr id="80906" name="Object 10"/>
            <p:cNvGraphicFramePr>
              <a:graphicFrameLocks noChangeAspect="1"/>
            </p:cNvGraphicFramePr>
            <p:nvPr/>
          </p:nvGraphicFramePr>
          <p:xfrm>
            <a:off x="3120" y="1488"/>
            <a:ext cx="184" cy="192"/>
          </p:xfrm>
          <a:graphic>
            <a:graphicData uri="http://schemas.openxmlformats.org/presentationml/2006/ole">
              <p:oleObj spid="_x0000_s80906" name="Equation" r:id="rId6" imgW="291960" imgH="304560" progId="Equation.3">
                <p:embed/>
              </p:oleObj>
            </a:graphicData>
          </a:graphic>
        </p:graphicFrame>
      </p:grpSp>
      <p:sp>
        <p:nvSpPr>
          <p:cNvPr id="80908" name="Text Box 12"/>
          <p:cNvSpPr txBox="1">
            <a:spLocks noChangeArrowheads="1"/>
          </p:cNvSpPr>
          <p:nvPr/>
        </p:nvSpPr>
        <p:spPr bwMode="auto">
          <a:xfrm>
            <a:off x="1069975" y="3208338"/>
            <a:ext cx="184150" cy="457200"/>
          </a:xfrm>
          <a:prstGeom prst="rect">
            <a:avLst/>
          </a:prstGeom>
          <a:noFill/>
          <a:ln w="9525">
            <a:noFill/>
            <a:miter lim="800000"/>
            <a:headEnd/>
            <a:tailEnd/>
          </a:ln>
          <a:effectLst/>
        </p:spPr>
        <p:txBody>
          <a:bodyPr>
            <a:spAutoFit/>
          </a:bodyPr>
          <a:lstStyle/>
          <a:p>
            <a:pPr>
              <a:spcBef>
                <a:spcPct val="50000"/>
              </a:spcBef>
            </a:pPr>
            <a:endParaRPr lang="en-US" sz="2400" b="0"/>
          </a:p>
        </p:txBody>
      </p:sp>
      <p:sp>
        <p:nvSpPr>
          <p:cNvPr id="80909" name="Text Box 13"/>
          <p:cNvSpPr txBox="1">
            <a:spLocks noChangeArrowheads="1"/>
          </p:cNvSpPr>
          <p:nvPr/>
        </p:nvSpPr>
        <p:spPr bwMode="auto">
          <a:xfrm>
            <a:off x="1047750" y="3140075"/>
            <a:ext cx="542925" cy="519113"/>
          </a:xfrm>
          <a:prstGeom prst="rect">
            <a:avLst/>
          </a:prstGeom>
          <a:noFill/>
          <a:ln w="9525">
            <a:noFill/>
            <a:miter lim="800000"/>
            <a:headEnd/>
            <a:tailEnd/>
          </a:ln>
          <a:effectLst/>
        </p:spPr>
        <p:txBody>
          <a:bodyPr wrap="none">
            <a:spAutoFit/>
          </a:bodyPr>
          <a:lstStyle/>
          <a:p>
            <a:r>
              <a:rPr lang="zh-CN" altLang="en-US"/>
              <a:t>则</a:t>
            </a:r>
          </a:p>
        </p:txBody>
      </p:sp>
      <p:graphicFrame>
        <p:nvGraphicFramePr>
          <p:cNvPr id="80910" name="Object 14"/>
          <p:cNvGraphicFramePr>
            <a:graphicFrameLocks noChangeAspect="1"/>
          </p:cNvGraphicFramePr>
          <p:nvPr/>
        </p:nvGraphicFramePr>
        <p:xfrm>
          <a:off x="2190750" y="2987675"/>
          <a:ext cx="3289300" cy="977900"/>
        </p:xfrm>
        <a:graphic>
          <a:graphicData uri="http://schemas.openxmlformats.org/presentationml/2006/ole">
            <p:oleObj spid="_x0000_s80910" name="Equation" r:id="rId7" imgW="3288960" imgH="977760" progId="Equation.3">
              <p:embed/>
            </p:oleObj>
          </a:graphicData>
        </a:graphic>
      </p:graphicFrame>
      <p:graphicFrame>
        <p:nvGraphicFramePr>
          <p:cNvPr id="80911" name="Object 15"/>
          <p:cNvGraphicFramePr>
            <a:graphicFrameLocks noChangeAspect="1"/>
          </p:cNvGraphicFramePr>
          <p:nvPr/>
        </p:nvGraphicFramePr>
        <p:xfrm>
          <a:off x="5511800" y="2987675"/>
          <a:ext cx="1358900" cy="977900"/>
        </p:xfrm>
        <a:graphic>
          <a:graphicData uri="http://schemas.openxmlformats.org/presentationml/2006/ole">
            <p:oleObj spid="_x0000_s80911" name="Equation" r:id="rId8" imgW="1358640" imgH="977760" progId="Equation.3">
              <p:embed/>
            </p:oleObj>
          </a:graphicData>
        </a:graphic>
      </p:graphicFrame>
      <p:graphicFrame>
        <p:nvGraphicFramePr>
          <p:cNvPr id="80912" name="Object 16"/>
          <p:cNvGraphicFramePr>
            <a:graphicFrameLocks noChangeAspect="1"/>
          </p:cNvGraphicFramePr>
          <p:nvPr/>
        </p:nvGraphicFramePr>
        <p:xfrm>
          <a:off x="2724150" y="4359275"/>
          <a:ext cx="4343400" cy="977900"/>
        </p:xfrm>
        <a:graphic>
          <a:graphicData uri="http://schemas.openxmlformats.org/presentationml/2006/ole">
            <p:oleObj spid="_x0000_s80912" name="Equation" r:id="rId9" imgW="4343400" imgH="977760" progId="Equation.3">
              <p:embed/>
            </p:oleObj>
          </a:graphicData>
        </a:graphic>
      </p:graphicFrame>
      <p:sp>
        <p:nvSpPr>
          <p:cNvPr id="80913" name="Text Box 17"/>
          <p:cNvSpPr txBox="1">
            <a:spLocks noChangeArrowheads="1"/>
          </p:cNvSpPr>
          <p:nvPr/>
        </p:nvSpPr>
        <p:spPr bwMode="auto">
          <a:xfrm>
            <a:off x="2038350" y="1920875"/>
            <a:ext cx="5845175" cy="519113"/>
          </a:xfrm>
          <a:prstGeom prst="rect">
            <a:avLst/>
          </a:prstGeom>
          <a:noFill/>
          <a:ln w="9525">
            <a:noFill/>
            <a:miter lim="800000"/>
            <a:headEnd/>
            <a:tailEnd/>
          </a:ln>
          <a:effectLst/>
        </p:spPr>
        <p:txBody>
          <a:bodyPr>
            <a:spAutoFit/>
          </a:bodyPr>
          <a:lstStyle/>
          <a:p>
            <a:pPr>
              <a:spcBef>
                <a:spcPct val="50000"/>
              </a:spcBef>
            </a:pPr>
            <a:r>
              <a:rPr lang="zh-CN" altLang="en-US">
                <a:solidFill>
                  <a:srgbClr val="0000FF"/>
                </a:solidFill>
                <a:ea typeface="黑体" pitchFamily="2" charset="-122"/>
              </a:rPr>
              <a:t>利用待定系数法</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0903"/>
                                        </p:tgtEl>
                                        <p:attrNameLst>
                                          <p:attrName>style.visibility</p:attrName>
                                        </p:attrNameLst>
                                      </p:cBhvr>
                                      <p:to>
                                        <p:strVal val="visible"/>
                                      </p:to>
                                    </p:set>
                                    <p:animEffect transition="in" filter="wipe(left)">
                                      <p:cBhvr>
                                        <p:cTn id="7" dur="75"/>
                                        <p:tgtEl>
                                          <p:spTgt spid="809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0913"/>
                                        </p:tgtEl>
                                        <p:attrNameLst>
                                          <p:attrName>style.visibility</p:attrName>
                                        </p:attrNameLst>
                                      </p:cBhvr>
                                      <p:to>
                                        <p:strVal val="visible"/>
                                      </p:to>
                                    </p:set>
                                    <p:animEffect transition="in" filter="wipe(left)">
                                      <p:cBhvr>
                                        <p:cTn id="12" dur="75"/>
                                        <p:tgtEl>
                                          <p:spTgt spid="80913"/>
                                        </p:tgtEl>
                                      </p:cBhvr>
                                    </p:animEffect>
                                  </p:childTnLst>
                                  <p:subTnLst>
                                    <p:set>
                                      <p:cBhvr override="childStyle">
                                        <p:cTn dur="1" fill="hold" display="0" masterRel="nextClick" afterEffect="1"/>
                                        <p:tgtEl>
                                          <p:spTgt spid="809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907"/>
                                        </p:tgtEl>
                                        <p:attrNameLst>
                                          <p:attrName>style.visibility</p:attrName>
                                        </p:attrNameLst>
                                      </p:cBhvr>
                                      <p:to>
                                        <p:strVal val="visible"/>
                                      </p:to>
                                    </p:set>
                                    <p:animEffect transition="in" filter="wipe(left)">
                                      <p:cBhvr>
                                        <p:cTn id="17" dur="500"/>
                                        <p:tgtEl>
                                          <p:spTgt spid="809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80908"/>
                                        </p:tgtEl>
                                        <p:attrNameLst>
                                          <p:attrName>style.visibility</p:attrName>
                                        </p:attrNameLst>
                                      </p:cBhvr>
                                      <p:to>
                                        <p:strVal val="visible"/>
                                      </p:to>
                                    </p:set>
                                    <p:animEffect transition="in" filter="wipe(left)">
                                      <p:cBhvr>
                                        <p:cTn id="22" dur="500"/>
                                        <p:tgtEl>
                                          <p:spTgt spid="809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0909"/>
                                        </p:tgtEl>
                                        <p:attrNameLst>
                                          <p:attrName>style.visibility</p:attrName>
                                        </p:attrNameLst>
                                      </p:cBhvr>
                                      <p:to>
                                        <p:strVal val="visible"/>
                                      </p:to>
                                    </p:set>
                                    <p:animEffect transition="in" filter="wipe(left)">
                                      <p:cBhvr>
                                        <p:cTn id="27" dur="75"/>
                                        <p:tgtEl>
                                          <p:spTgt spid="809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910"/>
                                        </p:tgtEl>
                                        <p:attrNameLst>
                                          <p:attrName>style.visibility</p:attrName>
                                        </p:attrNameLst>
                                      </p:cBhvr>
                                      <p:to>
                                        <p:strVal val="visible"/>
                                      </p:to>
                                    </p:set>
                                    <p:animEffect transition="in" filter="wipe(left)">
                                      <p:cBhvr>
                                        <p:cTn id="32" dur="500"/>
                                        <p:tgtEl>
                                          <p:spTgt spid="809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911"/>
                                        </p:tgtEl>
                                        <p:attrNameLst>
                                          <p:attrName>style.visibility</p:attrName>
                                        </p:attrNameLst>
                                      </p:cBhvr>
                                      <p:to>
                                        <p:strVal val="visible"/>
                                      </p:to>
                                    </p:set>
                                    <p:animEffect transition="in" filter="wipe(left)">
                                      <p:cBhvr>
                                        <p:cTn id="37" dur="500"/>
                                        <p:tgtEl>
                                          <p:spTgt spid="809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912"/>
                                        </p:tgtEl>
                                        <p:attrNameLst>
                                          <p:attrName>style.visibility</p:attrName>
                                        </p:attrNameLst>
                                      </p:cBhvr>
                                      <p:to>
                                        <p:strVal val="visible"/>
                                      </p:to>
                                    </p:set>
                                    <p:animEffect transition="in" filter="wipe(left)">
                                      <p:cBhvr>
                                        <p:cTn id="42" dur="500"/>
                                        <p:tgtEl>
                                          <p:spTgt spid="80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autoUpdateAnimBg="0"/>
      <p:bldP spid="80908" grpId="0" autoUpdateAnimBg="0"/>
      <p:bldP spid="80909" grpId="0" autoUpdateAnimBg="0"/>
      <p:bldP spid="809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4" name="Object 4"/>
          <p:cNvGraphicFramePr>
            <a:graphicFrameLocks noChangeAspect="1"/>
          </p:cNvGraphicFramePr>
          <p:nvPr/>
        </p:nvGraphicFramePr>
        <p:xfrm>
          <a:off x="979488" y="260350"/>
          <a:ext cx="2197100" cy="2044700"/>
        </p:xfrm>
        <a:graphic>
          <a:graphicData uri="http://schemas.openxmlformats.org/presentationml/2006/ole">
            <p:oleObj spid="_x0000_s81924" name="Equation" r:id="rId3" imgW="2197080" imgH="2044440" progId="Equation.3">
              <p:embed/>
            </p:oleObj>
          </a:graphicData>
        </a:graphic>
      </p:graphicFrame>
      <p:graphicFrame>
        <p:nvGraphicFramePr>
          <p:cNvPr id="81925" name="Object 5"/>
          <p:cNvGraphicFramePr>
            <a:graphicFrameLocks noChangeAspect="1"/>
          </p:cNvGraphicFramePr>
          <p:nvPr/>
        </p:nvGraphicFramePr>
        <p:xfrm>
          <a:off x="3570288" y="336550"/>
          <a:ext cx="1663700" cy="2044700"/>
        </p:xfrm>
        <a:graphic>
          <a:graphicData uri="http://schemas.openxmlformats.org/presentationml/2006/ole">
            <p:oleObj spid="_x0000_s81925" name="Equation" r:id="rId4" imgW="1663560" imgH="2044440" progId="Equation.3">
              <p:embed/>
            </p:oleObj>
          </a:graphicData>
        </a:graphic>
      </p:graphicFrame>
      <p:sp>
        <p:nvSpPr>
          <p:cNvPr id="81926" name="Text Box 6"/>
          <p:cNvSpPr txBox="1">
            <a:spLocks noChangeArrowheads="1"/>
          </p:cNvSpPr>
          <p:nvPr/>
        </p:nvSpPr>
        <p:spPr bwMode="auto">
          <a:xfrm>
            <a:off x="827088" y="2393950"/>
            <a:ext cx="1255712" cy="519113"/>
          </a:xfrm>
          <a:prstGeom prst="rect">
            <a:avLst/>
          </a:prstGeom>
          <a:noFill/>
          <a:ln w="9525">
            <a:noFill/>
            <a:miter lim="800000"/>
            <a:headEnd/>
            <a:tailEnd/>
          </a:ln>
          <a:effectLst/>
        </p:spPr>
        <p:txBody>
          <a:bodyPr wrap="none">
            <a:spAutoFit/>
          </a:bodyPr>
          <a:lstStyle/>
          <a:p>
            <a:r>
              <a:rPr lang="zh-CN" altLang="en-US"/>
              <a:t>又因为</a:t>
            </a:r>
          </a:p>
        </p:txBody>
      </p:sp>
      <p:grpSp>
        <p:nvGrpSpPr>
          <p:cNvPr id="81938" name="Group 18"/>
          <p:cNvGrpSpPr>
            <a:grpSpLocks/>
          </p:cNvGrpSpPr>
          <p:nvPr/>
        </p:nvGrpSpPr>
        <p:grpSpPr bwMode="auto">
          <a:xfrm>
            <a:off x="1563688" y="3138488"/>
            <a:ext cx="2603500" cy="977900"/>
            <a:chOff x="624" y="2544"/>
            <a:chExt cx="1640" cy="616"/>
          </a:xfrm>
        </p:grpSpPr>
        <p:graphicFrame>
          <p:nvGraphicFramePr>
            <p:cNvPr id="81927" name="Object 7"/>
            <p:cNvGraphicFramePr>
              <a:graphicFrameLocks noChangeAspect="1"/>
            </p:cNvGraphicFramePr>
            <p:nvPr/>
          </p:nvGraphicFramePr>
          <p:xfrm>
            <a:off x="624" y="2544"/>
            <a:ext cx="824" cy="616"/>
          </p:xfrm>
          <a:graphic>
            <a:graphicData uri="http://schemas.openxmlformats.org/presentationml/2006/ole">
              <p:oleObj spid="_x0000_s81927" name="Equation" r:id="rId5" imgW="1307880" imgH="977760" progId="Equation.3">
                <p:embed/>
              </p:oleObj>
            </a:graphicData>
          </a:graphic>
        </p:graphicFrame>
        <p:graphicFrame>
          <p:nvGraphicFramePr>
            <p:cNvPr id="81930" name="Object 10"/>
            <p:cNvGraphicFramePr>
              <a:graphicFrameLocks noChangeAspect="1"/>
            </p:cNvGraphicFramePr>
            <p:nvPr/>
          </p:nvGraphicFramePr>
          <p:xfrm>
            <a:off x="1440" y="2544"/>
            <a:ext cx="824" cy="616"/>
          </p:xfrm>
          <a:graphic>
            <a:graphicData uri="http://schemas.openxmlformats.org/presentationml/2006/ole">
              <p:oleObj spid="_x0000_s81930" name="Equation" r:id="rId6" imgW="1307880" imgH="977760" progId="Equation.3">
                <p:embed/>
              </p:oleObj>
            </a:graphicData>
          </a:graphic>
        </p:graphicFrame>
      </p:grpSp>
      <p:grpSp>
        <p:nvGrpSpPr>
          <p:cNvPr id="81947" name="Group 27"/>
          <p:cNvGrpSpPr>
            <a:grpSpLocks/>
          </p:cNvGrpSpPr>
          <p:nvPr/>
        </p:nvGrpSpPr>
        <p:grpSpPr bwMode="auto">
          <a:xfrm>
            <a:off x="4179888" y="3165475"/>
            <a:ext cx="2908300" cy="977900"/>
            <a:chOff x="2448" y="2448"/>
            <a:chExt cx="1832" cy="616"/>
          </a:xfrm>
        </p:grpSpPr>
        <p:graphicFrame>
          <p:nvGraphicFramePr>
            <p:cNvPr id="81933" name="Object 13"/>
            <p:cNvGraphicFramePr>
              <a:graphicFrameLocks noChangeAspect="1"/>
            </p:cNvGraphicFramePr>
            <p:nvPr/>
          </p:nvGraphicFramePr>
          <p:xfrm>
            <a:off x="3456" y="2448"/>
            <a:ext cx="824" cy="616"/>
          </p:xfrm>
          <a:graphic>
            <a:graphicData uri="http://schemas.openxmlformats.org/presentationml/2006/ole">
              <p:oleObj spid="_x0000_s81933" name="Equation" r:id="rId7" imgW="1307880" imgH="977760" progId="Equation.3">
                <p:embed/>
              </p:oleObj>
            </a:graphicData>
          </a:graphic>
        </p:graphicFrame>
        <p:grpSp>
          <p:nvGrpSpPr>
            <p:cNvPr id="81946" name="Group 26"/>
            <p:cNvGrpSpPr>
              <a:grpSpLocks/>
            </p:cNvGrpSpPr>
            <p:nvPr/>
          </p:nvGrpSpPr>
          <p:grpSpPr bwMode="auto">
            <a:xfrm>
              <a:off x="2448" y="2448"/>
              <a:ext cx="1016" cy="616"/>
              <a:chOff x="3312" y="2448"/>
              <a:chExt cx="1016" cy="616"/>
            </a:xfrm>
          </p:grpSpPr>
          <p:graphicFrame>
            <p:nvGraphicFramePr>
              <p:cNvPr id="81932" name="Object 12"/>
              <p:cNvGraphicFramePr>
                <a:graphicFrameLocks noChangeAspect="1"/>
              </p:cNvGraphicFramePr>
              <p:nvPr/>
            </p:nvGraphicFramePr>
            <p:xfrm>
              <a:off x="3312" y="2688"/>
              <a:ext cx="152" cy="96"/>
            </p:xfrm>
            <a:graphic>
              <a:graphicData uri="http://schemas.openxmlformats.org/presentationml/2006/ole">
                <p:oleObj spid="_x0000_s81932" name="Equation" r:id="rId8" imgW="241200" imgH="152280" progId="Equation.3">
                  <p:embed/>
                </p:oleObj>
              </a:graphicData>
            </a:graphic>
          </p:graphicFrame>
          <p:graphicFrame>
            <p:nvGraphicFramePr>
              <p:cNvPr id="81934" name="Object 14"/>
              <p:cNvGraphicFramePr>
                <a:graphicFrameLocks noChangeAspect="1"/>
              </p:cNvGraphicFramePr>
              <p:nvPr/>
            </p:nvGraphicFramePr>
            <p:xfrm>
              <a:off x="3504" y="2448"/>
              <a:ext cx="824" cy="616"/>
            </p:xfrm>
            <a:graphic>
              <a:graphicData uri="http://schemas.openxmlformats.org/presentationml/2006/ole">
                <p:oleObj spid="_x0000_s81934" name="Equation" r:id="rId9" imgW="1307880" imgH="977760" progId="Equation.3">
                  <p:embed/>
                </p:oleObj>
              </a:graphicData>
            </a:graphic>
          </p:graphicFrame>
        </p:grpSp>
      </p:grpSp>
      <p:graphicFrame>
        <p:nvGraphicFramePr>
          <p:cNvPr id="81935" name="Object 15"/>
          <p:cNvGraphicFramePr>
            <a:graphicFrameLocks noChangeAspect="1"/>
          </p:cNvGraphicFramePr>
          <p:nvPr/>
        </p:nvGraphicFramePr>
        <p:xfrm>
          <a:off x="7227888" y="3165475"/>
          <a:ext cx="1447800" cy="977900"/>
        </p:xfrm>
        <a:graphic>
          <a:graphicData uri="http://schemas.openxmlformats.org/presentationml/2006/ole">
            <p:oleObj spid="_x0000_s81935" name="Equation" r:id="rId10" imgW="1447560" imgH="977760" progId="Equation.3">
              <p:embed/>
            </p:oleObj>
          </a:graphicData>
        </a:graphic>
      </p:graphicFrame>
      <p:sp>
        <p:nvSpPr>
          <p:cNvPr id="81936" name="Text Box 16"/>
          <p:cNvSpPr txBox="1">
            <a:spLocks noChangeArrowheads="1"/>
          </p:cNvSpPr>
          <p:nvPr/>
        </p:nvSpPr>
        <p:spPr bwMode="auto">
          <a:xfrm>
            <a:off x="900113" y="4332288"/>
            <a:ext cx="895350" cy="519112"/>
          </a:xfrm>
          <a:prstGeom prst="rect">
            <a:avLst/>
          </a:prstGeom>
          <a:noFill/>
          <a:ln w="9525">
            <a:noFill/>
            <a:miter lim="800000"/>
            <a:headEnd/>
            <a:tailEnd/>
          </a:ln>
          <a:effectLst/>
        </p:spPr>
        <p:txBody>
          <a:bodyPr wrap="none">
            <a:spAutoFit/>
          </a:bodyPr>
          <a:lstStyle/>
          <a:p>
            <a:r>
              <a:rPr lang="zh-CN" altLang="en-US"/>
              <a:t>所以</a:t>
            </a:r>
          </a:p>
        </p:txBody>
      </p:sp>
      <p:graphicFrame>
        <p:nvGraphicFramePr>
          <p:cNvPr id="81937" name="Object 17"/>
          <p:cNvGraphicFramePr>
            <a:graphicFrameLocks noChangeAspect="1"/>
          </p:cNvGraphicFramePr>
          <p:nvPr/>
        </p:nvGraphicFramePr>
        <p:xfrm>
          <a:off x="1908175" y="4221163"/>
          <a:ext cx="2286000" cy="977900"/>
        </p:xfrm>
        <a:graphic>
          <a:graphicData uri="http://schemas.openxmlformats.org/presentationml/2006/ole">
            <p:oleObj spid="_x0000_s81937" name="Equation" r:id="rId11" imgW="2286000" imgH="977760" progId="Equation.3">
              <p:embed/>
            </p:oleObj>
          </a:graphicData>
        </a:graphic>
      </p:graphicFrame>
      <p:grpSp>
        <p:nvGrpSpPr>
          <p:cNvPr id="81944" name="Group 24"/>
          <p:cNvGrpSpPr>
            <a:grpSpLocks/>
          </p:cNvGrpSpPr>
          <p:nvPr/>
        </p:nvGrpSpPr>
        <p:grpSpPr bwMode="auto">
          <a:xfrm>
            <a:off x="2428875" y="2633663"/>
            <a:ext cx="590550" cy="304800"/>
            <a:chOff x="2788" y="2064"/>
            <a:chExt cx="372" cy="192"/>
          </a:xfrm>
        </p:grpSpPr>
        <p:graphicFrame>
          <p:nvGraphicFramePr>
            <p:cNvPr id="81940" name="Object 20"/>
            <p:cNvGraphicFramePr>
              <a:graphicFrameLocks noChangeAspect="1"/>
            </p:cNvGraphicFramePr>
            <p:nvPr/>
          </p:nvGraphicFramePr>
          <p:xfrm>
            <a:off x="2788" y="2064"/>
            <a:ext cx="184" cy="192"/>
          </p:xfrm>
          <a:graphic>
            <a:graphicData uri="http://schemas.openxmlformats.org/presentationml/2006/ole">
              <p:oleObj spid="_x0000_s81940" name="Equation" r:id="rId12" imgW="291960" imgH="304560" progId="Equation.3">
                <p:embed/>
              </p:oleObj>
            </a:graphicData>
          </a:graphic>
        </p:graphicFrame>
        <p:graphicFrame>
          <p:nvGraphicFramePr>
            <p:cNvPr id="81941" name="Object 21"/>
            <p:cNvGraphicFramePr>
              <a:graphicFrameLocks noChangeAspect="1"/>
            </p:cNvGraphicFramePr>
            <p:nvPr/>
          </p:nvGraphicFramePr>
          <p:xfrm>
            <a:off x="2976" y="2064"/>
            <a:ext cx="184" cy="184"/>
          </p:xfrm>
          <a:graphic>
            <a:graphicData uri="http://schemas.openxmlformats.org/presentationml/2006/ole">
              <p:oleObj spid="_x0000_s81941" name="Equation" r:id="rId13" imgW="291960" imgH="291960" progId="Equation.3">
                <p:embed/>
              </p:oleObj>
            </a:graphicData>
          </a:graphic>
        </p:graphicFrame>
      </p:grpSp>
      <p:grpSp>
        <p:nvGrpSpPr>
          <p:cNvPr id="81945" name="Group 25"/>
          <p:cNvGrpSpPr>
            <a:grpSpLocks/>
          </p:cNvGrpSpPr>
          <p:nvPr/>
        </p:nvGrpSpPr>
        <p:grpSpPr bwMode="auto">
          <a:xfrm>
            <a:off x="5551488" y="2632075"/>
            <a:ext cx="520700" cy="304800"/>
            <a:chOff x="4128" y="1968"/>
            <a:chExt cx="328" cy="192"/>
          </a:xfrm>
        </p:grpSpPr>
        <p:graphicFrame>
          <p:nvGraphicFramePr>
            <p:cNvPr id="81942" name="Object 22"/>
            <p:cNvGraphicFramePr>
              <a:graphicFrameLocks noChangeAspect="1"/>
            </p:cNvGraphicFramePr>
            <p:nvPr/>
          </p:nvGraphicFramePr>
          <p:xfrm>
            <a:off x="4272" y="1968"/>
            <a:ext cx="184" cy="192"/>
          </p:xfrm>
          <a:graphic>
            <a:graphicData uri="http://schemas.openxmlformats.org/presentationml/2006/ole">
              <p:oleObj spid="_x0000_s81942" name="Equation" r:id="rId14" imgW="291960" imgH="304560" progId="Equation.3">
                <p:embed/>
              </p:oleObj>
            </a:graphicData>
          </a:graphic>
        </p:graphicFrame>
        <p:graphicFrame>
          <p:nvGraphicFramePr>
            <p:cNvPr id="81943" name="Object 23"/>
            <p:cNvGraphicFramePr>
              <a:graphicFrameLocks noChangeAspect="1"/>
            </p:cNvGraphicFramePr>
            <p:nvPr/>
          </p:nvGraphicFramePr>
          <p:xfrm>
            <a:off x="4128" y="1968"/>
            <a:ext cx="184" cy="184"/>
          </p:xfrm>
          <a:graphic>
            <a:graphicData uri="http://schemas.openxmlformats.org/presentationml/2006/ole">
              <p:oleObj spid="_x0000_s81943" name="Equation" r:id="rId15" imgW="291960" imgH="291960" progId="Equation.3">
                <p:embed/>
              </p:oleObj>
            </a:graphicData>
          </a:graphic>
        </p:graphicFrame>
      </p:grpSp>
      <p:sp>
        <p:nvSpPr>
          <p:cNvPr id="81948" name="Text Box 28"/>
          <p:cNvSpPr txBox="1">
            <a:spLocks noChangeArrowheads="1"/>
          </p:cNvSpPr>
          <p:nvPr/>
        </p:nvSpPr>
        <p:spPr bwMode="auto">
          <a:xfrm>
            <a:off x="971550" y="5157788"/>
            <a:ext cx="7839075" cy="1016000"/>
          </a:xfrm>
          <a:prstGeom prst="rect">
            <a:avLst/>
          </a:prstGeom>
          <a:solidFill>
            <a:srgbClr val="66FFFF"/>
          </a:solidFill>
          <a:ln w="9525" algn="ctr">
            <a:solidFill>
              <a:schemeClr val="hlink"/>
            </a:solidFill>
            <a:miter lim="800000"/>
            <a:headEnd/>
            <a:tailEnd/>
          </a:ln>
          <a:effectLst>
            <a:outerShdw dist="107763" dir="2700000" algn="ctr" rotWithShape="0">
              <a:schemeClr val="bg2">
                <a:alpha val="50000"/>
              </a:schemeClr>
            </a:outerShdw>
          </a:effectLst>
        </p:spPr>
        <p:txBody>
          <a:bodyPr>
            <a:spAutoFit/>
          </a:bodyPr>
          <a:lstStyle/>
          <a:p>
            <a:pPr marL="1619250" indent="-1619250"/>
            <a:r>
              <a:rPr lang="zh-CN" altLang="en-US" sz="3200">
                <a:solidFill>
                  <a:srgbClr val="FF0000"/>
                </a:solidFill>
                <a:latin typeface="楷体_GB2312" pitchFamily="49" charset="-122"/>
                <a:ea typeface="楷体_GB2312" pitchFamily="49" charset="-122"/>
              </a:rPr>
              <a:t>新问题</a:t>
            </a:r>
            <a:r>
              <a:rPr lang="zh-CN" altLang="en-US">
                <a:latin typeface="楷体_GB2312" pitchFamily="49" charset="-122"/>
                <a:ea typeface="楷体_GB2312" pitchFamily="49" charset="-122"/>
              </a:rPr>
              <a:t>：对于高阶方阵待定系数法求取逆矩阵显然是不可行的</a:t>
            </a:r>
            <a:r>
              <a:rPr lang="en-US" altLang="zh-CN">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wipe(left)">
                                      <p:cBhvr>
                                        <p:cTn id="7" dur="500"/>
                                        <p:tgtEl>
                                          <p:spTgt spid="819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26"/>
                                        </p:tgtEl>
                                        <p:attrNameLst>
                                          <p:attrName>style.visibility</p:attrName>
                                        </p:attrNameLst>
                                      </p:cBhvr>
                                      <p:to>
                                        <p:strVal val="visible"/>
                                      </p:to>
                                    </p:set>
                                    <p:animEffect transition="in" filter="wipe(left)">
                                      <p:cBhvr>
                                        <p:cTn id="12" dur="75"/>
                                        <p:tgtEl>
                                          <p:spTgt spid="819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44"/>
                                        </p:tgtEl>
                                        <p:attrNameLst>
                                          <p:attrName>style.visibility</p:attrName>
                                        </p:attrNameLst>
                                      </p:cBhvr>
                                      <p:to>
                                        <p:strVal val="visible"/>
                                      </p:to>
                                    </p:set>
                                    <p:animEffect transition="in" filter="wipe(left)">
                                      <p:cBhvr>
                                        <p:cTn id="17" dur="500"/>
                                        <p:tgtEl>
                                          <p:spTgt spid="819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38"/>
                                        </p:tgtEl>
                                        <p:attrNameLst>
                                          <p:attrName>style.visibility</p:attrName>
                                        </p:attrNameLst>
                                      </p:cBhvr>
                                      <p:to>
                                        <p:strVal val="visible"/>
                                      </p:to>
                                    </p:set>
                                    <p:animEffect transition="in" filter="wipe(left)">
                                      <p:cBhvr>
                                        <p:cTn id="22" dur="500"/>
                                        <p:tgtEl>
                                          <p:spTgt spid="81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45"/>
                                        </p:tgtEl>
                                        <p:attrNameLst>
                                          <p:attrName>style.visibility</p:attrName>
                                        </p:attrNameLst>
                                      </p:cBhvr>
                                      <p:to>
                                        <p:strVal val="visible"/>
                                      </p:to>
                                    </p:set>
                                    <p:animEffect transition="in" filter="wipe(left)">
                                      <p:cBhvr>
                                        <p:cTn id="27" dur="500"/>
                                        <p:tgtEl>
                                          <p:spTgt spid="819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47"/>
                                        </p:tgtEl>
                                        <p:attrNameLst>
                                          <p:attrName>style.visibility</p:attrName>
                                        </p:attrNameLst>
                                      </p:cBhvr>
                                      <p:to>
                                        <p:strVal val="visible"/>
                                      </p:to>
                                    </p:set>
                                    <p:animEffect transition="in" filter="wipe(left)">
                                      <p:cBhvr>
                                        <p:cTn id="32" dur="500"/>
                                        <p:tgtEl>
                                          <p:spTgt spid="819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35"/>
                                        </p:tgtEl>
                                        <p:attrNameLst>
                                          <p:attrName>style.visibility</p:attrName>
                                        </p:attrNameLst>
                                      </p:cBhvr>
                                      <p:to>
                                        <p:strVal val="visible"/>
                                      </p:to>
                                    </p:set>
                                    <p:animEffect transition="in" filter="wipe(left)">
                                      <p:cBhvr>
                                        <p:cTn id="37" dur="500"/>
                                        <p:tgtEl>
                                          <p:spTgt spid="819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81936"/>
                                        </p:tgtEl>
                                        <p:attrNameLst>
                                          <p:attrName>style.visibility</p:attrName>
                                        </p:attrNameLst>
                                      </p:cBhvr>
                                      <p:to>
                                        <p:strVal val="visible"/>
                                      </p:to>
                                    </p:set>
                                    <p:animEffect transition="in" filter="wipe(left)">
                                      <p:cBhvr>
                                        <p:cTn id="42" dur="75"/>
                                        <p:tgtEl>
                                          <p:spTgt spid="819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1937"/>
                                        </p:tgtEl>
                                        <p:attrNameLst>
                                          <p:attrName>style.visibility</p:attrName>
                                        </p:attrNameLst>
                                      </p:cBhvr>
                                      <p:to>
                                        <p:strVal val="visible"/>
                                      </p:to>
                                    </p:set>
                                    <p:animEffect transition="in" filter="wipe(left)">
                                      <p:cBhvr>
                                        <p:cTn id="47" dur="500"/>
                                        <p:tgtEl>
                                          <p:spTgt spid="819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48"/>
                                        </p:tgtEl>
                                        <p:attrNameLst>
                                          <p:attrName>style.visibility</p:attrName>
                                        </p:attrNameLst>
                                      </p:cBhvr>
                                      <p:to>
                                        <p:strVal val="visible"/>
                                      </p:to>
                                    </p:set>
                                    <p:animEffect transition="in" filter="blinds(horizontal)">
                                      <p:cBhvr>
                                        <p:cTn id="52" dur="500"/>
                                        <p:tgtEl>
                                          <p:spTgt spid="81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36" grpId="0" autoUpdateAnimBg="0"/>
      <p:bldP spid="819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900113" y="476250"/>
            <a:ext cx="7543800" cy="371475"/>
          </a:xfrm>
        </p:spPr>
        <p:txBody>
          <a:bodyPr/>
          <a:lstStyle/>
          <a:p>
            <a:r>
              <a:rPr lang="zh-CN" altLang="en-US" sz="2800">
                <a:solidFill>
                  <a:schemeClr val="tx1"/>
                </a:solidFill>
              </a:rPr>
              <a:t>对一个方阵，我们引入伴随矩阵的概念 </a:t>
            </a:r>
          </a:p>
        </p:txBody>
      </p:sp>
      <p:sp>
        <p:nvSpPr>
          <p:cNvPr id="182275" name="Rectangle 3"/>
          <p:cNvSpPr>
            <a:spLocks noGrp="1" noChangeArrowheads="1"/>
          </p:cNvSpPr>
          <p:nvPr>
            <p:ph idx="1"/>
          </p:nvPr>
        </p:nvSpPr>
        <p:spPr bwMode="auto">
          <a:xfrm>
            <a:off x="611188" y="981075"/>
            <a:ext cx="8229600" cy="965200"/>
          </a:xfrm>
          <a:noFill/>
          <a:ln>
            <a:miter lim="800000"/>
            <a:headEnd/>
            <a:tailEnd/>
          </a:ln>
        </p:spPr>
        <p:txBody>
          <a:bodyPr vert="horz" wrap="square" lIns="91440" tIns="45720" rIns="91440" bIns="45720" numCol="1" anchor="t" anchorCtr="0" compatLnSpc="1">
            <a:prstTxWarp prst="textNoShape">
              <a:avLst/>
            </a:prstTxWarp>
          </a:bodyPr>
          <a:lstStyle/>
          <a:p>
            <a:pPr marL="984250" indent="-984250">
              <a:buFontTx/>
              <a:buNone/>
            </a:pPr>
            <a:r>
              <a:rPr lang="zh-CN" altLang="en-US" sz="2800">
                <a:solidFill>
                  <a:srgbClr val="CC0000"/>
                </a:solidFill>
                <a:latin typeface="黑体" pitchFamily="2" charset="-122"/>
                <a:ea typeface="黑体" pitchFamily="2" charset="-122"/>
              </a:rPr>
              <a:t>定义</a:t>
            </a:r>
            <a:r>
              <a:rPr lang="en-US" altLang="zh-CN" sz="2800">
                <a:solidFill>
                  <a:srgbClr val="CC0000"/>
                </a:solidFill>
                <a:latin typeface="黑体" pitchFamily="2" charset="-122"/>
                <a:ea typeface="黑体" pitchFamily="2" charset="-122"/>
              </a:rPr>
              <a:t>2</a:t>
            </a:r>
            <a:r>
              <a:rPr lang="en-US" altLang="zh-CN" sz="2800"/>
              <a:t>  </a:t>
            </a:r>
            <a:r>
              <a:rPr lang="zh-CN" altLang="en-US" sz="2800"/>
              <a:t>行列式 </a:t>
            </a:r>
            <a:r>
              <a:rPr lang="en-US" altLang="zh-CN" sz="2800"/>
              <a:t>| </a:t>
            </a:r>
            <a:r>
              <a:rPr lang="en-US" altLang="zh-CN" sz="2800" i="1"/>
              <a:t>A </a:t>
            </a:r>
            <a:r>
              <a:rPr lang="en-US" altLang="zh-CN" sz="2800"/>
              <a:t>| </a:t>
            </a:r>
            <a:r>
              <a:rPr lang="zh-CN" altLang="en-US" sz="2800"/>
              <a:t>的各个元素的代数余子式</a:t>
            </a:r>
            <a:r>
              <a:rPr lang="en-US" altLang="zh-CN" sz="2800" i="1"/>
              <a:t>A</a:t>
            </a:r>
            <a:r>
              <a:rPr lang="en-US" altLang="zh-CN" sz="2800" i="1" baseline="-25000"/>
              <a:t>ij</a:t>
            </a:r>
            <a:r>
              <a:rPr lang="en-US" altLang="zh-CN" sz="2800"/>
              <a:t> </a:t>
            </a:r>
            <a:r>
              <a:rPr lang="zh-CN" altLang="en-US" sz="2800"/>
              <a:t>所构成的如下矩阵</a:t>
            </a:r>
          </a:p>
        </p:txBody>
      </p:sp>
      <p:graphicFrame>
        <p:nvGraphicFramePr>
          <p:cNvPr id="182276" name="Object 4"/>
          <p:cNvGraphicFramePr>
            <a:graphicFrameLocks noChangeAspect="1"/>
          </p:cNvGraphicFramePr>
          <p:nvPr/>
        </p:nvGraphicFramePr>
        <p:xfrm>
          <a:off x="2339975" y="1989138"/>
          <a:ext cx="4752975" cy="2684462"/>
        </p:xfrm>
        <a:graphic>
          <a:graphicData uri="http://schemas.openxmlformats.org/presentationml/2006/ole">
            <p:oleObj spid="_x0000_s182276" name="Equation" r:id="rId3" imgW="1663560" imgH="939600" progId="Equation.DSMT4">
              <p:embed/>
            </p:oleObj>
          </a:graphicData>
        </a:graphic>
      </p:graphicFrame>
      <p:sp>
        <p:nvSpPr>
          <p:cNvPr id="182277" name="Rectangle 5"/>
          <p:cNvSpPr>
            <a:spLocks noChangeArrowheads="1"/>
          </p:cNvSpPr>
          <p:nvPr/>
        </p:nvSpPr>
        <p:spPr bwMode="auto">
          <a:xfrm>
            <a:off x="1550988" y="4854575"/>
            <a:ext cx="3813175" cy="519113"/>
          </a:xfrm>
          <a:prstGeom prst="rect">
            <a:avLst/>
          </a:prstGeom>
          <a:noFill/>
          <a:ln w="9525">
            <a:noFill/>
            <a:miter lim="800000"/>
            <a:headEnd/>
            <a:tailEnd/>
          </a:ln>
          <a:effectLst/>
        </p:spPr>
        <p:txBody>
          <a:bodyPr wrap="none">
            <a:spAutoFit/>
          </a:bodyPr>
          <a:lstStyle/>
          <a:p>
            <a:r>
              <a:rPr lang="zh-CN" altLang="en-US"/>
              <a:t>称为矩阵</a:t>
            </a:r>
            <a:r>
              <a:rPr lang="en-US" altLang="zh-CN" i="1"/>
              <a:t>A </a:t>
            </a:r>
            <a:r>
              <a:rPr lang="zh-CN" altLang="en-US"/>
              <a:t>的</a:t>
            </a:r>
            <a:r>
              <a:rPr lang="zh-CN" altLang="en-US">
                <a:solidFill>
                  <a:srgbClr val="0000FF"/>
                </a:solidFill>
                <a:ea typeface="黑体" pitchFamily="2" charset="-122"/>
              </a:rPr>
              <a:t>伴随矩阵</a:t>
            </a:r>
            <a:r>
              <a:rPr lang="en-US" altLang="zh-CN">
                <a:solidFill>
                  <a:schemeClr val="bg2"/>
                </a:solidFill>
              </a:rPr>
              <a:t>.</a:t>
            </a:r>
          </a:p>
        </p:txBody>
      </p:sp>
      <p:sp>
        <p:nvSpPr>
          <p:cNvPr id="182278" name="Text Box 6"/>
          <p:cNvSpPr txBox="1">
            <a:spLocks noChangeArrowheads="1"/>
          </p:cNvSpPr>
          <p:nvPr/>
        </p:nvSpPr>
        <p:spPr bwMode="auto">
          <a:xfrm>
            <a:off x="1547813" y="5445125"/>
            <a:ext cx="4202112" cy="519113"/>
          </a:xfrm>
          <a:prstGeom prst="rect">
            <a:avLst/>
          </a:prstGeom>
          <a:noFill/>
          <a:ln w="9525" algn="ctr">
            <a:noFill/>
            <a:miter lim="800000"/>
            <a:headEnd/>
            <a:tailEnd/>
          </a:ln>
          <a:effectLst/>
        </p:spPr>
        <p:txBody>
          <a:bodyPr wrap="none">
            <a:spAutoFit/>
          </a:bodyPr>
          <a:lstStyle/>
          <a:p>
            <a:r>
              <a:rPr lang="zh-CN" altLang="en-US"/>
              <a:t>注意：</a:t>
            </a:r>
            <a:r>
              <a:rPr lang="en-US" altLang="zh-CN" i="1"/>
              <a:t>A</a:t>
            </a:r>
            <a:r>
              <a:rPr lang="en-US" altLang="zh-CN" baseline="30000"/>
              <a:t>*</a:t>
            </a:r>
            <a:r>
              <a:rPr lang="zh-CN" altLang="en-US"/>
              <a:t>中</a:t>
            </a:r>
            <a:r>
              <a:rPr lang="zh-CN" altLang="en-US">
                <a:solidFill>
                  <a:srgbClr val="CC0000"/>
                </a:solidFill>
                <a:ea typeface="黑体" pitchFamily="2" charset="-122"/>
              </a:rPr>
              <a:t>元素排列顺序</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box(out)">
                                      <p:cBhvr>
                                        <p:cTn id="7" dur="500"/>
                                        <p:tgtEl>
                                          <p:spTgt spid="182276"/>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82277">
                                            <p:txEl>
                                              <p:pRg st="0" end="0"/>
                                            </p:txEl>
                                          </p:spTgt>
                                        </p:tgtEl>
                                        <p:attrNameLst>
                                          <p:attrName>style.visibility</p:attrName>
                                        </p:attrNameLst>
                                      </p:cBhvr>
                                      <p:to>
                                        <p:strVal val="visible"/>
                                      </p:to>
                                    </p:set>
                                    <p:animEffect transition="in" filter="box(out)">
                                      <p:cBhvr>
                                        <p:cTn id="11" dur="500"/>
                                        <p:tgtEl>
                                          <p:spTgt spid="182277">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2278"/>
                                        </p:tgtEl>
                                        <p:attrNameLst>
                                          <p:attrName>style.visibility</p:attrName>
                                        </p:attrNameLst>
                                      </p:cBhvr>
                                      <p:to>
                                        <p:strVal val="visible"/>
                                      </p:to>
                                    </p:set>
                                    <p:animEffect transition="in" filter="blinds(horizontal)">
                                      <p:cBhvr>
                                        <p:cTn id="15"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build="p" autoUpdateAnimBg="0" advAuto="0"/>
      <p:bldP spid="182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ChangeArrowheads="1"/>
          </p:cNvSpPr>
          <p:nvPr/>
        </p:nvSpPr>
        <p:spPr bwMode="auto">
          <a:xfrm>
            <a:off x="1042988" y="741363"/>
            <a:ext cx="6407150" cy="519112"/>
          </a:xfrm>
          <a:prstGeom prst="rect">
            <a:avLst/>
          </a:prstGeom>
          <a:noFill/>
          <a:ln w="9525">
            <a:noFill/>
            <a:miter lim="800000"/>
            <a:headEnd/>
            <a:tailEnd/>
          </a:ln>
          <a:effectLst/>
        </p:spPr>
        <p:txBody>
          <a:bodyPr wrap="none">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2 </a:t>
            </a:r>
            <a:r>
              <a:rPr lang="zh-CN" altLang="en-US">
                <a:latin typeface="宋体" pitchFamily="2" charset="-122"/>
              </a:rPr>
              <a:t>求方阵              的伴随矩阵</a:t>
            </a:r>
            <a:r>
              <a:rPr lang="en-US" altLang="zh-CN">
                <a:latin typeface="宋体" pitchFamily="2" charset="-122"/>
              </a:rPr>
              <a:t>.</a:t>
            </a:r>
          </a:p>
        </p:txBody>
      </p:sp>
      <p:graphicFrame>
        <p:nvGraphicFramePr>
          <p:cNvPr id="183302" name="Object 6"/>
          <p:cNvGraphicFramePr>
            <a:graphicFrameLocks noChangeAspect="1"/>
          </p:cNvGraphicFramePr>
          <p:nvPr/>
        </p:nvGraphicFramePr>
        <p:xfrm>
          <a:off x="2987675" y="284163"/>
          <a:ext cx="2222500" cy="1511300"/>
        </p:xfrm>
        <a:graphic>
          <a:graphicData uri="http://schemas.openxmlformats.org/presentationml/2006/ole">
            <p:oleObj spid="_x0000_s183302" name="Equation" r:id="rId3" imgW="2222280" imgH="1511280" progId="Equation.3">
              <p:embed/>
            </p:oleObj>
          </a:graphicData>
        </a:graphic>
      </p:graphicFrame>
      <p:sp>
        <p:nvSpPr>
          <p:cNvPr id="183303" name="Text Box 7"/>
          <p:cNvSpPr txBox="1">
            <a:spLocks noChangeArrowheads="1"/>
          </p:cNvSpPr>
          <p:nvPr/>
        </p:nvSpPr>
        <p:spPr bwMode="auto">
          <a:xfrm>
            <a:off x="971550" y="2060575"/>
            <a:ext cx="895350" cy="519113"/>
          </a:xfrm>
          <a:prstGeom prst="rect">
            <a:avLst/>
          </a:prstGeom>
          <a:noFill/>
          <a:ln w="9525">
            <a:noFill/>
            <a:miter lim="800000"/>
            <a:headEnd/>
            <a:tailEnd/>
          </a:ln>
          <a:effectLst/>
        </p:spPr>
        <p:txBody>
          <a:bodyPr wrap="none">
            <a:spAutoFit/>
          </a:bodyPr>
          <a:lstStyle/>
          <a:p>
            <a:r>
              <a:rPr lang="zh-CN" altLang="en-US">
                <a:ea typeface="黑体" pitchFamily="2" charset="-122"/>
              </a:rPr>
              <a:t>解：</a:t>
            </a:r>
          </a:p>
        </p:txBody>
      </p:sp>
      <p:grpSp>
        <p:nvGrpSpPr>
          <p:cNvPr id="183307" name="Group 11"/>
          <p:cNvGrpSpPr>
            <a:grpSpLocks/>
          </p:cNvGrpSpPr>
          <p:nvPr/>
        </p:nvGrpSpPr>
        <p:grpSpPr bwMode="auto">
          <a:xfrm>
            <a:off x="3348038" y="115888"/>
            <a:ext cx="1905000" cy="1752600"/>
            <a:chOff x="2208" y="960"/>
            <a:chExt cx="1200" cy="1104"/>
          </a:xfrm>
        </p:grpSpPr>
        <p:sp>
          <p:nvSpPr>
            <p:cNvPr id="183308" name="Line 12"/>
            <p:cNvSpPr>
              <a:spLocks noChangeShapeType="1"/>
            </p:cNvSpPr>
            <p:nvPr/>
          </p:nvSpPr>
          <p:spPr bwMode="auto">
            <a:xfrm>
              <a:off x="2208" y="1200"/>
              <a:ext cx="1200" cy="0"/>
            </a:xfrm>
            <a:prstGeom prst="line">
              <a:avLst/>
            </a:prstGeom>
            <a:noFill/>
            <a:ln w="19050">
              <a:solidFill>
                <a:srgbClr val="0000FF"/>
              </a:solidFill>
              <a:round/>
              <a:headEnd/>
              <a:tailEnd/>
            </a:ln>
            <a:effectLst/>
          </p:spPr>
          <p:txBody>
            <a:bodyPr wrap="none"/>
            <a:lstStyle/>
            <a:p>
              <a:endParaRPr lang="en-US"/>
            </a:p>
          </p:txBody>
        </p:sp>
        <p:sp>
          <p:nvSpPr>
            <p:cNvPr id="183309" name="Line 13"/>
            <p:cNvSpPr>
              <a:spLocks noChangeShapeType="1"/>
            </p:cNvSpPr>
            <p:nvPr/>
          </p:nvSpPr>
          <p:spPr bwMode="auto">
            <a:xfrm>
              <a:off x="2544" y="960"/>
              <a:ext cx="0" cy="1104"/>
            </a:xfrm>
            <a:prstGeom prst="line">
              <a:avLst/>
            </a:prstGeom>
            <a:noFill/>
            <a:ln w="19050">
              <a:solidFill>
                <a:srgbClr val="0000FF"/>
              </a:solidFill>
              <a:round/>
              <a:headEnd/>
              <a:tailEnd/>
            </a:ln>
            <a:effectLst/>
          </p:spPr>
          <p:txBody>
            <a:bodyPr wrap="none"/>
            <a:lstStyle/>
            <a:p>
              <a:endParaRPr lang="en-US"/>
            </a:p>
          </p:txBody>
        </p:sp>
      </p:grpSp>
      <p:graphicFrame>
        <p:nvGraphicFramePr>
          <p:cNvPr id="183310" name="Object 14"/>
          <p:cNvGraphicFramePr>
            <a:graphicFrameLocks noChangeAspect="1"/>
          </p:cNvGraphicFramePr>
          <p:nvPr/>
        </p:nvGraphicFramePr>
        <p:xfrm>
          <a:off x="1835150" y="1989138"/>
          <a:ext cx="2273300" cy="977900"/>
        </p:xfrm>
        <a:graphic>
          <a:graphicData uri="http://schemas.openxmlformats.org/presentationml/2006/ole">
            <p:oleObj spid="_x0000_s183310" name="Equation" r:id="rId4" imgW="2273040" imgH="977760" progId="Equation.3">
              <p:embed/>
            </p:oleObj>
          </a:graphicData>
        </a:graphic>
      </p:graphicFrame>
      <p:grpSp>
        <p:nvGrpSpPr>
          <p:cNvPr id="183311" name="Group 15"/>
          <p:cNvGrpSpPr>
            <a:grpSpLocks/>
          </p:cNvGrpSpPr>
          <p:nvPr/>
        </p:nvGrpSpPr>
        <p:grpSpPr bwMode="auto">
          <a:xfrm>
            <a:off x="3419475" y="268288"/>
            <a:ext cx="1676400" cy="1600200"/>
            <a:chOff x="2256" y="1056"/>
            <a:chExt cx="1056" cy="1008"/>
          </a:xfrm>
        </p:grpSpPr>
        <p:sp>
          <p:nvSpPr>
            <p:cNvPr id="183312" name="Line 16"/>
            <p:cNvSpPr>
              <a:spLocks noChangeShapeType="1"/>
            </p:cNvSpPr>
            <p:nvPr/>
          </p:nvSpPr>
          <p:spPr bwMode="auto">
            <a:xfrm>
              <a:off x="2256" y="1200"/>
              <a:ext cx="1056" cy="0"/>
            </a:xfrm>
            <a:prstGeom prst="line">
              <a:avLst/>
            </a:prstGeom>
            <a:noFill/>
            <a:ln w="19050">
              <a:solidFill>
                <a:srgbClr val="0000FF"/>
              </a:solidFill>
              <a:round/>
              <a:headEnd/>
              <a:tailEnd/>
            </a:ln>
            <a:effectLst/>
          </p:spPr>
          <p:txBody>
            <a:bodyPr wrap="none"/>
            <a:lstStyle/>
            <a:p>
              <a:endParaRPr lang="en-US"/>
            </a:p>
          </p:txBody>
        </p:sp>
        <p:sp>
          <p:nvSpPr>
            <p:cNvPr id="183313" name="Line 17"/>
            <p:cNvSpPr>
              <a:spLocks noChangeShapeType="1"/>
            </p:cNvSpPr>
            <p:nvPr/>
          </p:nvSpPr>
          <p:spPr bwMode="auto">
            <a:xfrm>
              <a:off x="2880" y="1056"/>
              <a:ext cx="0" cy="1008"/>
            </a:xfrm>
            <a:prstGeom prst="line">
              <a:avLst/>
            </a:prstGeom>
            <a:noFill/>
            <a:ln w="19050">
              <a:solidFill>
                <a:srgbClr val="0000FF"/>
              </a:solidFill>
              <a:round/>
              <a:headEnd/>
              <a:tailEnd/>
            </a:ln>
            <a:effectLst/>
          </p:spPr>
          <p:txBody>
            <a:bodyPr wrap="none"/>
            <a:lstStyle/>
            <a:p>
              <a:endParaRPr lang="en-US"/>
            </a:p>
          </p:txBody>
        </p:sp>
      </p:grpSp>
      <p:graphicFrame>
        <p:nvGraphicFramePr>
          <p:cNvPr id="183314" name="Object 18"/>
          <p:cNvGraphicFramePr>
            <a:graphicFrameLocks noChangeAspect="1"/>
          </p:cNvGraphicFramePr>
          <p:nvPr/>
        </p:nvGraphicFramePr>
        <p:xfrm>
          <a:off x="4572000" y="1989138"/>
          <a:ext cx="2692400" cy="977900"/>
        </p:xfrm>
        <a:graphic>
          <a:graphicData uri="http://schemas.openxmlformats.org/presentationml/2006/ole">
            <p:oleObj spid="_x0000_s183314" name="Equation" r:id="rId5" imgW="2692080" imgH="977760" progId="Equation.3">
              <p:embed/>
            </p:oleObj>
          </a:graphicData>
        </a:graphic>
      </p:graphicFrame>
      <p:sp>
        <p:nvSpPr>
          <p:cNvPr id="183316" name="Text Box 20"/>
          <p:cNvSpPr txBox="1">
            <a:spLocks noChangeArrowheads="1"/>
          </p:cNvSpPr>
          <p:nvPr/>
        </p:nvSpPr>
        <p:spPr bwMode="auto">
          <a:xfrm>
            <a:off x="1166813" y="3206750"/>
            <a:ext cx="1606550" cy="519113"/>
          </a:xfrm>
          <a:prstGeom prst="rect">
            <a:avLst/>
          </a:prstGeom>
          <a:noFill/>
          <a:ln w="9525">
            <a:noFill/>
            <a:miter lim="800000"/>
            <a:headEnd/>
            <a:tailEnd/>
          </a:ln>
          <a:effectLst/>
        </p:spPr>
        <p:txBody>
          <a:bodyPr wrap="none">
            <a:spAutoFit/>
          </a:bodyPr>
          <a:lstStyle/>
          <a:p>
            <a:r>
              <a:rPr lang="zh-CN" altLang="en-US"/>
              <a:t>同理可得</a:t>
            </a:r>
          </a:p>
        </p:txBody>
      </p:sp>
      <p:graphicFrame>
        <p:nvGraphicFramePr>
          <p:cNvPr id="183317" name="Object 21"/>
          <p:cNvGraphicFramePr>
            <a:graphicFrameLocks noChangeAspect="1"/>
          </p:cNvGraphicFramePr>
          <p:nvPr/>
        </p:nvGraphicFramePr>
        <p:xfrm>
          <a:off x="3071813" y="3282950"/>
          <a:ext cx="5245100" cy="431800"/>
        </p:xfrm>
        <a:graphic>
          <a:graphicData uri="http://schemas.openxmlformats.org/presentationml/2006/ole">
            <p:oleObj spid="_x0000_s183317" name="Equation" r:id="rId6" imgW="5244840" imgH="431640" progId="Equation.3">
              <p:embed/>
            </p:oleObj>
          </a:graphicData>
        </a:graphic>
      </p:graphicFrame>
      <p:graphicFrame>
        <p:nvGraphicFramePr>
          <p:cNvPr id="183318" name="Object 22"/>
          <p:cNvGraphicFramePr>
            <a:graphicFrameLocks noChangeAspect="1"/>
          </p:cNvGraphicFramePr>
          <p:nvPr/>
        </p:nvGraphicFramePr>
        <p:xfrm>
          <a:off x="1319213" y="3892550"/>
          <a:ext cx="4152900" cy="431800"/>
        </p:xfrm>
        <a:graphic>
          <a:graphicData uri="http://schemas.openxmlformats.org/presentationml/2006/ole">
            <p:oleObj spid="_x0000_s183318" name="Equation" r:id="rId7" imgW="4152600" imgH="431640" progId="Equation.3">
              <p:embed/>
            </p:oleObj>
          </a:graphicData>
        </a:graphic>
      </p:graphicFrame>
      <p:graphicFrame>
        <p:nvGraphicFramePr>
          <p:cNvPr id="183319" name="Object 23"/>
          <p:cNvGraphicFramePr>
            <a:graphicFrameLocks noChangeAspect="1"/>
          </p:cNvGraphicFramePr>
          <p:nvPr/>
        </p:nvGraphicFramePr>
        <p:xfrm>
          <a:off x="2105025" y="4508500"/>
          <a:ext cx="5851525" cy="1679575"/>
        </p:xfrm>
        <a:graphic>
          <a:graphicData uri="http://schemas.openxmlformats.org/presentationml/2006/ole">
            <p:oleObj spid="_x0000_s183319" name="Equation" r:id="rId8" imgW="2476440" imgH="711000" progId="Equation.DSMT4">
              <p:embed/>
            </p:oleObj>
          </a:graphicData>
        </a:graphic>
      </p:graphicFrame>
      <p:sp>
        <p:nvSpPr>
          <p:cNvPr id="183320" name="Text Box 24"/>
          <p:cNvSpPr txBox="1">
            <a:spLocks noChangeArrowheads="1"/>
          </p:cNvSpPr>
          <p:nvPr/>
        </p:nvSpPr>
        <p:spPr bwMode="auto">
          <a:xfrm>
            <a:off x="1331913" y="4997450"/>
            <a:ext cx="539750" cy="519113"/>
          </a:xfrm>
          <a:prstGeom prst="rect">
            <a:avLst/>
          </a:prstGeom>
          <a:noFill/>
          <a:ln w="9525" algn="ctr">
            <a:noFill/>
            <a:miter lim="800000"/>
            <a:headEnd/>
            <a:tailEnd/>
          </a:ln>
          <a:effectLst/>
        </p:spPr>
        <p:txBody>
          <a:bodyPr wrap="none">
            <a:spAutoFit/>
          </a:bodyPr>
          <a:lstStyle/>
          <a:p>
            <a:r>
              <a:rPr lang="zh-CN" altLang="en-US"/>
              <a:t>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3"/>
                                        </p:tgtEl>
                                        <p:attrNameLst>
                                          <p:attrName>style.visibility</p:attrName>
                                        </p:attrNameLst>
                                      </p:cBhvr>
                                      <p:to>
                                        <p:strVal val="visible"/>
                                      </p:to>
                                    </p:set>
                                    <p:animEffect transition="in" filter="wipe(left)">
                                      <p:cBhvr>
                                        <p:cTn id="7" dur="500"/>
                                        <p:tgtEl>
                                          <p:spTgt spid="183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7"/>
                                        </p:tgtEl>
                                        <p:attrNameLst>
                                          <p:attrName>style.visibility</p:attrName>
                                        </p:attrNameLst>
                                      </p:cBhvr>
                                      <p:to>
                                        <p:strVal val="visible"/>
                                      </p:to>
                                    </p:set>
                                    <p:animEffect transition="in" filter="wipe(left)">
                                      <p:cBhvr>
                                        <p:cTn id="12" dur="500"/>
                                        <p:tgtEl>
                                          <p:spTgt spid="183307"/>
                                        </p:tgtEl>
                                      </p:cBhvr>
                                    </p:animEffect>
                                  </p:childTnLst>
                                  <p:subTnLst>
                                    <p:set>
                                      <p:cBhvr override="childStyle">
                                        <p:cTn dur="1" fill="hold" display="0" masterRel="nextClick" afterEffect="1"/>
                                        <p:tgtEl>
                                          <p:spTgt spid="18330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3310"/>
                                        </p:tgtEl>
                                        <p:attrNameLst>
                                          <p:attrName>style.visibility</p:attrName>
                                        </p:attrNameLst>
                                      </p:cBhvr>
                                      <p:to>
                                        <p:strVal val="visible"/>
                                      </p:to>
                                    </p:set>
                                    <p:animEffect transition="in" filter="wipe(left)">
                                      <p:cBhvr>
                                        <p:cTn id="17" dur="500"/>
                                        <p:tgtEl>
                                          <p:spTgt spid="183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3311"/>
                                        </p:tgtEl>
                                        <p:attrNameLst>
                                          <p:attrName>style.visibility</p:attrName>
                                        </p:attrNameLst>
                                      </p:cBhvr>
                                      <p:to>
                                        <p:strVal val="visible"/>
                                      </p:to>
                                    </p:set>
                                    <p:animEffect transition="in" filter="wipe(left)">
                                      <p:cBhvr>
                                        <p:cTn id="22" dur="500"/>
                                        <p:tgtEl>
                                          <p:spTgt spid="183311"/>
                                        </p:tgtEl>
                                      </p:cBhvr>
                                    </p:animEffect>
                                  </p:childTnLst>
                                  <p:subTnLst>
                                    <p:set>
                                      <p:cBhvr override="childStyle">
                                        <p:cTn dur="1" fill="hold" display="0" masterRel="nextClick" afterEffect="1"/>
                                        <p:tgtEl>
                                          <p:spTgt spid="1833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3314"/>
                                        </p:tgtEl>
                                        <p:attrNameLst>
                                          <p:attrName>style.visibility</p:attrName>
                                        </p:attrNameLst>
                                      </p:cBhvr>
                                      <p:to>
                                        <p:strVal val="visible"/>
                                      </p:to>
                                    </p:set>
                                    <p:animEffect transition="in" filter="wipe(left)">
                                      <p:cBhvr>
                                        <p:cTn id="27" dur="500"/>
                                        <p:tgtEl>
                                          <p:spTgt spid="1833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3316"/>
                                        </p:tgtEl>
                                        <p:attrNameLst>
                                          <p:attrName>style.visibility</p:attrName>
                                        </p:attrNameLst>
                                      </p:cBhvr>
                                      <p:to>
                                        <p:strVal val="visible"/>
                                      </p:to>
                                    </p:set>
                                    <p:animEffect transition="in" filter="wipe(left)">
                                      <p:cBhvr>
                                        <p:cTn id="32" dur="500"/>
                                        <p:tgtEl>
                                          <p:spTgt spid="183316"/>
                                        </p:tgtEl>
                                      </p:cBhvr>
                                    </p:animEffect>
                                  </p:childTnLst>
                                </p:cTn>
                              </p:par>
                              <p:par>
                                <p:cTn id="33" presetID="22" presetClass="entr" presetSubtype="8" fill="hold" nodeType="withEffect">
                                  <p:stCondLst>
                                    <p:cond delay="0"/>
                                  </p:stCondLst>
                                  <p:childTnLst>
                                    <p:set>
                                      <p:cBhvr>
                                        <p:cTn id="34" dur="1" fill="hold">
                                          <p:stCondLst>
                                            <p:cond delay="0"/>
                                          </p:stCondLst>
                                        </p:cTn>
                                        <p:tgtEl>
                                          <p:spTgt spid="183317"/>
                                        </p:tgtEl>
                                        <p:attrNameLst>
                                          <p:attrName>style.visibility</p:attrName>
                                        </p:attrNameLst>
                                      </p:cBhvr>
                                      <p:to>
                                        <p:strVal val="visible"/>
                                      </p:to>
                                    </p:set>
                                    <p:animEffect transition="in" filter="wipe(left)">
                                      <p:cBhvr>
                                        <p:cTn id="35" dur="500"/>
                                        <p:tgtEl>
                                          <p:spTgt spid="1833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3318"/>
                                        </p:tgtEl>
                                        <p:attrNameLst>
                                          <p:attrName>style.visibility</p:attrName>
                                        </p:attrNameLst>
                                      </p:cBhvr>
                                      <p:to>
                                        <p:strVal val="visible"/>
                                      </p:to>
                                    </p:set>
                                    <p:animEffect transition="in" filter="wipe(left)">
                                      <p:cBhvr>
                                        <p:cTn id="40" dur="500"/>
                                        <p:tgtEl>
                                          <p:spTgt spid="1833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3319"/>
                                        </p:tgtEl>
                                        <p:attrNameLst>
                                          <p:attrName>style.visibility</p:attrName>
                                        </p:attrNameLst>
                                      </p:cBhvr>
                                      <p:to>
                                        <p:strVal val="visible"/>
                                      </p:to>
                                    </p:set>
                                    <p:animEffect transition="in" filter="wipe(left)">
                                      <p:cBhvr>
                                        <p:cTn id="45" dur="500"/>
                                        <p:tgtEl>
                                          <p:spTgt spid="1833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3320"/>
                                        </p:tgtEl>
                                        <p:attrNameLst>
                                          <p:attrName>style.visibility</p:attrName>
                                        </p:attrNameLst>
                                      </p:cBhvr>
                                      <p:to>
                                        <p:strVal val="visible"/>
                                      </p:to>
                                    </p:set>
                                    <p:animEffect transition="in" filter="wipe(left)">
                                      <p:cBhvr>
                                        <p:cTn id="48" dur="500"/>
                                        <p:tgtEl>
                                          <p:spTgt spid="18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utoUpdateAnimBg="0"/>
      <p:bldP spid="183316" grpId="0"/>
      <p:bldP spid="1833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8" name="Rectangle 12"/>
          <p:cNvSpPr>
            <a:spLocks noChangeArrowheads="1"/>
          </p:cNvSpPr>
          <p:nvPr/>
        </p:nvSpPr>
        <p:spPr bwMode="auto">
          <a:xfrm>
            <a:off x="971550" y="587375"/>
            <a:ext cx="7315200" cy="946150"/>
          </a:xfrm>
          <a:prstGeom prst="rect">
            <a:avLst/>
          </a:prstGeom>
          <a:noFill/>
          <a:ln w="9525">
            <a:noFill/>
            <a:miter lim="800000"/>
            <a:headEnd/>
            <a:tailEnd/>
          </a:ln>
          <a:effectLst/>
        </p:spPr>
        <p:txBody>
          <a:bodyPr>
            <a:spAutoFit/>
          </a:bodyPr>
          <a:lstStyle/>
          <a:p>
            <a:pPr marL="1254125" indent="-1254125"/>
            <a:r>
              <a:rPr lang="zh-CN" altLang="en-US">
                <a:solidFill>
                  <a:srgbClr val="CC0000"/>
                </a:solidFill>
                <a:latin typeface="黑体" pitchFamily="2" charset="-122"/>
                <a:ea typeface="黑体" pitchFamily="2" charset="-122"/>
              </a:rPr>
              <a:t>定理</a:t>
            </a:r>
            <a:r>
              <a:rPr lang="en-US" altLang="zh-CN">
                <a:solidFill>
                  <a:srgbClr val="CC0000"/>
                </a:solidFill>
                <a:latin typeface="黑体" pitchFamily="2" charset="-122"/>
                <a:ea typeface="黑体" pitchFamily="2" charset="-122"/>
              </a:rPr>
              <a:t>2</a:t>
            </a:r>
            <a:r>
              <a:rPr lang="en-US" altLang="zh-CN"/>
              <a:t>    </a:t>
            </a:r>
            <a:r>
              <a:rPr lang="zh-CN" altLang="en-US">
                <a:solidFill>
                  <a:schemeClr val="bg2"/>
                </a:solidFill>
                <a:latin typeface="黑体" pitchFamily="2" charset="-122"/>
                <a:ea typeface="黑体" pitchFamily="2" charset="-122"/>
              </a:rPr>
              <a:t>矩阵</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可逆的充要条件是 </a:t>
            </a:r>
            <a:r>
              <a:rPr lang="en-US" altLang="zh-CN" i="1">
                <a:solidFill>
                  <a:schemeClr val="bg2"/>
                </a:solidFill>
                <a:ea typeface="黑体" pitchFamily="2" charset="-122"/>
              </a:rPr>
              <a:t>|A|≠</a:t>
            </a:r>
            <a:r>
              <a:rPr lang="en-US" altLang="zh-CN">
                <a:solidFill>
                  <a:schemeClr val="bg2"/>
                </a:solidFill>
                <a:ea typeface="黑体" pitchFamily="2" charset="-122"/>
              </a:rPr>
              <a:t>0</a:t>
            </a:r>
            <a:r>
              <a:rPr lang="zh-CN" altLang="en-US">
                <a:solidFill>
                  <a:schemeClr val="bg2"/>
                </a:solidFill>
                <a:latin typeface="黑体" pitchFamily="2" charset="-122"/>
                <a:ea typeface="黑体" pitchFamily="2" charset="-122"/>
              </a:rPr>
              <a:t>，且当</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可逆时</a:t>
            </a:r>
            <a:r>
              <a:rPr lang="zh-CN" altLang="en-US">
                <a:solidFill>
                  <a:schemeClr val="bg2"/>
                </a:solidFill>
              </a:rPr>
              <a:t>　</a:t>
            </a:r>
            <a:r>
              <a:rPr lang="zh-CN" altLang="en-US"/>
              <a:t>　　　　　</a:t>
            </a:r>
            <a:r>
              <a:rPr lang="zh-CN" altLang="en-US">
                <a:solidFill>
                  <a:schemeClr val="bg2"/>
                </a:solidFill>
              </a:rPr>
              <a:t> </a:t>
            </a:r>
            <a:r>
              <a:rPr lang="zh-CN" altLang="en-US"/>
              <a:t>               </a:t>
            </a:r>
          </a:p>
        </p:txBody>
      </p:sp>
      <p:graphicFrame>
        <p:nvGraphicFramePr>
          <p:cNvPr id="50189" name="Object 13"/>
          <p:cNvGraphicFramePr>
            <a:graphicFrameLocks noChangeAspect="1"/>
          </p:cNvGraphicFramePr>
          <p:nvPr/>
        </p:nvGraphicFramePr>
        <p:xfrm>
          <a:off x="3467100" y="1512888"/>
          <a:ext cx="1816100" cy="927100"/>
        </p:xfrm>
        <a:graphic>
          <a:graphicData uri="http://schemas.openxmlformats.org/presentationml/2006/ole">
            <p:oleObj spid="_x0000_s50189" name="Equation" r:id="rId3" imgW="1815840" imgH="927000" progId="Equation.DSMT4">
              <p:embed/>
            </p:oleObj>
          </a:graphicData>
        </a:graphic>
      </p:graphicFrame>
      <p:sp>
        <p:nvSpPr>
          <p:cNvPr id="50192" name="Rectangle 16"/>
          <p:cNvSpPr>
            <a:spLocks noChangeArrowheads="1"/>
          </p:cNvSpPr>
          <p:nvPr/>
        </p:nvSpPr>
        <p:spPr bwMode="auto">
          <a:xfrm>
            <a:off x="1047750" y="3178175"/>
            <a:ext cx="1255713" cy="519113"/>
          </a:xfrm>
          <a:prstGeom prst="rect">
            <a:avLst/>
          </a:prstGeom>
          <a:noFill/>
          <a:ln w="9525">
            <a:noFill/>
            <a:miter lim="800000"/>
            <a:headEnd/>
            <a:tailEnd/>
          </a:ln>
          <a:effectLst/>
        </p:spPr>
        <p:txBody>
          <a:bodyPr wrap="none">
            <a:spAutoFit/>
          </a:bodyPr>
          <a:lstStyle/>
          <a:p>
            <a:r>
              <a:rPr lang="zh-CN" altLang="en-US">
                <a:ea typeface="黑体" pitchFamily="2" charset="-122"/>
              </a:rPr>
              <a:t>证明：</a:t>
            </a:r>
          </a:p>
        </p:txBody>
      </p:sp>
      <p:grpSp>
        <p:nvGrpSpPr>
          <p:cNvPr id="50193" name="Group 17"/>
          <p:cNvGrpSpPr>
            <a:grpSpLocks/>
          </p:cNvGrpSpPr>
          <p:nvPr/>
        </p:nvGrpSpPr>
        <p:grpSpPr bwMode="auto">
          <a:xfrm>
            <a:off x="1962150" y="4351338"/>
            <a:ext cx="2055813" cy="519112"/>
            <a:chOff x="1296" y="686"/>
            <a:chExt cx="1295" cy="327"/>
          </a:xfrm>
        </p:grpSpPr>
        <p:sp>
          <p:nvSpPr>
            <p:cNvPr id="50194" name="Rectangle 18"/>
            <p:cNvSpPr>
              <a:spLocks noChangeArrowheads="1"/>
            </p:cNvSpPr>
            <p:nvPr/>
          </p:nvSpPr>
          <p:spPr bwMode="auto">
            <a:xfrm>
              <a:off x="1296" y="686"/>
              <a:ext cx="1295" cy="327"/>
            </a:xfrm>
            <a:prstGeom prst="rect">
              <a:avLst/>
            </a:prstGeom>
            <a:noFill/>
            <a:ln w="9525">
              <a:noFill/>
              <a:miter lim="800000"/>
              <a:headEnd/>
              <a:tailEnd/>
            </a:ln>
            <a:effectLst/>
          </p:spPr>
          <p:txBody>
            <a:bodyPr wrap="none">
              <a:spAutoFit/>
            </a:bodyPr>
            <a:lstStyle/>
            <a:p>
              <a:r>
                <a:rPr lang="zh-CN" altLang="en-US">
                  <a:solidFill>
                    <a:schemeClr val="bg2"/>
                  </a:solidFill>
                </a:rPr>
                <a:t>若     可逆，</a:t>
              </a:r>
            </a:p>
          </p:txBody>
        </p:sp>
        <p:graphicFrame>
          <p:nvGraphicFramePr>
            <p:cNvPr id="50195" name="Object 19"/>
            <p:cNvGraphicFramePr>
              <a:graphicFrameLocks noChangeAspect="1"/>
            </p:cNvGraphicFramePr>
            <p:nvPr/>
          </p:nvGraphicFramePr>
          <p:xfrm>
            <a:off x="1632" y="720"/>
            <a:ext cx="199" cy="199"/>
          </p:xfrm>
          <a:graphic>
            <a:graphicData uri="http://schemas.openxmlformats.org/presentationml/2006/ole">
              <p:oleObj spid="_x0000_s50195" name="公式" r:id="rId4" imgW="317160" imgH="317160" progId="Equation.3">
                <p:embed/>
              </p:oleObj>
            </a:graphicData>
          </a:graphic>
        </p:graphicFrame>
      </p:grpSp>
      <p:graphicFrame>
        <p:nvGraphicFramePr>
          <p:cNvPr id="50196" name="Object 20"/>
          <p:cNvGraphicFramePr>
            <a:graphicFrameLocks noChangeAspect="1"/>
          </p:cNvGraphicFramePr>
          <p:nvPr/>
        </p:nvGraphicFramePr>
        <p:xfrm>
          <a:off x="3924300" y="4365625"/>
          <a:ext cx="3175000" cy="430213"/>
        </p:xfrm>
        <a:graphic>
          <a:graphicData uri="http://schemas.openxmlformats.org/presentationml/2006/ole">
            <p:oleObj spid="_x0000_s50196" name="公式" r:id="rId5" imgW="3174840" imgH="431640" progId="Equation.3">
              <p:embed/>
            </p:oleObj>
          </a:graphicData>
        </a:graphic>
      </p:graphicFrame>
      <p:graphicFrame>
        <p:nvGraphicFramePr>
          <p:cNvPr id="50197" name="Object 21"/>
          <p:cNvGraphicFramePr>
            <a:graphicFrameLocks noChangeAspect="1"/>
          </p:cNvGraphicFramePr>
          <p:nvPr/>
        </p:nvGraphicFramePr>
        <p:xfrm>
          <a:off x="1316038" y="5189538"/>
          <a:ext cx="2844800" cy="544512"/>
        </p:xfrm>
        <a:graphic>
          <a:graphicData uri="http://schemas.openxmlformats.org/presentationml/2006/ole">
            <p:oleObj spid="_x0000_s50197" name="Equation" r:id="rId6" imgW="2844720" imgH="545760" progId="Equation.3">
              <p:embed/>
            </p:oleObj>
          </a:graphicData>
        </a:graphic>
      </p:graphicFrame>
      <p:graphicFrame>
        <p:nvGraphicFramePr>
          <p:cNvPr id="50198" name="Object 22"/>
          <p:cNvGraphicFramePr>
            <a:graphicFrameLocks noChangeAspect="1"/>
          </p:cNvGraphicFramePr>
          <p:nvPr/>
        </p:nvGraphicFramePr>
        <p:xfrm>
          <a:off x="4592638" y="5265738"/>
          <a:ext cx="1689100" cy="442912"/>
        </p:xfrm>
        <a:graphic>
          <a:graphicData uri="http://schemas.openxmlformats.org/presentationml/2006/ole">
            <p:oleObj spid="_x0000_s50198" name="Equation" r:id="rId7" imgW="1688760" imgH="444240" progId="Equation.3">
              <p:embed/>
            </p:oleObj>
          </a:graphicData>
        </a:graphic>
      </p:graphicFrame>
      <p:sp>
        <p:nvSpPr>
          <p:cNvPr id="50201" name="Text Box 25"/>
          <p:cNvSpPr txBox="1">
            <a:spLocks noChangeArrowheads="1"/>
          </p:cNvSpPr>
          <p:nvPr/>
        </p:nvSpPr>
        <p:spPr bwMode="auto">
          <a:xfrm>
            <a:off x="1096963" y="3789363"/>
            <a:ext cx="1255712" cy="519112"/>
          </a:xfrm>
          <a:prstGeom prst="rect">
            <a:avLst/>
          </a:prstGeom>
          <a:noFill/>
          <a:ln w="9525" algn="ctr">
            <a:noFill/>
            <a:miter lim="800000"/>
            <a:headEnd/>
            <a:tailEnd/>
          </a:ln>
          <a:effectLst/>
        </p:spPr>
        <p:txBody>
          <a:bodyPr wrap="none">
            <a:spAutoFit/>
          </a:bodyPr>
          <a:lstStyle/>
          <a:p>
            <a:r>
              <a:rPr lang="zh-CN" altLang="en-US">
                <a:solidFill>
                  <a:srgbClr val="CC0000"/>
                </a:solidFill>
              </a:rPr>
              <a:t>必要性</a:t>
            </a:r>
          </a:p>
        </p:txBody>
      </p:sp>
      <p:sp>
        <p:nvSpPr>
          <p:cNvPr id="50202" name="Text Box 26"/>
          <p:cNvSpPr txBox="1">
            <a:spLocks noChangeArrowheads="1"/>
          </p:cNvSpPr>
          <p:nvPr/>
        </p:nvSpPr>
        <p:spPr bwMode="auto">
          <a:xfrm>
            <a:off x="2176463" y="2420938"/>
            <a:ext cx="4541837" cy="519112"/>
          </a:xfrm>
          <a:prstGeom prst="rect">
            <a:avLst/>
          </a:prstGeom>
          <a:noFill/>
          <a:ln w="9525" algn="ctr">
            <a:noFill/>
            <a:miter lim="800000"/>
            <a:headEnd/>
            <a:tailEnd/>
          </a:ln>
          <a:effectLst/>
        </p:spPr>
        <p:txBody>
          <a:bodyPr wrap="none">
            <a:spAutoFit/>
          </a:bodyPr>
          <a:lstStyle/>
          <a:p>
            <a:r>
              <a:rPr lang="zh-CN" altLang="en-US">
                <a:latin typeface="黑体" pitchFamily="2" charset="-122"/>
                <a:ea typeface="黑体" pitchFamily="2" charset="-122"/>
              </a:rPr>
              <a:t>其中</a:t>
            </a:r>
            <a:r>
              <a:rPr lang="en-US" altLang="zh-CN" i="1">
                <a:solidFill>
                  <a:schemeClr val="bg2"/>
                </a:solidFill>
                <a:ea typeface="黑体" pitchFamily="2" charset="-122"/>
              </a:rPr>
              <a:t>A</a:t>
            </a:r>
            <a:r>
              <a:rPr lang="en-US" altLang="zh-CN" sz="3200" baseline="30000">
                <a:solidFill>
                  <a:schemeClr val="bg2"/>
                </a:solidFill>
                <a:ea typeface="黑体" pitchFamily="2" charset="-122"/>
              </a:rPr>
              <a:t>*</a:t>
            </a:r>
            <a:r>
              <a:rPr lang="zh-CN" altLang="en-US">
                <a:latin typeface="黑体" pitchFamily="2" charset="-122"/>
                <a:ea typeface="黑体" pitchFamily="2" charset="-122"/>
              </a:rPr>
              <a:t>为矩阵</a:t>
            </a:r>
            <a:r>
              <a:rPr lang="en-US" altLang="zh-CN" i="1">
                <a:solidFill>
                  <a:schemeClr val="bg2"/>
                </a:solidFill>
                <a:ea typeface="黑体" pitchFamily="2" charset="-122"/>
              </a:rPr>
              <a:t>A</a:t>
            </a:r>
            <a:r>
              <a:rPr lang="zh-CN" altLang="en-US">
                <a:latin typeface="黑体" pitchFamily="2" charset="-122"/>
                <a:ea typeface="黑体" pitchFamily="2" charset="-122"/>
              </a:rPr>
              <a:t>的伴随矩阵</a:t>
            </a:r>
            <a:r>
              <a:rPr lang="en-US" altLang="zh-CN">
                <a:latin typeface="黑体" pitchFamily="2" charset="-122"/>
                <a:ea typeface="黑体"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192"/>
                                        </p:tgtEl>
                                        <p:attrNameLst>
                                          <p:attrName>style.visibility</p:attrName>
                                        </p:attrNameLst>
                                      </p:cBhvr>
                                      <p:to>
                                        <p:strVal val="visible"/>
                                      </p:to>
                                    </p:set>
                                    <p:animEffect transition="in" filter="wipe(left)">
                                      <p:cBhvr>
                                        <p:cTn id="7" dur="75"/>
                                        <p:tgtEl>
                                          <p:spTgt spid="5019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020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0193"/>
                                        </p:tgtEl>
                                        <p:attrNameLst>
                                          <p:attrName>style.visibility</p:attrName>
                                        </p:attrNameLst>
                                      </p:cBhvr>
                                      <p:to>
                                        <p:strVal val="visible"/>
                                      </p:to>
                                    </p:set>
                                    <p:animEffect transition="in" filter="wipe(left)">
                                      <p:cBhvr>
                                        <p:cTn id="14" dur="500"/>
                                        <p:tgtEl>
                                          <p:spTgt spid="5019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0196"/>
                                        </p:tgtEl>
                                        <p:attrNameLst>
                                          <p:attrName>style.visibility</p:attrName>
                                        </p:attrNameLst>
                                      </p:cBhvr>
                                      <p:to>
                                        <p:strVal val="visible"/>
                                      </p:to>
                                    </p:set>
                                    <p:animEffect transition="in" filter="wipe(left)">
                                      <p:cBhvr>
                                        <p:cTn id="19" dur="500"/>
                                        <p:tgtEl>
                                          <p:spTgt spid="5019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0197"/>
                                        </p:tgtEl>
                                        <p:attrNameLst>
                                          <p:attrName>style.visibility</p:attrName>
                                        </p:attrNameLst>
                                      </p:cBhvr>
                                      <p:to>
                                        <p:strVal val="visible"/>
                                      </p:to>
                                    </p:set>
                                    <p:animEffect transition="in" filter="wipe(left)">
                                      <p:cBhvr>
                                        <p:cTn id="24" dur="500"/>
                                        <p:tgtEl>
                                          <p:spTgt spid="5019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0198"/>
                                        </p:tgtEl>
                                        <p:attrNameLst>
                                          <p:attrName>style.visibility</p:attrName>
                                        </p:attrNameLst>
                                      </p:cBhvr>
                                      <p:to>
                                        <p:strVal val="visible"/>
                                      </p:to>
                                    </p:set>
                                    <p:animEffect transition="in" filter="wipe(left)">
                                      <p:cBhvr>
                                        <p:cTn id="29" dur="500"/>
                                        <p:tgtEl>
                                          <p:spTgt spid="5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2" grpId="0" autoUpdateAnimBg="0"/>
      <p:bldP spid="50201" grpId="0"/>
    </p:bldLst>
  </p:timing>
</p:sld>
</file>

<file path=ppt/theme/theme1.xml><?xml version="1.0" encoding="utf-8"?>
<a:theme xmlns:a="http://schemas.openxmlformats.org/drawingml/2006/main" name="满意主题1">
  <a:themeElements>
    <a:clrScheme name="">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满意主题1</Template>
  <TotalTime>1735</TotalTime>
  <Words>1301</Words>
  <Application>Microsoft PowerPoint</Application>
  <PresentationFormat>全屏显示(4:3)</PresentationFormat>
  <Paragraphs>167</Paragraphs>
  <Slides>35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46" baseType="lpstr">
      <vt:lpstr>Times New Roman</vt:lpstr>
      <vt:lpstr>宋体</vt:lpstr>
      <vt:lpstr>黑体</vt:lpstr>
      <vt:lpstr>楷体_GB2312</vt:lpstr>
      <vt:lpstr>Arial</vt:lpstr>
      <vt:lpstr>Wingdings</vt:lpstr>
      <vt:lpstr>满意主题1</vt:lpstr>
      <vt:lpstr>Microsoft 公式 3.0</vt:lpstr>
      <vt:lpstr>Microsoft Equation 3.0</vt:lpstr>
      <vt:lpstr>MathType 5.0 Equation</vt:lpstr>
      <vt:lpstr>MathType 6.0 Equation</vt:lpstr>
      <vt:lpstr>幻灯片 1</vt:lpstr>
      <vt:lpstr>一、（概念的）引入</vt:lpstr>
      <vt:lpstr>二、逆矩阵的概念和性质</vt:lpstr>
      <vt:lpstr>幻灯片 4</vt:lpstr>
      <vt:lpstr>幻灯片 5</vt:lpstr>
      <vt:lpstr>幻灯片 6</vt:lpstr>
      <vt:lpstr>对一个方阵，我们引入伴随矩阵的概念 </vt:lpstr>
      <vt:lpstr>幻灯片 8</vt:lpstr>
      <vt:lpstr>幻灯片 9</vt:lpstr>
      <vt:lpstr>幻灯片 10</vt:lpstr>
      <vt:lpstr>幻灯片 11</vt:lpstr>
      <vt:lpstr>例3 方阵                          可逆吗？若可逆求其逆矩阵.</vt:lpstr>
      <vt:lpstr>幻灯片 13</vt:lpstr>
      <vt:lpstr>幻灯片 14</vt:lpstr>
      <vt:lpstr>幻灯片 15</vt:lpstr>
      <vt:lpstr>定理4  设A是n阶可逆矩阵，那么对任意B=Bn×m (或B=Bm×n) ，矩阵方程                  AX＝B （或XA=B） 有唯一解 X=A-1B     (或X=BA-1).</vt:lpstr>
      <vt:lpstr>        本定理的特殊情况，当B为列向量时，得到Cramer规则（克拉默、克莱姆）.</vt:lpstr>
      <vt:lpstr>幻灯片 18</vt:lpstr>
      <vt:lpstr>幻灯片 19</vt:lpstr>
      <vt:lpstr>幻灯片 20</vt:lpstr>
      <vt:lpstr>综合例题</vt:lpstr>
      <vt:lpstr>幻灯片 22</vt:lpstr>
      <vt:lpstr>幻灯片 23</vt:lpstr>
      <vt:lpstr>幻灯片 24</vt:lpstr>
      <vt:lpstr>幻灯片 25</vt:lpstr>
      <vt:lpstr>幻灯片 26</vt:lpstr>
      <vt:lpstr>幻灯片 27</vt:lpstr>
      <vt:lpstr>例3 若可逆矩阵A与矩阵B可交换，试证A−1与B也可交换. </vt:lpstr>
      <vt:lpstr>例4  设 A是可逆矩阵，试证</vt:lpstr>
      <vt:lpstr>幻灯片 30</vt:lpstr>
      <vt:lpstr>幻灯片 31</vt:lpstr>
      <vt:lpstr>小结</vt:lpstr>
      <vt:lpstr>练习题</vt:lpstr>
      <vt:lpstr>练习题解答</vt:lpstr>
      <vt:lpstr>幻灯片 35</vt:lpstr>
    </vt:vector>
  </TitlesOfParts>
  <Company>西安通信学院数学教研室</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南开大学自动化系刘忠信</dc:creator>
  <cp:lastModifiedBy>zhcy</cp:lastModifiedBy>
  <cp:revision>218</cp:revision>
  <dcterms:created xsi:type="dcterms:W3CDTF">1990-03-25T13:45:01Z</dcterms:created>
  <dcterms:modified xsi:type="dcterms:W3CDTF">2015-10-20T11:47:28Z</dcterms:modified>
</cp:coreProperties>
</file>