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39"/>
  </p:handoutMasterIdLst>
  <p:sldIdLst>
    <p:sldId id="359" r:id="rId2"/>
    <p:sldId id="301" r:id="rId3"/>
    <p:sldId id="302" r:id="rId4"/>
    <p:sldId id="304" r:id="rId5"/>
    <p:sldId id="305" r:id="rId6"/>
    <p:sldId id="306" r:id="rId7"/>
    <p:sldId id="308" r:id="rId8"/>
    <p:sldId id="310" r:id="rId9"/>
    <p:sldId id="311" r:id="rId10"/>
    <p:sldId id="312" r:id="rId11"/>
    <p:sldId id="339" r:id="rId12"/>
    <p:sldId id="340" r:id="rId13"/>
    <p:sldId id="360" r:id="rId14"/>
    <p:sldId id="361" r:id="rId15"/>
    <p:sldId id="342" r:id="rId16"/>
    <p:sldId id="357" r:id="rId17"/>
    <p:sldId id="358" r:id="rId18"/>
    <p:sldId id="341" r:id="rId19"/>
    <p:sldId id="343" r:id="rId20"/>
    <p:sldId id="348" r:id="rId21"/>
    <p:sldId id="349" r:id="rId22"/>
    <p:sldId id="350" r:id="rId23"/>
    <p:sldId id="362" r:id="rId24"/>
    <p:sldId id="363" r:id="rId25"/>
    <p:sldId id="364" r:id="rId26"/>
    <p:sldId id="351" r:id="rId27"/>
    <p:sldId id="353" r:id="rId28"/>
    <p:sldId id="354" r:id="rId29"/>
    <p:sldId id="355" r:id="rId30"/>
    <p:sldId id="356" r:id="rId31"/>
    <p:sldId id="366" r:id="rId32"/>
    <p:sldId id="367" r:id="rId33"/>
    <p:sldId id="368" r:id="rId34"/>
    <p:sldId id="369" r:id="rId35"/>
    <p:sldId id="370" r:id="rId36"/>
    <p:sldId id="371" r:id="rId37"/>
    <p:sldId id="365" r:id="rId38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FFFFCC"/>
    <a:srgbClr val="66FFFF"/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660"/>
  </p:normalViewPr>
  <p:slideViewPr>
    <p:cSldViewPr>
      <p:cViewPr varScale="1">
        <p:scale>
          <a:sx n="128" d="100"/>
          <a:sy n="128" d="100"/>
        </p:scale>
        <p:origin x="1236" y="120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4.wmf"/><Relationship Id="rId5" Type="http://schemas.openxmlformats.org/officeDocument/2006/relationships/image" Target="../media/image79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18" Type="http://schemas.openxmlformats.org/officeDocument/2006/relationships/image" Target="../media/image12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17" Type="http://schemas.openxmlformats.org/officeDocument/2006/relationships/image" Target="../media/image123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5" Type="http://schemas.openxmlformats.org/officeDocument/2006/relationships/image" Target="../media/image121.wmf"/><Relationship Id="rId10" Type="http://schemas.openxmlformats.org/officeDocument/2006/relationships/image" Target="../media/image116.wmf"/><Relationship Id="rId19" Type="http://schemas.openxmlformats.org/officeDocument/2006/relationships/image" Target="../media/image125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688" tIns="44344" rIns="88688" bIns="44344" numCol="1" anchor="t" anchorCtr="0" compatLnSpc="1">
            <a:prstTxWarp prst="textNoShape">
              <a:avLst/>
            </a:prstTxWarp>
          </a:bodyPr>
          <a:lstStyle>
            <a:lvl1pPr defTabSz="887413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688" tIns="44344" rIns="88688" bIns="44344" numCol="1" anchor="t" anchorCtr="0" compatLnSpc="1">
            <a:prstTxWarp prst="textNoShape">
              <a:avLst/>
            </a:prstTxWarp>
          </a:bodyPr>
          <a:lstStyle>
            <a:lvl1pPr algn="r" defTabSz="887413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688" tIns="44344" rIns="88688" bIns="44344" numCol="1" anchor="b" anchorCtr="0" compatLnSpc="1">
            <a:prstTxWarp prst="textNoShape">
              <a:avLst/>
            </a:prstTxWarp>
          </a:bodyPr>
          <a:lstStyle>
            <a:lvl1pPr defTabSz="887413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688" tIns="44344" rIns="88688" bIns="44344" numCol="1" anchor="b" anchorCtr="0" compatLnSpc="1">
            <a:prstTxWarp prst="textNoShape">
              <a:avLst/>
            </a:prstTxWarp>
          </a:bodyPr>
          <a:lstStyle>
            <a:lvl1pPr algn="r" defTabSz="887413">
              <a:defRPr sz="1200">
                <a:ea typeface="宋体" pitchFamily="2" charset="-122"/>
              </a:defRPr>
            </a:lvl1pPr>
          </a:lstStyle>
          <a:p>
            <a:fld id="{73257536-3B88-429D-A1CD-20D487A000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689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4D78-0F71-4538-832D-E042A89CD3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  <p:sp>
        <p:nvSpPr>
          <p:cNvPr id="8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9" Type="http://schemas.openxmlformats.org/officeDocument/2006/relationships/oleObject" Target="../embeddings/oleObject128.bin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22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38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7.wmf"/><Relationship Id="rId32" Type="http://schemas.openxmlformats.org/officeDocument/2006/relationships/image" Target="../media/image121.wmf"/><Relationship Id="rId37" Type="http://schemas.openxmlformats.org/officeDocument/2006/relationships/oleObject" Target="../embeddings/oleObject127.bin"/><Relationship Id="rId40" Type="http://schemas.openxmlformats.org/officeDocument/2006/relationships/image" Target="../media/image125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19.wmf"/><Relationship Id="rId36" Type="http://schemas.openxmlformats.org/officeDocument/2006/relationships/image" Target="../media/image123.wmf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0.wmf"/><Relationship Id="rId35" Type="http://schemas.openxmlformats.org/officeDocument/2006/relationships/oleObject" Target="../embeddings/oleObject1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2.wmf"/><Relationship Id="rId26" Type="http://schemas.openxmlformats.org/officeDocument/2006/relationships/image" Target="../media/image156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5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85800" y="692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6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第二章 矩阵代数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371600" y="1985963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973263" indent="-1973263">
              <a:spcBef>
                <a:spcPct val="20000"/>
              </a:spcBef>
            </a:pPr>
            <a:r>
              <a:rPr lang="zh-CN" altLang="en-US" sz="4400" b="1">
                <a:solidFill>
                  <a:schemeClr val="accent2"/>
                </a:solidFill>
                <a:latin typeface="黑体" pitchFamily="49" charset="-122"/>
              </a:rPr>
              <a:t>第三节 逆矩阵与矩阵的初等变换 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755650" y="3543300"/>
            <a:ext cx="59039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3600" b="1">
                <a:solidFill>
                  <a:schemeClr val="accent2"/>
                </a:solidFill>
              </a:rPr>
              <a:t>§2.3.2</a:t>
            </a:r>
            <a:r>
              <a:rPr lang="en-US" altLang="zh-CN" sz="3600" b="1">
                <a:solidFill>
                  <a:srgbClr val="0000FF"/>
                </a:solidFill>
              </a:rPr>
              <a:t> </a:t>
            </a:r>
            <a:r>
              <a:rPr lang="zh-CN" altLang="en-US" sz="3600" b="1">
                <a:solidFill>
                  <a:srgbClr val="0000FF"/>
                </a:solidFill>
              </a:rPr>
              <a:t>矩阵的初等变换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900113" y="4551363"/>
            <a:ext cx="74882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95350" indent="-895350"/>
            <a:r>
              <a:rPr lang="zh-CN" altLang="en-US" sz="2400" b="1">
                <a:solidFill>
                  <a:srgbClr val="CC0000"/>
                </a:solidFill>
                <a:latin typeface="黑体" pitchFamily="49" charset="-122"/>
              </a:rPr>
              <a:t>目的</a:t>
            </a:r>
            <a:r>
              <a:rPr lang="en-US" altLang="zh-CN" sz="2400" b="1">
                <a:solidFill>
                  <a:srgbClr val="CC0000"/>
                </a:solidFill>
                <a:latin typeface="黑体" pitchFamily="49" charset="-122"/>
              </a:rPr>
              <a:t>:</a:t>
            </a:r>
            <a:r>
              <a:rPr lang="en-US" altLang="zh-CN" sz="2400" b="1">
                <a:latin typeface="黑体" pitchFamily="49" charset="-122"/>
              </a:rPr>
              <a:t> </a:t>
            </a:r>
            <a:r>
              <a:rPr lang="zh-CN" altLang="en-US" sz="2400" b="1">
                <a:latin typeface="黑体" pitchFamily="49" charset="-122"/>
              </a:rPr>
              <a:t>解决待定系数法和伴随矩阵法求取方阵的逆矩阵计算量大的问题</a:t>
            </a:r>
            <a:r>
              <a:rPr lang="en-US" altLang="zh-CN" sz="2400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7543800" cy="1143000"/>
          </a:xfrm>
        </p:spPr>
        <p:txBody>
          <a:bodyPr/>
          <a:lstStyle/>
          <a:p>
            <a:r>
              <a:rPr lang="zh-CN" altLang="en-US" sz="3600"/>
              <a:t>小结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760413" y="2111375"/>
            <a:ext cx="352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1.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初等行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(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列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)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变换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227513" y="1343025"/>
          <a:ext cx="33845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5" name="Equation" r:id="rId3" imgW="1574640" imgH="266400" progId="Equation.DSMT4">
                  <p:embed/>
                </p:oleObj>
              </mc:Choice>
              <mc:Fallback>
                <p:oleObj name="Equation" r:id="rId3" imgW="157464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1343025"/>
                        <a:ext cx="33845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4140200" y="2089150"/>
          <a:ext cx="2797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6" name="Equation" r:id="rId5" imgW="1320480" imgH="291960" progId="Equation.DSMT4">
                  <p:embed/>
                </p:oleObj>
              </mc:Choice>
              <mc:Fallback>
                <p:oleObj name="Equation" r:id="rId5" imgW="132048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089150"/>
                        <a:ext cx="27971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4140200" y="2884488"/>
          <a:ext cx="3311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7" name="Equation" r:id="rId7" imgW="1625400" imgH="266400" progId="Equation.DSMT4">
                  <p:embed/>
                </p:oleObj>
              </mc:Choice>
              <mc:Fallback>
                <p:oleObj name="Equation" r:id="rId7" imgW="162540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884488"/>
                        <a:ext cx="33115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3884613" y="1371600"/>
          <a:ext cx="38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8" name="Equation" r:id="rId9" imgW="380880" imgH="2044440" progId="Equation.3">
                  <p:embed/>
                </p:oleObj>
              </mc:Choice>
              <mc:Fallback>
                <p:oleObj name="Equation" r:id="rId9" imgW="380880" imgH="2044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1371600"/>
                        <a:ext cx="381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684213" y="3702050"/>
            <a:ext cx="831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初等变换的逆变换仍为初等变换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,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且变换类型相同．</a:t>
            </a: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760413" y="47212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2.</a:t>
            </a: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1258888" y="4581525"/>
          <a:ext cx="3455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9" name="Equation" r:id="rId11" imgW="1218960" imgH="253800" progId="Equation.DSMT4">
                  <p:embed/>
                </p:oleObj>
              </mc:Choice>
              <mc:Fallback>
                <p:oleObj name="Equation" r:id="rId11" imgW="1218960" imgH="253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345598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4859338" y="4724400"/>
          <a:ext cx="23923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0" name="Equation" r:id="rId13" imgW="863280" imgH="190440" progId="Equation.DSMT4">
                  <p:embed/>
                </p:oleObj>
              </mc:Choice>
              <mc:Fallback>
                <p:oleObj name="Equation" r:id="rId13" imgW="863280" imgH="190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4400"/>
                        <a:ext cx="239236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80" grpId="0" autoUpdateAnimBg="0"/>
      <p:bldP spid="1054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695325" y="266700"/>
            <a:ext cx="3084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</a:rPr>
              <a:t>二、初等矩阵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695325" y="955675"/>
            <a:ext cx="81978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6325" indent="-1076325"/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en-US" altLang="zh-CN" b="1"/>
              <a:t>  </a:t>
            </a:r>
            <a:r>
              <a:rPr lang="zh-CN" altLang="en-US" b="1"/>
              <a:t>由单位矩阵</a:t>
            </a:r>
            <a:r>
              <a:rPr lang="en-US" altLang="zh-CN" b="1" i="1"/>
              <a:t>E </a:t>
            </a:r>
            <a:r>
              <a:rPr lang="zh-CN" altLang="en-US" b="1"/>
              <a:t>经过</a:t>
            </a:r>
            <a:r>
              <a:rPr lang="zh-CN" altLang="en-US" b="1">
                <a:solidFill>
                  <a:srgbClr val="CC0000"/>
                </a:solidFill>
              </a:rPr>
              <a:t>一次</a:t>
            </a:r>
            <a:r>
              <a:rPr lang="zh-CN" altLang="en-US" b="1"/>
              <a:t>初等变换得到的矩阵称为</a:t>
            </a:r>
            <a:r>
              <a:rPr lang="zh-CN" altLang="en-US" b="1">
                <a:solidFill>
                  <a:srgbClr val="0000CC"/>
                </a:solidFill>
              </a:rPr>
              <a:t>初等矩阵</a:t>
            </a:r>
            <a:r>
              <a:rPr lang="en-US" altLang="zh-CN" b="1"/>
              <a:t>. 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1763713" y="1931988"/>
            <a:ext cx="277336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有</a:t>
            </a:r>
            <a:r>
              <a:rPr lang="zh-CN" altLang="en-US" b="1">
                <a:solidFill>
                  <a:srgbClr val="CC0000"/>
                </a:solidFill>
              </a:rPr>
              <a:t>三类</a:t>
            </a:r>
            <a:r>
              <a:rPr lang="zh-CN" altLang="en-US" b="1"/>
              <a:t>初等矩阵 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755650" y="2492375"/>
            <a:ext cx="76073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(1)</a:t>
            </a:r>
            <a:r>
              <a:rPr lang="zh-CN" altLang="en-US" b="1"/>
              <a:t>互换</a:t>
            </a:r>
            <a:r>
              <a:rPr lang="en-US" altLang="zh-CN" b="1" i="1"/>
              <a:t>E</a:t>
            </a:r>
            <a:r>
              <a:rPr lang="zh-CN" altLang="en-US" b="1"/>
              <a:t>的</a:t>
            </a:r>
            <a:r>
              <a:rPr lang="en-US" altLang="zh-CN" b="1" i="1"/>
              <a:t>i, j</a:t>
            </a:r>
            <a:r>
              <a:rPr lang="zh-CN" altLang="en-US" b="1"/>
              <a:t>两行</a:t>
            </a:r>
            <a:r>
              <a:rPr lang="en-US" altLang="zh-CN" b="1"/>
              <a:t>(</a:t>
            </a:r>
            <a:r>
              <a:rPr lang="zh-CN" altLang="en-US" b="1"/>
              <a:t>列</a:t>
            </a:r>
            <a:r>
              <a:rPr lang="en-US" altLang="zh-CN" b="1"/>
              <a:t>)</a:t>
            </a:r>
            <a:r>
              <a:rPr lang="zh-CN" altLang="en-US" b="1"/>
              <a:t>所得矩阵 </a:t>
            </a:r>
            <a:r>
              <a:rPr lang="en-US" altLang="zh-CN" b="1"/>
              <a:t>(</a:t>
            </a:r>
            <a:r>
              <a:rPr lang="zh-CN" altLang="en-US" b="1"/>
              <a:t>有的记为</a:t>
            </a:r>
            <a:r>
              <a:rPr lang="en-US" altLang="zh-CN" b="1" i="1">
                <a:solidFill>
                  <a:srgbClr val="0000CC"/>
                </a:solidFill>
              </a:rPr>
              <a:t>P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i,j</a:t>
            </a:r>
            <a:r>
              <a:rPr lang="en-US" altLang="zh-CN" b="1">
                <a:solidFill>
                  <a:srgbClr val="0000CC"/>
                </a:solidFill>
              </a:rPr>
              <a:t>)</a:t>
            </a:r>
            <a:r>
              <a:rPr lang="en-US" altLang="zh-CN" b="1"/>
              <a:t>) </a:t>
            </a:r>
          </a:p>
        </p:txBody>
      </p:sp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1476375" y="3213100"/>
          <a:ext cx="4186238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4" name="Equation" r:id="rId3" imgW="3530520" imgH="2933640" progId="Equation.DSMT4">
                  <p:embed/>
                </p:oleObj>
              </mc:Choice>
              <mc:Fallback>
                <p:oleObj name="Equation" r:id="rId3" imgW="3530520" imgH="2933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4186238" cy="347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5651500" y="4076700"/>
            <a:ext cx="5095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i</a:t>
            </a:r>
            <a:r>
              <a:rPr lang="zh-CN" altLang="en-US" sz="2000" b="1"/>
              <a:t>行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5724525" y="5013325"/>
            <a:ext cx="10080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j</a:t>
            </a:r>
            <a:r>
              <a:rPr lang="zh-CN" altLang="en-US" sz="2000" b="1"/>
              <a:t>行</a:t>
            </a:r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6443663" y="4508500"/>
            <a:ext cx="862012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400" b="1"/>
              <a:t>(</a:t>
            </a:r>
            <a:r>
              <a:rPr lang="en-US" altLang="zh-CN" sz="2400" b="1" i="1"/>
              <a:t>i</a:t>
            </a:r>
            <a:r>
              <a:rPr lang="en-US" altLang="zh-CN" sz="2400" b="1"/>
              <a:t>≠</a:t>
            </a:r>
            <a:r>
              <a:rPr lang="en-US" altLang="zh-CN" sz="2400" b="1" i="1"/>
              <a:t>j</a:t>
            </a:r>
            <a:r>
              <a:rPr lang="en-US" altLang="zh-CN" sz="2400" b="1"/>
              <a:t>)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2987675" y="2997200"/>
            <a:ext cx="7921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i</a:t>
            </a:r>
            <a:r>
              <a:rPr lang="zh-CN" altLang="en-US" sz="2000" b="1"/>
              <a:t>列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4213225" y="2997200"/>
            <a:ext cx="9350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j</a:t>
            </a:r>
            <a:r>
              <a:rPr lang="zh-CN" altLang="en-US" sz="2000" b="1"/>
              <a:t>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9" grpId="0"/>
      <p:bldP spid="135180" grpId="0"/>
      <p:bldP spid="135184" grpId="0"/>
      <p:bldP spid="135185" grpId="0"/>
      <p:bldP spid="135186" grpId="0"/>
      <p:bldP spid="135187" grpId="0"/>
      <p:bldP spid="1351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39750" y="304800"/>
            <a:ext cx="846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(2)</a:t>
            </a:r>
            <a:r>
              <a:rPr lang="zh-CN" altLang="en-US" b="1"/>
              <a:t>用</a:t>
            </a:r>
            <a:r>
              <a:rPr lang="en-US" altLang="zh-CN" b="1" i="1"/>
              <a:t>k</a:t>
            </a:r>
            <a:r>
              <a:rPr lang="en-US" altLang="zh-CN" b="1"/>
              <a:t>(</a:t>
            </a:r>
            <a:r>
              <a:rPr lang="en-US" altLang="zh-CN" b="1" i="1"/>
              <a:t>k</a:t>
            </a:r>
            <a:r>
              <a:rPr lang="en-US" altLang="zh-CN" b="1"/>
              <a:t>≠0)</a:t>
            </a:r>
            <a:r>
              <a:rPr lang="zh-CN" altLang="en-US" b="1"/>
              <a:t>乘</a:t>
            </a:r>
            <a:r>
              <a:rPr lang="en-US" altLang="zh-CN" b="1" i="1"/>
              <a:t>E</a:t>
            </a:r>
            <a:r>
              <a:rPr lang="zh-CN" altLang="en-US" b="1"/>
              <a:t>的第</a:t>
            </a:r>
            <a:r>
              <a:rPr lang="en-US" altLang="zh-CN" b="1" i="1"/>
              <a:t>i</a:t>
            </a:r>
            <a:r>
              <a:rPr lang="zh-CN" altLang="en-US" b="1"/>
              <a:t>行</a:t>
            </a:r>
            <a:r>
              <a:rPr lang="en-US" altLang="zh-CN" b="1"/>
              <a:t>(</a:t>
            </a:r>
            <a:r>
              <a:rPr lang="zh-CN" altLang="en-US" b="1"/>
              <a:t>列</a:t>
            </a:r>
            <a:r>
              <a:rPr lang="en-US" altLang="zh-CN" b="1"/>
              <a:t>)</a:t>
            </a:r>
            <a:r>
              <a:rPr lang="zh-CN" altLang="en-US" b="1"/>
              <a:t>所得矩阵</a:t>
            </a:r>
            <a:r>
              <a:rPr lang="en-US" altLang="zh-CN" b="1"/>
              <a:t>(</a:t>
            </a:r>
            <a:r>
              <a:rPr lang="zh-CN" altLang="en-US" b="1"/>
              <a:t>有的记为</a:t>
            </a:r>
            <a:r>
              <a:rPr lang="en-US" altLang="zh-CN" b="1" i="1">
                <a:solidFill>
                  <a:srgbClr val="0000CC"/>
                </a:solidFill>
              </a:rPr>
              <a:t>P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i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k</a:t>
            </a:r>
            <a:r>
              <a:rPr lang="en-US" altLang="zh-CN" b="1">
                <a:solidFill>
                  <a:srgbClr val="0000CC"/>
                </a:solidFill>
              </a:rPr>
              <a:t>))</a:t>
            </a:r>
            <a:r>
              <a:rPr lang="en-US" altLang="zh-CN" b="1"/>
              <a:t>) 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908175" y="1073150"/>
          <a:ext cx="438785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Equation" r:id="rId3" imgW="2108160" imgH="1143000" progId="Equation.DSMT4">
                  <p:embed/>
                </p:oleObj>
              </mc:Choice>
              <mc:Fallback>
                <p:oleObj name="Equation" r:id="rId3" imgW="210816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73150"/>
                        <a:ext cx="4387850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539750" y="3068638"/>
            <a:ext cx="8213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/>
            <a:r>
              <a:rPr lang="en-US" altLang="zh-CN" b="1"/>
              <a:t>(3)</a:t>
            </a:r>
            <a:r>
              <a:rPr lang="zh-CN" altLang="en-US" b="1"/>
              <a:t>将</a:t>
            </a:r>
            <a:r>
              <a:rPr lang="en-US" altLang="zh-CN" b="1" i="1"/>
              <a:t>E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CC0000"/>
                </a:solidFill>
              </a:rPr>
              <a:t>第</a:t>
            </a:r>
            <a:r>
              <a:rPr lang="en-US" altLang="zh-CN" b="1" i="1">
                <a:solidFill>
                  <a:srgbClr val="CC0000"/>
                </a:solidFill>
              </a:rPr>
              <a:t>j</a:t>
            </a:r>
            <a:r>
              <a:rPr lang="zh-CN" altLang="en-US" b="1">
                <a:solidFill>
                  <a:srgbClr val="CC0000"/>
                </a:solidFill>
              </a:rPr>
              <a:t>行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i</a:t>
            </a:r>
            <a:r>
              <a:rPr lang="zh-CN" altLang="en-US" b="1">
                <a:solidFill>
                  <a:srgbClr val="0000CC"/>
                </a:solidFill>
              </a:rPr>
              <a:t>列</a:t>
            </a:r>
            <a:r>
              <a:rPr lang="en-US" altLang="zh-CN" b="1">
                <a:solidFill>
                  <a:srgbClr val="0000CC"/>
                </a:solidFill>
              </a:rPr>
              <a:t>)</a:t>
            </a:r>
            <a:r>
              <a:rPr lang="zh-CN" altLang="en-US" b="1"/>
              <a:t>的</a:t>
            </a:r>
            <a:r>
              <a:rPr lang="en-US" altLang="zh-CN" b="1" i="1"/>
              <a:t>k</a:t>
            </a:r>
            <a:r>
              <a:rPr lang="zh-CN" altLang="en-US" b="1"/>
              <a:t>倍加到</a:t>
            </a:r>
            <a:r>
              <a:rPr lang="en-US" altLang="zh-CN" b="1" i="1">
                <a:solidFill>
                  <a:srgbClr val="CC0000"/>
                </a:solidFill>
              </a:rPr>
              <a:t>i</a:t>
            </a:r>
            <a:r>
              <a:rPr lang="zh-CN" altLang="en-US" b="1">
                <a:solidFill>
                  <a:srgbClr val="CC0000"/>
                </a:solidFill>
              </a:rPr>
              <a:t>行</a:t>
            </a:r>
            <a:r>
              <a:rPr lang="en-US" altLang="zh-CN" b="1">
                <a:solidFill>
                  <a:srgbClr val="0000CC"/>
                </a:solidFill>
              </a:rPr>
              <a:t>( </a:t>
            </a:r>
            <a:r>
              <a:rPr lang="en-US" altLang="zh-CN" b="1" i="1">
                <a:solidFill>
                  <a:srgbClr val="0000CC"/>
                </a:solidFill>
              </a:rPr>
              <a:t>j</a:t>
            </a:r>
            <a:r>
              <a:rPr lang="zh-CN" altLang="en-US" b="1">
                <a:solidFill>
                  <a:srgbClr val="0000CC"/>
                </a:solidFill>
              </a:rPr>
              <a:t>列</a:t>
            </a:r>
            <a:r>
              <a:rPr lang="en-US" altLang="zh-CN" b="1">
                <a:solidFill>
                  <a:srgbClr val="0000CC"/>
                </a:solidFill>
              </a:rPr>
              <a:t>)</a:t>
            </a:r>
            <a:r>
              <a:rPr lang="zh-CN" altLang="en-US" b="1"/>
              <a:t>上去</a:t>
            </a:r>
            <a:r>
              <a:rPr lang="en-US" altLang="zh-CN" b="1"/>
              <a:t>(</a:t>
            </a:r>
            <a:r>
              <a:rPr lang="en-US" altLang="zh-CN" b="1" i="1"/>
              <a:t>i</a:t>
            </a:r>
            <a:r>
              <a:rPr lang="en-US" altLang="zh-CN" b="1"/>
              <a:t> ≠</a:t>
            </a:r>
            <a:r>
              <a:rPr lang="en-US" altLang="zh-CN" b="1" i="1"/>
              <a:t>j</a:t>
            </a:r>
            <a:r>
              <a:rPr lang="en-US" altLang="zh-CN" b="1"/>
              <a:t>) (</a:t>
            </a:r>
            <a:r>
              <a:rPr lang="zh-CN" altLang="en-US" b="1"/>
              <a:t>有的记为</a:t>
            </a:r>
            <a:r>
              <a:rPr lang="en-US" altLang="zh-CN" b="1" i="1">
                <a:solidFill>
                  <a:srgbClr val="0000CC"/>
                </a:solidFill>
              </a:rPr>
              <a:t>P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i</a:t>
            </a:r>
            <a:r>
              <a:rPr lang="en-US" altLang="zh-CN" b="1">
                <a:solidFill>
                  <a:srgbClr val="0000CC"/>
                </a:solidFill>
              </a:rPr>
              <a:t>, </a:t>
            </a:r>
            <a:r>
              <a:rPr lang="en-US" altLang="zh-CN" b="1" i="1">
                <a:solidFill>
                  <a:srgbClr val="0000CC"/>
                </a:solidFill>
              </a:rPr>
              <a:t>j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en-US" altLang="zh-CN" b="1" i="1">
                <a:solidFill>
                  <a:srgbClr val="0000CC"/>
                </a:solidFill>
              </a:rPr>
              <a:t>k</a:t>
            </a:r>
            <a:r>
              <a:rPr lang="en-US" altLang="zh-CN" b="1">
                <a:solidFill>
                  <a:srgbClr val="0000CC"/>
                </a:solidFill>
              </a:rPr>
              <a:t>))</a:t>
            </a:r>
            <a:r>
              <a:rPr lang="en-US" altLang="zh-CN" b="1"/>
              <a:t>)</a:t>
            </a: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2484438" y="3851275"/>
          <a:ext cx="4110037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Equation" r:id="rId5" imgW="2705040" imgH="1612800" progId="Equation.DSMT4">
                  <p:embed/>
                </p:oleObj>
              </mc:Choice>
              <mc:Fallback>
                <p:oleObj name="Equation" r:id="rId5" imgW="2705040" imgH="1612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51275"/>
                        <a:ext cx="4110037" cy="232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4284663" y="90805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i</a:t>
            </a:r>
            <a:r>
              <a:rPr lang="zh-CN" altLang="en-US" sz="2000" b="1"/>
              <a:t>列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7308850" y="1819275"/>
            <a:ext cx="99853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400" b="1"/>
              <a:t>(</a:t>
            </a:r>
            <a:r>
              <a:rPr lang="en-US" altLang="zh-CN" sz="2400" b="1" i="1"/>
              <a:t>k</a:t>
            </a:r>
            <a:r>
              <a:rPr lang="en-US" altLang="zh-CN" sz="2400" b="1"/>
              <a:t>≠0)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4211638" y="3581400"/>
            <a:ext cx="7207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i</a:t>
            </a:r>
            <a:r>
              <a:rPr lang="zh-CN" altLang="en-US" sz="2000" b="1"/>
              <a:t>列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5003800" y="3581400"/>
            <a:ext cx="7921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j</a:t>
            </a:r>
            <a:r>
              <a:rPr lang="zh-CN" altLang="en-US" sz="2000" b="1"/>
              <a:t>列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/>
      <p:bldP spid="136201" grpId="0"/>
      <p:bldP spid="136202" grpId="0"/>
      <p:bldP spid="136203" grpId="0"/>
      <p:bldP spid="136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611188" y="188913"/>
            <a:ext cx="508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</a:rPr>
              <a:t>初等矩阵与初等变换的关系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539750" y="692150"/>
            <a:ext cx="84693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95350" indent="-895350"/>
            <a:r>
              <a:rPr lang="zh-CN" altLang="en-US" b="1">
                <a:solidFill>
                  <a:srgbClr val="FF0000"/>
                </a:solidFill>
                <a:latin typeface="黑体" pitchFamily="49" charset="-122"/>
              </a:rPr>
              <a:t>引理</a:t>
            </a:r>
            <a:r>
              <a:rPr lang="zh-CN" altLang="en-US" b="1">
                <a:latin typeface="黑体" pitchFamily="49" charset="-122"/>
              </a:rPr>
              <a:t> 对矩阵</a:t>
            </a:r>
            <a:r>
              <a:rPr lang="en-US" altLang="zh-CN" b="1" i="1"/>
              <a:t>A</a:t>
            </a:r>
            <a:r>
              <a:rPr lang="en-US" altLang="zh-CN" b="1"/>
              <a:t>=(</a:t>
            </a:r>
            <a:r>
              <a:rPr lang="en-US" altLang="zh-CN" b="1" i="1"/>
              <a:t>a</a:t>
            </a:r>
            <a:r>
              <a:rPr lang="en-US" altLang="zh-CN" b="1" i="1" baseline="-25000"/>
              <a:t>ij</a:t>
            </a:r>
            <a:r>
              <a:rPr lang="en-US" altLang="zh-CN" b="1"/>
              <a:t>)</a:t>
            </a:r>
            <a:r>
              <a:rPr lang="en-US" altLang="zh-CN" b="1" i="1" baseline="-25000"/>
              <a:t>m</a:t>
            </a:r>
            <a:r>
              <a:rPr lang="en-US" altLang="en-US" b="1" baseline="-25000"/>
              <a:t>×</a:t>
            </a:r>
            <a:r>
              <a:rPr lang="en-US" altLang="zh-CN" b="1" i="1" baseline="-25000"/>
              <a:t>n</a:t>
            </a:r>
            <a:r>
              <a:rPr lang="zh-CN" altLang="en-US" b="1">
                <a:latin typeface="黑体" pitchFamily="49" charset="-122"/>
              </a:rPr>
              <a:t>施行一次初等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</a:rPr>
              <a:t>行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</a:rPr>
              <a:t>列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</a:rPr>
              <a:t>)</a:t>
            </a:r>
            <a:r>
              <a:rPr lang="zh-CN" altLang="en-US" b="1">
                <a:latin typeface="黑体" pitchFamily="49" charset="-122"/>
              </a:rPr>
              <a:t>变换，</a:t>
            </a:r>
            <a:r>
              <a:rPr lang="zh-CN" altLang="en-US" b="1">
                <a:solidFill>
                  <a:srgbClr val="CC0000"/>
                </a:solidFill>
                <a:latin typeface="黑体" pitchFamily="49" charset="-122"/>
              </a:rPr>
              <a:t>其结果就等于</a:t>
            </a:r>
            <a:r>
              <a:rPr lang="zh-CN" altLang="en-US" b="1">
                <a:latin typeface="黑体" pitchFamily="49" charset="-122"/>
              </a:rPr>
              <a:t>对</a:t>
            </a:r>
            <a:r>
              <a:rPr lang="en-US" altLang="zh-CN" b="1" i="1"/>
              <a:t>A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</a:rPr>
              <a:t>左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</a:rPr>
              <a:t>右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</a:rPr>
              <a:t>)</a:t>
            </a:r>
            <a:r>
              <a:rPr lang="zh-CN" altLang="en-US" b="1">
                <a:latin typeface="黑体" pitchFamily="49" charset="-122"/>
              </a:rPr>
              <a:t>乘一个相应的</a:t>
            </a:r>
            <a:r>
              <a:rPr lang="en-US" altLang="zh-CN" b="1" i="1">
                <a:solidFill>
                  <a:srgbClr val="0000CC"/>
                </a:solidFill>
              </a:rPr>
              <a:t>m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黑体" pitchFamily="49" charset="-122"/>
              </a:rPr>
              <a:t>)</a:t>
            </a:r>
            <a:r>
              <a:rPr lang="zh-CN" altLang="en-US" b="1">
                <a:latin typeface="黑体" pitchFamily="49" charset="-122"/>
              </a:rPr>
              <a:t>阶初等矩阵</a:t>
            </a:r>
            <a:r>
              <a:rPr lang="en-US" altLang="zh-CN" b="1"/>
              <a:t>.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744538" y="2152650"/>
            <a:ext cx="12557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例如：</a:t>
            </a:r>
          </a:p>
        </p:txBody>
      </p:sp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1095375" y="1773238"/>
          <a:ext cx="6823075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8" name="Equation" r:id="rId3" imgW="4165560" imgH="1828800" progId="Equation.DSMT4">
                  <p:embed/>
                </p:oleObj>
              </mc:Choice>
              <mc:Fallback>
                <p:oleObj name="Equation" r:id="rId3" imgW="4165560" imgH="1828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773238"/>
                        <a:ext cx="6823075" cy="249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1363663" y="4213225"/>
          <a:ext cx="490855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9" name="Equation" r:id="rId5" imgW="3136680" imgH="1815840" progId="Equation.DSMT4">
                  <p:embed/>
                </p:oleObj>
              </mc:Choice>
              <mc:Fallback>
                <p:oleObj name="Equation" r:id="rId5" imgW="3136680" imgH="18158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213225"/>
                        <a:ext cx="4908550" cy="223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538163" y="265113"/>
          <a:ext cx="857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8" name="Equation" r:id="rId3" imgW="5663880" imgH="1866600" progId="Equation.DSMT4">
                  <p:embed/>
                </p:oleObj>
              </mc:Choice>
              <mc:Fallback>
                <p:oleObj name="Equation" r:id="rId3" imgW="5663880" imgH="1866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65113"/>
                        <a:ext cx="8570912" cy="267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1227138" y="2824163"/>
          <a:ext cx="5767387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9" name="Equation" r:id="rId5" imgW="3085920" imgH="1054080" progId="Equation.DSMT4">
                  <p:embed/>
                </p:oleObj>
              </mc:Choice>
              <mc:Fallback>
                <p:oleObj name="Equation" r:id="rId5" imgW="3085920" imgH="1054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824163"/>
                        <a:ext cx="5767387" cy="186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827088" y="4759325"/>
            <a:ext cx="8066087" cy="1449388"/>
          </a:xfrm>
          <a:prstGeom prst="rect">
            <a:avLst/>
          </a:prstGeom>
          <a:noFill/>
          <a:ln w="76200" cmpd="tri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该引理的意义：</a:t>
            </a:r>
            <a:r>
              <a:rPr lang="zh-CN" altLang="en-US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把矩阵的初等变换归结为用某些初等矩阵左乘或右乘该矩阵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，这对于简化矩阵乘法运算、讨论矩阵的某些性质都很有用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760413" y="596900"/>
            <a:ext cx="706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1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908175" y="260350"/>
          <a:ext cx="24384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9" name="Equation" r:id="rId3" imgW="1396800" imgH="914400" progId="Equation.3">
                  <p:embed/>
                </p:oleObj>
              </mc:Choice>
              <mc:Fallback>
                <p:oleObj name="Equation" r:id="rId3" imgW="13968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0350"/>
                        <a:ext cx="2438400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82638" y="1844675"/>
            <a:ext cx="451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b="1" i="1">
                <a:ea typeface="华文楷体" pitchFamily="2" charset="-122"/>
              </a:rPr>
              <a:t>A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施以第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种初等列变换：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157288" y="2368550"/>
          <a:ext cx="406241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0" name="Equation" r:id="rId5" imgW="1726920" imgH="711000" progId="Equation.DSMT4">
                  <p:embed/>
                </p:oleObj>
              </mc:Choice>
              <mc:Fallback>
                <p:oleObj name="Equation" r:id="rId5" imgW="172692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368550"/>
                        <a:ext cx="4062412" cy="185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5219700" y="2481263"/>
          <a:ext cx="19812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1" name="Equation" r:id="rId7" imgW="1041120" imgH="914400" progId="Equation.DSMT4">
                  <p:embed/>
                </p:oleObj>
              </mc:Choice>
              <mc:Fallback>
                <p:oleObj name="Equation" r:id="rId7" imgW="104112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481263"/>
                        <a:ext cx="19812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484813" y="2447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华文楷体" pitchFamily="2" charset="-122"/>
              </a:rPr>
              <a:t>5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484813" y="2981325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华文楷体" pitchFamily="2" charset="-122"/>
              </a:rPr>
              <a:t>5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5484813" y="3590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华文楷体" pitchFamily="2" charset="-122"/>
              </a:rPr>
              <a:t>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760413" y="401796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相当于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1042988" y="4903788"/>
          <a:ext cx="13192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2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03788"/>
                        <a:ext cx="131921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2411413" y="4398963"/>
          <a:ext cx="20415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3" name="Equation" r:id="rId11" imgW="1206360" imgH="914400" progId="Equation.3">
                  <p:embed/>
                </p:oleObj>
              </mc:Choice>
              <mc:Fallback>
                <p:oleObj name="Equation" r:id="rId11" imgW="120636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398963"/>
                        <a:ext cx="2041525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438650" y="4398963"/>
          <a:ext cx="1676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4" name="Equation" r:id="rId13" imgW="914400" imgH="914400" progId="Equation.3">
                  <p:embed/>
                </p:oleObj>
              </mc:Choice>
              <mc:Fallback>
                <p:oleObj name="Equation" r:id="rId13" imgW="914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398963"/>
                        <a:ext cx="16764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6156325" y="4292600"/>
          <a:ext cx="22320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5" name="Equation" r:id="rId15" imgW="901440" imgH="711000" progId="Equation.DSMT4">
                  <p:embed/>
                </p:oleObj>
              </mc:Choice>
              <mc:Fallback>
                <p:oleObj name="Equation" r:id="rId15" imgW="901440" imgH="711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92600"/>
                        <a:ext cx="223202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7" grpId="0" autoUpdateAnimBg="0"/>
      <p:bldP spid="138248" grpId="0" autoUpdateAnimBg="0"/>
      <p:bldP spid="138249" grpId="0" autoUpdateAnimBg="0"/>
      <p:bldP spid="1382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1763713" y="836613"/>
          <a:ext cx="6792912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0" name="Equation" r:id="rId3" imgW="3695400" imgH="1600200" progId="Equation.DSMT4">
                  <p:embed/>
                </p:oleObj>
              </mc:Choice>
              <mc:Fallback>
                <p:oleObj name="Equation" r:id="rId3" imgW="36954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36613"/>
                        <a:ext cx="6792912" cy="294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84213" y="115888"/>
            <a:ext cx="82200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又如：利用该引理容易求出三类初等矩阵的逆矩阵</a:t>
            </a:r>
            <a:r>
              <a:rPr lang="en-US" altLang="zh-CN" b="1"/>
              <a:t>. 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1038225" y="1700213"/>
            <a:ext cx="5095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i</a:t>
            </a:r>
            <a:r>
              <a:rPr lang="zh-CN" altLang="en-US" sz="2000" b="1"/>
              <a:t>行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042988" y="2420938"/>
            <a:ext cx="5095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j</a:t>
            </a:r>
            <a:r>
              <a:rPr lang="zh-CN" altLang="en-US" sz="2000" b="1"/>
              <a:t>行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2627313" y="655638"/>
            <a:ext cx="5095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i</a:t>
            </a:r>
            <a:r>
              <a:rPr lang="zh-CN" altLang="en-US" sz="2000" b="1"/>
              <a:t>列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3562350" y="655638"/>
            <a:ext cx="5095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j</a:t>
            </a:r>
            <a:r>
              <a:rPr lang="zh-CN" altLang="en-US" sz="2000" b="1"/>
              <a:t>列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5724525" y="655638"/>
            <a:ext cx="5095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i</a:t>
            </a:r>
            <a:r>
              <a:rPr lang="zh-CN" altLang="en-US" sz="2000" b="1"/>
              <a:t>列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6659563" y="655638"/>
            <a:ext cx="5095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sz="2000" b="1" i="1"/>
              <a:t>j</a:t>
            </a:r>
            <a:r>
              <a:rPr lang="zh-CN" altLang="en-US" sz="2000" b="1"/>
              <a:t>列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950913" y="3879850"/>
            <a:ext cx="12557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因此：</a:t>
            </a:r>
          </a:p>
        </p:txBody>
      </p:sp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2916238" y="3860800"/>
          <a:ext cx="14112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1" name="Equation" r:id="rId5" imgW="622080" imgH="291960" progId="Equation.DSMT4">
                  <p:embed/>
                </p:oleObj>
              </mc:Choice>
              <mc:Fallback>
                <p:oleObj name="Equation" r:id="rId5" imgW="622080" imgH="2919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1411287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2916238" y="4508500"/>
          <a:ext cx="36718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2" name="Equation" r:id="rId7" imgW="1841400" imgH="774360" progId="Equation.DSMT4">
                  <p:embed/>
                </p:oleObj>
              </mc:Choice>
              <mc:Fallback>
                <p:oleObj name="Equation" r:id="rId7" imgW="1841400" imgH="7743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08500"/>
                        <a:ext cx="36718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971550" y="4724400"/>
            <a:ext cx="1731963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类似可得</a:t>
            </a:r>
            <a:r>
              <a:rPr lang="en-US" altLang="zh-CN" b="1"/>
              <a:t>:</a:t>
            </a: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6659563" y="4251325"/>
            <a:ext cx="2266950" cy="1609725"/>
          </a:xfrm>
          <a:prstGeom prst="rect">
            <a:avLst/>
          </a:prstGeom>
          <a:solidFill>
            <a:srgbClr val="66FFFF"/>
          </a:solidFill>
          <a:ln w="57150" cmpd="thinThick" algn="ctr">
            <a:solidFill>
              <a:srgbClr val="CC0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初等矩阵是可逆矩阵，而且它们的逆矩阵也是初等矩阵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4284663" y="3932238"/>
          <a:ext cx="4905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3" name="Equation" r:id="rId9" imgW="215640" imgH="266400" progId="Equation.DSMT4">
                  <p:embed/>
                </p:oleObj>
              </mc:Choice>
              <mc:Fallback>
                <p:oleObj name="Equation" r:id="rId9" imgW="215640" imgH="266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32238"/>
                        <a:ext cx="4905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82280" grpId="0"/>
      <p:bldP spid="182281" grpId="0"/>
      <p:bldP spid="182282" grpId="0"/>
      <p:bldP spid="182283" grpId="0"/>
      <p:bldP spid="182284" grpId="0"/>
      <p:bldP spid="182285" grpId="0"/>
      <p:bldP spid="182289" grpId="0"/>
      <p:bldP spid="182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684213" y="222250"/>
            <a:ext cx="4176712" cy="717550"/>
          </a:xfrm>
          <a:prstGeom prst="rect">
            <a:avLst/>
          </a:prstGeom>
          <a:noFill/>
          <a:ln w="76200" cmpd="tri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几个定理性结论 </a:t>
            </a:r>
          </a:p>
        </p:txBody>
      </p:sp>
      <p:graphicFrame>
        <p:nvGraphicFramePr>
          <p:cNvPr id="183308" name="Object 12"/>
          <p:cNvGraphicFramePr>
            <a:graphicFrameLocks noChangeAspect="1"/>
          </p:cNvGraphicFramePr>
          <p:nvPr/>
        </p:nvGraphicFramePr>
        <p:xfrm>
          <a:off x="1476375" y="1628775"/>
          <a:ext cx="383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1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38354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2370138" y="2205038"/>
          <a:ext cx="40433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2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205038"/>
                        <a:ext cx="4043362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900113" y="1052513"/>
            <a:ext cx="799306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1.   </a:t>
            </a:r>
            <a:r>
              <a:rPr lang="zh-CN" altLang="en-US" b="1"/>
              <a:t>矩阵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等价               有初等矩阵</a:t>
            </a: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5292725" y="1557338"/>
            <a:ext cx="201612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，使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827088" y="3284538"/>
            <a:ext cx="7848600" cy="1373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542925" indent="-542925"/>
            <a:r>
              <a:rPr lang="en-US" altLang="zh-CN" b="1">
                <a:latin typeface="黑体" pitchFamily="49" charset="-122"/>
              </a:rPr>
              <a:t>2. </a:t>
            </a:r>
            <a:r>
              <a:rPr lang="zh-CN" altLang="en-US" b="1">
                <a:latin typeface="黑体" pitchFamily="49" charset="-122"/>
              </a:rPr>
              <a:t>两个</a:t>
            </a:r>
            <a:r>
              <a:rPr lang="zh-CN" altLang="en-US" b="1"/>
              <a:t> </a:t>
            </a:r>
            <a:r>
              <a:rPr lang="en-US" altLang="zh-CN" b="1" i="1"/>
              <a:t>s</a:t>
            </a:r>
            <a:r>
              <a:rPr lang="en-US" altLang="zh-CN" sz="2400" b="1"/>
              <a:t>×</a:t>
            </a:r>
            <a:r>
              <a:rPr lang="en-US" altLang="zh-CN" b="1" i="1"/>
              <a:t>n</a:t>
            </a:r>
            <a:r>
              <a:rPr lang="en-US" altLang="zh-CN" b="1"/>
              <a:t> </a:t>
            </a:r>
            <a:r>
              <a:rPr lang="zh-CN" altLang="en-US" b="1"/>
              <a:t>矩阵</a:t>
            </a:r>
            <a:r>
              <a:rPr lang="en-US" altLang="zh-CN" b="1" i="1"/>
              <a:t>A, B</a:t>
            </a:r>
            <a:r>
              <a:rPr lang="en-US" altLang="zh-CN" b="1"/>
              <a:t> </a:t>
            </a:r>
            <a:r>
              <a:rPr lang="zh-CN" altLang="en-US" b="1"/>
              <a:t>等价           存在</a:t>
            </a:r>
            <a:r>
              <a:rPr lang="zh-CN" altLang="en-US" b="1">
                <a:solidFill>
                  <a:srgbClr val="CC0000"/>
                </a:solidFill>
              </a:rPr>
              <a:t>可逆的 </a:t>
            </a:r>
            <a:r>
              <a:rPr lang="en-US" altLang="zh-CN" b="1" i="1">
                <a:solidFill>
                  <a:srgbClr val="CC0000"/>
                </a:solidFill>
              </a:rPr>
              <a:t>s</a:t>
            </a:r>
            <a:r>
              <a:rPr lang="zh-CN" altLang="en-US" b="1">
                <a:solidFill>
                  <a:srgbClr val="CC0000"/>
                </a:solidFill>
              </a:rPr>
              <a:t>级</a:t>
            </a:r>
            <a:r>
              <a:rPr lang="zh-CN" altLang="en-US" b="1"/>
              <a:t>矩阵</a:t>
            </a:r>
            <a:r>
              <a:rPr lang="en-US" altLang="zh-CN" b="1" i="1"/>
              <a:t>P</a:t>
            </a:r>
            <a:r>
              <a:rPr lang="zh-CN" altLang="en-US" b="1"/>
              <a:t>与</a:t>
            </a:r>
            <a:r>
              <a:rPr lang="zh-CN" altLang="en-US" b="1">
                <a:solidFill>
                  <a:srgbClr val="CC0000"/>
                </a:solidFill>
              </a:rPr>
              <a:t>可逆的</a:t>
            </a:r>
            <a:r>
              <a:rPr lang="en-US" altLang="zh-CN" b="1" i="1">
                <a:solidFill>
                  <a:srgbClr val="CC0000"/>
                </a:solidFill>
              </a:rPr>
              <a:t>n </a:t>
            </a:r>
            <a:r>
              <a:rPr lang="zh-CN" altLang="en-US" b="1">
                <a:solidFill>
                  <a:srgbClr val="CC0000"/>
                </a:solidFill>
              </a:rPr>
              <a:t>级</a:t>
            </a:r>
            <a:r>
              <a:rPr lang="zh-CN" altLang="en-US" b="1"/>
              <a:t>矩阵</a:t>
            </a:r>
            <a:r>
              <a:rPr lang="en-US" altLang="zh-CN" b="1" i="1"/>
              <a:t>Q</a:t>
            </a:r>
            <a:r>
              <a:rPr lang="zh-CN" altLang="en-US" b="1"/>
              <a:t>使</a:t>
            </a:r>
          </a:p>
          <a:p>
            <a:pPr marL="542925" indent="-542925" algn="ctr"/>
            <a:r>
              <a:rPr lang="zh-CN" altLang="en-US" b="1"/>
              <a:t>  </a:t>
            </a:r>
            <a:r>
              <a:rPr lang="en-US" altLang="zh-CN" b="1" i="1"/>
              <a:t>B </a:t>
            </a:r>
            <a:r>
              <a:rPr lang="en-US" altLang="zh-CN" b="1"/>
              <a:t>=</a:t>
            </a:r>
            <a:r>
              <a:rPr lang="en-US" altLang="zh-CN" b="1" i="1"/>
              <a:t> PAQ</a:t>
            </a:r>
            <a:r>
              <a:rPr lang="en-US" altLang="zh-CN" b="1"/>
              <a:t> .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808038" y="4725988"/>
            <a:ext cx="619918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cs typeface="宋体" pitchFamily="2" charset="-122"/>
              </a:rPr>
              <a:t>3. </a:t>
            </a:r>
            <a:r>
              <a:rPr lang="zh-CN" altLang="en-US" b="1">
                <a:cs typeface="宋体" pitchFamily="2" charset="-122"/>
              </a:rPr>
              <a:t>任意一个 </a:t>
            </a:r>
            <a:r>
              <a:rPr lang="en-US" altLang="zh-CN" b="1" i="1">
                <a:cs typeface="宋体" pitchFamily="2" charset="-122"/>
              </a:rPr>
              <a:t>m</a:t>
            </a:r>
            <a:r>
              <a:rPr lang="en-US" altLang="zh-CN" sz="2400" b="1">
                <a:cs typeface="SymbolMT"/>
              </a:rPr>
              <a:t>×</a:t>
            </a:r>
            <a:r>
              <a:rPr lang="en-US" altLang="zh-CN" b="1" i="1">
                <a:ea typeface="宋体" pitchFamily="2" charset="-122"/>
              </a:rPr>
              <a:t>n </a:t>
            </a:r>
            <a:r>
              <a:rPr lang="zh-CN" altLang="en-US" b="1"/>
              <a:t>矩阵</a:t>
            </a:r>
            <a:r>
              <a:rPr lang="en-US" altLang="zh-CN" b="1" i="1">
                <a:ea typeface="宋体" pitchFamily="2" charset="-122"/>
              </a:rPr>
              <a:t>A </a:t>
            </a:r>
            <a:r>
              <a:rPr lang="zh-CN" altLang="en-US" b="1"/>
              <a:t>都与一形式为 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183314" name="Object 18"/>
          <p:cNvGraphicFramePr>
            <a:graphicFrameLocks noChangeAspect="1"/>
          </p:cNvGraphicFramePr>
          <p:nvPr/>
        </p:nvGraphicFramePr>
        <p:xfrm>
          <a:off x="6983413" y="4422775"/>
          <a:ext cx="190976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3" name="Equation" r:id="rId7" imgW="888840" imgH="545760" progId="Equation.DSMT4">
                  <p:embed/>
                </p:oleObj>
              </mc:Choice>
              <mc:Fallback>
                <p:oleObj name="Equation" r:id="rId7" imgW="888840" imgH="5457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4422775"/>
                        <a:ext cx="1909762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1116013" y="5157788"/>
            <a:ext cx="59563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宋体" pitchFamily="2" charset="-122"/>
              </a:rPr>
              <a:t>的矩阵等价，它称为矩阵</a:t>
            </a:r>
            <a:r>
              <a:rPr lang="en-US" altLang="zh-CN" b="1" i="1">
                <a:cs typeface="宋体" pitchFamily="2" charset="-122"/>
              </a:rPr>
              <a:t>A </a:t>
            </a:r>
            <a:r>
              <a:rPr lang="zh-CN" altLang="en-US" b="1">
                <a:cs typeface="宋体" pitchFamily="2" charset="-122"/>
              </a:rPr>
              <a:t>的</a:t>
            </a:r>
            <a:r>
              <a:rPr lang="zh-CN" altLang="en-US" b="1">
                <a:solidFill>
                  <a:srgbClr val="0000CC"/>
                </a:solidFill>
                <a:cs typeface="宋体" pitchFamily="2" charset="-122"/>
              </a:rPr>
              <a:t>标准形</a:t>
            </a:r>
            <a:r>
              <a:rPr lang="en-US" altLang="zh-CN" b="1">
                <a:solidFill>
                  <a:srgbClr val="0000CC"/>
                </a:solidFill>
                <a:cs typeface="宋体" pitchFamily="2" charset="-122"/>
              </a:rPr>
              <a:t>.</a:t>
            </a:r>
            <a:endParaRPr lang="en-US" altLang="zh-CN" b="1">
              <a:cs typeface="宋体" pitchFamily="2" charset="-122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1116013" y="5589588"/>
            <a:ext cx="45593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一个矩阵的标准形是</a:t>
            </a:r>
            <a:r>
              <a:rPr lang="zh-CN" altLang="en-US" b="1">
                <a:solidFill>
                  <a:srgbClr val="CC0000"/>
                </a:solidFill>
              </a:rPr>
              <a:t>唯一</a:t>
            </a:r>
            <a:r>
              <a:rPr lang="zh-CN" altLang="en-US" b="1"/>
              <a:t>的</a:t>
            </a:r>
            <a:r>
              <a:rPr lang="en-US" altLang="zh-CN" b="1"/>
              <a:t>.</a:t>
            </a:r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>
            <a:off x="3059113" y="2708275"/>
            <a:ext cx="13684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4859338" y="2708275"/>
            <a:ext cx="13684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3851275" y="2781300"/>
            <a:ext cx="4016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 i="1"/>
              <a:t>P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5292725" y="2708275"/>
            <a:ext cx="4413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 i="1"/>
              <a:t>Q</a:t>
            </a:r>
          </a:p>
        </p:txBody>
      </p:sp>
      <p:sp>
        <p:nvSpPr>
          <p:cNvPr id="183323" name="AutoShape 27"/>
          <p:cNvSpPr>
            <a:spLocks noChangeArrowheads="1"/>
          </p:cNvSpPr>
          <p:nvPr/>
        </p:nvSpPr>
        <p:spPr bwMode="auto">
          <a:xfrm>
            <a:off x="3563938" y="2781300"/>
            <a:ext cx="287337" cy="360363"/>
          </a:xfrm>
          <a:prstGeom prst="curvedRightArrow">
            <a:avLst>
              <a:gd name="adj1" fmla="val 25083"/>
              <a:gd name="adj2" fmla="val 50166"/>
              <a:gd name="adj3" fmla="val 33333"/>
            </a:avLst>
          </a:prstGeom>
          <a:solidFill>
            <a:srgbClr val="66FF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324" name="AutoShape 28"/>
          <p:cNvSpPr>
            <a:spLocks noChangeArrowheads="1"/>
          </p:cNvSpPr>
          <p:nvPr/>
        </p:nvSpPr>
        <p:spPr bwMode="auto">
          <a:xfrm>
            <a:off x="5076825" y="2781300"/>
            <a:ext cx="287338" cy="360363"/>
          </a:xfrm>
          <a:prstGeom prst="curvedRightArrow">
            <a:avLst>
              <a:gd name="adj1" fmla="val 25083"/>
              <a:gd name="adj2" fmla="val 50166"/>
              <a:gd name="adj3" fmla="val 33333"/>
            </a:avLst>
          </a:prstGeom>
          <a:solidFill>
            <a:srgbClr val="66FF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325" name="AutoShape 29"/>
          <p:cNvSpPr>
            <a:spLocks noChangeArrowheads="1"/>
          </p:cNvSpPr>
          <p:nvPr/>
        </p:nvSpPr>
        <p:spPr bwMode="auto">
          <a:xfrm>
            <a:off x="4068763" y="1125538"/>
            <a:ext cx="647700" cy="360362"/>
          </a:xfrm>
          <a:prstGeom prst="leftRightArrow">
            <a:avLst>
              <a:gd name="adj1" fmla="val 50000"/>
              <a:gd name="adj2" fmla="val 3594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327" name="AutoShape 31"/>
          <p:cNvSpPr>
            <a:spLocks noChangeArrowheads="1"/>
          </p:cNvSpPr>
          <p:nvPr/>
        </p:nvSpPr>
        <p:spPr bwMode="auto">
          <a:xfrm>
            <a:off x="5364163" y="3357563"/>
            <a:ext cx="647700" cy="360362"/>
          </a:xfrm>
          <a:prstGeom prst="leftRightArrow">
            <a:avLst>
              <a:gd name="adj1" fmla="val 50000"/>
              <a:gd name="adj2" fmla="val 3594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/>
      <p:bldP spid="183312" grpId="0"/>
      <p:bldP spid="183313" grpId="0"/>
      <p:bldP spid="183315" grpId="0"/>
      <p:bldP spid="183316" grpId="0"/>
      <p:bldP spid="183317" grpId="0"/>
      <p:bldP spid="183318" grpId="0" animBg="1"/>
      <p:bldP spid="183320" grpId="0" animBg="1"/>
      <p:bldP spid="183321" grpId="0"/>
      <p:bldP spid="183322" grpId="0"/>
      <p:bldP spid="183323" grpId="0" animBg="1"/>
      <p:bldP spid="183324" grpId="0" animBg="1"/>
      <p:bldP spid="183325" grpId="0" animBg="1"/>
      <p:bldP spid="1833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684213" y="2411413"/>
            <a:ext cx="7848600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61950" indent="-361950"/>
            <a:r>
              <a:rPr lang="en-US" altLang="zh-CN" b="1"/>
              <a:t>5. </a:t>
            </a:r>
            <a:r>
              <a:rPr lang="zh-CN" altLang="en-US" b="1"/>
              <a:t>可逆矩阵总可以经过一系列初等</a:t>
            </a:r>
            <a:r>
              <a:rPr lang="zh-CN" altLang="en-US" b="1">
                <a:solidFill>
                  <a:srgbClr val="CC0000"/>
                </a:solidFill>
              </a:rPr>
              <a:t>行</a:t>
            </a:r>
            <a:r>
              <a:rPr lang="zh-CN" altLang="en-US" b="1"/>
              <a:t>变换</a:t>
            </a:r>
            <a:r>
              <a:rPr lang="zh-CN" altLang="en-US" b="1">
                <a:solidFill>
                  <a:srgbClr val="0000CC"/>
                </a:solidFill>
              </a:rPr>
              <a:t>化成单位矩阵</a:t>
            </a:r>
            <a:r>
              <a:rPr lang="en-US" altLang="zh-CN" b="1"/>
              <a:t>.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1042988" y="3500438"/>
            <a:ext cx="7561262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47675" indent="-447675"/>
            <a:r>
              <a:rPr lang="en-US" altLang="zh-CN" b="1"/>
              <a:t>【</a:t>
            </a:r>
            <a:r>
              <a:rPr lang="zh-CN" altLang="en-US" b="1"/>
              <a:t>可逆矩阵总可以经过一系列初等</a:t>
            </a:r>
            <a:r>
              <a:rPr lang="zh-CN" altLang="en-US" b="1">
                <a:solidFill>
                  <a:srgbClr val="CC0000"/>
                </a:solidFill>
              </a:rPr>
              <a:t>列</a:t>
            </a:r>
            <a:r>
              <a:rPr lang="zh-CN" altLang="en-US" b="1"/>
              <a:t>变换</a:t>
            </a:r>
            <a:r>
              <a:rPr lang="zh-CN" altLang="en-US" b="1">
                <a:solidFill>
                  <a:srgbClr val="0000CC"/>
                </a:solidFill>
              </a:rPr>
              <a:t>化成单位矩阵</a:t>
            </a:r>
            <a:r>
              <a:rPr lang="en-US" altLang="zh-CN" b="1"/>
              <a:t>.】</a:t>
            </a:r>
          </a:p>
        </p:txBody>
      </p:sp>
      <p:graphicFrame>
        <p:nvGraphicFramePr>
          <p:cNvPr id="137231" name="Object 15"/>
          <p:cNvGraphicFramePr>
            <a:graphicFrameLocks noChangeAspect="1"/>
          </p:cNvGraphicFramePr>
          <p:nvPr/>
        </p:nvGraphicFramePr>
        <p:xfrm>
          <a:off x="2268538" y="1422400"/>
          <a:ext cx="25193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4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22400"/>
                        <a:ext cx="2519362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755650" y="485775"/>
            <a:ext cx="7777163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tabLst>
                <a:tab pos="1028700" algn="l"/>
              </a:tabLst>
            </a:pPr>
            <a:r>
              <a:rPr lang="en-US" altLang="zh-CN" b="1" dirty="0"/>
              <a:t>4.  </a:t>
            </a:r>
            <a:r>
              <a:rPr lang="en-US" altLang="zh-CN" b="1" i="1" dirty="0"/>
              <a:t>n</a:t>
            </a:r>
            <a:r>
              <a:rPr lang="en-US" altLang="zh-CN" b="1" dirty="0"/>
              <a:t> </a:t>
            </a:r>
            <a:r>
              <a:rPr lang="zh-CN" altLang="en-US" b="1" dirty="0" smtClean="0"/>
              <a:t>阶矩阵</a:t>
            </a:r>
            <a:r>
              <a:rPr lang="en-US" altLang="zh-CN" b="1" i="1" dirty="0"/>
              <a:t>A</a:t>
            </a:r>
            <a:r>
              <a:rPr lang="zh-CN" altLang="en-US" b="1" dirty="0"/>
              <a:t>为可逆的               它能表成一些初等矩阵的乘积</a:t>
            </a:r>
          </a:p>
        </p:txBody>
      </p:sp>
      <p:sp>
        <p:nvSpPr>
          <p:cNvPr id="137234" name="AutoShape 18"/>
          <p:cNvSpPr>
            <a:spLocks noChangeArrowheads="1"/>
          </p:cNvSpPr>
          <p:nvPr/>
        </p:nvSpPr>
        <p:spPr bwMode="auto">
          <a:xfrm>
            <a:off x="4643438" y="620713"/>
            <a:ext cx="647700" cy="360362"/>
          </a:xfrm>
          <a:prstGeom prst="leftRightArrow">
            <a:avLst>
              <a:gd name="adj1" fmla="val 50000"/>
              <a:gd name="adj2" fmla="val 3594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/>
      <p:bldP spid="1372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682625" y="188913"/>
            <a:ext cx="612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黑体" pitchFamily="49" charset="-122"/>
              </a:rPr>
              <a:t>三、用初等变换求逆矩阵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1476375" y="974725"/>
            <a:ext cx="1984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黑体" pitchFamily="49" charset="-122"/>
              </a:rPr>
              <a:t>设</a:t>
            </a:r>
            <a:r>
              <a:rPr lang="en-US" altLang="zh-CN" b="1" i="1"/>
              <a:t>A</a:t>
            </a:r>
            <a:r>
              <a:rPr lang="en-US" altLang="zh-CN" b="1" i="1" baseline="-25000"/>
              <a:t>n</a:t>
            </a:r>
            <a:r>
              <a:rPr lang="zh-CN" altLang="en-US" b="1">
                <a:latin typeface="黑体" pitchFamily="49" charset="-122"/>
              </a:rPr>
              <a:t>可逆，</a:t>
            </a: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6883400" y="990600"/>
          <a:ext cx="1570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7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990600"/>
                        <a:ext cx="15700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827088" y="1549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黑体" pitchFamily="49" charset="-122"/>
              </a:rPr>
              <a:t>使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2303463" y="1549400"/>
          <a:ext cx="25955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8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549400"/>
                        <a:ext cx="2595562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827088" y="21828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黑体" pitchFamily="49" charset="-122"/>
              </a:rPr>
              <a:t>所以</a:t>
            </a:r>
          </a:p>
        </p:txBody>
      </p:sp>
      <p:graphicFrame>
        <p:nvGraphicFramePr>
          <p:cNvPr id="139281" name="Object 17"/>
          <p:cNvGraphicFramePr>
            <a:graphicFrameLocks noChangeAspect="1"/>
          </p:cNvGraphicFramePr>
          <p:nvPr/>
        </p:nvGraphicFramePr>
        <p:xfrm>
          <a:off x="2339975" y="2198688"/>
          <a:ext cx="22860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9" name="Equation" r:id="rId7" imgW="1180800" imgH="304560" progId="Equation.3">
                  <p:embed/>
                </p:oleObj>
              </mc:Choice>
              <mc:Fallback>
                <p:oleObj name="Equation" r:id="rId7" imgW="1180800" imgH="3045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98688"/>
                        <a:ext cx="22860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4645025" y="2198688"/>
          <a:ext cx="21605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0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198688"/>
                        <a:ext cx="216058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1593850" y="2782888"/>
          <a:ext cx="32654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1" name="Equation" r:id="rId11" imgW="1396800" imgH="228600" progId="Equation.DSMT4">
                  <p:embed/>
                </p:oleObj>
              </mc:Choice>
              <mc:Fallback>
                <p:oleObj name="Equation" r:id="rId11" imgW="139680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782888"/>
                        <a:ext cx="3265488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4776788" y="2781300"/>
          <a:ext cx="38274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2" name="Equation" r:id="rId13" imgW="1511280" imgH="228600" progId="Equation.DSMT4">
                  <p:embed/>
                </p:oleObj>
              </mc:Choice>
              <mc:Fallback>
                <p:oleObj name="Equation" r:id="rId13" imgW="151128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781300"/>
                        <a:ext cx="38274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4538663" y="3284538"/>
          <a:ext cx="21732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3" name="Equation" r:id="rId15" imgW="799920" imgH="228600" progId="Equation.DSMT4">
                  <p:embed/>
                </p:oleObj>
              </mc:Choice>
              <mc:Fallback>
                <p:oleObj name="Equation" r:id="rId15" imgW="79992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3284538"/>
                        <a:ext cx="2173287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6" name="Object 22"/>
          <p:cNvGraphicFramePr>
            <a:graphicFrameLocks noChangeAspect="1"/>
          </p:cNvGraphicFramePr>
          <p:nvPr/>
        </p:nvGraphicFramePr>
        <p:xfrm>
          <a:off x="2484438" y="4076700"/>
          <a:ext cx="58753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4" name="Equation" r:id="rId17" imgW="1841400" imgH="253800" progId="Equation.DSMT4">
                  <p:embed/>
                </p:oleObj>
              </mc:Choice>
              <mc:Fallback>
                <p:oleObj name="Equation" r:id="rId17" imgW="1841400" imgH="253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587533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811213" y="4005263"/>
            <a:ext cx="1816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黑体" pitchFamily="49" charset="-122"/>
              </a:rPr>
              <a:t>求逆矩阵的方法：</a:t>
            </a:r>
          </a:p>
        </p:txBody>
      </p:sp>
      <p:graphicFrame>
        <p:nvGraphicFramePr>
          <p:cNvPr id="139288" name="Object 24"/>
          <p:cNvGraphicFramePr>
            <a:graphicFrameLocks noChangeAspect="1"/>
          </p:cNvGraphicFramePr>
          <p:nvPr/>
        </p:nvGraphicFramePr>
        <p:xfrm>
          <a:off x="2555875" y="4868863"/>
          <a:ext cx="516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5" name="Equation" r:id="rId19" imgW="1574640" imgH="457200" progId="Equation.DSMT4">
                  <p:embed/>
                </p:oleObj>
              </mc:Choice>
              <mc:Fallback>
                <p:oleObj name="Equation" r:id="rId19" imgW="157464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868863"/>
                        <a:ext cx="516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9" name="Rectangle 25"/>
          <p:cNvSpPr>
            <a:spLocks noChangeArrowheads="1"/>
          </p:cNvSpPr>
          <p:nvPr/>
        </p:nvSpPr>
        <p:spPr bwMode="auto">
          <a:xfrm>
            <a:off x="3203575" y="958850"/>
            <a:ext cx="375602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则存在一系列初等矩阵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755650" y="2773363"/>
            <a:ext cx="89852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于是</a:t>
            </a:r>
          </a:p>
        </p:txBody>
      </p:sp>
      <p:sp>
        <p:nvSpPr>
          <p:cNvPr id="139291" name="AutoShape 27"/>
          <p:cNvSpPr>
            <a:spLocks noChangeArrowheads="1"/>
          </p:cNvSpPr>
          <p:nvPr/>
        </p:nvSpPr>
        <p:spPr bwMode="auto">
          <a:xfrm>
            <a:off x="1690688" y="3571875"/>
            <a:ext cx="504825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 cmpd="dbl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>
            <a:off x="3203575" y="2133600"/>
            <a:ext cx="1223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5" grpId="0"/>
      <p:bldP spid="139278" grpId="0" autoUpdateAnimBg="0"/>
      <p:bldP spid="139280" grpId="0" autoUpdateAnimBg="0"/>
      <p:bldP spid="139287" grpId="0" autoUpdateAnimBg="0"/>
      <p:bldP spid="139289" grpId="0"/>
      <p:bldP spid="139290" grpId="0"/>
      <p:bldP spid="139291" grpId="0" animBg="1"/>
      <p:bldP spid="1392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8313" y="8763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476375" y="876300"/>
            <a:ext cx="7446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</a:rPr>
              <a:t>下面对矩阵的三种变换称为矩阵的</a:t>
            </a:r>
            <a:r>
              <a:rPr lang="zh-CN" altLang="en-US" b="1">
                <a:solidFill>
                  <a:srgbClr val="0000CC"/>
                </a:solidFill>
              </a:rPr>
              <a:t>初等</a:t>
            </a:r>
            <a:r>
              <a:rPr lang="zh-CN" altLang="en-US" b="1">
                <a:solidFill>
                  <a:srgbClr val="CC0000"/>
                </a:solidFill>
              </a:rPr>
              <a:t>行</a:t>
            </a:r>
            <a:r>
              <a:rPr lang="zh-CN" altLang="en-US" b="1">
                <a:solidFill>
                  <a:srgbClr val="0000CC"/>
                </a:solidFill>
              </a:rPr>
              <a:t>变换</a:t>
            </a:r>
            <a:r>
              <a:rPr lang="en-US" altLang="zh-CN" b="1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1549400" y="1420813"/>
            <a:ext cx="426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(1) </a:t>
            </a:r>
            <a:r>
              <a:rPr lang="zh-CN" altLang="en-US" b="1">
                <a:solidFill>
                  <a:srgbClr val="0000CC"/>
                </a:solidFill>
              </a:rPr>
              <a:t>换行</a:t>
            </a:r>
            <a:r>
              <a:rPr lang="zh-CN" altLang="en-US" b="1"/>
              <a:t>变换：互换两行；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1476375" y="1909763"/>
            <a:ext cx="6080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黑体" pitchFamily="49" charset="-122"/>
              </a:rPr>
              <a:t>(2)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</a:rPr>
              <a:t>数乘</a:t>
            </a:r>
            <a:r>
              <a:rPr lang="zh-CN" altLang="en-US" b="1">
                <a:latin typeface="黑体" pitchFamily="49" charset="-122"/>
              </a:rPr>
              <a:t>变换：用</a:t>
            </a:r>
            <a:r>
              <a:rPr lang="zh-CN" altLang="en-US" b="1">
                <a:solidFill>
                  <a:srgbClr val="CC0000"/>
                </a:solidFill>
                <a:latin typeface="黑体" pitchFamily="49" charset="-122"/>
              </a:rPr>
              <a:t>非零</a:t>
            </a:r>
            <a:r>
              <a:rPr lang="zh-CN" altLang="en-US" b="1">
                <a:latin typeface="黑体" pitchFamily="49" charset="-122"/>
              </a:rPr>
              <a:t>常数</a:t>
            </a:r>
            <a:r>
              <a:rPr lang="en-US" altLang="zh-CN" b="1" i="1"/>
              <a:t>k</a:t>
            </a:r>
            <a:r>
              <a:rPr lang="zh-CN" altLang="en-US" b="1">
                <a:latin typeface="黑体" pitchFamily="49" charset="-122"/>
              </a:rPr>
              <a:t>乘某行； 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476375" y="2357438"/>
            <a:ext cx="7240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黑体" pitchFamily="49" charset="-122"/>
              </a:rPr>
              <a:t>(3)</a:t>
            </a:r>
            <a:r>
              <a:rPr lang="zh-CN" altLang="en-US" b="1">
                <a:solidFill>
                  <a:srgbClr val="0000CC"/>
                </a:solidFill>
                <a:latin typeface="黑体" pitchFamily="49" charset="-122"/>
              </a:rPr>
              <a:t>倍加</a:t>
            </a:r>
            <a:r>
              <a:rPr lang="zh-CN" altLang="en-US" b="1">
                <a:latin typeface="黑体" pitchFamily="49" charset="-122"/>
              </a:rPr>
              <a:t>变换：将某行的</a:t>
            </a:r>
            <a:r>
              <a:rPr lang="en-US" altLang="zh-CN" b="1" i="1"/>
              <a:t>k</a:t>
            </a:r>
            <a:r>
              <a:rPr lang="zh-CN" altLang="en-US" b="1">
                <a:latin typeface="黑体" pitchFamily="49" charset="-122"/>
              </a:rPr>
              <a:t>倍加到另一行上去</a:t>
            </a:r>
            <a:r>
              <a:rPr lang="en-US" altLang="zh-CN" b="1"/>
              <a:t>.</a:t>
            </a:r>
            <a:r>
              <a:rPr lang="en-US" altLang="zh-CN" b="1">
                <a:latin typeface="黑体" pitchFamily="49" charset="-122"/>
              </a:rPr>
              <a:t> 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1403350" y="2965450"/>
            <a:ext cx="4916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>
                <a:solidFill>
                  <a:schemeClr val="bg2"/>
                </a:solidFill>
              </a:rPr>
              <a:t>同理可定义矩阵的</a:t>
            </a:r>
            <a:r>
              <a:rPr lang="zh-CN" altLang="en-US" b="1">
                <a:solidFill>
                  <a:srgbClr val="0000CC"/>
                </a:solidFill>
              </a:rPr>
              <a:t>初等</a:t>
            </a:r>
            <a:r>
              <a:rPr lang="zh-CN" altLang="en-US" b="1">
                <a:solidFill>
                  <a:srgbClr val="CC0000"/>
                </a:solidFill>
              </a:rPr>
              <a:t>列</a:t>
            </a:r>
            <a:r>
              <a:rPr lang="zh-CN" altLang="en-US" b="1">
                <a:solidFill>
                  <a:srgbClr val="0000CC"/>
                </a:solidFill>
              </a:rPr>
              <a:t>变换</a:t>
            </a:r>
            <a:r>
              <a:rPr lang="en-US" altLang="zh-CN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684213" y="3411538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/>
              <a:t>        </a:t>
            </a:r>
            <a:r>
              <a:rPr lang="zh-CN" altLang="en-US" b="1"/>
              <a:t>矩阵的初等列变换与初等行变换统称为矩阵的</a:t>
            </a:r>
            <a:r>
              <a:rPr lang="zh-CN" altLang="en-US" b="1">
                <a:solidFill>
                  <a:srgbClr val="CC0000"/>
                </a:solidFill>
              </a:rPr>
              <a:t>初等变换</a:t>
            </a:r>
            <a:r>
              <a:rPr lang="en-US" altLang="zh-CN" b="1"/>
              <a:t>. 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1370013" y="4348163"/>
            <a:ext cx="66579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用记号</a:t>
            </a:r>
            <a:r>
              <a:rPr lang="en-US" altLang="zh-CN" b="1" i="1"/>
              <a:t>A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en-US" altLang="zh-CN" b="1" i="1"/>
              <a:t>B</a:t>
            </a:r>
            <a:r>
              <a:rPr lang="zh-CN" altLang="en-US" b="1">
                <a:sym typeface="Wingdings" pitchFamily="2" charset="2"/>
              </a:rPr>
              <a:t>表示</a:t>
            </a:r>
            <a:r>
              <a:rPr lang="en-US" altLang="zh-CN" b="1" i="1">
                <a:sym typeface="Wingdings" pitchFamily="2" charset="2"/>
              </a:rPr>
              <a:t>A</a:t>
            </a:r>
            <a:r>
              <a:rPr lang="zh-CN" altLang="en-US" b="1">
                <a:sym typeface="Wingdings" pitchFamily="2" charset="2"/>
              </a:rPr>
              <a:t>经初等变换得到矩阵</a:t>
            </a:r>
            <a:r>
              <a:rPr lang="en-US" altLang="zh-CN" b="1" i="1">
                <a:sym typeface="Wingdings" pitchFamily="2" charset="2"/>
              </a:rPr>
              <a:t>B</a:t>
            </a:r>
            <a:r>
              <a:rPr lang="en-US" altLang="zh-CN" b="1">
                <a:sym typeface="Wingdings" pitchFamily="2" charset="2"/>
              </a:rPr>
              <a:t>. 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611188" y="4924425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/>
              <a:t>        </a:t>
            </a:r>
            <a:r>
              <a:rPr lang="zh-CN" altLang="en-US" b="1"/>
              <a:t>初等变换是</a:t>
            </a:r>
            <a:r>
              <a:rPr lang="zh-CN" altLang="en-US" b="1">
                <a:solidFill>
                  <a:srgbClr val="CC0000"/>
                </a:solidFill>
              </a:rPr>
              <a:t>可逆</a:t>
            </a:r>
            <a:r>
              <a:rPr lang="zh-CN" altLang="en-US" b="1"/>
              <a:t>的，且每种初等变换和它的逆变换是</a:t>
            </a:r>
            <a:r>
              <a:rPr lang="zh-CN" altLang="en-US" b="1">
                <a:solidFill>
                  <a:srgbClr val="CC0000"/>
                </a:solidFill>
              </a:rPr>
              <a:t>同一类型</a:t>
            </a:r>
            <a:r>
              <a:rPr lang="en-US" altLang="zh-CN" b="1"/>
              <a:t>.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611188" y="44450"/>
            <a:ext cx="4313237" cy="641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sz="3600" b="1">
                <a:solidFill>
                  <a:srgbClr val="0000FF"/>
                </a:solidFill>
              </a:rPr>
              <a:t>一、矩阵的初等变换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/>
      <p:bldP spid="94220" grpId="0"/>
      <p:bldP spid="94221" grpId="0"/>
      <p:bldP spid="94222" grpId="0"/>
      <p:bldP spid="94223" grpId="0"/>
      <p:bldP spid="94224" grpId="0"/>
      <p:bldP spid="94225" grpId="0"/>
      <p:bldP spid="942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769938" y="771525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2</a:t>
            </a: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1981200" y="333375"/>
          <a:ext cx="3962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5" name="Equation" r:id="rId3" imgW="2197080" imgH="914400" progId="Equation.3">
                  <p:embed/>
                </p:oleObj>
              </mc:Choice>
              <mc:Fallback>
                <p:oleObj name="Equation" r:id="rId3" imgW="219708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3375"/>
                        <a:ext cx="39624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576263" y="170815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5059363" y="2789238"/>
          <a:ext cx="933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6" name="Equation" r:id="rId5" imgW="888840" imgH="304560" progId="Equation.DSMT4">
                  <p:embed/>
                </p:oleObj>
              </mc:Choice>
              <mc:Fallback>
                <p:oleObj name="Equation" r:id="rId5" imgW="88884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2789238"/>
                        <a:ext cx="93345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500063" y="2374900"/>
          <a:ext cx="4648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7" name="Equation" r:id="rId7" imgW="2705040" imgH="914400" progId="Equation.DSMT4">
                  <p:embed/>
                </p:oleObj>
              </mc:Choice>
              <mc:Fallback>
                <p:oleObj name="Equation" r:id="rId7" imgW="2705040" imgH="914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374900"/>
                        <a:ext cx="4648200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3635375" y="2420938"/>
            <a:ext cx="0" cy="12239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4393" name="Group 9"/>
          <p:cNvGrpSpPr>
            <a:grpSpLocks/>
          </p:cNvGrpSpPr>
          <p:nvPr/>
        </p:nvGrpSpPr>
        <p:grpSpPr bwMode="auto">
          <a:xfrm>
            <a:off x="5883275" y="2085975"/>
            <a:ext cx="3276600" cy="1698625"/>
            <a:chOff x="3696" y="1344"/>
            <a:chExt cx="2064" cy="1070"/>
          </a:xfrm>
        </p:grpSpPr>
        <p:graphicFrame>
          <p:nvGraphicFramePr>
            <p:cNvPr id="144394" name="Object 10"/>
            <p:cNvGraphicFramePr>
              <a:graphicFrameLocks noChangeAspect="1"/>
            </p:cNvGraphicFramePr>
            <p:nvPr/>
          </p:nvGraphicFramePr>
          <p:xfrm>
            <a:off x="3696" y="1344"/>
            <a:ext cx="2064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28" name="Equation" r:id="rId9" imgW="1917360" imgH="914400" progId="Equation.3">
                    <p:embed/>
                  </p:oleObj>
                </mc:Choice>
                <mc:Fallback>
                  <p:oleObj name="Equation" r:id="rId9" imgW="1917360" imgH="9144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344"/>
                          <a:ext cx="2064" cy="10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5" name="Line 11"/>
            <p:cNvSpPr>
              <a:spLocks noChangeShapeType="1"/>
            </p:cNvSpPr>
            <p:nvPr/>
          </p:nvSpPr>
          <p:spPr bwMode="auto">
            <a:xfrm>
              <a:off x="4800" y="1440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4396" name="Object 12"/>
          <p:cNvGraphicFramePr>
            <a:graphicFrameLocks noChangeAspect="1"/>
          </p:cNvGraphicFramePr>
          <p:nvPr/>
        </p:nvGraphicFramePr>
        <p:xfrm>
          <a:off x="600075" y="4545013"/>
          <a:ext cx="982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9" name="Equation" r:id="rId11" imgW="876240" imgH="317160" progId="Equation.DSMT4">
                  <p:embed/>
                </p:oleObj>
              </mc:Choice>
              <mc:Fallback>
                <p:oleObj name="Equation" r:id="rId11" imgW="876240" imgH="3171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545013"/>
                        <a:ext cx="9826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1852613" y="51133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0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2401888" y="5122863"/>
            <a:ext cx="481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-3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2935288" y="5122863"/>
            <a:ext cx="481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-8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3621088" y="51228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pitchFamily="2" charset="-122"/>
              </a:rPr>
              <a:t>0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4062413" y="5113338"/>
            <a:ext cx="481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-2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4595813" y="51133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1</a:t>
            </a:r>
          </a:p>
        </p:txBody>
      </p:sp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4916488" y="4508500"/>
          <a:ext cx="1041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0" name="Equation" r:id="rId13" imgW="787320" imgH="279360" progId="Equation.DSMT4">
                  <p:embed/>
                </p:oleObj>
              </mc:Choice>
              <mc:Fallback>
                <p:oleObj name="Equation" r:id="rId13" imgW="787320" imgH="27936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4508500"/>
                        <a:ext cx="10414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404" name="Group 20"/>
          <p:cNvGrpSpPr>
            <a:grpSpLocks/>
          </p:cNvGrpSpPr>
          <p:nvPr/>
        </p:nvGrpSpPr>
        <p:grpSpPr bwMode="auto">
          <a:xfrm>
            <a:off x="1776414" y="3914775"/>
            <a:ext cx="3200400" cy="1754188"/>
            <a:chOff x="912" y="2496"/>
            <a:chExt cx="2016" cy="1105"/>
          </a:xfrm>
        </p:grpSpPr>
        <p:graphicFrame>
          <p:nvGraphicFramePr>
            <p:cNvPr id="144405" name="Object 21"/>
            <p:cNvGraphicFramePr>
              <a:graphicFrameLocks noChangeAspect="1"/>
            </p:cNvGraphicFramePr>
            <p:nvPr/>
          </p:nvGraphicFramePr>
          <p:xfrm>
            <a:off x="912" y="2496"/>
            <a:ext cx="2016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31" name="Equation" r:id="rId15" imgW="1765080" imgH="914400" progId="Equation.DSMT4">
                    <p:embed/>
                  </p:oleObj>
                </mc:Choice>
                <mc:Fallback>
                  <p:oleObj name="Equation" r:id="rId15" imgW="1765080" imgH="9144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96"/>
                          <a:ext cx="2016" cy="11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>
              <a:off x="1968" y="259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07" name="Group 23"/>
          <p:cNvGrpSpPr>
            <a:grpSpLocks/>
          </p:cNvGrpSpPr>
          <p:nvPr/>
        </p:nvGrpSpPr>
        <p:grpSpPr bwMode="auto">
          <a:xfrm>
            <a:off x="5908675" y="3990975"/>
            <a:ext cx="3200400" cy="1676400"/>
            <a:chOff x="3744" y="2544"/>
            <a:chExt cx="2016" cy="1056"/>
          </a:xfrm>
        </p:grpSpPr>
        <p:graphicFrame>
          <p:nvGraphicFramePr>
            <p:cNvPr id="144408" name="Object 24"/>
            <p:cNvGraphicFramePr>
              <a:graphicFrameLocks noChangeAspect="1"/>
            </p:cNvGraphicFramePr>
            <p:nvPr/>
          </p:nvGraphicFramePr>
          <p:xfrm>
            <a:off x="3744" y="2544"/>
            <a:ext cx="201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32" name="Equation" r:id="rId17" imgW="2082600" imgH="914400" progId="Equation.3">
                    <p:embed/>
                  </p:oleObj>
                </mc:Choice>
                <mc:Fallback>
                  <p:oleObj name="Equation" r:id="rId17" imgW="2082600" imgH="9144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44"/>
                          <a:ext cx="2016" cy="1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752" y="259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392" grpId="0" animBg="1"/>
      <p:bldP spid="144397" grpId="0" autoUpdateAnimBg="0"/>
      <p:bldP spid="144398" grpId="0" autoUpdateAnimBg="0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4113213" y="465138"/>
          <a:ext cx="15636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2" name="Equation" r:id="rId3" imgW="787320" imgH="520560" progId="Equation.DSMT4">
                  <p:embed/>
                </p:oleObj>
              </mc:Choice>
              <mc:Fallback>
                <p:oleObj name="Equation" r:id="rId3" imgW="78732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65138"/>
                        <a:ext cx="1563687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395288" y="2924175"/>
          <a:ext cx="12239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3" name="Equation" r:id="rId5" imgW="685800" imgH="279360" progId="Equation.DSMT4">
                  <p:embed/>
                </p:oleObj>
              </mc:Choice>
              <mc:Fallback>
                <p:oleObj name="Equation" r:id="rId5" imgW="68580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24175"/>
                        <a:ext cx="122396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4643438" y="2997200"/>
          <a:ext cx="8651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4" name="Equation" r:id="rId7" imgW="799920" imgH="279360" progId="Equation.DSMT4">
                  <p:embed/>
                </p:oleObj>
              </mc:Choice>
              <mc:Fallback>
                <p:oleObj name="Equation" r:id="rId7" imgW="79992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97200"/>
                        <a:ext cx="86518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1901825" y="4214813"/>
          <a:ext cx="3200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5" name="Equation" r:id="rId9" imgW="1930320" imgH="1066680" progId="Equation.3">
                  <p:embed/>
                </p:oleObj>
              </mc:Choice>
              <mc:Fallback>
                <p:oleObj name="Equation" r:id="rId9" imgW="1930320" imgH="1066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214813"/>
                        <a:ext cx="32004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682625" y="43672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华文楷体" pitchFamily="2" charset="-122"/>
              </a:rPr>
              <a:t>所以</a:t>
            </a:r>
          </a:p>
        </p:txBody>
      </p:sp>
      <p:grpSp>
        <p:nvGrpSpPr>
          <p:cNvPr id="145415" name="Group 7"/>
          <p:cNvGrpSpPr>
            <a:grpSpLocks/>
          </p:cNvGrpSpPr>
          <p:nvPr/>
        </p:nvGrpSpPr>
        <p:grpSpPr bwMode="auto">
          <a:xfrm>
            <a:off x="987425" y="481013"/>
            <a:ext cx="3124200" cy="1676400"/>
            <a:chOff x="3744" y="2544"/>
            <a:chExt cx="2016" cy="1056"/>
          </a:xfrm>
        </p:grpSpPr>
        <p:graphicFrame>
          <p:nvGraphicFramePr>
            <p:cNvPr id="145416" name="Object 8"/>
            <p:cNvGraphicFramePr>
              <a:graphicFrameLocks noChangeAspect="1"/>
            </p:cNvGraphicFramePr>
            <p:nvPr/>
          </p:nvGraphicFramePr>
          <p:xfrm>
            <a:off x="3744" y="2544"/>
            <a:ext cx="201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6" name="Equation" r:id="rId11" imgW="2082600" imgH="914400" progId="Equation.3">
                    <p:embed/>
                  </p:oleObj>
                </mc:Choice>
                <mc:Fallback>
                  <p:oleObj name="Equation" r:id="rId11" imgW="2082600" imgH="9144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44"/>
                          <a:ext cx="2016" cy="1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7" name="Line 9"/>
            <p:cNvSpPr>
              <a:spLocks noChangeShapeType="1"/>
            </p:cNvSpPr>
            <p:nvPr/>
          </p:nvSpPr>
          <p:spPr bwMode="auto">
            <a:xfrm>
              <a:off x="4752" y="259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18" name="Group 10"/>
          <p:cNvGrpSpPr>
            <a:grpSpLocks/>
          </p:cNvGrpSpPr>
          <p:nvPr/>
        </p:nvGrpSpPr>
        <p:grpSpPr bwMode="auto">
          <a:xfrm>
            <a:off x="5635625" y="404813"/>
            <a:ext cx="3276600" cy="1622425"/>
            <a:chOff x="3408" y="288"/>
            <a:chExt cx="2064" cy="1022"/>
          </a:xfrm>
        </p:grpSpPr>
        <p:graphicFrame>
          <p:nvGraphicFramePr>
            <p:cNvPr id="145419" name="Object 11"/>
            <p:cNvGraphicFramePr>
              <a:graphicFrameLocks noChangeAspect="1"/>
            </p:cNvGraphicFramePr>
            <p:nvPr/>
          </p:nvGraphicFramePr>
          <p:xfrm>
            <a:off x="3408" y="288"/>
            <a:ext cx="2064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7" name="Equation" r:id="rId13" imgW="2082600" imgH="914400" progId="Equation.3">
                    <p:embed/>
                  </p:oleObj>
                </mc:Choice>
                <mc:Fallback>
                  <p:oleObj name="Equation" r:id="rId13" imgW="2082600" imgH="9144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88"/>
                          <a:ext cx="2064" cy="10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4416" y="336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21" name="Group 13"/>
          <p:cNvGrpSpPr>
            <a:grpSpLocks/>
          </p:cNvGrpSpPr>
          <p:nvPr/>
        </p:nvGrpSpPr>
        <p:grpSpPr bwMode="auto">
          <a:xfrm>
            <a:off x="1547813" y="2462213"/>
            <a:ext cx="3255962" cy="1600200"/>
            <a:chOff x="912" y="1584"/>
            <a:chExt cx="2051" cy="1008"/>
          </a:xfrm>
        </p:grpSpPr>
        <p:graphicFrame>
          <p:nvGraphicFramePr>
            <p:cNvPr id="145422" name="Object 14"/>
            <p:cNvGraphicFramePr>
              <a:graphicFrameLocks noChangeAspect="1"/>
            </p:cNvGraphicFramePr>
            <p:nvPr/>
          </p:nvGraphicFramePr>
          <p:xfrm>
            <a:off x="912" y="1584"/>
            <a:ext cx="2051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8" name="Equation" r:id="rId15" imgW="2070000" imgH="914400" progId="Equation.3">
                    <p:embed/>
                  </p:oleObj>
                </mc:Choice>
                <mc:Fallback>
                  <p:oleObj name="Equation" r:id="rId15" imgW="2070000" imgH="9144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84"/>
                          <a:ext cx="2051" cy="10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>
              <a:off x="1920" y="1632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24" name="Group 16"/>
          <p:cNvGrpSpPr>
            <a:grpSpLocks/>
          </p:cNvGrpSpPr>
          <p:nvPr/>
        </p:nvGrpSpPr>
        <p:grpSpPr bwMode="auto">
          <a:xfrm>
            <a:off x="5483225" y="2309813"/>
            <a:ext cx="3625850" cy="1990725"/>
            <a:chOff x="3312" y="1488"/>
            <a:chExt cx="2284" cy="1254"/>
          </a:xfrm>
        </p:grpSpPr>
        <p:graphicFrame>
          <p:nvGraphicFramePr>
            <p:cNvPr id="145425" name="Object 17"/>
            <p:cNvGraphicFramePr>
              <a:graphicFrameLocks noChangeAspect="1"/>
            </p:cNvGraphicFramePr>
            <p:nvPr/>
          </p:nvGraphicFramePr>
          <p:xfrm>
            <a:off x="3312" y="1488"/>
            <a:ext cx="2284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9" name="Equation" r:id="rId17" imgW="2286000" imgH="1066680" progId="Equation.3">
                    <p:embed/>
                  </p:oleObj>
                </mc:Choice>
                <mc:Fallback>
                  <p:oleObj name="Equation" r:id="rId17" imgW="2286000" imgH="10666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488"/>
                          <a:ext cx="2284" cy="1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>
              <a:off x="4224" y="1680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06413" y="22860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也可用初等列变换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952500" y="760413"/>
          <a:ext cx="2971800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8" name="Equation" r:id="rId3" imgW="1422360" imgH="1803240" progId="Equation.3">
                  <p:embed/>
                </p:oleObj>
              </mc:Choice>
              <mc:Fallback>
                <p:oleObj name="Equation" r:id="rId3" imgW="1422360" imgH="1803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760413"/>
                        <a:ext cx="2971800" cy="289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2247900" y="762000"/>
          <a:ext cx="14652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9" name="Equation" r:id="rId5" imgW="863280" imgH="876240" progId="Equation.DSMT4">
                  <p:embed/>
                </p:oleObj>
              </mc:Choice>
              <mc:Fallback>
                <p:oleObj name="Equation" r:id="rId5" imgW="863280" imgH="876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762000"/>
                        <a:ext cx="146526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201863" y="2205038"/>
          <a:ext cx="1447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0" name="Equation" r:id="rId7" imgW="723600" imgH="876240" progId="Equation.DSMT4">
                  <p:embed/>
                </p:oleObj>
              </mc:Choice>
              <mc:Fallback>
                <p:oleObj name="Equation" r:id="rId7" imgW="723600" imgH="876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205038"/>
                        <a:ext cx="14478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539750" y="4156075"/>
          <a:ext cx="36004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1" name="Equation" r:id="rId9" imgW="1218960" imgH="368280" progId="Equation.DSMT4">
                  <p:embed/>
                </p:oleObj>
              </mc:Choice>
              <mc:Fallback>
                <p:oleObj name="Equation" r:id="rId9" imgW="121896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56075"/>
                        <a:ext cx="360045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2247900" y="22098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49213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2" name="Equation" r:id="rId11" imgW="914400" imgH="179640" progId="Equation.DSMT4">
                  <p:embed/>
                </p:oleObj>
              </mc:Choice>
              <mc:Fallback>
                <p:oleObj name="Equation" r:id="rId11" imgW="914400" imgH="179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1" name="Group 9"/>
          <p:cNvGrpSpPr>
            <a:grpSpLocks/>
          </p:cNvGrpSpPr>
          <p:nvPr/>
        </p:nvGrpSpPr>
        <p:grpSpPr bwMode="auto">
          <a:xfrm>
            <a:off x="4211638" y="3357563"/>
            <a:ext cx="2133600" cy="3276600"/>
            <a:chOff x="4272" y="384"/>
            <a:chExt cx="1152" cy="2064"/>
          </a:xfrm>
        </p:grpSpPr>
        <p:graphicFrame>
          <p:nvGraphicFramePr>
            <p:cNvPr id="146442" name="Object 10"/>
            <p:cNvGraphicFramePr>
              <a:graphicFrameLocks noChangeAspect="1"/>
            </p:cNvGraphicFramePr>
            <p:nvPr/>
          </p:nvGraphicFramePr>
          <p:xfrm>
            <a:off x="4272" y="384"/>
            <a:ext cx="1152" cy="2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3" name="Equation" r:id="rId13" imgW="1054080" imgH="1549080" progId="Equation.DSMT4">
                    <p:embed/>
                  </p:oleObj>
                </mc:Choice>
                <mc:Fallback>
                  <p:oleObj name="Equation" r:id="rId13" imgW="1054080" imgH="15490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84"/>
                          <a:ext cx="1152" cy="2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>
              <a:off x="4464" y="1296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6483350" y="620713"/>
          <a:ext cx="1976438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4" name="Equation" r:id="rId15" imgW="685800" imgH="1371600" progId="Equation.DSMT4">
                  <p:embed/>
                </p:oleObj>
              </mc:Choice>
              <mc:Fallback>
                <p:oleObj name="Equation" r:id="rId15" imgW="685800" imgH="1371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620713"/>
                        <a:ext cx="1976438" cy="304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5" name="Object 13"/>
          <p:cNvGraphicFramePr>
            <a:graphicFrameLocks noChangeAspect="1"/>
          </p:cNvGraphicFramePr>
          <p:nvPr/>
        </p:nvGraphicFramePr>
        <p:xfrm>
          <a:off x="6659563" y="620713"/>
          <a:ext cx="1538287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5" name="Equation" r:id="rId17" imgW="634680" imgH="672840" progId="Equation.DSMT4">
                  <p:embed/>
                </p:oleObj>
              </mc:Choice>
              <mc:Fallback>
                <p:oleObj name="Equation" r:id="rId17" imgW="634680" imgH="6728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620713"/>
                        <a:ext cx="1538287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/>
          <p:cNvGraphicFramePr>
            <a:graphicFrameLocks noChangeAspect="1"/>
          </p:cNvGraphicFramePr>
          <p:nvPr/>
        </p:nvGraphicFramePr>
        <p:xfrm>
          <a:off x="6732588" y="2205038"/>
          <a:ext cx="14795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6" name="Equation" r:id="rId19" imgW="558720" imgH="672840" progId="Equation.DSMT4">
                  <p:embed/>
                </p:oleObj>
              </mc:Choice>
              <mc:Fallback>
                <p:oleObj name="Equation" r:id="rId19" imgW="558720" imgH="6728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205038"/>
                        <a:ext cx="147955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4175125" y="1844675"/>
          <a:ext cx="1870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7" name="Equation" r:id="rId21" imgW="660240" imgH="228600" progId="Equation.DSMT4">
                  <p:embed/>
                </p:oleObj>
              </mc:Choice>
              <mc:Fallback>
                <p:oleObj name="Equation" r:id="rId21" imgW="66024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1844675"/>
                        <a:ext cx="18700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6732588" y="2205038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nimBg="1"/>
      <p:bldP spid="1464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08050"/>
            <a:ext cx="7543800" cy="1143000"/>
          </a:xfrm>
        </p:spPr>
        <p:txBody>
          <a:bodyPr/>
          <a:lstStyle/>
          <a:p>
            <a:pPr marL="762000" indent="-762000"/>
            <a:r>
              <a:rPr lang="zh-CN" altLang="en-US" sz="2800">
                <a:solidFill>
                  <a:schemeClr val="tx1"/>
                </a:solidFill>
              </a:rPr>
              <a:t>例</a:t>
            </a:r>
            <a:r>
              <a:rPr lang="en-US" altLang="zh-CN" sz="2800">
                <a:solidFill>
                  <a:schemeClr val="tx1"/>
                </a:solidFill>
              </a:rPr>
              <a:t>3 </a:t>
            </a:r>
            <a:r>
              <a:rPr lang="zh-CN" altLang="en-US" sz="2800">
                <a:solidFill>
                  <a:schemeClr val="tx1"/>
                </a:solidFill>
              </a:rPr>
              <a:t>已知方阵</a:t>
            </a: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3132138" y="393700"/>
          <a:ext cx="29146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5" name="Equation" r:id="rId3" imgW="1523880" imgH="1155600" progId="Equation.DSMT4">
                  <p:embed/>
                </p:oleObj>
              </mc:Choice>
              <mc:Fallback>
                <p:oleObj name="Equation" r:id="rId3" imgW="1523880" imgH="1155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3700"/>
                        <a:ext cx="2914650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6732588" y="2409825"/>
          <a:ext cx="936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6" name="Equation" r:id="rId5" imgW="520474" imgH="520474" progId="Equation.DSMT4">
                  <p:embed/>
                </p:oleObj>
              </mc:Choice>
              <mc:Fallback>
                <p:oleObj name="Equation" r:id="rId5" imgW="520474" imgH="52047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409825"/>
                        <a:ext cx="9366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3359150" y="2366963"/>
            <a:ext cx="22225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>
                <a:ea typeface="宋体" pitchFamily="2" charset="-122"/>
              </a:rPr>
              <a:t>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1547813" y="3130550"/>
            <a:ext cx="41687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黑体" pitchFamily="49" charset="-122"/>
                <a:cs typeface="Times New Roman" pitchFamily="18" charset="0"/>
              </a:rPr>
              <a:t>(</a:t>
            </a:r>
            <a:r>
              <a:rPr lang="zh-CN" altLang="en-US" sz="2400" b="1">
                <a:latin typeface="黑体" pitchFamily="49" charset="-122"/>
                <a:cs typeface="Times New Roman" pitchFamily="18" charset="0"/>
              </a:rPr>
              <a:t>提示：即求</a:t>
            </a:r>
            <a:r>
              <a:rPr lang="en-US" altLang="zh-CN" sz="2400" b="1" i="1">
                <a:cs typeface="Times New Roman" pitchFamily="18" charset="0"/>
              </a:rPr>
              <a:t>A</a:t>
            </a:r>
            <a:r>
              <a:rPr lang="en-US" altLang="zh-CN" sz="2400" b="1" baseline="30000">
                <a:latin typeface="黑体" pitchFamily="49" charset="-122"/>
                <a:cs typeface="Times New Roman" pitchFamily="18" charset="0"/>
              </a:rPr>
              <a:t>*</a:t>
            </a:r>
            <a:r>
              <a:rPr lang="zh-CN" altLang="en-US" sz="2400" b="1">
                <a:latin typeface="黑体" pitchFamily="49" charset="-122"/>
                <a:cs typeface="Times New Roman" pitchFamily="18" charset="0"/>
              </a:rPr>
              <a:t>的所有元之和</a:t>
            </a:r>
            <a:r>
              <a:rPr lang="en-US" altLang="zh-CN" sz="2400" b="1">
                <a:latin typeface="黑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1476375" y="2627313"/>
            <a:ext cx="639921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求</a:t>
            </a:r>
            <a:r>
              <a:rPr lang="en-US" altLang="zh-CN" b="1" i="1"/>
              <a:t>A</a:t>
            </a:r>
            <a:r>
              <a:rPr lang="zh-CN" altLang="en-US" b="1"/>
              <a:t>中所有元素的代数余子式之和          </a:t>
            </a:r>
            <a:r>
              <a:rPr lang="en-US" altLang="zh-CN" b="1"/>
              <a:t>.</a:t>
            </a:r>
          </a:p>
        </p:txBody>
      </p:sp>
      <p:graphicFrame>
        <p:nvGraphicFramePr>
          <p:cNvPr id="187404" name="Object 12"/>
          <p:cNvGraphicFramePr>
            <a:graphicFrameLocks noChangeAspect="1"/>
          </p:cNvGraphicFramePr>
          <p:nvPr/>
        </p:nvGraphicFramePr>
        <p:xfrm>
          <a:off x="1582738" y="4022725"/>
          <a:ext cx="2017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7" name="Equation" r:id="rId7" imgW="952200" imgH="241200" progId="Equation.DSMT4">
                  <p:embed/>
                </p:oleObj>
              </mc:Choice>
              <mc:Fallback>
                <p:oleObj name="Equation" r:id="rId7" imgW="95220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022725"/>
                        <a:ext cx="201771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1557338" y="4613275"/>
          <a:ext cx="1638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8" name="Equation" r:id="rId9" imgW="774360" imgH="215640" progId="Equation.DSMT4">
                  <p:embed/>
                </p:oleObj>
              </mc:Choice>
              <mc:Fallback>
                <p:oleObj name="Equation" r:id="rId9" imgW="77436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613275"/>
                        <a:ext cx="1638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2111375" y="5194300"/>
          <a:ext cx="21732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9" name="Equation" r:id="rId11" imgW="990360" imgH="241200" progId="Equation.DSMT4">
                  <p:embed/>
                </p:oleObj>
              </mc:Choice>
              <mc:Fallback>
                <p:oleObj name="Equation" r:id="rId11" imgW="99036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5194300"/>
                        <a:ext cx="2173288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684213" y="3922713"/>
            <a:ext cx="89852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解：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900113" y="115888"/>
          <a:ext cx="6767512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6" name="Equation" r:id="rId3" imgW="3314700" imgH="1333500" progId="Equation.DSMT4">
                  <p:embed/>
                </p:oleObj>
              </mc:Choice>
              <mc:Fallback>
                <p:oleObj name="Equation" r:id="rId3" imgW="3314700" imgH="1333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5888"/>
                        <a:ext cx="6767512" cy="272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330325" y="3203575"/>
          <a:ext cx="63373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7" name="Equation" r:id="rId5" imgW="3530600" imgH="1485900" progId="Equation.DSMT4">
                  <p:embed/>
                </p:oleObj>
              </mc:Choice>
              <mc:Fallback>
                <p:oleObj name="Equation" r:id="rId5" imgW="3530600" imgH="148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203575"/>
                        <a:ext cx="6337300" cy="267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133350" y="2652713"/>
            <a:ext cx="48895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endParaRPr lang="en-US" altLang="zh-CN" sz="1200">
              <a:ea typeface="宋体" pitchFamily="2" charset="-122"/>
            </a:endParaRPr>
          </a:p>
          <a:p>
            <a:pPr indent="266700" eaLnBrk="0" hangingPunct="0"/>
            <a:r>
              <a:rPr lang="en-US" altLang="zh-CN" sz="1200">
                <a:ea typeface="宋体" pitchFamily="2" charset="-122"/>
              </a:rPr>
              <a:t> </a:t>
            </a:r>
            <a:endParaRPr lang="en-US" altLang="zh-CN" sz="800"/>
          </a:p>
          <a:p>
            <a:pPr indent="266700" eaLnBrk="0" hangingPunct="0"/>
            <a:endParaRPr lang="en-US" altLang="zh-CN" sz="2400">
              <a:ea typeface="宋体" pitchFamily="2" charset="-12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727200" y="2852738"/>
            <a:ext cx="63007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行先乘以</a:t>
            </a:r>
            <a:r>
              <a:rPr lang="en-US" altLang="zh-CN" sz="2000" b="1"/>
              <a:t>1/2</a:t>
            </a:r>
            <a:r>
              <a:rPr lang="zh-CN" altLang="en-US" sz="2000" b="1"/>
              <a:t>，然后从第</a:t>
            </a:r>
            <a:r>
              <a:rPr lang="en-US" altLang="zh-CN" sz="2000" b="1"/>
              <a:t>1</a:t>
            </a:r>
            <a:r>
              <a:rPr lang="zh-CN" altLang="en-US" sz="2000" b="1"/>
              <a:t>行起，每行减去下一行</a:t>
            </a:r>
            <a:r>
              <a:rPr lang="en-US" altLang="zh-CN" sz="20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411413" y="476250"/>
          <a:ext cx="383540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3" name="Equation" r:id="rId3" imgW="1854000" imgH="1333440" progId="Equation.DSMT4">
                  <p:embed/>
                </p:oleObj>
              </mc:Choice>
              <mc:Fallback>
                <p:oleObj name="Equation" r:id="rId3" imgW="1854000" imgH="1333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6250"/>
                        <a:ext cx="3835400" cy="274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2314575" y="3311525"/>
          <a:ext cx="3194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4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11525"/>
                        <a:ext cx="31940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2195513" y="4011613"/>
          <a:ext cx="51657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5" name="Equation" r:id="rId7" imgW="2184120" imgH="444240" progId="Equation.DSMT4">
                  <p:embed/>
                </p:oleObj>
              </mc:Choice>
              <mc:Fallback>
                <p:oleObj name="Equation" r:id="rId7" imgW="218412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11613"/>
                        <a:ext cx="5165725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187450" y="1503363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故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1187450" y="3284538"/>
            <a:ext cx="89852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因此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492500" y="260350"/>
            <a:ext cx="130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小结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1116013" y="2708275"/>
            <a:ext cx="3400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黑体" pitchFamily="49" charset="-122"/>
              </a:rPr>
              <a:t>4.</a:t>
            </a:r>
            <a:r>
              <a:rPr lang="zh-CN" altLang="en-US" b="1">
                <a:latin typeface="黑体" pitchFamily="49" charset="-122"/>
              </a:rPr>
              <a:t>求逆矩阵的方法：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501775" y="3357563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伴随矩阵法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（阶数较低）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476375" y="38608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(2)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由 </a:t>
            </a:r>
            <a:r>
              <a:rPr lang="en-US" altLang="zh-CN" b="1" i="1">
                <a:ea typeface="华文楷体" pitchFamily="2" charset="-122"/>
              </a:rPr>
              <a:t>AB</a:t>
            </a:r>
            <a:r>
              <a:rPr lang="en-US" altLang="zh-CN" b="1">
                <a:ea typeface="华文楷体" pitchFamily="2" charset="-122"/>
              </a:rPr>
              <a:t>=</a:t>
            </a:r>
            <a:r>
              <a:rPr lang="en-US" altLang="zh-CN" b="1" i="1">
                <a:ea typeface="华文楷体" pitchFamily="2" charset="-122"/>
              </a:rPr>
              <a:t>I 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或 </a:t>
            </a:r>
            <a:r>
              <a:rPr lang="en-US" altLang="zh-CN" b="1" i="1">
                <a:ea typeface="华文楷体" pitchFamily="2" charset="-122"/>
              </a:rPr>
              <a:t>BA</a:t>
            </a:r>
            <a:r>
              <a:rPr lang="en-US" altLang="zh-CN" b="1">
                <a:ea typeface="华文楷体" pitchFamily="2" charset="-122"/>
              </a:rPr>
              <a:t>=</a:t>
            </a:r>
            <a:r>
              <a:rPr lang="en-US" altLang="zh-CN" b="1" i="1">
                <a:ea typeface="华文楷体" pitchFamily="2" charset="-122"/>
              </a:rPr>
              <a:t>I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.(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待定系数法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b="1" i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476375" y="4292600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(3)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初等变换的方法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1476375" y="4797425"/>
            <a:ext cx="551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(4)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分块矩阵的方法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（以后介绍）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095375" y="1196975"/>
            <a:ext cx="34861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1. </a:t>
            </a:r>
            <a:r>
              <a:rPr lang="zh-CN" altLang="en-US" b="1"/>
              <a:t>初等矩阵及其种类</a:t>
            </a:r>
            <a:r>
              <a:rPr lang="en-US" altLang="zh-CN" b="1"/>
              <a:t>.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103313" y="1700213"/>
            <a:ext cx="56292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2. </a:t>
            </a:r>
            <a:r>
              <a:rPr lang="zh-CN" altLang="en-US" b="1"/>
              <a:t>初等矩阵和矩阵初等变换的关系</a:t>
            </a:r>
            <a:r>
              <a:rPr lang="en-US" altLang="zh-CN" b="1"/>
              <a:t>.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1116013" y="2189163"/>
            <a:ext cx="312896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3. </a:t>
            </a:r>
            <a:r>
              <a:rPr lang="zh-CN" altLang="en-US" b="1"/>
              <a:t>几个定理性结论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autoUpdateAnimBg="0"/>
      <p:bldP spid="147463" grpId="0" autoUpdateAnimBg="0"/>
      <p:bldP spid="147464" grpId="0" autoUpdateAnimBg="0"/>
      <p:bldP spid="147465" grpId="0" autoUpdateAnimBg="0"/>
      <p:bldP spid="147466" grpId="0" autoUpdateAnimBg="0"/>
      <p:bldP spid="147467" grpId="0"/>
      <p:bldP spid="147468" grpId="0"/>
      <p:bldP spid="1474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/>
          <p:cNvGrpSpPr>
            <a:grpSpLocks/>
          </p:cNvGrpSpPr>
          <p:nvPr/>
        </p:nvGrpSpPr>
        <p:grpSpPr bwMode="auto">
          <a:xfrm>
            <a:off x="476250" y="314325"/>
            <a:ext cx="7481888" cy="1143000"/>
            <a:chOff x="230" y="144"/>
            <a:chExt cx="4713" cy="720"/>
          </a:xfrm>
        </p:grpSpPr>
        <p:sp>
          <p:nvSpPr>
            <p:cNvPr id="149507" name="Text Box 3"/>
            <p:cNvSpPr txBox="1">
              <a:spLocks noChangeArrowheads="1"/>
            </p:cNvSpPr>
            <p:nvPr/>
          </p:nvSpPr>
          <p:spPr bwMode="auto">
            <a:xfrm>
              <a:off x="230" y="288"/>
              <a:ext cx="6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华文楷体" pitchFamily="2" charset="-122"/>
                  <a:ea typeface="华文楷体" pitchFamily="2" charset="-122"/>
                </a:rPr>
                <a:t>1</a:t>
              </a:r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、设</a:t>
              </a:r>
            </a:p>
          </p:txBody>
        </p:sp>
        <p:graphicFrame>
          <p:nvGraphicFramePr>
            <p:cNvPr id="149508" name="Object 4"/>
            <p:cNvGraphicFramePr>
              <a:graphicFrameLocks noChangeAspect="1"/>
            </p:cNvGraphicFramePr>
            <p:nvPr/>
          </p:nvGraphicFramePr>
          <p:xfrm>
            <a:off x="864" y="144"/>
            <a:ext cx="12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71" name="Equation" r:id="rId3" imgW="1028520" imgH="583920" progId="Equation.3">
                    <p:embed/>
                  </p:oleObj>
                </mc:Choice>
                <mc:Fallback>
                  <p:oleObj name="Equation" r:id="rId3" imgW="1028520" imgH="5839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4"/>
                          <a:ext cx="1200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>
              <a:off x="2102" y="306"/>
              <a:ext cx="28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将</a:t>
              </a:r>
              <a:r>
                <a:rPr lang="en-US" altLang="zh-CN" b="1" i="1">
                  <a:ea typeface="华文楷体" pitchFamily="2" charset="-122"/>
                </a:rPr>
                <a:t>A</a:t>
              </a:r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表示成</a:t>
              </a:r>
              <a:r>
                <a:rPr lang="zh-CN" altLang="en-US" b="1">
                  <a:solidFill>
                    <a:srgbClr val="CC0000"/>
                  </a:solidFill>
                  <a:latin typeface="华文楷体" pitchFamily="2" charset="-122"/>
                  <a:ea typeface="华文楷体" pitchFamily="2" charset="-122"/>
                </a:rPr>
                <a:t>初等</a:t>
              </a:r>
              <a:r>
                <a:rPr lang="zh-CN" altLang="en-US" b="1">
                  <a:latin typeface="华文楷体" pitchFamily="2" charset="-122"/>
                  <a:ea typeface="华文楷体" pitchFamily="2" charset="-122"/>
                </a:rPr>
                <a:t>矩阵的乘积</a:t>
              </a:r>
              <a:r>
                <a:rPr lang="en-US" altLang="zh-CN" b="1">
                  <a:latin typeface="华文楷体" pitchFamily="2" charset="-122"/>
                  <a:ea typeface="华文楷体" pitchFamily="2" charset="-122"/>
                </a:rPr>
                <a:t>.</a:t>
              </a:r>
            </a:p>
          </p:txBody>
        </p:sp>
      </p:grp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503238" y="1038225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633413" y="1457325"/>
          <a:ext cx="12747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2" name="Equation" r:id="rId5" imgW="622080" imgH="583920" progId="Equation.3">
                  <p:embed/>
                </p:oleObj>
              </mc:Choice>
              <mc:Fallback>
                <p:oleObj name="Equation" r:id="rId5" imgW="622080" imgH="583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457325"/>
                        <a:ext cx="1274762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906588" y="1684338"/>
          <a:ext cx="10810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3" name="Equation" r:id="rId7" imgW="787320" imgH="279360" progId="Equation.DSMT4">
                  <p:embed/>
                </p:oleObj>
              </mc:Choice>
              <mc:Fallback>
                <p:oleObj name="Equation" r:id="rId7" imgW="78732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1684338"/>
                        <a:ext cx="10810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2976563" y="1503363"/>
          <a:ext cx="15240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4" name="Equation" r:id="rId9" imgW="774360" imgH="583920" progId="Equation.3">
                  <p:embed/>
                </p:oleObj>
              </mc:Choice>
              <mc:Fallback>
                <p:oleObj name="Equation" r:id="rId9" imgW="774360" imgH="5839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503363"/>
                        <a:ext cx="152400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4427538" y="1679575"/>
          <a:ext cx="1008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5" name="Equation" r:id="rId11" imgW="685800" imgH="279360" progId="Equation.DSMT4">
                  <p:embed/>
                </p:oleObj>
              </mc:Choice>
              <mc:Fallback>
                <p:oleObj name="Equation" r:id="rId11" imgW="68580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679575"/>
                        <a:ext cx="10080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5424488" y="1457325"/>
          <a:ext cx="15240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6" name="Equation" r:id="rId13" imgW="774360" imgH="583920" progId="Equation.3">
                  <p:embed/>
                </p:oleObj>
              </mc:Choice>
              <mc:Fallback>
                <p:oleObj name="Equation" r:id="rId13" imgW="774360" imgH="5839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1457325"/>
                        <a:ext cx="15240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6948488" y="1887538"/>
          <a:ext cx="8937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7" name="Equation" r:id="rId15" imgW="787320" imgH="380880" progId="Equation.DSMT4">
                  <p:embed/>
                </p:oleObj>
              </mc:Choice>
              <mc:Fallback>
                <p:oleObj name="Equation" r:id="rId15" imgW="787320" imgH="380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887538"/>
                        <a:ext cx="8937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7791450" y="1485900"/>
          <a:ext cx="14478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8" name="Equation" r:id="rId17" imgW="622080" imgH="583920" progId="Equation.3">
                  <p:embed/>
                </p:oleObj>
              </mc:Choice>
              <mc:Fallback>
                <p:oleObj name="Equation" r:id="rId17" imgW="622080" imgH="5839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1485900"/>
                        <a:ext cx="14478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496888" y="26765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即</a:t>
            </a:r>
          </a:p>
        </p:txBody>
      </p:sp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2762250" y="2905125"/>
          <a:ext cx="1371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9" name="Equation" r:id="rId19" imgW="774360" imgH="583920" progId="Equation.3">
                  <p:embed/>
                </p:oleObj>
              </mc:Choice>
              <mc:Fallback>
                <p:oleObj name="Equation" r:id="rId19" imgW="774360" imgH="5839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905125"/>
                        <a:ext cx="13716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1390650" y="2828925"/>
          <a:ext cx="1371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0" name="Equation" r:id="rId21" imgW="596880" imgH="583920" progId="Equation.3">
                  <p:embed/>
                </p:oleObj>
              </mc:Choice>
              <mc:Fallback>
                <p:oleObj name="Equation" r:id="rId21" imgW="596880" imgH="583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828925"/>
                        <a:ext cx="13716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Object 18"/>
          <p:cNvGraphicFramePr>
            <a:graphicFrameLocks noChangeAspect="1"/>
          </p:cNvGraphicFramePr>
          <p:nvPr/>
        </p:nvGraphicFramePr>
        <p:xfrm>
          <a:off x="4637088" y="2762250"/>
          <a:ext cx="12795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1" name="Equation" r:id="rId23" imgW="799920" imgH="685800" progId="Equation.3">
                  <p:embed/>
                </p:oleObj>
              </mc:Choice>
              <mc:Fallback>
                <p:oleObj name="Equation" r:id="rId23" imgW="799920" imgH="685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762250"/>
                        <a:ext cx="1279525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/>
          <p:cNvGraphicFramePr>
            <a:graphicFrameLocks noChangeAspect="1"/>
          </p:cNvGraphicFramePr>
          <p:nvPr/>
        </p:nvGraphicFramePr>
        <p:xfrm>
          <a:off x="5962650" y="2905125"/>
          <a:ext cx="18034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2" name="Equation" r:id="rId25" imgW="774360" imgH="583920" progId="Equation.3">
                  <p:embed/>
                </p:oleObj>
              </mc:Choice>
              <mc:Fallback>
                <p:oleObj name="Equation" r:id="rId25" imgW="774360" imgH="5839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905125"/>
                        <a:ext cx="18034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436563" y="439102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所以</a:t>
            </a:r>
          </a:p>
        </p:txBody>
      </p:sp>
      <p:graphicFrame>
        <p:nvGraphicFramePr>
          <p:cNvPr id="149526" name="Object 22"/>
          <p:cNvGraphicFramePr>
            <a:graphicFrameLocks noChangeAspect="1"/>
          </p:cNvGraphicFramePr>
          <p:nvPr/>
        </p:nvGraphicFramePr>
        <p:xfrm>
          <a:off x="5734050" y="4124325"/>
          <a:ext cx="14478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3" name="Equation" r:id="rId27" imgW="622080" imgH="583920" progId="Equation.3">
                  <p:embed/>
                </p:oleObj>
              </mc:Choice>
              <mc:Fallback>
                <p:oleObj name="Equation" r:id="rId27" imgW="622080" imgH="583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4124325"/>
                        <a:ext cx="14478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7" name="Object 23"/>
          <p:cNvGraphicFramePr>
            <a:graphicFrameLocks noChangeAspect="1"/>
          </p:cNvGraphicFramePr>
          <p:nvPr/>
        </p:nvGraphicFramePr>
        <p:xfrm>
          <a:off x="7151688" y="3981450"/>
          <a:ext cx="150336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4" name="Equation" r:id="rId29" imgW="939600" imgH="736560" progId="Equation.3">
                  <p:embed/>
                </p:oleObj>
              </mc:Choice>
              <mc:Fallback>
                <p:oleObj name="Equation" r:id="rId29" imgW="939600" imgH="7365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3981450"/>
                        <a:ext cx="1503362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8" name="Object 24"/>
          <p:cNvGraphicFramePr>
            <a:graphicFrameLocks noChangeAspect="1"/>
          </p:cNvGraphicFramePr>
          <p:nvPr/>
        </p:nvGraphicFramePr>
        <p:xfrm>
          <a:off x="4057650" y="4048125"/>
          <a:ext cx="17208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5" name="Equation" r:id="rId31" imgW="749160" imgH="634680" progId="Equation.3">
                  <p:embed/>
                </p:oleObj>
              </mc:Choice>
              <mc:Fallback>
                <p:oleObj name="Equation" r:id="rId31" imgW="749160" imgH="6346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048125"/>
                        <a:ext cx="1720850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9" name="Object 25"/>
          <p:cNvGraphicFramePr>
            <a:graphicFrameLocks noChangeAspect="1"/>
          </p:cNvGraphicFramePr>
          <p:nvPr/>
        </p:nvGraphicFramePr>
        <p:xfrm>
          <a:off x="2457450" y="4124325"/>
          <a:ext cx="16192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6" name="Equation" r:id="rId33" imgW="914400" imgH="634680" progId="Equation.3">
                  <p:embed/>
                </p:oleObj>
              </mc:Choice>
              <mc:Fallback>
                <p:oleObj name="Equation" r:id="rId33" imgW="914400" imgH="6346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124325"/>
                        <a:ext cx="161925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0" name="Object 26"/>
          <p:cNvGraphicFramePr>
            <a:graphicFrameLocks noChangeAspect="1"/>
          </p:cNvGraphicFramePr>
          <p:nvPr/>
        </p:nvGraphicFramePr>
        <p:xfrm>
          <a:off x="2076450" y="5230813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7" name="Equation" r:id="rId35" imgW="774360" imgH="583920" progId="Equation.3">
                  <p:embed/>
                </p:oleObj>
              </mc:Choice>
              <mc:Fallback>
                <p:oleObj name="Equation" r:id="rId35" imgW="774360" imgH="5839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230813"/>
                        <a:ext cx="1600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1" name="Object 27"/>
          <p:cNvGraphicFramePr>
            <a:graphicFrameLocks noChangeAspect="1"/>
          </p:cNvGraphicFramePr>
          <p:nvPr/>
        </p:nvGraphicFramePr>
        <p:xfrm>
          <a:off x="3600450" y="5230813"/>
          <a:ext cx="17208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8" name="Equation" r:id="rId37" imgW="749160" imgH="583920" progId="Equation.3">
                  <p:embed/>
                </p:oleObj>
              </mc:Choice>
              <mc:Fallback>
                <p:oleObj name="Equation" r:id="rId37" imgW="749160" imgH="5839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230813"/>
                        <a:ext cx="17208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2" name="Object 28"/>
          <p:cNvGraphicFramePr>
            <a:graphicFrameLocks noChangeAspect="1"/>
          </p:cNvGraphicFramePr>
          <p:nvPr/>
        </p:nvGraphicFramePr>
        <p:xfrm>
          <a:off x="5276850" y="5230813"/>
          <a:ext cx="12398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9" name="Equation" r:id="rId39" imgW="774360" imgH="583920" progId="Equation.3">
                  <p:embed/>
                </p:oleObj>
              </mc:Choice>
              <mc:Fallback>
                <p:oleObj name="Equation" r:id="rId39" imgW="774360" imgH="5839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5230813"/>
                        <a:ext cx="123983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536575" y="-26988"/>
            <a:ext cx="1731963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CC0000"/>
                </a:solidFill>
                <a:ea typeface="宋体" pitchFamily="2" charset="-122"/>
              </a:rPr>
              <a:t>思考题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4202113" y="3141663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i="1">
                <a:ea typeface="宋体" pitchFamily="2" charset="-122"/>
              </a:rPr>
              <a:t>A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1763713" y="4387850"/>
            <a:ext cx="623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ea typeface="宋体" pitchFamily="2" charset="-122"/>
              </a:rPr>
              <a:t>A=</a:t>
            </a: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>
            <a:off x="1547813" y="3933825"/>
            <a:ext cx="10795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>
            <a:off x="4211638" y="5157788"/>
            <a:ext cx="10795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>
            <a:off x="2843213" y="3933825"/>
            <a:ext cx="11525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9539" name="Line 35"/>
          <p:cNvSpPr>
            <a:spLocks noChangeShapeType="1"/>
          </p:cNvSpPr>
          <p:nvPr/>
        </p:nvSpPr>
        <p:spPr bwMode="auto">
          <a:xfrm>
            <a:off x="2555875" y="5230813"/>
            <a:ext cx="11525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9540" name="Line 36"/>
          <p:cNvSpPr>
            <a:spLocks noChangeShapeType="1"/>
          </p:cNvSpPr>
          <p:nvPr/>
        </p:nvSpPr>
        <p:spPr bwMode="auto">
          <a:xfrm>
            <a:off x="1908175" y="2638425"/>
            <a:ext cx="11525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>
            <a:off x="4500563" y="2565400"/>
            <a:ext cx="10795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 autoUpdateAnimBg="0"/>
      <p:bldP spid="149518" grpId="0" autoUpdateAnimBg="0"/>
      <p:bldP spid="149524" grpId="0" autoUpdateAnimBg="0"/>
      <p:bldP spid="149534" grpId="0"/>
      <p:bldP spid="149535" grpId="0"/>
      <p:bldP spid="149536" grpId="0" animBg="1"/>
      <p:bldP spid="149537" grpId="0" animBg="1"/>
      <p:bldP spid="149538" grpId="0" animBg="1"/>
      <p:bldP spid="149539" grpId="0" animBg="1"/>
      <p:bldP spid="149540" grpId="0" animBg="1"/>
      <p:bldP spid="1495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证明</a:t>
            </a: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051050" y="2836863"/>
            <a:ext cx="2198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因为</a:t>
            </a:r>
            <a:r>
              <a:rPr lang="en-US" altLang="zh-CN" b="1" i="1">
                <a:ea typeface="华文楷体" pitchFamily="2" charset="-122"/>
              </a:rPr>
              <a:t>A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可逆，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4067175" y="28368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所以</a:t>
            </a: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5076825" y="2892425"/>
          <a:ext cx="1241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2" name="Equation" r:id="rId3" imgW="647640" imgH="241200" progId="Equation.3">
                  <p:embed/>
                </p:oleObj>
              </mc:Choice>
              <mc:Fallback>
                <p:oleObj name="Equation" r:id="rId3" imgW="6476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892425"/>
                        <a:ext cx="1241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6391275" y="2779713"/>
            <a:ext cx="701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由</a:t>
            </a:r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2355850" y="3336925"/>
          <a:ext cx="3756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3" name="Equation" r:id="rId5" imgW="1879560" imgH="291960" progId="Equation.3">
                  <p:embed/>
                </p:oleObj>
              </mc:Choice>
              <mc:Fallback>
                <p:oleObj name="Equation" r:id="rId5" imgW="1879560" imgH="291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336925"/>
                        <a:ext cx="37560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1439863" y="39497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得</a:t>
            </a: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1746250" y="3873500"/>
          <a:ext cx="5305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4" name="Equation" r:id="rId7" imgW="2654280" imgH="583920" progId="Equation.3">
                  <p:embed/>
                </p:oleObj>
              </mc:Choice>
              <mc:Fallback>
                <p:oleObj name="Equation" r:id="rId7" imgW="2654280" imgH="5839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3873500"/>
                        <a:ext cx="53054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1444625" y="49974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所以</a:t>
            </a:r>
          </a:p>
        </p:txBody>
      </p:sp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2279650" y="4987925"/>
          <a:ext cx="1447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5" name="Equation" r:id="rId9" imgW="571320" imgH="228600" progId="Equation.3">
                  <p:embed/>
                </p:oleObj>
              </mc:Choice>
              <mc:Fallback>
                <p:oleObj name="Equation" r:id="rId9" imgW="57132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987925"/>
                        <a:ext cx="14478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3995738" y="4795838"/>
          <a:ext cx="24384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6" name="Equation" r:id="rId11" imgW="1269720" imgH="545760" progId="Equation.3">
                  <p:embed/>
                </p:oleObj>
              </mc:Choice>
              <mc:Fallback>
                <p:oleObj name="Equation" r:id="rId11" imgW="1269720" imgH="5457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5838"/>
                        <a:ext cx="24384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3" name="Object 15"/>
          <p:cNvGraphicFramePr>
            <a:graphicFrameLocks noChangeAspect="1"/>
          </p:cNvGraphicFramePr>
          <p:nvPr/>
        </p:nvGraphicFramePr>
        <p:xfrm>
          <a:off x="5508625" y="-100013"/>
          <a:ext cx="260191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7" name="Equation" r:id="rId13" imgW="1028520" imgH="711000" progId="Equation.DSMT4">
                  <p:embed/>
                </p:oleObj>
              </mc:Choice>
              <mc:Fallback>
                <p:oleObj name="Equation" r:id="rId13" imgW="1028520" imgH="711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-100013"/>
                        <a:ext cx="2601913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755650" y="388938"/>
            <a:ext cx="47053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2. </a:t>
            </a:r>
            <a:r>
              <a:rPr lang="zh-CN" altLang="en-US" b="1"/>
              <a:t>已知三阶矩阵</a:t>
            </a:r>
            <a:r>
              <a:rPr lang="en-US" altLang="zh-CN" b="1" i="1"/>
              <a:t>A</a:t>
            </a:r>
            <a:r>
              <a:rPr lang="zh-CN" altLang="en-US" b="1"/>
              <a:t>的逆矩阵为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1042988" y="1020763"/>
            <a:ext cx="44386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求</a:t>
            </a:r>
            <a:r>
              <a:rPr lang="en-US" altLang="zh-CN" b="1" i="1"/>
              <a:t>A</a:t>
            </a:r>
            <a:r>
              <a:rPr lang="zh-CN" altLang="en-US" b="1"/>
              <a:t>的伴随矩阵</a:t>
            </a:r>
            <a:r>
              <a:rPr lang="en-US" altLang="zh-CN" b="1" i="1"/>
              <a:t>A</a:t>
            </a:r>
            <a:r>
              <a:rPr lang="en-US" altLang="zh-CN" b="1" baseline="30000"/>
              <a:t>*</a:t>
            </a:r>
            <a:r>
              <a:rPr lang="zh-CN" altLang="en-US" b="1"/>
              <a:t>的逆矩阵</a:t>
            </a:r>
            <a:r>
              <a:rPr lang="en-US" altLang="zh-CN" b="1"/>
              <a:t>.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2051050" y="1916113"/>
            <a:ext cx="30416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以前例子我们已知</a:t>
            </a:r>
          </a:p>
        </p:txBody>
      </p:sp>
      <p:graphicFrame>
        <p:nvGraphicFramePr>
          <p:cNvPr id="150547" name="Object 19"/>
          <p:cNvGraphicFramePr>
            <a:graphicFrameLocks noChangeAspect="1"/>
          </p:cNvGraphicFramePr>
          <p:nvPr/>
        </p:nvGraphicFramePr>
        <p:xfrm>
          <a:off x="5148263" y="1771650"/>
          <a:ext cx="2438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8" name="Equation" r:id="rId15" imgW="1269720" imgH="545760" progId="Equation.3">
                  <p:embed/>
                </p:oleObj>
              </mc:Choice>
              <mc:Fallback>
                <p:oleObj name="Equation" r:id="rId15" imgW="1269720" imgH="5457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771650"/>
                        <a:ext cx="24384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8" name="Rectangle 20"/>
          <p:cNvSpPr>
            <a:spLocks noChangeArrowheads="1"/>
          </p:cNvSpPr>
          <p:nvPr/>
        </p:nvSpPr>
        <p:spPr bwMode="auto">
          <a:xfrm>
            <a:off x="1258888" y="2779713"/>
            <a:ext cx="5976937" cy="3240087"/>
          </a:xfrm>
          <a:prstGeom prst="rect">
            <a:avLst/>
          </a:prstGeom>
          <a:noFill/>
          <a:ln w="38100" cmpd="dbl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3" grpId="0" autoUpdateAnimBg="0"/>
      <p:bldP spid="150535" grpId="0" autoUpdateAnimBg="0"/>
      <p:bldP spid="150537" grpId="0" autoUpdateAnimBg="0"/>
      <p:bldP spid="150539" grpId="0" autoUpdateAnimBg="0"/>
      <p:bldP spid="150546" grpId="0"/>
      <p:bldP spid="1505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82" name="Object 30"/>
          <p:cNvGraphicFramePr>
            <a:graphicFrameLocks noChangeAspect="1"/>
          </p:cNvGraphicFramePr>
          <p:nvPr/>
        </p:nvGraphicFramePr>
        <p:xfrm>
          <a:off x="608013" y="1174750"/>
          <a:ext cx="41132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1" name="Equation" r:id="rId3" imgW="2057400" imgH="698400" progId="Equation.DSMT4">
                  <p:embed/>
                </p:oleObj>
              </mc:Choice>
              <mc:Fallback>
                <p:oleObj name="Equation" r:id="rId3" imgW="2057400" imgH="698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174750"/>
                        <a:ext cx="4113212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3276600" y="1196975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4691063" y="1209675"/>
          <a:ext cx="40147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2" name="Equation" r:id="rId5" imgW="2019240" imgH="698400" progId="Equation.DSMT4">
                  <p:embed/>
                </p:oleObj>
              </mc:Choice>
              <mc:Fallback>
                <p:oleObj name="Equation" r:id="rId5" imgW="2019240" imgH="69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1209675"/>
                        <a:ext cx="401478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7164388" y="1196975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800100" y="2841625"/>
          <a:ext cx="40005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3" name="Equation" r:id="rId7" imgW="2184120" imgH="1054080" progId="Equation.DSMT4">
                  <p:embed/>
                </p:oleObj>
              </mc:Choice>
              <mc:Fallback>
                <p:oleObj name="Equation" r:id="rId7" imgW="2184120" imgH="1054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41625"/>
                        <a:ext cx="4000500" cy="218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3132138" y="3141663"/>
            <a:ext cx="0" cy="1800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4743450" y="2940050"/>
          <a:ext cx="39941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4" name="Equation" r:id="rId9" imgW="2298600" imgH="1066680" progId="Equation.DSMT4">
                  <p:embed/>
                </p:oleObj>
              </mc:Choice>
              <mc:Fallback>
                <p:oleObj name="Equation" r:id="rId9" imgW="2298600" imgH="1066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940050"/>
                        <a:ext cx="39941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6948488" y="2940050"/>
            <a:ext cx="0" cy="1800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684213" y="476250"/>
            <a:ext cx="20193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先由 </a:t>
            </a:r>
            <a:r>
              <a:rPr lang="en-US" altLang="zh-CN" b="1" i="1"/>
              <a:t>A</a:t>
            </a:r>
            <a:r>
              <a:rPr lang="en-US" altLang="zh-CN" b="1" baseline="30000"/>
              <a:t>-1</a:t>
            </a:r>
            <a:r>
              <a:rPr lang="zh-CN" altLang="en-US" b="1"/>
              <a:t>求</a:t>
            </a:r>
            <a:r>
              <a:rPr lang="en-US" altLang="zh-CN" b="1" i="1"/>
              <a:t>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nimBg="1"/>
      <p:bldP spid="151561" grpId="0" animBg="1"/>
      <p:bldP spid="151564" grpId="0" animBg="1"/>
      <p:bldP spid="1515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82625" y="1628775"/>
            <a:ext cx="828198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076325" indent="-1076325"/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/>
              <a:t>	</a:t>
            </a:r>
            <a:r>
              <a:rPr lang="zh-CN" altLang="en-US" b="1"/>
              <a:t>如果矩阵</a:t>
            </a:r>
            <a:r>
              <a:rPr lang="en-US" altLang="zh-CN" b="1" i="1"/>
              <a:t>A</a:t>
            </a:r>
            <a:r>
              <a:rPr lang="zh-CN" altLang="en-US" b="1"/>
              <a:t>经过</a:t>
            </a:r>
            <a:r>
              <a:rPr lang="zh-CN" altLang="en-US" b="1">
                <a:solidFill>
                  <a:srgbClr val="CC0000"/>
                </a:solidFill>
              </a:rPr>
              <a:t>有限次</a:t>
            </a:r>
            <a:r>
              <a:rPr lang="zh-CN" altLang="en-US" b="1"/>
              <a:t>初等变换变成矩阵</a:t>
            </a:r>
            <a:r>
              <a:rPr lang="en-US" altLang="zh-CN" b="1" i="1"/>
              <a:t>B</a:t>
            </a:r>
            <a:r>
              <a:rPr lang="zh-CN" altLang="en-US" b="1"/>
              <a:t>，就称矩阵</a:t>
            </a:r>
            <a:r>
              <a:rPr lang="en-US" altLang="zh-CN" b="1" i="1"/>
              <a:t>A</a:t>
            </a:r>
            <a:r>
              <a:rPr lang="zh-CN" altLang="en-US" b="1"/>
              <a:t>和</a:t>
            </a:r>
            <a:r>
              <a:rPr lang="en-US" altLang="zh-CN" b="1" i="1"/>
              <a:t>B</a:t>
            </a:r>
            <a:r>
              <a:rPr lang="zh-CN" altLang="en-US" b="1">
                <a:solidFill>
                  <a:srgbClr val="0000CC"/>
                </a:solidFill>
              </a:rPr>
              <a:t>等价</a:t>
            </a:r>
            <a:r>
              <a:rPr lang="en-US" altLang="zh-CN" b="1"/>
              <a:t>. 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908175" y="2636838"/>
            <a:ext cx="4392613" cy="576262"/>
          </a:xfrm>
          <a:prstGeom prst="rect">
            <a:avLst/>
          </a:prstGeom>
          <a:solidFill>
            <a:srgbClr val="66FFFF"/>
          </a:solidFill>
          <a:ln w="57150" cmpd="thinThick" algn="ctr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b="1">
                <a:ea typeface="楷体_GB2312" pitchFamily="49" charset="-122"/>
              </a:rPr>
              <a:t>等价是矩阵间的一种关系</a:t>
            </a:r>
            <a:r>
              <a:rPr lang="zh-CN" altLang="en-US" b="1"/>
              <a:t> 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619250" y="3270250"/>
            <a:ext cx="42021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不难证明，矩阵等价具有 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2035175" y="3787775"/>
            <a:ext cx="38401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(1) </a:t>
            </a:r>
            <a:r>
              <a:rPr lang="zh-CN" altLang="en-US" b="1">
                <a:solidFill>
                  <a:srgbClr val="0000CC"/>
                </a:solidFill>
              </a:rPr>
              <a:t>反身性</a:t>
            </a:r>
            <a:r>
              <a:rPr lang="zh-CN" altLang="en-US" b="1"/>
              <a:t>：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A</a:t>
            </a:r>
            <a:r>
              <a:rPr lang="zh-CN" altLang="en-US" b="1"/>
              <a:t>等价</a:t>
            </a:r>
            <a:r>
              <a:rPr lang="en-US" altLang="zh-CN" b="1"/>
              <a:t>. 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2035175" y="4292600"/>
            <a:ext cx="64563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/>
              <a:t>(2) </a:t>
            </a:r>
            <a:r>
              <a:rPr lang="zh-CN" altLang="en-US" b="1">
                <a:solidFill>
                  <a:srgbClr val="0000CC"/>
                </a:solidFill>
              </a:rPr>
              <a:t>对称性</a:t>
            </a:r>
            <a:r>
              <a:rPr lang="zh-CN" altLang="en-US" b="1"/>
              <a:t>：若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等价，则</a:t>
            </a:r>
            <a:r>
              <a:rPr lang="en-US" altLang="zh-CN" b="1" i="1"/>
              <a:t>B</a:t>
            </a:r>
            <a:r>
              <a:rPr lang="zh-CN" altLang="en-US" b="1"/>
              <a:t>与</a:t>
            </a:r>
            <a:r>
              <a:rPr lang="en-US" altLang="zh-CN" b="1" i="1"/>
              <a:t>A</a:t>
            </a:r>
            <a:r>
              <a:rPr lang="zh-CN" altLang="en-US" b="1"/>
              <a:t>等价</a:t>
            </a:r>
            <a:r>
              <a:rPr lang="en-US" altLang="zh-CN" b="1"/>
              <a:t>. 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035175" y="4797425"/>
            <a:ext cx="642461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/>
              <a:t>(3) </a:t>
            </a:r>
            <a:r>
              <a:rPr lang="zh-CN" altLang="en-US" b="1">
                <a:solidFill>
                  <a:srgbClr val="0000CC"/>
                </a:solidFill>
              </a:rPr>
              <a:t>传递性</a:t>
            </a:r>
            <a:r>
              <a:rPr lang="zh-CN" altLang="en-US" b="1"/>
              <a:t>：若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</a:t>
            </a:r>
            <a:r>
              <a:rPr lang="zh-CN" altLang="en-US" b="1"/>
              <a:t>等价</a:t>
            </a:r>
            <a:r>
              <a:rPr lang="zh-CN" altLang="en-US" b="1" i="1"/>
              <a:t>，</a:t>
            </a:r>
            <a:r>
              <a:rPr lang="en-US" altLang="zh-CN" b="1" i="1"/>
              <a:t>B</a:t>
            </a:r>
            <a:r>
              <a:rPr lang="zh-CN" altLang="en-US" b="1"/>
              <a:t>与</a:t>
            </a:r>
            <a:r>
              <a:rPr lang="en-US" altLang="zh-CN" b="1" i="1"/>
              <a:t>C</a:t>
            </a:r>
            <a:r>
              <a:rPr lang="zh-CN" altLang="en-US" b="1"/>
              <a:t>等价，则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C</a:t>
            </a:r>
            <a:r>
              <a:rPr lang="en-US" altLang="zh-CN" b="1"/>
              <a:t> </a:t>
            </a:r>
            <a:r>
              <a:rPr lang="zh-CN" altLang="en-US" b="1"/>
              <a:t>等价</a:t>
            </a:r>
            <a:r>
              <a:rPr lang="en-US" altLang="zh-CN" b="1"/>
              <a:t>.</a:t>
            </a:r>
          </a:p>
        </p:txBody>
      </p:sp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1763713" y="549275"/>
          <a:ext cx="102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3" imgW="1028520" imgH="469800" progId="Equation.3">
                  <p:embed/>
                </p:oleObj>
              </mc:Choice>
              <mc:Fallback>
                <p:oleObj name="Equation" r:id="rId3" imgW="1028520" imgH="469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1028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2916238" y="47625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逆变换</a:t>
            </a:r>
          </a:p>
        </p:txBody>
      </p:sp>
      <p:graphicFrame>
        <p:nvGraphicFramePr>
          <p:cNvPr id="95256" name="Object 24"/>
          <p:cNvGraphicFramePr>
            <a:graphicFrameLocks noChangeAspect="1"/>
          </p:cNvGraphicFramePr>
          <p:nvPr/>
        </p:nvGraphicFramePr>
        <p:xfrm>
          <a:off x="4284663" y="549275"/>
          <a:ext cx="114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Equation" r:id="rId5" imgW="1143000" imgH="469800" progId="Equation.3">
                  <p:embed/>
                </p:oleObj>
              </mc:Choice>
              <mc:Fallback>
                <p:oleObj name="Equation" r:id="rId5" imgW="1143000" imgH="46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9275"/>
                        <a:ext cx="1143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1035050" y="476250"/>
            <a:ext cx="660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如</a:t>
            </a:r>
            <a:r>
              <a:rPr lang="en-US" altLang="zh-CN" b="1"/>
              <a:t>:</a:t>
            </a:r>
          </a:p>
        </p:txBody>
      </p:sp>
      <p:graphicFrame>
        <p:nvGraphicFramePr>
          <p:cNvPr id="95258" name="Object 26"/>
          <p:cNvGraphicFramePr>
            <a:graphicFrameLocks noChangeAspect="1"/>
          </p:cNvGraphicFramePr>
          <p:nvPr/>
        </p:nvGraphicFramePr>
        <p:xfrm>
          <a:off x="1754188" y="1052513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Equation" r:id="rId7" imgW="1002960" imgH="469800" progId="Equation.3">
                  <p:embed/>
                </p:oleObj>
              </mc:Choice>
              <mc:Fallback>
                <p:oleObj name="Equation" r:id="rId7" imgW="1002960" imgH="469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052513"/>
                        <a:ext cx="1003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2906713" y="9810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逆变换</a:t>
            </a:r>
          </a:p>
        </p:txBody>
      </p:sp>
      <p:graphicFrame>
        <p:nvGraphicFramePr>
          <p:cNvPr id="95260" name="Object 28"/>
          <p:cNvGraphicFramePr>
            <a:graphicFrameLocks noChangeAspect="1"/>
          </p:cNvGraphicFramePr>
          <p:nvPr/>
        </p:nvGraphicFramePr>
        <p:xfrm>
          <a:off x="4259263" y="1052513"/>
          <a:ext cx="3111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name="Equation" r:id="rId9" imgW="3111480" imgH="482400" progId="Equation.3">
                  <p:embed/>
                </p:oleObj>
              </mc:Choice>
              <mc:Fallback>
                <p:oleObj name="Equation" r:id="rId9" imgW="3111480" imgH="482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1052513"/>
                        <a:ext cx="3111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7" grpId="0"/>
      <p:bldP spid="95248" grpId="0" animBg="1"/>
      <p:bldP spid="95249" grpId="0"/>
      <p:bldP spid="95250" grpId="0"/>
      <p:bldP spid="95251" grpId="0"/>
      <p:bldP spid="95252" grpId="0"/>
      <p:bldP spid="95255" grpId="0" autoUpdateAnimBg="0"/>
      <p:bldP spid="9525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990600" y="306388"/>
          <a:ext cx="39624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8" name="Equation" r:id="rId3" imgW="1612800" imgH="965160" progId="Equation.3">
                  <p:embed/>
                </p:oleObj>
              </mc:Choice>
              <mc:Fallback>
                <p:oleObj name="Equation" r:id="rId3" imgW="161280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6388"/>
                        <a:ext cx="3962400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3100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a typeface="华文楷体" pitchFamily="2" charset="-122"/>
              </a:rPr>
              <a:t>易求得  </a:t>
            </a:r>
            <a:r>
              <a:rPr lang="en-US" altLang="zh-CN" b="1">
                <a:ea typeface="宋体" pitchFamily="2" charset="-122"/>
              </a:rPr>
              <a:t>|</a:t>
            </a:r>
            <a:r>
              <a:rPr lang="en-US" altLang="zh-CN" b="1" i="1">
                <a:ea typeface="宋体" pitchFamily="2" charset="-122"/>
              </a:rPr>
              <a:t>A</a:t>
            </a:r>
            <a:r>
              <a:rPr lang="en-US" altLang="zh-CN" b="1">
                <a:ea typeface="宋体" pitchFamily="2" charset="-122"/>
              </a:rPr>
              <a:t>|=1/2,  </a:t>
            </a:r>
            <a:r>
              <a:rPr lang="zh-CN" altLang="en-US" b="1">
                <a:ea typeface="华文楷体" pitchFamily="2" charset="-122"/>
              </a:rPr>
              <a:t>故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04800" y="2971800"/>
          <a:ext cx="5929313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9" name="Equation" r:id="rId5" imgW="2412720" imgH="965160" progId="Equation.3">
                  <p:embed/>
                </p:oleObj>
              </mc:Choice>
              <mc:Fallback>
                <p:oleObj name="Equation" r:id="rId5" imgW="2412720" imgH="965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5929313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6156325" y="3068638"/>
          <a:ext cx="25654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0" name="Equation" r:id="rId7" imgW="952200" imgH="711000" progId="Equation.DSMT4">
                  <p:embed/>
                </p:oleObj>
              </mc:Choice>
              <mc:Fallback>
                <p:oleObj name="Equation" r:id="rId7" imgW="95220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68638"/>
                        <a:ext cx="2565400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§2.4.1</a:t>
            </a:r>
            <a:r>
              <a:rPr lang="zh-CN" altLang="en-US">
                <a:solidFill>
                  <a:srgbClr val="000099"/>
                </a:solidFill>
              </a:rPr>
              <a:t>转置矩阵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73100" y="1239838"/>
            <a:ext cx="8002588" cy="1612900"/>
          </a:xfrm>
        </p:spPr>
        <p:txBody>
          <a:bodyPr/>
          <a:lstStyle/>
          <a:p>
            <a:pPr marL="985838" indent="-985838"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定义</a:t>
            </a:r>
            <a:r>
              <a:rPr lang="zh-CN" altLang="en-US" sz="2800"/>
              <a:t>	设</a:t>
            </a:r>
            <a:r>
              <a:rPr lang="en-US" altLang="zh-CN" sz="2800" i="1"/>
              <a:t>A</a:t>
            </a:r>
            <a:r>
              <a:rPr lang="zh-CN" altLang="en-US" sz="2800"/>
              <a:t>是一个</a:t>
            </a:r>
            <a:r>
              <a:rPr lang="en-US" altLang="zh-CN" sz="2800" i="1"/>
              <a:t>m</a:t>
            </a:r>
            <a:r>
              <a:rPr lang="en-US" altLang="zh-CN" sz="2000"/>
              <a:t>×</a:t>
            </a:r>
            <a:r>
              <a:rPr lang="en-US" altLang="zh-CN" sz="2800" i="1"/>
              <a:t>n</a:t>
            </a:r>
            <a:r>
              <a:rPr lang="zh-CN" altLang="en-US" sz="2800"/>
              <a:t>矩阵，若将</a:t>
            </a:r>
            <a:r>
              <a:rPr lang="en-US" altLang="zh-CN" sz="2800" i="1"/>
              <a:t>A</a:t>
            </a:r>
            <a:r>
              <a:rPr lang="zh-CN" altLang="en-US" sz="2800"/>
              <a:t>的行顺次改成列，所得</a:t>
            </a:r>
            <a:r>
              <a:rPr lang="en-US" altLang="zh-CN" sz="2800" i="1"/>
              <a:t>n</a:t>
            </a:r>
            <a:r>
              <a:rPr lang="en-US" altLang="zh-CN" sz="2000"/>
              <a:t>×</a:t>
            </a:r>
            <a:r>
              <a:rPr lang="en-US" altLang="zh-CN" sz="2800" i="1"/>
              <a:t>m</a:t>
            </a:r>
            <a:r>
              <a:rPr lang="zh-CN" altLang="en-US" sz="2800"/>
              <a:t>矩阵称为</a:t>
            </a:r>
            <a:r>
              <a:rPr lang="en-US" altLang="zh-CN" sz="2800" i="1"/>
              <a:t>A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0000CC"/>
                </a:solidFill>
              </a:rPr>
              <a:t>转置矩阵</a:t>
            </a:r>
            <a:r>
              <a:rPr lang="en-US" altLang="zh-CN" sz="2800"/>
              <a:t>. </a:t>
            </a:r>
            <a:r>
              <a:rPr lang="zh-CN" altLang="en-US" sz="2800"/>
              <a:t>记作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 sz="2800" baseline="30000">
                <a:solidFill>
                  <a:srgbClr val="A50021"/>
                </a:solidFill>
              </a:rPr>
              <a:t>T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035050" y="3644900"/>
          <a:ext cx="22510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8" name="Equation" r:id="rId3" imgW="876240" imgH="266400" progId="Equation.DSMT4">
                  <p:embed/>
                </p:oleObj>
              </mc:Choice>
              <mc:Fallback>
                <p:oleObj name="Equation" r:id="rId3" imgW="876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644900"/>
                        <a:ext cx="22510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348038" y="3716338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latin typeface="Arial" charset="0"/>
              </a:rPr>
              <a:t>则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835400" y="2767013"/>
          <a:ext cx="478472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9" name="Equation" r:id="rId5" imgW="2095200" imgH="1091880" progId="Equation.DSMT4">
                  <p:embed/>
                </p:oleObj>
              </mc:Choice>
              <mc:Fallback>
                <p:oleObj name="Equation" r:id="rId5" imgW="20952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767013"/>
                        <a:ext cx="4784725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044575" y="530066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30000">
                <a:latin typeface="Arial" charset="0"/>
                <a:ea typeface="宋体" pitchFamily="2" charset="-122"/>
              </a:rPr>
              <a:t>T</a:t>
            </a:r>
            <a:r>
              <a:rPr lang="zh-CN" altLang="en-US">
                <a:latin typeface="Arial" charset="0"/>
                <a:ea typeface="宋体" pitchFamily="2" charset="-122"/>
              </a:rPr>
              <a:t>的</a:t>
            </a:r>
            <a:r>
              <a:rPr lang="en-US" altLang="zh-CN">
                <a:latin typeface="Arial" charset="0"/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i, j</a:t>
            </a:r>
            <a:r>
              <a:rPr lang="en-US" altLang="zh-CN">
                <a:latin typeface="Arial" charset="0"/>
                <a:ea typeface="宋体" pitchFamily="2" charset="-122"/>
              </a:rPr>
              <a:t>)</a:t>
            </a:r>
            <a:r>
              <a:rPr lang="zh-CN" altLang="en-US">
                <a:latin typeface="Arial" charset="0"/>
                <a:ea typeface="宋体" pitchFamily="2" charset="-122"/>
              </a:rPr>
              <a:t>元＝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的</a:t>
            </a:r>
            <a:r>
              <a:rPr lang="en-US" altLang="zh-CN">
                <a:latin typeface="Arial" charset="0"/>
                <a:ea typeface="宋体" pitchFamily="2" charset="-122"/>
              </a:rPr>
              <a:t>( </a:t>
            </a:r>
            <a:r>
              <a:rPr lang="en-US" altLang="zh-CN" i="1">
                <a:ea typeface="宋体" pitchFamily="2" charset="-122"/>
              </a:rPr>
              <a:t>j, i</a:t>
            </a:r>
            <a:r>
              <a:rPr lang="en-US" altLang="zh-CN">
                <a:latin typeface="Arial" charset="0"/>
                <a:ea typeface="宋体" pitchFamily="2" charset="-122"/>
              </a:rPr>
              <a:t>)</a:t>
            </a:r>
            <a:r>
              <a:rPr lang="zh-CN" altLang="en-US">
                <a:latin typeface="Arial" charset="0"/>
                <a:ea typeface="宋体" pitchFamily="2" charset="-122"/>
              </a:rPr>
              <a:t>元</a:t>
            </a:r>
            <a:r>
              <a:rPr lang="en-US" altLang="zh-CN">
                <a:latin typeface="Arial" charset="0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0929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2" grpId="0"/>
      <p:bldP spid="41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27088" y="692150"/>
            <a:ext cx="101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例如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31913" y="1268413"/>
          <a:ext cx="35274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4" name="Equation" r:id="rId3" imgW="2171700" imgH="787400" progId="Equation.3">
                  <p:embed/>
                </p:oleObj>
              </mc:Choice>
              <mc:Fallback>
                <p:oleObj name="Equation" r:id="rId3" imgW="2171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352742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219700" y="1125538"/>
          <a:ext cx="2663825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5" name="Equation" r:id="rId5" imgW="1841500" imgH="1168400" progId="Equation.3">
                  <p:embed/>
                </p:oleObj>
              </mc:Choice>
              <mc:Fallback>
                <p:oleObj name="Equation" r:id="rId5" imgW="18415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125538"/>
                        <a:ext cx="2663825" cy="169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787900" y="3573463"/>
          <a:ext cx="31686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6" name="Equation" r:id="rId7" imgW="1879600" imgH="419100" progId="Equation.3">
                  <p:embed/>
                </p:oleObj>
              </mc:Choice>
              <mc:Fallback>
                <p:oleObj name="Equation" r:id="rId7" imgW="187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73463"/>
                        <a:ext cx="31686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476375" y="3284538"/>
          <a:ext cx="28082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7" name="Equation" r:id="rId9" imgW="1447800" imgH="787400" progId="Equation.3">
                  <p:embed/>
                </p:oleObj>
              </mc:Choice>
              <mc:Fallback>
                <p:oleObj name="Equation" r:id="rId9" imgW="14478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2808288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559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>
                <a:solidFill>
                  <a:srgbClr val="0000FF"/>
                </a:solidFill>
              </a:rPr>
              <a:t>转置矩阵的运算性质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58888" y="1484313"/>
            <a:ext cx="7561262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kumimoji="1" lang="en-US" altLang="zh-CN" sz="3600">
                <a:ea typeface="宋体" pitchFamily="2" charset="-122"/>
              </a:rPr>
              <a:t>(1)  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</a:pPr>
            <a:r>
              <a:rPr kumimoji="1" lang="en-US" altLang="zh-CN" sz="3600">
                <a:ea typeface="宋体" pitchFamily="2" charset="-122"/>
              </a:rPr>
              <a:t>(2)  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>
                <a:ea typeface="宋体" pitchFamily="2" charset="-122"/>
              </a:rPr>
              <a:t>+</a:t>
            </a:r>
            <a:r>
              <a:rPr kumimoji="1" lang="en-US" altLang="zh-CN" sz="3600" i="1">
                <a:ea typeface="宋体" pitchFamily="2" charset="-122"/>
              </a:rPr>
              <a:t>B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+ </a:t>
            </a:r>
            <a:r>
              <a:rPr kumimoji="1" lang="en-US" altLang="zh-CN" sz="3600" i="1">
                <a:ea typeface="宋体" pitchFamily="2" charset="-122"/>
              </a:rPr>
              <a:t>B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</a:pPr>
            <a:r>
              <a:rPr kumimoji="1" lang="en-US" altLang="zh-CN" sz="3600">
                <a:ea typeface="宋体" pitchFamily="2" charset="-122"/>
              </a:rPr>
              <a:t>(3)  (</a:t>
            </a:r>
            <a:r>
              <a:rPr kumimoji="1" lang="en-US" altLang="zh-CN" sz="3600" i="1"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3600">
                <a:ea typeface="宋体" pitchFamily="2" charset="-122"/>
              </a:rPr>
              <a:t>  (</a:t>
            </a:r>
            <a:r>
              <a:rPr kumimoji="1" lang="en-US" altLang="zh-CN" sz="3600" i="1">
                <a:ea typeface="宋体" pitchFamily="2" charset="-122"/>
              </a:rPr>
              <a:t>AB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i="1" baseline="30000">
                <a:ea typeface="宋体" pitchFamily="2" charset="-122"/>
              </a:rPr>
              <a:t>T </a:t>
            </a:r>
            <a:r>
              <a:rPr kumimoji="1" lang="en-US" altLang="zh-CN" sz="3600">
                <a:ea typeface="宋体" pitchFamily="2" charset="-122"/>
              </a:rPr>
              <a:t>= </a:t>
            </a:r>
            <a:r>
              <a:rPr kumimoji="1" lang="en-US" altLang="zh-CN" sz="3600" i="1">
                <a:ea typeface="宋体" pitchFamily="2" charset="-122"/>
              </a:rPr>
              <a:t>B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i="1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3600">
                <a:ea typeface="宋体" pitchFamily="2" charset="-122"/>
              </a:rPr>
              <a:t>  </a:t>
            </a:r>
            <a:r>
              <a:rPr kumimoji="1" lang="zh-CN" altLang="en-US" sz="3600">
                <a:ea typeface="宋体" pitchFamily="2" charset="-122"/>
              </a:rPr>
              <a:t>若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zh-CN" altLang="en-US" sz="3600">
                <a:ea typeface="宋体" pitchFamily="2" charset="-122"/>
              </a:rPr>
              <a:t>为可逆矩阵，则</a:t>
            </a:r>
            <a:r>
              <a:rPr kumimoji="1" lang="en-US" altLang="zh-CN" sz="3600">
                <a:ea typeface="宋体" pitchFamily="2" charset="-122"/>
              </a:rPr>
              <a:t>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baseline="30000">
                <a:ea typeface="宋体" pitchFamily="2" charset="-122"/>
              </a:rPr>
              <a:t>T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baseline="30000">
                <a:ea typeface="宋体" pitchFamily="2" charset="-122"/>
              </a:rPr>
              <a:t>-1</a:t>
            </a:r>
            <a:r>
              <a:rPr kumimoji="1" lang="en-US" altLang="zh-CN" sz="3600">
                <a:ea typeface="宋体" pitchFamily="2" charset="-122"/>
              </a:rPr>
              <a:t>=(</a:t>
            </a:r>
            <a:r>
              <a:rPr kumimoji="1" lang="en-US" altLang="zh-CN" sz="3600" i="1">
                <a:ea typeface="宋体" pitchFamily="2" charset="-122"/>
              </a:rPr>
              <a:t>A</a:t>
            </a:r>
            <a:r>
              <a:rPr kumimoji="1" lang="en-US" altLang="zh-CN" sz="3600" baseline="30000">
                <a:ea typeface="宋体" pitchFamily="2" charset="-122"/>
              </a:rPr>
              <a:t>-1</a:t>
            </a:r>
            <a:r>
              <a:rPr kumimoji="1" lang="en-US" altLang="zh-CN" sz="3600">
                <a:ea typeface="宋体" pitchFamily="2" charset="-122"/>
              </a:rPr>
              <a:t>)</a:t>
            </a:r>
            <a:r>
              <a:rPr kumimoji="1" lang="en-US" altLang="zh-CN" sz="3600" baseline="30000">
                <a:ea typeface="宋体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51905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77875"/>
          </a:xfrm>
        </p:spPr>
        <p:txBody>
          <a:bodyPr/>
          <a:lstStyle/>
          <a:p>
            <a:pPr algn="l"/>
            <a:r>
              <a:rPr kumimoji="1" lang="zh-CN" altLang="en-US" sz="3200">
                <a:solidFill>
                  <a:srgbClr val="000099"/>
                </a:solidFill>
              </a:rPr>
              <a:t>关于</a:t>
            </a:r>
            <a:r>
              <a:rPr kumimoji="1" lang="en-US" altLang="zh-CN" sz="3200">
                <a:solidFill>
                  <a:srgbClr val="000099"/>
                </a:solidFill>
              </a:rPr>
              <a:t>(4) (</a:t>
            </a:r>
            <a:r>
              <a:rPr kumimoji="1" lang="en-US" altLang="zh-CN" sz="3200" i="1">
                <a:solidFill>
                  <a:srgbClr val="000099"/>
                </a:solidFill>
              </a:rPr>
              <a:t>AB</a:t>
            </a:r>
            <a:r>
              <a:rPr kumimoji="1" lang="en-US" altLang="zh-CN" sz="3200">
                <a:solidFill>
                  <a:srgbClr val="000099"/>
                </a:solidFill>
              </a:rPr>
              <a:t>)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200">
                <a:solidFill>
                  <a:srgbClr val="000099"/>
                </a:solidFill>
              </a:rPr>
              <a:t> = </a:t>
            </a:r>
            <a:r>
              <a:rPr kumimoji="1" lang="en-US" altLang="zh-CN" sz="3200" i="1">
                <a:solidFill>
                  <a:srgbClr val="000099"/>
                </a:solidFill>
              </a:rPr>
              <a:t>B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200" i="1">
                <a:solidFill>
                  <a:srgbClr val="000099"/>
                </a:solidFill>
              </a:rPr>
              <a:t>A</a:t>
            </a:r>
            <a:r>
              <a:rPr kumimoji="1" lang="en-US" altLang="zh-CN" sz="3200" baseline="30000">
                <a:solidFill>
                  <a:srgbClr val="000099"/>
                </a:solidFill>
              </a:rPr>
              <a:t>T</a:t>
            </a:r>
            <a:r>
              <a:rPr kumimoji="1" lang="zh-CN" altLang="en-US" sz="3200">
                <a:solidFill>
                  <a:srgbClr val="000099"/>
                </a:solidFill>
              </a:rPr>
              <a:t>的证明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971550" y="3213100"/>
          <a:ext cx="34559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6" name="Equation" r:id="rId3" imgW="1422360" imgH="253800" progId="Equation.DSMT4">
                  <p:embed/>
                </p:oleObj>
              </mc:Choice>
              <mc:Fallback>
                <p:oleObj name="Equation" r:id="rId3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34559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119813" y="3860800"/>
          <a:ext cx="1381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7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860800"/>
                        <a:ext cx="13811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23850" y="5630863"/>
            <a:ext cx="347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所以有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AB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en-US" altLang="zh-CN" baseline="3000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>
                <a:cs typeface="Times New Roman" pitchFamily="18" charset="0"/>
              </a:rPr>
              <a:t>= </a:t>
            </a:r>
            <a:r>
              <a:rPr lang="en-US" altLang="zh-CN" i="1">
                <a:cs typeface="Times New Roman" pitchFamily="18" charset="0"/>
              </a:rPr>
              <a:t>B</a:t>
            </a:r>
            <a:r>
              <a:rPr lang="en-US" altLang="zh-CN" baseline="3000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 baseline="3000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 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500563" y="814388"/>
            <a:ext cx="2933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则</a:t>
            </a:r>
            <a:r>
              <a:rPr lang="en-US" altLang="zh-CN" i="1">
                <a:ea typeface="宋体" pitchFamily="2" charset="-122"/>
              </a:rPr>
              <a:t>AB</a:t>
            </a:r>
            <a:r>
              <a:rPr lang="zh-CN" altLang="en-US">
                <a:latin typeface="Arial" charset="0"/>
              </a:rPr>
              <a:t>为</a:t>
            </a:r>
            <a:r>
              <a:rPr lang="en-US" altLang="zh-CN" i="1"/>
              <a:t>m</a:t>
            </a:r>
            <a:r>
              <a:rPr lang="en-US" altLang="zh-CN" sz="2000"/>
              <a:t>×</a:t>
            </a:r>
            <a:r>
              <a:rPr lang="en-US" altLang="zh-CN" i="1"/>
              <a:t>s</a:t>
            </a:r>
            <a:r>
              <a:rPr lang="zh-CN" altLang="en-US"/>
              <a:t>矩阵</a:t>
            </a:r>
            <a:r>
              <a:rPr lang="en-US" altLang="zh-CN"/>
              <a:t>,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11188" y="835025"/>
            <a:ext cx="4033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n</a:t>
            </a:r>
            <a:r>
              <a:rPr lang="en-US" altLang="zh-CN">
                <a:latin typeface="Arial" charset="0"/>
              </a:rPr>
              <a:t>, </a:t>
            </a:r>
            <a:r>
              <a:rPr lang="en-US" altLang="zh-CN" i="1"/>
              <a:t>B=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n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s</a:t>
            </a:r>
            <a:r>
              <a:rPr lang="zh-CN" altLang="en-US">
                <a:latin typeface="Arial" charset="0"/>
              </a:rPr>
              <a:t>，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7380288" y="814388"/>
            <a:ext cx="14128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/>
              <a:t>T</a:t>
            </a:r>
            <a:r>
              <a:rPr lang="zh-CN" altLang="en-US"/>
              <a:t>为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250825" y="1462088"/>
            <a:ext cx="1708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s</a:t>
            </a:r>
            <a:r>
              <a:rPr lang="en-US" altLang="zh-CN" sz="2400"/>
              <a:t>×</a:t>
            </a:r>
            <a:r>
              <a:rPr lang="en-US" altLang="zh-CN" i="1"/>
              <a:t>m</a:t>
            </a:r>
            <a:r>
              <a:rPr lang="zh-CN" altLang="en-US"/>
              <a:t>矩阵</a:t>
            </a:r>
            <a:r>
              <a:rPr lang="en-US" altLang="zh-CN"/>
              <a:t>,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051050" y="1462088"/>
            <a:ext cx="394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显然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zh-CN" altLang="en-US">
                <a:ea typeface="宋体" pitchFamily="2" charset="-122"/>
              </a:rPr>
              <a:t>也</a:t>
            </a:r>
            <a:r>
              <a:rPr lang="zh-CN" altLang="en-US">
                <a:latin typeface="Arial" charset="0"/>
              </a:rPr>
              <a:t>为</a:t>
            </a:r>
            <a:r>
              <a:rPr lang="en-US" altLang="zh-CN" i="1"/>
              <a:t>s</a:t>
            </a:r>
            <a:r>
              <a:rPr lang="en-US" altLang="zh-CN" sz="2000"/>
              <a:t>×</a:t>
            </a:r>
            <a:r>
              <a:rPr lang="en-US" altLang="zh-CN" i="1"/>
              <a:t>m</a:t>
            </a:r>
            <a:r>
              <a:rPr lang="zh-CN" altLang="en-US"/>
              <a:t>矩阵</a:t>
            </a:r>
            <a:r>
              <a:rPr lang="en-US" altLang="zh-CN"/>
              <a:t>. 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84213" y="2038350"/>
            <a:ext cx="664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下面证明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/>
              <a:t>T</a:t>
            </a:r>
            <a:r>
              <a:rPr lang="zh-CN" altLang="en-US"/>
              <a:t>与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i="1" baseline="30000">
                <a:ea typeface="宋体" pitchFamily="2" charset="-122"/>
              </a:rPr>
              <a:t>T</a:t>
            </a:r>
            <a:r>
              <a:rPr lang="zh-CN" altLang="en-US"/>
              <a:t>对应的元相等即可</a:t>
            </a:r>
            <a:r>
              <a:rPr lang="en-US" altLang="zh-CN"/>
              <a:t>. 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50825" y="2613025"/>
            <a:ext cx="32623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设    </a:t>
            </a:r>
            <a:r>
              <a:rPr lang="en-US" altLang="zh-CN" i="1"/>
              <a:t>C=AB</a:t>
            </a:r>
            <a:r>
              <a:rPr lang="en-US" altLang="zh-CN"/>
              <a:t>=(</a:t>
            </a:r>
            <a:r>
              <a:rPr lang="en-US" altLang="zh-CN" i="1"/>
              <a:t>c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i="1" baseline="-25000"/>
              <a:t>s</a:t>
            </a:r>
            <a:r>
              <a:rPr lang="en-US" altLang="zh-CN">
                <a:latin typeface="Arial" charset="0"/>
              </a:rPr>
              <a:t>, 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23850" y="39179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971550" y="4848225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8" name="Equation" r:id="rId7" imgW="533160" imgH="266400" progId="Equation.DSMT4">
                  <p:embed/>
                </p:oleObj>
              </mc:Choice>
              <mc:Fallback>
                <p:oleObj name="Equation" r:id="rId7" imgW="533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48225"/>
                        <a:ext cx="129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7494588" y="3860800"/>
          <a:ext cx="16494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9"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3860800"/>
                        <a:ext cx="16494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3676650" y="2654300"/>
          <a:ext cx="19034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0" name="Equation" r:id="rId11" imgW="876240" imgH="253800" progId="Equation.DSMT4">
                  <p:embed/>
                </p:oleObj>
              </mc:Choice>
              <mc:Fallback>
                <p:oleObj name="Equation" r:id="rId11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654300"/>
                        <a:ext cx="19034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5908675" y="2654300"/>
          <a:ext cx="18208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1" name="Equation" r:id="rId13" imgW="838080" imgH="253800" progId="Equation.DSMT4">
                  <p:embed/>
                </p:oleObj>
              </mc:Choice>
              <mc:Fallback>
                <p:oleObj name="Equation" r:id="rId13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654300"/>
                        <a:ext cx="18208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4319588" y="3860800"/>
          <a:ext cx="18383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2" name="Equation" r:id="rId15" imgW="939600" imgH="495000" progId="Equation.DSMT4">
                  <p:embed/>
                </p:oleObj>
              </mc:Choice>
              <mc:Fallback>
                <p:oleObj name="Equation" r:id="rId15" imgW="939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860800"/>
                        <a:ext cx="18383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2551113" y="4076700"/>
          <a:ext cx="1419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3" name="Equation" r:id="rId17" imgW="583920" imgH="266400" progId="Equation.DSMT4">
                  <p:embed/>
                </p:oleObj>
              </mc:Choice>
              <mc:Fallback>
                <p:oleObj name="Equation" r:id="rId17" imgW="583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076700"/>
                        <a:ext cx="1419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971550" y="4005263"/>
          <a:ext cx="1481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4" name="Equation" r:id="rId19" imgW="609480" imgH="266400" progId="Equation.DSMT4">
                  <p:embed/>
                </p:oleObj>
              </mc:Choice>
              <mc:Fallback>
                <p:oleObj name="Equation" r:id="rId19" imgW="609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14811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4465638" y="3284538"/>
          <a:ext cx="3130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5" name="Equation" r:id="rId21" imgW="1333440" imgH="253800" progId="Equation.DSMT4">
                  <p:embed/>
                </p:oleObj>
              </mc:Choice>
              <mc:Fallback>
                <p:oleObj name="Equation" r:id="rId21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284538"/>
                        <a:ext cx="313055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323850" y="48529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2268538" y="4652963"/>
          <a:ext cx="15367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6" name="Equation" r:id="rId23" imgW="685800" imgH="431640" progId="Equation.DSMT4">
                  <p:embed/>
                </p:oleObj>
              </mc:Choice>
              <mc:Fallback>
                <p:oleObj name="Equation" r:id="rId2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15367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3851275" y="4868863"/>
          <a:ext cx="933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7" name="Equation" r:id="rId25" imgW="380880" imgH="266400" progId="Equation.DSMT4">
                  <p:embed/>
                </p:oleObj>
              </mc:Choice>
              <mc:Fallback>
                <p:oleObj name="Equation" r:id="rId25" imgW="380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68863"/>
                        <a:ext cx="9334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250825" y="765175"/>
            <a:ext cx="8569325" cy="0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48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/>
      <p:bldP spid="23570" grpId="0"/>
      <p:bldP spid="23571" grpId="0"/>
      <p:bldP spid="23573" grpId="0"/>
      <p:bldP spid="23574" grpId="0"/>
      <p:bldP spid="23575" grpId="0"/>
      <p:bldP spid="23576" grpId="0"/>
      <p:bldP spid="23577" grpId="0"/>
      <p:bldP spid="23578" grpId="0"/>
      <p:bldP spid="235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9500" y="1309688"/>
            <a:ext cx="1998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A50021"/>
                </a:solidFill>
              </a:rPr>
              <a:t>解法</a:t>
            </a:r>
            <a:r>
              <a:rPr kumimoji="1" lang="en-US" altLang="zh-CN">
                <a:solidFill>
                  <a:srgbClr val="A50021"/>
                </a:solidFill>
              </a:rPr>
              <a:t>1:</a:t>
            </a:r>
            <a:r>
              <a:rPr kumimoji="1" lang="en-US" altLang="zh-CN">
                <a:solidFill>
                  <a:srgbClr val="3366FF"/>
                </a:solidFill>
              </a:rPr>
              <a:t> </a:t>
            </a:r>
            <a:r>
              <a:rPr kumimoji="1" lang="zh-CN" altLang="en-US">
                <a:ea typeface="宋体" pitchFamily="2" charset="-122"/>
              </a:rPr>
              <a:t>因为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276350" y="1752600"/>
          <a:ext cx="42275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4" name="Equation" r:id="rId3" imgW="4229100" imgH="1168400" progId="Equation.3">
                  <p:embed/>
                </p:oleObj>
              </mc:Choice>
              <mc:Fallback>
                <p:oleObj name="Equation" r:id="rId3" imgW="42291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752600"/>
                        <a:ext cx="42275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589588" y="1885950"/>
          <a:ext cx="2411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5" name="Equation" r:id="rId5" imgW="2413000" imgH="787400" progId="Equation.3">
                  <p:embed/>
                </p:oleObj>
              </mc:Choice>
              <mc:Fallback>
                <p:oleObj name="Equation" r:id="rId5" imgW="24130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1885950"/>
                        <a:ext cx="24114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295400" y="2971800"/>
          <a:ext cx="24272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6" name="Equation" r:id="rId7" imgW="2755900" imgH="1168400" progId="Equation.3">
                  <p:embed/>
                </p:oleObj>
              </mc:Choice>
              <mc:Fallback>
                <p:oleObj name="Equation" r:id="rId7" imgW="2755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427288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379413" y="228600"/>
            <a:ext cx="7648575" cy="1168400"/>
            <a:chOff x="680" y="320"/>
            <a:chExt cx="4818" cy="736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680" y="494"/>
              <a:ext cx="10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例</a:t>
              </a:r>
              <a:r>
                <a:rPr kumimoji="1" lang="en-US" altLang="zh-CN"/>
                <a:t>1: </a:t>
              </a:r>
              <a:r>
                <a:rPr kumimoji="1" lang="zh-CN" altLang="en-US">
                  <a:ea typeface="宋体" pitchFamily="2" charset="-122"/>
                </a:rPr>
                <a:t>已知</a:t>
              </a:r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680" y="320"/>
            <a:ext cx="290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47" name="Equation" r:id="rId9" imgW="4889500" imgH="1168400" progId="Equation.3">
                    <p:embed/>
                  </p:oleObj>
                </mc:Choice>
                <mc:Fallback>
                  <p:oleObj name="Equation" r:id="rId9" imgW="4889500" imgH="116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0"/>
                          <a:ext cx="2908" cy="7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517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ea typeface="宋体" pitchFamily="2" charset="-122"/>
                </a:rPr>
                <a:t>求</a:t>
              </a:r>
              <a:r>
                <a:rPr kumimoji="1" lang="en-US" altLang="zh-CN">
                  <a:ea typeface="宋体" pitchFamily="2" charset="-122"/>
                </a:rPr>
                <a:t>(</a:t>
              </a:r>
              <a:r>
                <a:rPr kumimoji="1" lang="en-US" altLang="zh-CN" i="1">
                  <a:ea typeface="宋体" pitchFamily="2" charset="-122"/>
                </a:rPr>
                <a:t>AB</a:t>
              </a:r>
              <a:r>
                <a:rPr kumimoji="1" lang="en-US" altLang="zh-CN">
                  <a:ea typeface="宋体" pitchFamily="2" charset="-122"/>
                </a:rPr>
                <a:t>)</a:t>
              </a:r>
              <a:r>
                <a:rPr kumimoji="1" lang="en-US" altLang="zh-CN" i="1" baseline="30000">
                  <a:ea typeface="宋体" pitchFamily="2" charset="-122"/>
                </a:rPr>
                <a:t>T</a:t>
              </a:r>
              <a:r>
                <a:rPr kumimoji="1" lang="en-US" altLang="zh-CN" i="1">
                  <a:ea typeface="宋体" pitchFamily="2" charset="-122"/>
                </a:rPr>
                <a:t>.</a:t>
              </a:r>
              <a:endParaRPr kumimoji="1" lang="en-US" altLang="zh-CN" i="1" baseline="30000">
                <a:ea typeface="宋体" pitchFamily="2" charset="-122"/>
              </a:endParaRPr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58775" y="31670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所以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079500" y="4191000"/>
            <a:ext cx="119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A50021"/>
                </a:solidFill>
              </a:rPr>
              <a:t>解法</a:t>
            </a:r>
            <a:r>
              <a:rPr kumimoji="1" lang="en-US" altLang="zh-CN">
                <a:solidFill>
                  <a:srgbClr val="A50021"/>
                </a:solidFill>
              </a:rPr>
              <a:t>2: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959100" y="4329113"/>
          <a:ext cx="3213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8" name="Equation" r:id="rId11" imgW="3213100" imgH="1168400" progId="Equation.3">
                  <p:embed/>
                </p:oleObj>
              </mc:Choice>
              <mc:Fallback>
                <p:oleObj name="Equation" r:id="rId11" imgW="32131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329113"/>
                        <a:ext cx="32131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248400" y="4329113"/>
          <a:ext cx="16017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9" name="Equation" r:id="rId13" imgW="1816100" imgH="1168400" progId="Equation.3">
                  <p:embed/>
                </p:oleObj>
              </mc:Choice>
              <mc:Fallback>
                <p:oleObj name="Equation" r:id="rId13" imgW="18161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29113"/>
                        <a:ext cx="160178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990600" y="4584700"/>
            <a:ext cx="2014538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AB</a:t>
            </a:r>
            <a:r>
              <a:rPr kumimoji="1" lang="en-US" altLang="zh-CN">
                <a:ea typeface="宋体" pitchFamily="2" charset="-122"/>
              </a:rPr>
              <a:t>)</a:t>
            </a:r>
            <a:r>
              <a:rPr kumimoji="1" lang="en-US" altLang="zh-CN" i="1" baseline="30000">
                <a:ea typeface="宋体" pitchFamily="2" charset="-122"/>
              </a:rPr>
              <a:t>T</a:t>
            </a:r>
            <a:r>
              <a:rPr kumimoji="1" lang="en-US" altLang="zh-CN">
                <a:ea typeface="宋体" pitchFamily="2" charset="-122"/>
              </a:rPr>
              <a:t>=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 i="1" baseline="30000">
                <a:ea typeface="宋体" pitchFamily="2" charset="-122"/>
              </a:rPr>
              <a:t>T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 i="1" baseline="30000">
                <a:ea typeface="宋体" pitchFamily="2" charset="-122"/>
              </a:rPr>
              <a:t>T</a:t>
            </a:r>
            <a:endParaRPr kumimoji="1" lang="en-US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332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80" grpId="0" build="p" autoUpdateAnimBg="0"/>
      <p:bldP spid="7181" grpId="0" build="p" autoUpdateAnimBg="0"/>
      <p:bldP spid="7184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18488" cy="1143000"/>
          </a:xfrm>
        </p:spPr>
        <p:txBody>
          <a:bodyPr/>
          <a:lstStyle/>
          <a:p>
            <a:pPr marL="714375" indent="-714375" algn="l"/>
            <a:r>
              <a:rPr lang="zh-CN" altLang="en-US" sz="2800"/>
              <a:t>例</a:t>
            </a:r>
            <a:r>
              <a:rPr lang="en-US" altLang="zh-CN" sz="2800"/>
              <a:t>3  </a:t>
            </a:r>
            <a:r>
              <a:rPr lang="zh-CN" altLang="en-US" sz="2800"/>
              <a:t>设</a:t>
            </a:r>
            <a:r>
              <a:rPr lang="en-US" altLang="zh-CN" sz="2800" i="1"/>
              <a:t>n</a:t>
            </a:r>
            <a:r>
              <a:rPr lang="zh-CN" altLang="en-US" sz="2800"/>
              <a:t>阶矩阵</a:t>
            </a:r>
            <a:r>
              <a:rPr lang="en-US" altLang="zh-CN" sz="2800" i="1"/>
              <a:t>A</a:t>
            </a:r>
            <a:r>
              <a:rPr lang="zh-CN" altLang="en-US" sz="2800"/>
              <a:t>满足</a:t>
            </a:r>
            <a:r>
              <a:rPr lang="en-US" altLang="zh-CN" sz="2800" i="1"/>
              <a:t>AA</a:t>
            </a:r>
            <a:r>
              <a:rPr lang="en-US" altLang="zh-CN" sz="2800" baseline="30000"/>
              <a:t>T</a:t>
            </a:r>
            <a:r>
              <a:rPr lang="zh-CN" altLang="en-US" sz="2800"/>
              <a:t>＝</a:t>
            </a:r>
            <a:r>
              <a:rPr lang="en-US" altLang="zh-CN" sz="2800" i="1"/>
              <a:t>E</a:t>
            </a:r>
            <a:r>
              <a:rPr lang="zh-CN" altLang="en-US" sz="2800"/>
              <a:t>，</a:t>
            </a:r>
            <a:r>
              <a:rPr lang="en-US" altLang="zh-CN" sz="2800"/>
              <a:t>|</a:t>
            </a:r>
            <a:r>
              <a:rPr lang="en-US" altLang="zh-CN" sz="2800" i="1"/>
              <a:t>A</a:t>
            </a:r>
            <a:r>
              <a:rPr lang="en-US" altLang="zh-CN" sz="2800"/>
              <a:t>|</a:t>
            </a:r>
            <a:r>
              <a:rPr lang="zh-CN" altLang="en-US" sz="2800"/>
              <a:t>＝−</a:t>
            </a:r>
            <a:r>
              <a:rPr lang="en-US" altLang="zh-CN" sz="2800"/>
              <a:t>1</a:t>
            </a:r>
            <a:r>
              <a:rPr lang="zh-CN" altLang="en-US" sz="2800"/>
              <a:t>，证明矩阵 </a:t>
            </a:r>
            <a:r>
              <a:rPr lang="en-US" altLang="zh-CN" sz="2800" i="1"/>
              <a:t>E</a:t>
            </a:r>
            <a:r>
              <a:rPr lang="zh-CN" altLang="en-US" sz="2800"/>
              <a:t>＋</a:t>
            </a:r>
            <a:r>
              <a:rPr lang="en-US" altLang="zh-CN" sz="2800" i="1"/>
              <a:t>A</a:t>
            </a:r>
            <a:r>
              <a:rPr lang="zh-CN" altLang="en-US" sz="2800"/>
              <a:t>是退化的</a:t>
            </a:r>
            <a:r>
              <a:rPr lang="en-US" altLang="zh-CN" sz="2800"/>
              <a:t>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95288" y="1341438"/>
            <a:ext cx="13446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证明：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97013" y="1341438"/>
            <a:ext cx="285908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A50021"/>
                </a:solidFill>
              </a:rPr>
              <a:t>(</a:t>
            </a:r>
            <a:r>
              <a:rPr lang="zh-CN" altLang="en-US">
                <a:solidFill>
                  <a:srgbClr val="A50021"/>
                </a:solidFill>
              </a:rPr>
              <a:t>目标 </a:t>
            </a:r>
            <a:r>
              <a:rPr lang="en-US" altLang="zh-CN">
                <a:solidFill>
                  <a:srgbClr val="A50021"/>
                </a:solidFill>
              </a:rPr>
              <a:t>|</a:t>
            </a:r>
            <a:r>
              <a:rPr lang="en-US" altLang="zh-CN" i="1">
                <a:solidFill>
                  <a:srgbClr val="A50021"/>
                </a:solidFill>
              </a:rPr>
              <a:t>E</a:t>
            </a:r>
            <a:r>
              <a:rPr lang="zh-CN" altLang="en-US">
                <a:solidFill>
                  <a:srgbClr val="A50021"/>
                </a:solidFill>
              </a:rPr>
              <a:t>＋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>
                <a:solidFill>
                  <a:srgbClr val="A50021"/>
                </a:solidFill>
              </a:rPr>
              <a:t>| = 0 )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11188" y="1916113"/>
            <a:ext cx="22669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A50021"/>
                </a:solidFill>
              </a:rPr>
              <a:t>(</a:t>
            </a:r>
            <a:r>
              <a:rPr lang="zh-CN" altLang="en-US">
                <a:solidFill>
                  <a:srgbClr val="A50021"/>
                </a:solidFill>
              </a:rPr>
              <a:t>不容易估计</a:t>
            </a:r>
            <a:r>
              <a:rPr lang="en-US" altLang="zh-CN">
                <a:solidFill>
                  <a:srgbClr val="A50021"/>
                </a:solidFill>
              </a:rPr>
              <a:t>,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713038" y="1916113"/>
            <a:ext cx="62515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但若出现</a:t>
            </a:r>
            <a:r>
              <a:rPr lang="en-US" altLang="zh-CN">
                <a:solidFill>
                  <a:srgbClr val="A50021"/>
                </a:solidFill>
              </a:rPr>
              <a:t>|</a:t>
            </a:r>
            <a:r>
              <a:rPr lang="en-US" altLang="zh-CN" i="1">
                <a:solidFill>
                  <a:srgbClr val="A50021"/>
                </a:solidFill>
              </a:rPr>
              <a:t>E</a:t>
            </a:r>
            <a:r>
              <a:rPr lang="zh-CN" altLang="en-US">
                <a:solidFill>
                  <a:srgbClr val="A50021"/>
                </a:solidFill>
              </a:rPr>
              <a:t>＋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>
                <a:solidFill>
                  <a:srgbClr val="A50021"/>
                </a:solidFill>
              </a:rPr>
              <a:t>| = −|</a:t>
            </a:r>
            <a:r>
              <a:rPr lang="en-US" altLang="zh-CN" i="1">
                <a:solidFill>
                  <a:srgbClr val="A50021"/>
                </a:solidFill>
              </a:rPr>
              <a:t>E</a:t>
            </a:r>
            <a:r>
              <a:rPr lang="zh-CN" altLang="en-US">
                <a:solidFill>
                  <a:srgbClr val="A50021"/>
                </a:solidFill>
              </a:rPr>
              <a:t>＋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>
                <a:solidFill>
                  <a:srgbClr val="A50021"/>
                </a:solidFill>
              </a:rPr>
              <a:t>| </a:t>
            </a:r>
            <a:r>
              <a:rPr lang="zh-CN" altLang="en-US">
                <a:solidFill>
                  <a:srgbClr val="A50021"/>
                </a:solidFill>
              </a:rPr>
              <a:t>就有希望了</a:t>
            </a:r>
            <a:r>
              <a:rPr lang="en-US" altLang="zh-CN">
                <a:solidFill>
                  <a:srgbClr val="A50021"/>
                </a:solidFill>
              </a:rPr>
              <a:t>.)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27088" y="2636838"/>
            <a:ext cx="13970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|E</a:t>
            </a:r>
            <a:r>
              <a:rPr lang="en-US" altLang="zh-CN"/>
              <a:t>+</a:t>
            </a:r>
            <a:r>
              <a:rPr lang="en-US" altLang="zh-CN" i="1"/>
              <a:t>A| = 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743325" y="2636838"/>
            <a:ext cx="21971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|A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/>
              <a:t>|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979613" y="2636838"/>
            <a:ext cx="19923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i="1"/>
              <a:t>|AA</a:t>
            </a:r>
            <a:r>
              <a:rPr lang="en-US" altLang="zh-CN" i="1" baseline="30000"/>
              <a:t>T</a:t>
            </a:r>
            <a:r>
              <a:rPr lang="en-US" altLang="zh-CN" i="1"/>
              <a:t> + AE|</a:t>
            </a:r>
            <a:r>
              <a:rPr lang="en-US" altLang="zh-CN"/>
              <a:t> 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795963" y="2636838"/>
            <a:ext cx="25304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|A| |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/>
              <a:t>|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1765300" y="3284538"/>
            <a:ext cx="2265363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/>
              <a:t> |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951288" y="3284538"/>
            <a:ext cx="25019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 i="1"/>
              <a:t> |  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183313" y="3284538"/>
            <a:ext cx="17018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1"/>
              <a:t>= −| A+E| 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47700" y="3860800"/>
            <a:ext cx="255587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所以 </a:t>
            </a:r>
            <a:r>
              <a:rPr lang="en-US" altLang="zh-CN"/>
              <a:t>2|</a:t>
            </a:r>
            <a:r>
              <a:rPr lang="en-US" altLang="zh-CN" i="1"/>
              <a:t>E+A</a:t>
            </a:r>
            <a:r>
              <a:rPr lang="en-US" altLang="zh-CN"/>
              <a:t>| = 0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611188" y="4581525"/>
            <a:ext cx="2289175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|</a:t>
            </a:r>
            <a:r>
              <a:rPr lang="en-US" altLang="zh-CN" i="1"/>
              <a:t>E+A</a:t>
            </a:r>
            <a:r>
              <a:rPr lang="en-US" altLang="zh-CN"/>
              <a:t>| = 0</a:t>
            </a:r>
            <a:r>
              <a:rPr lang="zh-CN" altLang="en-US"/>
              <a:t>，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2771775" y="4581525"/>
            <a:ext cx="34496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即矩阵</a:t>
            </a:r>
            <a:r>
              <a:rPr lang="en-US" altLang="zh-CN" i="1"/>
              <a:t>E+A</a:t>
            </a:r>
            <a:r>
              <a:rPr lang="zh-CN" altLang="en-US"/>
              <a:t>是退化的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3264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  <p:bldP spid="25608" grpId="0"/>
      <p:bldP spid="25609" grpId="0"/>
      <p:bldP spid="25610" grpId="0"/>
      <p:bldP spid="25612" grpId="0"/>
      <p:bldP spid="25613" grpId="0"/>
      <p:bldP spid="25614" grpId="0"/>
      <p:bldP spid="25615" grpId="0"/>
      <p:bldP spid="25616" grpId="0"/>
      <p:bldP spid="25617" grpId="0"/>
      <p:bldP spid="25618" grpId="0"/>
      <p:bldP spid="256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5ED739E-D239-4962-A8E9-4811153B9F1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7200" b="1">
                <a:solidFill>
                  <a:schemeClr val="tx2"/>
                </a:solidFill>
              </a:rPr>
              <a:t>本次作业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133600" y="1828800"/>
            <a:ext cx="51816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4400" b="1" dirty="0"/>
              <a:t>第二章习题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 dirty="0"/>
              <a:t>   </a:t>
            </a:r>
            <a:r>
              <a:rPr lang="en-US" altLang="zh-CN" sz="3200" b="1" dirty="0"/>
              <a:t>2.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b="1" dirty="0"/>
              <a:t>   4. (1) </a:t>
            </a:r>
            <a:r>
              <a:rPr lang="en-US" altLang="zh-CN" sz="3200" b="1" dirty="0" smtClean="0"/>
              <a:t>(4)   </a:t>
            </a:r>
            <a:endParaRPr lang="en-US" altLang="zh-CN" sz="3200" b="1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3200" b="1" dirty="0"/>
              <a:t>   5.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b="1" dirty="0"/>
              <a:t>   6. (3)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b="1" dirty="0"/>
              <a:t>   7.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b="1" dirty="0"/>
              <a:t>   8.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1098550" y="3860800"/>
          <a:ext cx="1692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3" imgW="596880" imgH="304560" progId="Equation.DSMT4">
                  <p:embed/>
                </p:oleObj>
              </mc:Choice>
              <mc:Fallback>
                <p:oleObj name="Equation" r:id="rId3" imgW="596880" imgH="3045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860800"/>
                        <a:ext cx="16922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476375" y="981075"/>
          <a:ext cx="4343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5" imgW="4343400" imgH="2044440" progId="Equation.3">
                  <p:embed/>
                </p:oleObj>
              </mc:Choice>
              <mc:Fallback>
                <p:oleObj name="Equation" r:id="rId5" imgW="4343400" imgH="2044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81075"/>
                        <a:ext cx="4343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916238" y="3429000"/>
          <a:ext cx="4114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7" imgW="4114800" imgH="2044440" progId="Equation.3">
                  <p:embed/>
                </p:oleObj>
              </mc:Choice>
              <mc:Fallback>
                <p:oleObj name="Equation" r:id="rId7" imgW="4114800" imgH="2044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429000"/>
                        <a:ext cx="4114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023938" y="423863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例如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3132138" y="3213100"/>
          <a:ext cx="388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3" imgW="3886200" imgH="2044440" progId="Equation.3">
                  <p:embed/>
                </p:oleObj>
              </mc:Choice>
              <mc:Fallback>
                <p:oleObj name="Equation" r:id="rId3" imgW="3886200" imgH="2044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13100"/>
                        <a:ext cx="3886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331913" y="476250"/>
          <a:ext cx="4140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5" imgW="4140000" imgH="2044440" progId="Equation.3">
                  <p:embed/>
                </p:oleObj>
              </mc:Choice>
              <mc:Fallback>
                <p:oleObj name="Equation" r:id="rId5" imgW="4140000" imgH="2044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6250"/>
                        <a:ext cx="4140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5938838" y="620713"/>
          <a:ext cx="8651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2" name="Equation" r:id="rId7" imgW="1015920" imgH="977760" progId="Equation.DSMT4">
                  <p:embed/>
                </p:oleObj>
              </mc:Choice>
              <mc:Fallback>
                <p:oleObj name="Equation" r:id="rId7" imgW="1015920" imgH="977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620713"/>
                        <a:ext cx="865187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5938838" y="1412875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Equation" r:id="rId9" imgW="1015920" imgH="419040" progId="Equation.3">
                  <p:embed/>
                </p:oleObj>
              </mc:Choice>
              <mc:Fallback>
                <p:oleObj name="Equation" r:id="rId9" imgW="101592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1412875"/>
                        <a:ext cx="863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3276600" y="549275"/>
          <a:ext cx="4432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name="Equation" r:id="rId11" imgW="4431960" imgH="2044440" progId="Equation.3">
                  <p:embed/>
                </p:oleObj>
              </mc:Choice>
              <mc:Fallback>
                <p:oleObj name="Equation" r:id="rId11" imgW="4431960" imgH="2044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9275"/>
                        <a:ext cx="44323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5940425" y="1844675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971550" y="765175"/>
          <a:ext cx="18732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5" name="Equation" r:id="rId13" imgW="583920" imgH="393480" progId="Equation.DSMT4">
                  <p:embed/>
                </p:oleObj>
              </mc:Choice>
              <mc:Fallback>
                <p:oleObj name="Equation" r:id="rId13" imgW="583920" imgH="3934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1873250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044575" y="3502025"/>
          <a:ext cx="19145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Equation" r:id="rId15" imgW="596880" imgH="393480" progId="Equation.DSMT4">
                  <p:embed/>
                </p:oleObj>
              </mc:Choice>
              <mc:Fallback>
                <p:oleObj name="Equation" r:id="rId15" imgW="596880" imgH="3934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502025"/>
                        <a:ext cx="1914525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nimBg="1"/>
      <p:bldP spid="983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2700338" y="2708275"/>
          <a:ext cx="389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8" name="Equation" r:id="rId3" imgW="3898800" imgH="2044440" progId="Equation.3">
                  <p:embed/>
                </p:oleObj>
              </mc:Choice>
              <mc:Fallback>
                <p:oleObj name="Equation" r:id="rId3" imgW="3898800" imgH="2044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08275"/>
                        <a:ext cx="3898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51" name="Group 23"/>
          <p:cNvGrpSpPr>
            <a:grpSpLocks/>
          </p:cNvGrpSpPr>
          <p:nvPr/>
        </p:nvGrpSpPr>
        <p:grpSpPr bwMode="auto">
          <a:xfrm>
            <a:off x="1403350" y="476250"/>
            <a:ext cx="5545138" cy="2044700"/>
            <a:chOff x="884" y="300"/>
            <a:chExt cx="3493" cy="1288"/>
          </a:xfrm>
        </p:grpSpPr>
        <p:graphicFrame>
          <p:nvGraphicFramePr>
            <p:cNvPr id="99332" name="Object 4"/>
            <p:cNvGraphicFramePr>
              <a:graphicFrameLocks noChangeAspect="1"/>
            </p:cNvGraphicFramePr>
            <p:nvPr/>
          </p:nvGraphicFramePr>
          <p:xfrm>
            <a:off x="884" y="300"/>
            <a:ext cx="24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9" name="Equation" r:id="rId5" imgW="3911400" imgH="2044440" progId="Equation.DSMT4">
                    <p:embed/>
                  </p:oleObj>
                </mc:Choice>
                <mc:Fallback>
                  <p:oleObj name="Equation" r:id="rId5" imgW="3911400" imgH="20444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00"/>
                          <a:ext cx="2464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4" name="Object 6"/>
            <p:cNvGraphicFramePr>
              <a:graphicFrameLocks noChangeAspect="1"/>
            </p:cNvGraphicFramePr>
            <p:nvPr/>
          </p:nvGraphicFramePr>
          <p:xfrm>
            <a:off x="3515" y="436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0" name="Equation" r:id="rId7" imgW="1066680" imgH="431640" progId="Equation.3">
                    <p:embed/>
                  </p:oleObj>
                </mc:Choice>
                <mc:Fallback>
                  <p:oleObj name="Equation" r:id="rId7" imgW="1066680" imgH="431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436"/>
                          <a:ext cx="6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5" name="Object 7"/>
            <p:cNvGraphicFramePr>
              <a:graphicFrameLocks noChangeAspect="1"/>
            </p:cNvGraphicFramePr>
            <p:nvPr/>
          </p:nvGraphicFramePr>
          <p:xfrm>
            <a:off x="3515" y="708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1" name="Equation" r:id="rId9" imgW="1028520" imgH="431640" progId="Equation.3">
                    <p:embed/>
                  </p:oleObj>
                </mc:Choice>
                <mc:Fallback>
                  <p:oleObj name="Equation" r:id="rId9" imgW="1028520" imgH="431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708"/>
                          <a:ext cx="6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>
              <a:off x="3424" y="1025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1187450" y="549275"/>
            <a:ext cx="5622925" cy="2044700"/>
            <a:chOff x="884" y="1525"/>
            <a:chExt cx="3542" cy="1288"/>
          </a:xfrm>
        </p:grpSpPr>
        <p:graphicFrame>
          <p:nvGraphicFramePr>
            <p:cNvPr id="99338" name="Object 10"/>
            <p:cNvGraphicFramePr>
              <a:graphicFrameLocks noChangeAspect="1"/>
            </p:cNvGraphicFramePr>
            <p:nvPr/>
          </p:nvGraphicFramePr>
          <p:xfrm>
            <a:off x="1954" y="1525"/>
            <a:ext cx="247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2" name="Equation" r:id="rId11" imgW="3924000" imgH="2044440" progId="Equation.3">
                    <p:embed/>
                  </p:oleObj>
                </mc:Choice>
                <mc:Fallback>
                  <p:oleObj name="Equation" r:id="rId11" imgW="3924000" imgH="20444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1525"/>
                          <a:ext cx="2472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8" name="Object 20"/>
            <p:cNvGraphicFramePr>
              <a:graphicFrameLocks noChangeAspect="1"/>
            </p:cNvGraphicFramePr>
            <p:nvPr/>
          </p:nvGraphicFramePr>
          <p:xfrm>
            <a:off x="975" y="1752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3" name="Equation" r:id="rId13" imgW="1066680" imgH="431640" progId="Equation.3">
                    <p:embed/>
                  </p:oleObj>
                </mc:Choice>
                <mc:Fallback>
                  <p:oleObj name="Equation" r:id="rId13" imgW="1066680" imgH="4316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752"/>
                          <a:ext cx="6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9" name="Object 21"/>
            <p:cNvGraphicFramePr>
              <a:graphicFrameLocks noChangeAspect="1"/>
            </p:cNvGraphicFramePr>
            <p:nvPr/>
          </p:nvGraphicFramePr>
          <p:xfrm>
            <a:off x="975" y="2024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4" name="Equation" r:id="rId14" imgW="1028520" imgH="431640" progId="Equation.3">
                    <p:embed/>
                  </p:oleObj>
                </mc:Choice>
                <mc:Fallback>
                  <p:oleObj name="Equation" r:id="rId14" imgW="1028520" imgH="4316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024"/>
                          <a:ext cx="6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884" y="234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9354" name="Group 26"/>
          <p:cNvGrpSpPr>
            <a:grpSpLocks/>
          </p:cNvGrpSpPr>
          <p:nvPr/>
        </p:nvGrpSpPr>
        <p:grpSpPr bwMode="auto">
          <a:xfrm>
            <a:off x="1258888" y="3114675"/>
            <a:ext cx="1152525" cy="746125"/>
            <a:chOff x="793" y="2098"/>
            <a:chExt cx="726" cy="470"/>
          </a:xfrm>
        </p:grpSpPr>
        <p:graphicFrame>
          <p:nvGraphicFramePr>
            <p:cNvPr id="99344" name="Object 16"/>
            <p:cNvGraphicFramePr>
              <a:graphicFrameLocks noChangeAspect="1"/>
            </p:cNvGraphicFramePr>
            <p:nvPr/>
          </p:nvGraphicFramePr>
          <p:xfrm>
            <a:off x="905" y="2098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5" name="Equation" r:id="rId15" imgW="838080" imgH="419040" progId="Equation.3">
                    <p:embed/>
                  </p:oleObj>
                </mc:Choice>
                <mc:Fallback>
                  <p:oleObj name="Equation" r:id="rId15" imgW="838080" imgH="419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098"/>
                          <a:ext cx="52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5" name="Object 17"/>
            <p:cNvGraphicFramePr>
              <a:graphicFrameLocks noChangeAspect="1"/>
            </p:cNvGraphicFramePr>
            <p:nvPr/>
          </p:nvGraphicFramePr>
          <p:xfrm>
            <a:off x="884" y="2296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6" name="Equation" r:id="rId17" imgW="850680" imgH="431640" progId="Equation.3">
                    <p:embed/>
                  </p:oleObj>
                </mc:Choice>
                <mc:Fallback>
                  <p:oleObj name="Equation" r:id="rId17" imgW="850680" imgH="431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296"/>
                          <a:ext cx="5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>
              <a:off x="793" y="2568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1258888" y="4868863"/>
            <a:ext cx="65532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矩阵</a:t>
            </a:r>
            <a:r>
              <a:rPr lang="en-US" altLang="zh-CN" b="1" i="1"/>
              <a:t>B</a:t>
            </a:r>
            <a:r>
              <a:rPr lang="en-US" altLang="zh-CN" b="1" baseline="-25000"/>
              <a:t>4</a:t>
            </a:r>
            <a:r>
              <a:rPr lang="zh-CN" altLang="en-US" b="1"/>
              <a:t>和</a:t>
            </a:r>
            <a:r>
              <a:rPr lang="en-US" altLang="zh-CN" b="1" i="1"/>
              <a:t>B</a:t>
            </a:r>
            <a:r>
              <a:rPr lang="en-US" altLang="zh-CN" b="1" baseline="-25000"/>
              <a:t>5</a:t>
            </a:r>
            <a:r>
              <a:rPr lang="zh-CN" altLang="en-US" b="1"/>
              <a:t>都称为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zh-CN" altLang="en-US" b="1">
                <a:solidFill>
                  <a:srgbClr val="0000CC"/>
                </a:solidFill>
              </a:rPr>
              <a:t>行</a:t>
            </a:r>
            <a:r>
              <a:rPr lang="en-US" altLang="zh-CN" b="1">
                <a:solidFill>
                  <a:srgbClr val="0000CC"/>
                </a:solidFill>
              </a:rPr>
              <a:t>)</a:t>
            </a:r>
            <a:r>
              <a:rPr lang="zh-CN" altLang="en-US" b="1">
                <a:solidFill>
                  <a:srgbClr val="0000CC"/>
                </a:solidFill>
              </a:rPr>
              <a:t>阶梯形</a:t>
            </a:r>
            <a:r>
              <a:rPr lang="zh-CN" altLang="en-US" b="1"/>
              <a:t>矩阵</a:t>
            </a:r>
            <a:r>
              <a:rPr lang="en-US" altLang="zh-CN" b="1"/>
              <a:t>.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684213" y="5516563"/>
            <a:ext cx="8331200" cy="576262"/>
          </a:xfrm>
          <a:prstGeom prst="rect">
            <a:avLst/>
          </a:prstGeom>
          <a:solidFill>
            <a:srgbClr val="66FFFF"/>
          </a:solidFill>
          <a:ln w="57150" cmpd="thinThick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tabLst>
                <a:tab pos="1028700" algn="l"/>
              </a:tabLst>
            </a:pPr>
            <a:r>
              <a:rPr lang="zh-CN" altLang="en-US" b="1">
                <a:solidFill>
                  <a:srgbClr val="FF0000"/>
                </a:solidFill>
              </a:rPr>
              <a:t>特点</a:t>
            </a:r>
            <a:r>
              <a:rPr lang="zh-CN" altLang="en-US" b="1"/>
              <a:t>：每行的</a:t>
            </a:r>
            <a:r>
              <a:rPr lang="zh-CN" altLang="en-US" b="1">
                <a:solidFill>
                  <a:srgbClr val="CC0000"/>
                </a:solidFill>
              </a:rPr>
              <a:t>非零首元</a:t>
            </a:r>
            <a:r>
              <a:rPr lang="zh-CN" altLang="en-US" b="1"/>
              <a:t>必在上一行非零首元的</a:t>
            </a:r>
            <a:r>
              <a:rPr lang="zh-CN" altLang="en-US" b="1">
                <a:solidFill>
                  <a:srgbClr val="CC0000"/>
                </a:solidFill>
              </a:rPr>
              <a:t>右方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5" grpId="0"/>
      <p:bldP spid="99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03288" y="115888"/>
            <a:ext cx="271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特点描述：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827088" y="711200"/>
            <a:ext cx="309721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（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1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）可划出一条阶梯线，线的下方全为零；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4211638" y="200025"/>
          <a:ext cx="389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Equation" r:id="rId3" imgW="3898800" imgH="2044440" progId="Equation.3">
                  <p:embed/>
                </p:oleObj>
              </mc:Choice>
              <mc:Fallback>
                <p:oleObj name="Equation" r:id="rId3" imgW="3898800" imgH="2044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00025"/>
                        <a:ext cx="3898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4287838" y="638175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4745038" y="638175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4745038" y="1171575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5964238" y="1171575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5964238" y="170497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827088" y="2360613"/>
            <a:ext cx="4681537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（</a:t>
            </a: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2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）每个台阶只有一行，</a:t>
            </a:r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4287838" y="561975"/>
            <a:ext cx="288925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4268788" y="1095375"/>
            <a:ext cx="288925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287838" y="1628775"/>
            <a:ext cx="288925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827088" y="2790825"/>
            <a:ext cx="8137525" cy="946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latin typeface="黑体" pitchFamily="49" charset="-122"/>
              </a:rPr>
              <a:t>       </a:t>
            </a: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阶梯线的竖线后面的第一个元素为非零元，即非零行的第一个非零元．</a:t>
            </a:r>
          </a:p>
        </p:txBody>
      </p:sp>
      <p:sp>
        <p:nvSpPr>
          <p:cNvPr id="101392" name="Oval 16"/>
          <p:cNvSpPr>
            <a:spLocks noChangeArrowheads="1"/>
          </p:cNvSpPr>
          <p:nvPr/>
        </p:nvSpPr>
        <p:spPr bwMode="auto">
          <a:xfrm>
            <a:off x="4287838" y="200025"/>
            <a:ext cx="381000" cy="381000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4802188" y="733425"/>
            <a:ext cx="381000" cy="381000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6059488" y="1247775"/>
            <a:ext cx="381000" cy="381000"/>
          </a:xfrm>
          <a:prstGeom prst="ellipse">
            <a:avLst/>
          </a:prstGeom>
          <a:noFill/>
          <a:ln w="44450">
            <a:solidFill>
              <a:srgbClr val="33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4497388" y="1952625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Equation" r:id="rId5" imgW="190440" imgH="419040" progId="Equation.3">
                  <p:embed/>
                </p:oleObj>
              </mc:Choice>
              <mc:Fallback>
                <p:oleObj name="Equation" r:id="rId5" imgW="190440" imgH="419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1952625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5003800" y="2359025"/>
            <a:ext cx="33988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>
                <a:solidFill>
                  <a:schemeClr val="bg2"/>
                </a:solidFill>
                <a:latin typeface="黑体" pitchFamily="49" charset="-122"/>
              </a:rPr>
              <a:t>台阶数即是非零行的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1336675" y="3943350"/>
            <a:ext cx="58991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阶梯形矩阵</a:t>
            </a:r>
            <a:r>
              <a:rPr lang="en-US" altLang="zh-CN" b="1" i="1"/>
              <a:t>B</a:t>
            </a:r>
            <a:r>
              <a:rPr lang="en-US" altLang="zh-CN" b="1" baseline="-25000"/>
              <a:t>5</a:t>
            </a:r>
            <a:r>
              <a:rPr lang="zh-CN" altLang="en-US" b="1"/>
              <a:t>还称为</a:t>
            </a:r>
            <a:r>
              <a:rPr lang="zh-CN" altLang="en-US" b="1">
                <a:solidFill>
                  <a:srgbClr val="0000CC"/>
                </a:solidFill>
              </a:rPr>
              <a:t>行最简形矩阵</a:t>
            </a:r>
            <a:r>
              <a:rPr lang="zh-CN" altLang="en-US" b="1"/>
              <a:t>，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6948488" y="3871913"/>
            <a:ext cx="16129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即非零行</a:t>
            </a:r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684213" y="4519613"/>
            <a:ext cx="705802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的非零首元为</a:t>
            </a:r>
            <a:r>
              <a:rPr lang="en-US" altLang="zh-CN" b="1">
                <a:solidFill>
                  <a:srgbClr val="A50021"/>
                </a:solidFill>
              </a:rPr>
              <a:t>1</a:t>
            </a:r>
            <a:r>
              <a:rPr lang="zh-CN" altLang="en-US" b="1"/>
              <a:t>，且其所在列的其它元都为</a:t>
            </a:r>
            <a:r>
              <a:rPr lang="en-US" altLang="zh-CN" b="1"/>
              <a:t>0.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900113" y="5167313"/>
            <a:ext cx="7848600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028700" algn="l"/>
              </a:tabLst>
            </a:pPr>
            <a:r>
              <a:rPr lang="en-US" altLang="zh-CN" b="1"/>
              <a:t>        </a:t>
            </a:r>
            <a:r>
              <a:rPr lang="zh-CN" altLang="en-US" b="1">
                <a:solidFill>
                  <a:srgbClr val="FF0000"/>
                </a:solidFill>
              </a:rPr>
              <a:t>可得结论</a:t>
            </a:r>
            <a:r>
              <a:rPr lang="zh-CN" altLang="en-US" b="1"/>
              <a:t>：对任何矩阵</a:t>
            </a:r>
            <a:r>
              <a:rPr lang="en-US" altLang="zh-CN" b="1" i="1"/>
              <a:t>A</a:t>
            </a:r>
            <a:r>
              <a:rPr lang="en-US" altLang="zh-CN" b="1" i="1" baseline="-25000"/>
              <a:t>m</a:t>
            </a:r>
            <a:r>
              <a:rPr lang="en-US" altLang="zh-CN" b="1" baseline="-25000"/>
              <a:t>×</a:t>
            </a:r>
            <a:r>
              <a:rPr lang="en-US" altLang="zh-CN" b="1" i="1" baseline="-25000"/>
              <a:t>n</a:t>
            </a:r>
            <a:r>
              <a:rPr lang="zh-CN" altLang="en-US" b="1">
                <a:solidFill>
                  <a:srgbClr val="CC0000"/>
                </a:solidFill>
              </a:rPr>
              <a:t>总可经有限次初等</a:t>
            </a:r>
            <a:r>
              <a:rPr lang="zh-CN" altLang="en-US" b="1">
                <a:solidFill>
                  <a:srgbClr val="0000CC"/>
                </a:solidFill>
              </a:rPr>
              <a:t>行</a:t>
            </a:r>
            <a:r>
              <a:rPr lang="zh-CN" altLang="en-US" b="1">
                <a:solidFill>
                  <a:srgbClr val="CC0000"/>
                </a:solidFill>
              </a:rPr>
              <a:t>变换</a:t>
            </a:r>
            <a:r>
              <a:rPr lang="zh-CN" altLang="en-US" b="1"/>
              <a:t>化为</a:t>
            </a:r>
            <a:r>
              <a:rPr lang="en-US" altLang="zh-CN" b="1"/>
              <a:t>(</a:t>
            </a:r>
            <a:r>
              <a:rPr lang="zh-CN" altLang="en-US" b="1"/>
              <a:t>行</a:t>
            </a:r>
            <a:r>
              <a:rPr lang="en-US" altLang="zh-CN" b="1"/>
              <a:t>)</a:t>
            </a:r>
            <a:r>
              <a:rPr lang="zh-CN" altLang="en-US" b="1"/>
              <a:t>阶梯形和行最简形</a:t>
            </a:r>
            <a:r>
              <a:rPr lang="en-US" altLang="zh-CN" b="1"/>
              <a:t>.</a:t>
            </a:r>
          </a:p>
        </p:txBody>
      </p:sp>
      <p:sp>
        <p:nvSpPr>
          <p:cNvPr id="101404" name="Rectangle 28"/>
          <p:cNvSpPr>
            <a:spLocks noChangeArrowheads="1"/>
          </p:cNvSpPr>
          <p:nvPr/>
        </p:nvSpPr>
        <p:spPr bwMode="auto">
          <a:xfrm>
            <a:off x="827088" y="2790825"/>
            <a:ext cx="12557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>
                <a:solidFill>
                  <a:schemeClr val="bg2"/>
                </a:solidFill>
              </a:rPr>
              <a:t>行数，</a:t>
            </a:r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4284663" y="200025"/>
            <a:ext cx="0" cy="46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utoUpdateAnimBg="0"/>
      <p:bldP spid="101388" grpId="0" animBg="1"/>
      <p:bldP spid="101389" grpId="0" animBg="1"/>
      <p:bldP spid="101390" grpId="0" animBg="1"/>
      <p:bldP spid="101391" grpId="0" autoUpdateAnimBg="0"/>
      <p:bldP spid="101392" grpId="0" animBg="1"/>
      <p:bldP spid="101393" grpId="0" animBg="1"/>
      <p:bldP spid="101394" grpId="0" animBg="1"/>
      <p:bldP spid="101397" grpId="0"/>
      <p:bldP spid="101400" grpId="0"/>
      <p:bldP spid="101401" grpId="0"/>
      <p:bldP spid="101402" grpId="0"/>
      <p:bldP spid="101403" grpId="0"/>
      <p:bldP spid="101404" grpId="0"/>
      <p:bldP spid="101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2362200" y="476250"/>
          <a:ext cx="3924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Equation" r:id="rId3" imgW="3924000" imgH="2044440" progId="Equation.3">
                  <p:embed/>
                </p:oleObj>
              </mc:Choice>
              <mc:Fallback>
                <p:oleObj name="Equation" r:id="rId3" imgW="3924000" imgH="2044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6250"/>
                        <a:ext cx="39243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1835150" y="3860800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name="Equation" r:id="rId5" imgW="1562040" imgH="419040" progId="Equation.3">
                  <p:embed/>
                </p:oleObj>
              </mc:Choice>
              <mc:Fallback>
                <p:oleObj name="Equation" r:id="rId5" imgW="15620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60800"/>
                        <a:ext cx="1562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403350" y="4149725"/>
          <a:ext cx="274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tion" r:id="rId7" imgW="2743200" imgH="431640" progId="Equation.3">
                  <p:embed/>
                </p:oleObj>
              </mc:Choice>
              <mc:Fallback>
                <p:oleObj name="Equation" r:id="rId7" imgW="27432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274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84213" y="1163638"/>
            <a:ext cx="172720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进一步，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4051300" y="2749550"/>
          <a:ext cx="3251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9" imgW="3251160" imgH="2044440" progId="Equation.3">
                  <p:embed/>
                </p:oleObj>
              </mc:Choice>
              <mc:Fallback>
                <p:oleObj name="Equation" r:id="rId9" imgW="3251160" imgH="2044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749550"/>
                        <a:ext cx="3251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4051300" y="2749550"/>
          <a:ext cx="3111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11" imgW="3111480" imgH="2044440" progId="Equation.3">
                  <p:embed/>
                </p:oleObj>
              </mc:Choice>
              <mc:Fallback>
                <p:oleObj name="Equation" r:id="rId11" imgW="3111480" imgH="2044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749550"/>
                        <a:ext cx="3111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941513" y="3500438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Equation" r:id="rId13" imgW="1333440" imgH="431640" progId="Equation.3">
                  <p:embed/>
                </p:oleObj>
              </mc:Choice>
              <mc:Fallback>
                <p:oleObj name="Equation" r:id="rId13" imgW="133344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500438"/>
                        <a:ext cx="1333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4051300" y="2762250"/>
          <a:ext cx="2870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Equation" r:id="rId15" imgW="2869920" imgH="2044440" progId="Equation.3">
                  <p:embed/>
                </p:oleObj>
              </mc:Choice>
              <mc:Fallback>
                <p:oleObj name="Equation" r:id="rId15" imgW="2869920" imgH="2044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762250"/>
                        <a:ext cx="2870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1403350" y="5070475"/>
            <a:ext cx="44958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1028700" algn="l"/>
              </a:tabLst>
            </a:pPr>
            <a:r>
              <a:rPr lang="zh-CN" altLang="en-US" b="1"/>
              <a:t>矩阵 </a:t>
            </a:r>
            <a:r>
              <a:rPr lang="en-US" altLang="zh-CN" b="1" i="1"/>
              <a:t>F </a:t>
            </a:r>
            <a:r>
              <a:rPr lang="zh-CN" altLang="en-US" b="1"/>
              <a:t>称为矩阵</a:t>
            </a:r>
            <a:r>
              <a:rPr lang="en-US" altLang="zh-CN" b="1" i="1"/>
              <a:t>B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0000CC"/>
                </a:solidFill>
              </a:rPr>
              <a:t>标准形</a:t>
            </a:r>
            <a:r>
              <a:rPr lang="en-US" altLang="zh-CN" b="1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1331913" y="3573463"/>
            <a:ext cx="230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/>
      <p:bldP spid="1034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2057400" y="479425"/>
          <a:ext cx="642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3" imgW="6426000" imgH="927000" progId="Equation.3">
                  <p:embed/>
                </p:oleObj>
              </mc:Choice>
              <mc:Fallback>
                <p:oleObj name="Equation" r:id="rId3" imgW="6426000" imgH="927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9425"/>
                        <a:ext cx="6426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1143000" y="1546225"/>
          <a:ext cx="685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name="Equation" r:id="rId5" imgW="6756120" imgH="444240" progId="Equation.3">
                  <p:embed/>
                </p:oleObj>
              </mc:Choice>
              <mc:Fallback>
                <p:oleObj name="Equation" r:id="rId5" imgW="67561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46225"/>
                        <a:ext cx="6858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33750" y="2143125"/>
          <a:ext cx="247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7" imgW="2476440" imgH="1002960" progId="Equation.3">
                  <p:embed/>
                </p:oleObj>
              </mc:Choice>
              <mc:Fallback>
                <p:oleObj name="Equation" r:id="rId7" imgW="2476440" imgH="1002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143125"/>
                        <a:ext cx="2476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016000" y="3260725"/>
          <a:ext cx="749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9" imgW="7492680" imgH="939600" progId="Equation.3">
                  <p:embed/>
                </p:oleObj>
              </mc:Choice>
              <mc:Fallback>
                <p:oleObj name="Equation" r:id="rId9" imgW="74926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260725"/>
                        <a:ext cx="7493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990600" y="4048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特点：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914400" y="4275138"/>
            <a:ext cx="7696200" cy="1373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ea typeface="宋体" pitchFamily="2" charset="-122"/>
              </a:rPr>
              <a:t>        </a:t>
            </a:r>
            <a:r>
              <a:rPr lang="zh-CN" altLang="en-US" b="1">
                <a:solidFill>
                  <a:schemeClr val="bg2"/>
                </a:solidFill>
                <a:ea typeface="宋体" pitchFamily="2" charset="-122"/>
              </a:rPr>
              <a:t>所有与矩阵</a:t>
            </a:r>
            <a:r>
              <a:rPr lang="en-US" altLang="zh-CN" b="1" i="1">
                <a:solidFill>
                  <a:schemeClr val="bg2"/>
                </a:solidFill>
                <a:ea typeface="宋体" pitchFamily="2" charset="-122"/>
              </a:rPr>
              <a:t>F</a:t>
            </a:r>
            <a:r>
              <a:rPr lang="en-US" altLang="zh-CN" b="1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zh-CN" altLang="en-US" b="1">
                <a:solidFill>
                  <a:schemeClr val="bg2"/>
                </a:solidFill>
                <a:ea typeface="宋体" pitchFamily="2" charset="-122"/>
              </a:rPr>
              <a:t>等价的矩阵组成的一个集合，称为一个</a:t>
            </a:r>
            <a:r>
              <a:rPr lang="zh-CN" altLang="en-US" b="1">
                <a:solidFill>
                  <a:srgbClr val="0000CC"/>
                </a:solidFill>
              </a:rPr>
              <a:t>等价类</a:t>
            </a:r>
            <a:r>
              <a:rPr lang="zh-CN" altLang="en-US" b="1">
                <a:solidFill>
                  <a:schemeClr val="bg2"/>
                </a:solidFill>
                <a:ea typeface="宋体" pitchFamily="2" charset="-122"/>
              </a:rPr>
              <a:t>，标准形</a:t>
            </a:r>
            <a:r>
              <a:rPr lang="en-US" altLang="zh-CN" b="1" i="1">
                <a:solidFill>
                  <a:schemeClr val="bg2"/>
                </a:solidFill>
                <a:ea typeface="宋体" pitchFamily="2" charset="-122"/>
              </a:rPr>
              <a:t>F</a:t>
            </a:r>
            <a:r>
              <a:rPr lang="zh-CN" altLang="en-US" b="1">
                <a:solidFill>
                  <a:schemeClr val="bg2"/>
                </a:solidFill>
                <a:ea typeface="宋体" pitchFamily="2" charset="-122"/>
              </a:rPr>
              <a:t>是这个等价类中最简单的矩阵</a:t>
            </a:r>
            <a:r>
              <a:rPr lang="en-US" altLang="zh-CN" b="1">
                <a:solidFill>
                  <a:schemeClr val="bg2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1819</TotalTime>
  <Words>1411</Words>
  <Application>Microsoft Office PowerPoint</Application>
  <PresentationFormat>全屏显示(4:3)</PresentationFormat>
  <Paragraphs>199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SymbolMT</vt:lpstr>
      <vt:lpstr>黑体</vt:lpstr>
      <vt:lpstr>华文楷体</vt:lpstr>
      <vt:lpstr>楷体_GB2312</vt:lpstr>
      <vt:lpstr>宋体</vt:lpstr>
      <vt:lpstr>Arial</vt:lpstr>
      <vt:lpstr>Courier New</vt:lpstr>
      <vt:lpstr>Symbol</vt:lpstr>
      <vt:lpstr>Times New Roman</vt:lpstr>
      <vt:lpstr>Wingdings</vt:lpstr>
      <vt:lpstr>满意主题1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 已知方阵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§2.4.1转置矩阵</vt:lpstr>
      <vt:lpstr>PowerPoint 演示文稿</vt:lpstr>
      <vt:lpstr>转置矩阵的运算性质</vt:lpstr>
      <vt:lpstr>关于(4) (AB)T = BTAT的证明</vt:lpstr>
      <vt:lpstr>PowerPoint 演示文稿</vt:lpstr>
      <vt:lpstr>例3  设n阶矩阵A满足AAT＝E，|A|＝−1，证明矩阵 E＋A是退化的.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南开大学自动化系刘忠信</dc:creator>
  <cp:lastModifiedBy>Jianlei</cp:lastModifiedBy>
  <cp:revision>249</cp:revision>
  <dcterms:created xsi:type="dcterms:W3CDTF">1990-03-25T13:45:01Z</dcterms:created>
  <dcterms:modified xsi:type="dcterms:W3CDTF">2015-10-23T05:17:29Z</dcterms:modified>
</cp:coreProperties>
</file>