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84" r:id="rId4"/>
    <p:sldId id="288" r:id="rId5"/>
    <p:sldId id="289" r:id="rId6"/>
    <p:sldId id="290" r:id="rId7"/>
    <p:sldId id="297" r:id="rId8"/>
    <p:sldId id="298" r:id="rId9"/>
    <p:sldId id="300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9144000" cy="6858000" type="screen4x3"/>
  <p:notesSz cx="9979025" cy="6834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5" autoAdjust="0"/>
    <p:restoredTop sz="94737" autoAdjust="0"/>
  </p:normalViewPr>
  <p:slideViewPr>
    <p:cSldViewPr>
      <p:cViewPr varScale="1">
        <p:scale>
          <a:sx n="99" d="100"/>
          <a:sy n="99" d="100"/>
        </p:scale>
        <p:origin x="1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fld id="{23C05E7C-B191-464C-9DF1-8E3192408E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408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6300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fld id="{7D1E0FCA-418B-45A3-9872-63090038B6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857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0F76-4D72-44C0-8486-878EF7BD47B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  <a:pPr/>
              <a:t>‹#›</a:t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8134350" cy="1470025"/>
          </a:xfrm>
        </p:spPr>
        <p:txBody>
          <a:bodyPr/>
          <a:lstStyle/>
          <a:p>
            <a:r>
              <a:rPr lang="zh-CN" altLang="en-US" sz="800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第四章 线性空间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13113"/>
            <a:ext cx="6800850" cy="17526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000CC"/>
                </a:solidFill>
              </a:rPr>
              <a:t>第</a:t>
            </a:r>
            <a:r>
              <a:rPr lang="en-US" altLang="zh-CN" sz="4800" dirty="0" smtClean="0">
                <a:solidFill>
                  <a:srgbClr val="0000CC"/>
                </a:solidFill>
              </a:rPr>
              <a:t>1</a:t>
            </a:r>
            <a:r>
              <a:rPr lang="zh-CN" altLang="en-US" sz="4800" dirty="0" smtClean="0">
                <a:solidFill>
                  <a:srgbClr val="0000CC"/>
                </a:solidFill>
              </a:rPr>
              <a:t>节 线性空间</a:t>
            </a:r>
            <a:endParaRPr lang="zh-CN" altLang="en-US" sz="4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9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11056"/>
              </p:ext>
            </p:extLst>
          </p:nvPr>
        </p:nvGraphicFramePr>
        <p:xfrm>
          <a:off x="3973513" y="2157165"/>
          <a:ext cx="19812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6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2157165"/>
                        <a:ext cx="19812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56042"/>
              </p:ext>
            </p:extLst>
          </p:nvPr>
        </p:nvGraphicFramePr>
        <p:xfrm>
          <a:off x="1306513" y="2552452"/>
          <a:ext cx="1041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7" name="Equation" r:id="rId5" imgW="571252" imgH="228501" progId="Equation.DSMT4">
                  <p:embed/>
                </p:oleObj>
              </mc:Choice>
              <mc:Fallback>
                <p:oleObj name="Equation" r:id="rId5" imgW="571252" imgH="228501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552452"/>
                        <a:ext cx="10414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169863" y="1561852"/>
            <a:ext cx="88217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定理：若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是线性空间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的非空子集且关于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的线性运算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1289050" y="2019052"/>
            <a:ext cx="2684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是封闭的（即若</a:t>
            </a: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5878513" y="2019052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2132013" y="2477840"/>
            <a:ext cx="394176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），则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的子空间。</a:t>
            </a:r>
          </a:p>
        </p:txBody>
      </p:sp>
      <p:graphicFrame>
        <p:nvGraphicFramePr>
          <p:cNvPr id="6250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980368"/>
              </p:ext>
            </p:extLst>
          </p:nvPr>
        </p:nvGraphicFramePr>
        <p:xfrm>
          <a:off x="6792913" y="2095252"/>
          <a:ext cx="144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8" name="Equation" r:id="rId7" imgW="774364" imgH="215806" progId="Equation.DSMT4">
                  <p:embed/>
                </p:oleObj>
              </mc:Choice>
              <mc:Fallback>
                <p:oleObj name="Equation" r:id="rId7" imgW="774364" imgH="215806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2095252"/>
                        <a:ext cx="1447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8" grpId="0"/>
      <p:bldP spid="62499" grpId="0"/>
      <p:bldP spid="62500" grpId="0"/>
      <p:bldP spid="625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300163" y="457200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4" name="Equation" r:id="rId3" imgW="203112" imgH="190417" progId="Equation.DSMT4">
                  <p:embed/>
                </p:oleObj>
              </mc:Choice>
              <mc:Fallback>
                <p:oleObj name="Equation" r:id="rId3" imgW="203112" imgH="190417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57200"/>
                        <a:ext cx="533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3636963" y="457200"/>
          <a:ext cx="27844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5" name="Equation" r:id="rId5" imgW="1282700" imgH="228600" progId="Equation.DSMT4">
                  <p:embed/>
                </p:oleObj>
              </mc:Choice>
              <mc:Fallback>
                <p:oleObj name="Equation" r:id="rId5" imgW="12827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457200"/>
                        <a:ext cx="278447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307975" y="1066800"/>
          <a:ext cx="1824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6" name="Equation" r:id="rId7" imgW="939392" imgH="253890" progId="Equation.DSMT4">
                  <p:embed/>
                </p:oleObj>
              </mc:Choice>
              <mc:Fallback>
                <p:oleObj name="Equation" r:id="rId7" imgW="939392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066800"/>
                        <a:ext cx="18240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38163" y="4572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例：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1768475" y="457200"/>
            <a:ext cx="197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中所有满足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6291263" y="4572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的向量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057400" y="1068388"/>
            <a:ext cx="68453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构成的集合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，是否构成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的线性子空间？</a:t>
            </a:r>
          </a:p>
        </p:txBody>
      </p: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1452563" y="1524000"/>
            <a:ext cx="12557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【</a:t>
            </a:r>
            <a:r>
              <a:rPr lang="zh-CN" altLang="en-US">
                <a:solidFill>
                  <a:srgbClr val="000099"/>
                </a:solidFill>
              </a:rPr>
              <a:t>是</a:t>
            </a:r>
            <a:r>
              <a:rPr lang="en-US" altLang="zh-CN">
                <a:solidFill>
                  <a:srgbClr val="000099"/>
                </a:solidFill>
              </a:rPr>
              <a:t>】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233363" y="2133600"/>
            <a:ext cx="125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例：设</a:t>
            </a:r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63507" name="Object 19"/>
          <p:cNvGraphicFramePr>
            <a:graphicFrameLocks noChangeAspect="1"/>
          </p:cNvGraphicFramePr>
          <p:nvPr/>
        </p:nvGraphicFramePr>
        <p:xfrm>
          <a:off x="1452563" y="2209800"/>
          <a:ext cx="1851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7" name="Equation" r:id="rId9" imgW="914400" imgH="241300" progId="Equation.DSMT4">
                  <p:embed/>
                </p:oleObj>
              </mc:Choice>
              <mc:Fallback>
                <p:oleObj name="Equation" r:id="rId9" imgW="9144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209800"/>
                        <a:ext cx="1851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3205163" y="2209800"/>
            <a:ext cx="63468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是数域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上线性空间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中的一组向量</a:t>
            </a:r>
            <a:r>
              <a:rPr lang="zh-CN" altLang="en-US">
                <a:solidFill>
                  <a:srgbClr val="000000"/>
                </a:solidFill>
                <a:latin typeface="宋体" pitchFamily="2" charset="-122"/>
              </a:rPr>
              <a:t>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938213" y="2681288"/>
            <a:ext cx="6229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考虑这组向量的所有可能的线性组合：</a:t>
            </a:r>
          </a:p>
        </p:txBody>
      </p:sp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2092325" y="3214688"/>
          <a:ext cx="33655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8" name="Equation" r:id="rId11" imgW="1485900" imgH="228600" progId="Equation.DSMT4">
                  <p:embed/>
                </p:oleObj>
              </mc:Choice>
              <mc:Fallback>
                <p:oleObj name="Equation" r:id="rId11" imgW="14859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214688"/>
                        <a:ext cx="33655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3968750" y="4737100"/>
          <a:ext cx="1816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9" name="Equation" r:id="rId13" imgW="838200" imgH="228600" progId="Equation.DSMT4">
                  <p:embed/>
                </p:oleObj>
              </mc:Choice>
              <mc:Fallback>
                <p:oleObj name="Equation" r:id="rId13" imgW="83820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737100"/>
                        <a:ext cx="18161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2803525" y="5499100"/>
          <a:ext cx="28495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0" name="Equation" r:id="rId15" imgW="1320800" imgH="228600" progId="Equation.DSMT4">
                  <p:embed/>
                </p:oleObj>
              </mc:Choice>
              <mc:Fallback>
                <p:oleObj name="Equation" r:id="rId15" imgW="132080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5499100"/>
                        <a:ext cx="2849563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995363" y="3671888"/>
            <a:ext cx="2819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所组成的集合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3402013" y="3671888"/>
            <a:ext cx="55181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显然这个集合是非空的，并且对于</a:t>
            </a:r>
          </a:p>
        </p:txBody>
      </p:sp>
      <p:sp>
        <p:nvSpPr>
          <p:cNvPr id="63520" name="Rectangle 32"/>
          <p:cNvSpPr>
            <a:spLocks noChangeArrowheads="1"/>
          </p:cNvSpPr>
          <p:nvPr/>
        </p:nvSpPr>
        <p:spPr bwMode="auto">
          <a:xfrm>
            <a:off x="1019175" y="4267200"/>
            <a:ext cx="75311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的两种运算是封闭的</a:t>
            </a:r>
            <a:r>
              <a:rPr lang="en-US" altLang="zh-CN">
                <a:solidFill>
                  <a:srgbClr val="000000"/>
                </a:solidFill>
              </a:rPr>
              <a:t>.  </a:t>
            </a:r>
            <a:r>
              <a:rPr lang="zh-CN" altLang="en-US">
                <a:solidFill>
                  <a:srgbClr val="000000"/>
                </a:solidFill>
              </a:rPr>
              <a:t>因此它是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 </a:t>
            </a:r>
            <a:r>
              <a:rPr lang="zh-CN" altLang="en-US">
                <a:solidFill>
                  <a:srgbClr val="000000"/>
                </a:solidFill>
              </a:rPr>
              <a:t>的一个线性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919163" y="4738688"/>
            <a:ext cx="13493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子空间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2297113" y="4732338"/>
            <a:ext cx="1606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称它为由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6046788" y="4718050"/>
            <a:ext cx="2416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生成的子空间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933450" y="5424488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记为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6" grpId="0"/>
      <p:bldP spid="63508" grpId="0"/>
      <p:bldP spid="63509" grpId="0"/>
      <p:bldP spid="63510" grpId="0"/>
      <p:bldP spid="63518" grpId="0"/>
      <p:bldP spid="63519" grpId="0"/>
      <p:bldP spid="63520" grpId="0"/>
      <p:bldP spid="63521" grpId="0"/>
      <p:bldP spid="63522" grpId="0"/>
      <p:bldP spid="63523" grpId="0"/>
      <p:bldP spid="635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381000" y="1447800"/>
          <a:ext cx="1828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6" name="Equation" r:id="rId3" imgW="914400" imgH="241300" progId="Equation.DSMT4">
                  <p:embed/>
                </p:oleObj>
              </mc:Choice>
              <mc:Fallback>
                <p:oleObj name="Equation" r:id="rId3" imgW="9144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1828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933700" y="1524000"/>
          <a:ext cx="163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7" name="Equation" r:id="rId5" imgW="876300" imgH="241300" progId="Equation.DSMT4">
                  <p:embed/>
                </p:oleObj>
              </mc:Choice>
              <mc:Fallback>
                <p:oleObj name="Equation" r:id="rId5" imgW="8763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524000"/>
                        <a:ext cx="1638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1143000" y="2209800"/>
          <a:ext cx="5486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8" name="Equation" r:id="rId7" imgW="2413000" imgH="241300" progId="Equation.DSMT4">
                  <p:embed/>
                </p:oleObj>
              </mc:Choice>
              <mc:Fallback>
                <p:oleObj name="Equation" r:id="rId7" imgW="2413000" imgH="2413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54864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143000" y="3429000"/>
          <a:ext cx="226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9" name="Equation" r:id="rId9" imgW="914400" imgH="241300" progId="Equation.DSMT4">
                  <p:embed/>
                </p:oleObj>
              </mc:Choice>
              <mc:Fallback>
                <p:oleObj name="Equation" r:id="rId9" imgW="9144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260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886200" y="3505200"/>
          <a:ext cx="19812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0" name="Equation" r:id="rId11" imgW="876300" imgH="241300" progId="Equation.DSMT4">
                  <p:embed/>
                </p:oleObj>
              </mc:Choice>
              <mc:Fallback>
                <p:oleObj name="Equation" r:id="rId11" imgW="876300" imgH="241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05200"/>
                        <a:ext cx="19812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993775" y="839788"/>
            <a:ext cx="792162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据此，我们很容易证明：线性空间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>
                <a:solidFill>
                  <a:srgbClr val="000000"/>
                </a:solidFill>
              </a:rPr>
              <a:t>中的两组向量</a:t>
            </a:r>
          </a:p>
        </p:txBody>
      </p: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2286000" y="14478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和</a:t>
            </a:r>
          </a:p>
        </p:txBody>
      </p:sp>
      <p:sp>
        <p:nvSpPr>
          <p:cNvPr id="64531" name="Rectangle 19"/>
          <p:cNvSpPr>
            <a:spLocks noChangeArrowheads="1"/>
          </p:cNvSpPr>
          <p:nvPr/>
        </p:nvSpPr>
        <p:spPr bwMode="auto">
          <a:xfrm>
            <a:off x="4587875" y="1447800"/>
            <a:ext cx="898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，则</a:t>
            </a: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457200" y="2819400"/>
            <a:ext cx="23272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的充要条件是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3276600" y="3429000"/>
            <a:ext cx="541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与</a:t>
            </a:r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5943600" y="3463925"/>
            <a:ext cx="996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等价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/>
              <a:t>小 结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数域的概念</a:t>
            </a:r>
          </a:p>
          <a:p>
            <a:r>
              <a:rPr lang="zh-CN" altLang="en-US"/>
              <a:t>线性空间的定义及其判定</a:t>
            </a:r>
          </a:p>
          <a:p>
            <a:r>
              <a:rPr lang="zh-CN" altLang="en-US"/>
              <a:t>线性空间的性质</a:t>
            </a:r>
          </a:p>
          <a:p>
            <a:r>
              <a:rPr lang="zh-CN" altLang="en-US"/>
              <a:t>子空间的定义及判定（重点）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7543800" cy="1143000"/>
          </a:xfrm>
        </p:spPr>
        <p:txBody>
          <a:bodyPr/>
          <a:lstStyle/>
          <a:p>
            <a:r>
              <a:rPr lang="zh-CN" altLang="en-US" sz="4800" dirty="0"/>
              <a:t>思考题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609600" y="1371600"/>
          <a:ext cx="60452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2" name="Equation" r:id="rId3" imgW="6045200" imgH="2628900" progId="Equation.DSMT4">
                  <p:embed/>
                </p:oleObj>
              </mc:Choice>
              <mc:Fallback>
                <p:oleObj name="Equation" r:id="rId3" imgW="6045200" imgH="2628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604520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762000" y="4267200"/>
          <a:ext cx="7772400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3" name="Equation" r:id="rId5" imgW="6540500" imgH="1905000" progId="Equation.DSMT4">
                  <p:embed/>
                </p:oleObj>
              </mc:Choice>
              <mc:Fallback>
                <p:oleObj name="Equation" r:id="rId5" imgW="6540500" imgH="1905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7772400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700088" y="533400"/>
          <a:ext cx="7743825" cy="512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0" name="Equation" r:id="rId3" imgW="6845300" imgH="4533900" progId="Equation.DSMT4">
                  <p:embed/>
                </p:oleObj>
              </mc:Choice>
              <mc:Fallback>
                <p:oleObj name="Equation" r:id="rId3" imgW="6845300" imgH="4533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33400"/>
                        <a:ext cx="7743825" cy="512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685800" y="381000"/>
          <a:ext cx="8001000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4" name="Equation" r:id="rId3" imgW="6819900" imgH="5003800" progId="Equation.DSMT4">
                  <p:embed/>
                </p:oleObj>
              </mc:Choice>
              <mc:Fallback>
                <p:oleObj name="Equation" r:id="rId3" imgW="6819900" imgH="500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"/>
                        <a:ext cx="8001000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8229600" cy="1143000"/>
          </a:xfrm>
        </p:spPr>
        <p:txBody>
          <a:bodyPr/>
          <a:lstStyle/>
          <a:p>
            <a:pPr algn="l"/>
            <a:r>
              <a:rPr lang="en-US" altLang="zh-CN" sz="4000" dirty="0">
                <a:solidFill>
                  <a:schemeClr val="accent1">
                    <a:lumMod val="50000"/>
                  </a:schemeClr>
                </a:solidFill>
              </a:rPr>
              <a:t>§4.1.1 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ea typeface="黑体" pitchFamily="2" charset="-122"/>
              </a:rPr>
              <a:t>线性空间的定义和例子</a:t>
            </a:r>
          </a:p>
        </p:txBody>
      </p:sp>
      <p:sp>
        <p:nvSpPr>
          <p:cNvPr id="34840" name="Rectangle 24"/>
          <p:cNvSpPr>
            <a:spLocks noGrp="1" noChangeArrowheads="1"/>
          </p:cNvSpPr>
          <p:nvPr>
            <p:ph idx="1"/>
          </p:nvPr>
        </p:nvSpPr>
        <p:spPr>
          <a:xfrm>
            <a:off x="400050" y="3505200"/>
            <a:ext cx="8686800" cy="1676400"/>
          </a:xfrm>
        </p:spPr>
        <p:txBody>
          <a:bodyPr/>
          <a:lstStyle/>
          <a:p>
            <a:pPr marL="0" indent="0"/>
            <a:r>
              <a:rPr lang="zh-CN" altLang="en-US" sz="2800"/>
              <a:t>在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自然数、整数、有理数、实数</a:t>
            </a:r>
            <a:r>
              <a:rPr lang="zh-CN" altLang="en-US" sz="2800"/>
              <a:t>范围内无解</a:t>
            </a:r>
            <a:r>
              <a:rPr lang="en-US" altLang="zh-CN" sz="2800"/>
              <a:t>.</a:t>
            </a:r>
            <a:endParaRPr lang="en-US" altLang="zh-CN" sz="2800" b="0"/>
          </a:p>
          <a:p>
            <a:pPr marL="0" indent="0"/>
            <a:r>
              <a:rPr lang="zh-CN" altLang="en-US" sz="2800"/>
              <a:t>在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复数</a:t>
            </a:r>
            <a:r>
              <a:rPr lang="zh-CN" altLang="en-US" sz="2800"/>
              <a:t>范围内有解：</a:t>
            </a:r>
            <a:r>
              <a:rPr lang="en-US" altLang="zh-CN" sz="2800"/>
              <a:t>0±</a:t>
            </a:r>
            <a:r>
              <a:rPr lang="en-US" altLang="zh-CN" sz="2800" i="1">
                <a:latin typeface="Times New Roman" pitchFamily="18" charset="0"/>
              </a:rPr>
              <a:t>i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 </a:t>
            </a:r>
            <a:r>
              <a:rPr lang="zh-CN" altLang="en-US" sz="2800"/>
              <a:t>可见，在不同的讨论范围内，得到的回答不一样</a:t>
            </a:r>
            <a:r>
              <a:rPr lang="en-US" altLang="zh-CN" sz="2800"/>
              <a:t>.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23850" y="16764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000000"/>
                </a:solidFill>
              </a:rPr>
              <a:t>一．数域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963613" y="2392363"/>
            <a:ext cx="4618037" cy="1068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下面的方程有解吗？</a:t>
            </a:r>
          </a:p>
          <a:p>
            <a:pPr algn="l"/>
            <a:r>
              <a:rPr lang="zh-CN" altLang="en-US">
                <a:solidFill>
                  <a:srgbClr val="000000"/>
                </a:solidFill>
              </a:rPr>
              <a:t>                      </a:t>
            </a:r>
            <a:r>
              <a:rPr lang="en-US" altLang="zh-CN" sz="36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3600" baseline="30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CN" sz="3600">
                <a:solidFill>
                  <a:srgbClr val="000000"/>
                </a:solidFill>
                <a:latin typeface="Times New Roman" pitchFamily="18" charset="0"/>
              </a:rPr>
              <a:t>+ 1 = 0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323850" y="5202238"/>
            <a:ext cx="859155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>
                <a:solidFill>
                  <a:schemeClr val="folHlink"/>
                </a:solidFill>
              </a:rPr>
              <a:t>      </a:t>
            </a:r>
            <a:r>
              <a:rPr lang="zh-CN" altLang="en-US">
                <a:solidFill>
                  <a:srgbClr val="000000"/>
                </a:solidFill>
              </a:rPr>
              <a:t>常见讨论范围：</a:t>
            </a:r>
            <a:r>
              <a:rPr lang="zh-CN" altLang="en-US">
                <a:solidFill>
                  <a:srgbClr val="CC3300"/>
                </a:solidFill>
                <a:ea typeface="黑体" pitchFamily="2" charset="-122"/>
              </a:rPr>
              <a:t>有理数的全体，实数的全体，</a:t>
            </a:r>
          </a:p>
          <a:p>
            <a:pPr algn="l"/>
            <a:r>
              <a:rPr lang="zh-CN" altLang="en-US">
                <a:solidFill>
                  <a:srgbClr val="CC3300"/>
                </a:solidFill>
                <a:ea typeface="黑体" pitchFamily="2" charset="-122"/>
              </a:rPr>
              <a:t>复数的全体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295400" y="152400"/>
            <a:ext cx="708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48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第一节  线性空间的概念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0" grpId="0" build="p"/>
      <p:bldP spid="34838" grpId="0"/>
      <p:bldP spid="34839" grpId="0"/>
      <p:bldP spid="348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694238"/>
            <a:ext cx="8229600" cy="944562"/>
          </a:xfrm>
          <a:ln>
            <a:solidFill>
              <a:srgbClr val="FF9900"/>
            </a:solidFill>
          </a:ln>
        </p:spPr>
        <p:txBody>
          <a:bodyPr/>
          <a:lstStyle/>
          <a:p>
            <a:pPr algn="l"/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Q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有理数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 sz="3200" i="1">
                <a:solidFill>
                  <a:srgbClr val="000099"/>
                </a:solidFill>
              </a:rPr>
              <a:t>，</a:t>
            </a:r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R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实数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 sz="3200" i="1">
                <a:solidFill>
                  <a:srgbClr val="000099"/>
                </a:solidFill>
              </a:rPr>
              <a:t>，</a:t>
            </a:r>
            <a:r>
              <a:rPr lang="en-US" altLang="zh-CN" sz="3200" i="1">
                <a:solidFill>
                  <a:srgbClr val="000099"/>
                </a:solidFill>
                <a:latin typeface="Times New Roman" pitchFamily="18" charset="0"/>
              </a:rPr>
              <a:t>C</a:t>
            </a:r>
            <a:r>
              <a:rPr lang="zh-CN" altLang="en-US" sz="3200">
                <a:solidFill>
                  <a:srgbClr val="000099"/>
                </a:solidFill>
              </a:rPr>
              <a:t>（</a:t>
            </a:r>
            <a:r>
              <a:rPr lang="zh-CN" altLang="en-US" sz="3200" i="1">
                <a:solidFill>
                  <a:srgbClr val="000099"/>
                </a:solidFill>
              </a:rPr>
              <a:t>复数</a:t>
            </a:r>
            <a:r>
              <a:rPr lang="zh-CN" altLang="en-US" sz="3200">
                <a:solidFill>
                  <a:srgbClr val="000099"/>
                </a:solidFill>
              </a:rPr>
              <a:t>）</a:t>
            </a:r>
            <a:r>
              <a:rPr lang="zh-CN" altLang="en-US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36576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在代数中，常把有共同性质的对象</a:t>
            </a:r>
            <a:r>
              <a:rPr lang="zh-CN" altLang="en-US" sz="2800">
                <a:solidFill>
                  <a:srgbClr val="CC3300"/>
                </a:solidFill>
                <a:ea typeface="黑体" pitchFamily="2" charset="-122"/>
              </a:rPr>
              <a:t>一起</a:t>
            </a:r>
            <a:r>
              <a:rPr lang="zh-CN" altLang="en-US" sz="2800"/>
              <a:t>讨论</a:t>
            </a:r>
            <a:r>
              <a:rPr lang="en-US" altLang="zh-CN" sz="2800"/>
              <a:t>. 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关于数的加、减、乘、除等运算的性质通常称为数的</a:t>
            </a:r>
            <a:r>
              <a:rPr lang="zh-CN" altLang="en-US" sz="2800">
                <a:solidFill>
                  <a:srgbClr val="CC3300"/>
                </a:solidFill>
              </a:rPr>
              <a:t>代数性质</a:t>
            </a:r>
            <a:r>
              <a:rPr lang="en-US" altLang="zh-CN" sz="28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定义：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数域是指这样的数的集合：它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至少包含</a:t>
            </a:r>
            <a:r>
              <a:rPr lang="en-US" altLang="zh-CN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和</a:t>
            </a:r>
            <a:r>
              <a:rPr lang="en-US" altLang="zh-CN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两个数，且对数的加、减、乘、除（除数不为零）四则运算是</a:t>
            </a:r>
            <a:r>
              <a:rPr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封闭的</a:t>
            </a:r>
            <a:r>
              <a:rPr lang="zh-CN" altLang="en-US" sz="2800">
                <a:latin typeface="黑体" pitchFamily="2" charset="-122"/>
                <a:ea typeface="黑体" pitchFamily="2" charset="-122"/>
              </a:rPr>
              <a:t>（即所得结果仍在该集合中）</a:t>
            </a:r>
            <a:r>
              <a:rPr lang="en-US" altLang="zh-CN" sz="2800"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90600" y="3962400"/>
            <a:ext cx="6096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</a:rPr>
              <a:t>用 </a:t>
            </a:r>
            <a:r>
              <a:rPr lang="en-US" altLang="zh-CN" i="1">
                <a:solidFill>
                  <a:srgbClr val="CC3300"/>
                </a:solidFill>
                <a:latin typeface="Times New Roman" pitchFamily="18" charset="0"/>
              </a:rPr>
              <a:t>F</a:t>
            </a:r>
            <a:r>
              <a:rPr lang="en-US" altLang="zh-CN">
                <a:solidFill>
                  <a:srgbClr val="CC3300"/>
                </a:solidFill>
              </a:rPr>
              <a:t>(</a:t>
            </a:r>
            <a:r>
              <a:rPr lang="zh-CN" altLang="en-US">
                <a:solidFill>
                  <a:srgbClr val="CC3300"/>
                </a:solidFill>
              </a:rPr>
              <a:t>或</a:t>
            </a:r>
            <a:r>
              <a:rPr lang="en-US" altLang="zh-CN" i="1">
                <a:solidFill>
                  <a:srgbClr val="CC3300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rgbClr val="CC33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泛指一般的数域。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build="p"/>
      <p:bldP spid="358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229600" cy="563562"/>
          </a:xfrm>
        </p:spPr>
        <p:txBody>
          <a:bodyPr/>
          <a:lstStyle/>
          <a:p>
            <a:pPr algn="l"/>
            <a:r>
              <a:rPr lang="zh-CN" altLang="en-US" sz="4000">
                <a:ea typeface="黑体" pitchFamily="2" charset="-122"/>
              </a:rPr>
              <a:t>线性空间的定义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1.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设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V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是一个非空集合，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是一个数域，在集合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V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中定义元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(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元素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之间的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加法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运算，使得任意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α,β∈V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，都有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α+β∈V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；在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V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的元之间定义一个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数量乘法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运算，使得任意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k∈F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及</a:t>
            </a:r>
            <a:r>
              <a:rPr kumimoji="1" lang="en-US" altLang="zh-CN" i="1"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∈V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，都有 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i="1">
                <a:latin typeface="Symbol" pitchFamily="18" charset="2"/>
                <a:ea typeface="黑体" pitchFamily="2" charset="-122"/>
              </a:rPr>
              <a:t>a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∈V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。并且加法和数量乘法满足下列运算规律，则称</a:t>
            </a:r>
            <a:r>
              <a:rPr kumimoji="1" lang="en-US" altLang="zh-CN" i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为数域</a:t>
            </a:r>
            <a:r>
              <a:rPr kumimoji="1" lang="en-US" altLang="zh-CN" i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上的线性空间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。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【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按所定义的线性运算构成数域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上的线性空间（或者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向量空间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）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】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简称</a:t>
            </a:r>
            <a:r>
              <a:rPr kumimoji="1" lang="en-US" altLang="zh-CN" i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是</a:t>
            </a:r>
            <a:r>
              <a:rPr kumimoji="1" lang="en-US" altLang="zh-CN" i="1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F</a:t>
            </a:r>
            <a:r>
              <a:rPr kumimoji="1" lang="zh-CN" altLang="en-US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上的线性空间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V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的元称为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向量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24000" y="176213"/>
          <a:ext cx="59436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8" name="Equation" r:id="rId3" imgW="2895600" imgH="2654300" progId="Equation.DSMT4">
                  <p:embed/>
                </p:oleObj>
              </mc:Choice>
              <mc:Fallback>
                <p:oleObj name="Equation" r:id="rId3" imgW="2895600" imgH="265430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213"/>
                        <a:ext cx="59436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04800" y="5697538"/>
            <a:ext cx="8686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00"/>
                </a:solidFill>
              </a:rPr>
              <a:t>    </a:t>
            </a:r>
            <a:r>
              <a:rPr lang="zh-CN" altLang="en-US">
                <a:solidFill>
                  <a:srgbClr val="000000"/>
                </a:solidFill>
              </a:rPr>
              <a:t>实数域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zh-CN" altLang="en-US">
                <a:solidFill>
                  <a:srgbClr val="000000"/>
                </a:solidFill>
              </a:rPr>
              <a:t>上的线性空间简称为</a:t>
            </a:r>
            <a:r>
              <a:rPr lang="zh-CN" altLang="en-US">
                <a:solidFill>
                  <a:srgbClr val="000099"/>
                </a:solidFill>
                <a:ea typeface="黑体" pitchFamily="2" charset="-122"/>
              </a:rPr>
              <a:t>实空间</a:t>
            </a:r>
            <a:r>
              <a:rPr lang="zh-CN" altLang="en-US">
                <a:solidFill>
                  <a:srgbClr val="000000"/>
                </a:solidFill>
              </a:rPr>
              <a:t>，复数域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上的线性空间简称为</a:t>
            </a:r>
            <a:r>
              <a:rPr lang="zh-CN" altLang="en-US">
                <a:solidFill>
                  <a:srgbClr val="000099"/>
                </a:solidFill>
                <a:ea typeface="黑体" pitchFamily="2" charset="-122"/>
              </a:rPr>
              <a:t>复空间</a:t>
            </a:r>
            <a:r>
              <a:rPr lang="en-US" altLang="zh-CN">
                <a:solidFill>
                  <a:srgbClr val="000000"/>
                </a:solidFill>
              </a:rPr>
              <a:t>.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334962"/>
          </a:xfrm>
        </p:spPr>
        <p:txBody>
          <a:bodyPr/>
          <a:lstStyle/>
          <a:p>
            <a:pPr algn="l"/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说明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458200" cy="6019800"/>
          </a:xfrm>
        </p:spPr>
        <p:txBody>
          <a:bodyPr/>
          <a:lstStyle/>
          <a:p>
            <a:pPr marL="269875" indent="-269875">
              <a:lnSpc>
                <a:spcPct val="80000"/>
              </a:lnSpc>
            </a:pPr>
            <a:r>
              <a:rPr kumimoji="1" lang="zh-CN" altLang="en-US" sz="2800">
                <a:ea typeface="黑体" pitchFamily="2" charset="-122"/>
              </a:rPr>
              <a:t>凡满足以上八条规律的加法及乘数运算，称为</a:t>
            </a:r>
            <a:r>
              <a:rPr kumimoji="1" lang="zh-CN" altLang="en-US" sz="2800">
                <a:solidFill>
                  <a:srgbClr val="CC3300"/>
                </a:solidFill>
                <a:ea typeface="黑体" pitchFamily="2" charset="-122"/>
              </a:rPr>
              <a:t>线性运算</a:t>
            </a:r>
            <a:r>
              <a:rPr kumimoji="1" lang="zh-CN" altLang="en-US" sz="2800"/>
              <a:t>．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>
                <a:ea typeface="黑体" pitchFamily="2" charset="-122"/>
              </a:rPr>
              <a:t>向量空间中的向量</a:t>
            </a:r>
            <a:r>
              <a:rPr kumimoji="1" lang="zh-CN" altLang="en-US" sz="2800">
                <a:solidFill>
                  <a:srgbClr val="CC3300"/>
                </a:solidFill>
                <a:ea typeface="黑体" pitchFamily="2" charset="-122"/>
              </a:rPr>
              <a:t>不一定是</a:t>
            </a:r>
            <a:r>
              <a:rPr kumimoji="1" lang="zh-CN" altLang="en-US" sz="2800">
                <a:ea typeface="黑体" pitchFamily="2" charset="-122"/>
              </a:rPr>
              <a:t>有序数组</a:t>
            </a:r>
            <a:r>
              <a:rPr kumimoji="1" lang="zh-CN" altLang="en-US" sz="2800"/>
              <a:t>．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>
                <a:ea typeface="黑体" pitchFamily="2" charset="-122"/>
              </a:rPr>
              <a:t>要点：给定非空集合</a:t>
            </a:r>
            <a:r>
              <a:rPr kumimoji="1" lang="en-US" altLang="zh-CN" sz="2800" i="1">
                <a:latin typeface="Times New Roman" pitchFamily="18" charset="0"/>
              </a:rPr>
              <a:t>V </a:t>
            </a:r>
            <a:r>
              <a:rPr kumimoji="1" lang="zh-CN" altLang="en-US" sz="2800">
                <a:ea typeface="黑体" pitchFamily="2" charset="-122"/>
              </a:rPr>
              <a:t>和数域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zh-CN" altLang="en-US" sz="2800"/>
              <a:t>，</a:t>
            </a:r>
            <a:r>
              <a:rPr kumimoji="1" lang="zh-CN" altLang="en-US" sz="2800">
                <a:ea typeface="黑体" pitchFamily="2" charset="-122"/>
              </a:rPr>
              <a:t>定义两种运算</a:t>
            </a:r>
            <a:r>
              <a:rPr kumimoji="1" lang="zh-CN" altLang="en-US" sz="2800">
                <a:solidFill>
                  <a:srgbClr val="CC3300"/>
                </a:solidFill>
              </a:rPr>
              <a:t>“</a:t>
            </a:r>
            <a:r>
              <a:rPr kumimoji="1" lang="en-US" altLang="zh-CN" sz="2800">
                <a:solidFill>
                  <a:srgbClr val="CC3300"/>
                </a:solidFill>
              </a:rPr>
              <a:t>+”</a:t>
            </a:r>
            <a:r>
              <a:rPr kumimoji="1" lang="zh-CN" altLang="en-US" sz="2800">
                <a:solidFill>
                  <a:srgbClr val="CC3300"/>
                </a:solidFill>
                <a:ea typeface="黑体" pitchFamily="2" charset="-122"/>
              </a:rPr>
              <a:t>和</a:t>
            </a:r>
            <a:r>
              <a:rPr kumimoji="1" lang="zh-CN" altLang="en-US" sz="2800">
                <a:solidFill>
                  <a:srgbClr val="CC3300"/>
                </a:solidFill>
              </a:rPr>
              <a:t>“</a:t>
            </a:r>
            <a:r>
              <a:rPr kumimoji="1" lang="en-US" altLang="zh-CN" sz="2800">
                <a:solidFill>
                  <a:srgbClr val="CC3300"/>
                </a:solidFill>
              </a:rPr>
              <a:t>·”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，且满足运算规律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－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en-US" altLang="zh-CN" sz="2800"/>
              <a:t>.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线性空间中的加法</a:t>
            </a:r>
            <a:r>
              <a:rPr kumimoji="1" lang="zh-CN" altLang="en-US" sz="2800">
                <a:solidFill>
                  <a:srgbClr val="CC3300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kumimoji="1" lang="en-US" altLang="zh-CN" sz="2800">
                <a:solidFill>
                  <a:srgbClr val="CC3300"/>
                </a:solidFill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与数量乘法</a:t>
            </a:r>
            <a:r>
              <a:rPr kumimoji="1" lang="zh-CN" altLang="en-US" sz="2800">
                <a:solidFill>
                  <a:srgbClr val="CC3300"/>
                </a:solidFill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>
                <a:solidFill>
                  <a:srgbClr val="CC3300"/>
                </a:solidFill>
                <a:latin typeface="Arial"/>
                <a:ea typeface="黑体" pitchFamily="2" charset="-122"/>
              </a:rPr>
              <a:t>·”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可以与通常的</a:t>
            </a:r>
            <a:r>
              <a:rPr kumimoji="1" lang="zh-CN" altLang="en-US" sz="2800"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+</a:t>
            </a:r>
            <a:r>
              <a:rPr kumimoji="1" lang="en-US" altLang="zh-CN" sz="2800">
                <a:latin typeface="Arial"/>
                <a:ea typeface="黑体" pitchFamily="2" charset="-122"/>
              </a:rPr>
              <a:t>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zh-CN" altLang="en-US" sz="2800">
                <a:latin typeface="Arial"/>
                <a:ea typeface="黑体" pitchFamily="2" charset="-122"/>
              </a:rPr>
              <a:t>“</a:t>
            </a:r>
            <a:r>
              <a:rPr kumimoji="1" lang="en-US" altLang="zh-CN" sz="2800">
                <a:latin typeface="Arial"/>
                <a:ea typeface="黑体" pitchFamily="2" charset="-122"/>
              </a:rPr>
              <a:t>·”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不同</a:t>
            </a:r>
            <a:r>
              <a:rPr kumimoji="1" lang="en-US" altLang="zh-CN" sz="2800"/>
              <a:t>.</a:t>
            </a:r>
          </a:p>
          <a:p>
            <a:pPr marL="269875" indent="-269875">
              <a:lnSpc>
                <a:spcPct val="90000"/>
              </a:lnSpc>
            </a:pPr>
            <a:r>
              <a:rPr kumimoji="1" lang="zh-CN" altLang="en-US" sz="2800">
                <a:ea typeface="黑体" pitchFamily="2" charset="-122"/>
              </a:rPr>
              <a:t>要证明某非空集合</a:t>
            </a:r>
            <a:r>
              <a:rPr kumimoji="1" lang="en-US" altLang="zh-CN" sz="2800" i="1">
                <a:latin typeface="Times New Roman" pitchFamily="18" charset="0"/>
              </a:rPr>
              <a:t>V </a:t>
            </a:r>
            <a:r>
              <a:rPr kumimoji="1" lang="zh-CN" altLang="en-US" sz="2800">
                <a:ea typeface="黑体" pitchFamily="2" charset="-122"/>
              </a:rPr>
              <a:t>对于给定的两种运算能构成数域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zh-CN" altLang="en-US" sz="2800">
                <a:ea typeface="黑体" pitchFamily="2" charset="-122"/>
              </a:rPr>
              <a:t>上的线性空间，需</a:t>
            </a:r>
            <a:r>
              <a:rPr kumimoji="1" lang="zh-CN" altLang="en-US" sz="2800">
                <a:solidFill>
                  <a:srgbClr val="CC3300"/>
                </a:solidFill>
                <a:ea typeface="黑体" pitchFamily="2" charset="-122"/>
              </a:rPr>
              <a:t>逐条验证</a:t>
            </a:r>
            <a:r>
              <a:rPr kumimoji="1" lang="zh-CN" altLang="en-US" sz="2800"/>
              <a:t>“</a:t>
            </a:r>
            <a:r>
              <a:rPr kumimoji="1" lang="en-US" altLang="zh-CN" sz="2800"/>
              <a:t>+”</a:t>
            </a:r>
            <a:r>
              <a:rPr kumimoji="1" lang="zh-CN" altLang="en-US" sz="2800">
                <a:ea typeface="黑体" pitchFamily="2" charset="-122"/>
              </a:rPr>
              <a:t>和</a:t>
            </a:r>
            <a:r>
              <a:rPr kumimoji="1" lang="zh-CN" altLang="en-US" sz="2800"/>
              <a:t>“</a:t>
            </a:r>
            <a:r>
              <a:rPr kumimoji="1" lang="en-US" altLang="zh-CN" sz="2800"/>
              <a:t>·”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的封闭性及运算规律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en-US" altLang="zh-CN" sz="2800">
                <a:latin typeface="Arial"/>
                <a:ea typeface="黑体" pitchFamily="2" charset="-122"/>
              </a:rPr>
              <a:t>—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成立；要否定某非空集合</a:t>
            </a:r>
            <a:r>
              <a:rPr kumimoji="1" lang="en-US" altLang="zh-CN" sz="2800" i="1">
                <a:latin typeface="Times New Roman" pitchFamily="18" charset="0"/>
              </a:rPr>
              <a:t>V</a:t>
            </a:r>
            <a:r>
              <a:rPr kumimoji="1" lang="zh-CN" altLang="en-US" sz="2800">
                <a:ea typeface="黑体" pitchFamily="2" charset="-122"/>
              </a:rPr>
              <a:t>对于给定的两种运算不能构成数域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上的线性空间，</a:t>
            </a:r>
            <a:r>
              <a:rPr kumimoji="1" lang="zh-CN" altLang="en-US" sz="2800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只须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说明加法或数乘运算不封闭，或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en-US" altLang="zh-CN" sz="2800">
                <a:latin typeface="Arial"/>
                <a:ea typeface="黑体" pitchFamily="2" charset="-122"/>
              </a:rPr>
              <a:t>—</a:t>
            </a:r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(8)</a:t>
            </a:r>
            <a:r>
              <a:rPr kumimoji="1" lang="zh-CN" altLang="en-US" sz="2800">
                <a:latin typeface="黑体" pitchFamily="2" charset="-122"/>
                <a:ea typeface="黑体" pitchFamily="2" charset="-122"/>
              </a:rPr>
              <a:t>中有一条不满足即可</a:t>
            </a:r>
            <a:r>
              <a:rPr kumimoji="1" lang="en-US" altLang="zh-CN" sz="2800"/>
              <a:t>.</a:t>
            </a:r>
          </a:p>
          <a:p>
            <a:pPr marL="269875" indent="-269875">
              <a:lnSpc>
                <a:spcPct val="80000"/>
              </a:lnSpc>
            </a:pPr>
            <a:r>
              <a:rPr kumimoji="1" lang="zh-CN" altLang="en-US" sz="2800">
                <a:ea typeface="黑体" pitchFamily="2" charset="-122"/>
              </a:rPr>
              <a:t>给定</a:t>
            </a:r>
            <a:r>
              <a:rPr kumimoji="1" lang="en-US" altLang="zh-CN" sz="2800" i="1">
                <a:latin typeface="Times New Roman" pitchFamily="18" charset="0"/>
              </a:rPr>
              <a:t>V</a:t>
            </a:r>
            <a:r>
              <a:rPr kumimoji="1" lang="zh-CN" altLang="en-US" sz="2800">
                <a:ea typeface="黑体" pitchFamily="2" charset="-122"/>
              </a:rPr>
              <a:t>及</a:t>
            </a:r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zh-CN" altLang="en-US" sz="2800"/>
              <a:t>，</a:t>
            </a:r>
            <a:r>
              <a:rPr kumimoji="1" lang="zh-CN" altLang="en-US" sz="2800">
                <a:ea typeface="黑体" pitchFamily="2" charset="-122"/>
              </a:rPr>
              <a:t>一般可用</a:t>
            </a:r>
            <a:r>
              <a:rPr kumimoji="1" lang="zh-CN" altLang="en-US" sz="2800">
                <a:solidFill>
                  <a:srgbClr val="CC3300"/>
                </a:solidFill>
                <a:ea typeface="黑体" pitchFamily="2" charset="-122"/>
              </a:rPr>
              <a:t>多种</a:t>
            </a:r>
            <a:r>
              <a:rPr kumimoji="1" lang="zh-CN" altLang="en-US" sz="2800">
                <a:ea typeface="黑体" pitchFamily="2" charset="-122"/>
              </a:rPr>
              <a:t>不同的方法定义出不同的线性空间</a:t>
            </a:r>
            <a:r>
              <a:rPr kumimoji="1" lang="en-US" altLang="zh-CN" sz="2800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69900" y="274638"/>
            <a:ext cx="8229600" cy="639762"/>
          </a:xfrm>
        </p:spPr>
        <p:txBody>
          <a:bodyPr/>
          <a:lstStyle/>
          <a:p>
            <a:pPr algn="l"/>
            <a:r>
              <a:rPr lang="zh-CN" altLang="en-US" sz="3200"/>
              <a:t>线性空间</a:t>
            </a:r>
            <a:r>
              <a:rPr lang="en-US" altLang="zh-CN" sz="3200" i="1">
                <a:latin typeface="Times New Roman" pitchFamily="18" charset="0"/>
              </a:rPr>
              <a:t>V </a:t>
            </a:r>
            <a:r>
              <a:rPr lang="zh-CN" altLang="en-US" sz="3200"/>
              <a:t>具有的性质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17500" y="1524000"/>
            <a:ext cx="7356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证明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: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假设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是线性空间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中的两个零元素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27100" y="1066800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零元素是唯一的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98500" y="1981200"/>
            <a:ext cx="2773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则对任何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有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463925" y="1981200"/>
            <a:ext cx="328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  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,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244600" y="2438400"/>
            <a:ext cx="23415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由于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444875" y="2438400"/>
            <a:ext cx="4035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则有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  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006475" y="3048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所以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2222500" y="3062288"/>
            <a:ext cx="1485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594100" y="3062288"/>
            <a:ext cx="1187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kumimoji="1" lang="en-US" altLang="zh-CN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649788" y="3062288"/>
            <a:ext cx="774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kumimoji="1" lang="en-US" altLang="zh-CN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95800" y="4205288"/>
            <a:ext cx="323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则有 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=0,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=0,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003300" y="3762375"/>
            <a:ext cx="3128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kumimoji="1"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负元素是唯一的</a:t>
            </a:r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236538" y="4191000"/>
            <a:ext cx="4259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证明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: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的负元素为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zh-CN" altLang="en-US" i="1" baseline="-250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7772400" y="4191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所以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876800" y="5257800"/>
            <a:ext cx="71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</p:txBody>
      </p: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1533525" y="4662488"/>
            <a:ext cx="1212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 =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+0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3013075" y="4648200"/>
            <a:ext cx="171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)</a:t>
            </a:r>
          </a:p>
        </p:txBody>
      </p:sp>
      <p:sp>
        <p:nvSpPr>
          <p:cNvPr id="52246" name="Rectangle 22"/>
          <p:cNvSpPr>
            <a:spLocks noChangeArrowheads="1"/>
          </p:cNvSpPr>
          <p:nvPr/>
        </p:nvSpPr>
        <p:spPr bwMode="auto">
          <a:xfrm>
            <a:off x="4829175" y="4662488"/>
            <a:ext cx="1801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=( 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 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1905000" y="5257800"/>
            <a:ext cx="171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=(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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)+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3810000" y="5257800"/>
            <a:ext cx="1003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=0+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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1066800" y="5791200"/>
            <a:ext cx="5005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因此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将向量</a:t>
            </a:r>
            <a:r>
              <a:rPr kumimoji="1" lang="zh-CN" altLang="en-US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zh-CN" altLang="en-US">
                <a:solidFill>
                  <a:srgbClr val="000000"/>
                </a:solidFill>
                <a:latin typeface="Times New Roman" pitchFamily="18" charset="0"/>
              </a:rPr>
              <a:t>的负元素记为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–</a:t>
            </a:r>
            <a:r>
              <a:rPr kumimoji="1" lang="en-US" altLang="zh-CN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5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5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2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2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2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52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52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0" grpId="0" autoUpdateAnimBg="0"/>
      <p:bldP spid="52231" grpId="0" autoUpdateAnimBg="0"/>
      <p:bldP spid="52232" grpId="0" autoUpdateAnimBg="0"/>
      <p:bldP spid="52233" grpId="0" autoUpdateAnimBg="0"/>
      <p:bldP spid="52234" grpId="0" autoUpdateAnimBg="0"/>
      <p:bldP spid="52235" grpId="0" build="p" autoUpdateAnimBg="0"/>
      <p:bldP spid="52236" grpId="0" build="p" autoUpdateAnimBg="0" advAuto="0"/>
      <p:bldP spid="52237" grpId="0" build="p" autoUpdateAnimBg="0"/>
      <p:bldP spid="52238" grpId="0" build="p" autoUpdateAnimBg="0"/>
      <p:bldP spid="52239" grpId="0" build="p" autoUpdateAnimBg="0"/>
      <p:bldP spid="52240" grpId="0" build="p" autoUpdateAnimBg="0" advAuto="0"/>
      <p:bldP spid="52241" grpId="0" build="p" autoUpdateAnimBg="0"/>
      <p:bldP spid="52242" grpId="0" build="p" autoUpdateAnimBg="0"/>
      <p:bldP spid="52243" grpId="0" build="p" autoUpdateAnimBg="0"/>
      <p:bldP spid="52244" grpId="0" build="p" autoUpdateAnimBg="0" advAuto="0"/>
      <p:bldP spid="52245" grpId="0" build="p" autoUpdateAnimBg="0"/>
      <p:bldP spid="52246" grpId="0" build="p" autoUpdateAnimBg="0"/>
      <p:bldP spid="52247" grpId="0" build="p" autoUpdateAnimBg="0"/>
      <p:bldP spid="52248" grpId="0" build="p" autoUpdateAnimBg="0"/>
      <p:bldP spid="5224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229600" cy="563562"/>
          </a:xfrm>
        </p:spPr>
        <p:txBody>
          <a:bodyPr/>
          <a:lstStyle/>
          <a:p>
            <a:pPr marL="838200" indent="-838200" algn="l"/>
            <a:r>
              <a:rPr lang="en-US" altLang="zh-CN" sz="3200">
                <a:solidFill>
                  <a:srgbClr val="000099"/>
                </a:solidFill>
              </a:rPr>
              <a:t>3. </a:t>
            </a:r>
            <a:r>
              <a:rPr lang="zh-CN" altLang="en-US" sz="3200">
                <a:solidFill>
                  <a:srgbClr val="000099"/>
                </a:solidFill>
              </a:rPr>
              <a:t>存在加法的逆运算</a:t>
            </a:r>
            <a:r>
              <a:rPr lang="en-US" altLang="zh-CN" sz="3200">
                <a:solidFill>
                  <a:srgbClr val="000099"/>
                </a:solidFill>
              </a:rPr>
              <a:t>——</a:t>
            </a:r>
            <a:r>
              <a:rPr lang="zh-CN" altLang="en-US" sz="3200">
                <a:solidFill>
                  <a:srgbClr val="000099"/>
                </a:solidFill>
              </a:rPr>
              <a:t>减法</a:t>
            </a:r>
            <a:r>
              <a:rPr lang="zh-CN" altLang="en-US" sz="3200"/>
              <a:t>，而且</a:t>
            </a:r>
          </a:p>
        </p:txBody>
      </p:sp>
      <p:sp>
        <p:nvSpPr>
          <p:cNvPr id="54291" name="Rectangle 19"/>
          <p:cNvSpPr>
            <a:spLocks noGrp="1" noChangeArrowheads="1"/>
          </p:cNvSpPr>
          <p:nvPr>
            <p:ph idx="1"/>
          </p:nvPr>
        </p:nvSpPr>
        <p:spPr>
          <a:xfrm>
            <a:off x="533400" y="2971800"/>
            <a:ext cx="8229600" cy="2590800"/>
          </a:xfrm>
          <a:ln>
            <a:solidFill>
              <a:srgbClr val="FF9900"/>
            </a:solidFill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  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对于线性空间中的向量组，我们也要讨论它们的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线性组合、线性相关、线性无关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以及向量组的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极大线性无关子组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与</a:t>
            </a:r>
            <a:r>
              <a:rPr lang="zh-CN" altLang="en-US">
                <a:solidFill>
                  <a:srgbClr val="CC3300"/>
                </a:solidFill>
                <a:latin typeface="黑体" pitchFamily="2" charset="-122"/>
                <a:ea typeface="黑体" pitchFamily="2" charset="-122"/>
              </a:rPr>
              <a:t>秩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等概念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前面有关向量的性质和讨论都可以推广到线性空间来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209800" y="838200"/>
          <a:ext cx="3768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2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37687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533400" y="1477963"/>
            <a:ext cx="815340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99"/>
                </a:solidFill>
              </a:rPr>
              <a:t>4. </a:t>
            </a:r>
            <a:r>
              <a:rPr lang="zh-CN" altLang="en-US" sz="3200">
                <a:solidFill>
                  <a:srgbClr val="000099"/>
                </a:solidFill>
              </a:rPr>
              <a:t>等式 </a:t>
            </a:r>
            <a:r>
              <a:rPr kumimoji="1" lang="en-US" altLang="zh-CN" sz="3200">
                <a:solidFill>
                  <a:srgbClr val="000099"/>
                </a:solidFill>
              </a:rPr>
              <a:t>0</a:t>
            </a:r>
            <a:r>
              <a:rPr kumimoji="1" lang="en-US" altLang="zh-CN" sz="3200" i="1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>
                <a:solidFill>
                  <a:srgbClr val="000099"/>
                </a:solidFill>
              </a:rPr>
              <a:t>=0; (–1)</a:t>
            </a:r>
            <a:r>
              <a:rPr kumimoji="1" lang="en-US" altLang="zh-CN" sz="3200" i="1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>
                <a:solidFill>
                  <a:srgbClr val="000099"/>
                </a:solidFill>
              </a:rPr>
              <a:t> = –</a:t>
            </a:r>
            <a:r>
              <a:rPr kumimoji="1" lang="en-US" altLang="zh-CN" sz="3200" i="1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en-US" altLang="zh-CN" sz="3200" i="1">
                <a:solidFill>
                  <a:srgbClr val="000099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; </a:t>
            </a:r>
            <a:r>
              <a:rPr kumimoji="1" lang="en-US" altLang="zh-CN" sz="3200" i="1">
                <a:solidFill>
                  <a:srgbClr val="000099"/>
                </a:solidFill>
                <a:sym typeface="Symbol" pitchFamily="18" charset="2"/>
              </a:rPr>
              <a:t></a:t>
            </a:r>
            <a:r>
              <a:rPr kumimoji="1" lang="en-US" altLang="zh-CN" sz="3200">
                <a:solidFill>
                  <a:srgbClr val="000099"/>
                </a:solidFill>
              </a:rPr>
              <a:t>0=0 </a:t>
            </a:r>
            <a:r>
              <a:rPr kumimoji="1" lang="zh-CN" altLang="en-US" sz="3200">
                <a:solidFill>
                  <a:srgbClr val="000099"/>
                </a:solidFill>
              </a:rPr>
              <a:t>成立</a:t>
            </a:r>
            <a:endParaRPr lang="zh-CN" altLang="en-US" sz="3200">
              <a:solidFill>
                <a:srgbClr val="000099"/>
              </a:solidFill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33400" y="2057400"/>
            <a:ext cx="59721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>
                <a:solidFill>
                  <a:srgbClr val="000099"/>
                </a:solidFill>
              </a:rPr>
              <a:t>5. </a:t>
            </a:r>
            <a:r>
              <a:rPr kumimoji="1" lang="zh-CN" altLang="en-US" sz="3200">
                <a:solidFill>
                  <a:srgbClr val="000099"/>
                </a:solidFill>
              </a:rPr>
              <a:t>如果</a:t>
            </a:r>
            <a:r>
              <a:rPr kumimoji="1" lang="zh-CN" altLang="en-US" sz="3200" i="1">
                <a:solidFill>
                  <a:srgbClr val="000099"/>
                </a:solidFill>
                <a:sym typeface="Symbol" pitchFamily="18" charset="2"/>
              </a:rPr>
              <a:t></a:t>
            </a:r>
            <a:r>
              <a:rPr kumimoji="1" lang="zh-CN" altLang="en-US" sz="3200" i="1">
                <a:solidFill>
                  <a:srgbClr val="000099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= 0, </a:t>
            </a:r>
            <a:r>
              <a:rPr kumimoji="1" lang="zh-CN" altLang="en-US" sz="3200">
                <a:solidFill>
                  <a:srgbClr val="000099"/>
                </a:solidFill>
              </a:rPr>
              <a:t>则 </a:t>
            </a:r>
            <a:r>
              <a:rPr kumimoji="1" lang="zh-CN" altLang="en-US" sz="3200" i="1">
                <a:solidFill>
                  <a:srgbClr val="000099"/>
                </a:solidFill>
                <a:sym typeface="Symbol" pitchFamily="18" charset="2"/>
              </a:rPr>
              <a:t></a:t>
            </a:r>
            <a:r>
              <a:rPr kumimoji="1" lang="zh-CN" altLang="en-US" sz="3200" i="1">
                <a:solidFill>
                  <a:srgbClr val="000099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= 0 </a:t>
            </a:r>
            <a:r>
              <a:rPr kumimoji="1" lang="zh-CN" altLang="en-US" sz="3200">
                <a:solidFill>
                  <a:srgbClr val="000099"/>
                </a:solidFill>
              </a:rPr>
              <a:t>或 </a:t>
            </a:r>
            <a:r>
              <a:rPr kumimoji="1" lang="zh-CN" altLang="en-US" sz="3200" i="1">
                <a:solidFill>
                  <a:srgbClr val="000099"/>
                </a:solidFill>
                <a:sym typeface="Symbol" pitchFamily="18" charset="2"/>
              </a:rPr>
              <a:t></a:t>
            </a:r>
            <a:r>
              <a:rPr kumimoji="1" lang="zh-CN" altLang="en-US" sz="3200" i="1">
                <a:solidFill>
                  <a:srgbClr val="000099"/>
                </a:solidFill>
              </a:rPr>
              <a:t> </a:t>
            </a:r>
            <a:r>
              <a:rPr kumimoji="1" lang="en-US" altLang="zh-CN" sz="3200">
                <a:solidFill>
                  <a:srgbClr val="000099"/>
                </a:solidFill>
              </a:rPr>
              <a:t>= 0.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build="p" animBg="1"/>
      <p:bldP spid="54289" grpId="0"/>
      <p:bldP spid="54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algn="l"/>
            <a:r>
              <a:rPr lang="en-US" altLang="zh-CN"/>
              <a:t>§4.1.2 </a:t>
            </a:r>
            <a:r>
              <a:rPr lang="zh-CN" altLang="en-US"/>
              <a:t>子空间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163"/>
            <a:ext cx="8229600" cy="2209800"/>
          </a:xfrm>
        </p:spPr>
        <p:txBody>
          <a:bodyPr/>
          <a:lstStyle/>
          <a:p>
            <a:pPr marL="901700" indent="-901700">
              <a:buFontTx/>
              <a:buNone/>
            </a:pP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设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上的一个线性空间，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是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的一个</a:t>
            </a:r>
            <a:r>
              <a:rPr lang="zh-CN" altLang="en-US" sz="280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非空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子集，如果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对于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中所定义的</a:t>
            </a:r>
            <a:r>
              <a:rPr lang="zh-CN" altLang="en-US" sz="2800">
                <a:solidFill>
                  <a:srgbClr val="CC3300"/>
                </a:solidFill>
                <a:latin typeface="Times New Roman" pitchFamily="18" charset="0"/>
                <a:ea typeface="黑体" pitchFamily="2" charset="-122"/>
              </a:rPr>
              <a:t>加法和乘数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两种运算也构成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F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上的一个线性空间，则称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为</a:t>
            </a:r>
            <a:r>
              <a:rPr lang="en-US" altLang="zh-CN" sz="2800" i="1"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280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子空间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．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85775" y="3124200"/>
            <a:ext cx="81391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在线性空间中，由单个的零向量所组成的</a:t>
            </a:r>
          </a:p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      子集合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{0}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是一个线性子空间，它叫做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零子空间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485775" y="4191000"/>
            <a:ext cx="65484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线性空间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本身也是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的一个子空间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>
            <a:off x="3305175" y="4648200"/>
            <a:ext cx="2743200" cy="503238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H="1">
            <a:off x="6810375" y="4038600"/>
            <a:ext cx="609600" cy="1112838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4295775" y="5075238"/>
            <a:ext cx="34559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叫做</a:t>
            </a:r>
            <a:r>
              <a:rPr lang="en-US" altLang="zh-CN" i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平凡子空间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1171575" y="5638800"/>
            <a:ext cx="6076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其它的线性子空间叫做</a:t>
            </a:r>
            <a:r>
              <a:rPr lang="zh-CN" altLang="en-US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非平凡子空间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  <p:bldP spid="58372" grpId="0"/>
      <p:bldP spid="58373" grpId="0"/>
      <p:bldP spid="58374" grpId="0" animBg="1"/>
      <p:bldP spid="58375" grpId="0" animBg="1"/>
      <p:bldP spid="58376" grpId="0"/>
      <p:bldP spid="58377" grpId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1021</TotalTime>
  <Words>1044</Words>
  <Application>Microsoft Office PowerPoint</Application>
  <PresentationFormat>全屏显示(4:3)</PresentationFormat>
  <Paragraphs>92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黑体</vt:lpstr>
      <vt:lpstr>宋体</vt:lpstr>
      <vt:lpstr>Arial</vt:lpstr>
      <vt:lpstr>Symbol</vt:lpstr>
      <vt:lpstr>Times New Roman</vt:lpstr>
      <vt:lpstr>满意主题1</vt:lpstr>
      <vt:lpstr>Equation</vt:lpstr>
      <vt:lpstr>第四章 线性空间</vt:lpstr>
      <vt:lpstr>§4.1.1 线性空间的定义和例子</vt:lpstr>
      <vt:lpstr>Q（有理数），R（实数），C（复数） </vt:lpstr>
      <vt:lpstr>线性空间的定义</vt:lpstr>
      <vt:lpstr>PowerPoint 演示文稿</vt:lpstr>
      <vt:lpstr>说明:</vt:lpstr>
      <vt:lpstr>线性空间V 具有的性质</vt:lpstr>
      <vt:lpstr>3. 存在加法的逆运算——减法，而且</vt:lpstr>
      <vt:lpstr>§4.1.2 子空间</vt:lpstr>
      <vt:lpstr>PowerPoint 演示文稿</vt:lpstr>
      <vt:lpstr>PowerPoint 演示文稿</vt:lpstr>
      <vt:lpstr>PowerPoint 演示文稿</vt:lpstr>
      <vt:lpstr>小 结</vt:lpstr>
      <vt:lpstr>思考题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jianlei</cp:lastModifiedBy>
  <cp:revision>267</cp:revision>
  <dcterms:created xsi:type="dcterms:W3CDTF">1601-01-01T00:00:00Z</dcterms:created>
  <dcterms:modified xsi:type="dcterms:W3CDTF">2017-11-07T23:21:07Z</dcterms:modified>
</cp:coreProperties>
</file>