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9979025" cy="6834188"/>
  <p:defaultTextStyle>
    <a:defPPr>
      <a:defRPr lang="zh-CN"/>
    </a:defPPr>
    <a:lvl1pPr algn="r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0000"/>
    <a:srgbClr val="FF3300"/>
    <a:srgbClr val="CCFF33"/>
    <a:srgbClr val="FF99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5" autoAdjust="0"/>
    <p:restoredTop sz="94581" autoAdjust="0"/>
  </p:normalViewPr>
  <p:slideViewPr>
    <p:cSldViewPr>
      <p:cViewPr varScale="1">
        <p:scale>
          <a:sx n="116" d="100"/>
          <a:sy n="116" d="100"/>
        </p:scale>
        <p:origin x="146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Relationship Id="rId9" Type="http://schemas.openxmlformats.org/officeDocument/2006/relationships/image" Target="../media/image4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243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53088" y="0"/>
            <a:ext cx="43243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91288"/>
            <a:ext cx="4324350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53088" y="6491288"/>
            <a:ext cx="4324350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fld id="{1F0343C9-A4DD-4294-8BFE-6FA9BCD9DC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8091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2435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53088" y="0"/>
            <a:ext cx="432435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774BDF-B090-40E5-8FE4-4B990ABA8854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51225" y="854075"/>
            <a:ext cx="3076575" cy="2306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8538" y="3289300"/>
            <a:ext cx="7981950" cy="26908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91288"/>
            <a:ext cx="432435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53088" y="6491288"/>
            <a:ext cx="432435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82337-F955-49C4-A155-55DF1867B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982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5165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5165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781BD3C-911A-46C2-9DEF-0AE574A45CF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4583" name="Rectangle 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215074" y="557214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Rectangle 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17465-AEF3-476E-B199-FF9676953A3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8072462" y="6286520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19A406E-D5D1-46E0-B30F-52EC74AD63C3}" type="slidenum">
              <a:rPr lang="en-US" sz="1200" b="0" smtClean="0"/>
              <a:pPr/>
              <a:t>‹#›</a:t>
            </a:fld>
            <a:endParaRPr lang="en-US" sz="12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>
    <p:wip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4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2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4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38.bin"/><Relationship Id="rId18" Type="http://schemas.openxmlformats.org/officeDocument/2006/relationships/image" Target="../media/image42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1.wmf"/><Relationship Id="rId20" Type="http://schemas.openxmlformats.org/officeDocument/2006/relationships/image" Target="../media/image43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9.bin"/><Relationship Id="rId10" Type="http://schemas.openxmlformats.org/officeDocument/2006/relationships/image" Target="../media/image38.wmf"/><Relationship Id="rId19" Type="http://schemas.openxmlformats.org/officeDocument/2006/relationships/oleObject" Target="../embeddings/oleObject41.bin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40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47.bin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0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49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52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56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58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59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990600"/>
            <a:ext cx="7772400" cy="1470025"/>
          </a:xfrm>
        </p:spPr>
        <p:txBody>
          <a:bodyPr/>
          <a:lstStyle/>
          <a:p>
            <a:r>
              <a:rPr lang="zh-CN" altLang="en-US" sz="8000"/>
              <a:t>第四章 线性空间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143000" y="2362200"/>
            <a:ext cx="6846888" cy="28225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863600" algn="l">
              <a:lnSpc>
                <a:spcPct val="140000"/>
              </a:lnSpc>
            </a:pPr>
            <a:r>
              <a:rPr kumimoji="1" lang="zh-CN" altLang="en-US" sz="3200" b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本章主要讨论线性空间的一些基本概念与基本定理，在此基础上使大家能利用这些基本概念与定理解决相关问题</a:t>
            </a:r>
            <a:r>
              <a:rPr kumimoji="1" lang="en-US" altLang="zh-CN" sz="3200" b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381000" y="381000"/>
          <a:ext cx="7924800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2" name="Equation" r:id="rId3" imgW="3860640" imgH="787320" progId="Equation.DSMT4">
                  <p:embed/>
                </p:oleObj>
              </mc:Choice>
              <mc:Fallback>
                <p:oleObj name="Equation" r:id="rId3" imgW="3860640" imgH="7873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81000"/>
                        <a:ext cx="7924800" cy="161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1386226"/>
              </p:ext>
            </p:extLst>
          </p:nvPr>
        </p:nvGraphicFramePr>
        <p:xfrm>
          <a:off x="533400" y="2971800"/>
          <a:ext cx="8001000" cy="205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3" name="Equation" r:id="rId5" imgW="4152600" imgH="1066680" progId="Equation.DSMT4">
                  <p:embed/>
                </p:oleObj>
              </mc:Choice>
              <mc:Fallback>
                <p:oleObj name="Equation" r:id="rId5" imgW="4152600" imgH="10666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971800"/>
                        <a:ext cx="8001000" cy="205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228600" y="533400"/>
          <a:ext cx="8027988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2" name="Equation" r:id="rId3" imgW="4520880" imgH="850680" progId="Equation.DSMT4">
                  <p:embed/>
                </p:oleObj>
              </mc:Choice>
              <mc:Fallback>
                <p:oleObj name="Equation" r:id="rId3" imgW="4520880" imgH="8506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533400"/>
                        <a:ext cx="8027988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2" name="Rectangle 6"/>
          <p:cNvSpPr>
            <a:spLocks noGrp="1" noChangeArrowheads="1"/>
          </p:cNvSpPr>
          <p:nvPr>
            <p:ph idx="1"/>
          </p:nvPr>
        </p:nvSpPr>
        <p:spPr>
          <a:xfrm>
            <a:off x="457200" y="2971800"/>
            <a:ext cx="8229600" cy="3154363"/>
          </a:xfrm>
        </p:spPr>
        <p:txBody>
          <a:bodyPr/>
          <a:lstStyle/>
          <a:p>
            <a:pPr marL="631825" indent="-631825">
              <a:buFontTx/>
              <a:buNone/>
            </a:pPr>
            <a:r>
              <a:rPr lang="zh-CN" altLang="en-US" sz="2800"/>
              <a:t>例</a:t>
            </a:r>
            <a:r>
              <a:rPr lang="en-US" altLang="zh-CN" sz="2800"/>
              <a:t>4. </a:t>
            </a:r>
            <a:r>
              <a:rPr lang="en-US" altLang="zh-CN" sz="2800" i="1">
                <a:latin typeface="Times New Roman" pitchFamily="18" charset="0"/>
              </a:rPr>
              <a:t>n</a:t>
            </a:r>
            <a:r>
              <a:rPr lang="zh-CN" altLang="en-US" sz="2800"/>
              <a:t>元实系数齐次线性方程组的全体解向量（</a:t>
            </a:r>
            <a:r>
              <a:rPr lang="en-US" altLang="zh-CN" sz="2800" i="1">
                <a:latin typeface="Times New Roman" pitchFamily="18" charset="0"/>
              </a:rPr>
              <a:t>R</a:t>
            </a:r>
            <a:r>
              <a:rPr lang="en-US" altLang="zh-CN" sz="2800" i="1" baseline="30000">
                <a:latin typeface="Times New Roman" pitchFamily="18" charset="0"/>
              </a:rPr>
              <a:t>n</a:t>
            </a:r>
            <a:r>
              <a:rPr lang="zh-CN" altLang="en-US" sz="2800"/>
              <a:t>的一个子集合），按照</a:t>
            </a:r>
            <a:r>
              <a:rPr lang="en-US" altLang="zh-CN" sz="2800" i="1">
                <a:latin typeface="Times New Roman" pitchFamily="18" charset="0"/>
              </a:rPr>
              <a:t>n</a:t>
            </a:r>
            <a:r>
              <a:rPr lang="zh-CN" altLang="en-US" sz="2800"/>
              <a:t>维向量的加法及它与实数的乘法两种运算也构成一个实线性空间，称为齐次线性方程组的</a:t>
            </a:r>
            <a:r>
              <a:rPr lang="zh-CN" altLang="en-US" sz="2800">
                <a:solidFill>
                  <a:srgbClr val="000099"/>
                </a:solidFill>
              </a:rPr>
              <a:t>解空间</a:t>
            </a:r>
            <a:r>
              <a:rPr lang="en-US" altLang="zh-CN" sz="2800"/>
              <a:t>. </a:t>
            </a:r>
            <a:r>
              <a:rPr lang="zh-CN" altLang="en-US" sz="2800"/>
              <a:t>特别，当齐次线性方程组只有零解时，它的解空间只有一个元</a:t>
            </a:r>
            <a:r>
              <a:rPr lang="en-US" altLang="zh-CN" sz="2800"/>
              <a:t>——</a:t>
            </a:r>
            <a:r>
              <a:rPr lang="zh-CN" altLang="en-US" sz="2800"/>
              <a:t>零元，只有零元的空间称为</a:t>
            </a:r>
            <a:r>
              <a:rPr lang="zh-CN" altLang="en-US" sz="2800">
                <a:solidFill>
                  <a:srgbClr val="000099"/>
                </a:solidFill>
              </a:rPr>
              <a:t>零空间</a:t>
            </a:r>
            <a:r>
              <a:rPr lang="en-US" altLang="zh-CN" sz="2800"/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874838"/>
            <a:ext cx="8458200" cy="1401762"/>
          </a:xfrm>
        </p:spPr>
        <p:txBody>
          <a:bodyPr/>
          <a:lstStyle/>
          <a:p>
            <a:pPr marL="631825" indent="-631825" algn="l"/>
            <a:r>
              <a:rPr lang="zh-CN" altLang="en-US" sz="2800"/>
              <a:t>例</a:t>
            </a:r>
            <a:r>
              <a:rPr lang="en-US" altLang="zh-CN" sz="2800"/>
              <a:t>6 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次数等于</a:t>
            </a:r>
            <a:r>
              <a:rPr lang="en-US" altLang="zh-CN" sz="2800" i="1">
                <a:latin typeface="Times New Roman" pitchFamily="18" charset="0"/>
              </a:rPr>
              <a:t>n</a:t>
            </a:r>
            <a:r>
              <a:rPr lang="en-US" altLang="zh-CN" sz="2800"/>
              <a:t>(</a:t>
            </a:r>
            <a:r>
              <a:rPr lang="en-US" altLang="zh-CN" sz="2800" i="1">
                <a:latin typeface="Times New Roman" pitchFamily="18" charset="0"/>
              </a:rPr>
              <a:t>n</a:t>
            </a:r>
            <a:r>
              <a:rPr lang="en-US" altLang="zh-CN" sz="2800"/>
              <a:t>≥1)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的实系数多项式的全体，对于多项式的加法和数量乘法，能否构成数域</a:t>
            </a:r>
            <a:r>
              <a:rPr lang="en-US" altLang="zh-CN" sz="2800" i="1">
                <a:latin typeface="Times New Roman" pitchFamily="18" charset="0"/>
              </a:rPr>
              <a:t>R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上的线性空间</a:t>
            </a:r>
            <a:r>
              <a:rPr lang="en-US" altLang="zh-CN" sz="2800">
                <a:latin typeface="Times New Roman" pitchFamily="18" charset="0"/>
              </a:rPr>
              <a:t>?</a:t>
            </a:r>
          </a:p>
        </p:txBody>
      </p:sp>
      <p:graphicFrame>
        <p:nvGraphicFramePr>
          <p:cNvPr id="47109" name="Object 5"/>
          <p:cNvGraphicFramePr>
            <a:graphicFrameLocks noChangeAspect="1"/>
          </p:cNvGraphicFramePr>
          <p:nvPr/>
        </p:nvGraphicFramePr>
        <p:xfrm>
          <a:off x="1295400" y="3505200"/>
          <a:ext cx="474345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2" name="Equation" r:id="rId3" imgW="1765080" imgH="266400" progId="Equation.DSMT4">
                  <p:embed/>
                </p:oleObj>
              </mc:Choice>
              <mc:Fallback>
                <p:oleObj name="Equation" r:id="rId3" imgW="1765080" imgH="2664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505200"/>
                        <a:ext cx="4743450" cy="71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1573213" y="4135438"/>
          <a:ext cx="4522787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3" name="Equation" r:id="rId5" imgW="1625400" imgH="266400" progId="Equation.DSMT4">
                  <p:embed/>
                </p:oleObj>
              </mc:Choice>
              <mc:Fallback>
                <p:oleObj name="Equation" r:id="rId5" imgW="1625400" imgH="2664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3213" y="4135438"/>
                        <a:ext cx="4522787" cy="74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3" name="Rectangle 9"/>
          <p:cNvSpPr>
            <a:spLocks noChangeArrowheads="1"/>
          </p:cNvSpPr>
          <p:nvPr/>
        </p:nvSpPr>
        <p:spPr bwMode="auto">
          <a:xfrm>
            <a:off x="533400" y="3505200"/>
            <a:ext cx="8985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99"/>
                </a:solidFill>
              </a:rPr>
              <a:t>解：</a:t>
            </a:r>
          </a:p>
        </p:txBody>
      </p:sp>
      <p:sp>
        <p:nvSpPr>
          <p:cNvPr id="47114" name="Rectangle 10"/>
          <p:cNvSpPr>
            <a:spLocks noChangeArrowheads="1"/>
          </p:cNvSpPr>
          <p:nvPr/>
        </p:nvSpPr>
        <p:spPr bwMode="auto">
          <a:xfrm>
            <a:off x="6251575" y="3581400"/>
            <a:ext cx="99377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zh-CN" altLang="en-US" i="1">
                <a:solidFill>
                  <a:srgbClr val="000000"/>
                </a:solidFill>
              </a:rPr>
              <a:t> </a:t>
            </a:r>
            <a:r>
              <a:rPr lang="zh-CN" altLang="en-US">
                <a:solidFill>
                  <a:srgbClr val="000000"/>
                </a:solidFill>
              </a:rPr>
              <a:t>但</a:t>
            </a:r>
          </a:p>
        </p:txBody>
      </p:sp>
      <p:sp>
        <p:nvSpPr>
          <p:cNvPr id="47115" name="Rectangle 11"/>
          <p:cNvSpPr>
            <a:spLocks noChangeArrowheads="1"/>
          </p:cNvSpPr>
          <p:nvPr/>
        </p:nvSpPr>
        <p:spPr bwMode="auto">
          <a:xfrm>
            <a:off x="1371600" y="4954588"/>
            <a:ext cx="6880225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>
                <a:solidFill>
                  <a:srgbClr val="000000"/>
                </a:solidFill>
              </a:rPr>
              <a:t>∴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</a:rPr>
              <a:t>V </a:t>
            </a:r>
            <a:r>
              <a:rPr lang="zh-CN" altLang="en-US">
                <a:solidFill>
                  <a:srgbClr val="000000"/>
                </a:solidFill>
                <a:ea typeface="黑体" pitchFamily="2" charset="-122"/>
              </a:rPr>
              <a:t>对加法运算</a:t>
            </a:r>
            <a:r>
              <a:rPr lang="zh-CN" altLang="en-US">
                <a:solidFill>
                  <a:srgbClr val="000099"/>
                </a:solidFill>
                <a:ea typeface="黑体" pitchFamily="2" charset="-122"/>
              </a:rPr>
              <a:t>不封闭</a:t>
            </a:r>
            <a:r>
              <a:rPr lang="zh-CN" altLang="en-US">
                <a:solidFill>
                  <a:srgbClr val="000000"/>
                </a:solidFill>
                <a:ea typeface="黑体" pitchFamily="2" charset="-122"/>
              </a:rPr>
              <a:t>，从而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</a:rPr>
              <a:t>V </a:t>
            </a: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对于指定的</a:t>
            </a:r>
          </a:p>
          <a:p>
            <a:pPr algn="l" eaLnBrk="0" hangingPunct="0"/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  运算不构成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zh-CN" altLang="en-US">
                <a:solidFill>
                  <a:srgbClr val="000000"/>
                </a:solidFill>
                <a:ea typeface="黑体" pitchFamily="2" charset="-122"/>
              </a:rPr>
              <a:t>上的线性空间</a:t>
            </a:r>
            <a:r>
              <a:rPr lang="en-US" altLang="zh-CN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47116" name="Rectangle 12"/>
          <p:cNvSpPr>
            <a:spLocks noChangeArrowheads="1"/>
          </p:cNvSpPr>
          <p:nvPr/>
        </p:nvSpPr>
        <p:spPr bwMode="auto">
          <a:xfrm>
            <a:off x="304800" y="349250"/>
            <a:ext cx="8458200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628650" indent="-628650" algn="l"/>
            <a:r>
              <a:rPr lang="zh-CN" altLang="en-US">
                <a:solidFill>
                  <a:srgbClr val="000000"/>
                </a:solidFill>
              </a:rPr>
              <a:t>例</a:t>
            </a:r>
            <a:r>
              <a:rPr lang="en-US" altLang="zh-CN">
                <a:solidFill>
                  <a:srgbClr val="000000"/>
                </a:solidFill>
              </a:rPr>
              <a:t>5 </a:t>
            </a: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实</a:t>
            </a: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复</a:t>
            </a: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数域按本身的加法和乘法构成自身上的一个线性空间</a:t>
            </a:r>
            <a:r>
              <a:rPr lang="en-US" altLang="zh-CN">
                <a:solidFill>
                  <a:srgbClr val="000000"/>
                </a:solidFill>
              </a:rPr>
              <a:t>.</a:t>
            </a:r>
            <a:r>
              <a:rPr lang="en-US" altLang="zh-CN"/>
              <a:t>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/>
      <p:bldP spid="47113" grpId="0"/>
      <p:bldP spid="47114" grpId="0"/>
      <p:bldP spid="471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/>
          <p:cNvSpPr>
            <a:spLocks noGrp="1" noChangeArrowheads="1"/>
          </p:cNvSpPr>
          <p:nvPr>
            <p:ph type="title"/>
          </p:nvPr>
        </p:nvSpPr>
        <p:spPr>
          <a:xfrm>
            <a:off x="400050" y="274638"/>
            <a:ext cx="8229600" cy="639762"/>
          </a:xfrm>
        </p:spPr>
        <p:txBody>
          <a:bodyPr/>
          <a:lstStyle/>
          <a:p>
            <a:pPr algn="l"/>
            <a:r>
              <a:rPr lang="zh-CN" altLang="en-US" sz="2800"/>
              <a:t>例</a:t>
            </a:r>
            <a:r>
              <a:rPr lang="en-US" altLang="zh-CN" sz="2800"/>
              <a:t>7  </a:t>
            </a:r>
            <a:r>
              <a:rPr lang="zh-CN" altLang="en-US" sz="2800">
                <a:ea typeface="黑体" pitchFamily="2" charset="-122"/>
              </a:rPr>
              <a:t>判别下列集合是否为向量空间</a:t>
            </a:r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1412875" y="990600"/>
            <a:ext cx="59182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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</a:rPr>
              <a:t>{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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</a:rPr>
              <a:t>(1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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aseline="-25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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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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i="1" baseline="-25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  <a:r>
              <a:rPr lang="en-US" altLang="zh-CN" i="1" baseline="30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T  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|  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aseline="-25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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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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i="1" baseline="-25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</a:rPr>
              <a:t>R 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}</a:t>
            </a:r>
            <a:r>
              <a:rPr lang="en-US" altLang="zh-CN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552450" y="1752600"/>
            <a:ext cx="8153400" cy="1373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>
                <a:solidFill>
                  <a:srgbClr val="000000"/>
                </a:solidFill>
                <a:sym typeface="Symbol" pitchFamily="18" charset="2"/>
              </a:rPr>
              <a:t>解：  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zh-CN" baseline="-25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</a:t>
            </a:r>
            <a:r>
              <a:rPr lang="zh-CN" altLang="en-US">
                <a:solidFill>
                  <a:srgbClr val="000099"/>
                </a:solidFill>
                <a:sym typeface="Symbol" pitchFamily="18" charset="2"/>
              </a:rPr>
              <a:t>不是</a:t>
            </a:r>
            <a:r>
              <a:rPr lang="zh-CN" altLang="en-US">
                <a:solidFill>
                  <a:srgbClr val="000000"/>
                </a:solidFill>
                <a:sym typeface="Symbol" pitchFamily="18" charset="2"/>
              </a:rPr>
              <a:t>向量空间</a:t>
            </a:r>
            <a:r>
              <a:rPr lang="zh-CN" altLang="en-US">
                <a:solidFill>
                  <a:srgbClr val="000000"/>
                </a:solidFill>
              </a:rPr>
              <a:t> </a:t>
            </a:r>
            <a:endParaRPr lang="zh-CN" altLang="en-US">
              <a:solidFill>
                <a:srgbClr val="000000"/>
              </a:solidFill>
              <a:sym typeface="Symbol" pitchFamily="18" charset="2"/>
            </a:endParaRPr>
          </a:p>
          <a:p>
            <a:pPr algn="l"/>
            <a:r>
              <a:rPr lang="zh-CN" altLang="en-US">
                <a:solidFill>
                  <a:srgbClr val="000000"/>
                </a:solidFill>
                <a:sym typeface="Symbol" pitchFamily="18" charset="2"/>
              </a:rPr>
              <a:t>      因为若</a:t>
            </a:r>
            <a:r>
              <a:rPr lang="zh-CN" altLang="en-US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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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</a:rPr>
              <a:t>(1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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aseline="-25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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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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i="1" baseline="-25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  <a:r>
              <a:rPr lang="en-US" altLang="zh-CN" i="1" baseline="30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T 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 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baseline="-25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zh-CN">
                <a:solidFill>
                  <a:srgbClr val="000000"/>
                </a:solidFill>
                <a:sym typeface="Symbol" pitchFamily="18" charset="2"/>
              </a:rPr>
              <a:t>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zh-CN" altLang="en-US">
                <a:solidFill>
                  <a:srgbClr val="000000"/>
                </a:solidFill>
                <a:sym typeface="Symbol" pitchFamily="18" charset="2"/>
              </a:rPr>
              <a:t>则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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</a:rPr>
              <a:t>(2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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</a:rPr>
              <a:t> 2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aseline="-25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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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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</a:rPr>
              <a:t> 2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i="1" baseline="-25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  <a:r>
              <a:rPr lang="en-US" altLang="zh-CN" i="1" baseline="30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T 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 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baseline="-25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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48145" name="Object 17"/>
          <p:cNvGraphicFramePr>
            <a:graphicFrameLocks noChangeAspect="1"/>
          </p:cNvGraphicFramePr>
          <p:nvPr/>
        </p:nvGraphicFramePr>
        <p:xfrm>
          <a:off x="2152650" y="3352800"/>
          <a:ext cx="914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1" name="Equation" r:id="rId3" imgW="355320" imgH="177480" progId="Equation.DSMT4">
                  <p:embed/>
                </p:oleObj>
              </mc:Choice>
              <mc:Fallback>
                <p:oleObj name="Equation" r:id="rId3" imgW="355320" imgH="17748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650" y="3352800"/>
                        <a:ext cx="9144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3" name="Object 15"/>
          <p:cNvGraphicFramePr>
            <a:graphicFrameLocks noChangeAspect="1"/>
          </p:cNvGraphicFramePr>
          <p:nvPr/>
        </p:nvGraphicFramePr>
        <p:xfrm>
          <a:off x="2228850" y="3733800"/>
          <a:ext cx="32131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2" name="Equation" r:id="rId5" imgW="1384200" imgH="304560" progId="Equation.DSMT4">
                  <p:embed/>
                </p:oleObj>
              </mc:Choice>
              <mc:Fallback>
                <p:oleObj name="Equation" r:id="rId5" imgW="1384200" imgH="30456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850" y="3733800"/>
                        <a:ext cx="32131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1" name="Object 13"/>
          <p:cNvGraphicFramePr>
            <a:graphicFrameLocks noChangeAspect="1"/>
          </p:cNvGraphicFramePr>
          <p:nvPr/>
        </p:nvGraphicFramePr>
        <p:xfrm>
          <a:off x="1524000" y="4419600"/>
          <a:ext cx="173355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3" name="Equation" r:id="rId7" imgW="685800" imgH="228600" progId="Equation.DSMT4">
                  <p:embed/>
                </p:oleObj>
              </mc:Choice>
              <mc:Fallback>
                <p:oleObj name="Equation" r:id="rId7" imgW="685800" imgH="2286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419600"/>
                        <a:ext cx="1733550" cy="585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9" name="Object 11"/>
          <p:cNvGraphicFramePr>
            <a:graphicFrameLocks noChangeAspect="1"/>
          </p:cNvGraphicFramePr>
          <p:nvPr/>
        </p:nvGraphicFramePr>
        <p:xfrm>
          <a:off x="1314450" y="5029200"/>
          <a:ext cx="45720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4" name="Equation" r:id="rId9" imgW="1917360" imgH="228600" progId="Equation.DSMT4">
                  <p:embed/>
                </p:oleObj>
              </mc:Choice>
              <mc:Fallback>
                <p:oleObj name="Equation" r:id="rId9" imgW="1917360" imgH="2286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5029200"/>
                        <a:ext cx="4572000" cy="550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7" name="Object 9"/>
          <p:cNvGraphicFramePr>
            <a:graphicFrameLocks noChangeAspect="1"/>
          </p:cNvGraphicFramePr>
          <p:nvPr/>
        </p:nvGraphicFramePr>
        <p:xfrm>
          <a:off x="7010400" y="4953000"/>
          <a:ext cx="17526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5" name="Equation" r:id="rId11" imgW="672840" imgH="228600" progId="Equation.DSMT4">
                  <p:embed/>
                </p:oleObj>
              </mc:Choice>
              <mc:Fallback>
                <p:oleObj name="Equation" r:id="rId11" imgW="672840" imgH="2286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4953000"/>
                        <a:ext cx="1752600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57" name="Rectangle 29"/>
          <p:cNvSpPr>
            <a:spLocks noChangeArrowheads="1"/>
          </p:cNvSpPr>
          <p:nvPr/>
        </p:nvSpPr>
        <p:spPr bwMode="auto">
          <a:xfrm>
            <a:off x="514350" y="3352800"/>
            <a:ext cx="16510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例</a:t>
            </a:r>
            <a:r>
              <a:rPr lang="en-US" altLang="zh-CN">
                <a:solidFill>
                  <a:srgbClr val="000000"/>
                </a:solidFill>
              </a:rPr>
              <a:t>8. </a:t>
            </a:r>
            <a:r>
              <a:rPr lang="zh-CN" altLang="en-US">
                <a:solidFill>
                  <a:srgbClr val="000000"/>
                </a:solidFill>
                <a:ea typeface="黑体" pitchFamily="2" charset="-122"/>
              </a:rPr>
              <a:t>问当</a:t>
            </a:r>
          </a:p>
        </p:txBody>
      </p:sp>
      <p:sp>
        <p:nvSpPr>
          <p:cNvPr id="48159" name="Rectangle 31"/>
          <p:cNvSpPr>
            <a:spLocks noChangeArrowheads="1"/>
          </p:cNvSpPr>
          <p:nvPr/>
        </p:nvSpPr>
        <p:spPr bwMode="auto">
          <a:xfrm>
            <a:off x="3092450" y="3292475"/>
            <a:ext cx="56229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时，非齐次的线性方程组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Ax=b</a:t>
            </a: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的解</a:t>
            </a:r>
          </a:p>
        </p:txBody>
      </p:sp>
      <p:sp>
        <p:nvSpPr>
          <p:cNvPr id="48160" name="Rectangle 32"/>
          <p:cNvSpPr>
            <a:spLocks noChangeArrowheads="1"/>
          </p:cNvSpPr>
          <p:nvPr/>
        </p:nvSpPr>
        <p:spPr bwMode="auto">
          <a:xfrm>
            <a:off x="1009650" y="3810000"/>
            <a:ext cx="125571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ea typeface="黑体" pitchFamily="2" charset="-122"/>
              </a:rPr>
              <a:t>的全体</a:t>
            </a:r>
          </a:p>
        </p:txBody>
      </p:sp>
      <p:sp>
        <p:nvSpPr>
          <p:cNvPr id="48161" name="Rectangle 33"/>
          <p:cNvSpPr>
            <a:spLocks noChangeArrowheads="1"/>
          </p:cNvSpPr>
          <p:nvPr/>
        </p:nvSpPr>
        <p:spPr bwMode="auto">
          <a:xfrm>
            <a:off x="5429250" y="3733800"/>
            <a:ext cx="36576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>
                <a:solidFill>
                  <a:srgbClr val="000000"/>
                </a:solidFill>
                <a:ea typeface="黑体" pitchFamily="2" charset="-122"/>
              </a:rPr>
              <a:t>是否构成线性空间</a:t>
            </a:r>
            <a:r>
              <a:rPr lang="zh-CN" altLang="en-US">
                <a:solidFill>
                  <a:srgbClr val="000000"/>
                </a:solidFill>
              </a:rPr>
              <a:t>？</a:t>
            </a:r>
          </a:p>
        </p:txBody>
      </p:sp>
      <p:sp>
        <p:nvSpPr>
          <p:cNvPr id="48162" name="Rectangle 34"/>
          <p:cNvSpPr>
            <a:spLocks noChangeArrowheads="1"/>
          </p:cNvSpPr>
          <p:nvPr/>
        </p:nvSpPr>
        <p:spPr bwMode="auto">
          <a:xfrm>
            <a:off x="476250" y="4495800"/>
            <a:ext cx="12763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>
                <a:solidFill>
                  <a:srgbClr val="000000"/>
                </a:solidFill>
              </a:rPr>
              <a:t>证</a:t>
            </a:r>
            <a:r>
              <a:rPr lang="en-US" altLang="zh-CN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48164" name="Rectangle 36"/>
          <p:cNvSpPr>
            <a:spLocks noChangeArrowheads="1"/>
          </p:cNvSpPr>
          <p:nvPr/>
        </p:nvSpPr>
        <p:spPr bwMode="auto">
          <a:xfrm>
            <a:off x="3352800" y="4419600"/>
            <a:ext cx="32004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>
                <a:solidFill>
                  <a:srgbClr val="000000"/>
                </a:solidFill>
              </a:rPr>
              <a:t>，由于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zh-CN">
                <a:solidFill>
                  <a:srgbClr val="000000"/>
                </a:solidFill>
              </a:rPr>
              <a:t>≠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zh-CN" altLang="en-US">
                <a:solidFill>
                  <a:srgbClr val="000000"/>
                </a:solidFill>
              </a:rPr>
              <a:t>，因此</a:t>
            </a:r>
          </a:p>
        </p:txBody>
      </p:sp>
      <p:sp>
        <p:nvSpPr>
          <p:cNvPr id="48165" name="Rectangle 37"/>
          <p:cNvSpPr>
            <a:spLocks noChangeArrowheads="1"/>
          </p:cNvSpPr>
          <p:nvPr/>
        </p:nvSpPr>
        <p:spPr bwMode="auto">
          <a:xfrm>
            <a:off x="5638800" y="4953000"/>
            <a:ext cx="133191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，于是</a:t>
            </a:r>
          </a:p>
        </p:txBody>
      </p:sp>
      <p:sp>
        <p:nvSpPr>
          <p:cNvPr id="48166" name="Rectangle 38"/>
          <p:cNvSpPr>
            <a:spLocks noChangeArrowheads="1"/>
          </p:cNvSpPr>
          <p:nvPr/>
        </p:nvSpPr>
        <p:spPr bwMode="auto">
          <a:xfrm>
            <a:off x="1371600" y="5638800"/>
            <a:ext cx="34163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>
                <a:solidFill>
                  <a:srgbClr val="000000"/>
                </a:solidFill>
              </a:rPr>
              <a:t>所以</a:t>
            </a:r>
            <a:r>
              <a:rPr lang="en-US" altLang="zh-CN" b="0" i="1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zh-CN" altLang="en-US">
                <a:solidFill>
                  <a:srgbClr val="000000"/>
                </a:solidFill>
              </a:rPr>
              <a:t>不是线性空间</a:t>
            </a:r>
            <a:r>
              <a:rPr lang="en-US" altLang="zh-CN">
                <a:solidFill>
                  <a:srgbClr val="000000"/>
                </a:solidFill>
              </a:rPr>
              <a:t>.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5" grpId="0"/>
      <p:bldP spid="48157" grpId="0"/>
      <p:bldP spid="48159" grpId="0"/>
      <p:bldP spid="48160" grpId="0"/>
      <p:bldP spid="48161" grpId="0"/>
      <p:bldP spid="48162" grpId="0"/>
      <p:bldP spid="48164" grpId="0"/>
      <p:bldP spid="48165" grpId="0"/>
      <p:bldP spid="4816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1447800" cy="563563"/>
          </a:xfrm>
        </p:spPr>
        <p:txBody>
          <a:bodyPr/>
          <a:lstStyle/>
          <a:p>
            <a:pPr algn="l"/>
            <a:r>
              <a:rPr lang="zh-CN" altLang="en-US" sz="2800"/>
              <a:t>例</a:t>
            </a:r>
            <a:r>
              <a:rPr lang="en-US" altLang="zh-CN" sz="2800"/>
              <a:t>9 </a:t>
            </a:r>
            <a:r>
              <a:rPr lang="zh-CN" altLang="en-US" sz="2800">
                <a:ea typeface="黑体" pitchFamily="2" charset="-122"/>
              </a:rPr>
              <a:t>设</a:t>
            </a:r>
            <a:endParaRPr lang="zh-CN" altLang="en-US" sz="2800" b="0">
              <a:ea typeface="黑体" pitchFamily="2" charset="-122"/>
            </a:endParaRPr>
          </a:p>
        </p:txBody>
      </p:sp>
      <p:graphicFrame>
        <p:nvGraphicFramePr>
          <p:cNvPr id="50188" name="Object 12"/>
          <p:cNvGraphicFramePr>
            <a:graphicFrameLocks noChangeAspect="1"/>
          </p:cNvGraphicFramePr>
          <p:nvPr/>
        </p:nvGraphicFramePr>
        <p:xfrm>
          <a:off x="1308100" y="304800"/>
          <a:ext cx="22733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66" name="Equation" r:id="rId3" imgW="1079280" imgH="253800" progId="Equation.DSMT4">
                  <p:embed/>
                </p:oleObj>
              </mc:Choice>
              <mc:Fallback>
                <p:oleObj name="Equation" r:id="rId3" imgW="1079280" imgH="2538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100" y="304800"/>
                        <a:ext cx="22733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7" name="Object 11"/>
          <p:cNvGraphicFramePr>
            <a:graphicFrameLocks noChangeAspect="1"/>
          </p:cNvGraphicFramePr>
          <p:nvPr/>
        </p:nvGraphicFramePr>
        <p:xfrm>
          <a:off x="4635500" y="457200"/>
          <a:ext cx="1439863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67" name="Equation" r:id="rId5" imgW="685800" imgH="177480" progId="Equation.DSMT4">
                  <p:embed/>
                </p:oleObj>
              </mc:Choice>
              <mc:Fallback>
                <p:oleObj name="Equation" r:id="rId5" imgW="685800" imgH="17748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0" y="457200"/>
                        <a:ext cx="1439863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6" name="Object 10"/>
          <p:cNvGraphicFramePr>
            <a:graphicFrameLocks noChangeAspect="1"/>
          </p:cNvGraphicFramePr>
          <p:nvPr/>
        </p:nvGraphicFramePr>
        <p:xfrm>
          <a:off x="6529388" y="304800"/>
          <a:ext cx="261461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68" name="Equation" r:id="rId7" imgW="1028520" imgH="228600" progId="Equation.DSMT4">
                  <p:embed/>
                </p:oleObj>
              </mc:Choice>
              <mc:Fallback>
                <p:oleObj name="Equation" r:id="rId7" imgW="1028520" imgH="2286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9388" y="304800"/>
                        <a:ext cx="2614612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5" name="Object 9"/>
          <p:cNvGraphicFramePr>
            <a:graphicFrameLocks noChangeAspect="1"/>
          </p:cNvGraphicFramePr>
          <p:nvPr/>
        </p:nvGraphicFramePr>
        <p:xfrm>
          <a:off x="304800" y="838200"/>
          <a:ext cx="113506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69" name="Equation" r:id="rId9" imgW="507960" imgH="203040" progId="Equation.DSMT4">
                  <p:embed/>
                </p:oleObj>
              </mc:Choice>
              <mc:Fallback>
                <p:oleObj name="Equation" r:id="rId9" imgW="507960" imgH="2030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838200"/>
                        <a:ext cx="1135063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4" name="Object 8"/>
          <p:cNvGraphicFramePr>
            <a:graphicFrameLocks noChangeAspect="1"/>
          </p:cNvGraphicFramePr>
          <p:nvPr/>
        </p:nvGraphicFramePr>
        <p:xfrm>
          <a:off x="2274888" y="1358900"/>
          <a:ext cx="124142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0" name="Equation" r:id="rId11" imgW="609480" imgH="203040" progId="Equation.DSMT4">
                  <p:embed/>
                </p:oleObj>
              </mc:Choice>
              <mc:Fallback>
                <p:oleObj name="Equation" r:id="rId11" imgW="609480" imgH="2030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4888" y="1358900"/>
                        <a:ext cx="1241425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3" name="Object 7"/>
          <p:cNvGraphicFramePr>
            <a:graphicFrameLocks noChangeAspect="1"/>
          </p:cNvGraphicFramePr>
          <p:nvPr/>
        </p:nvGraphicFramePr>
        <p:xfrm>
          <a:off x="3822700" y="1371600"/>
          <a:ext cx="187801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1" name="Equation" r:id="rId13" imgW="927000" imgH="177480" progId="Equation.DSMT4">
                  <p:embed/>
                </p:oleObj>
              </mc:Choice>
              <mc:Fallback>
                <p:oleObj name="Equation" r:id="rId13" imgW="927000" imgH="1774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2700" y="1371600"/>
                        <a:ext cx="1878013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Object 6"/>
          <p:cNvGraphicFramePr>
            <a:graphicFrameLocks noChangeAspect="1"/>
          </p:cNvGraphicFramePr>
          <p:nvPr/>
        </p:nvGraphicFramePr>
        <p:xfrm>
          <a:off x="5867400" y="1309688"/>
          <a:ext cx="175577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2" name="Equation" r:id="rId15" imgW="812520" imgH="203040" progId="Equation.DSMT4">
                  <p:embed/>
                </p:oleObj>
              </mc:Choice>
              <mc:Fallback>
                <p:oleObj name="Equation" r:id="rId15" imgW="812520" imgH="2030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309688"/>
                        <a:ext cx="1755775" cy="43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8" name="Rectangle 22"/>
          <p:cNvSpPr>
            <a:spLocks noChangeArrowheads="1"/>
          </p:cNvSpPr>
          <p:nvPr/>
        </p:nvSpPr>
        <p:spPr bwMode="auto">
          <a:xfrm>
            <a:off x="3611563" y="325438"/>
            <a:ext cx="9969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,</a:t>
            </a:r>
            <a:r>
              <a:rPr lang="zh-CN" altLang="en-US">
                <a:solidFill>
                  <a:srgbClr val="000000"/>
                </a:solidFill>
              </a:rPr>
              <a:t>定义</a:t>
            </a:r>
          </a:p>
        </p:txBody>
      </p:sp>
      <p:sp>
        <p:nvSpPr>
          <p:cNvPr id="50199" name="Rectangle 23"/>
          <p:cNvSpPr>
            <a:spLocks noChangeArrowheads="1"/>
          </p:cNvSpPr>
          <p:nvPr/>
        </p:nvSpPr>
        <p:spPr bwMode="auto">
          <a:xfrm>
            <a:off x="6096000" y="381000"/>
            <a:ext cx="54133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，</a:t>
            </a:r>
          </a:p>
        </p:txBody>
      </p:sp>
      <p:sp>
        <p:nvSpPr>
          <p:cNvPr id="50200" name="Rectangle 24"/>
          <p:cNvSpPr>
            <a:spLocks noChangeArrowheads="1"/>
          </p:cNvSpPr>
          <p:nvPr/>
        </p:nvSpPr>
        <p:spPr bwMode="auto">
          <a:xfrm>
            <a:off x="1235075" y="762000"/>
            <a:ext cx="787717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>
                <a:solidFill>
                  <a:srgbClr val="000000"/>
                </a:solidFill>
              </a:rPr>
              <a:t>.</a:t>
            </a: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证明</a:t>
            </a: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: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V </a:t>
            </a: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对于指定的运算构成数域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F</a:t>
            </a: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上的线性空间</a:t>
            </a:r>
            <a:r>
              <a:rPr lang="en-US" altLang="zh-CN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50201" name="Rectangle 25"/>
          <p:cNvSpPr>
            <a:spLocks noChangeArrowheads="1"/>
          </p:cNvSpPr>
          <p:nvPr/>
        </p:nvSpPr>
        <p:spPr bwMode="auto">
          <a:xfrm>
            <a:off x="152400" y="1233488"/>
            <a:ext cx="243840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证：由题意，</a:t>
            </a:r>
          </a:p>
        </p:txBody>
      </p:sp>
      <p:sp>
        <p:nvSpPr>
          <p:cNvPr id="50202" name="Rectangle 26"/>
          <p:cNvSpPr>
            <a:spLocks noChangeArrowheads="1"/>
          </p:cNvSpPr>
          <p:nvPr/>
        </p:nvSpPr>
        <p:spPr bwMode="auto">
          <a:xfrm>
            <a:off x="3505200" y="1233488"/>
            <a:ext cx="54133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，</a:t>
            </a:r>
          </a:p>
        </p:txBody>
      </p:sp>
      <p:sp>
        <p:nvSpPr>
          <p:cNvPr id="50203" name="Rectangle 27"/>
          <p:cNvSpPr>
            <a:spLocks noChangeArrowheads="1"/>
          </p:cNvSpPr>
          <p:nvPr/>
        </p:nvSpPr>
        <p:spPr bwMode="auto">
          <a:xfrm>
            <a:off x="5562600" y="1309688"/>
            <a:ext cx="54133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，</a:t>
            </a:r>
          </a:p>
        </p:txBody>
      </p:sp>
      <p:sp>
        <p:nvSpPr>
          <p:cNvPr id="50204" name="Rectangle 28"/>
          <p:cNvSpPr>
            <a:spLocks noChangeArrowheads="1"/>
          </p:cNvSpPr>
          <p:nvPr/>
        </p:nvSpPr>
        <p:spPr bwMode="auto">
          <a:xfrm>
            <a:off x="990600" y="1676400"/>
            <a:ext cx="44196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>
                <a:solidFill>
                  <a:srgbClr val="000000"/>
                </a:solidFill>
              </a:rPr>
              <a:t>故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zh-CN" altLang="en-US">
                <a:solidFill>
                  <a:srgbClr val="000000"/>
                </a:solidFill>
              </a:rPr>
              <a:t>对加法和数乘封闭</a:t>
            </a:r>
            <a:r>
              <a:rPr lang="en-US" altLang="zh-CN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50205" name="Rectangle 29"/>
          <p:cNvSpPr>
            <a:spLocks noChangeArrowheads="1"/>
          </p:cNvSpPr>
          <p:nvPr/>
        </p:nvSpPr>
        <p:spPr bwMode="auto">
          <a:xfrm>
            <a:off x="7543800" y="1233488"/>
            <a:ext cx="54133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，</a:t>
            </a:r>
          </a:p>
        </p:txBody>
      </p:sp>
      <p:sp>
        <p:nvSpPr>
          <p:cNvPr id="50207" name="Rectangle 31"/>
          <p:cNvSpPr>
            <a:spLocks noChangeArrowheads="1"/>
          </p:cNvSpPr>
          <p:nvPr/>
        </p:nvSpPr>
        <p:spPr bwMode="auto">
          <a:xfrm>
            <a:off x="914400" y="2209800"/>
            <a:ext cx="4572000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>
                <a:solidFill>
                  <a:srgbClr val="000000"/>
                </a:solidFill>
              </a:rPr>
              <a:t>下面验证八条线性运算规律</a:t>
            </a:r>
            <a:r>
              <a:rPr kumimoji="1" lang="en-US" altLang="zh-CN">
                <a:solidFill>
                  <a:srgbClr val="000000"/>
                </a:solidFill>
              </a:rPr>
              <a:t>: </a:t>
            </a:r>
          </a:p>
          <a:p>
            <a:pPr algn="l"/>
            <a:r>
              <a:rPr kumimoji="1" lang="zh-CN" altLang="en-US">
                <a:solidFill>
                  <a:srgbClr val="000000"/>
                </a:solidFill>
              </a:rPr>
              <a:t>对任意</a:t>
            </a: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</a:rPr>
              <a:t> c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</a:t>
            </a: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kumimoji="1" lang="en-US" altLang="zh-CN" baseline="30000">
                <a:solidFill>
                  <a:srgbClr val="000000"/>
                </a:solidFill>
                <a:latin typeface="Times New Roman" pitchFamily="18" charset="0"/>
              </a:rPr>
              <a:t>+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</a:rPr>
              <a:t>k,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</a:t>
            </a: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kumimoji="1" lang="en-US" altLang="zh-CN">
                <a:solidFill>
                  <a:srgbClr val="000000"/>
                </a:solidFill>
              </a:rPr>
              <a:t>,</a:t>
            </a:r>
          </a:p>
        </p:txBody>
      </p:sp>
      <p:sp>
        <p:nvSpPr>
          <p:cNvPr id="50208" name="Rectangle 32"/>
          <p:cNvSpPr>
            <a:spLocks noChangeArrowheads="1"/>
          </p:cNvSpPr>
          <p:nvPr/>
        </p:nvSpPr>
        <p:spPr bwMode="auto">
          <a:xfrm>
            <a:off x="990600" y="3124200"/>
            <a:ext cx="42751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(1)  </a:t>
            </a:r>
            <a:r>
              <a:rPr kumimoji="1" lang="en-US" altLang="zh-CN" i="1" dirty="0" err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</a:t>
            </a:r>
            <a:r>
              <a:rPr kumimoji="1" lang="en-US" altLang="zh-CN" i="1" dirty="0" err="1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=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itchFamily="18" charset="0"/>
              </a:rPr>
              <a:t>a b 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=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itchFamily="18" charset="0"/>
              </a:rPr>
              <a:t>b a 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= </a:t>
            </a:r>
            <a:r>
              <a:rPr kumimoji="1" lang="en-US" altLang="zh-CN" i="1" dirty="0" err="1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kumimoji="1" lang="en-US" altLang="zh-CN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</a:t>
            </a:r>
            <a:r>
              <a:rPr kumimoji="1" lang="en-US" altLang="zh-CN" i="1" dirty="0" err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</p:txBody>
      </p:sp>
      <p:sp>
        <p:nvSpPr>
          <p:cNvPr id="50209" name="Rectangle 33"/>
          <p:cNvSpPr>
            <a:spLocks noChangeArrowheads="1"/>
          </p:cNvSpPr>
          <p:nvPr/>
        </p:nvSpPr>
        <p:spPr bwMode="auto">
          <a:xfrm>
            <a:off x="990600" y="3544888"/>
            <a:ext cx="47609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(2)  (</a:t>
            </a:r>
            <a:r>
              <a:rPr kumimoji="1" lang="en-US" altLang="zh-CN" i="1" dirty="0" err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</a:t>
            </a:r>
            <a:r>
              <a:rPr kumimoji="1" lang="en-US" altLang="zh-CN" i="1" dirty="0" err="1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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itchFamily="18" charset="0"/>
              </a:rPr>
              <a:t>c 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= (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itchFamily="18" charset="0"/>
              </a:rPr>
              <a:t>a b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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itchFamily="18" charset="0"/>
              </a:rPr>
              <a:t>c 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kumimoji="1" lang="en-US" altLang="zh-CN" baseline="-25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itchFamily="18" charset="0"/>
              </a:rPr>
              <a:t>a b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50210" name="Rectangle 34"/>
          <p:cNvSpPr>
            <a:spLocks noChangeArrowheads="1"/>
          </p:cNvSpPr>
          <p:nvPr/>
        </p:nvSpPr>
        <p:spPr bwMode="auto">
          <a:xfrm>
            <a:off x="2962275" y="3962400"/>
            <a:ext cx="4492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</a:rPr>
              <a:t>b c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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</a:rPr>
              <a:t>b c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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</a:t>
            </a: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</p:txBody>
      </p:sp>
      <p:sp>
        <p:nvSpPr>
          <p:cNvPr id="50211" name="Rectangle 35"/>
          <p:cNvSpPr>
            <a:spLocks noChangeArrowheads="1"/>
          </p:cNvSpPr>
          <p:nvPr/>
        </p:nvSpPr>
        <p:spPr bwMode="auto">
          <a:xfrm>
            <a:off x="990600" y="4419600"/>
            <a:ext cx="72913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(3)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存在零元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</a:t>
            </a: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kumimoji="1" lang="en-US" altLang="zh-CN" baseline="30000">
                <a:solidFill>
                  <a:srgbClr val="000000"/>
                </a:solidFill>
                <a:latin typeface="Times New Roman" pitchFamily="18" charset="0"/>
              </a:rPr>
              <a:t>+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对任意</a:t>
            </a: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</a:t>
            </a: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kumimoji="1" lang="en-US" altLang="zh-CN" baseline="30000">
                <a:solidFill>
                  <a:srgbClr val="000000"/>
                </a:solidFill>
                <a:latin typeface="Times New Roman" pitchFamily="18" charset="0"/>
              </a:rPr>
              <a:t>+</a:t>
            </a: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有</a:t>
            </a: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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1=</a:t>
            </a: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</a:rPr>
              <a:t>a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</a:rPr>
              <a:t>=a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</p:txBody>
      </p:sp>
      <p:sp>
        <p:nvSpPr>
          <p:cNvPr id="50212" name="Rectangle 36"/>
          <p:cNvSpPr>
            <a:spLocks noChangeArrowheads="1"/>
          </p:cNvSpPr>
          <p:nvPr/>
        </p:nvSpPr>
        <p:spPr bwMode="auto">
          <a:xfrm>
            <a:off x="990600" y="4876800"/>
            <a:ext cx="74136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(4)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对任一元素</a:t>
            </a: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</a:t>
            </a: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kumimoji="1" lang="en-US" altLang="zh-CN" i="1" baseline="30000">
                <a:solidFill>
                  <a:srgbClr val="000000"/>
                </a:solidFill>
                <a:latin typeface="Times New Roman" pitchFamily="18" charset="0"/>
              </a:rPr>
              <a:t>+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存在负元素</a:t>
            </a: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</a:rPr>
              <a:t>a </a:t>
            </a:r>
            <a:r>
              <a:rPr kumimoji="1" lang="en-US" altLang="zh-CN" baseline="30000">
                <a:solidFill>
                  <a:srgbClr val="000000"/>
                </a:solidFill>
                <a:latin typeface="Times New Roman" pitchFamily="18" charset="0"/>
              </a:rPr>
              <a:t>-1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</a:t>
            </a: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kumimoji="1" lang="en-US" altLang="zh-CN" baseline="30000">
                <a:solidFill>
                  <a:srgbClr val="000000"/>
                </a:solidFill>
                <a:latin typeface="Times New Roman" pitchFamily="18" charset="0"/>
              </a:rPr>
              <a:t>+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有</a:t>
            </a:r>
          </a:p>
          <a:p>
            <a:pPr algn="ctr"/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</a:t>
            </a: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</a:rPr>
              <a:t>a </a:t>
            </a:r>
            <a:r>
              <a:rPr kumimoji="1" lang="en-US" altLang="zh-CN" baseline="30000">
                <a:solidFill>
                  <a:srgbClr val="000000"/>
                </a:solidFill>
                <a:latin typeface="Times New Roman" pitchFamily="18" charset="0"/>
              </a:rPr>
              <a:t>–1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= </a:t>
            </a: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</a:rPr>
              <a:t>a </a:t>
            </a:r>
            <a:r>
              <a:rPr kumimoji="1" lang="en-US" altLang="zh-CN" baseline="30000">
                <a:solidFill>
                  <a:srgbClr val="000000"/>
                </a:solidFill>
                <a:latin typeface="Times New Roman" pitchFamily="18" charset="0"/>
              </a:rPr>
              <a:t>–1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=1;</a:t>
            </a:r>
          </a:p>
        </p:txBody>
      </p:sp>
      <p:sp>
        <p:nvSpPr>
          <p:cNvPr id="50213" name="Rectangle 37"/>
          <p:cNvSpPr>
            <a:spLocks noChangeArrowheads="1"/>
          </p:cNvSpPr>
          <p:nvPr/>
        </p:nvSpPr>
        <p:spPr bwMode="auto">
          <a:xfrm>
            <a:off x="990600" y="5713413"/>
            <a:ext cx="25606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(5) 1</a:t>
            </a:r>
            <a:r>
              <a:rPr kumimoji="1" lang="en-US" altLang="zh-CN">
                <a:solidFill>
                  <a:srgbClr val="000000"/>
                </a:solidFill>
              </a:rPr>
              <a:t>·</a:t>
            </a: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=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baseline="30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</a:rPr>
              <a:t> a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50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50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50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50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50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50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01" grpId="0"/>
      <p:bldP spid="50202" grpId="0"/>
      <p:bldP spid="50203" grpId="0"/>
      <p:bldP spid="50204" grpId="0"/>
      <p:bldP spid="50205" grpId="0"/>
      <p:bldP spid="50207" grpId="0"/>
      <p:bldP spid="50208" grpId="0" autoUpdateAnimBg="0"/>
      <p:bldP spid="50209" grpId="0" autoUpdateAnimBg="0"/>
      <p:bldP spid="50210" grpId="0" autoUpdateAnimBg="0"/>
      <p:bldP spid="50211" grpId="0" autoUpdateAnimBg="0"/>
      <p:bldP spid="50212" grpId="0" autoUpdateAnimBg="0"/>
      <p:bldP spid="50213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914400" y="2316163"/>
            <a:ext cx="7543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</a:rPr>
              <a:t>(8) </a:t>
            </a:r>
            <a:r>
              <a:rPr kumimoji="1" lang="en-US" altLang="zh-CN" sz="3200" i="1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kumimoji="1" lang="en-US" altLang="zh-CN" sz="3200">
                <a:solidFill>
                  <a:srgbClr val="000000"/>
                </a:solidFill>
              </a:rPr>
              <a:t>· 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altLang="zh-CN" sz="3200" i="1">
                <a:solidFill>
                  <a:srgbClr val="000000"/>
                </a:solidFill>
                <a:latin typeface="Times New Roman" pitchFamily="18" charset="0"/>
              </a:rPr>
              <a:t>l </a:t>
            </a:r>
            <a:r>
              <a:rPr kumimoji="1" lang="en-US" altLang="zh-CN" sz="3200">
                <a:solidFill>
                  <a:srgbClr val="000000"/>
                </a:solidFill>
              </a:rPr>
              <a:t>·</a:t>
            </a:r>
            <a:r>
              <a:rPr kumimoji="1" lang="en-US" altLang="zh-CN" sz="3200" i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</a:rPr>
              <a:t>) = </a:t>
            </a:r>
            <a:r>
              <a:rPr kumimoji="1" lang="en-US" altLang="zh-CN" sz="3200" i="1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kumimoji="1" lang="en-US" altLang="zh-CN" sz="3200">
                <a:solidFill>
                  <a:srgbClr val="000000"/>
                </a:solidFill>
              </a:rPr>
              <a:t>·</a:t>
            </a:r>
            <a:r>
              <a:rPr kumimoji="1" lang="en-US" altLang="zh-CN" sz="3200" i="1">
                <a:solidFill>
                  <a:srgbClr val="000000"/>
                </a:solidFill>
                <a:latin typeface="Times New Roman" pitchFamily="18" charset="0"/>
              </a:rPr>
              <a:t>a </a:t>
            </a:r>
            <a:r>
              <a:rPr kumimoji="1" lang="en-US" altLang="zh-CN" sz="3200" i="1" baseline="30000">
                <a:solidFill>
                  <a:srgbClr val="000000"/>
                </a:solidFill>
                <a:latin typeface="Times New Roman" pitchFamily="18" charset="0"/>
              </a:rPr>
              <a:t>l 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kumimoji="1" lang="en-US" altLang="zh-CN" sz="3200" baseline="-25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altLang="zh-CN" sz="3200" i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sz="3200" i="1" baseline="3000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kumimoji="1" lang="en-US" altLang="zh-CN" sz="3200" i="1" baseline="3000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</a:rPr>
              <a:t> =</a:t>
            </a:r>
            <a:r>
              <a:rPr kumimoji="1" lang="en-US" altLang="zh-CN" sz="3200" baseline="-25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3200" i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sz="3200" i="1" baseline="30000">
                <a:solidFill>
                  <a:srgbClr val="000000"/>
                </a:solidFill>
                <a:latin typeface="Times New Roman" pitchFamily="18" charset="0"/>
              </a:rPr>
              <a:t>k l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</a:rPr>
              <a:t> =</a:t>
            </a:r>
            <a:r>
              <a:rPr kumimoji="1" lang="en-US" altLang="zh-CN" sz="3200" baseline="-25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altLang="zh-CN" sz="3200" i="1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3200" i="1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</a:rPr>
              <a:t>) </a:t>
            </a:r>
            <a:r>
              <a:rPr kumimoji="1" lang="en-US" altLang="zh-CN" sz="3200">
                <a:solidFill>
                  <a:srgbClr val="000000"/>
                </a:solidFill>
              </a:rPr>
              <a:t>·</a:t>
            </a:r>
            <a:r>
              <a:rPr kumimoji="1" lang="en-US" altLang="zh-CN" sz="3200" i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914400" y="1108075"/>
            <a:ext cx="61293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</a:rPr>
              <a:t>(7) </a:t>
            </a:r>
            <a:r>
              <a:rPr kumimoji="1" lang="en-US" altLang="zh-CN" sz="3200" i="1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kumimoji="1" lang="en-US" altLang="zh-CN" sz="3200">
                <a:solidFill>
                  <a:srgbClr val="000000"/>
                </a:solidFill>
              </a:rPr>
              <a:t>· 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altLang="zh-CN" sz="3200" i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</a:t>
            </a:r>
            <a:r>
              <a:rPr kumimoji="1" lang="en-US" altLang="zh-CN" sz="3200" i="1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kumimoji="1" lang="en-US" altLang="zh-CN" sz="3200" baseline="-25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kumimoji="1" lang="en-US" altLang="zh-CN" sz="3200" baseline="-25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3200" i="1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kumimoji="1" lang="en-US" altLang="zh-CN" sz="3200">
                <a:solidFill>
                  <a:srgbClr val="000000"/>
                </a:solidFill>
              </a:rPr>
              <a:t>· 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altLang="zh-CN" sz="3200" i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3200" i="1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kumimoji="1" lang="en-US" altLang="zh-CN" sz="3200" baseline="-25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kumimoji="1" lang="en-US" altLang="zh-CN" sz="3200" baseline="-25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altLang="zh-CN" sz="3200" i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3200" i="1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kumimoji="1" lang="en-US" altLang="zh-CN" sz="3200" i="1" baseline="3000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kumimoji="1" lang="en-US" altLang="zh-CN" sz="3200" baseline="30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kumimoji="1" lang="en-US" altLang="zh-CN" sz="3200" baseline="-25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3200" i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sz="3200" i="1" baseline="30000">
                <a:solidFill>
                  <a:srgbClr val="000000"/>
                </a:solidFill>
                <a:latin typeface="Times New Roman" pitchFamily="18" charset="0"/>
              </a:rPr>
              <a:t>k </a:t>
            </a:r>
            <a:r>
              <a:rPr kumimoji="1" lang="en-US" altLang="zh-CN" sz="3200" i="1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kumimoji="1" lang="en-US" altLang="zh-CN" sz="3200" i="1" baseline="30000">
                <a:solidFill>
                  <a:srgbClr val="000000"/>
                </a:solidFill>
                <a:latin typeface="Times New Roman" pitchFamily="18" charset="0"/>
              </a:rPr>
              <a:t>k</a:t>
            </a:r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884238" y="476250"/>
            <a:ext cx="40735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</a:rPr>
              <a:t>(6) (</a:t>
            </a:r>
            <a:r>
              <a:rPr kumimoji="1" lang="en-US" altLang="zh-CN" sz="3200" i="1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</a:rPr>
              <a:t>+</a:t>
            </a:r>
            <a:r>
              <a:rPr kumimoji="1" lang="en-US" altLang="zh-CN" sz="3200" i="1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</a:rPr>
              <a:t>) </a:t>
            </a:r>
            <a:r>
              <a:rPr kumimoji="1" lang="en-US" altLang="zh-CN" sz="3200">
                <a:solidFill>
                  <a:srgbClr val="000000"/>
                </a:solidFill>
              </a:rPr>
              <a:t>·</a:t>
            </a:r>
            <a:r>
              <a:rPr kumimoji="1" lang="en-US" altLang="zh-CN" sz="3200" i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</a:rPr>
              <a:t> =</a:t>
            </a:r>
            <a:r>
              <a:rPr kumimoji="1" lang="en-US" altLang="zh-CN" sz="3200" baseline="-25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3200" i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sz="3200" i="1" baseline="3000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kumimoji="1" lang="en-US" altLang="zh-CN" sz="3200" baseline="30000">
                <a:solidFill>
                  <a:srgbClr val="000000"/>
                </a:solidFill>
                <a:latin typeface="Times New Roman" pitchFamily="18" charset="0"/>
              </a:rPr>
              <a:t>+</a:t>
            </a:r>
            <a:r>
              <a:rPr kumimoji="1" lang="en-US" altLang="zh-CN" sz="3200" i="1" baseline="30000">
                <a:solidFill>
                  <a:srgbClr val="000000"/>
                </a:solidFill>
                <a:latin typeface="Times New Roman" pitchFamily="18" charset="0"/>
              </a:rPr>
              <a:t>l </a:t>
            </a:r>
            <a:r>
              <a:rPr kumimoji="1" lang="en-US" altLang="zh-CN" sz="3200" i="1">
                <a:solidFill>
                  <a:srgbClr val="000000"/>
                </a:solidFill>
                <a:latin typeface="Times New Roman" pitchFamily="18" charset="0"/>
              </a:rPr>
              <a:t>= a</a:t>
            </a:r>
            <a:r>
              <a:rPr kumimoji="1" lang="en-US" altLang="zh-CN" sz="3200" i="1" baseline="3000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3200" i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sz="3200" i="1" baseline="30000">
                <a:solidFill>
                  <a:srgbClr val="000000"/>
                </a:solidFill>
                <a:latin typeface="Times New Roman" pitchFamily="18" charset="0"/>
              </a:rPr>
              <a:t>l</a:t>
            </a:r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2970213" y="1627188"/>
            <a:ext cx="33543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kumimoji="1" lang="en-US" altLang="zh-CN" sz="3200" baseline="-25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3200" i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sz="3200" i="1" baseline="3000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</a:t>
            </a:r>
            <a:r>
              <a:rPr kumimoji="1" lang="en-US" altLang="zh-CN" sz="3200" i="1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kumimoji="1" lang="en-US" altLang="zh-CN" sz="3200" i="1" baseline="3000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kumimoji="1" lang="en-US" altLang="zh-CN" sz="3200" baseline="30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</a:rPr>
              <a:t>= </a:t>
            </a:r>
            <a:r>
              <a:rPr kumimoji="1" lang="en-US" altLang="zh-CN" sz="3200" i="1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kumimoji="1" lang="en-US" altLang="zh-CN" sz="3200">
                <a:solidFill>
                  <a:srgbClr val="000000"/>
                </a:solidFill>
              </a:rPr>
              <a:t>·</a:t>
            </a:r>
            <a:r>
              <a:rPr kumimoji="1" lang="en-US" altLang="zh-CN" sz="3200" i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</a:t>
            </a:r>
            <a:r>
              <a:rPr kumimoji="1" lang="en-US" altLang="zh-CN" sz="3200" i="1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kumimoji="1" lang="en-US" altLang="zh-CN" sz="3200">
                <a:solidFill>
                  <a:srgbClr val="000000"/>
                </a:solidFill>
              </a:rPr>
              <a:t>·</a:t>
            </a:r>
            <a:r>
              <a:rPr kumimoji="1" lang="en-US" altLang="zh-CN" sz="3200" i="1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914400" y="3429000"/>
            <a:ext cx="61833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所以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kumimoji="1" lang="en-US" altLang="zh-CN" i="1" baseline="30000">
                <a:solidFill>
                  <a:srgbClr val="000000"/>
                </a:solidFill>
                <a:latin typeface="Times New Roman" pitchFamily="18" charset="0"/>
              </a:rPr>
              <a:t>+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对所定义的运算构成线性空间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4914900" y="484188"/>
            <a:ext cx="35433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3200" i="1">
                <a:solidFill>
                  <a:srgbClr val="000000"/>
                </a:solidFill>
                <a:latin typeface="Times New Roman" pitchFamily="18" charset="0"/>
              </a:rPr>
              <a:t>= a</a:t>
            </a:r>
            <a:r>
              <a:rPr kumimoji="1" lang="en-US" altLang="zh-CN" sz="3200" i="1" baseline="30000">
                <a:solidFill>
                  <a:srgbClr val="000000"/>
                </a:solidFill>
                <a:latin typeface="Times New Roman" pitchFamily="18" charset="0"/>
              </a:rPr>
              <a:t>k 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</a:t>
            </a:r>
            <a:r>
              <a:rPr kumimoji="1" lang="en-US" altLang="zh-CN" sz="3200" i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sz="3200" i="1" baseline="30000">
                <a:solidFill>
                  <a:srgbClr val="000000"/>
                </a:solidFill>
                <a:latin typeface="Times New Roman" pitchFamily="18" charset="0"/>
              </a:rPr>
              <a:t>l </a:t>
            </a:r>
            <a:r>
              <a:rPr kumimoji="1" lang="en-US" altLang="zh-CN" sz="3200" i="1">
                <a:solidFill>
                  <a:srgbClr val="000000"/>
                </a:solidFill>
                <a:latin typeface="Times New Roman" pitchFamily="18" charset="0"/>
              </a:rPr>
              <a:t>= k</a:t>
            </a:r>
            <a:r>
              <a:rPr kumimoji="1" lang="en-US" altLang="zh-CN" sz="3200">
                <a:solidFill>
                  <a:srgbClr val="000000"/>
                </a:solidFill>
              </a:rPr>
              <a:t>·</a:t>
            </a:r>
            <a:r>
              <a:rPr kumimoji="1" lang="en-US" altLang="zh-CN" sz="3200" i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sz="3200" i="1" baseline="30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</a:t>
            </a:r>
            <a:r>
              <a:rPr kumimoji="1" lang="en-US" altLang="zh-CN" sz="3200" i="1">
                <a:solidFill>
                  <a:srgbClr val="000000"/>
                </a:solidFill>
                <a:latin typeface="Times New Roman" pitchFamily="18" charset="0"/>
              </a:rPr>
              <a:t>l </a:t>
            </a:r>
            <a:r>
              <a:rPr kumimoji="1" lang="en-US" altLang="zh-CN" sz="3200">
                <a:solidFill>
                  <a:srgbClr val="000000"/>
                </a:solidFill>
              </a:rPr>
              <a:t>·</a:t>
            </a:r>
            <a:r>
              <a:rPr kumimoji="1" lang="en-US" altLang="zh-CN" sz="3200" i="1">
                <a:solidFill>
                  <a:srgbClr val="000000"/>
                </a:solidFill>
                <a:latin typeface="Times New Roman" pitchFamily="18" charset="0"/>
              </a:rPr>
              <a:t>a 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/>
      <p:bldP spid="51205" grpId="0"/>
      <p:bldP spid="51207" grpId="0"/>
      <p:bldP spid="5120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4"/>
          <p:cNvSpPr>
            <a:spLocks noGrp="1" noChangeArrowheads="1"/>
          </p:cNvSpPr>
          <p:nvPr>
            <p:ph type="title"/>
          </p:nvPr>
        </p:nvSpPr>
        <p:spPr>
          <a:xfrm>
            <a:off x="469900" y="274638"/>
            <a:ext cx="8229600" cy="639762"/>
          </a:xfrm>
        </p:spPr>
        <p:txBody>
          <a:bodyPr/>
          <a:lstStyle/>
          <a:p>
            <a:pPr algn="l"/>
            <a:r>
              <a:rPr lang="zh-CN" altLang="en-US" sz="3200"/>
              <a:t>线性空间</a:t>
            </a:r>
            <a:r>
              <a:rPr lang="en-US" altLang="zh-CN" sz="3200" i="1">
                <a:latin typeface="Times New Roman" pitchFamily="18" charset="0"/>
              </a:rPr>
              <a:t>V </a:t>
            </a:r>
            <a:r>
              <a:rPr lang="zh-CN" altLang="en-US" sz="3200"/>
              <a:t>具有的性质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317500" y="1524000"/>
            <a:ext cx="7356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zh-CN" altLang="en-US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证明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: </a:t>
            </a:r>
            <a:r>
              <a:rPr kumimoji="1" lang="zh-CN" altLang="en-US" dirty="0">
                <a:solidFill>
                  <a:srgbClr val="000000"/>
                </a:solidFill>
                <a:latin typeface="Times New Roman" pitchFamily="18" charset="0"/>
              </a:rPr>
              <a:t>假设 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kumimoji="1" lang="en-US" altLang="zh-CN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, 0</a:t>
            </a:r>
            <a:r>
              <a:rPr kumimoji="1" lang="en-US" altLang="zh-CN" baseline="-25000" dirty="0">
                <a:solidFill>
                  <a:srgbClr val="000000"/>
                </a:solidFill>
                <a:latin typeface="Times New Roman" pitchFamily="18" charset="0"/>
              </a:rPr>
              <a:t>2 </a:t>
            </a:r>
            <a:r>
              <a:rPr kumimoji="1" lang="zh-CN" altLang="en-US" dirty="0">
                <a:solidFill>
                  <a:srgbClr val="000000"/>
                </a:solidFill>
                <a:latin typeface="Times New Roman" pitchFamily="18" charset="0"/>
              </a:rPr>
              <a:t>是线性空间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1" lang="zh-CN" altLang="en-US" dirty="0">
                <a:solidFill>
                  <a:srgbClr val="000000"/>
                </a:solidFill>
                <a:latin typeface="Times New Roman" pitchFamily="18" charset="0"/>
              </a:rPr>
              <a:t>中的两个零元素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927100" y="1066800"/>
            <a:ext cx="31289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dirty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1. </a:t>
            </a:r>
            <a:r>
              <a:rPr kumimoji="1" lang="zh-CN" altLang="en-US" dirty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零元素是唯一的</a:t>
            </a:r>
            <a:r>
              <a:rPr kumimoji="1" lang="en-US" altLang="zh-CN" dirty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.</a:t>
            </a:r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698500" y="1981200"/>
            <a:ext cx="27733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则对任何</a:t>
            </a:r>
            <a:r>
              <a:rPr kumimoji="1" lang="zh-CN" altLang="en-US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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</a:t>
            </a: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有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,</a:t>
            </a:r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3463925" y="1981200"/>
            <a:ext cx="3289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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+0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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,    </a:t>
            </a: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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+0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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,</a:t>
            </a:r>
          </a:p>
        </p:txBody>
      </p:sp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1244600" y="2438400"/>
            <a:ext cx="23415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由于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, 0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</a:t>
            </a: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, </a:t>
            </a:r>
          </a:p>
        </p:txBody>
      </p:sp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3444875" y="2438400"/>
            <a:ext cx="40354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则有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+0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=0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,   0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+0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=0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52235" name="Rectangle 11"/>
          <p:cNvSpPr>
            <a:spLocks noChangeArrowheads="1"/>
          </p:cNvSpPr>
          <p:nvPr/>
        </p:nvSpPr>
        <p:spPr bwMode="auto">
          <a:xfrm>
            <a:off x="1006475" y="304800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所以</a:t>
            </a:r>
          </a:p>
        </p:txBody>
      </p: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2222500" y="3062288"/>
            <a:ext cx="1485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=0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+0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kumimoji="1" lang="en-US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37" name="Rectangle 13"/>
          <p:cNvSpPr>
            <a:spLocks noChangeArrowheads="1"/>
          </p:cNvSpPr>
          <p:nvPr/>
        </p:nvSpPr>
        <p:spPr bwMode="auto">
          <a:xfrm>
            <a:off x="3594100" y="3062288"/>
            <a:ext cx="11874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=0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+0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kumimoji="1" lang="en-US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38" name="Rectangle 14"/>
          <p:cNvSpPr>
            <a:spLocks noChangeArrowheads="1"/>
          </p:cNvSpPr>
          <p:nvPr/>
        </p:nvSpPr>
        <p:spPr bwMode="auto">
          <a:xfrm>
            <a:off x="4649788" y="3062288"/>
            <a:ext cx="7747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=0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4495800" y="4205288"/>
            <a:ext cx="32385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zh-CN" altLang="en-US" dirty="0">
                <a:solidFill>
                  <a:srgbClr val="000000"/>
                </a:solidFill>
                <a:latin typeface="Times New Roman" pitchFamily="18" charset="0"/>
              </a:rPr>
              <a:t>则有 </a:t>
            </a:r>
            <a:r>
              <a:rPr kumimoji="1" lang="zh-CN" altLang="en-US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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+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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 =0,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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+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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 =0,</a:t>
            </a:r>
          </a:p>
        </p:txBody>
      </p:sp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1003300" y="3762375"/>
            <a:ext cx="31289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dirty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2. </a:t>
            </a:r>
            <a:r>
              <a:rPr kumimoji="1" lang="zh-CN" altLang="en-US" dirty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负元素是唯一的</a:t>
            </a:r>
            <a:r>
              <a:rPr kumimoji="1" lang="en-US" altLang="zh-CN" dirty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.</a:t>
            </a:r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236538" y="4191000"/>
            <a:ext cx="42592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zh-CN" altLang="en-US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证明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: </a:t>
            </a:r>
            <a:r>
              <a:rPr kumimoji="1" lang="zh-CN" altLang="en-US" dirty="0">
                <a:solidFill>
                  <a:srgbClr val="000000"/>
                </a:solidFill>
                <a:latin typeface="Times New Roman" pitchFamily="18" charset="0"/>
              </a:rPr>
              <a:t>设</a:t>
            </a:r>
            <a:r>
              <a:rPr kumimoji="1" lang="zh-CN" altLang="en-US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</a:t>
            </a:r>
            <a:r>
              <a:rPr kumimoji="1" lang="zh-CN" altLang="en-US" dirty="0">
                <a:solidFill>
                  <a:srgbClr val="000000"/>
                </a:solidFill>
                <a:latin typeface="Times New Roman" pitchFamily="18" charset="0"/>
              </a:rPr>
              <a:t>的负元素为</a:t>
            </a:r>
            <a:r>
              <a:rPr kumimoji="1" lang="zh-CN" altLang="en-US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</a:t>
            </a:r>
            <a:r>
              <a:rPr kumimoji="1" lang="zh-CN" altLang="en-US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zh-CN" altLang="en-US" dirty="0">
                <a:solidFill>
                  <a:srgbClr val="000000"/>
                </a:solidFill>
                <a:latin typeface="Times New Roman" pitchFamily="18" charset="0"/>
              </a:rPr>
              <a:t>与</a:t>
            </a:r>
            <a:r>
              <a:rPr kumimoji="1" lang="zh-CN" altLang="en-US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</a:t>
            </a:r>
            <a:r>
              <a:rPr kumimoji="1" lang="zh-CN" altLang="en-US" i="1" baseline="-25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</a:p>
        </p:txBody>
      </p:sp>
      <p:sp>
        <p:nvSpPr>
          <p:cNvPr id="52242" name="Rectangle 18"/>
          <p:cNvSpPr>
            <a:spLocks noChangeArrowheads="1"/>
          </p:cNvSpPr>
          <p:nvPr/>
        </p:nvSpPr>
        <p:spPr bwMode="auto">
          <a:xfrm>
            <a:off x="7772400" y="419100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zh-CN" altLang="en-US" dirty="0">
                <a:solidFill>
                  <a:srgbClr val="000000"/>
                </a:solidFill>
                <a:latin typeface="Times New Roman" pitchFamily="18" charset="0"/>
              </a:rPr>
              <a:t>所以</a:t>
            </a:r>
          </a:p>
        </p:txBody>
      </p:sp>
      <p:sp>
        <p:nvSpPr>
          <p:cNvPr id="52243" name="Text Box 19"/>
          <p:cNvSpPr txBox="1">
            <a:spLocks noChangeArrowheads="1"/>
          </p:cNvSpPr>
          <p:nvPr/>
        </p:nvSpPr>
        <p:spPr bwMode="auto">
          <a:xfrm>
            <a:off x="4876800" y="5257800"/>
            <a:ext cx="711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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.</a:t>
            </a:r>
          </a:p>
        </p:txBody>
      </p:sp>
      <p:sp>
        <p:nvSpPr>
          <p:cNvPr id="52244" name="Rectangle 20"/>
          <p:cNvSpPr>
            <a:spLocks noChangeArrowheads="1"/>
          </p:cNvSpPr>
          <p:nvPr/>
        </p:nvSpPr>
        <p:spPr bwMode="auto">
          <a:xfrm>
            <a:off x="1533525" y="4662488"/>
            <a:ext cx="12128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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 = </a:t>
            </a: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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+0</a:t>
            </a:r>
          </a:p>
        </p:txBody>
      </p:sp>
      <p:sp>
        <p:nvSpPr>
          <p:cNvPr id="52245" name="Rectangle 21"/>
          <p:cNvSpPr>
            <a:spLocks noChangeArrowheads="1"/>
          </p:cNvSpPr>
          <p:nvPr/>
        </p:nvSpPr>
        <p:spPr bwMode="auto">
          <a:xfrm>
            <a:off x="3013075" y="4648200"/>
            <a:ext cx="17129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= </a:t>
            </a: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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+(</a:t>
            </a: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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+</a:t>
            </a: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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)</a:t>
            </a:r>
          </a:p>
        </p:txBody>
      </p:sp>
      <p:sp>
        <p:nvSpPr>
          <p:cNvPr id="52246" name="Rectangle 22"/>
          <p:cNvSpPr>
            <a:spLocks noChangeArrowheads="1"/>
          </p:cNvSpPr>
          <p:nvPr/>
        </p:nvSpPr>
        <p:spPr bwMode="auto">
          <a:xfrm>
            <a:off x="4829175" y="4662488"/>
            <a:ext cx="18018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=( </a:t>
            </a: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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+</a:t>
            </a: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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)+</a:t>
            </a: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</a:t>
            </a: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52247" name="Rectangle 23"/>
          <p:cNvSpPr>
            <a:spLocks noChangeArrowheads="1"/>
          </p:cNvSpPr>
          <p:nvPr/>
        </p:nvSpPr>
        <p:spPr bwMode="auto">
          <a:xfrm>
            <a:off x="1905000" y="5257800"/>
            <a:ext cx="17129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=(</a:t>
            </a: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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+</a:t>
            </a: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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)+</a:t>
            </a: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</a:t>
            </a: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52248" name="Rectangle 24"/>
          <p:cNvSpPr>
            <a:spLocks noChangeArrowheads="1"/>
          </p:cNvSpPr>
          <p:nvPr/>
        </p:nvSpPr>
        <p:spPr bwMode="auto">
          <a:xfrm>
            <a:off x="3810000" y="5257800"/>
            <a:ext cx="1003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=0+</a:t>
            </a: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</a:t>
            </a: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52249" name="Text Box 25"/>
          <p:cNvSpPr txBox="1">
            <a:spLocks noChangeArrowheads="1"/>
          </p:cNvSpPr>
          <p:nvPr/>
        </p:nvSpPr>
        <p:spPr bwMode="auto">
          <a:xfrm>
            <a:off x="1066800" y="5791200"/>
            <a:ext cx="50053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因此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将向量</a:t>
            </a:r>
            <a:r>
              <a:rPr kumimoji="1" lang="zh-CN" altLang="en-US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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的负元素记为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–</a:t>
            </a: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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52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52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52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52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52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52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4" dur="500"/>
                                        <p:tgtEl>
                                          <p:spTgt spid="52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9" dur="500"/>
                                        <p:tgtEl>
                                          <p:spTgt spid="52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3" dur="500"/>
                                        <p:tgtEl>
                                          <p:spTgt spid="52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8" dur="500"/>
                                        <p:tgtEl>
                                          <p:spTgt spid="52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3" dur="500"/>
                                        <p:tgtEl>
                                          <p:spTgt spid="52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8" dur="500"/>
                                        <p:tgtEl>
                                          <p:spTgt spid="52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3" dur="500"/>
                                        <p:tgtEl>
                                          <p:spTgt spid="52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8" dur="500"/>
                                        <p:tgtEl>
                                          <p:spTgt spid="52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3" dur="500"/>
                                        <p:tgtEl>
                                          <p:spTgt spid="52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 autoUpdateAnimBg="0"/>
      <p:bldP spid="52230" grpId="0" autoUpdateAnimBg="0"/>
      <p:bldP spid="52231" grpId="0" autoUpdateAnimBg="0"/>
      <p:bldP spid="52232" grpId="0" autoUpdateAnimBg="0"/>
      <p:bldP spid="52233" grpId="0" autoUpdateAnimBg="0"/>
      <p:bldP spid="52234" grpId="0" autoUpdateAnimBg="0"/>
      <p:bldP spid="52235" grpId="0" build="p" autoUpdateAnimBg="0"/>
      <p:bldP spid="52236" grpId="0" build="p" autoUpdateAnimBg="0" advAuto="0"/>
      <p:bldP spid="52237" grpId="0" build="p" autoUpdateAnimBg="0"/>
      <p:bldP spid="52238" grpId="0" build="p" autoUpdateAnimBg="0"/>
      <p:bldP spid="52239" grpId="0" build="p" autoUpdateAnimBg="0"/>
      <p:bldP spid="52240" grpId="0" build="p" autoUpdateAnimBg="0" advAuto="0"/>
      <p:bldP spid="52241" grpId="0" build="p" autoUpdateAnimBg="0"/>
      <p:bldP spid="52242" grpId="0" build="p" autoUpdateAnimBg="0"/>
      <p:bldP spid="52243" grpId="0" build="p" autoUpdateAnimBg="0"/>
      <p:bldP spid="52244" grpId="0" build="p" autoUpdateAnimBg="0" advAuto="0"/>
      <p:bldP spid="52245" grpId="0" build="p" autoUpdateAnimBg="0"/>
      <p:bldP spid="52246" grpId="0" build="p" autoUpdateAnimBg="0"/>
      <p:bldP spid="52247" grpId="0" build="p" autoUpdateAnimBg="0"/>
      <p:bldP spid="52248" grpId="0" build="p" autoUpdateAnimBg="0"/>
      <p:bldP spid="52249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274638"/>
            <a:ext cx="8229600" cy="563562"/>
          </a:xfrm>
        </p:spPr>
        <p:txBody>
          <a:bodyPr/>
          <a:lstStyle/>
          <a:p>
            <a:pPr marL="838200" indent="-838200" algn="l"/>
            <a:r>
              <a:rPr lang="en-US" altLang="zh-CN" sz="3200" dirty="0">
                <a:solidFill>
                  <a:srgbClr val="000099"/>
                </a:solidFill>
              </a:rPr>
              <a:t>3. </a:t>
            </a:r>
            <a:r>
              <a:rPr lang="zh-CN" altLang="en-US" sz="3200" dirty="0">
                <a:solidFill>
                  <a:srgbClr val="000099"/>
                </a:solidFill>
                <a:latin typeface="+mn-ea"/>
                <a:ea typeface="+mn-ea"/>
              </a:rPr>
              <a:t>存在加法的逆运算</a:t>
            </a:r>
            <a:r>
              <a:rPr lang="en-US" altLang="zh-CN" sz="3200" dirty="0">
                <a:solidFill>
                  <a:srgbClr val="000099"/>
                </a:solidFill>
                <a:latin typeface="+mn-ea"/>
                <a:ea typeface="+mn-ea"/>
              </a:rPr>
              <a:t>——</a:t>
            </a:r>
            <a:r>
              <a:rPr lang="zh-CN" altLang="en-US" sz="3200" dirty="0">
                <a:solidFill>
                  <a:srgbClr val="000099"/>
                </a:solidFill>
                <a:latin typeface="+mn-ea"/>
                <a:ea typeface="+mn-ea"/>
              </a:rPr>
              <a:t>减法</a:t>
            </a:r>
            <a:r>
              <a:rPr lang="zh-CN" altLang="en-US" sz="3200" dirty="0">
                <a:latin typeface="+mn-ea"/>
                <a:ea typeface="+mn-ea"/>
              </a:rPr>
              <a:t>，而且</a:t>
            </a:r>
          </a:p>
        </p:txBody>
      </p:sp>
      <p:sp>
        <p:nvSpPr>
          <p:cNvPr id="54291" name="Rectangle 19"/>
          <p:cNvSpPr>
            <a:spLocks noGrp="1" noChangeArrowheads="1"/>
          </p:cNvSpPr>
          <p:nvPr>
            <p:ph idx="1"/>
          </p:nvPr>
        </p:nvSpPr>
        <p:spPr>
          <a:xfrm>
            <a:off x="533400" y="2971800"/>
            <a:ext cx="8229600" cy="2590800"/>
          </a:xfrm>
          <a:ln>
            <a:solidFill>
              <a:srgbClr val="FF9900"/>
            </a:solidFill>
          </a:ln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/>
              <a:t>       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对于线性空间中的向量组，我们也要讨论它们的</a:t>
            </a:r>
            <a:r>
              <a:rPr lang="zh-CN" altLang="en-US">
                <a:solidFill>
                  <a:srgbClr val="CC3300"/>
                </a:solidFill>
                <a:latin typeface="黑体" pitchFamily="2" charset="-122"/>
                <a:ea typeface="黑体" pitchFamily="2" charset="-122"/>
              </a:rPr>
              <a:t>线性组合、线性相关、线性无关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以及向量组的</a:t>
            </a:r>
            <a:r>
              <a:rPr lang="zh-CN" altLang="en-US">
                <a:solidFill>
                  <a:srgbClr val="CC3300"/>
                </a:solidFill>
                <a:latin typeface="黑体" pitchFamily="2" charset="-122"/>
                <a:ea typeface="黑体" pitchFamily="2" charset="-122"/>
              </a:rPr>
              <a:t>极大线性无关子组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与</a:t>
            </a:r>
            <a:r>
              <a:rPr lang="zh-CN" altLang="en-US">
                <a:solidFill>
                  <a:srgbClr val="CC3300"/>
                </a:solidFill>
                <a:latin typeface="黑体" pitchFamily="2" charset="-122"/>
                <a:ea typeface="黑体" pitchFamily="2" charset="-122"/>
              </a:rPr>
              <a:t>秩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等概念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. 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前面有关向量的性质和讨论都可以推广到线性空间来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.</a:t>
            </a:r>
            <a:r>
              <a:rPr lang="en-US" altLang="zh-CN"/>
              <a:t> </a:t>
            </a:r>
          </a:p>
        </p:txBody>
      </p:sp>
      <p:graphicFrame>
        <p:nvGraphicFramePr>
          <p:cNvPr id="54277" name="Object 5"/>
          <p:cNvGraphicFramePr>
            <a:graphicFrameLocks noChangeAspect="1"/>
          </p:cNvGraphicFramePr>
          <p:nvPr/>
        </p:nvGraphicFramePr>
        <p:xfrm>
          <a:off x="2209800" y="838200"/>
          <a:ext cx="376872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0" name="Equation" r:id="rId3" imgW="1295280" imgH="228600" progId="Equation.DSMT4">
                  <p:embed/>
                </p:oleObj>
              </mc:Choice>
              <mc:Fallback>
                <p:oleObj name="Equation" r:id="rId3" imgW="129528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838200"/>
                        <a:ext cx="3768725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9" name="Rectangle 17"/>
          <p:cNvSpPr>
            <a:spLocks noChangeArrowheads="1"/>
          </p:cNvSpPr>
          <p:nvPr/>
        </p:nvSpPr>
        <p:spPr bwMode="auto">
          <a:xfrm>
            <a:off x="533400" y="1477963"/>
            <a:ext cx="8153400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3200" dirty="0">
                <a:solidFill>
                  <a:srgbClr val="000099"/>
                </a:solidFill>
                <a:latin typeface="+mn-lt"/>
              </a:rPr>
              <a:t>4. </a:t>
            </a:r>
            <a:r>
              <a:rPr lang="zh-CN" altLang="en-US" sz="3200" dirty="0">
                <a:solidFill>
                  <a:srgbClr val="000099"/>
                </a:solidFill>
              </a:rPr>
              <a:t>等式 </a:t>
            </a:r>
            <a:r>
              <a:rPr kumimoji="1" lang="en-US" altLang="zh-CN" sz="3200" dirty="0">
                <a:solidFill>
                  <a:srgbClr val="000099"/>
                </a:solidFill>
              </a:rPr>
              <a:t>0</a:t>
            </a:r>
            <a:r>
              <a:rPr kumimoji="1" lang="en-US" altLang="zh-CN" sz="3200" i="1" dirty="0">
                <a:solidFill>
                  <a:srgbClr val="000099"/>
                </a:solidFill>
                <a:sym typeface="Symbol" pitchFamily="18" charset="2"/>
              </a:rPr>
              <a:t></a:t>
            </a:r>
            <a:r>
              <a:rPr kumimoji="1" lang="en-US" altLang="zh-CN" sz="3200" dirty="0">
                <a:solidFill>
                  <a:srgbClr val="000099"/>
                </a:solidFill>
              </a:rPr>
              <a:t>=0; (–1)</a:t>
            </a:r>
            <a:r>
              <a:rPr kumimoji="1" lang="en-US" altLang="zh-CN" sz="3200" i="1" dirty="0">
                <a:solidFill>
                  <a:srgbClr val="000099"/>
                </a:solidFill>
                <a:sym typeface="Symbol" pitchFamily="18" charset="2"/>
              </a:rPr>
              <a:t></a:t>
            </a:r>
            <a:r>
              <a:rPr kumimoji="1" lang="en-US" altLang="zh-CN" sz="3200" dirty="0">
                <a:solidFill>
                  <a:srgbClr val="000099"/>
                </a:solidFill>
              </a:rPr>
              <a:t> = –</a:t>
            </a:r>
            <a:r>
              <a:rPr kumimoji="1" lang="en-US" altLang="zh-CN" sz="3200" i="1" dirty="0">
                <a:solidFill>
                  <a:srgbClr val="000099"/>
                </a:solidFill>
                <a:sym typeface="Symbol" pitchFamily="18" charset="2"/>
              </a:rPr>
              <a:t></a:t>
            </a:r>
            <a:r>
              <a:rPr kumimoji="1" lang="en-US" altLang="zh-CN" sz="3200" i="1" dirty="0">
                <a:solidFill>
                  <a:srgbClr val="000099"/>
                </a:solidFill>
              </a:rPr>
              <a:t> </a:t>
            </a:r>
            <a:r>
              <a:rPr kumimoji="1" lang="en-US" altLang="zh-CN" sz="3200" dirty="0">
                <a:solidFill>
                  <a:srgbClr val="000099"/>
                </a:solidFill>
              </a:rPr>
              <a:t>; </a:t>
            </a:r>
            <a:r>
              <a:rPr kumimoji="1" lang="en-US" altLang="zh-CN" sz="3200" i="1" dirty="0">
                <a:solidFill>
                  <a:srgbClr val="000099"/>
                </a:solidFill>
                <a:sym typeface="Symbol" pitchFamily="18" charset="2"/>
              </a:rPr>
              <a:t></a:t>
            </a:r>
            <a:r>
              <a:rPr kumimoji="1" lang="en-US" altLang="zh-CN" sz="3200" dirty="0">
                <a:solidFill>
                  <a:srgbClr val="000099"/>
                </a:solidFill>
              </a:rPr>
              <a:t>0=0 </a:t>
            </a:r>
            <a:r>
              <a:rPr kumimoji="1" lang="zh-CN" altLang="en-US" sz="3200" dirty="0">
                <a:solidFill>
                  <a:srgbClr val="000099"/>
                </a:solidFill>
              </a:rPr>
              <a:t>成立</a:t>
            </a:r>
            <a:endParaRPr lang="zh-CN" altLang="en-US" sz="3200" dirty="0">
              <a:solidFill>
                <a:srgbClr val="000099"/>
              </a:solidFill>
            </a:endParaRPr>
          </a:p>
        </p:txBody>
      </p:sp>
      <p:sp>
        <p:nvSpPr>
          <p:cNvPr id="54290" name="Rectangle 18"/>
          <p:cNvSpPr>
            <a:spLocks noChangeArrowheads="1"/>
          </p:cNvSpPr>
          <p:nvPr/>
        </p:nvSpPr>
        <p:spPr bwMode="auto">
          <a:xfrm>
            <a:off x="533400" y="2057400"/>
            <a:ext cx="5972175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rgbClr val="000099"/>
                </a:solidFill>
                <a:latin typeface="+mn-lt"/>
              </a:rPr>
              <a:t>5. </a:t>
            </a:r>
            <a:r>
              <a:rPr kumimoji="1" lang="zh-CN" altLang="en-US" sz="3200" dirty="0">
                <a:solidFill>
                  <a:srgbClr val="000099"/>
                </a:solidFill>
              </a:rPr>
              <a:t>如果</a:t>
            </a:r>
            <a:r>
              <a:rPr kumimoji="1" lang="zh-CN" altLang="en-US" sz="3200" i="1" dirty="0">
                <a:solidFill>
                  <a:srgbClr val="000099"/>
                </a:solidFill>
                <a:sym typeface="Symbol" pitchFamily="18" charset="2"/>
              </a:rPr>
              <a:t></a:t>
            </a:r>
            <a:r>
              <a:rPr kumimoji="1" lang="zh-CN" altLang="en-US" sz="3200" i="1" dirty="0">
                <a:solidFill>
                  <a:srgbClr val="000099"/>
                </a:solidFill>
              </a:rPr>
              <a:t> </a:t>
            </a:r>
            <a:r>
              <a:rPr kumimoji="1" lang="en-US" altLang="zh-CN" sz="3200" dirty="0">
                <a:solidFill>
                  <a:srgbClr val="000099"/>
                </a:solidFill>
              </a:rPr>
              <a:t>= 0, </a:t>
            </a:r>
            <a:r>
              <a:rPr kumimoji="1" lang="zh-CN" altLang="en-US" sz="3200" dirty="0">
                <a:solidFill>
                  <a:srgbClr val="000099"/>
                </a:solidFill>
              </a:rPr>
              <a:t>则 </a:t>
            </a:r>
            <a:r>
              <a:rPr kumimoji="1" lang="zh-CN" altLang="en-US" sz="3200" i="1" dirty="0">
                <a:solidFill>
                  <a:srgbClr val="000099"/>
                </a:solidFill>
                <a:sym typeface="Symbol" pitchFamily="18" charset="2"/>
              </a:rPr>
              <a:t></a:t>
            </a:r>
            <a:r>
              <a:rPr kumimoji="1" lang="zh-CN" altLang="en-US" sz="3200" i="1" dirty="0">
                <a:solidFill>
                  <a:srgbClr val="000099"/>
                </a:solidFill>
              </a:rPr>
              <a:t> </a:t>
            </a:r>
            <a:r>
              <a:rPr kumimoji="1" lang="en-US" altLang="zh-CN" sz="3200" dirty="0">
                <a:solidFill>
                  <a:srgbClr val="000099"/>
                </a:solidFill>
              </a:rPr>
              <a:t>= 0 </a:t>
            </a:r>
            <a:r>
              <a:rPr kumimoji="1" lang="zh-CN" altLang="en-US" sz="3200" dirty="0">
                <a:solidFill>
                  <a:srgbClr val="000099"/>
                </a:solidFill>
              </a:rPr>
              <a:t>或 </a:t>
            </a:r>
            <a:r>
              <a:rPr kumimoji="1" lang="zh-CN" altLang="en-US" sz="3200" i="1" dirty="0">
                <a:solidFill>
                  <a:srgbClr val="000099"/>
                </a:solidFill>
                <a:sym typeface="Symbol" pitchFamily="18" charset="2"/>
              </a:rPr>
              <a:t></a:t>
            </a:r>
            <a:r>
              <a:rPr kumimoji="1" lang="zh-CN" altLang="en-US" sz="3200" i="1" dirty="0">
                <a:solidFill>
                  <a:srgbClr val="000099"/>
                </a:solidFill>
              </a:rPr>
              <a:t> </a:t>
            </a:r>
            <a:r>
              <a:rPr kumimoji="1" lang="en-US" altLang="zh-CN" sz="3200" dirty="0">
                <a:solidFill>
                  <a:srgbClr val="000099"/>
                </a:solidFill>
              </a:rPr>
              <a:t>= 0.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91" grpId="0" uiExpand="1" build="p" animBg="1"/>
      <p:bldP spid="54289" grpId="0"/>
      <p:bldP spid="5429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49" name="Object 5"/>
          <p:cNvGraphicFramePr>
            <a:graphicFrameLocks noChangeAspect="1"/>
          </p:cNvGraphicFramePr>
          <p:nvPr/>
        </p:nvGraphicFramePr>
        <p:xfrm>
          <a:off x="3363913" y="439738"/>
          <a:ext cx="77787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8" name="Equation" r:id="rId3" imgW="393480" imgH="241200" progId="Equation.DSMT4">
                  <p:embed/>
                </p:oleObj>
              </mc:Choice>
              <mc:Fallback>
                <p:oleObj name="Equation" r:id="rId3" imgW="393480" imgH="241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3913" y="439738"/>
                        <a:ext cx="777875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8" name="Object 4"/>
          <p:cNvGraphicFramePr>
            <a:graphicFrameLocks noChangeAspect="1"/>
          </p:cNvGraphicFramePr>
          <p:nvPr/>
        </p:nvGraphicFramePr>
        <p:xfrm>
          <a:off x="5808663" y="401638"/>
          <a:ext cx="2344737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9" name="Equation" r:id="rId5" imgW="1066680" imgH="266400" progId="Equation.DSMT4">
                  <p:embed/>
                </p:oleObj>
              </mc:Choice>
              <mc:Fallback>
                <p:oleObj name="Equation" r:id="rId5" imgW="1066680" imgH="2664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8663" y="401638"/>
                        <a:ext cx="2344737" cy="588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581025" y="381000"/>
            <a:ext cx="278288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例 证明线性空间</a:t>
            </a: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4202113" y="381000"/>
            <a:ext cx="16129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中向量组</a:t>
            </a:r>
          </a:p>
        </p:txBody>
      </p:sp>
      <p:sp>
        <p:nvSpPr>
          <p:cNvPr id="57355" name="Rectangle 11"/>
          <p:cNvSpPr>
            <a:spLocks noChangeArrowheads="1"/>
          </p:cNvSpPr>
          <p:nvPr/>
        </p:nvSpPr>
        <p:spPr bwMode="auto">
          <a:xfrm>
            <a:off x="1066800" y="935038"/>
            <a:ext cx="171132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线性无关</a:t>
            </a:r>
            <a:r>
              <a:rPr lang="en-US" altLang="zh-CN">
                <a:solidFill>
                  <a:srgbClr val="000000"/>
                </a:solidFill>
              </a:rPr>
              <a:t>.</a:t>
            </a:r>
          </a:p>
        </p:txBody>
      </p:sp>
      <p:graphicFrame>
        <p:nvGraphicFramePr>
          <p:cNvPr id="57360" name="Object 16"/>
          <p:cNvGraphicFramePr>
            <a:graphicFrameLocks noChangeAspect="1"/>
          </p:cNvGraphicFramePr>
          <p:nvPr/>
        </p:nvGraphicFramePr>
        <p:xfrm>
          <a:off x="3687763" y="1524000"/>
          <a:ext cx="240823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0" name="Equation" r:id="rId7" imgW="1104840" imgH="241200" progId="Equation.DSMT4">
                  <p:embed/>
                </p:oleObj>
              </mc:Choice>
              <mc:Fallback>
                <p:oleObj name="Equation" r:id="rId7" imgW="1104840" imgH="24120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7763" y="1524000"/>
                        <a:ext cx="2408237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9" name="Object 15"/>
          <p:cNvGraphicFramePr>
            <a:graphicFrameLocks noChangeAspect="1"/>
          </p:cNvGraphicFramePr>
          <p:nvPr/>
        </p:nvGraphicFramePr>
        <p:xfrm>
          <a:off x="1766888" y="2057400"/>
          <a:ext cx="4862512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1" name="Equation" r:id="rId9" imgW="2247840" imgH="266400" progId="Equation.DSMT4">
                  <p:embed/>
                </p:oleObj>
              </mc:Choice>
              <mc:Fallback>
                <p:oleObj name="Equation" r:id="rId9" imgW="2247840" imgH="2664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6888" y="2057400"/>
                        <a:ext cx="4862512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8" name="Object 14"/>
          <p:cNvGraphicFramePr>
            <a:graphicFrameLocks noChangeAspect="1"/>
          </p:cNvGraphicFramePr>
          <p:nvPr/>
        </p:nvGraphicFramePr>
        <p:xfrm>
          <a:off x="4430713" y="3276600"/>
          <a:ext cx="24130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2" name="Equation" r:id="rId11" imgW="1282680" imgH="241200" progId="Equation.DSMT4">
                  <p:embed/>
                </p:oleObj>
              </mc:Choice>
              <mc:Fallback>
                <p:oleObj name="Equation" r:id="rId11" imgW="1282680" imgH="2412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0713" y="3276600"/>
                        <a:ext cx="2413000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7" name="Object 13"/>
          <p:cNvGraphicFramePr>
            <a:graphicFrameLocks noChangeAspect="1"/>
          </p:cNvGraphicFramePr>
          <p:nvPr/>
        </p:nvGraphicFramePr>
        <p:xfrm>
          <a:off x="2068513" y="4419600"/>
          <a:ext cx="37846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3" name="Equation" r:id="rId13" imgW="1739880" imgH="241200" progId="Equation.DSMT4">
                  <p:embed/>
                </p:oleObj>
              </mc:Choice>
              <mc:Fallback>
                <p:oleObj name="Equation" r:id="rId13" imgW="1739880" imgH="2412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513" y="4419600"/>
                        <a:ext cx="3784600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6" name="Object 12"/>
          <p:cNvGraphicFramePr>
            <a:graphicFrameLocks noChangeAspect="1"/>
          </p:cNvGraphicFramePr>
          <p:nvPr/>
        </p:nvGraphicFramePr>
        <p:xfrm>
          <a:off x="1230313" y="5486400"/>
          <a:ext cx="192087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4" name="Equation" r:id="rId15" imgW="965160" imgH="266400" progId="Equation.DSMT4">
                  <p:embed/>
                </p:oleObj>
              </mc:Choice>
              <mc:Fallback>
                <p:oleObj name="Equation" r:id="rId15" imgW="965160" imgH="2664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313" y="5486400"/>
                        <a:ext cx="1920875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5" name="Rectangle 21"/>
          <p:cNvSpPr>
            <a:spLocks noChangeArrowheads="1"/>
          </p:cNvSpPr>
          <p:nvPr/>
        </p:nvSpPr>
        <p:spPr bwMode="auto">
          <a:xfrm>
            <a:off x="1154113" y="4953000"/>
            <a:ext cx="667067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时，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式对一切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的值都成立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这就证明了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7366" name="Rectangle 22"/>
          <p:cNvSpPr>
            <a:spLocks noChangeArrowheads="1"/>
          </p:cNvSpPr>
          <p:nvPr/>
        </p:nvSpPr>
        <p:spPr bwMode="auto">
          <a:xfrm>
            <a:off x="3135313" y="5500688"/>
            <a:ext cx="180022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线性无关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57367" name="Rectangle 23"/>
          <p:cNvSpPr>
            <a:spLocks noChangeArrowheads="1"/>
          </p:cNvSpPr>
          <p:nvPr/>
        </p:nvSpPr>
        <p:spPr bwMode="auto">
          <a:xfrm>
            <a:off x="304800" y="1524000"/>
            <a:ext cx="34385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证：设有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zh-CN" altLang="en-US">
                <a:solidFill>
                  <a:srgbClr val="000000"/>
                </a:solidFill>
              </a:rPr>
              <a:t>＋</a:t>
            </a:r>
            <a:r>
              <a:rPr lang="en-US" altLang="zh-CN">
                <a:solidFill>
                  <a:srgbClr val="000000"/>
                </a:solidFill>
              </a:rPr>
              <a:t>1</a:t>
            </a:r>
            <a:r>
              <a:rPr lang="zh-CN" altLang="en-US">
                <a:solidFill>
                  <a:srgbClr val="000000"/>
                </a:solidFill>
              </a:rPr>
              <a:t>个实数</a:t>
            </a:r>
          </a:p>
        </p:txBody>
      </p:sp>
      <p:sp>
        <p:nvSpPr>
          <p:cNvPr id="57368" name="Rectangle 24"/>
          <p:cNvSpPr>
            <a:spLocks noChangeArrowheads="1"/>
          </p:cNvSpPr>
          <p:nvPr/>
        </p:nvSpPr>
        <p:spPr bwMode="auto">
          <a:xfrm>
            <a:off x="6135688" y="1524000"/>
            <a:ext cx="1255712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，使得</a:t>
            </a:r>
          </a:p>
        </p:txBody>
      </p:sp>
      <p:sp>
        <p:nvSpPr>
          <p:cNvPr id="57369" name="Rectangle 25"/>
          <p:cNvSpPr>
            <a:spLocks noChangeArrowheads="1"/>
          </p:cNvSpPr>
          <p:nvPr/>
        </p:nvSpPr>
        <p:spPr bwMode="auto">
          <a:xfrm>
            <a:off x="7631113" y="2057400"/>
            <a:ext cx="620712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(1)</a:t>
            </a:r>
          </a:p>
        </p:txBody>
      </p:sp>
      <p:sp>
        <p:nvSpPr>
          <p:cNvPr id="57370" name="Rectangle 26"/>
          <p:cNvSpPr>
            <a:spLocks noChangeArrowheads="1"/>
          </p:cNvSpPr>
          <p:nvPr/>
        </p:nvSpPr>
        <p:spPr bwMode="auto">
          <a:xfrm>
            <a:off x="1066800" y="2667000"/>
            <a:ext cx="510381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成立，即对于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zh-CN" altLang="en-US">
                <a:solidFill>
                  <a:srgbClr val="000000"/>
                </a:solidFill>
              </a:rPr>
              <a:t>的一切值都成立</a:t>
            </a:r>
            <a:r>
              <a:rPr lang="en-US" altLang="zh-CN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57371" name="Rectangle 27"/>
          <p:cNvSpPr>
            <a:spLocks noChangeArrowheads="1"/>
          </p:cNvSpPr>
          <p:nvPr/>
        </p:nvSpPr>
        <p:spPr bwMode="auto">
          <a:xfrm>
            <a:off x="6335713" y="2590800"/>
            <a:ext cx="1970087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但由多项式</a:t>
            </a:r>
          </a:p>
        </p:txBody>
      </p:sp>
      <p:sp>
        <p:nvSpPr>
          <p:cNvPr id="57372" name="Rectangle 28"/>
          <p:cNvSpPr>
            <a:spLocks noChangeArrowheads="1"/>
          </p:cNvSpPr>
          <p:nvPr/>
        </p:nvSpPr>
        <p:spPr bwMode="auto">
          <a:xfrm>
            <a:off x="1077913" y="3200400"/>
            <a:ext cx="3398837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</a:rPr>
              <a:t>理论知道，如果某个</a:t>
            </a:r>
          </a:p>
        </p:txBody>
      </p:sp>
      <p:sp>
        <p:nvSpPr>
          <p:cNvPr id="57373" name="Rectangle 29"/>
          <p:cNvSpPr>
            <a:spLocks noChangeArrowheads="1"/>
          </p:cNvSpPr>
          <p:nvPr/>
        </p:nvSpPr>
        <p:spPr bwMode="auto">
          <a:xfrm>
            <a:off x="6716713" y="3200400"/>
            <a:ext cx="1970087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不等于零，</a:t>
            </a:r>
          </a:p>
        </p:txBody>
      </p:sp>
      <p:sp>
        <p:nvSpPr>
          <p:cNvPr id="57374" name="Rectangle 30"/>
          <p:cNvSpPr>
            <a:spLocks noChangeArrowheads="1"/>
          </p:cNvSpPr>
          <p:nvPr/>
        </p:nvSpPr>
        <p:spPr bwMode="auto">
          <a:xfrm>
            <a:off x="1143000" y="3810000"/>
            <a:ext cx="50228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</a:rPr>
              <a:t>则</a:t>
            </a:r>
            <a:r>
              <a:rPr lang="en-US" altLang="zh-CN" dirty="0">
                <a:solidFill>
                  <a:srgbClr val="000000"/>
                </a:solidFill>
              </a:rPr>
              <a:t>(1)</a:t>
            </a:r>
            <a:r>
              <a:rPr lang="zh-CN" altLang="en-US" dirty="0">
                <a:solidFill>
                  <a:srgbClr val="000000"/>
                </a:solidFill>
              </a:rPr>
              <a:t>至多对有限个 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i="1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的值成立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57375" name="Rectangle 31"/>
          <p:cNvSpPr>
            <a:spLocks noChangeArrowheads="1"/>
          </p:cNvSpPr>
          <p:nvPr/>
        </p:nvSpPr>
        <p:spPr bwMode="auto">
          <a:xfrm>
            <a:off x="6248400" y="3748088"/>
            <a:ext cx="161290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因此仅当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65" grpId="0"/>
      <p:bldP spid="57366" grpId="0"/>
      <p:bldP spid="57367" grpId="0"/>
      <p:bldP spid="57368" grpId="0"/>
      <p:bldP spid="57369" grpId="0"/>
      <p:bldP spid="57370" grpId="0"/>
      <p:bldP spid="57371" grpId="0"/>
      <p:bldP spid="57372" grpId="0"/>
      <p:bldP spid="57373" grpId="0"/>
      <p:bldP spid="57374" grpId="0"/>
      <p:bldP spid="5737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pPr algn="l"/>
            <a:r>
              <a:rPr lang="en-US" altLang="zh-CN"/>
              <a:t>§4.1.2 </a:t>
            </a:r>
            <a:r>
              <a:rPr lang="zh-CN" altLang="en-US"/>
              <a:t>子空间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73163"/>
            <a:ext cx="8229600" cy="2209800"/>
          </a:xfrm>
        </p:spPr>
        <p:txBody>
          <a:bodyPr/>
          <a:lstStyle/>
          <a:p>
            <a:pPr marL="901700" indent="-901700">
              <a:buFontTx/>
              <a:buNone/>
            </a:pPr>
            <a:r>
              <a:rPr lang="zh-CN" altLang="en-US" sz="28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定义</a:t>
            </a:r>
            <a:r>
              <a:rPr lang="en-US" altLang="zh-CN" sz="28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2</a:t>
            </a:r>
            <a:r>
              <a:rPr lang="en-US" altLang="zh-CN" sz="2800">
                <a:latin typeface="Times New Roman" pitchFamily="18" charset="0"/>
                <a:ea typeface="黑体" pitchFamily="2" charset="-122"/>
              </a:rPr>
              <a:t> </a:t>
            </a:r>
            <a:r>
              <a:rPr lang="zh-CN" altLang="en-US" sz="2800">
                <a:latin typeface="Times New Roman" pitchFamily="18" charset="0"/>
                <a:ea typeface="黑体" pitchFamily="2" charset="-122"/>
              </a:rPr>
              <a:t>设</a:t>
            </a:r>
            <a:r>
              <a:rPr lang="en-US" altLang="zh-CN" sz="2800" i="1">
                <a:latin typeface="Times New Roman" pitchFamily="18" charset="0"/>
                <a:ea typeface="黑体" pitchFamily="2" charset="-122"/>
              </a:rPr>
              <a:t>V</a:t>
            </a:r>
            <a:r>
              <a:rPr lang="zh-CN" altLang="en-US" sz="2800">
                <a:latin typeface="Times New Roman" pitchFamily="18" charset="0"/>
                <a:ea typeface="黑体" pitchFamily="2" charset="-122"/>
              </a:rPr>
              <a:t>是</a:t>
            </a:r>
            <a:r>
              <a:rPr lang="en-US" altLang="zh-CN" sz="2800" i="1">
                <a:latin typeface="Times New Roman" pitchFamily="18" charset="0"/>
                <a:ea typeface="黑体" pitchFamily="2" charset="-122"/>
              </a:rPr>
              <a:t>F</a:t>
            </a:r>
            <a:r>
              <a:rPr lang="zh-CN" altLang="en-US" sz="2800">
                <a:latin typeface="Times New Roman" pitchFamily="18" charset="0"/>
                <a:ea typeface="黑体" pitchFamily="2" charset="-122"/>
              </a:rPr>
              <a:t>上的一个线性空间，</a:t>
            </a:r>
            <a:r>
              <a:rPr lang="en-US" altLang="zh-CN" sz="2800" i="1">
                <a:latin typeface="Times New Roman" pitchFamily="18" charset="0"/>
                <a:ea typeface="黑体" pitchFamily="2" charset="-122"/>
              </a:rPr>
              <a:t>L</a:t>
            </a:r>
            <a:r>
              <a:rPr lang="zh-CN" altLang="en-US" sz="2800">
                <a:latin typeface="Times New Roman" pitchFamily="18" charset="0"/>
                <a:ea typeface="黑体" pitchFamily="2" charset="-122"/>
              </a:rPr>
              <a:t>是</a:t>
            </a:r>
            <a:r>
              <a:rPr lang="en-US" altLang="zh-CN" sz="2800" i="1">
                <a:latin typeface="Times New Roman" pitchFamily="18" charset="0"/>
                <a:ea typeface="黑体" pitchFamily="2" charset="-122"/>
              </a:rPr>
              <a:t>V</a:t>
            </a:r>
            <a:r>
              <a:rPr lang="zh-CN" altLang="en-US" sz="2800">
                <a:latin typeface="Times New Roman" pitchFamily="18" charset="0"/>
                <a:ea typeface="黑体" pitchFamily="2" charset="-122"/>
              </a:rPr>
              <a:t>的一个</a:t>
            </a:r>
            <a:r>
              <a:rPr lang="zh-CN" altLang="en-US" sz="2800">
                <a:solidFill>
                  <a:srgbClr val="CC3300"/>
                </a:solidFill>
                <a:latin typeface="Times New Roman" pitchFamily="18" charset="0"/>
                <a:ea typeface="黑体" pitchFamily="2" charset="-122"/>
              </a:rPr>
              <a:t>非空</a:t>
            </a:r>
            <a:r>
              <a:rPr lang="zh-CN" altLang="en-US" sz="2800">
                <a:latin typeface="Times New Roman" pitchFamily="18" charset="0"/>
                <a:ea typeface="黑体" pitchFamily="2" charset="-122"/>
              </a:rPr>
              <a:t>子集，如果</a:t>
            </a:r>
            <a:r>
              <a:rPr lang="en-US" altLang="zh-CN" sz="2800" i="1">
                <a:latin typeface="Times New Roman" pitchFamily="18" charset="0"/>
                <a:ea typeface="黑体" pitchFamily="2" charset="-122"/>
              </a:rPr>
              <a:t>L</a:t>
            </a:r>
            <a:r>
              <a:rPr lang="zh-CN" altLang="en-US" sz="2800">
                <a:latin typeface="Times New Roman" pitchFamily="18" charset="0"/>
                <a:ea typeface="黑体" pitchFamily="2" charset="-122"/>
              </a:rPr>
              <a:t>对于</a:t>
            </a:r>
            <a:r>
              <a:rPr lang="en-US" altLang="zh-CN" sz="2800" i="1">
                <a:latin typeface="Times New Roman" pitchFamily="18" charset="0"/>
                <a:ea typeface="黑体" pitchFamily="2" charset="-122"/>
              </a:rPr>
              <a:t>V</a:t>
            </a:r>
            <a:r>
              <a:rPr lang="zh-CN" altLang="en-US" sz="2800">
                <a:latin typeface="Times New Roman" pitchFamily="18" charset="0"/>
                <a:ea typeface="黑体" pitchFamily="2" charset="-122"/>
              </a:rPr>
              <a:t>中所定义的</a:t>
            </a:r>
            <a:r>
              <a:rPr lang="zh-CN" altLang="en-US" sz="2800">
                <a:solidFill>
                  <a:srgbClr val="CC3300"/>
                </a:solidFill>
                <a:latin typeface="Times New Roman" pitchFamily="18" charset="0"/>
                <a:ea typeface="黑体" pitchFamily="2" charset="-122"/>
              </a:rPr>
              <a:t>加法和乘数</a:t>
            </a:r>
            <a:r>
              <a:rPr lang="zh-CN" altLang="en-US" sz="2800">
                <a:latin typeface="Times New Roman" pitchFamily="18" charset="0"/>
                <a:ea typeface="黑体" pitchFamily="2" charset="-122"/>
              </a:rPr>
              <a:t>两种运算也构成</a:t>
            </a:r>
            <a:r>
              <a:rPr lang="en-US" altLang="zh-CN" sz="2800" i="1">
                <a:latin typeface="Times New Roman" pitchFamily="18" charset="0"/>
                <a:ea typeface="黑体" pitchFamily="2" charset="-122"/>
              </a:rPr>
              <a:t>F</a:t>
            </a:r>
            <a:r>
              <a:rPr lang="zh-CN" altLang="en-US" sz="2800">
                <a:latin typeface="Times New Roman" pitchFamily="18" charset="0"/>
                <a:ea typeface="黑体" pitchFamily="2" charset="-122"/>
              </a:rPr>
              <a:t>上的一个线性空间，则称</a:t>
            </a:r>
            <a:r>
              <a:rPr lang="en-US" altLang="zh-CN" sz="2800" i="1">
                <a:latin typeface="Times New Roman" pitchFamily="18" charset="0"/>
                <a:ea typeface="黑体" pitchFamily="2" charset="-122"/>
              </a:rPr>
              <a:t>L</a:t>
            </a:r>
            <a:r>
              <a:rPr lang="zh-CN" altLang="en-US" sz="2800">
                <a:latin typeface="Times New Roman" pitchFamily="18" charset="0"/>
                <a:ea typeface="黑体" pitchFamily="2" charset="-122"/>
              </a:rPr>
              <a:t>为</a:t>
            </a:r>
            <a:r>
              <a:rPr lang="en-US" altLang="zh-CN" sz="2800" i="1">
                <a:latin typeface="Times New Roman" pitchFamily="18" charset="0"/>
                <a:ea typeface="黑体" pitchFamily="2" charset="-122"/>
              </a:rPr>
              <a:t>V</a:t>
            </a:r>
            <a:r>
              <a:rPr lang="en-US" altLang="zh-CN" sz="2800">
                <a:latin typeface="Times New Roman" pitchFamily="18" charset="0"/>
                <a:ea typeface="黑体" pitchFamily="2" charset="-122"/>
              </a:rPr>
              <a:t> </a:t>
            </a:r>
            <a:r>
              <a:rPr lang="zh-CN" altLang="en-US" sz="2800">
                <a:latin typeface="Times New Roman" pitchFamily="18" charset="0"/>
                <a:ea typeface="黑体" pitchFamily="2" charset="-122"/>
              </a:rPr>
              <a:t>的</a:t>
            </a:r>
            <a:r>
              <a:rPr lang="zh-CN" altLang="en-US" sz="28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子空间</a:t>
            </a:r>
            <a:r>
              <a:rPr lang="zh-CN" altLang="en-US" sz="2800">
                <a:latin typeface="Times New Roman" pitchFamily="18" charset="0"/>
                <a:ea typeface="黑体" pitchFamily="2" charset="-122"/>
              </a:rPr>
              <a:t>． 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485775" y="3124200"/>
            <a:ext cx="8139113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例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1 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在线性空间中，由单个的零向量所组成的</a:t>
            </a:r>
          </a:p>
          <a:p>
            <a:pPr algn="l"/>
            <a:r>
              <a:rPr lang="zh-CN" altLang="en-US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       子集合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{0}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是一个线性子空间，它叫做</a:t>
            </a:r>
            <a:r>
              <a:rPr lang="zh-CN" altLang="en-US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零子空间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.</a:t>
            </a:r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485775" y="4191000"/>
            <a:ext cx="654843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例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2 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线性空间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V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本身也是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V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的一个子空间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.</a:t>
            </a:r>
          </a:p>
        </p:txBody>
      </p:sp>
      <p:sp>
        <p:nvSpPr>
          <p:cNvPr id="58374" name="Line 6"/>
          <p:cNvSpPr>
            <a:spLocks noChangeShapeType="1"/>
          </p:cNvSpPr>
          <p:nvPr/>
        </p:nvSpPr>
        <p:spPr bwMode="auto">
          <a:xfrm>
            <a:off x="3305175" y="4648200"/>
            <a:ext cx="2743200" cy="503238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8375" name="Line 7"/>
          <p:cNvSpPr>
            <a:spLocks noChangeShapeType="1"/>
          </p:cNvSpPr>
          <p:nvPr/>
        </p:nvSpPr>
        <p:spPr bwMode="auto">
          <a:xfrm flipH="1">
            <a:off x="6810375" y="4038600"/>
            <a:ext cx="609600" cy="1112838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4295775" y="5075238"/>
            <a:ext cx="345598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叫做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V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的</a:t>
            </a:r>
            <a:r>
              <a:rPr lang="zh-CN" altLang="en-US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平凡子空间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 </a:t>
            </a:r>
          </a:p>
        </p:txBody>
      </p:sp>
      <p:sp>
        <p:nvSpPr>
          <p:cNvPr id="58377" name="Rectangle 9"/>
          <p:cNvSpPr>
            <a:spLocks noChangeArrowheads="1"/>
          </p:cNvSpPr>
          <p:nvPr/>
        </p:nvSpPr>
        <p:spPr bwMode="auto">
          <a:xfrm>
            <a:off x="1171575" y="5638800"/>
            <a:ext cx="60769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其它的线性子空间叫做</a:t>
            </a:r>
            <a:r>
              <a:rPr lang="zh-CN" altLang="en-US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非平凡子空间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.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/>
      <p:bldP spid="58372" grpId="0"/>
      <p:bldP spid="58373" grpId="0"/>
      <p:bldP spid="58374" grpId="0" animBg="1"/>
      <p:bldP spid="58375" grpId="0" animBg="1"/>
      <p:bldP spid="58376" grpId="0"/>
      <p:bldP spid="5837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0"/>
            <a:ext cx="8229600" cy="1143000"/>
          </a:xfrm>
        </p:spPr>
        <p:txBody>
          <a:bodyPr/>
          <a:lstStyle/>
          <a:p>
            <a:pPr algn="l"/>
            <a:r>
              <a:rPr lang="en-US" altLang="zh-CN" sz="4000" b="0" dirty="0">
                <a:solidFill>
                  <a:schemeClr val="tx1"/>
                </a:solidFill>
                <a:effectLst/>
              </a:rPr>
              <a:t>§4.1.1 </a:t>
            </a:r>
            <a:r>
              <a:rPr lang="zh-CN" altLang="en-US" sz="4000" b="0" dirty="0">
                <a:solidFill>
                  <a:schemeClr val="tx1"/>
                </a:solidFill>
                <a:effectLst/>
                <a:ea typeface="黑体" pitchFamily="2" charset="-122"/>
              </a:rPr>
              <a:t>线性空间的定义和例子</a:t>
            </a:r>
          </a:p>
        </p:txBody>
      </p:sp>
      <p:sp>
        <p:nvSpPr>
          <p:cNvPr id="34840" name="Rectangle 24"/>
          <p:cNvSpPr>
            <a:spLocks noGrp="1" noChangeArrowheads="1"/>
          </p:cNvSpPr>
          <p:nvPr>
            <p:ph idx="1"/>
          </p:nvPr>
        </p:nvSpPr>
        <p:spPr>
          <a:xfrm>
            <a:off x="400050" y="3505200"/>
            <a:ext cx="8686800" cy="1676400"/>
          </a:xfrm>
        </p:spPr>
        <p:txBody>
          <a:bodyPr/>
          <a:lstStyle/>
          <a:p>
            <a:pPr marL="0" indent="0"/>
            <a:r>
              <a:rPr lang="zh-CN" altLang="en-US" sz="2800" dirty="0"/>
              <a:t>在</a:t>
            </a:r>
            <a:r>
              <a:rPr lang="zh-CN" altLang="en-US" sz="2800" dirty="0">
                <a:solidFill>
                  <a:srgbClr val="CC3300"/>
                </a:solidFill>
                <a:ea typeface="黑体" pitchFamily="2" charset="-122"/>
              </a:rPr>
              <a:t>自然数、整数、有理数、实数</a:t>
            </a:r>
            <a:r>
              <a:rPr lang="zh-CN" altLang="en-US" sz="2800" dirty="0"/>
              <a:t>范围内无解</a:t>
            </a:r>
            <a:r>
              <a:rPr lang="en-US" altLang="zh-CN" sz="2800" dirty="0"/>
              <a:t>.</a:t>
            </a:r>
            <a:endParaRPr lang="en-US" altLang="zh-CN" sz="2800" b="0" dirty="0"/>
          </a:p>
          <a:p>
            <a:pPr marL="0" indent="0"/>
            <a:r>
              <a:rPr lang="zh-CN" altLang="en-US" sz="2800" dirty="0"/>
              <a:t>在</a:t>
            </a:r>
            <a:r>
              <a:rPr lang="zh-CN" altLang="en-US" sz="2800" dirty="0">
                <a:solidFill>
                  <a:srgbClr val="CC3300"/>
                </a:solidFill>
                <a:ea typeface="黑体" pitchFamily="2" charset="-122"/>
              </a:rPr>
              <a:t>复数</a:t>
            </a:r>
            <a:r>
              <a:rPr lang="zh-CN" altLang="en-US" sz="2800" dirty="0"/>
              <a:t>范围内有解：</a:t>
            </a:r>
            <a:r>
              <a:rPr lang="en-US" altLang="zh-CN" sz="2800" dirty="0"/>
              <a:t>0±</a:t>
            </a:r>
            <a:r>
              <a:rPr lang="en-US" altLang="zh-CN" sz="2800" i="1" dirty="0">
                <a:latin typeface="Times New Roman" pitchFamily="18" charset="0"/>
              </a:rPr>
              <a:t>i</a:t>
            </a:r>
            <a:endParaRPr lang="en-US" altLang="zh-CN" sz="2800" dirty="0"/>
          </a:p>
          <a:p>
            <a:pPr marL="0" indent="0">
              <a:buFontTx/>
              <a:buNone/>
            </a:pPr>
            <a:r>
              <a:rPr lang="en-US" altLang="zh-CN" sz="2800" dirty="0"/>
              <a:t>     </a:t>
            </a:r>
            <a:r>
              <a:rPr lang="zh-CN" altLang="en-US" sz="2800" dirty="0"/>
              <a:t>可见，在不同的讨论范围内，得到的回答不一样</a:t>
            </a:r>
            <a:r>
              <a:rPr lang="en-US" altLang="zh-CN" sz="2800" dirty="0"/>
              <a:t>.</a:t>
            </a:r>
          </a:p>
        </p:txBody>
      </p:sp>
      <p:sp>
        <p:nvSpPr>
          <p:cNvPr id="34838" name="Rectangle 22"/>
          <p:cNvSpPr>
            <a:spLocks noChangeArrowheads="1"/>
          </p:cNvSpPr>
          <p:nvPr/>
        </p:nvSpPr>
        <p:spPr bwMode="auto">
          <a:xfrm>
            <a:off x="323850" y="1676400"/>
            <a:ext cx="2057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3600">
                <a:solidFill>
                  <a:srgbClr val="000000"/>
                </a:solidFill>
              </a:rPr>
              <a:t>一．数域</a:t>
            </a:r>
          </a:p>
        </p:txBody>
      </p:sp>
      <p:sp>
        <p:nvSpPr>
          <p:cNvPr id="34839" name="Rectangle 23"/>
          <p:cNvSpPr>
            <a:spLocks noChangeArrowheads="1"/>
          </p:cNvSpPr>
          <p:nvPr/>
        </p:nvSpPr>
        <p:spPr bwMode="auto">
          <a:xfrm>
            <a:off x="963613" y="2392363"/>
            <a:ext cx="4618037" cy="10683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dirty="0">
                <a:solidFill>
                  <a:srgbClr val="000000"/>
                </a:solidFill>
              </a:rPr>
              <a:t>下面的方程有解吗？</a:t>
            </a:r>
          </a:p>
          <a:p>
            <a:pPr algn="l"/>
            <a:r>
              <a:rPr lang="zh-CN" altLang="en-US" dirty="0">
                <a:solidFill>
                  <a:srgbClr val="000000"/>
                </a:solidFill>
              </a:rPr>
              <a:t>                      </a:t>
            </a:r>
            <a:r>
              <a:rPr lang="en-US" altLang="zh-CN" sz="36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3600" baseline="30000" dirty="0">
                <a:solidFill>
                  <a:srgbClr val="000000"/>
                </a:solidFill>
                <a:latin typeface="Times New Roman" pitchFamily="18" charset="0"/>
              </a:rPr>
              <a:t>2 </a:t>
            </a:r>
            <a:r>
              <a:rPr lang="en-US" altLang="zh-CN" sz="3600" dirty="0">
                <a:solidFill>
                  <a:srgbClr val="000000"/>
                </a:solidFill>
                <a:latin typeface="Times New Roman" pitchFamily="18" charset="0"/>
              </a:rPr>
              <a:t>+ 1 = 0</a:t>
            </a:r>
          </a:p>
        </p:txBody>
      </p:sp>
      <p:sp>
        <p:nvSpPr>
          <p:cNvPr id="34842" name="Rectangle 26"/>
          <p:cNvSpPr>
            <a:spLocks noChangeArrowheads="1"/>
          </p:cNvSpPr>
          <p:nvPr/>
        </p:nvSpPr>
        <p:spPr bwMode="auto">
          <a:xfrm>
            <a:off x="323850" y="5202238"/>
            <a:ext cx="8591550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>
                <a:solidFill>
                  <a:schemeClr val="folHlink"/>
                </a:solidFill>
              </a:rPr>
              <a:t>      </a:t>
            </a:r>
            <a:r>
              <a:rPr lang="zh-CN" altLang="en-US">
                <a:solidFill>
                  <a:srgbClr val="000000"/>
                </a:solidFill>
              </a:rPr>
              <a:t>常见讨论范围：</a:t>
            </a:r>
            <a:r>
              <a:rPr lang="zh-CN" altLang="en-US">
                <a:solidFill>
                  <a:srgbClr val="CC3300"/>
                </a:solidFill>
                <a:ea typeface="黑体" pitchFamily="2" charset="-122"/>
              </a:rPr>
              <a:t>有理数的全体，实数的全体，</a:t>
            </a:r>
          </a:p>
          <a:p>
            <a:pPr algn="l"/>
            <a:r>
              <a:rPr lang="zh-CN" altLang="en-US">
                <a:solidFill>
                  <a:srgbClr val="CC3300"/>
                </a:solidFill>
                <a:ea typeface="黑体" pitchFamily="2" charset="-122"/>
              </a:rPr>
              <a:t>复数的全体</a:t>
            </a:r>
            <a:r>
              <a:rPr lang="en-US" altLang="zh-CN">
                <a:solidFill>
                  <a:srgbClr val="CC3300"/>
                </a:solidFill>
              </a:rPr>
              <a:t>.</a:t>
            </a:r>
          </a:p>
        </p:txBody>
      </p:sp>
      <p:sp>
        <p:nvSpPr>
          <p:cNvPr id="34843" name="Rectangle 27"/>
          <p:cNvSpPr>
            <a:spLocks noChangeArrowheads="1"/>
          </p:cNvSpPr>
          <p:nvPr/>
        </p:nvSpPr>
        <p:spPr bwMode="auto">
          <a:xfrm>
            <a:off x="1295400" y="152400"/>
            <a:ext cx="708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48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第一节  线性空间的概念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40" grpId="0" build="p"/>
      <p:bldP spid="34838" grpId="0"/>
      <p:bldP spid="34839" grpId="0"/>
      <p:bldP spid="3484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639762"/>
          </a:xfrm>
        </p:spPr>
        <p:txBody>
          <a:bodyPr/>
          <a:lstStyle/>
          <a:p>
            <a:pPr algn="l"/>
            <a:r>
              <a:rPr lang="zh-CN" altLang="en-US" sz="3200"/>
              <a:t>例</a:t>
            </a:r>
            <a:r>
              <a:rPr lang="en-US" altLang="zh-CN" sz="3200"/>
              <a:t>3 </a:t>
            </a:r>
            <a:r>
              <a:rPr lang="en-US" altLang="zh-CN" sz="3200" i="1"/>
              <a:t> </a:t>
            </a:r>
            <a:r>
              <a:rPr lang="en-US" altLang="zh-CN" sz="3200" i="1">
                <a:latin typeface="Times New Roman" pitchFamily="18" charset="0"/>
              </a:rPr>
              <a:t>P</a:t>
            </a:r>
            <a:r>
              <a:rPr lang="en-US" altLang="zh-CN" sz="3200" i="1" baseline="-25000">
                <a:latin typeface="Times New Roman" pitchFamily="18" charset="0"/>
              </a:rPr>
              <a:t>n</a:t>
            </a:r>
            <a:r>
              <a:rPr lang="en-US" altLang="zh-CN" sz="3200">
                <a:latin typeface="Times New Roman" pitchFamily="18" charset="0"/>
              </a:rPr>
              <a:t>[</a:t>
            </a:r>
            <a:r>
              <a:rPr lang="en-US" altLang="zh-CN" sz="3200" i="1">
                <a:latin typeface="Times New Roman" pitchFamily="18" charset="0"/>
              </a:rPr>
              <a:t>x</a:t>
            </a:r>
            <a:r>
              <a:rPr lang="en-US" altLang="zh-CN" sz="3200">
                <a:latin typeface="Times New Roman" pitchFamily="18" charset="0"/>
              </a:rPr>
              <a:t>]</a:t>
            </a:r>
            <a:r>
              <a:rPr lang="en-US" altLang="zh-CN" sz="3200" i="1"/>
              <a:t> </a:t>
            </a:r>
            <a:r>
              <a:rPr lang="zh-CN" altLang="en-US" sz="3200"/>
              <a:t>是线性空间</a:t>
            </a:r>
            <a:r>
              <a:rPr lang="en-US" altLang="zh-CN" sz="3200" i="1">
                <a:latin typeface="Times New Roman" pitchFamily="18" charset="0"/>
              </a:rPr>
              <a:t>P</a:t>
            </a:r>
            <a:r>
              <a:rPr lang="en-US" altLang="zh-CN" sz="3200">
                <a:latin typeface="Times New Roman" pitchFamily="18" charset="0"/>
              </a:rPr>
              <a:t>[</a:t>
            </a:r>
            <a:r>
              <a:rPr lang="en-US" altLang="zh-CN" sz="3200" i="1">
                <a:latin typeface="Times New Roman" pitchFamily="18" charset="0"/>
              </a:rPr>
              <a:t>x</a:t>
            </a:r>
            <a:r>
              <a:rPr lang="en-US" altLang="zh-CN" sz="3200">
                <a:latin typeface="Times New Roman" pitchFamily="18" charset="0"/>
              </a:rPr>
              <a:t>]</a:t>
            </a:r>
            <a:r>
              <a:rPr lang="zh-CN" altLang="en-US" sz="3200"/>
              <a:t>的子空间</a:t>
            </a:r>
            <a:r>
              <a:rPr lang="en-US" altLang="zh-CN" sz="3200"/>
              <a:t>. 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990600"/>
          </a:xfrm>
        </p:spPr>
        <p:txBody>
          <a:bodyPr/>
          <a:lstStyle/>
          <a:p>
            <a:pPr marL="712788" indent="-712788">
              <a:buFontTx/>
              <a:buNone/>
            </a:pPr>
            <a:r>
              <a:rPr lang="zh-CN" altLang="en-US"/>
              <a:t>例</a:t>
            </a:r>
            <a:r>
              <a:rPr lang="en-US" altLang="zh-CN"/>
              <a:t>4 </a:t>
            </a:r>
            <a:r>
              <a:rPr lang="zh-CN" altLang="en-US"/>
              <a:t>几何空间中，过原点的平面上所有向量 构成几何空间 </a:t>
            </a:r>
            <a:r>
              <a:rPr lang="en-US" altLang="zh-CN" i="1">
                <a:latin typeface="Times New Roman" pitchFamily="18" charset="0"/>
              </a:rPr>
              <a:t>R</a:t>
            </a:r>
            <a:r>
              <a:rPr lang="en-US" altLang="zh-CN" baseline="30000">
                <a:latin typeface="Times New Roman" pitchFamily="18" charset="0"/>
              </a:rPr>
              <a:t>3 </a:t>
            </a:r>
            <a:r>
              <a:rPr lang="zh-CN" altLang="en-US"/>
              <a:t>的一个子空间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pPr algn="l"/>
            <a:r>
              <a:rPr lang="zh-CN" altLang="en-US" sz="4000"/>
              <a:t>判定子空间除了定义以外，有无更加简单的方法呢？ 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848600" cy="6096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800"/>
              <a:t>设</a:t>
            </a:r>
            <a:r>
              <a:rPr lang="en-US" altLang="zh-CN" sz="2800" i="1">
                <a:latin typeface="Times New Roman" pitchFamily="18" charset="0"/>
              </a:rPr>
              <a:t>V</a:t>
            </a:r>
            <a:r>
              <a:rPr lang="zh-CN" altLang="en-US" sz="2800"/>
              <a:t>是线性空间，则定义的两种运算满足：</a:t>
            </a:r>
          </a:p>
        </p:txBody>
      </p:sp>
      <p:graphicFrame>
        <p:nvGraphicFramePr>
          <p:cNvPr id="60426" name="Object 10"/>
          <p:cNvGraphicFramePr>
            <a:graphicFrameLocks noGrp="1" noChangeAspect="1"/>
          </p:cNvGraphicFramePr>
          <p:nvPr>
            <p:ph sz="half" idx="2"/>
          </p:nvPr>
        </p:nvGraphicFramePr>
        <p:xfrm>
          <a:off x="1447800" y="2286000"/>
          <a:ext cx="5410200" cy="408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8" name="Equation" r:id="rId3" imgW="5511600" imgH="4165560" progId="Equation.DSMT4">
                  <p:embed/>
                </p:oleObj>
              </mc:Choice>
              <mc:Fallback>
                <p:oleObj name="Equation" r:id="rId3" imgW="5511600" imgH="416556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286000"/>
                        <a:ext cx="5410200" cy="408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8" name="Rectangle 12"/>
          <p:cNvSpPr>
            <a:spLocks noChangeArrowheads="1"/>
          </p:cNvSpPr>
          <p:nvPr/>
        </p:nvSpPr>
        <p:spPr bwMode="auto">
          <a:xfrm>
            <a:off x="685800" y="2209800"/>
            <a:ext cx="63976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altLang="zh-CN">
                <a:solidFill>
                  <a:srgbClr val="000099"/>
                </a:solidFill>
              </a:rPr>
              <a:t>√ </a:t>
            </a:r>
          </a:p>
        </p:txBody>
      </p:sp>
      <p:sp>
        <p:nvSpPr>
          <p:cNvPr id="60429" name="Rectangle 13"/>
          <p:cNvSpPr>
            <a:spLocks noChangeArrowheads="1"/>
          </p:cNvSpPr>
          <p:nvPr/>
        </p:nvSpPr>
        <p:spPr bwMode="auto">
          <a:xfrm>
            <a:off x="685800" y="2743200"/>
            <a:ext cx="63976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altLang="zh-CN">
                <a:solidFill>
                  <a:srgbClr val="000099"/>
                </a:solidFill>
              </a:rPr>
              <a:t>√ </a:t>
            </a:r>
          </a:p>
        </p:txBody>
      </p:sp>
      <p:sp>
        <p:nvSpPr>
          <p:cNvPr id="60430" name="Rectangle 14"/>
          <p:cNvSpPr>
            <a:spLocks noChangeArrowheads="1"/>
          </p:cNvSpPr>
          <p:nvPr/>
        </p:nvSpPr>
        <p:spPr bwMode="auto">
          <a:xfrm>
            <a:off x="655638" y="4343400"/>
            <a:ext cx="639762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altLang="zh-CN">
                <a:solidFill>
                  <a:srgbClr val="000099"/>
                </a:solidFill>
              </a:rPr>
              <a:t>√ </a:t>
            </a:r>
          </a:p>
        </p:txBody>
      </p:sp>
      <p:sp>
        <p:nvSpPr>
          <p:cNvPr id="60431" name="Rectangle 15"/>
          <p:cNvSpPr>
            <a:spLocks noChangeArrowheads="1"/>
          </p:cNvSpPr>
          <p:nvPr/>
        </p:nvSpPr>
        <p:spPr bwMode="auto">
          <a:xfrm>
            <a:off x="655638" y="4953000"/>
            <a:ext cx="639762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altLang="zh-CN">
                <a:solidFill>
                  <a:srgbClr val="000099"/>
                </a:solidFill>
              </a:rPr>
              <a:t>√ </a:t>
            </a:r>
          </a:p>
        </p:txBody>
      </p:sp>
      <p:sp>
        <p:nvSpPr>
          <p:cNvPr id="60432" name="Rectangle 16"/>
          <p:cNvSpPr>
            <a:spLocks noChangeArrowheads="1"/>
          </p:cNvSpPr>
          <p:nvPr/>
        </p:nvSpPr>
        <p:spPr bwMode="auto">
          <a:xfrm>
            <a:off x="655638" y="5486400"/>
            <a:ext cx="639762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altLang="zh-CN">
                <a:solidFill>
                  <a:srgbClr val="000099"/>
                </a:solidFill>
              </a:rPr>
              <a:t>√ </a:t>
            </a:r>
          </a:p>
        </p:txBody>
      </p:sp>
      <p:sp>
        <p:nvSpPr>
          <p:cNvPr id="60433" name="Rectangle 17"/>
          <p:cNvSpPr>
            <a:spLocks noChangeArrowheads="1"/>
          </p:cNvSpPr>
          <p:nvPr/>
        </p:nvSpPr>
        <p:spPr bwMode="auto">
          <a:xfrm>
            <a:off x="655638" y="5943600"/>
            <a:ext cx="639762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altLang="zh-CN">
                <a:solidFill>
                  <a:srgbClr val="000099"/>
                </a:solidFill>
              </a:rPr>
              <a:t>√ </a:t>
            </a:r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600075" y="381000"/>
            <a:ext cx="566738" cy="833438"/>
          </a:xfrm>
          <a:prstGeom prst="rect">
            <a:avLst/>
          </a:prstGeom>
          <a:solidFill>
            <a:schemeClr val="folHlink"/>
          </a:solidFill>
          <a:ln w="9525" algn="ctr">
            <a:miter lim="800000"/>
            <a:headEnd/>
            <a:tailEnd/>
          </a:ln>
          <a:effectLst/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>
            <a:spAutoFit/>
            <a:flatTx/>
          </a:bodyPr>
          <a:lstStyle/>
          <a:p>
            <a:r>
              <a:rPr lang="en-US" altLang="zh-CN" sz="4800">
                <a:solidFill>
                  <a:schemeClr val="bg2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/>
      <p:bldP spid="60428" grpId="0"/>
      <p:bldP spid="60429" grpId="0"/>
      <p:bldP spid="60430" grpId="0"/>
      <p:bldP spid="60431" grpId="0"/>
      <p:bldP spid="60432" grpId="0"/>
      <p:bldP spid="6043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228600" y="228600"/>
            <a:ext cx="8850313" cy="1373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altLang="zh-CN">
                <a:solidFill>
                  <a:srgbClr val="000000"/>
                </a:solidFill>
              </a:rPr>
              <a:t>      </a:t>
            </a:r>
            <a:r>
              <a:rPr lang="zh-CN" altLang="en-US">
                <a:solidFill>
                  <a:srgbClr val="000000"/>
                </a:solidFill>
              </a:rPr>
              <a:t>根据线性空间的定义，为使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zh-CN" altLang="en-US">
                <a:solidFill>
                  <a:srgbClr val="000000"/>
                </a:solidFill>
              </a:rPr>
              <a:t>自身构成一线性空间，</a:t>
            </a:r>
          </a:p>
          <a:p>
            <a:pPr algn="l"/>
            <a:r>
              <a:rPr lang="zh-CN" altLang="en-US">
                <a:solidFill>
                  <a:srgbClr val="000000"/>
                </a:solidFill>
              </a:rPr>
              <a:t>主要条件是：要求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zh-CN" altLang="en-US">
                <a:solidFill>
                  <a:srgbClr val="000000"/>
                </a:solidFill>
              </a:rPr>
              <a:t>中的元对原有运算的封闭性，以及</a:t>
            </a:r>
          </a:p>
          <a:p>
            <a:pPr algn="l"/>
            <a:r>
              <a:rPr lang="zh-CN" altLang="en-US">
                <a:solidFill>
                  <a:srgbClr val="000000"/>
                </a:solidFill>
              </a:rPr>
              <a:t>规则</a:t>
            </a:r>
            <a:r>
              <a:rPr lang="en-US" altLang="zh-CN">
                <a:solidFill>
                  <a:srgbClr val="000000"/>
                </a:solidFill>
              </a:rPr>
              <a:t>(3)</a:t>
            </a:r>
            <a:r>
              <a:rPr lang="zh-CN" altLang="en-US">
                <a:solidFill>
                  <a:srgbClr val="000000"/>
                </a:solidFill>
              </a:rPr>
              <a:t>与</a:t>
            </a:r>
            <a:r>
              <a:rPr lang="en-US" altLang="zh-CN">
                <a:solidFill>
                  <a:srgbClr val="000000"/>
                </a:solidFill>
              </a:rPr>
              <a:t>(4)</a:t>
            </a:r>
            <a:r>
              <a:rPr lang="zh-CN" altLang="en-US">
                <a:solidFill>
                  <a:srgbClr val="000000"/>
                </a:solidFill>
              </a:rPr>
              <a:t>成立</a:t>
            </a:r>
            <a:r>
              <a:rPr lang="en-US" altLang="zh-CN">
                <a:solidFill>
                  <a:srgbClr val="000000"/>
                </a:solidFill>
              </a:rPr>
              <a:t>. </a:t>
            </a:r>
          </a:p>
        </p:txBody>
      </p:sp>
      <p:graphicFrame>
        <p:nvGraphicFramePr>
          <p:cNvPr id="62474" name="Object 10"/>
          <p:cNvGraphicFramePr>
            <a:graphicFrameLocks noChangeAspect="1"/>
          </p:cNvGraphicFramePr>
          <p:nvPr/>
        </p:nvGraphicFramePr>
        <p:xfrm>
          <a:off x="1306513" y="1828800"/>
          <a:ext cx="19812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03" name="Equation" r:id="rId3" imgW="1028520" imgH="215640" progId="Equation.DSMT4">
                  <p:embed/>
                </p:oleObj>
              </mc:Choice>
              <mc:Fallback>
                <p:oleObj name="Equation" r:id="rId3" imgW="1028520" imgH="21564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6513" y="1828800"/>
                        <a:ext cx="198120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3" name="Object 9"/>
          <p:cNvGraphicFramePr>
            <a:graphicFrameLocks noChangeAspect="1"/>
          </p:cNvGraphicFramePr>
          <p:nvPr/>
        </p:nvGraphicFramePr>
        <p:xfrm>
          <a:off x="4202113" y="1828800"/>
          <a:ext cx="11842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04" name="Equation" r:id="rId5" imgW="533160" imgH="190440" progId="Equation.DSMT4">
                  <p:embed/>
                </p:oleObj>
              </mc:Choice>
              <mc:Fallback>
                <p:oleObj name="Equation" r:id="rId5" imgW="533160" imgH="1904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2113" y="1828800"/>
                        <a:ext cx="1184275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2" name="Object 8"/>
          <p:cNvGraphicFramePr>
            <a:graphicFrameLocks noChangeAspect="1"/>
          </p:cNvGraphicFramePr>
          <p:nvPr/>
        </p:nvGraphicFramePr>
        <p:xfrm>
          <a:off x="1306513" y="2362200"/>
          <a:ext cx="16002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05" name="Equation" r:id="rId7" imgW="761760" imgH="215640" progId="Equation.DSMT4">
                  <p:embed/>
                </p:oleObj>
              </mc:Choice>
              <mc:Fallback>
                <p:oleObj name="Equation" r:id="rId7" imgW="761760" imgH="2156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6513" y="2362200"/>
                        <a:ext cx="1600200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1" name="Object 7"/>
          <p:cNvGraphicFramePr>
            <a:graphicFrameLocks noChangeAspect="1"/>
          </p:cNvGraphicFramePr>
          <p:nvPr/>
        </p:nvGraphicFramePr>
        <p:xfrm>
          <a:off x="3363913" y="2408238"/>
          <a:ext cx="137160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06" name="Equation" r:id="rId9" imgW="723600" imgH="215640" progId="Equation.DSMT4">
                  <p:embed/>
                </p:oleObj>
              </mc:Choice>
              <mc:Fallback>
                <p:oleObj name="Equation" r:id="rId9" imgW="723600" imgH="2156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3913" y="2408238"/>
                        <a:ext cx="1371600" cy="41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0" name="Object 6"/>
          <p:cNvGraphicFramePr>
            <a:graphicFrameLocks noChangeAspect="1"/>
          </p:cNvGraphicFramePr>
          <p:nvPr/>
        </p:nvGraphicFramePr>
        <p:xfrm>
          <a:off x="1570038" y="3429000"/>
          <a:ext cx="95567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07" name="Equation" r:id="rId11" imgW="444240" imgH="190440" progId="Equation.DSMT4">
                  <p:embed/>
                </p:oleObj>
              </mc:Choice>
              <mc:Fallback>
                <p:oleObj name="Equation" r:id="rId11" imgW="444240" imgH="1904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0038" y="3429000"/>
                        <a:ext cx="955675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9" name="Object 5"/>
          <p:cNvGraphicFramePr>
            <a:graphicFrameLocks noChangeAspect="1"/>
          </p:cNvGraphicFramePr>
          <p:nvPr/>
        </p:nvGraphicFramePr>
        <p:xfrm>
          <a:off x="3440113" y="3429000"/>
          <a:ext cx="114300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08" name="Equation" r:id="rId13" imgW="545760" imgH="190440" progId="Equation.DSMT4">
                  <p:embed/>
                </p:oleObj>
              </mc:Choice>
              <mc:Fallback>
                <p:oleObj name="Equation" r:id="rId13" imgW="545760" imgH="1904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0113" y="3429000"/>
                        <a:ext cx="1143000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2" name="Rectangle 18"/>
          <p:cNvSpPr>
            <a:spLocks noChangeArrowheads="1"/>
          </p:cNvSpPr>
          <p:nvPr/>
        </p:nvSpPr>
        <p:spPr bwMode="auto">
          <a:xfrm>
            <a:off x="793750" y="1754188"/>
            <a:ext cx="481013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62483" name="Rectangle 19"/>
          <p:cNvSpPr>
            <a:spLocks noChangeArrowheads="1"/>
          </p:cNvSpPr>
          <p:nvPr/>
        </p:nvSpPr>
        <p:spPr bwMode="auto">
          <a:xfrm>
            <a:off x="3325813" y="1752600"/>
            <a:ext cx="8985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应有</a:t>
            </a:r>
          </a:p>
        </p:txBody>
      </p:sp>
      <p:sp>
        <p:nvSpPr>
          <p:cNvPr id="62484" name="Rectangle 20"/>
          <p:cNvSpPr>
            <a:spLocks noChangeArrowheads="1"/>
          </p:cNvSpPr>
          <p:nvPr/>
        </p:nvSpPr>
        <p:spPr bwMode="auto">
          <a:xfrm>
            <a:off x="736600" y="2286000"/>
            <a:ext cx="48101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62485" name="Rectangle 21"/>
          <p:cNvSpPr>
            <a:spLocks noChangeArrowheads="1"/>
          </p:cNvSpPr>
          <p:nvPr/>
        </p:nvSpPr>
        <p:spPr bwMode="auto">
          <a:xfrm>
            <a:off x="715963" y="2819400"/>
            <a:ext cx="17875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en-US" altLang="zh-CN">
                <a:solidFill>
                  <a:srgbClr val="000000"/>
                </a:solidFill>
              </a:rPr>
              <a:t>  0</a:t>
            </a:r>
            <a:r>
              <a:rPr lang="zh-CN" altLang="en-US">
                <a:solidFill>
                  <a:srgbClr val="000000"/>
                </a:solidFill>
              </a:rPr>
              <a:t>在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zh-CN" altLang="en-US">
                <a:solidFill>
                  <a:srgbClr val="000000"/>
                </a:solidFill>
              </a:rPr>
              <a:t>中</a:t>
            </a:r>
            <a:endParaRPr lang="zh-CN" altLang="en-US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2486" name="Rectangle 22"/>
          <p:cNvSpPr>
            <a:spLocks noChangeArrowheads="1"/>
          </p:cNvSpPr>
          <p:nvPr/>
        </p:nvSpPr>
        <p:spPr bwMode="auto">
          <a:xfrm>
            <a:off x="714375" y="3352800"/>
            <a:ext cx="9366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zh-CN" altLang="en-US">
                <a:solidFill>
                  <a:srgbClr val="000000"/>
                </a:solidFill>
              </a:rPr>
              <a:t>若</a:t>
            </a:r>
          </a:p>
        </p:txBody>
      </p:sp>
      <p:sp>
        <p:nvSpPr>
          <p:cNvPr id="62487" name="Rectangle 23"/>
          <p:cNvSpPr>
            <a:spLocks noChangeArrowheads="1"/>
          </p:cNvSpPr>
          <p:nvPr/>
        </p:nvSpPr>
        <p:spPr bwMode="auto">
          <a:xfrm>
            <a:off x="2830513" y="2286000"/>
            <a:ext cx="541337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有</a:t>
            </a:r>
          </a:p>
        </p:txBody>
      </p:sp>
      <p:sp>
        <p:nvSpPr>
          <p:cNvPr id="62489" name="Rectangle 25"/>
          <p:cNvSpPr>
            <a:spLocks noChangeArrowheads="1"/>
          </p:cNvSpPr>
          <p:nvPr/>
        </p:nvSpPr>
        <p:spPr bwMode="auto">
          <a:xfrm>
            <a:off x="2487613" y="3352800"/>
            <a:ext cx="8985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，则</a:t>
            </a:r>
          </a:p>
        </p:txBody>
      </p:sp>
      <p:sp>
        <p:nvSpPr>
          <p:cNvPr id="62490" name="Line 26"/>
          <p:cNvSpPr>
            <a:spLocks noChangeShapeType="1"/>
          </p:cNvSpPr>
          <p:nvPr/>
        </p:nvSpPr>
        <p:spPr bwMode="auto">
          <a:xfrm>
            <a:off x="2601913" y="3124200"/>
            <a:ext cx="2427287" cy="15240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2491" name="Line 27"/>
          <p:cNvSpPr>
            <a:spLocks noChangeShapeType="1"/>
          </p:cNvSpPr>
          <p:nvPr/>
        </p:nvSpPr>
        <p:spPr bwMode="auto">
          <a:xfrm flipV="1">
            <a:off x="4659313" y="3581400"/>
            <a:ext cx="369887" cy="7620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2492" name="Rectangle 28"/>
          <p:cNvSpPr>
            <a:spLocks noChangeArrowheads="1"/>
          </p:cNvSpPr>
          <p:nvPr/>
        </p:nvSpPr>
        <p:spPr bwMode="auto">
          <a:xfrm>
            <a:off x="4979988" y="2871788"/>
            <a:ext cx="3935412" cy="1411287"/>
          </a:xfrm>
          <a:prstGeom prst="rect">
            <a:avLst/>
          </a:prstGeom>
          <a:noFill/>
          <a:ln w="38100" cmpd="dbl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>
                <a:solidFill>
                  <a:srgbClr val="000000"/>
                </a:solidFill>
              </a:rPr>
              <a:t>是</a:t>
            </a:r>
            <a:r>
              <a:rPr lang="zh-CN" altLang="en-US">
                <a:solidFill>
                  <a:srgbClr val="CC3300"/>
                </a:solidFill>
              </a:rPr>
              <a:t>多余</a:t>
            </a:r>
            <a:r>
              <a:rPr lang="zh-CN" altLang="en-US">
                <a:solidFill>
                  <a:srgbClr val="000000"/>
                </a:solidFill>
              </a:rPr>
              <a:t>的，它们是条件</a:t>
            </a:r>
          </a:p>
          <a:p>
            <a:pPr algn="l"/>
            <a:r>
              <a:rPr lang="en-US" altLang="zh-CN" i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>
                <a:solidFill>
                  <a:srgbClr val="000000"/>
                </a:solidFill>
              </a:rPr>
              <a:t>中 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zh-CN" i="1">
                <a:solidFill>
                  <a:srgbClr val="000000"/>
                </a:solidFill>
              </a:rPr>
              <a:t> </a:t>
            </a:r>
            <a:r>
              <a:rPr lang="zh-CN" altLang="en-US">
                <a:solidFill>
                  <a:srgbClr val="000000"/>
                </a:solidFill>
              </a:rPr>
              <a:t>取值</a:t>
            </a:r>
            <a:r>
              <a:rPr lang="en-US" altLang="zh-CN">
                <a:solidFill>
                  <a:srgbClr val="000000"/>
                </a:solidFill>
              </a:rPr>
              <a:t>0</a:t>
            </a:r>
            <a:r>
              <a:rPr lang="zh-CN" altLang="en-US">
                <a:solidFill>
                  <a:srgbClr val="000000"/>
                </a:solidFill>
              </a:rPr>
              <a:t>和－</a:t>
            </a:r>
            <a:r>
              <a:rPr lang="en-US" altLang="zh-CN">
                <a:solidFill>
                  <a:srgbClr val="000000"/>
                </a:solidFill>
              </a:rPr>
              <a:t>1</a:t>
            </a:r>
            <a:r>
              <a:rPr lang="zh-CN" altLang="en-US">
                <a:solidFill>
                  <a:srgbClr val="000000"/>
                </a:solidFill>
              </a:rPr>
              <a:t>的特</a:t>
            </a:r>
          </a:p>
          <a:p>
            <a:pPr algn="l"/>
            <a:r>
              <a:rPr lang="zh-CN" altLang="en-US">
                <a:solidFill>
                  <a:srgbClr val="000000"/>
                </a:solidFill>
              </a:rPr>
              <a:t>殊情形</a:t>
            </a:r>
            <a:r>
              <a:rPr lang="en-US" altLang="zh-CN">
                <a:solidFill>
                  <a:srgbClr val="000000"/>
                </a:solidFill>
              </a:rPr>
              <a:t>.</a:t>
            </a:r>
          </a:p>
        </p:txBody>
      </p:sp>
      <p:graphicFrame>
        <p:nvGraphicFramePr>
          <p:cNvPr id="62494" name="Object 30"/>
          <p:cNvGraphicFramePr>
            <a:graphicFrameLocks noChangeAspect="1"/>
          </p:cNvGraphicFramePr>
          <p:nvPr/>
        </p:nvGraphicFramePr>
        <p:xfrm>
          <a:off x="3973513" y="5395913"/>
          <a:ext cx="19812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09" name="Equation" r:id="rId15" imgW="1143000" imgH="228600" progId="Equation.DSMT4">
                  <p:embed/>
                </p:oleObj>
              </mc:Choice>
              <mc:Fallback>
                <p:oleObj name="Equation" r:id="rId15" imgW="1143000" imgH="22860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3513" y="5395913"/>
                        <a:ext cx="1981200" cy="395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93" name="Object 29"/>
          <p:cNvGraphicFramePr>
            <a:graphicFrameLocks noChangeAspect="1"/>
          </p:cNvGraphicFramePr>
          <p:nvPr/>
        </p:nvGraphicFramePr>
        <p:xfrm>
          <a:off x="1306513" y="5791200"/>
          <a:ext cx="10414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10" name="Equation" r:id="rId17" imgW="571320" imgH="228600" progId="Equation.DSMT4">
                  <p:embed/>
                </p:oleObj>
              </mc:Choice>
              <mc:Fallback>
                <p:oleObj name="Equation" r:id="rId17" imgW="571320" imgH="22860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6513" y="5791200"/>
                        <a:ext cx="1041400" cy="417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98" name="Rectangle 34"/>
          <p:cNvSpPr>
            <a:spLocks noChangeArrowheads="1"/>
          </p:cNvSpPr>
          <p:nvPr/>
        </p:nvSpPr>
        <p:spPr bwMode="auto">
          <a:xfrm>
            <a:off x="169863" y="4800600"/>
            <a:ext cx="8821737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定理：若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zh-CN" altLang="en-US">
                <a:solidFill>
                  <a:srgbClr val="000000"/>
                </a:solidFill>
              </a:rPr>
              <a:t>是线性空间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</a:rPr>
              <a:t>V </a:t>
            </a:r>
            <a:r>
              <a:rPr lang="zh-CN" altLang="en-US">
                <a:solidFill>
                  <a:srgbClr val="000000"/>
                </a:solidFill>
              </a:rPr>
              <a:t>的非空子集且关于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zh-CN" altLang="en-US">
                <a:solidFill>
                  <a:srgbClr val="000000"/>
                </a:solidFill>
              </a:rPr>
              <a:t>的线性运算</a:t>
            </a:r>
          </a:p>
        </p:txBody>
      </p:sp>
      <p:sp>
        <p:nvSpPr>
          <p:cNvPr id="62499" name="Rectangle 35"/>
          <p:cNvSpPr>
            <a:spLocks noChangeArrowheads="1"/>
          </p:cNvSpPr>
          <p:nvPr/>
        </p:nvSpPr>
        <p:spPr bwMode="auto">
          <a:xfrm>
            <a:off x="1289050" y="5257800"/>
            <a:ext cx="268446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是封闭的（即若</a:t>
            </a:r>
          </a:p>
        </p:txBody>
      </p:sp>
      <p:sp>
        <p:nvSpPr>
          <p:cNvPr id="62500" name="Rectangle 36"/>
          <p:cNvSpPr>
            <a:spLocks noChangeArrowheads="1"/>
          </p:cNvSpPr>
          <p:nvPr/>
        </p:nvSpPr>
        <p:spPr bwMode="auto">
          <a:xfrm>
            <a:off x="5878513" y="5257800"/>
            <a:ext cx="8985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，则</a:t>
            </a:r>
          </a:p>
        </p:txBody>
      </p:sp>
      <p:sp>
        <p:nvSpPr>
          <p:cNvPr id="62501" name="Rectangle 37"/>
          <p:cNvSpPr>
            <a:spLocks noChangeArrowheads="1"/>
          </p:cNvSpPr>
          <p:nvPr/>
        </p:nvSpPr>
        <p:spPr bwMode="auto">
          <a:xfrm>
            <a:off x="2132013" y="5716588"/>
            <a:ext cx="394176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），则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zh-CN" altLang="en-US">
                <a:solidFill>
                  <a:srgbClr val="000000"/>
                </a:solidFill>
              </a:rPr>
              <a:t>是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</a:rPr>
              <a:t>V </a:t>
            </a:r>
            <a:r>
              <a:rPr lang="zh-CN" altLang="en-US">
                <a:solidFill>
                  <a:srgbClr val="000000"/>
                </a:solidFill>
              </a:rPr>
              <a:t>的子空间。</a:t>
            </a:r>
          </a:p>
        </p:txBody>
      </p:sp>
      <p:sp>
        <p:nvSpPr>
          <p:cNvPr id="62502" name="AutoShape 38"/>
          <p:cNvSpPr>
            <a:spLocks noChangeArrowheads="1"/>
          </p:cNvSpPr>
          <p:nvPr/>
        </p:nvSpPr>
        <p:spPr bwMode="auto">
          <a:xfrm>
            <a:off x="2220913" y="4038600"/>
            <a:ext cx="609600" cy="685800"/>
          </a:xfrm>
          <a:prstGeom prst="downArrow">
            <a:avLst>
              <a:gd name="adj1" fmla="val 50000"/>
              <a:gd name="adj2" fmla="val 28125"/>
            </a:avLst>
          </a:prstGeom>
          <a:solidFill>
            <a:schemeClr val="accent2"/>
          </a:solidFill>
          <a:ln w="9525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endParaRPr lang="en-US"/>
          </a:p>
        </p:txBody>
      </p:sp>
      <p:graphicFrame>
        <p:nvGraphicFramePr>
          <p:cNvPr id="62503" name="Object 39"/>
          <p:cNvGraphicFramePr>
            <a:graphicFrameLocks noChangeAspect="1"/>
          </p:cNvGraphicFramePr>
          <p:nvPr/>
        </p:nvGraphicFramePr>
        <p:xfrm>
          <a:off x="6792913" y="5334000"/>
          <a:ext cx="14478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11" name="Equation" r:id="rId19" imgW="774360" imgH="215640" progId="Equation.DSMT4">
                  <p:embed/>
                </p:oleObj>
              </mc:Choice>
              <mc:Fallback>
                <p:oleObj name="Equation" r:id="rId19" imgW="774360" imgH="21564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2913" y="5334000"/>
                        <a:ext cx="14478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90" grpId="0" animBg="1"/>
      <p:bldP spid="62491" grpId="0" animBg="1"/>
      <p:bldP spid="62492" grpId="0" animBg="1"/>
      <p:bldP spid="62498" grpId="0"/>
      <p:bldP spid="62499" grpId="0"/>
      <p:bldP spid="62500" grpId="0"/>
      <p:bldP spid="62501" grpId="0"/>
      <p:bldP spid="6250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495" name="Object 7"/>
          <p:cNvGraphicFramePr>
            <a:graphicFrameLocks noChangeAspect="1"/>
          </p:cNvGraphicFramePr>
          <p:nvPr/>
        </p:nvGraphicFramePr>
        <p:xfrm>
          <a:off x="1300163" y="457200"/>
          <a:ext cx="533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1" name="Equation" r:id="rId3" imgW="203040" imgH="190440" progId="Equation.DSMT4">
                  <p:embed/>
                </p:oleObj>
              </mc:Choice>
              <mc:Fallback>
                <p:oleObj name="Equation" r:id="rId3" imgW="203040" imgH="1904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457200"/>
                        <a:ext cx="5334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4" name="Object 6"/>
          <p:cNvGraphicFramePr>
            <a:graphicFrameLocks noChangeAspect="1"/>
          </p:cNvGraphicFramePr>
          <p:nvPr/>
        </p:nvGraphicFramePr>
        <p:xfrm>
          <a:off x="3636963" y="457200"/>
          <a:ext cx="278447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2" name="Equation" r:id="rId5" imgW="1282680" imgH="228600" progId="Equation.DSMT4">
                  <p:embed/>
                </p:oleObj>
              </mc:Choice>
              <mc:Fallback>
                <p:oleObj name="Equation" r:id="rId5" imgW="128268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6963" y="457200"/>
                        <a:ext cx="2784475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3" name="Object 5"/>
          <p:cNvGraphicFramePr>
            <a:graphicFrameLocks noChangeAspect="1"/>
          </p:cNvGraphicFramePr>
          <p:nvPr/>
        </p:nvGraphicFramePr>
        <p:xfrm>
          <a:off x="307975" y="1066800"/>
          <a:ext cx="1824038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3" name="Equation" r:id="rId7" imgW="939600" imgH="253800" progId="Equation.DSMT4">
                  <p:embed/>
                </p:oleObj>
              </mc:Choice>
              <mc:Fallback>
                <p:oleObj name="Equation" r:id="rId7" imgW="939600" imgH="2538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" y="1066800"/>
                        <a:ext cx="1824038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1" name="Rectangle 13"/>
          <p:cNvSpPr>
            <a:spLocks noChangeArrowheads="1"/>
          </p:cNvSpPr>
          <p:nvPr/>
        </p:nvSpPr>
        <p:spPr bwMode="auto">
          <a:xfrm>
            <a:off x="538163" y="457200"/>
            <a:ext cx="8985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例：</a:t>
            </a:r>
          </a:p>
        </p:txBody>
      </p:sp>
      <p:sp>
        <p:nvSpPr>
          <p:cNvPr id="63502" name="Rectangle 14"/>
          <p:cNvSpPr>
            <a:spLocks noChangeArrowheads="1"/>
          </p:cNvSpPr>
          <p:nvPr/>
        </p:nvSpPr>
        <p:spPr bwMode="auto">
          <a:xfrm>
            <a:off x="1768475" y="457200"/>
            <a:ext cx="197008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中所有满足</a:t>
            </a:r>
          </a:p>
        </p:txBody>
      </p:sp>
      <p:sp>
        <p:nvSpPr>
          <p:cNvPr id="63503" name="Rectangle 15"/>
          <p:cNvSpPr>
            <a:spLocks noChangeArrowheads="1"/>
          </p:cNvSpPr>
          <p:nvPr/>
        </p:nvSpPr>
        <p:spPr bwMode="auto">
          <a:xfrm>
            <a:off x="6291263" y="457200"/>
            <a:ext cx="1255712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的向量</a:t>
            </a:r>
          </a:p>
        </p:txBody>
      </p:sp>
      <p:sp>
        <p:nvSpPr>
          <p:cNvPr id="63504" name="Rectangle 16"/>
          <p:cNvSpPr>
            <a:spLocks noChangeArrowheads="1"/>
          </p:cNvSpPr>
          <p:nvPr/>
        </p:nvSpPr>
        <p:spPr bwMode="auto">
          <a:xfrm>
            <a:off x="2057400" y="1068388"/>
            <a:ext cx="684530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构成的集合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zh-CN" altLang="en-US">
                <a:solidFill>
                  <a:srgbClr val="000000"/>
                </a:solidFill>
              </a:rPr>
              <a:t>，是否构成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US" altLang="zh-CN" i="1" baseline="3000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zh-CN" altLang="en-US">
                <a:solidFill>
                  <a:srgbClr val="000000"/>
                </a:solidFill>
              </a:rPr>
              <a:t>的线性子空间？</a:t>
            </a:r>
          </a:p>
        </p:txBody>
      </p:sp>
      <p:sp>
        <p:nvSpPr>
          <p:cNvPr id="63506" name="Rectangle 18"/>
          <p:cNvSpPr>
            <a:spLocks noChangeArrowheads="1"/>
          </p:cNvSpPr>
          <p:nvPr/>
        </p:nvSpPr>
        <p:spPr bwMode="auto">
          <a:xfrm>
            <a:off x="1452563" y="1524000"/>
            <a:ext cx="1255712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99"/>
                </a:solidFill>
              </a:rPr>
              <a:t>【</a:t>
            </a:r>
            <a:r>
              <a:rPr lang="zh-CN" altLang="en-US">
                <a:solidFill>
                  <a:srgbClr val="000099"/>
                </a:solidFill>
              </a:rPr>
              <a:t>是</a:t>
            </a:r>
            <a:r>
              <a:rPr lang="en-US" altLang="zh-CN">
                <a:solidFill>
                  <a:srgbClr val="000099"/>
                </a:solidFill>
              </a:rPr>
              <a:t>】</a:t>
            </a:r>
          </a:p>
        </p:txBody>
      </p:sp>
      <p:sp>
        <p:nvSpPr>
          <p:cNvPr id="63508" name="Rectangle 20"/>
          <p:cNvSpPr>
            <a:spLocks noChangeArrowheads="1"/>
          </p:cNvSpPr>
          <p:nvPr/>
        </p:nvSpPr>
        <p:spPr bwMode="auto">
          <a:xfrm>
            <a:off x="233363" y="2133600"/>
            <a:ext cx="12509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solidFill>
                  <a:srgbClr val="000000"/>
                </a:solidFill>
                <a:latin typeface="Times New Roman" pitchFamily="18" charset="0"/>
              </a:rPr>
              <a:t>例：设</a:t>
            </a:r>
            <a:endParaRPr lang="zh-CN" altLang="en-US" b="0">
              <a:solidFill>
                <a:srgbClr val="000000"/>
              </a:solidFill>
            </a:endParaRPr>
          </a:p>
        </p:txBody>
      </p:sp>
      <p:graphicFrame>
        <p:nvGraphicFramePr>
          <p:cNvPr id="63507" name="Object 19"/>
          <p:cNvGraphicFramePr>
            <a:graphicFrameLocks noChangeAspect="1"/>
          </p:cNvGraphicFramePr>
          <p:nvPr/>
        </p:nvGraphicFramePr>
        <p:xfrm>
          <a:off x="1452563" y="2209800"/>
          <a:ext cx="18510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4" name="Equation" r:id="rId9" imgW="914400" imgH="241200" progId="Equation.DSMT4">
                  <p:embed/>
                </p:oleObj>
              </mc:Choice>
              <mc:Fallback>
                <p:oleObj name="Equation" r:id="rId9" imgW="914400" imgH="24120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2563" y="2209800"/>
                        <a:ext cx="185102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9" name="Rectangle 21"/>
          <p:cNvSpPr>
            <a:spLocks noChangeArrowheads="1"/>
          </p:cNvSpPr>
          <p:nvPr/>
        </p:nvSpPr>
        <p:spPr bwMode="auto">
          <a:xfrm>
            <a:off x="3205163" y="2209800"/>
            <a:ext cx="63468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solidFill>
                  <a:srgbClr val="000000"/>
                </a:solidFill>
                <a:latin typeface="Times New Roman" pitchFamily="18" charset="0"/>
              </a:rPr>
              <a:t>是数域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</a:rPr>
              <a:t>上线性空间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</a:rPr>
              <a:t>中的一组向量</a:t>
            </a:r>
            <a:r>
              <a:rPr lang="zh-CN" altLang="en-US">
                <a:solidFill>
                  <a:srgbClr val="000000"/>
                </a:solidFill>
                <a:latin typeface="宋体" pitchFamily="2" charset="-122"/>
              </a:rPr>
              <a:t>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</a:rPr>
              <a:t>，</a:t>
            </a:r>
            <a:endParaRPr lang="zh-CN" altLang="en-US" b="0">
              <a:solidFill>
                <a:srgbClr val="000000"/>
              </a:solidFill>
            </a:endParaRPr>
          </a:p>
        </p:txBody>
      </p:sp>
      <p:sp>
        <p:nvSpPr>
          <p:cNvPr id="63510" name="Rectangle 22"/>
          <p:cNvSpPr>
            <a:spLocks noChangeArrowheads="1"/>
          </p:cNvSpPr>
          <p:nvPr/>
        </p:nvSpPr>
        <p:spPr bwMode="auto">
          <a:xfrm>
            <a:off x="938213" y="2681288"/>
            <a:ext cx="62293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考虑这组向量的所有可能的线性组合：</a:t>
            </a:r>
          </a:p>
        </p:txBody>
      </p:sp>
      <p:graphicFrame>
        <p:nvGraphicFramePr>
          <p:cNvPr id="63513" name="Object 25"/>
          <p:cNvGraphicFramePr>
            <a:graphicFrameLocks noChangeAspect="1"/>
          </p:cNvGraphicFramePr>
          <p:nvPr/>
        </p:nvGraphicFramePr>
        <p:xfrm>
          <a:off x="2092325" y="3214688"/>
          <a:ext cx="33655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5" name="Equation" r:id="rId11" imgW="1485720" imgH="228600" progId="Equation.DSMT4">
                  <p:embed/>
                </p:oleObj>
              </mc:Choice>
              <mc:Fallback>
                <p:oleObj name="Equation" r:id="rId11" imgW="1485720" imgH="22860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325" y="3214688"/>
                        <a:ext cx="3365500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12" name="Object 24"/>
          <p:cNvGraphicFramePr>
            <a:graphicFrameLocks noChangeAspect="1"/>
          </p:cNvGraphicFramePr>
          <p:nvPr/>
        </p:nvGraphicFramePr>
        <p:xfrm>
          <a:off x="3968750" y="4737100"/>
          <a:ext cx="18161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6" name="Equation" r:id="rId13" imgW="838080" imgH="228600" progId="Equation.DSMT4">
                  <p:embed/>
                </p:oleObj>
              </mc:Choice>
              <mc:Fallback>
                <p:oleObj name="Equation" r:id="rId13" imgW="838080" imgH="22860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4737100"/>
                        <a:ext cx="1816100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11" name="Object 23"/>
          <p:cNvGraphicFramePr>
            <a:graphicFrameLocks noChangeAspect="1"/>
          </p:cNvGraphicFramePr>
          <p:nvPr/>
        </p:nvGraphicFramePr>
        <p:xfrm>
          <a:off x="2803525" y="5499100"/>
          <a:ext cx="284956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7" name="Equation" r:id="rId15" imgW="1320480" imgH="228600" progId="Equation.DSMT4">
                  <p:embed/>
                </p:oleObj>
              </mc:Choice>
              <mc:Fallback>
                <p:oleObj name="Equation" r:id="rId15" imgW="1320480" imgH="2286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3525" y="5499100"/>
                        <a:ext cx="2849563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18" name="Rectangle 30"/>
          <p:cNvSpPr>
            <a:spLocks noChangeArrowheads="1"/>
          </p:cNvSpPr>
          <p:nvPr/>
        </p:nvSpPr>
        <p:spPr bwMode="auto">
          <a:xfrm>
            <a:off x="995363" y="3671888"/>
            <a:ext cx="281940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>
                <a:solidFill>
                  <a:srgbClr val="000000"/>
                </a:solidFill>
              </a:rPr>
              <a:t>所组成的集合</a:t>
            </a:r>
            <a:r>
              <a:rPr lang="en-US" altLang="zh-CN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63519" name="Rectangle 31"/>
          <p:cNvSpPr>
            <a:spLocks noChangeArrowheads="1"/>
          </p:cNvSpPr>
          <p:nvPr/>
        </p:nvSpPr>
        <p:spPr bwMode="auto">
          <a:xfrm>
            <a:off x="3402013" y="3671888"/>
            <a:ext cx="55181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显然这个集合是非空的，并且对于</a:t>
            </a:r>
          </a:p>
        </p:txBody>
      </p:sp>
      <p:sp>
        <p:nvSpPr>
          <p:cNvPr id="63520" name="Rectangle 32"/>
          <p:cNvSpPr>
            <a:spLocks noChangeArrowheads="1"/>
          </p:cNvSpPr>
          <p:nvPr/>
        </p:nvSpPr>
        <p:spPr bwMode="auto">
          <a:xfrm>
            <a:off x="1019175" y="4267200"/>
            <a:ext cx="75311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rgbClr val="000000"/>
                </a:solidFill>
                <a:latin typeface="Times New Roman" pitchFamily="18" charset="0"/>
              </a:rPr>
              <a:t>V </a:t>
            </a:r>
            <a:r>
              <a:rPr lang="zh-CN" altLang="en-US">
                <a:solidFill>
                  <a:srgbClr val="000000"/>
                </a:solidFill>
              </a:rPr>
              <a:t>的两种运算是封闭的</a:t>
            </a:r>
            <a:r>
              <a:rPr lang="en-US" altLang="zh-CN">
                <a:solidFill>
                  <a:srgbClr val="000000"/>
                </a:solidFill>
              </a:rPr>
              <a:t>.  </a:t>
            </a:r>
            <a:r>
              <a:rPr lang="zh-CN" altLang="en-US">
                <a:solidFill>
                  <a:srgbClr val="000000"/>
                </a:solidFill>
              </a:rPr>
              <a:t>因此它是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</a:rPr>
              <a:t>V </a:t>
            </a:r>
            <a:r>
              <a:rPr lang="zh-CN" altLang="en-US">
                <a:solidFill>
                  <a:srgbClr val="000000"/>
                </a:solidFill>
              </a:rPr>
              <a:t>的一个线性</a:t>
            </a:r>
          </a:p>
        </p:txBody>
      </p:sp>
      <p:sp>
        <p:nvSpPr>
          <p:cNvPr id="63521" name="Rectangle 33"/>
          <p:cNvSpPr>
            <a:spLocks noChangeArrowheads="1"/>
          </p:cNvSpPr>
          <p:nvPr/>
        </p:nvSpPr>
        <p:spPr bwMode="auto">
          <a:xfrm>
            <a:off x="919163" y="4738688"/>
            <a:ext cx="134937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子空间</a:t>
            </a:r>
            <a:r>
              <a:rPr lang="en-US" altLang="zh-CN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63522" name="Rectangle 34"/>
          <p:cNvSpPr>
            <a:spLocks noChangeArrowheads="1"/>
          </p:cNvSpPr>
          <p:nvPr/>
        </p:nvSpPr>
        <p:spPr bwMode="auto">
          <a:xfrm>
            <a:off x="2297113" y="4732338"/>
            <a:ext cx="16065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称它为由</a:t>
            </a:r>
          </a:p>
        </p:txBody>
      </p:sp>
      <p:sp>
        <p:nvSpPr>
          <p:cNvPr id="63523" name="Rectangle 35"/>
          <p:cNvSpPr>
            <a:spLocks noChangeArrowheads="1"/>
          </p:cNvSpPr>
          <p:nvPr/>
        </p:nvSpPr>
        <p:spPr bwMode="auto">
          <a:xfrm>
            <a:off x="6046788" y="4718050"/>
            <a:ext cx="241617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生成的子空间</a:t>
            </a:r>
            <a:r>
              <a:rPr lang="en-US" altLang="zh-CN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63524" name="Rectangle 36"/>
          <p:cNvSpPr>
            <a:spLocks noChangeArrowheads="1"/>
          </p:cNvSpPr>
          <p:nvPr/>
        </p:nvSpPr>
        <p:spPr bwMode="auto">
          <a:xfrm>
            <a:off x="933450" y="5424488"/>
            <a:ext cx="8953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记为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06" grpId="0"/>
      <p:bldP spid="63508" grpId="0"/>
      <p:bldP spid="63509" grpId="0"/>
      <p:bldP spid="63510" grpId="0"/>
      <p:bldP spid="63518" grpId="0"/>
      <p:bldP spid="63519" grpId="0"/>
      <p:bldP spid="63520" grpId="0"/>
      <p:bldP spid="63521" grpId="0"/>
      <p:bldP spid="63522" grpId="0"/>
      <p:bldP spid="63523" grpId="0"/>
      <p:bldP spid="635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20" name="Object 8"/>
          <p:cNvGraphicFramePr>
            <a:graphicFrameLocks noChangeAspect="1"/>
          </p:cNvGraphicFramePr>
          <p:nvPr/>
        </p:nvGraphicFramePr>
        <p:xfrm>
          <a:off x="381000" y="1447800"/>
          <a:ext cx="18288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6" name="Equation" r:id="rId3" imgW="914400" imgH="241200" progId="Equation.DSMT4">
                  <p:embed/>
                </p:oleObj>
              </mc:Choice>
              <mc:Fallback>
                <p:oleObj name="Equation" r:id="rId3" imgW="914400" imgH="2412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447800"/>
                        <a:ext cx="182880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9" name="Object 7"/>
          <p:cNvGraphicFramePr>
            <a:graphicFrameLocks noChangeAspect="1"/>
          </p:cNvGraphicFramePr>
          <p:nvPr/>
        </p:nvGraphicFramePr>
        <p:xfrm>
          <a:off x="2933700" y="1524000"/>
          <a:ext cx="16383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7" name="Equation" r:id="rId5" imgW="876240" imgH="241200" progId="Equation.DSMT4">
                  <p:embed/>
                </p:oleObj>
              </mc:Choice>
              <mc:Fallback>
                <p:oleObj name="Equation" r:id="rId5" imgW="876240" imgH="2412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700" y="1524000"/>
                        <a:ext cx="1638300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8" name="Object 6"/>
          <p:cNvGraphicFramePr>
            <a:graphicFrameLocks noChangeAspect="1"/>
          </p:cNvGraphicFramePr>
          <p:nvPr/>
        </p:nvGraphicFramePr>
        <p:xfrm>
          <a:off x="1143000" y="2209800"/>
          <a:ext cx="548640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8" name="Equation" r:id="rId7" imgW="2412720" imgH="241200" progId="Equation.DSMT4">
                  <p:embed/>
                </p:oleObj>
              </mc:Choice>
              <mc:Fallback>
                <p:oleObj name="Equation" r:id="rId7" imgW="2412720" imgH="241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209800"/>
                        <a:ext cx="5486400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7" name="Object 5"/>
          <p:cNvGraphicFramePr>
            <a:graphicFrameLocks noChangeAspect="1"/>
          </p:cNvGraphicFramePr>
          <p:nvPr/>
        </p:nvGraphicFramePr>
        <p:xfrm>
          <a:off x="1143000" y="3429000"/>
          <a:ext cx="226060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9" name="Equation" r:id="rId9" imgW="914400" imgH="241200" progId="Equation.DSMT4">
                  <p:embed/>
                </p:oleObj>
              </mc:Choice>
              <mc:Fallback>
                <p:oleObj name="Equation" r:id="rId9" imgW="914400" imgH="241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429000"/>
                        <a:ext cx="2260600" cy="58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6" name="Object 4"/>
          <p:cNvGraphicFramePr>
            <a:graphicFrameLocks noChangeAspect="1"/>
          </p:cNvGraphicFramePr>
          <p:nvPr/>
        </p:nvGraphicFramePr>
        <p:xfrm>
          <a:off x="3886200" y="3505200"/>
          <a:ext cx="198120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0" name="Equation" r:id="rId11" imgW="876240" imgH="241200" progId="Equation.DSMT4">
                  <p:embed/>
                </p:oleObj>
              </mc:Choice>
              <mc:Fallback>
                <p:oleObj name="Equation" r:id="rId11" imgW="876240" imgH="241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505200"/>
                        <a:ext cx="1981200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7" name="Rectangle 15"/>
          <p:cNvSpPr>
            <a:spLocks noChangeArrowheads="1"/>
          </p:cNvSpPr>
          <p:nvPr/>
        </p:nvSpPr>
        <p:spPr bwMode="auto">
          <a:xfrm>
            <a:off x="993775" y="839788"/>
            <a:ext cx="792162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据此，我们很容易证明：线性空间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zh-CN" altLang="en-US">
                <a:solidFill>
                  <a:srgbClr val="000000"/>
                </a:solidFill>
              </a:rPr>
              <a:t>中的两组向量</a:t>
            </a:r>
          </a:p>
        </p:txBody>
      </p:sp>
      <p:sp>
        <p:nvSpPr>
          <p:cNvPr id="64528" name="Rectangle 16"/>
          <p:cNvSpPr>
            <a:spLocks noChangeArrowheads="1"/>
          </p:cNvSpPr>
          <p:nvPr/>
        </p:nvSpPr>
        <p:spPr bwMode="auto">
          <a:xfrm>
            <a:off x="2286000" y="1447800"/>
            <a:ext cx="54133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和</a:t>
            </a:r>
          </a:p>
        </p:txBody>
      </p:sp>
      <p:sp>
        <p:nvSpPr>
          <p:cNvPr id="64531" name="Rectangle 19"/>
          <p:cNvSpPr>
            <a:spLocks noChangeArrowheads="1"/>
          </p:cNvSpPr>
          <p:nvPr/>
        </p:nvSpPr>
        <p:spPr bwMode="auto">
          <a:xfrm>
            <a:off x="4587875" y="1447800"/>
            <a:ext cx="8985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，则</a:t>
            </a:r>
          </a:p>
        </p:txBody>
      </p:sp>
      <p:sp>
        <p:nvSpPr>
          <p:cNvPr id="64532" name="Rectangle 20"/>
          <p:cNvSpPr>
            <a:spLocks noChangeArrowheads="1"/>
          </p:cNvSpPr>
          <p:nvPr/>
        </p:nvSpPr>
        <p:spPr bwMode="auto">
          <a:xfrm>
            <a:off x="457200" y="2819400"/>
            <a:ext cx="232727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的充要条件是</a:t>
            </a:r>
          </a:p>
        </p:txBody>
      </p:sp>
      <p:sp>
        <p:nvSpPr>
          <p:cNvPr id="64533" name="Rectangle 21"/>
          <p:cNvSpPr>
            <a:spLocks noChangeArrowheads="1"/>
          </p:cNvSpPr>
          <p:nvPr/>
        </p:nvSpPr>
        <p:spPr bwMode="auto">
          <a:xfrm>
            <a:off x="3276600" y="3429000"/>
            <a:ext cx="54133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与</a:t>
            </a:r>
          </a:p>
        </p:txBody>
      </p:sp>
      <p:sp>
        <p:nvSpPr>
          <p:cNvPr id="64534" name="Rectangle 22"/>
          <p:cNvSpPr>
            <a:spLocks noChangeArrowheads="1"/>
          </p:cNvSpPr>
          <p:nvPr/>
        </p:nvSpPr>
        <p:spPr bwMode="auto">
          <a:xfrm>
            <a:off x="5943600" y="3463925"/>
            <a:ext cx="9969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等价</a:t>
            </a:r>
            <a:r>
              <a:rPr lang="en-US" altLang="zh-CN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/>
              <a:t>小 结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数域的概念</a:t>
            </a:r>
          </a:p>
          <a:p>
            <a:r>
              <a:rPr lang="zh-CN" altLang="en-US"/>
              <a:t>线性空间的定义及其判定</a:t>
            </a:r>
          </a:p>
          <a:p>
            <a:r>
              <a:rPr lang="zh-CN" altLang="en-US"/>
              <a:t>线性空间的性质</a:t>
            </a:r>
          </a:p>
          <a:p>
            <a:r>
              <a:rPr lang="zh-CN" altLang="en-US"/>
              <a:t>子空间的定义及判定（重点）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4" name="Rectangle 6"/>
          <p:cNvSpPr>
            <a:spLocks noGrp="1" noChangeArrowheads="1"/>
          </p:cNvSpPr>
          <p:nvPr>
            <p:ph type="title"/>
          </p:nvPr>
        </p:nvSpPr>
        <p:spPr>
          <a:xfrm>
            <a:off x="876300" y="228600"/>
            <a:ext cx="7543800" cy="1143000"/>
          </a:xfrm>
        </p:spPr>
        <p:txBody>
          <a:bodyPr/>
          <a:lstStyle/>
          <a:p>
            <a:r>
              <a:rPr lang="zh-CN" altLang="en-US" sz="4800" dirty="0"/>
              <a:t>思考题</a:t>
            </a:r>
          </a:p>
        </p:txBody>
      </p:sp>
      <p:graphicFrame>
        <p:nvGraphicFramePr>
          <p:cNvPr id="68615" name="Object 7"/>
          <p:cNvGraphicFramePr>
            <a:graphicFrameLocks noChangeAspect="1"/>
          </p:cNvGraphicFramePr>
          <p:nvPr/>
        </p:nvGraphicFramePr>
        <p:xfrm>
          <a:off x="609600" y="1371600"/>
          <a:ext cx="6045200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1" name="Equation" r:id="rId3" imgW="6045120" imgH="2628720" progId="Equation.DSMT4">
                  <p:embed/>
                </p:oleObj>
              </mc:Choice>
              <mc:Fallback>
                <p:oleObj name="Equation" r:id="rId3" imgW="6045120" imgH="262872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371600"/>
                        <a:ext cx="6045200" cy="2628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6" name="Object 8"/>
          <p:cNvGraphicFramePr>
            <a:graphicFrameLocks noChangeAspect="1"/>
          </p:cNvGraphicFramePr>
          <p:nvPr/>
        </p:nvGraphicFramePr>
        <p:xfrm>
          <a:off x="762000" y="4267200"/>
          <a:ext cx="7772400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2" name="Equation" r:id="rId5" imgW="6540480" imgH="1904760" progId="Equation.DSMT4">
                  <p:embed/>
                </p:oleObj>
              </mc:Choice>
              <mc:Fallback>
                <p:oleObj name="Equation" r:id="rId5" imgW="6540480" imgH="190476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267200"/>
                        <a:ext cx="7772400" cy="226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7548963"/>
              </p:ext>
            </p:extLst>
          </p:nvPr>
        </p:nvGraphicFramePr>
        <p:xfrm>
          <a:off x="700088" y="533400"/>
          <a:ext cx="7743825" cy="512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7" name="Equation" r:id="rId3" imgW="6845040" imgH="4533840" progId="Equation.DSMT4">
                  <p:embed/>
                </p:oleObj>
              </mc:Choice>
              <mc:Fallback>
                <p:oleObj name="Equation" r:id="rId3" imgW="6845040" imgH="45338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8" y="533400"/>
                        <a:ext cx="7743825" cy="51292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708" name="Object 4"/>
          <p:cNvGraphicFramePr>
            <a:graphicFrameLocks noChangeAspect="1"/>
          </p:cNvGraphicFramePr>
          <p:nvPr/>
        </p:nvGraphicFramePr>
        <p:xfrm>
          <a:off x="685800" y="381000"/>
          <a:ext cx="8001000" cy="587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0" name="Equation" r:id="rId3" imgW="6819840" imgH="5003640" progId="Equation.DSMT4">
                  <p:embed/>
                </p:oleObj>
              </mc:Choice>
              <mc:Fallback>
                <p:oleObj name="Equation" r:id="rId3" imgW="6819840" imgH="5003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81000"/>
                        <a:ext cx="8001000" cy="587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694238"/>
            <a:ext cx="8229600" cy="944562"/>
          </a:xfrm>
          <a:ln>
            <a:solidFill>
              <a:srgbClr val="FF9900"/>
            </a:solidFill>
          </a:ln>
        </p:spPr>
        <p:txBody>
          <a:bodyPr/>
          <a:lstStyle/>
          <a:p>
            <a:pPr algn="l"/>
            <a:r>
              <a:rPr lang="en-US" altLang="zh-CN" sz="3200" i="1">
                <a:solidFill>
                  <a:srgbClr val="000099"/>
                </a:solidFill>
                <a:latin typeface="Times New Roman" pitchFamily="18" charset="0"/>
              </a:rPr>
              <a:t>Q</a:t>
            </a:r>
            <a:r>
              <a:rPr lang="zh-CN" altLang="en-US" sz="3200">
                <a:solidFill>
                  <a:srgbClr val="000099"/>
                </a:solidFill>
              </a:rPr>
              <a:t>（</a:t>
            </a:r>
            <a:r>
              <a:rPr lang="zh-CN" altLang="en-US" sz="3200" i="1">
                <a:solidFill>
                  <a:srgbClr val="000099"/>
                </a:solidFill>
              </a:rPr>
              <a:t>有理数</a:t>
            </a:r>
            <a:r>
              <a:rPr lang="zh-CN" altLang="en-US" sz="3200">
                <a:solidFill>
                  <a:srgbClr val="000099"/>
                </a:solidFill>
              </a:rPr>
              <a:t>）</a:t>
            </a:r>
            <a:r>
              <a:rPr lang="zh-CN" altLang="en-US" sz="3200" i="1">
                <a:solidFill>
                  <a:srgbClr val="000099"/>
                </a:solidFill>
              </a:rPr>
              <a:t>，</a:t>
            </a:r>
            <a:r>
              <a:rPr lang="en-US" altLang="zh-CN" sz="3200" i="1">
                <a:solidFill>
                  <a:srgbClr val="000099"/>
                </a:solidFill>
                <a:latin typeface="Times New Roman" pitchFamily="18" charset="0"/>
              </a:rPr>
              <a:t>R</a:t>
            </a:r>
            <a:r>
              <a:rPr lang="zh-CN" altLang="en-US" sz="3200">
                <a:solidFill>
                  <a:srgbClr val="000099"/>
                </a:solidFill>
              </a:rPr>
              <a:t>（</a:t>
            </a:r>
            <a:r>
              <a:rPr lang="zh-CN" altLang="en-US" sz="3200" i="1">
                <a:solidFill>
                  <a:srgbClr val="000099"/>
                </a:solidFill>
              </a:rPr>
              <a:t>实数</a:t>
            </a:r>
            <a:r>
              <a:rPr lang="zh-CN" altLang="en-US" sz="3200">
                <a:solidFill>
                  <a:srgbClr val="000099"/>
                </a:solidFill>
              </a:rPr>
              <a:t>）</a:t>
            </a:r>
            <a:r>
              <a:rPr lang="zh-CN" altLang="en-US" sz="3200" i="1">
                <a:solidFill>
                  <a:srgbClr val="000099"/>
                </a:solidFill>
              </a:rPr>
              <a:t>，</a:t>
            </a:r>
            <a:r>
              <a:rPr lang="en-US" altLang="zh-CN" sz="3200" i="1">
                <a:solidFill>
                  <a:srgbClr val="000099"/>
                </a:solidFill>
                <a:latin typeface="Times New Roman" pitchFamily="18" charset="0"/>
              </a:rPr>
              <a:t>C</a:t>
            </a:r>
            <a:r>
              <a:rPr lang="zh-CN" altLang="en-US" sz="3200">
                <a:solidFill>
                  <a:srgbClr val="000099"/>
                </a:solidFill>
              </a:rPr>
              <a:t>（</a:t>
            </a:r>
            <a:r>
              <a:rPr lang="zh-CN" altLang="en-US" sz="3200" i="1">
                <a:solidFill>
                  <a:srgbClr val="000099"/>
                </a:solidFill>
              </a:rPr>
              <a:t>复数</a:t>
            </a:r>
            <a:r>
              <a:rPr lang="zh-CN" altLang="en-US" sz="3200">
                <a:solidFill>
                  <a:srgbClr val="000099"/>
                </a:solidFill>
              </a:rPr>
              <a:t>）</a:t>
            </a:r>
            <a:r>
              <a:rPr lang="zh-CN" altLang="en-US"/>
              <a:t>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04800"/>
            <a:ext cx="8229600" cy="3657600"/>
          </a:xfrm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/>
              <a:t>在代数中，常把有共同性质的对象</a:t>
            </a:r>
            <a:r>
              <a:rPr lang="zh-CN" altLang="en-US" sz="2800">
                <a:solidFill>
                  <a:srgbClr val="CC3300"/>
                </a:solidFill>
                <a:ea typeface="黑体" pitchFamily="2" charset="-122"/>
              </a:rPr>
              <a:t>一起</a:t>
            </a:r>
            <a:r>
              <a:rPr lang="zh-CN" altLang="en-US" sz="2800"/>
              <a:t>讨论</a:t>
            </a:r>
            <a:r>
              <a:rPr lang="en-US" altLang="zh-CN" sz="2800"/>
              <a:t>. </a:t>
            </a:r>
          </a:p>
          <a:p>
            <a:pPr>
              <a:lnSpc>
                <a:spcPct val="90000"/>
              </a:lnSpc>
            </a:pPr>
            <a:r>
              <a:rPr lang="zh-CN" altLang="en-US" sz="2800"/>
              <a:t>关于数的加、减、乘、除等运算的性质通常称为数的</a:t>
            </a:r>
            <a:r>
              <a:rPr lang="zh-CN" altLang="en-US" sz="2800">
                <a:solidFill>
                  <a:srgbClr val="CC3300"/>
                </a:solidFill>
              </a:rPr>
              <a:t>代数性质</a:t>
            </a:r>
            <a:r>
              <a:rPr lang="en-US" altLang="zh-CN" sz="2800"/>
              <a:t>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800"/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定义：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数域是指这样的数的集合：它</a:t>
            </a:r>
            <a:r>
              <a:rPr lang="zh-CN" altLang="en-US" sz="2800">
                <a:solidFill>
                  <a:srgbClr val="CC3300"/>
                </a:solidFill>
                <a:latin typeface="黑体" pitchFamily="2" charset="-122"/>
                <a:ea typeface="黑体" pitchFamily="2" charset="-122"/>
              </a:rPr>
              <a:t>至少包含</a:t>
            </a:r>
            <a:r>
              <a:rPr lang="en-US" altLang="zh-CN" sz="2800">
                <a:solidFill>
                  <a:srgbClr val="CC3300"/>
                </a:solidFill>
                <a:latin typeface="黑体" pitchFamily="2" charset="-122"/>
                <a:ea typeface="黑体" pitchFamily="2" charset="-122"/>
              </a:rPr>
              <a:t>0</a:t>
            </a:r>
            <a:r>
              <a:rPr lang="zh-CN" altLang="en-US" sz="2800">
                <a:solidFill>
                  <a:srgbClr val="CC3300"/>
                </a:solidFill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sz="2800">
                <a:solidFill>
                  <a:srgbClr val="CC33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两个数，且对数的加、减、乘、除（除数不为零）四则运算是</a:t>
            </a:r>
            <a:r>
              <a:rPr lang="zh-CN" altLang="en-US" sz="2800">
                <a:solidFill>
                  <a:srgbClr val="CC3300"/>
                </a:solidFill>
                <a:latin typeface="黑体" pitchFamily="2" charset="-122"/>
                <a:ea typeface="黑体" pitchFamily="2" charset="-122"/>
              </a:rPr>
              <a:t>封闭的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（即所得结果仍在该集合中）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.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990600" y="3962400"/>
            <a:ext cx="60960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>
                <a:solidFill>
                  <a:srgbClr val="000000"/>
                </a:solidFill>
              </a:rPr>
              <a:t>用 </a:t>
            </a:r>
            <a:r>
              <a:rPr lang="en-US" altLang="zh-CN" i="1">
                <a:solidFill>
                  <a:srgbClr val="CC3300"/>
                </a:solidFill>
                <a:latin typeface="Times New Roman" pitchFamily="18" charset="0"/>
              </a:rPr>
              <a:t>F</a:t>
            </a:r>
            <a:r>
              <a:rPr lang="en-US" altLang="zh-CN">
                <a:solidFill>
                  <a:srgbClr val="CC3300"/>
                </a:solidFill>
              </a:rPr>
              <a:t>(</a:t>
            </a:r>
            <a:r>
              <a:rPr lang="zh-CN" altLang="en-US">
                <a:solidFill>
                  <a:srgbClr val="CC3300"/>
                </a:solidFill>
              </a:rPr>
              <a:t>或</a:t>
            </a:r>
            <a:r>
              <a:rPr lang="en-US" altLang="zh-CN" i="1">
                <a:solidFill>
                  <a:srgbClr val="CC3300"/>
                </a:solidFill>
                <a:latin typeface="Times New Roman" pitchFamily="18" charset="0"/>
              </a:rPr>
              <a:t>P</a:t>
            </a:r>
            <a:r>
              <a:rPr lang="en-US" altLang="zh-CN">
                <a:solidFill>
                  <a:srgbClr val="CC3300"/>
                </a:solidFill>
              </a:rPr>
              <a:t>)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zh-CN" altLang="en-US">
                <a:solidFill>
                  <a:srgbClr val="000000"/>
                </a:solidFill>
              </a:rPr>
              <a:t>泛指一般的数域。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animBg="1"/>
      <p:bldP spid="35843" grpId="0" build="p"/>
      <p:bldP spid="358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algn="l"/>
            <a:r>
              <a:rPr lang="zh-CN" altLang="en-US" sz="4000"/>
              <a:t>二、线性空间的定义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3048000"/>
          </a:xfrm>
        </p:spPr>
        <p:txBody>
          <a:bodyPr/>
          <a:lstStyle/>
          <a:p>
            <a:pPr marL="0" indent="0"/>
            <a:r>
              <a:rPr lang="zh-CN" altLang="en-US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几个例子</a:t>
            </a:r>
          </a:p>
          <a:p>
            <a:pPr marL="0" indent="0">
              <a:buFontTx/>
              <a:buNone/>
            </a:pPr>
            <a:r>
              <a:rPr lang="zh-CN" altLang="en-US" sz="2800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解析几何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中，二（三）维向量及其运算 ：</a:t>
            </a:r>
          </a:p>
          <a:p>
            <a:pPr marL="0" indent="0">
              <a:buFontTx/>
              <a:buNone/>
            </a:pPr>
            <a:r>
              <a:rPr lang="zh-CN" altLang="en-US" sz="2800">
                <a:latin typeface="黑体" pitchFamily="2" charset="-122"/>
                <a:ea typeface="黑体" pitchFamily="2" charset="-122"/>
              </a:rPr>
              <a:t>      向量的基本属性：可以按</a:t>
            </a:r>
            <a:r>
              <a:rPr lang="zh-CN" altLang="en-US" sz="2800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平行四边形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规律相加，也可以与实数作数量乘法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.</a:t>
            </a:r>
          </a:p>
          <a:p>
            <a:pPr marL="0" indent="0">
              <a:buFontTx/>
              <a:buNone/>
            </a:pPr>
            <a:r>
              <a:rPr lang="en-US" altLang="zh-CN" sz="2800">
                <a:latin typeface="黑体" pitchFamily="2" charset="-122"/>
                <a:ea typeface="黑体" pitchFamily="2" charset="-122"/>
              </a:rPr>
              <a:t>     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不少几何和力学对象的性质是可以通过向量的这两种运算来描述的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.</a:t>
            </a:r>
            <a:r>
              <a:rPr lang="en-US" altLang="zh-CN"/>
              <a:t> </a:t>
            </a:r>
          </a:p>
        </p:txBody>
      </p:sp>
      <p:pic>
        <p:nvPicPr>
          <p:cNvPr id="36882" name="Picture 1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4191000"/>
            <a:ext cx="3857625" cy="2209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/>
          <a:lstStyle/>
          <a:p>
            <a:pPr algn="l"/>
            <a:r>
              <a:rPr lang="zh-CN" altLang="en-US" sz="2800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所有</a:t>
            </a:r>
            <a:r>
              <a:rPr lang="en-US" altLang="zh-CN" sz="2800" i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n</a:t>
            </a:r>
            <a:r>
              <a:rPr lang="zh-CN" altLang="en-US" sz="2800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阶实矩阵：</a:t>
            </a:r>
            <a:r>
              <a:rPr lang="zh-CN" altLang="en-US" sz="2800"/>
              <a:t>也定义了加法和数量乘法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2514600"/>
            <a:ext cx="8686800" cy="1676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800" i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n</a:t>
            </a:r>
            <a:r>
              <a:rPr lang="zh-CN" altLang="en-US" sz="2800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维向量</a:t>
            </a:r>
            <a:r>
              <a:rPr lang="zh-CN" altLang="en-US" sz="2800"/>
              <a:t>作为特殊的矩阵，也有类似运算规律</a:t>
            </a:r>
            <a:r>
              <a:rPr lang="en-US" altLang="zh-CN" sz="2800"/>
              <a:t>.</a:t>
            </a:r>
          </a:p>
          <a:p>
            <a:pPr>
              <a:buFontTx/>
              <a:buNone/>
            </a:pPr>
            <a:r>
              <a:rPr lang="en-US" altLang="zh-CN" sz="2800"/>
              <a:t> </a:t>
            </a:r>
          </a:p>
          <a:p>
            <a:pPr>
              <a:buFontTx/>
              <a:buNone/>
            </a:pPr>
            <a:r>
              <a:rPr lang="zh-CN" altLang="en-US" sz="2800"/>
              <a:t>定义在区间</a:t>
            </a:r>
            <a:r>
              <a:rPr lang="en-US" altLang="zh-CN" sz="2800"/>
              <a:t>[</a:t>
            </a:r>
            <a:r>
              <a:rPr lang="en-US" altLang="zh-CN" sz="2800" i="1">
                <a:solidFill>
                  <a:srgbClr val="000099"/>
                </a:solidFill>
                <a:latin typeface="Times New Roman" pitchFamily="18" charset="0"/>
              </a:rPr>
              <a:t>a, b</a:t>
            </a:r>
            <a:r>
              <a:rPr lang="en-US" altLang="zh-CN" sz="2800"/>
              <a:t>]</a:t>
            </a:r>
            <a:r>
              <a:rPr lang="zh-CN" altLang="en-US" sz="2800"/>
              <a:t>上的连续函数的全体构成集合</a:t>
            </a:r>
            <a:r>
              <a:rPr lang="zh-CN" altLang="en-US"/>
              <a:t> </a:t>
            </a:r>
            <a:r>
              <a:rPr lang="en-US" altLang="zh-CN" i="1">
                <a:solidFill>
                  <a:srgbClr val="000099"/>
                </a:solidFill>
                <a:latin typeface="Times New Roman" pitchFamily="18" charset="0"/>
              </a:rPr>
              <a:t>C</a:t>
            </a:r>
            <a:r>
              <a:rPr lang="en-US" altLang="zh-CN">
                <a:solidFill>
                  <a:srgbClr val="000099"/>
                </a:solidFill>
                <a:latin typeface="Times New Roman" pitchFamily="18" charset="0"/>
              </a:rPr>
              <a:t>[</a:t>
            </a:r>
            <a:r>
              <a:rPr lang="en-US" altLang="zh-CN" i="1">
                <a:solidFill>
                  <a:srgbClr val="000099"/>
                </a:solidFill>
                <a:latin typeface="Times New Roman" pitchFamily="18" charset="0"/>
              </a:rPr>
              <a:t>a,b</a:t>
            </a:r>
            <a:r>
              <a:rPr lang="en-US" altLang="zh-CN">
                <a:solidFill>
                  <a:srgbClr val="000099"/>
                </a:solidFill>
                <a:latin typeface="Times New Roman" pitchFamily="18" charset="0"/>
              </a:rPr>
              <a:t>]:</a:t>
            </a:r>
            <a:r>
              <a:rPr lang="en-US" altLang="zh-CN"/>
              <a:t> </a:t>
            </a:r>
          </a:p>
        </p:txBody>
      </p:sp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1981200" y="990600"/>
          <a:ext cx="3429000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3" name="Equation" r:id="rId3" imgW="1587240" imgH="317160" progId="Equation.DSMT4">
                  <p:embed/>
                </p:oleObj>
              </mc:Choice>
              <mc:Fallback>
                <p:oleObj name="Equation" r:id="rId3" imgW="1587240" imgH="3171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990600"/>
                        <a:ext cx="3429000" cy="677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2057400" y="1654175"/>
          <a:ext cx="27432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4" name="Equation" r:id="rId5" imgW="1002960" imgH="317160" progId="Equation.DSMT4">
                  <p:embed/>
                </p:oleObj>
              </mc:Choice>
              <mc:Fallback>
                <p:oleObj name="Equation" r:id="rId5" imgW="1002960" imgH="3171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654175"/>
                        <a:ext cx="2743200" cy="86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7" name="Object 19"/>
          <p:cNvGraphicFramePr>
            <a:graphicFrameLocks noChangeAspect="1"/>
          </p:cNvGraphicFramePr>
          <p:nvPr/>
        </p:nvGraphicFramePr>
        <p:xfrm>
          <a:off x="1066800" y="4343400"/>
          <a:ext cx="33528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5" name="Equation" r:id="rId7" imgW="1307880" imgH="203040" progId="Equation.DSMT4">
                  <p:embed/>
                </p:oleObj>
              </mc:Choice>
              <mc:Fallback>
                <p:oleObj name="Equation" r:id="rId7" imgW="1307880" imgH="20304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343400"/>
                        <a:ext cx="335280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6" name="Object 18"/>
          <p:cNvGraphicFramePr>
            <a:graphicFrameLocks noChangeAspect="1"/>
          </p:cNvGraphicFramePr>
          <p:nvPr/>
        </p:nvGraphicFramePr>
        <p:xfrm>
          <a:off x="4953000" y="4343400"/>
          <a:ext cx="350520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6" name="Equation" r:id="rId9" imgW="1307880" imgH="203040" progId="Equation.DSMT4">
                  <p:embed/>
                </p:oleObj>
              </mc:Choice>
              <mc:Fallback>
                <p:oleObj name="Equation" r:id="rId9" imgW="1307880" imgH="20304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343400"/>
                        <a:ext cx="3505200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4" name="Object 16"/>
          <p:cNvGraphicFramePr>
            <a:graphicFrameLocks noChangeAspect="1"/>
          </p:cNvGraphicFramePr>
          <p:nvPr/>
        </p:nvGraphicFramePr>
        <p:xfrm>
          <a:off x="1219200" y="4953000"/>
          <a:ext cx="472440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7" name="Equation" r:id="rId11" imgW="1676160" imgH="215640" progId="Equation.DSMT4">
                  <p:embed/>
                </p:oleObj>
              </mc:Choice>
              <mc:Fallback>
                <p:oleObj name="Equation" r:id="rId11" imgW="1676160" imgH="21564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953000"/>
                        <a:ext cx="4724400" cy="617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8" name="Rectangle 20"/>
          <p:cNvSpPr>
            <a:spLocks noChangeArrowheads="1"/>
          </p:cNvSpPr>
          <p:nvPr/>
        </p:nvSpPr>
        <p:spPr bwMode="auto">
          <a:xfrm>
            <a:off x="-247650" y="28829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7911" name="Rectangle 23"/>
          <p:cNvSpPr>
            <a:spLocks noChangeArrowheads="1"/>
          </p:cNvSpPr>
          <p:nvPr/>
        </p:nvSpPr>
        <p:spPr bwMode="auto">
          <a:xfrm>
            <a:off x="-247650" y="375761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4419600" y="4343400"/>
            <a:ext cx="54133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有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  <p:bldP spid="379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7543800" cy="1143000"/>
          </a:xfrm>
        </p:spPr>
        <p:txBody>
          <a:bodyPr/>
          <a:lstStyle/>
          <a:p>
            <a:pPr algn="l"/>
            <a:r>
              <a:rPr lang="zh-CN" altLang="en-US" sz="3200" dirty="0"/>
              <a:t>综合上面几个例子，可以得到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495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800"/>
              <a:t>      </a:t>
            </a:r>
            <a:r>
              <a:rPr lang="zh-CN" altLang="en-US" sz="2800"/>
              <a:t>所考虑的对象虽然完全不同，但是它们都有一个</a:t>
            </a:r>
            <a:r>
              <a:rPr lang="zh-CN" altLang="en-US" sz="2800">
                <a:solidFill>
                  <a:srgbClr val="000099"/>
                </a:solidFill>
              </a:rPr>
              <a:t>共同点</a:t>
            </a:r>
            <a:r>
              <a:rPr lang="zh-CN" altLang="en-US" sz="2800"/>
              <a:t>，那就是它们都有</a:t>
            </a:r>
            <a:r>
              <a:rPr lang="zh-CN" altLang="en-US" sz="2800">
                <a:solidFill>
                  <a:srgbClr val="CC3300"/>
                </a:solidFill>
                <a:ea typeface="黑体" pitchFamily="2" charset="-122"/>
              </a:rPr>
              <a:t>加法</a:t>
            </a:r>
            <a:r>
              <a:rPr lang="zh-CN" altLang="en-US" sz="2800"/>
              <a:t>和</a:t>
            </a:r>
            <a:r>
              <a:rPr lang="zh-CN" altLang="en-US" sz="2800">
                <a:solidFill>
                  <a:srgbClr val="CC3300"/>
                </a:solidFill>
                <a:ea typeface="黑体" pitchFamily="2" charset="-122"/>
              </a:rPr>
              <a:t>数量乘法</a:t>
            </a:r>
            <a:r>
              <a:rPr lang="zh-CN" altLang="en-US" sz="2800"/>
              <a:t>两种运算。当然，随着对象不同，这两种运算定义也不同。 </a:t>
            </a:r>
          </a:p>
          <a:p>
            <a:pPr marL="0" indent="0">
              <a:buFontTx/>
              <a:buNone/>
            </a:pPr>
            <a:endParaRPr lang="zh-CN" altLang="en-US" sz="2800"/>
          </a:p>
          <a:p>
            <a:pPr marL="0" indent="0">
              <a:buFontTx/>
              <a:buNone/>
            </a:pPr>
            <a:r>
              <a:rPr lang="zh-CN" altLang="en-US"/>
              <a:t>    为了抓住它们的共同点，把它们</a:t>
            </a:r>
            <a:r>
              <a:rPr lang="zh-CN" altLang="en-US">
                <a:solidFill>
                  <a:srgbClr val="000099"/>
                </a:solidFill>
              </a:rPr>
              <a:t>统一起来研究</a:t>
            </a:r>
            <a:r>
              <a:rPr lang="zh-CN" altLang="en-US"/>
              <a:t>，因而引入线性空间的概念。 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229600" cy="563562"/>
          </a:xfrm>
        </p:spPr>
        <p:txBody>
          <a:bodyPr/>
          <a:lstStyle/>
          <a:p>
            <a:pPr algn="l"/>
            <a:r>
              <a:rPr lang="zh-CN" altLang="en-US" sz="4000" dirty="0">
                <a:ea typeface="黑体" pitchFamily="2" charset="-122"/>
              </a:rPr>
              <a:t>线性空间的定义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8534400" cy="4724400"/>
          </a:xfrm>
        </p:spPr>
        <p:txBody>
          <a:bodyPr/>
          <a:lstStyle/>
          <a:p>
            <a:pPr marL="0" indent="0" algn="just">
              <a:buFontTx/>
              <a:buNone/>
            </a:pPr>
            <a:r>
              <a:rPr kumimoji="1" lang="zh-CN" altLang="en-US" dirty="0">
                <a:solidFill>
                  <a:srgbClr val="000099"/>
                </a:solidFill>
                <a:latin typeface="Times New Roman" pitchFamily="18" charset="0"/>
                <a:ea typeface="黑体" panose="02010609060101010101" pitchFamily="49" charset="-122"/>
              </a:rPr>
              <a:t>定义</a:t>
            </a:r>
            <a:r>
              <a:rPr kumimoji="1" lang="en-US" altLang="zh-CN" dirty="0">
                <a:solidFill>
                  <a:srgbClr val="000099"/>
                </a:solidFill>
                <a:latin typeface="Times New Roman" pitchFamily="18" charset="0"/>
                <a:ea typeface="黑体" panose="02010609060101010101" pitchFamily="49" charset="-122"/>
              </a:rPr>
              <a:t>1.</a:t>
            </a:r>
            <a:r>
              <a:rPr kumimoji="1" lang="en-US" altLang="zh-CN" dirty="0">
                <a:latin typeface="Times New Roman" pitchFamily="18" charset="0"/>
                <a:ea typeface="黑体" panose="02010609060101010101" pitchFamily="49" charset="-122"/>
              </a:rPr>
              <a:t>    </a:t>
            </a:r>
            <a:r>
              <a:rPr kumimoji="1" lang="zh-CN" altLang="en-US" dirty="0">
                <a:latin typeface="Times New Roman" pitchFamily="18" charset="0"/>
                <a:ea typeface="黑体" panose="02010609060101010101" pitchFamily="49" charset="-122"/>
              </a:rPr>
              <a:t>设</a:t>
            </a:r>
            <a:r>
              <a:rPr kumimoji="1" lang="en-US" altLang="zh-CN" i="1" dirty="0">
                <a:latin typeface="Times New Roman" pitchFamily="18" charset="0"/>
                <a:ea typeface="黑体" panose="02010609060101010101" pitchFamily="49" charset="-122"/>
              </a:rPr>
              <a:t>V </a:t>
            </a:r>
            <a:r>
              <a:rPr kumimoji="1" lang="zh-CN" altLang="en-US" dirty="0">
                <a:latin typeface="Times New Roman" pitchFamily="18" charset="0"/>
                <a:ea typeface="黑体" panose="02010609060101010101" pitchFamily="49" charset="-122"/>
              </a:rPr>
              <a:t>是一个非空集合，</a:t>
            </a:r>
            <a:r>
              <a:rPr kumimoji="1" lang="en-US" altLang="zh-CN" i="1" dirty="0">
                <a:latin typeface="Times New Roman" pitchFamily="18" charset="0"/>
                <a:ea typeface="黑体" panose="02010609060101010101" pitchFamily="49" charset="-122"/>
              </a:rPr>
              <a:t>F</a:t>
            </a:r>
            <a:r>
              <a:rPr kumimoji="1" lang="zh-CN" altLang="en-US" dirty="0">
                <a:latin typeface="Times New Roman" pitchFamily="18" charset="0"/>
                <a:ea typeface="黑体" panose="02010609060101010101" pitchFamily="49" charset="-122"/>
              </a:rPr>
              <a:t>是一个数域，在集合</a:t>
            </a:r>
            <a:r>
              <a:rPr kumimoji="1" lang="en-US" altLang="zh-CN" i="1" dirty="0">
                <a:latin typeface="Times New Roman" pitchFamily="18" charset="0"/>
                <a:ea typeface="黑体" panose="02010609060101010101" pitchFamily="49" charset="-122"/>
              </a:rPr>
              <a:t>V </a:t>
            </a:r>
            <a:r>
              <a:rPr kumimoji="1" lang="zh-CN" altLang="en-US" dirty="0">
                <a:latin typeface="Times New Roman" pitchFamily="18" charset="0"/>
                <a:ea typeface="黑体" panose="02010609060101010101" pitchFamily="49" charset="-122"/>
              </a:rPr>
              <a:t>中定义元</a:t>
            </a:r>
            <a:r>
              <a:rPr kumimoji="1" lang="en-US" altLang="zh-CN" dirty="0">
                <a:latin typeface="Times New Roman" pitchFamily="18" charset="0"/>
                <a:ea typeface="黑体" panose="02010609060101010101" pitchFamily="49" charset="-122"/>
              </a:rPr>
              <a:t>(</a:t>
            </a:r>
            <a:r>
              <a:rPr kumimoji="1" lang="zh-CN" altLang="en-US" dirty="0">
                <a:latin typeface="Times New Roman" pitchFamily="18" charset="0"/>
                <a:ea typeface="黑体" panose="02010609060101010101" pitchFamily="49" charset="-122"/>
              </a:rPr>
              <a:t>元素</a:t>
            </a:r>
            <a:r>
              <a:rPr kumimoji="1" lang="en-US" altLang="zh-CN" dirty="0">
                <a:latin typeface="Times New Roman" pitchFamily="18" charset="0"/>
                <a:ea typeface="黑体" panose="02010609060101010101" pitchFamily="49" charset="-122"/>
              </a:rPr>
              <a:t>)</a:t>
            </a:r>
            <a:r>
              <a:rPr kumimoji="1" lang="zh-CN" altLang="en-US" dirty="0">
                <a:latin typeface="Times New Roman" pitchFamily="18" charset="0"/>
                <a:ea typeface="黑体" panose="02010609060101010101" pitchFamily="49" charset="-122"/>
              </a:rPr>
              <a:t>之间的</a:t>
            </a:r>
            <a:r>
              <a:rPr kumimoji="1" lang="zh-CN" altLang="en-US" dirty="0">
                <a:solidFill>
                  <a:srgbClr val="CC3300"/>
                </a:solidFill>
                <a:latin typeface="Times New Roman" pitchFamily="18" charset="0"/>
                <a:ea typeface="黑体" panose="02010609060101010101" pitchFamily="49" charset="-122"/>
              </a:rPr>
              <a:t>加法</a:t>
            </a:r>
            <a:r>
              <a:rPr kumimoji="1" lang="zh-CN" altLang="en-US" dirty="0">
                <a:latin typeface="Times New Roman" pitchFamily="18" charset="0"/>
                <a:ea typeface="黑体" panose="02010609060101010101" pitchFamily="49" charset="-122"/>
              </a:rPr>
              <a:t>运算，使得任意</a:t>
            </a:r>
            <a:r>
              <a:rPr kumimoji="1" lang="en-US" altLang="zh-CN" i="1" dirty="0">
                <a:latin typeface="Times New Roman" pitchFamily="18" charset="0"/>
                <a:ea typeface="黑体" panose="02010609060101010101" pitchFamily="49" charset="-122"/>
              </a:rPr>
              <a:t>α,β∈V</a:t>
            </a:r>
            <a:r>
              <a:rPr kumimoji="1" lang="en-US" altLang="zh-CN" dirty="0">
                <a:latin typeface="Times New Roman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dirty="0">
                <a:latin typeface="Times New Roman" pitchFamily="18" charset="0"/>
                <a:ea typeface="黑体" panose="02010609060101010101" pitchFamily="49" charset="-122"/>
              </a:rPr>
              <a:t>，都有</a:t>
            </a:r>
            <a:r>
              <a:rPr kumimoji="1" lang="en-US" altLang="zh-CN" i="1" dirty="0">
                <a:latin typeface="Times New Roman" pitchFamily="18" charset="0"/>
                <a:ea typeface="黑体" panose="02010609060101010101" pitchFamily="49" charset="-122"/>
              </a:rPr>
              <a:t>α+β∈V</a:t>
            </a:r>
            <a:r>
              <a:rPr kumimoji="1" lang="en-US" altLang="zh-CN" dirty="0">
                <a:latin typeface="Times New Roman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dirty="0">
                <a:latin typeface="Times New Roman" pitchFamily="18" charset="0"/>
                <a:ea typeface="黑体" panose="02010609060101010101" pitchFamily="49" charset="-122"/>
              </a:rPr>
              <a:t>；在</a:t>
            </a:r>
            <a:r>
              <a:rPr kumimoji="1" lang="en-US" altLang="zh-CN" i="1" dirty="0">
                <a:latin typeface="Times New Roman" pitchFamily="18" charset="0"/>
                <a:ea typeface="黑体" panose="02010609060101010101" pitchFamily="49" charset="-122"/>
              </a:rPr>
              <a:t>F</a:t>
            </a:r>
            <a:r>
              <a:rPr kumimoji="1" lang="zh-CN" altLang="en-US" dirty="0">
                <a:latin typeface="Times New Roman" pitchFamily="18" charset="0"/>
                <a:ea typeface="黑体" panose="02010609060101010101" pitchFamily="49" charset="-122"/>
              </a:rPr>
              <a:t>与</a:t>
            </a:r>
            <a:r>
              <a:rPr kumimoji="1" lang="en-US" altLang="zh-CN" i="1" dirty="0">
                <a:latin typeface="Times New Roman" pitchFamily="18" charset="0"/>
                <a:ea typeface="黑体" panose="02010609060101010101" pitchFamily="49" charset="-122"/>
              </a:rPr>
              <a:t>V</a:t>
            </a:r>
            <a:r>
              <a:rPr kumimoji="1" lang="zh-CN" altLang="en-US" dirty="0">
                <a:latin typeface="Times New Roman" pitchFamily="18" charset="0"/>
                <a:ea typeface="黑体" panose="02010609060101010101" pitchFamily="49" charset="-122"/>
              </a:rPr>
              <a:t>的元之间定义一个</a:t>
            </a:r>
            <a:r>
              <a:rPr kumimoji="1" lang="zh-CN" altLang="en-US" dirty="0">
                <a:solidFill>
                  <a:srgbClr val="CC3300"/>
                </a:solidFill>
                <a:latin typeface="Times New Roman" pitchFamily="18" charset="0"/>
                <a:ea typeface="黑体" panose="02010609060101010101" pitchFamily="49" charset="-122"/>
              </a:rPr>
              <a:t>数量乘法</a:t>
            </a:r>
            <a:r>
              <a:rPr kumimoji="1" lang="zh-CN" altLang="en-US" dirty="0">
                <a:latin typeface="Times New Roman" pitchFamily="18" charset="0"/>
                <a:ea typeface="黑体" panose="02010609060101010101" pitchFamily="49" charset="-122"/>
              </a:rPr>
              <a:t>运算，使得任意</a:t>
            </a:r>
            <a:r>
              <a:rPr kumimoji="1" lang="en-US" altLang="zh-CN" i="1" dirty="0" err="1">
                <a:latin typeface="Times New Roman" pitchFamily="18" charset="0"/>
                <a:ea typeface="黑体" panose="02010609060101010101" pitchFamily="49" charset="-122"/>
              </a:rPr>
              <a:t>k∈F</a:t>
            </a:r>
            <a:r>
              <a:rPr kumimoji="1" lang="zh-CN" altLang="en-US" dirty="0">
                <a:latin typeface="Times New Roman" pitchFamily="18" charset="0"/>
                <a:ea typeface="黑体" panose="02010609060101010101" pitchFamily="49" charset="-122"/>
              </a:rPr>
              <a:t>及</a:t>
            </a:r>
            <a:r>
              <a:rPr kumimoji="1" lang="en-US" altLang="zh-CN" i="1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a∈V</a:t>
            </a:r>
            <a:r>
              <a:rPr kumimoji="1" lang="en-US" altLang="zh-CN" dirty="0">
                <a:latin typeface="Times New Roman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dirty="0">
                <a:latin typeface="Times New Roman" pitchFamily="18" charset="0"/>
                <a:ea typeface="黑体" panose="02010609060101010101" pitchFamily="49" charset="-122"/>
              </a:rPr>
              <a:t>，都有 </a:t>
            </a:r>
            <a:r>
              <a:rPr kumimoji="1" lang="en-US" altLang="zh-CN" i="1" dirty="0" err="1">
                <a:latin typeface="Times New Roman" pitchFamily="18" charset="0"/>
                <a:ea typeface="黑体" panose="02010609060101010101" pitchFamily="49" charset="-122"/>
              </a:rPr>
              <a:t>ka∈V</a:t>
            </a:r>
            <a:r>
              <a:rPr kumimoji="1" lang="en-US" altLang="zh-CN" dirty="0">
                <a:latin typeface="Times New Roman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dirty="0">
                <a:latin typeface="Times New Roman" pitchFamily="18" charset="0"/>
                <a:ea typeface="黑体" panose="02010609060101010101" pitchFamily="49" charset="-122"/>
              </a:rPr>
              <a:t>。并且加法和数量乘法满足下列运算规律，则称</a:t>
            </a:r>
            <a:r>
              <a:rPr kumimoji="1" lang="en-US" altLang="zh-CN" i="1" dirty="0">
                <a:solidFill>
                  <a:srgbClr val="CC3300"/>
                </a:solidFill>
                <a:latin typeface="Times New Roman" pitchFamily="18" charset="0"/>
                <a:ea typeface="黑体" panose="02010609060101010101" pitchFamily="49" charset="-122"/>
              </a:rPr>
              <a:t>V</a:t>
            </a:r>
            <a:r>
              <a:rPr kumimoji="1" lang="zh-CN" altLang="en-US" dirty="0">
                <a:solidFill>
                  <a:srgbClr val="CC3300"/>
                </a:solidFill>
                <a:latin typeface="Times New Roman" pitchFamily="18" charset="0"/>
                <a:ea typeface="黑体" panose="02010609060101010101" pitchFamily="49" charset="-122"/>
              </a:rPr>
              <a:t>为数域</a:t>
            </a:r>
            <a:r>
              <a:rPr kumimoji="1" lang="en-US" altLang="zh-CN" i="1" dirty="0">
                <a:solidFill>
                  <a:srgbClr val="CC3300"/>
                </a:solidFill>
                <a:latin typeface="Times New Roman" pitchFamily="18" charset="0"/>
                <a:ea typeface="黑体" panose="02010609060101010101" pitchFamily="49" charset="-122"/>
              </a:rPr>
              <a:t>F</a:t>
            </a:r>
            <a:r>
              <a:rPr kumimoji="1" lang="zh-CN" altLang="en-US" dirty="0">
                <a:solidFill>
                  <a:srgbClr val="CC3300"/>
                </a:solidFill>
                <a:latin typeface="Times New Roman" pitchFamily="18" charset="0"/>
                <a:ea typeface="黑体" panose="02010609060101010101" pitchFamily="49" charset="-122"/>
              </a:rPr>
              <a:t>上的线性空间</a:t>
            </a:r>
            <a:r>
              <a:rPr kumimoji="1" lang="zh-CN" altLang="en-US" dirty="0">
                <a:latin typeface="Times New Roman" pitchFamily="18" charset="0"/>
                <a:ea typeface="黑体" panose="02010609060101010101" pitchFamily="49" charset="-122"/>
              </a:rPr>
              <a:t>。</a:t>
            </a:r>
            <a:r>
              <a:rPr kumimoji="1" lang="en-US" altLang="zh-CN" dirty="0">
                <a:latin typeface="Times New Roman" pitchFamily="18" charset="0"/>
                <a:ea typeface="黑体" panose="02010609060101010101" pitchFamily="49" charset="-122"/>
              </a:rPr>
              <a:t>【</a:t>
            </a:r>
            <a:r>
              <a:rPr kumimoji="1" lang="zh-CN" altLang="en-US" dirty="0">
                <a:latin typeface="Times New Roman" pitchFamily="18" charset="0"/>
                <a:ea typeface="黑体" panose="02010609060101010101" pitchFamily="49" charset="-122"/>
              </a:rPr>
              <a:t>按所定义的线性运算构成数域</a:t>
            </a:r>
            <a:r>
              <a:rPr kumimoji="1" lang="en-US" altLang="zh-CN" i="1" dirty="0">
                <a:latin typeface="Times New Roman" pitchFamily="18" charset="0"/>
                <a:ea typeface="黑体" panose="02010609060101010101" pitchFamily="49" charset="-122"/>
              </a:rPr>
              <a:t>F</a:t>
            </a:r>
            <a:r>
              <a:rPr kumimoji="1" lang="zh-CN" altLang="en-US" dirty="0">
                <a:latin typeface="Times New Roman" pitchFamily="18" charset="0"/>
                <a:ea typeface="黑体" panose="02010609060101010101" pitchFamily="49" charset="-122"/>
              </a:rPr>
              <a:t>上的线性空间（或者</a:t>
            </a:r>
            <a:r>
              <a:rPr kumimoji="1" lang="zh-CN" altLang="en-US" dirty="0">
                <a:solidFill>
                  <a:srgbClr val="CC3300"/>
                </a:solidFill>
                <a:latin typeface="Times New Roman" pitchFamily="18" charset="0"/>
                <a:ea typeface="黑体" panose="02010609060101010101" pitchFamily="49" charset="-122"/>
              </a:rPr>
              <a:t>向量空间</a:t>
            </a:r>
            <a:r>
              <a:rPr kumimoji="1" lang="zh-CN" altLang="en-US" dirty="0">
                <a:latin typeface="Times New Roman" pitchFamily="18" charset="0"/>
                <a:ea typeface="黑体" panose="02010609060101010101" pitchFamily="49" charset="-122"/>
              </a:rPr>
              <a:t>）</a:t>
            </a:r>
            <a:r>
              <a:rPr kumimoji="1" lang="en-US" altLang="zh-CN" dirty="0">
                <a:latin typeface="Times New Roman" pitchFamily="18" charset="0"/>
                <a:ea typeface="黑体" panose="02010609060101010101" pitchFamily="49" charset="-122"/>
              </a:rPr>
              <a:t>】</a:t>
            </a:r>
            <a:r>
              <a:rPr kumimoji="1" lang="zh-CN" altLang="en-US" dirty="0">
                <a:latin typeface="Times New Roman" pitchFamily="18" charset="0"/>
                <a:ea typeface="黑体" panose="02010609060101010101" pitchFamily="49" charset="-122"/>
              </a:rPr>
              <a:t>简称</a:t>
            </a:r>
            <a:r>
              <a:rPr kumimoji="1" lang="en-US" altLang="zh-CN" i="1" dirty="0">
                <a:solidFill>
                  <a:srgbClr val="CC3300"/>
                </a:solidFill>
                <a:latin typeface="Times New Roman" pitchFamily="18" charset="0"/>
                <a:ea typeface="黑体" panose="02010609060101010101" pitchFamily="49" charset="-122"/>
              </a:rPr>
              <a:t>V</a:t>
            </a:r>
            <a:r>
              <a:rPr kumimoji="1" lang="zh-CN" altLang="en-US" dirty="0">
                <a:solidFill>
                  <a:srgbClr val="CC3300"/>
                </a:solidFill>
                <a:latin typeface="Times New Roman" pitchFamily="18" charset="0"/>
                <a:ea typeface="黑体" panose="02010609060101010101" pitchFamily="49" charset="-122"/>
              </a:rPr>
              <a:t>是</a:t>
            </a:r>
            <a:r>
              <a:rPr kumimoji="1" lang="en-US" altLang="zh-CN" i="1" dirty="0">
                <a:solidFill>
                  <a:srgbClr val="CC3300"/>
                </a:solidFill>
                <a:latin typeface="Times New Roman" pitchFamily="18" charset="0"/>
                <a:ea typeface="黑体" panose="02010609060101010101" pitchFamily="49" charset="-122"/>
              </a:rPr>
              <a:t>F</a:t>
            </a:r>
            <a:r>
              <a:rPr kumimoji="1" lang="zh-CN" altLang="en-US" dirty="0">
                <a:solidFill>
                  <a:srgbClr val="CC3300"/>
                </a:solidFill>
                <a:latin typeface="Times New Roman" pitchFamily="18" charset="0"/>
                <a:ea typeface="黑体" panose="02010609060101010101" pitchFamily="49" charset="-122"/>
              </a:rPr>
              <a:t>上的线性空间</a:t>
            </a:r>
            <a:r>
              <a:rPr kumimoji="1" lang="zh-CN" altLang="en-US" dirty="0">
                <a:latin typeface="Times New Roman" pitchFamily="18" charset="0"/>
                <a:ea typeface="黑体" panose="02010609060101010101" pitchFamily="49" charset="-122"/>
              </a:rPr>
              <a:t>，</a:t>
            </a:r>
            <a:r>
              <a:rPr kumimoji="1" lang="en-US" altLang="zh-CN" i="1" dirty="0">
                <a:latin typeface="Times New Roman" pitchFamily="18" charset="0"/>
                <a:ea typeface="黑体" panose="02010609060101010101" pitchFamily="49" charset="-122"/>
              </a:rPr>
              <a:t>V </a:t>
            </a:r>
            <a:r>
              <a:rPr kumimoji="1" lang="zh-CN" altLang="en-US" dirty="0">
                <a:latin typeface="Times New Roman" pitchFamily="18" charset="0"/>
                <a:ea typeface="黑体" panose="02010609060101010101" pitchFamily="49" charset="-122"/>
              </a:rPr>
              <a:t>的元称为</a:t>
            </a:r>
            <a:r>
              <a:rPr kumimoji="1" lang="zh-CN" altLang="en-US" dirty="0">
                <a:solidFill>
                  <a:srgbClr val="000099"/>
                </a:solidFill>
                <a:latin typeface="Times New Roman" pitchFamily="18" charset="0"/>
                <a:ea typeface="黑体" panose="02010609060101010101" pitchFamily="49" charset="-122"/>
              </a:rPr>
              <a:t>向量</a:t>
            </a:r>
            <a:r>
              <a:rPr kumimoji="1" lang="en-US" altLang="zh-CN" dirty="0">
                <a:latin typeface="Times New Roman" pitchFamily="18" charset="0"/>
                <a:ea typeface="黑体" panose="02010609060101010101" pitchFamily="49" charset="-122"/>
              </a:rPr>
              <a:t>.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524000" y="176213"/>
          <a:ext cx="5943600" cy="544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6" name="Equation" r:id="rId3" imgW="2895480" imgH="2654280" progId="Equation.DSMT4">
                  <p:embed/>
                </p:oleObj>
              </mc:Choice>
              <mc:Fallback>
                <p:oleObj name="Equation" r:id="rId3" imgW="2895480" imgH="26542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76213"/>
                        <a:ext cx="5943600" cy="544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304800" y="5697538"/>
            <a:ext cx="8686800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altLang="zh-CN">
                <a:solidFill>
                  <a:srgbClr val="000000"/>
                </a:solidFill>
              </a:rPr>
              <a:t>    </a:t>
            </a:r>
            <a:r>
              <a:rPr lang="zh-CN" altLang="en-US">
                <a:solidFill>
                  <a:srgbClr val="000000"/>
                </a:solidFill>
              </a:rPr>
              <a:t>实数域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zh-CN" altLang="en-US">
                <a:solidFill>
                  <a:srgbClr val="000000"/>
                </a:solidFill>
              </a:rPr>
              <a:t>上的线性空间简称为</a:t>
            </a:r>
            <a:r>
              <a:rPr lang="zh-CN" altLang="en-US">
                <a:solidFill>
                  <a:srgbClr val="000099"/>
                </a:solidFill>
                <a:ea typeface="黑体" pitchFamily="2" charset="-122"/>
              </a:rPr>
              <a:t>实空间</a:t>
            </a:r>
            <a:r>
              <a:rPr lang="zh-CN" altLang="en-US">
                <a:solidFill>
                  <a:srgbClr val="000000"/>
                </a:solidFill>
              </a:rPr>
              <a:t>，复数域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zh-CN" altLang="en-US">
                <a:solidFill>
                  <a:srgbClr val="000000"/>
                </a:solidFill>
              </a:rPr>
              <a:t>上的线性空间简称为</a:t>
            </a:r>
            <a:r>
              <a:rPr lang="zh-CN" altLang="en-US">
                <a:solidFill>
                  <a:srgbClr val="000099"/>
                </a:solidFill>
                <a:ea typeface="黑体" pitchFamily="2" charset="-122"/>
              </a:rPr>
              <a:t>复空间</a:t>
            </a:r>
            <a:r>
              <a:rPr lang="en-US" altLang="zh-CN">
                <a:solidFill>
                  <a:srgbClr val="000000"/>
                </a:solidFill>
              </a:rPr>
              <a:t>.   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334962"/>
          </a:xfrm>
        </p:spPr>
        <p:txBody>
          <a:bodyPr/>
          <a:lstStyle/>
          <a:p>
            <a:pPr algn="l"/>
            <a:r>
              <a:rPr kumimoji="1" lang="zh-CN" altLang="en-US" sz="28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说明</a:t>
            </a:r>
            <a:r>
              <a:rPr kumimoji="1" lang="en-US" altLang="zh-CN" sz="28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: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458200" cy="6019800"/>
          </a:xfrm>
        </p:spPr>
        <p:txBody>
          <a:bodyPr/>
          <a:lstStyle/>
          <a:p>
            <a:pPr marL="269875" indent="-269875">
              <a:lnSpc>
                <a:spcPct val="80000"/>
              </a:lnSpc>
            </a:pPr>
            <a:r>
              <a:rPr kumimoji="1" lang="zh-CN" altLang="en-US" sz="2800" dirty="0">
                <a:ea typeface="黑体" pitchFamily="2" charset="-122"/>
              </a:rPr>
              <a:t>凡满足以上八条规律的加法及乘数运算，称为</a:t>
            </a:r>
            <a:r>
              <a:rPr kumimoji="1" lang="zh-CN" altLang="en-US" sz="2800" dirty="0">
                <a:solidFill>
                  <a:srgbClr val="CC3300"/>
                </a:solidFill>
                <a:ea typeface="黑体" pitchFamily="2" charset="-122"/>
              </a:rPr>
              <a:t>线性运算</a:t>
            </a:r>
            <a:r>
              <a:rPr kumimoji="1" lang="zh-CN" altLang="en-US" sz="2800" dirty="0"/>
              <a:t>．</a:t>
            </a:r>
          </a:p>
          <a:p>
            <a:pPr marL="269875" indent="-269875">
              <a:lnSpc>
                <a:spcPct val="80000"/>
              </a:lnSpc>
            </a:pPr>
            <a:r>
              <a:rPr kumimoji="1" lang="zh-CN" altLang="en-US" sz="2800" dirty="0">
                <a:ea typeface="黑体" pitchFamily="2" charset="-122"/>
              </a:rPr>
              <a:t>向量空间中的向量</a:t>
            </a:r>
            <a:r>
              <a:rPr kumimoji="1" lang="zh-CN" altLang="en-US" sz="2800" dirty="0">
                <a:solidFill>
                  <a:srgbClr val="CC3300"/>
                </a:solidFill>
                <a:ea typeface="黑体" pitchFamily="2" charset="-122"/>
              </a:rPr>
              <a:t>不一定是</a:t>
            </a:r>
            <a:r>
              <a:rPr kumimoji="1" lang="zh-CN" altLang="en-US" sz="2800" dirty="0">
                <a:ea typeface="黑体" pitchFamily="2" charset="-122"/>
              </a:rPr>
              <a:t>有序数组</a:t>
            </a:r>
            <a:r>
              <a:rPr kumimoji="1" lang="zh-CN" altLang="en-US" sz="2800" dirty="0"/>
              <a:t>．</a:t>
            </a:r>
          </a:p>
          <a:p>
            <a:pPr marL="269875" indent="-269875">
              <a:lnSpc>
                <a:spcPct val="80000"/>
              </a:lnSpc>
            </a:pPr>
            <a:r>
              <a:rPr kumimoji="1" lang="zh-CN" altLang="en-US" sz="2800" dirty="0">
                <a:ea typeface="黑体" pitchFamily="2" charset="-122"/>
              </a:rPr>
              <a:t>要点：给定非空集合</a:t>
            </a:r>
            <a:r>
              <a:rPr kumimoji="1" lang="en-US" altLang="zh-CN" sz="2800" i="1" dirty="0">
                <a:latin typeface="Times New Roman" pitchFamily="18" charset="0"/>
              </a:rPr>
              <a:t>V </a:t>
            </a:r>
            <a:r>
              <a:rPr kumimoji="1" lang="zh-CN" altLang="en-US" sz="2800" dirty="0">
                <a:ea typeface="黑体" pitchFamily="2" charset="-122"/>
              </a:rPr>
              <a:t>和数域</a:t>
            </a:r>
            <a:r>
              <a:rPr kumimoji="1" lang="en-US" altLang="zh-CN" sz="2800" i="1" dirty="0">
                <a:latin typeface="Times New Roman" pitchFamily="18" charset="0"/>
              </a:rPr>
              <a:t>F</a:t>
            </a:r>
            <a:r>
              <a:rPr kumimoji="1" lang="zh-CN" altLang="en-US" sz="2800" dirty="0"/>
              <a:t>，</a:t>
            </a:r>
            <a:r>
              <a:rPr kumimoji="1" lang="zh-CN" altLang="en-US" sz="2800" dirty="0">
                <a:ea typeface="黑体" pitchFamily="2" charset="-122"/>
              </a:rPr>
              <a:t>定义两种运算</a:t>
            </a:r>
            <a:r>
              <a:rPr kumimoji="1" lang="zh-CN" altLang="en-US" sz="2800" dirty="0">
                <a:solidFill>
                  <a:srgbClr val="CC3300"/>
                </a:solidFill>
              </a:rPr>
              <a:t>“</a:t>
            </a:r>
            <a:r>
              <a:rPr kumimoji="1" lang="en-US" altLang="zh-CN" sz="2800" dirty="0">
                <a:solidFill>
                  <a:srgbClr val="CC3300"/>
                </a:solidFill>
              </a:rPr>
              <a:t>+”</a:t>
            </a:r>
            <a:r>
              <a:rPr kumimoji="1" lang="zh-CN" altLang="en-US" sz="2800" dirty="0">
                <a:solidFill>
                  <a:srgbClr val="CC3300"/>
                </a:solidFill>
                <a:ea typeface="黑体" pitchFamily="2" charset="-122"/>
              </a:rPr>
              <a:t>和</a:t>
            </a:r>
            <a:r>
              <a:rPr kumimoji="1" lang="zh-CN" altLang="en-US" sz="2800" dirty="0">
                <a:solidFill>
                  <a:srgbClr val="CC3300"/>
                </a:solidFill>
              </a:rPr>
              <a:t>“</a:t>
            </a:r>
            <a:r>
              <a:rPr kumimoji="1" lang="en-US" altLang="zh-CN" sz="2800" dirty="0">
                <a:solidFill>
                  <a:srgbClr val="CC3300"/>
                </a:solidFill>
              </a:rPr>
              <a:t>·”</a:t>
            </a:r>
            <a:r>
              <a:rPr kumimoji="1" lang="zh-CN" altLang="en-US" sz="2800" dirty="0">
                <a:latin typeface="黑体" pitchFamily="2" charset="-122"/>
                <a:ea typeface="黑体" pitchFamily="2" charset="-122"/>
              </a:rPr>
              <a:t>，且满足运算规律</a:t>
            </a:r>
            <a:r>
              <a:rPr kumimoji="1" lang="en-US" altLang="zh-CN" sz="2800" dirty="0">
                <a:latin typeface="黑体" pitchFamily="2" charset="-122"/>
                <a:ea typeface="黑体" pitchFamily="2" charset="-122"/>
              </a:rPr>
              <a:t>(1)</a:t>
            </a:r>
            <a:r>
              <a:rPr kumimoji="1" lang="zh-CN" altLang="en-US" sz="2800" dirty="0">
                <a:latin typeface="黑体" pitchFamily="2" charset="-122"/>
                <a:ea typeface="黑体" pitchFamily="2" charset="-122"/>
              </a:rPr>
              <a:t>－</a:t>
            </a:r>
            <a:r>
              <a:rPr kumimoji="1" lang="en-US" altLang="zh-CN" sz="2800" dirty="0">
                <a:latin typeface="黑体" pitchFamily="2" charset="-122"/>
                <a:ea typeface="黑体" pitchFamily="2" charset="-122"/>
              </a:rPr>
              <a:t>(8)</a:t>
            </a:r>
            <a:r>
              <a:rPr kumimoji="1" lang="en-US" altLang="zh-CN" sz="2800" dirty="0"/>
              <a:t>.</a:t>
            </a:r>
          </a:p>
          <a:p>
            <a:pPr marL="269875" indent="-269875">
              <a:lnSpc>
                <a:spcPct val="80000"/>
              </a:lnSpc>
            </a:pPr>
            <a:r>
              <a:rPr kumimoji="1" lang="zh-CN" altLang="en-US" sz="2800" dirty="0">
                <a:latin typeface="黑体" pitchFamily="2" charset="-122"/>
                <a:ea typeface="黑体" pitchFamily="2" charset="-122"/>
              </a:rPr>
              <a:t>线性空间中的加法</a:t>
            </a:r>
            <a:r>
              <a:rPr kumimoji="1" lang="zh-CN" altLang="en-US" sz="2800" dirty="0">
                <a:solidFill>
                  <a:srgbClr val="CC3300"/>
                </a:solidFill>
                <a:latin typeface="Arial"/>
                <a:ea typeface="黑体" pitchFamily="2" charset="-122"/>
              </a:rPr>
              <a:t>“</a:t>
            </a:r>
            <a:r>
              <a:rPr kumimoji="1" lang="en-US" altLang="zh-CN" sz="2800" dirty="0">
                <a:solidFill>
                  <a:srgbClr val="CC3300"/>
                </a:solidFill>
                <a:latin typeface="黑体" pitchFamily="2" charset="-122"/>
                <a:ea typeface="黑体" pitchFamily="2" charset="-122"/>
              </a:rPr>
              <a:t>+</a:t>
            </a:r>
            <a:r>
              <a:rPr kumimoji="1" lang="en-US" altLang="zh-CN" sz="2800" dirty="0">
                <a:solidFill>
                  <a:srgbClr val="CC3300"/>
                </a:solidFill>
                <a:latin typeface="Arial"/>
                <a:ea typeface="黑体" pitchFamily="2" charset="-122"/>
              </a:rPr>
              <a:t>”</a:t>
            </a:r>
            <a:r>
              <a:rPr kumimoji="1" lang="zh-CN" altLang="en-US" sz="2800" dirty="0">
                <a:latin typeface="黑体" pitchFamily="2" charset="-122"/>
                <a:ea typeface="黑体" pitchFamily="2" charset="-122"/>
              </a:rPr>
              <a:t>与数量乘法</a:t>
            </a:r>
            <a:r>
              <a:rPr kumimoji="1" lang="zh-CN" altLang="en-US" sz="2800" dirty="0">
                <a:solidFill>
                  <a:srgbClr val="CC3300"/>
                </a:solidFill>
                <a:latin typeface="Arial"/>
                <a:ea typeface="黑体" pitchFamily="2" charset="-122"/>
              </a:rPr>
              <a:t>“</a:t>
            </a:r>
            <a:r>
              <a:rPr kumimoji="1" lang="en-US" altLang="zh-CN" sz="2800" dirty="0">
                <a:solidFill>
                  <a:srgbClr val="CC3300"/>
                </a:solidFill>
                <a:latin typeface="Arial"/>
                <a:ea typeface="黑体" pitchFamily="2" charset="-122"/>
              </a:rPr>
              <a:t>·”</a:t>
            </a:r>
            <a:r>
              <a:rPr kumimoji="1" lang="zh-CN" altLang="en-US" sz="2800" dirty="0">
                <a:latin typeface="黑体" pitchFamily="2" charset="-122"/>
                <a:ea typeface="黑体" pitchFamily="2" charset="-122"/>
              </a:rPr>
              <a:t>可以与通常的</a:t>
            </a:r>
            <a:r>
              <a:rPr kumimoji="1" lang="zh-CN" altLang="en-US" sz="2800" dirty="0">
                <a:latin typeface="Arial"/>
                <a:ea typeface="黑体" pitchFamily="2" charset="-122"/>
              </a:rPr>
              <a:t>“</a:t>
            </a:r>
            <a:r>
              <a:rPr kumimoji="1" lang="en-US" altLang="zh-CN" sz="2800" dirty="0">
                <a:latin typeface="黑体" pitchFamily="2" charset="-122"/>
                <a:ea typeface="黑体" pitchFamily="2" charset="-122"/>
              </a:rPr>
              <a:t>+</a:t>
            </a:r>
            <a:r>
              <a:rPr kumimoji="1" lang="en-US" altLang="zh-CN" sz="2800" dirty="0">
                <a:latin typeface="Arial"/>
                <a:ea typeface="黑体" pitchFamily="2" charset="-122"/>
              </a:rPr>
              <a:t>”</a:t>
            </a:r>
            <a:r>
              <a:rPr kumimoji="1" lang="zh-CN" altLang="en-US" sz="2800" dirty="0">
                <a:latin typeface="黑体" pitchFamily="2" charset="-122"/>
                <a:ea typeface="黑体" pitchFamily="2" charset="-122"/>
              </a:rPr>
              <a:t>和</a:t>
            </a:r>
            <a:r>
              <a:rPr kumimoji="1" lang="zh-CN" altLang="en-US" sz="2800" dirty="0">
                <a:latin typeface="Arial"/>
                <a:ea typeface="黑体" pitchFamily="2" charset="-122"/>
              </a:rPr>
              <a:t>“</a:t>
            </a:r>
            <a:r>
              <a:rPr kumimoji="1" lang="en-US" altLang="zh-CN" sz="2800" dirty="0">
                <a:latin typeface="Arial"/>
                <a:ea typeface="黑体" pitchFamily="2" charset="-122"/>
              </a:rPr>
              <a:t>·”</a:t>
            </a:r>
            <a:r>
              <a:rPr kumimoji="1" lang="zh-CN" altLang="en-US" sz="2800" dirty="0">
                <a:latin typeface="黑体" pitchFamily="2" charset="-122"/>
                <a:ea typeface="黑体" pitchFamily="2" charset="-122"/>
              </a:rPr>
              <a:t>不同</a:t>
            </a:r>
            <a:r>
              <a:rPr kumimoji="1" lang="en-US" altLang="zh-CN" sz="2800" dirty="0"/>
              <a:t>.</a:t>
            </a:r>
          </a:p>
          <a:p>
            <a:pPr marL="269875" indent="-269875">
              <a:lnSpc>
                <a:spcPct val="90000"/>
              </a:lnSpc>
            </a:pPr>
            <a:r>
              <a:rPr kumimoji="1" lang="zh-CN" altLang="en-US" sz="2800" dirty="0">
                <a:ea typeface="黑体" pitchFamily="2" charset="-122"/>
              </a:rPr>
              <a:t>要证明某非空集合</a:t>
            </a:r>
            <a:r>
              <a:rPr kumimoji="1" lang="en-US" altLang="zh-CN" sz="2800" i="1" dirty="0">
                <a:latin typeface="Times New Roman" pitchFamily="18" charset="0"/>
              </a:rPr>
              <a:t>V </a:t>
            </a:r>
            <a:r>
              <a:rPr kumimoji="1" lang="zh-CN" altLang="en-US" sz="2800" dirty="0">
                <a:ea typeface="黑体" pitchFamily="2" charset="-122"/>
              </a:rPr>
              <a:t>对于给定的两种运算能构成数域</a:t>
            </a:r>
            <a:r>
              <a:rPr kumimoji="1" lang="en-US" altLang="zh-CN" sz="2800" i="1" dirty="0">
                <a:latin typeface="Times New Roman" pitchFamily="18" charset="0"/>
              </a:rPr>
              <a:t>F</a:t>
            </a:r>
            <a:r>
              <a:rPr kumimoji="1" lang="zh-CN" altLang="en-US" sz="2800" dirty="0">
                <a:ea typeface="黑体" pitchFamily="2" charset="-122"/>
              </a:rPr>
              <a:t>上的线性空间，需</a:t>
            </a:r>
            <a:r>
              <a:rPr kumimoji="1" lang="zh-CN" altLang="en-US" sz="2800" dirty="0">
                <a:solidFill>
                  <a:srgbClr val="CC3300"/>
                </a:solidFill>
                <a:ea typeface="黑体" pitchFamily="2" charset="-122"/>
              </a:rPr>
              <a:t>逐条验证</a:t>
            </a:r>
            <a:r>
              <a:rPr kumimoji="1" lang="zh-CN" altLang="en-US" sz="2800" dirty="0"/>
              <a:t>“</a:t>
            </a:r>
            <a:r>
              <a:rPr kumimoji="1" lang="en-US" altLang="zh-CN" sz="2800" dirty="0"/>
              <a:t>+”</a:t>
            </a:r>
            <a:r>
              <a:rPr kumimoji="1" lang="zh-CN" altLang="en-US" sz="2800" dirty="0">
                <a:ea typeface="黑体" pitchFamily="2" charset="-122"/>
              </a:rPr>
              <a:t>和</a:t>
            </a:r>
            <a:r>
              <a:rPr kumimoji="1" lang="zh-CN" altLang="en-US" sz="2800" dirty="0"/>
              <a:t>“</a:t>
            </a:r>
            <a:r>
              <a:rPr kumimoji="1" lang="en-US" altLang="zh-CN" sz="2800" dirty="0"/>
              <a:t>·”</a:t>
            </a:r>
            <a:r>
              <a:rPr kumimoji="1" lang="zh-CN" altLang="en-US" sz="2800" dirty="0">
                <a:latin typeface="黑体" pitchFamily="2" charset="-122"/>
                <a:ea typeface="黑体" pitchFamily="2" charset="-122"/>
              </a:rPr>
              <a:t>的封闭性及运算规律</a:t>
            </a:r>
            <a:r>
              <a:rPr kumimoji="1" lang="en-US" altLang="zh-CN" sz="2800" dirty="0">
                <a:latin typeface="黑体" pitchFamily="2" charset="-122"/>
                <a:ea typeface="黑体" pitchFamily="2" charset="-122"/>
              </a:rPr>
              <a:t>(1)</a:t>
            </a:r>
            <a:r>
              <a:rPr kumimoji="1" lang="en-US" altLang="zh-CN" sz="2800" dirty="0">
                <a:latin typeface="Arial"/>
                <a:ea typeface="黑体" pitchFamily="2" charset="-122"/>
              </a:rPr>
              <a:t>—</a:t>
            </a:r>
            <a:r>
              <a:rPr kumimoji="1" lang="en-US" altLang="zh-CN" sz="2800" dirty="0">
                <a:latin typeface="黑体" pitchFamily="2" charset="-122"/>
                <a:ea typeface="黑体" pitchFamily="2" charset="-122"/>
              </a:rPr>
              <a:t>(8)</a:t>
            </a:r>
            <a:r>
              <a:rPr kumimoji="1" lang="zh-CN" altLang="en-US" sz="2800" dirty="0">
                <a:latin typeface="黑体" pitchFamily="2" charset="-122"/>
                <a:ea typeface="黑体" pitchFamily="2" charset="-122"/>
              </a:rPr>
              <a:t>成立；要否定某非空集合</a:t>
            </a:r>
            <a:r>
              <a:rPr kumimoji="1" lang="en-US" altLang="zh-CN" sz="2800" i="1" dirty="0">
                <a:latin typeface="Times New Roman" pitchFamily="18" charset="0"/>
              </a:rPr>
              <a:t>V</a:t>
            </a:r>
            <a:r>
              <a:rPr kumimoji="1" lang="zh-CN" altLang="en-US" sz="2800" dirty="0">
                <a:ea typeface="黑体" pitchFamily="2" charset="-122"/>
              </a:rPr>
              <a:t>对于给定的两种运算不能构成数域</a:t>
            </a:r>
            <a:r>
              <a:rPr kumimoji="1" lang="en-US" altLang="zh-CN" sz="2800" i="1" dirty="0">
                <a:latin typeface="Times New Roman" pitchFamily="18" charset="0"/>
              </a:rPr>
              <a:t>F</a:t>
            </a:r>
            <a:r>
              <a:rPr kumimoji="1" lang="zh-CN" altLang="en-US" sz="2800" dirty="0">
                <a:latin typeface="黑体" pitchFamily="2" charset="-122"/>
                <a:ea typeface="黑体" pitchFamily="2" charset="-122"/>
              </a:rPr>
              <a:t>上的线性空间，</a:t>
            </a:r>
            <a:r>
              <a:rPr kumimoji="1" lang="zh-CN" altLang="en-US" sz="2800" dirty="0">
                <a:solidFill>
                  <a:srgbClr val="CC3300"/>
                </a:solidFill>
                <a:latin typeface="黑体" pitchFamily="2" charset="-122"/>
                <a:ea typeface="黑体" pitchFamily="2" charset="-122"/>
              </a:rPr>
              <a:t>只须</a:t>
            </a:r>
            <a:r>
              <a:rPr kumimoji="1" lang="zh-CN" altLang="en-US" sz="2800" dirty="0">
                <a:latin typeface="黑体" pitchFamily="2" charset="-122"/>
                <a:ea typeface="黑体" pitchFamily="2" charset="-122"/>
              </a:rPr>
              <a:t>说明加法或数乘运算不封闭，或</a:t>
            </a:r>
            <a:r>
              <a:rPr kumimoji="1" lang="en-US" altLang="zh-CN" sz="2800" dirty="0">
                <a:latin typeface="黑体" pitchFamily="2" charset="-122"/>
                <a:ea typeface="黑体" pitchFamily="2" charset="-122"/>
              </a:rPr>
              <a:t>(1)</a:t>
            </a:r>
            <a:r>
              <a:rPr kumimoji="1" lang="en-US" altLang="zh-CN" sz="2800" dirty="0">
                <a:latin typeface="Arial"/>
                <a:ea typeface="黑体" pitchFamily="2" charset="-122"/>
              </a:rPr>
              <a:t>—</a:t>
            </a:r>
            <a:r>
              <a:rPr kumimoji="1" lang="en-US" altLang="zh-CN" sz="2800" dirty="0">
                <a:latin typeface="黑体" pitchFamily="2" charset="-122"/>
                <a:ea typeface="黑体" pitchFamily="2" charset="-122"/>
              </a:rPr>
              <a:t>(8)</a:t>
            </a:r>
            <a:r>
              <a:rPr kumimoji="1" lang="zh-CN" altLang="en-US" sz="2800" dirty="0">
                <a:latin typeface="黑体" pitchFamily="2" charset="-122"/>
                <a:ea typeface="黑体" pitchFamily="2" charset="-122"/>
              </a:rPr>
              <a:t>中有一条不满足即可</a:t>
            </a:r>
            <a:r>
              <a:rPr kumimoji="1" lang="en-US" altLang="zh-CN" sz="2800" dirty="0"/>
              <a:t>.</a:t>
            </a:r>
          </a:p>
          <a:p>
            <a:pPr marL="269875" indent="-269875">
              <a:lnSpc>
                <a:spcPct val="80000"/>
              </a:lnSpc>
            </a:pPr>
            <a:r>
              <a:rPr kumimoji="1" lang="zh-CN" altLang="en-US" sz="2800" dirty="0">
                <a:ea typeface="黑体" pitchFamily="2" charset="-122"/>
              </a:rPr>
              <a:t>给定</a:t>
            </a:r>
            <a:r>
              <a:rPr kumimoji="1" lang="en-US" altLang="zh-CN" sz="2800" i="1" dirty="0">
                <a:latin typeface="Times New Roman" pitchFamily="18" charset="0"/>
              </a:rPr>
              <a:t>V</a:t>
            </a:r>
            <a:r>
              <a:rPr kumimoji="1" lang="zh-CN" altLang="en-US" sz="2800" dirty="0">
                <a:ea typeface="黑体" pitchFamily="2" charset="-122"/>
              </a:rPr>
              <a:t>及</a:t>
            </a:r>
            <a:r>
              <a:rPr kumimoji="1" lang="en-US" altLang="zh-CN" sz="2800" i="1" dirty="0">
                <a:latin typeface="Times New Roman" pitchFamily="18" charset="0"/>
              </a:rPr>
              <a:t>F</a:t>
            </a:r>
            <a:r>
              <a:rPr kumimoji="1" lang="zh-CN" altLang="en-US" sz="2800" dirty="0"/>
              <a:t>，</a:t>
            </a:r>
            <a:r>
              <a:rPr kumimoji="1" lang="zh-CN" altLang="en-US" sz="2800" dirty="0">
                <a:ea typeface="黑体" pitchFamily="2" charset="-122"/>
              </a:rPr>
              <a:t>一般可用</a:t>
            </a:r>
            <a:r>
              <a:rPr kumimoji="1" lang="zh-CN" altLang="en-US" sz="2800" dirty="0">
                <a:solidFill>
                  <a:srgbClr val="CC3300"/>
                </a:solidFill>
                <a:ea typeface="黑体" pitchFamily="2" charset="-122"/>
              </a:rPr>
              <a:t>多种</a:t>
            </a:r>
            <a:r>
              <a:rPr kumimoji="1" lang="zh-CN" altLang="en-US" sz="2800" dirty="0">
                <a:ea typeface="黑体" pitchFamily="2" charset="-122"/>
              </a:rPr>
              <a:t>不同的方法定义出不同的线性空间</a:t>
            </a:r>
            <a:r>
              <a:rPr kumimoji="1" lang="en-US" altLang="zh-CN" sz="2800" dirty="0"/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theme/theme1.xml><?xml version="1.0" encoding="utf-8"?>
<a:theme xmlns:a="http://schemas.openxmlformats.org/drawingml/2006/main" name="满意主题1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B2B2B2"/>
      </a:folHlink>
    </a:clrScheme>
    <a:fontScheme name="模板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满意主题1</Template>
  <TotalTime>1183</TotalTime>
  <Words>2000</Words>
  <Application>Microsoft Office PowerPoint</Application>
  <PresentationFormat>全屏显示(4:3)</PresentationFormat>
  <Paragraphs>187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黑体</vt:lpstr>
      <vt:lpstr>宋体</vt:lpstr>
      <vt:lpstr>Arial</vt:lpstr>
      <vt:lpstr>Calibri</vt:lpstr>
      <vt:lpstr>Symbol</vt:lpstr>
      <vt:lpstr>Times New Roman</vt:lpstr>
      <vt:lpstr>满意主题1</vt:lpstr>
      <vt:lpstr>Equation</vt:lpstr>
      <vt:lpstr>第四章 线性空间</vt:lpstr>
      <vt:lpstr>§4.1.1 线性空间的定义和例子</vt:lpstr>
      <vt:lpstr>Q（有理数），R（实数），C（复数） </vt:lpstr>
      <vt:lpstr>二、线性空间的定义</vt:lpstr>
      <vt:lpstr>所有n阶实矩阵：也定义了加法和数量乘法</vt:lpstr>
      <vt:lpstr>综合上面几个例子，可以得到</vt:lpstr>
      <vt:lpstr>线性空间的定义</vt:lpstr>
      <vt:lpstr>PowerPoint 演示文稿</vt:lpstr>
      <vt:lpstr>说明:</vt:lpstr>
      <vt:lpstr>PowerPoint 演示文稿</vt:lpstr>
      <vt:lpstr>PowerPoint 演示文稿</vt:lpstr>
      <vt:lpstr>例6 次数等于n(n≥1)的实系数多项式的全体，对于多项式的加法和数量乘法，能否构成数域R上的线性空间?</vt:lpstr>
      <vt:lpstr>例7  判别下列集合是否为向量空间</vt:lpstr>
      <vt:lpstr>例9 设</vt:lpstr>
      <vt:lpstr>PowerPoint 演示文稿</vt:lpstr>
      <vt:lpstr>线性空间V 具有的性质</vt:lpstr>
      <vt:lpstr>3. 存在加法的逆运算——减法，而且</vt:lpstr>
      <vt:lpstr>PowerPoint 演示文稿</vt:lpstr>
      <vt:lpstr>§4.1.2 子空间</vt:lpstr>
      <vt:lpstr>例3  Pn[x] 是线性空间P[x]的子空间. </vt:lpstr>
      <vt:lpstr>判定子空间除了定义以外，有无更加简单的方法呢？ </vt:lpstr>
      <vt:lpstr>PowerPoint 演示文稿</vt:lpstr>
      <vt:lpstr>PowerPoint 演示文稿</vt:lpstr>
      <vt:lpstr>PowerPoint 演示文稿</vt:lpstr>
      <vt:lpstr>小 结</vt:lpstr>
      <vt:lpstr>思考题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南开大学自动化系刘忠信</dc:creator>
  <cp:lastModifiedBy>jianlei</cp:lastModifiedBy>
  <cp:revision>163</cp:revision>
  <cp:lastPrinted>1601-01-01T00:00:00Z</cp:lastPrinted>
  <dcterms:created xsi:type="dcterms:W3CDTF">1601-01-01T00:00:00Z</dcterms:created>
  <dcterms:modified xsi:type="dcterms:W3CDTF">2017-11-06T00:40:03Z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