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81" r:id="rId5"/>
    <p:sldId id="282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9979025" cy="68341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591" autoAdjust="0"/>
    <p:restoredTop sz="94737" autoAdjust="0"/>
  </p:normalViewPr>
  <p:slideViewPr>
    <p:cSldViewPr>
      <p:cViewPr varScale="1">
        <p:scale>
          <a:sx n="99" d="100"/>
          <a:sy n="99" d="100"/>
        </p:scale>
        <p:origin x="31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65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64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image" Target="../media/image89.wmf"/><Relationship Id="rId3" Type="http://schemas.openxmlformats.org/officeDocument/2006/relationships/image" Target="../media/image81.wmf"/><Relationship Id="rId7" Type="http://schemas.openxmlformats.org/officeDocument/2006/relationships/image" Target="../media/image83.wmf"/><Relationship Id="rId12" Type="http://schemas.openxmlformats.org/officeDocument/2006/relationships/image" Target="../media/image88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65.wmf"/><Relationship Id="rId11" Type="http://schemas.openxmlformats.org/officeDocument/2006/relationships/image" Target="../media/image87.wmf"/><Relationship Id="rId5" Type="http://schemas.openxmlformats.org/officeDocument/2006/relationships/image" Target="../media/image64.wmf"/><Relationship Id="rId15" Type="http://schemas.openxmlformats.org/officeDocument/2006/relationships/image" Target="../media/image91.wmf"/><Relationship Id="rId10" Type="http://schemas.openxmlformats.org/officeDocument/2006/relationships/image" Target="../media/image86.wmf"/><Relationship Id="rId4" Type="http://schemas.openxmlformats.org/officeDocument/2006/relationships/image" Target="../media/image82.wmf"/><Relationship Id="rId9" Type="http://schemas.openxmlformats.org/officeDocument/2006/relationships/image" Target="../media/image85.wmf"/><Relationship Id="rId14" Type="http://schemas.openxmlformats.org/officeDocument/2006/relationships/image" Target="../media/image9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11" Type="http://schemas.openxmlformats.org/officeDocument/2006/relationships/image" Target="../media/image90.wmf"/><Relationship Id="rId5" Type="http://schemas.openxmlformats.org/officeDocument/2006/relationships/image" Target="../media/image96.w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image" Target="../media/image107.wmf"/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12" Type="http://schemas.openxmlformats.org/officeDocument/2006/relationships/image" Target="../media/image106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11" Type="http://schemas.openxmlformats.org/officeDocument/2006/relationships/image" Target="../media/image105.wmf"/><Relationship Id="rId5" Type="http://schemas.openxmlformats.org/officeDocument/2006/relationships/image" Target="../media/image120.wmf"/><Relationship Id="rId10" Type="http://schemas.openxmlformats.org/officeDocument/2006/relationships/image" Target="../media/image104.wmf"/><Relationship Id="rId4" Type="http://schemas.openxmlformats.org/officeDocument/2006/relationships/image" Target="../media/image119.wmf"/><Relationship Id="rId9" Type="http://schemas.openxmlformats.org/officeDocument/2006/relationships/image" Target="../media/image10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4" Type="http://schemas.openxmlformats.org/officeDocument/2006/relationships/image" Target="../media/image1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itchFamily="2" charset="-122"/>
              </a:defRPr>
            </a:lvl1pPr>
          </a:lstStyle>
          <a:p>
            <a:fld id="{23C05E7C-B191-464C-9DF1-8E3192408E6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0671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1363" y="512763"/>
            <a:ext cx="3416300" cy="2562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8538" y="3246438"/>
            <a:ext cx="7981950" cy="307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itchFamily="2" charset="-122"/>
              </a:defRPr>
            </a:lvl1pPr>
          </a:lstStyle>
          <a:p>
            <a:fld id="{7D1E0FCA-418B-45A3-9872-63090038B6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0255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E0EEBA3-9457-45E0-B7FE-C746EC28022A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583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215074" y="557214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B0F76-4D72-44C0-8486-878EF7BD47B9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8072462" y="6286520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19A406E-D5D1-46E0-B30F-52EC74AD63C3}" type="slidenum">
              <a:rPr lang="en-US" sz="1200" b="0" smtClean="0"/>
              <a:pPr/>
              <a:t>‹#›</a:t>
            </a:fld>
            <a:endParaRPr 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ransition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7.wmf"/><Relationship Id="rId11" Type="http://schemas.openxmlformats.org/officeDocument/2006/relationships/image" Target="../media/image59.wmf"/><Relationship Id="rId5" Type="http://schemas.openxmlformats.org/officeDocument/2006/relationships/oleObject" Target="../embeddings/oleObject57.bin"/><Relationship Id="rId10" Type="http://schemas.openxmlformats.org/officeDocument/2006/relationships/oleObject" Target="../embeddings/oleObject60.bin"/><Relationship Id="rId4" Type="http://schemas.openxmlformats.org/officeDocument/2006/relationships/image" Target="../media/image56.wmf"/><Relationship Id="rId9" Type="http://schemas.openxmlformats.org/officeDocument/2006/relationships/image" Target="../media/image5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8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5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6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7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84.wmf"/><Relationship Id="rId26" Type="http://schemas.openxmlformats.org/officeDocument/2006/relationships/image" Target="../media/image88.wmf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91.bin"/><Relationship Id="rId25" Type="http://schemas.openxmlformats.org/officeDocument/2006/relationships/oleObject" Target="../embeddings/oleObject9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29" Type="http://schemas.openxmlformats.org/officeDocument/2006/relationships/oleObject" Target="../embeddings/oleObject97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87.wmf"/><Relationship Id="rId32" Type="http://schemas.openxmlformats.org/officeDocument/2006/relationships/image" Target="../media/image91.w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28" Type="http://schemas.openxmlformats.org/officeDocument/2006/relationships/image" Target="../media/image89.wmf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92.bin"/><Relationship Id="rId31" Type="http://schemas.openxmlformats.org/officeDocument/2006/relationships/oleObject" Target="../embeddings/oleObject98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65.wmf"/><Relationship Id="rId22" Type="http://schemas.openxmlformats.org/officeDocument/2006/relationships/image" Target="../media/image86.wmf"/><Relationship Id="rId27" Type="http://schemas.openxmlformats.org/officeDocument/2006/relationships/oleObject" Target="../embeddings/oleObject96.bin"/><Relationship Id="rId30" Type="http://schemas.openxmlformats.org/officeDocument/2006/relationships/image" Target="../media/image9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99.wmf"/><Relationship Id="rId3" Type="http://schemas.openxmlformats.org/officeDocument/2006/relationships/oleObject" Target="../embeddings/oleObject99.bin"/><Relationship Id="rId21" Type="http://schemas.openxmlformats.org/officeDocument/2006/relationships/oleObject" Target="../embeddings/oleObject108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wmf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03.bin"/><Relationship Id="rId24" Type="http://schemas.openxmlformats.org/officeDocument/2006/relationships/image" Target="../media/image90.wmf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23" Type="http://schemas.openxmlformats.org/officeDocument/2006/relationships/oleObject" Target="../embeddings/oleObject109.bin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107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97.wmf"/><Relationship Id="rId22" Type="http://schemas.openxmlformats.org/officeDocument/2006/relationships/image" Target="../media/image10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1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0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15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1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02.wmf"/><Relationship Id="rId26" Type="http://schemas.openxmlformats.org/officeDocument/2006/relationships/image" Target="../media/image106.wmf"/><Relationship Id="rId3" Type="http://schemas.openxmlformats.org/officeDocument/2006/relationships/oleObject" Target="../embeddings/oleObject124.bin"/><Relationship Id="rId21" Type="http://schemas.openxmlformats.org/officeDocument/2006/relationships/oleObject" Target="../embeddings/oleObject133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31.bin"/><Relationship Id="rId25" Type="http://schemas.openxmlformats.org/officeDocument/2006/relationships/oleObject" Target="../embeddings/oleObject13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2.wmf"/><Relationship Id="rId20" Type="http://schemas.openxmlformats.org/officeDocument/2006/relationships/image" Target="../media/image103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28.bin"/><Relationship Id="rId24" Type="http://schemas.openxmlformats.org/officeDocument/2006/relationships/image" Target="../media/image105.wmf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23" Type="http://schemas.openxmlformats.org/officeDocument/2006/relationships/oleObject" Target="../embeddings/oleObject134.bin"/><Relationship Id="rId28" Type="http://schemas.openxmlformats.org/officeDocument/2006/relationships/image" Target="../media/image107.wmf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132.bin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21.wmf"/><Relationship Id="rId22" Type="http://schemas.openxmlformats.org/officeDocument/2006/relationships/image" Target="../media/image104.wmf"/><Relationship Id="rId27" Type="http://schemas.openxmlformats.org/officeDocument/2006/relationships/oleObject" Target="../embeddings/oleObject13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4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20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image" Target="../media/image18.wmf"/><Relationship Id="rId10" Type="http://schemas.openxmlformats.org/officeDocument/2006/relationships/image" Target="../media/image16.wmf"/><Relationship Id="rId19" Type="http://schemas.openxmlformats.org/officeDocument/2006/relationships/image" Target="../media/image20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Relationship Id="rId1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57338"/>
            <a:ext cx="8134350" cy="1470025"/>
          </a:xfrm>
        </p:spPr>
        <p:txBody>
          <a:bodyPr/>
          <a:lstStyle/>
          <a:p>
            <a:r>
              <a:rPr lang="zh-CN" altLang="en-US" sz="80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第四章 线性空间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13113"/>
            <a:ext cx="6800850" cy="1752600"/>
          </a:xfrm>
        </p:spPr>
        <p:txBody>
          <a:bodyPr/>
          <a:lstStyle/>
          <a:p>
            <a:r>
              <a:rPr lang="zh-CN" altLang="en-US" sz="4800">
                <a:solidFill>
                  <a:srgbClr val="0000CC"/>
                </a:solidFill>
              </a:rPr>
              <a:t>第二节 </a:t>
            </a:r>
            <a:r>
              <a:rPr lang="en-US" altLang="zh-CN" sz="4800" i="1">
                <a:solidFill>
                  <a:srgbClr val="0000CC"/>
                </a:solidFill>
              </a:rPr>
              <a:t>n</a:t>
            </a:r>
            <a:r>
              <a:rPr lang="zh-CN" altLang="en-US" sz="4800">
                <a:solidFill>
                  <a:srgbClr val="0000CC"/>
                </a:solidFill>
              </a:rPr>
              <a:t>维线性空间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44450"/>
            <a:ext cx="8712200" cy="1143000"/>
          </a:xfrm>
        </p:spPr>
        <p:txBody>
          <a:bodyPr/>
          <a:lstStyle/>
          <a:p>
            <a:pPr algn="l"/>
            <a:r>
              <a:rPr lang="zh-CN" altLang="en-US" sz="280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2	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求</a:t>
            </a:r>
            <a:r>
              <a:rPr lang="en-US" altLang="zh-CN" sz="2800" i="1">
                <a:ea typeface="黑体" pitchFamily="2" charset="-122"/>
              </a:rPr>
              <a:t>R</a:t>
            </a:r>
            <a:r>
              <a:rPr lang="en-US" altLang="zh-CN" sz="2800" baseline="30000">
                <a:ea typeface="黑体" pitchFamily="2" charset="-122"/>
              </a:rPr>
              <a:t>3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中向量</a:t>
            </a:r>
            <a:r>
              <a:rPr lang="en-US" altLang="zh-CN" sz="2800" i="1">
                <a:latin typeface="Symbol" pitchFamily="18" charset="2"/>
                <a:ea typeface="黑体" pitchFamily="2" charset="-122"/>
              </a:rPr>
              <a:t>a </a:t>
            </a:r>
            <a:r>
              <a:rPr lang="en-US" altLang="zh-CN" sz="2800">
                <a:ea typeface="黑体" pitchFamily="2" charset="-122"/>
              </a:rPr>
              <a:t>=(1,2,1)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在基底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[</a:t>
            </a:r>
            <a:r>
              <a:rPr lang="en-US" altLang="zh-CN" sz="2800" i="1">
                <a:latin typeface="Symbol" pitchFamily="18" charset="2"/>
                <a:ea typeface="黑体" pitchFamily="2" charset="-122"/>
              </a:rPr>
              <a:t>a</a:t>
            </a:r>
            <a:r>
              <a:rPr lang="en-US" altLang="zh-CN" sz="2800" baseline="-25000">
                <a:ea typeface="黑体" pitchFamily="2" charset="-122"/>
              </a:rPr>
              <a:t>1</a:t>
            </a:r>
            <a:r>
              <a:rPr lang="en-US" altLang="zh-CN" sz="2800" i="1">
                <a:latin typeface="Symbol" pitchFamily="18" charset="2"/>
                <a:ea typeface="黑体" pitchFamily="2" charset="-122"/>
              </a:rPr>
              <a:t>, a</a:t>
            </a:r>
            <a:r>
              <a:rPr lang="en-US" altLang="zh-CN" sz="2800" baseline="-25000">
                <a:ea typeface="黑体" pitchFamily="2" charset="-122"/>
              </a:rPr>
              <a:t>2</a:t>
            </a:r>
            <a:r>
              <a:rPr lang="en-US" altLang="zh-CN" sz="2800" i="1">
                <a:latin typeface="Symbol" pitchFamily="18" charset="2"/>
                <a:ea typeface="黑体" pitchFamily="2" charset="-122"/>
              </a:rPr>
              <a:t>, a</a:t>
            </a:r>
            <a:r>
              <a:rPr lang="en-US" altLang="zh-CN" sz="2800" baseline="-25000">
                <a:ea typeface="黑体" pitchFamily="2" charset="-122"/>
              </a:rPr>
              <a:t>3</a:t>
            </a:r>
            <a:r>
              <a:rPr lang="en-US" altLang="zh-CN" sz="2800" baseline="-25000">
                <a:latin typeface="Symbol" pitchFamily="18" charset="2"/>
                <a:ea typeface="黑体" pitchFamily="2" charset="-122"/>
              </a:rPr>
              <a:t> </a:t>
            </a:r>
            <a:r>
              <a:rPr lang="en-US" altLang="zh-CN" sz="2800">
                <a:latin typeface="Symbol" pitchFamily="18" charset="2"/>
                <a:ea typeface="黑体" pitchFamily="2" charset="-122"/>
              </a:rPr>
              <a:t>]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下的坐标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.</a:t>
            </a:r>
            <a:br>
              <a:rPr lang="en-US" altLang="zh-CN" sz="2800">
                <a:latin typeface="黑体" pitchFamily="2" charset="-122"/>
                <a:ea typeface="黑体" pitchFamily="2" charset="-122"/>
              </a:rPr>
            </a:br>
            <a:r>
              <a:rPr lang="en-US" altLang="zh-CN" sz="2800"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其中，</a:t>
            </a:r>
            <a:r>
              <a:rPr lang="en-US" altLang="zh-CN" sz="2800" i="1">
                <a:latin typeface="Symbol" pitchFamily="18" charset="2"/>
                <a:ea typeface="黑体" pitchFamily="2" charset="-122"/>
              </a:rPr>
              <a:t>a</a:t>
            </a:r>
            <a:r>
              <a:rPr lang="en-US" altLang="zh-CN" sz="2800" baseline="-25000">
                <a:ea typeface="黑体" pitchFamily="2" charset="-122"/>
              </a:rPr>
              <a:t>1</a:t>
            </a:r>
            <a:r>
              <a:rPr lang="en-US" altLang="zh-CN" sz="2800" i="1">
                <a:latin typeface="Symbol" pitchFamily="18" charset="2"/>
                <a:ea typeface="黑体" pitchFamily="2" charset="-122"/>
              </a:rPr>
              <a:t> </a:t>
            </a:r>
            <a:r>
              <a:rPr lang="en-US" altLang="zh-CN" sz="2800">
                <a:ea typeface="黑体" pitchFamily="2" charset="-122"/>
              </a:rPr>
              <a:t>=(1,1,1)</a:t>
            </a:r>
            <a:r>
              <a:rPr lang="zh-CN" altLang="en-US" sz="2800">
                <a:ea typeface="黑体" pitchFamily="2" charset="-122"/>
              </a:rPr>
              <a:t>，</a:t>
            </a:r>
            <a:r>
              <a:rPr lang="en-US" altLang="zh-CN" sz="2800" i="1">
                <a:latin typeface="Symbol" pitchFamily="18" charset="2"/>
                <a:ea typeface="黑体" pitchFamily="2" charset="-122"/>
              </a:rPr>
              <a:t>a</a:t>
            </a:r>
            <a:r>
              <a:rPr lang="en-US" altLang="zh-CN" sz="2800" baseline="-25000">
                <a:ea typeface="黑体" pitchFamily="2" charset="-122"/>
              </a:rPr>
              <a:t>2</a:t>
            </a:r>
            <a:r>
              <a:rPr lang="en-US" altLang="zh-CN" sz="2800" i="1">
                <a:latin typeface="Symbol" pitchFamily="18" charset="2"/>
                <a:ea typeface="黑体" pitchFamily="2" charset="-122"/>
              </a:rPr>
              <a:t> </a:t>
            </a:r>
            <a:r>
              <a:rPr lang="en-US" altLang="zh-CN" sz="2800">
                <a:ea typeface="黑体" pitchFamily="2" charset="-122"/>
              </a:rPr>
              <a:t>=(1,1, </a:t>
            </a:r>
            <a:r>
              <a:rPr lang="en-US" altLang="en-US" sz="2000"/>
              <a:t>－</a:t>
            </a:r>
            <a:r>
              <a:rPr lang="en-US" altLang="zh-CN" sz="2800">
                <a:ea typeface="黑体" pitchFamily="2" charset="-122"/>
              </a:rPr>
              <a:t>1)</a:t>
            </a:r>
            <a:r>
              <a:rPr lang="zh-CN" altLang="en-US" sz="2800">
                <a:ea typeface="黑体" pitchFamily="2" charset="-122"/>
              </a:rPr>
              <a:t>，</a:t>
            </a:r>
            <a:r>
              <a:rPr lang="en-US" altLang="zh-CN" sz="2800" i="1">
                <a:latin typeface="Symbol" pitchFamily="18" charset="2"/>
                <a:ea typeface="黑体" pitchFamily="2" charset="-122"/>
              </a:rPr>
              <a:t>a</a:t>
            </a:r>
            <a:r>
              <a:rPr lang="en-US" altLang="zh-CN" sz="2800" baseline="-25000">
                <a:ea typeface="黑体" pitchFamily="2" charset="-122"/>
              </a:rPr>
              <a:t>3</a:t>
            </a:r>
            <a:r>
              <a:rPr lang="en-US" altLang="zh-CN" sz="2800" i="1">
                <a:latin typeface="Symbol" pitchFamily="18" charset="2"/>
                <a:ea typeface="黑体" pitchFamily="2" charset="-122"/>
              </a:rPr>
              <a:t> </a:t>
            </a:r>
            <a:r>
              <a:rPr lang="en-US" altLang="zh-CN" sz="2800">
                <a:ea typeface="黑体" pitchFamily="2" charset="-122"/>
              </a:rPr>
              <a:t>=(1, </a:t>
            </a:r>
            <a:r>
              <a:rPr lang="en-US" altLang="en-US" sz="2000"/>
              <a:t>－</a:t>
            </a:r>
            <a:r>
              <a:rPr lang="en-US" altLang="zh-CN" sz="2800">
                <a:ea typeface="黑体" pitchFamily="2" charset="-122"/>
              </a:rPr>
              <a:t>1, </a:t>
            </a:r>
            <a:r>
              <a:rPr lang="en-US" altLang="en-US" sz="2000"/>
              <a:t>－</a:t>
            </a:r>
            <a:r>
              <a:rPr lang="en-US" altLang="zh-CN" sz="2800">
                <a:ea typeface="黑体" pitchFamily="2" charset="-122"/>
              </a:rPr>
              <a:t>1).</a:t>
            </a:r>
            <a:endParaRPr lang="zh-CN" altLang="en-US" sz="2800">
              <a:ea typeface="黑体" pitchFamily="2" charset="-122"/>
            </a:endParaRPr>
          </a:p>
        </p:txBody>
      </p:sp>
      <p:graphicFrame>
        <p:nvGraphicFramePr>
          <p:cNvPr id="200715" name="Object 11"/>
          <p:cNvGraphicFramePr>
            <a:graphicFrameLocks noChangeAspect="1"/>
          </p:cNvGraphicFramePr>
          <p:nvPr/>
        </p:nvGraphicFramePr>
        <p:xfrm>
          <a:off x="1681163" y="1773238"/>
          <a:ext cx="54832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46" name="Equation" r:id="rId3" imgW="2336760" imgH="241200" progId="Equation.DSMT4">
                  <p:embed/>
                </p:oleObj>
              </mc:Choice>
              <mc:Fallback>
                <p:oleObj name="Equation" r:id="rId3" imgW="2336760" imgH="241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1773238"/>
                        <a:ext cx="5483225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4" name="Object 10"/>
          <p:cNvGraphicFramePr>
            <a:graphicFrameLocks noChangeAspect="1"/>
          </p:cNvGraphicFramePr>
          <p:nvPr/>
        </p:nvGraphicFramePr>
        <p:xfrm>
          <a:off x="2867025" y="2276475"/>
          <a:ext cx="566578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47" name="Equation" r:id="rId5" imgW="2768400" imgH="241200" progId="Equation.DSMT4">
                  <p:embed/>
                </p:oleObj>
              </mc:Choice>
              <mc:Fallback>
                <p:oleObj name="Equation" r:id="rId5" imgW="2768400" imgH="241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2276475"/>
                        <a:ext cx="5665788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3" name="Object 9"/>
          <p:cNvGraphicFramePr>
            <a:graphicFrameLocks noChangeAspect="1"/>
          </p:cNvGraphicFramePr>
          <p:nvPr/>
        </p:nvGraphicFramePr>
        <p:xfrm>
          <a:off x="2124075" y="2925763"/>
          <a:ext cx="2354263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48" name="Equation" r:id="rId7" imgW="1269720" imgH="838080" progId="Equation.DSMT4">
                  <p:embed/>
                </p:oleObj>
              </mc:Choice>
              <mc:Fallback>
                <p:oleObj name="Equation" r:id="rId7" imgW="1269720" imgH="8380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925763"/>
                        <a:ext cx="2354263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2" name="Object 8"/>
          <p:cNvGraphicFramePr>
            <a:graphicFrameLocks noChangeAspect="1"/>
          </p:cNvGraphicFramePr>
          <p:nvPr/>
        </p:nvGraphicFramePr>
        <p:xfrm>
          <a:off x="2268538" y="4446588"/>
          <a:ext cx="320198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49" name="Equation" r:id="rId9" imgW="1663560" imgH="444240" progId="Equation.DSMT4">
                  <p:embed/>
                </p:oleObj>
              </mc:Choice>
              <mc:Fallback>
                <p:oleObj name="Equation" r:id="rId9" imgW="1663560" imgH="4442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446588"/>
                        <a:ext cx="3201987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1" name="Object 7"/>
          <p:cNvGraphicFramePr>
            <a:graphicFrameLocks noChangeAspect="1"/>
          </p:cNvGraphicFramePr>
          <p:nvPr/>
        </p:nvGraphicFramePr>
        <p:xfrm>
          <a:off x="527050" y="5451475"/>
          <a:ext cx="16684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50" name="Equation" r:id="rId11" imgW="799920" imgH="241200" progId="Equation.DSMT4">
                  <p:embed/>
                </p:oleObj>
              </mc:Choice>
              <mc:Fallback>
                <p:oleObj name="Equation" r:id="rId11" imgW="79992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5451475"/>
                        <a:ext cx="1668463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9" name="Object 5"/>
          <p:cNvGraphicFramePr>
            <a:graphicFrameLocks noChangeAspect="1"/>
          </p:cNvGraphicFramePr>
          <p:nvPr/>
        </p:nvGraphicFramePr>
        <p:xfrm>
          <a:off x="4211638" y="5338763"/>
          <a:ext cx="1776412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51" name="Equation" r:id="rId13" imgW="850680" imgH="495000" progId="Equation.DSMT4">
                  <p:embed/>
                </p:oleObj>
              </mc:Choice>
              <mc:Fallback>
                <p:oleObj name="Equation" r:id="rId13" imgW="850680" imgH="495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338763"/>
                        <a:ext cx="1776412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8" name="Rectangle 14"/>
          <p:cNvSpPr>
            <a:spLocks noChangeArrowheads="1"/>
          </p:cNvSpPr>
          <p:nvPr/>
        </p:nvSpPr>
        <p:spPr bwMode="auto">
          <a:xfrm>
            <a:off x="250825" y="1196975"/>
            <a:ext cx="76755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>
                <a:latin typeface="黑体" pitchFamily="2" charset="-122"/>
              </a:rPr>
              <a:t>解：</a:t>
            </a:r>
            <a:r>
              <a:rPr lang="en-US" altLang="zh-CN">
                <a:latin typeface="黑体" pitchFamily="2" charset="-122"/>
              </a:rPr>
              <a:t>(</a:t>
            </a:r>
            <a:r>
              <a:rPr lang="zh-CN" altLang="en-US">
                <a:solidFill>
                  <a:srgbClr val="CC3300"/>
                </a:solidFill>
                <a:latin typeface="黑体" pitchFamily="2" charset="-122"/>
              </a:rPr>
              <a:t>待定系数法</a:t>
            </a:r>
            <a:r>
              <a:rPr lang="en-US" altLang="zh-CN">
                <a:latin typeface="黑体" pitchFamily="2" charset="-122"/>
              </a:rPr>
              <a:t>)</a:t>
            </a:r>
            <a:r>
              <a:rPr lang="zh-CN" altLang="en-US">
                <a:latin typeface="黑体" pitchFamily="2" charset="-122"/>
              </a:rPr>
              <a:t>设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zh-CN" altLang="en-US"/>
              <a:t>的坐标为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3</a:t>
            </a:r>
            <a:r>
              <a:rPr lang="en-US" altLang="zh-CN"/>
              <a:t>) </a:t>
            </a:r>
            <a:r>
              <a:rPr lang="zh-CN" altLang="en-US"/>
              <a:t>，则有</a:t>
            </a:r>
            <a:endParaRPr lang="en-US" altLang="zh-CN"/>
          </a:p>
        </p:txBody>
      </p:sp>
      <p:sp>
        <p:nvSpPr>
          <p:cNvPr id="200722" name="Rectangle 18"/>
          <p:cNvSpPr>
            <a:spLocks noChangeArrowheads="1"/>
          </p:cNvSpPr>
          <p:nvPr/>
        </p:nvSpPr>
        <p:spPr bwMode="auto">
          <a:xfrm>
            <a:off x="684213" y="2925763"/>
            <a:ext cx="8953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>
                <a:latin typeface="黑体" pitchFamily="2" charset="-122"/>
              </a:rPr>
              <a:t>因此</a:t>
            </a:r>
          </a:p>
        </p:txBody>
      </p:sp>
      <p:sp>
        <p:nvSpPr>
          <p:cNvPr id="200723" name="Rectangle 19"/>
          <p:cNvSpPr>
            <a:spLocks noChangeArrowheads="1"/>
          </p:cNvSpPr>
          <p:nvPr/>
        </p:nvSpPr>
        <p:spPr bwMode="auto">
          <a:xfrm>
            <a:off x="755650" y="4581525"/>
            <a:ext cx="1428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>
                <a:latin typeface="黑体" pitchFamily="2" charset="-122"/>
              </a:rPr>
              <a:t>解之得 </a:t>
            </a:r>
          </a:p>
        </p:txBody>
      </p:sp>
      <p:sp>
        <p:nvSpPr>
          <p:cNvPr id="200724" name="Rectangle 20"/>
          <p:cNvSpPr>
            <a:spLocks noChangeArrowheads="1"/>
          </p:cNvSpPr>
          <p:nvPr/>
        </p:nvSpPr>
        <p:spPr bwMode="auto">
          <a:xfrm>
            <a:off x="5724525" y="4652963"/>
            <a:ext cx="25415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>
                <a:latin typeface="黑体" pitchFamily="2" charset="-122"/>
              </a:rPr>
              <a:t>，于是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zh-CN" altLang="en-US">
                <a:latin typeface="黑体" pitchFamily="2" charset="-122"/>
              </a:rPr>
              <a:t>在基底</a:t>
            </a:r>
          </a:p>
        </p:txBody>
      </p:sp>
      <p:sp>
        <p:nvSpPr>
          <p:cNvPr id="200725" name="Rectangle 21"/>
          <p:cNvSpPr>
            <a:spLocks noChangeArrowheads="1"/>
          </p:cNvSpPr>
          <p:nvPr/>
        </p:nvSpPr>
        <p:spPr bwMode="auto">
          <a:xfrm>
            <a:off x="2178050" y="5430838"/>
            <a:ext cx="1962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>
                <a:latin typeface="黑体" pitchFamily="2" charset="-122"/>
              </a:rPr>
              <a:t>下</a:t>
            </a:r>
            <a:r>
              <a:rPr lang="zh-CN" altLang="en-US"/>
              <a:t>的坐标为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8" grpId="0"/>
      <p:bldP spid="200722" grpId="0"/>
      <p:bldP spid="200723" grpId="0"/>
      <p:bldP spid="200724" grpId="0"/>
      <p:bldP spid="2007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-26988"/>
            <a:ext cx="8569325" cy="1595438"/>
          </a:xfrm>
        </p:spPr>
        <p:txBody>
          <a:bodyPr/>
          <a:lstStyle/>
          <a:p>
            <a:pPr marL="628650" indent="-628650" algn="just"/>
            <a:r>
              <a:rPr lang="zh-CN" altLang="en-US" sz="2800">
                <a:ea typeface="黑体" pitchFamily="2" charset="-122"/>
              </a:rPr>
              <a:t>例</a:t>
            </a:r>
            <a:r>
              <a:rPr lang="en-US" altLang="zh-CN" sz="2800">
                <a:ea typeface="黑体" pitchFamily="2" charset="-122"/>
              </a:rPr>
              <a:t>3	</a:t>
            </a:r>
            <a:r>
              <a:rPr lang="zh-CN" altLang="en-US" sz="2800">
                <a:ea typeface="黑体" pitchFamily="2" charset="-122"/>
              </a:rPr>
              <a:t>在</a:t>
            </a:r>
            <a:r>
              <a:rPr lang="en-US" altLang="zh-CN" sz="2800" i="1">
                <a:ea typeface="黑体" pitchFamily="2" charset="-122"/>
              </a:rPr>
              <a:t>n</a:t>
            </a:r>
            <a:r>
              <a:rPr lang="zh-CN" altLang="en-US" sz="2800">
                <a:ea typeface="黑体" pitchFamily="2" charset="-122"/>
              </a:rPr>
              <a:t>维线性空间</a:t>
            </a:r>
            <a:r>
              <a:rPr lang="en-US" altLang="zh-CN" sz="2800" i="1">
                <a:ea typeface="黑体" pitchFamily="2" charset="-122"/>
              </a:rPr>
              <a:t>V </a:t>
            </a:r>
            <a:r>
              <a:rPr lang="zh-CN" altLang="en-US" sz="2800">
                <a:ea typeface="黑体" pitchFamily="2" charset="-122"/>
              </a:rPr>
              <a:t>中，</a:t>
            </a:r>
            <a:r>
              <a:rPr lang="en-US" altLang="zh-CN" sz="2800" i="1">
                <a:ea typeface="黑体" pitchFamily="2" charset="-122"/>
              </a:rPr>
              <a:t>n</a:t>
            </a:r>
            <a:r>
              <a:rPr lang="zh-CN" altLang="en-US" sz="2800">
                <a:ea typeface="黑体" pitchFamily="2" charset="-122"/>
              </a:rPr>
              <a:t>个向量</a:t>
            </a:r>
            <a:r>
              <a:rPr lang="en-US" altLang="zh-CN" sz="2800" i="1">
                <a:latin typeface="Symbol" pitchFamily="18" charset="2"/>
                <a:ea typeface="黑体" pitchFamily="2" charset="-122"/>
              </a:rPr>
              <a:t>b</a:t>
            </a:r>
            <a:r>
              <a:rPr lang="en-US" altLang="zh-CN" sz="2800" baseline="-25000">
                <a:ea typeface="黑体" pitchFamily="2" charset="-122"/>
              </a:rPr>
              <a:t>1</a:t>
            </a:r>
            <a:r>
              <a:rPr lang="en-US" altLang="zh-CN" sz="2800">
                <a:ea typeface="黑体" pitchFamily="2" charset="-122"/>
              </a:rPr>
              <a:t>, </a:t>
            </a:r>
            <a:r>
              <a:rPr lang="en-US" altLang="zh-CN" sz="2800" i="1">
                <a:latin typeface="Symbol" pitchFamily="18" charset="2"/>
                <a:ea typeface="黑体" pitchFamily="2" charset="-122"/>
              </a:rPr>
              <a:t>b</a:t>
            </a:r>
            <a:r>
              <a:rPr lang="en-US" altLang="zh-CN" sz="2800" baseline="-25000">
                <a:ea typeface="黑体" pitchFamily="2" charset="-122"/>
              </a:rPr>
              <a:t>1</a:t>
            </a:r>
            <a:r>
              <a:rPr lang="en-US" altLang="zh-CN" sz="2800">
                <a:ea typeface="黑体" pitchFamily="2" charset="-122"/>
              </a:rPr>
              <a:t>,…, </a:t>
            </a:r>
            <a:r>
              <a:rPr lang="en-US" altLang="zh-CN" sz="2800" i="1">
                <a:latin typeface="Symbol" pitchFamily="18" charset="2"/>
                <a:ea typeface="黑体" pitchFamily="2" charset="-122"/>
              </a:rPr>
              <a:t>b</a:t>
            </a:r>
            <a:r>
              <a:rPr lang="en-US" altLang="zh-CN" sz="2800" i="1" baseline="-25000">
                <a:ea typeface="黑体" pitchFamily="2" charset="-122"/>
              </a:rPr>
              <a:t>n</a:t>
            </a:r>
            <a:r>
              <a:rPr lang="zh-CN" altLang="en-US" sz="2800">
                <a:ea typeface="黑体" pitchFamily="2" charset="-122"/>
              </a:rPr>
              <a:t>构成基底 </a:t>
            </a:r>
            <a:r>
              <a:rPr lang="en-US" altLang="zh-CN" sz="2800">
                <a:ea typeface="黑体" pitchFamily="2" charset="-122"/>
                <a:sym typeface="Wingdings" pitchFamily="2" charset="2"/>
              </a:rPr>
              <a:t></a:t>
            </a:r>
            <a:r>
              <a:rPr lang="en-US" altLang="zh-CN" sz="2800">
                <a:ea typeface="黑体" pitchFamily="2" charset="-122"/>
              </a:rPr>
              <a:t> </a:t>
            </a:r>
            <a:r>
              <a:rPr lang="zh-CN" altLang="en-US" sz="2800">
                <a:ea typeface="黑体" pitchFamily="2" charset="-122"/>
              </a:rPr>
              <a:t>用它们在同一个基底下的坐标作为行</a:t>
            </a:r>
            <a:r>
              <a:rPr lang="en-US" altLang="zh-CN" sz="2800">
                <a:ea typeface="黑体" pitchFamily="2" charset="-122"/>
              </a:rPr>
              <a:t>(</a:t>
            </a:r>
            <a:r>
              <a:rPr lang="zh-CN" altLang="en-US" sz="2800">
                <a:ea typeface="黑体" pitchFamily="2" charset="-122"/>
              </a:rPr>
              <a:t>列</a:t>
            </a:r>
            <a:r>
              <a:rPr lang="en-US" altLang="zh-CN" sz="2800">
                <a:ea typeface="黑体" pitchFamily="2" charset="-122"/>
              </a:rPr>
              <a:t>)</a:t>
            </a:r>
            <a:r>
              <a:rPr lang="zh-CN" altLang="en-US" sz="2800">
                <a:ea typeface="黑体" pitchFamily="2" charset="-122"/>
              </a:rPr>
              <a:t>向量的</a:t>
            </a:r>
            <a:r>
              <a:rPr lang="en-US" altLang="zh-CN" sz="2800" i="1">
                <a:ea typeface="黑体" pitchFamily="2" charset="-122"/>
              </a:rPr>
              <a:t>n</a:t>
            </a:r>
            <a:r>
              <a:rPr lang="zh-CN" altLang="en-US" sz="2800">
                <a:ea typeface="黑体" pitchFamily="2" charset="-122"/>
              </a:rPr>
              <a:t>阶行列式不等于零</a:t>
            </a:r>
            <a:r>
              <a:rPr lang="en-US" altLang="zh-CN" sz="2800">
                <a:ea typeface="黑体" pitchFamily="2" charset="-122"/>
              </a:rPr>
              <a:t>.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323850" y="1498600"/>
            <a:ext cx="8424863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628650" indent="-628650" eaLnBrk="1" hangingPunct="1"/>
            <a:r>
              <a:rPr lang="zh-CN" altLang="en-US" dirty="0"/>
              <a:t>证	在</a:t>
            </a:r>
            <a:r>
              <a:rPr lang="en-US" altLang="zh-CN" i="1" dirty="0"/>
              <a:t>V </a:t>
            </a:r>
            <a:r>
              <a:rPr lang="zh-CN" altLang="en-US" dirty="0"/>
              <a:t>中取定一个基底，设向量 </a:t>
            </a:r>
            <a:r>
              <a:rPr lang="en-US" altLang="zh-CN" i="1" dirty="0">
                <a:solidFill>
                  <a:schemeClr val="tx2"/>
                </a:solidFill>
                <a:latin typeface="Symbol" pitchFamily="18" charset="2"/>
              </a:rPr>
              <a:t>b</a:t>
            </a:r>
            <a:r>
              <a:rPr lang="en-US" altLang="zh-CN" baseline="-25000" dirty="0">
                <a:solidFill>
                  <a:schemeClr val="tx2"/>
                </a:solidFill>
              </a:rPr>
              <a:t>1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latin typeface="Symbol" pitchFamily="18" charset="2"/>
              </a:rPr>
              <a:t>b</a:t>
            </a:r>
            <a:r>
              <a:rPr lang="en-US" altLang="zh-CN" baseline="-25000" dirty="0">
                <a:solidFill>
                  <a:schemeClr val="tx2"/>
                </a:solidFill>
              </a:rPr>
              <a:t>1</a:t>
            </a:r>
            <a:r>
              <a:rPr lang="en-US" altLang="zh-CN" dirty="0">
                <a:solidFill>
                  <a:schemeClr val="tx2"/>
                </a:solidFill>
              </a:rPr>
              <a:t>,…, </a:t>
            </a:r>
            <a:r>
              <a:rPr lang="en-US" altLang="zh-CN" i="1" dirty="0" err="1">
                <a:solidFill>
                  <a:schemeClr val="tx2"/>
                </a:solidFill>
                <a:latin typeface="Symbol" pitchFamily="18" charset="2"/>
              </a:rPr>
              <a:t>b</a:t>
            </a:r>
            <a:r>
              <a:rPr lang="en-US" altLang="zh-CN" i="1" baseline="-25000" dirty="0" err="1">
                <a:solidFill>
                  <a:schemeClr val="tx2"/>
                </a:solidFill>
              </a:rPr>
              <a:t>n</a:t>
            </a:r>
            <a:r>
              <a:rPr lang="zh-CN" altLang="en-US" dirty="0"/>
              <a:t>在该基底下的坐标为</a:t>
            </a:r>
          </a:p>
        </p:txBody>
      </p:sp>
      <p:graphicFrame>
        <p:nvGraphicFramePr>
          <p:cNvPr id="202758" name="Object 6"/>
          <p:cNvGraphicFramePr>
            <a:graphicFrameLocks noChangeAspect="1"/>
          </p:cNvGraphicFramePr>
          <p:nvPr/>
        </p:nvGraphicFramePr>
        <p:xfrm>
          <a:off x="3348038" y="2144713"/>
          <a:ext cx="2376487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4" name="Equation" r:id="rId3" imgW="1549080" imgH="1066680" progId="Equation.DSMT4">
                  <p:embed/>
                </p:oleObj>
              </mc:Choice>
              <mc:Fallback>
                <p:oleObj name="Equation" r:id="rId3" imgW="1549080" imgH="1066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144713"/>
                        <a:ext cx="2376487" cy="164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911225" y="3798422"/>
            <a:ext cx="376096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dirty="0"/>
              <a:t>则</a:t>
            </a:r>
            <a:r>
              <a:rPr lang="en-US" altLang="zh-CN" i="1" dirty="0">
                <a:solidFill>
                  <a:schemeClr val="tx2"/>
                </a:solidFill>
                <a:latin typeface="Symbol" pitchFamily="18" charset="2"/>
              </a:rPr>
              <a:t>b</a:t>
            </a:r>
            <a:r>
              <a:rPr lang="en-US" altLang="zh-CN" baseline="-25000" dirty="0">
                <a:solidFill>
                  <a:schemeClr val="tx2"/>
                </a:solidFill>
              </a:rPr>
              <a:t>1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en-US" altLang="zh-CN" i="1" dirty="0" smtClean="0">
                <a:solidFill>
                  <a:schemeClr val="tx2"/>
                </a:solidFill>
                <a:latin typeface="Symbol" pitchFamily="18" charset="2"/>
              </a:rPr>
              <a:t>b</a:t>
            </a:r>
            <a:r>
              <a:rPr lang="en-US" altLang="zh-CN" baseline="-25000" dirty="0" smtClean="0">
                <a:solidFill>
                  <a:schemeClr val="tx2"/>
                </a:solidFill>
              </a:rPr>
              <a:t>2</a:t>
            </a:r>
            <a:r>
              <a:rPr lang="en-US" altLang="zh-CN" dirty="0" smtClean="0">
                <a:solidFill>
                  <a:schemeClr val="tx2"/>
                </a:solidFill>
              </a:rPr>
              <a:t>,…, </a:t>
            </a:r>
            <a:r>
              <a:rPr lang="en-US" altLang="zh-CN" i="1" dirty="0" err="1">
                <a:solidFill>
                  <a:schemeClr val="tx2"/>
                </a:solidFill>
                <a:latin typeface="Symbol" pitchFamily="18" charset="2"/>
              </a:rPr>
              <a:t>b</a:t>
            </a:r>
            <a:r>
              <a:rPr lang="en-US" altLang="zh-CN" i="1" baseline="-25000" dirty="0" err="1">
                <a:solidFill>
                  <a:schemeClr val="tx2"/>
                </a:solidFill>
              </a:rPr>
              <a:t>n</a:t>
            </a:r>
            <a:r>
              <a:rPr lang="zh-CN" altLang="en-US" dirty="0">
                <a:solidFill>
                  <a:schemeClr val="tx2"/>
                </a:solidFill>
              </a:rPr>
              <a:t>构成基底</a:t>
            </a: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539750" y="4448175"/>
            <a:ext cx="423224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sym typeface="Wingdings" pitchFamily="2" charset="2"/>
              </a:rPr>
              <a:t> </a:t>
            </a:r>
            <a:r>
              <a:rPr lang="en-US" altLang="zh-CN" i="1" dirty="0">
                <a:solidFill>
                  <a:schemeClr val="tx2"/>
                </a:solidFill>
                <a:latin typeface="Symbol" pitchFamily="18" charset="2"/>
              </a:rPr>
              <a:t>b</a:t>
            </a:r>
            <a:r>
              <a:rPr lang="en-US" altLang="zh-CN" baseline="-25000" dirty="0">
                <a:solidFill>
                  <a:schemeClr val="tx2"/>
                </a:solidFill>
              </a:rPr>
              <a:t>1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en-US" altLang="zh-CN" i="1" dirty="0" smtClean="0">
                <a:solidFill>
                  <a:schemeClr val="tx2"/>
                </a:solidFill>
                <a:latin typeface="Symbol" pitchFamily="18" charset="2"/>
              </a:rPr>
              <a:t>b</a:t>
            </a:r>
            <a:r>
              <a:rPr lang="en-US" altLang="zh-CN" baseline="-25000" dirty="0" smtClean="0">
                <a:solidFill>
                  <a:schemeClr val="tx2"/>
                </a:solidFill>
              </a:rPr>
              <a:t>2</a:t>
            </a:r>
            <a:r>
              <a:rPr lang="en-US" altLang="zh-CN" dirty="0" smtClean="0">
                <a:solidFill>
                  <a:schemeClr val="tx2"/>
                </a:solidFill>
              </a:rPr>
              <a:t>,…, </a:t>
            </a:r>
            <a:r>
              <a:rPr lang="en-US" altLang="zh-CN" i="1" dirty="0" err="1">
                <a:solidFill>
                  <a:schemeClr val="tx2"/>
                </a:solidFill>
                <a:latin typeface="Symbol" pitchFamily="18" charset="2"/>
              </a:rPr>
              <a:t>b</a:t>
            </a:r>
            <a:r>
              <a:rPr lang="en-US" altLang="zh-CN" i="1" baseline="-25000" dirty="0" err="1">
                <a:solidFill>
                  <a:schemeClr val="tx2"/>
                </a:solidFill>
              </a:rPr>
              <a:t>n</a:t>
            </a:r>
            <a:r>
              <a:rPr lang="zh-CN" altLang="en-US" dirty="0">
                <a:solidFill>
                  <a:schemeClr val="tx2"/>
                </a:solidFill>
              </a:rPr>
              <a:t>线性无关，</a:t>
            </a:r>
          </a:p>
        </p:txBody>
      </p:sp>
      <p:sp>
        <p:nvSpPr>
          <p:cNvPr id="202762" name="Rectangle 10"/>
          <p:cNvSpPr>
            <a:spLocks noChangeArrowheads="1"/>
          </p:cNvSpPr>
          <p:nvPr/>
        </p:nvSpPr>
        <p:spPr bwMode="auto">
          <a:xfrm>
            <a:off x="971550" y="5024438"/>
            <a:ext cx="52022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sym typeface="Wingdings" pitchFamily="2" charset="2"/>
              </a:rPr>
              <a:t>即</a:t>
            </a:r>
            <a:r>
              <a:rPr lang="en-US" altLang="zh-CN" i="1">
                <a:solidFill>
                  <a:schemeClr val="tx2"/>
                </a:solidFill>
                <a:sym typeface="Wingdings" pitchFamily="2" charset="2"/>
              </a:rPr>
              <a:t>n</a:t>
            </a:r>
            <a:r>
              <a:rPr lang="zh-CN" altLang="en-US">
                <a:solidFill>
                  <a:schemeClr val="tx2"/>
                </a:solidFill>
                <a:sym typeface="Wingdings" pitchFamily="2" charset="2"/>
              </a:rPr>
              <a:t>维向量</a:t>
            </a:r>
            <a:r>
              <a:rPr lang="en-US" altLang="zh-CN" i="1">
                <a:solidFill>
                  <a:schemeClr val="tx2"/>
                </a:solidFill>
                <a:sym typeface="Wingdings" pitchFamily="2" charset="2"/>
              </a:rPr>
              <a:t>X</a:t>
            </a:r>
            <a:r>
              <a:rPr lang="en-US" altLang="zh-CN" baseline="-25000">
                <a:solidFill>
                  <a:schemeClr val="tx2"/>
                </a:solidFill>
                <a:sym typeface="Wingdings" pitchFamily="2" charset="2"/>
              </a:rPr>
              <a:t>1</a:t>
            </a:r>
            <a:r>
              <a:rPr lang="en-US" altLang="zh-CN">
                <a:solidFill>
                  <a:schemeClr val="tx2"/>
                </a:solidFill>
                <a:sym typeface="Wingdings" pitchFamily="2" charset="2"/>
              </a:rPr>
              <a:t>, </a:t>
            </a:r>
            <a:r>
              <a:rPr lang="en-US" altLang="zh-CN" i="1">
                <a:solidFill>
                  <a:schemeClr val="tx2"/>
                </a:solidFill>
                <a:sym typeface="Wingdings" pitchFamily="2" charset="2"/>
              </a:rPr>
              <a:t>X</a:t>
            </a:r>
            <a:r>
              <a:rPr lang="en-US" altLang="zh-CN" baseline="-25000">
                <a:solidFill>
                  <a:schemeClr val="tx2"/>
                </a:solidFill>
                <a:sym typeface="Wingdings" pitchFamily="2" charset="2"/>
              </a:rPr>
              <a:t>2</a:t>
            </a:r>
            <a:r>
              <a:rPr lang="en-US" altLang="zh-CN">
                <a:solidFill>
                  <a:schemeClr val="tx2"/>
                </a:solidFill>
                <a:sym typeface="Wingdings" pitchFamily="2" charset="2"/>
              </a:rPr>
              <a:t>,…, </a:t>
            </a:r>
            <a:r>
              <a:rPr lang="en-US" altLang="zh-CN" i="1">
                <a:solidFill>
                  <a:schemeClr val="tx2"/>
                </a:solidFill>
                <a:sym typeface="Wingdings" pitchFamily="2" charset="2"/>
              </a:rPr>
              <a:t>X</a:t>
            </a:r>
            <a:r>
              <a:rPr lang="en-US" altLang="zh-CN" i="1" baseline="-25000">
                <a:solidFill>
                  <a:schemeClr val="tx2"/>
                </a:solidFill>
                <a:sym typeface="Wingdings" pitchFamily="2" charset="2"/>
              </a:rPr>
              <a:t>n</a:t>
            </a:r>
            <a:r>
              <a:rPr lang="zh-CN" altLang="en-US">
                <a:solidFill>
                  <a:schemeClr val="tx2"/>
                </a:solidFill>
              </a:rPr>
              <a:t>线性无关</a:t>
            </a:r>
            <a:r>
              <a:rPr lang="en-US" altLang="zh-CN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02766" name="Rectangle 14"/>
          <p:cNvSpPr>
            <a:spLocks noChangeArrowheads="1"/>
          </p:cNvSpPr>
          <p:nvPr/>
        </p:nvSpPr>
        <p:spPr bwMode="auto">
          <a:xfrm>
            <a:off x="539750" y="5672138"/>
            <a:ext cx="71310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sym typeface="Wingdings" pitchFamily="2" charset="2"/>
              </a:rPr>
              <a:t></a:t>
            </a:r>
            <a:r>
              <a:rPr lang="zh-CN" altLang="en-US">
                <a:solidFill>
                  <a:schemeClr val="tx2"/>
                </a:solidFill>
                <a:sym typeface="Wingdings" pitchFamily="2" charset="2"/>
              </a:rPr>
              <a:t>以</a:t>
            </a:r>
            <a:r>
              <a:rPr lang="en-US" altLang="zh-CN" i="1">
                <a:solidFill>
                  <a:schemeClr val="tx2"/>
                </a:solidFill>
                <a:sym typeface="Wingdings" pitchFamily="2" charset="2"/>
              </a:rPr>
              <a:t>X</a:t>
            </a:r>
            <a:r>
              <a:rPr lang="en-US" altLang="zh-CN" baseline="-25000">
                <a:solidFill>
                  <a:schemeClr val="tx2"/>
                </a:solidFill>
                <a:sym typeface="Wingdings" pitchFamily="2" charset="2"/>
              </a:rPr>
              <a:t>1</a:t>
            </a:r>
            <a:r>
              <a:rPr lang="en-US" altLang="zh-CN">
                <a:solidFill>
                  <a:schemeClr val="tx2"/>
                </a:solidFill>
                <a:sym typeface="Wingdings" pitchFamily="2" charset="2"/>
              </a:rPr>
              <a:t>, </a:t>
            </a:r>
            <a:r>
              <a:rPr lang="en-US" altLang="zh-CN" i="1">
                <a:solidFill>
                  <a:schemeClr val="tx2"/>
                </a:solidFill>
                <a:sym typeface="Wingdings" pitchFamily="2" charset="2"/>
              </a:rPr>
              <a:t>X</a:t>
            </a:r>
            <a:r>
              <a:rPr lang="en-US" altLang="zh-CN" baseline="-25000">
                <a:solidFill>
                  <a:schemeClr val="tx2"/>
                </a:solidFill>
                <a:sym typeface="Wingdings" pitchFamily="2" charset="2"/>
              </a:rPr>
              <a:t>2</a:t>
            </a:r>
            <a:r>
              <a:rPr lang="en-US" altLang="zh-CN">
                <a:solidFill>
                  <a:schemeClr val="tx2"/>
                </a:solidFill>
                <a:sym typeface="Wingdings" pitchFamily="2" charset="2"/>
              </a:rPr>
              <a:t>,…, </a:t>
            </a:r>
            <a:r>
              <a:rPr lang="en-US" altLang="zh-CN" i="1">
                <a:solidFill>
                  <a:schemeClr val="tx2"/>
                </a:solidFill>
                <a:sym typeface="Wingdings" pitchFamily="2" charset="2"/>
              </a:rPr>
              <a:t>X</a:t>
            </a:r>
            <a:r>
              <a:rPr lang="en-US" altLang="zh-CN" i="1" baseline="-25000">
                <a:solidFill>
                  <a:schemeClr val="tx2"/>
                </a:solidFill>
                <a:sym typeface="Wingdings" pitchFamily="2" charset="2"/>
              </a:rPr>
              <a:t>n</a:t>
            </a:r>
            <a:r>
              <a:rPr lang="zh-CN" altLang="en-US"/>
              <a:t>为行</a:t>
            </a:r>
            <a:r>
              <a:rPr lang="en-US" altLang="zh-CN"/>
              <a:t>(</a:t>
            </a:r>
            <a:r>
              <a:rPr lang="zh-CN" altLang="en-US"/>
              <a:t>列</a:t>
            </a:r>
            <a:r>
              <a:rPr lang="en-US" altLang="zh-CN"/>
              <a:t>)</a:t>
            </a:r>
            <a:r>
              <a:rPr lang="zh-CN" altLang="en-US"/>
              <a:t>的行列式不等于零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7" grpId="0"/>
      <p:bldP spid="202760" grpId="0"/>
      <p:bldP spid="202761" grpId="0"/>
      <p:bldP spid="202762" grpId="0"/>
      <p:bldP spid="2027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44450"/>
            <a:ext cx="8569325" cy="1524000"/>
          </a:xfrm>
        </p:spPr>
        <p:txBody>
          <a:bodyPr/>
          <a:lstStyle/>
          <a:p>
            <a:pPr algn="l"/>
            <a:r>
              <a:rPr lang="zh-CN" altLang="en-US" sz="280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4	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sz="2800" i="1">
                <a:ea typeface="黑体" pitchFamily="2" charset="-122"/>
              </a:rPr>
              <a:t>P</a:t>
            </a:r>
            <a:r>
              <a:rPr lang="en-US" altLang="zh-CN" sz="2800" baseline="-25000">
                <a:ea typeface="黑体" pitchFamily="2" charset="-122"/>
              </a:rPr>
              <a:t>3</a:t>
            </a:r>
            <a:r>
              <a:rPr lang="en-US" altLang="zh-CN" sz="2800">
                <a:ea typeface="黑体" pitchFamily="2" charset="-122"/>
              </a:rPr>
              <a:t>[</a:t>
            </a:r>
            <a:r>
              <a:rPr lang="en-US" altLang="zh-CN" sz="2800" i="1">
                <a:ea typeface="黑体" pitchFamily="2" charset="-122"/>
              </a:rPr>
              <a:t>x</a:t>
            </a:r>
            <a:r>
              <a:rPr lang="en-US" altLang="zh-CN" sz="2800">
                <a:ea typeface="黑体" pitchFamily="2" charset="-122"/>
              </a:rPr>
              <a:t>]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中</a:t>
            </a:r>
            <a:r>
              <a:rPr lang="zh-CN" altLang="en-US" sz="2800">
                <a:latin typeface="黑体" pitchFamily="2" charset="-122"/>
                <a:ea typeface="黑体" pitchFamily="2" charset="-122"/>
                <a:sym typeface="Symbol" pitchFamily="18" charset="2"/>
              </a:rPr>
              <a:t>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 取向量组</a:t>
            </a:r>
            <a:br>
              <a:rPr lang="zh-CN" altLang="en-US" sz="2800">
                <a:latin typeface="黑体" pitchFamily="2" charset="-122"/>
                <a:ea typeface="黑体" pitchFamily="2" charset="-122"/>
              </a:rPr>
            </a:br>
            <a:r>
              <a:rPr lang="zh-CN" altLang="en-US" sz="2800">
                <a:latin typeface="黑体" pitchFamily="2" charset="-122"/>
                <a:ea typeface="黑体" pitchFamily="2" charset="-122"/>
              </a:rPr>
              <a:t>        </a:t>
            </a:r>
            <a:r>
              <a:rPr lang="en-US" altLang="zh-CN" sz="2800" i="1">
                <a:ea typeface="黑体" pitchFamily="2" charset="-122"/>
              </a:rPr>
              <a:t>f</a:t>
            </a:r>
            <a:r>
              <a:rPr lang="en-US" altLang="zh-CN" sz="2800" baseline="-25000">
                <a:ea typeface="黑体" pitchFamily="2" charset="-122"/>
              </a:rPr>
              <a:t>1</a:t>
            </a:r>
            <a:r>
              <a:rPr lang="en-US" altLang="zh-CN" sz="2800" i="1">
                <a:ea typeface="黑体" pitchFamily="2" charset="-122"/>
                <a:sym typeface="Symbol" pitchFamily="18" charset="2"/>
              </a:rPr>
              <a:t></a:t>
            </a:r>
            <a:r>
              <a:rPr lang="en-US" altLang="zh-CN" sz="2800">
                <a:ea typeface="黑体" pitchFamily="2" charset="-122"/>
              </a:rPr>
              <a:t>1</a:t>
            </a:r>
            <a:r>
              <a:rPr lang="en-US" altLang="zh-CN" sz="2800">
                <a:ea typeface="黑体" pitchFamily="2" charset="-122"/>
                <a:sym typeface="Symbol" pitchFamily="18" charset="2"/>
              </a:rPr>
              <a:t></a:t>
            </a:r>
            <a:r>
              <a:rPr lang="en-US" altLang="zh-CN" sz="2800">
                <a:ea typeface="黑体" pitchFamily="2" charset="-122"/>
              </a:rPr>
              <a:t>2</a:t>
            </a:r>
            <a:r>
              <a:rPr lang="en-US" altLang="zh-CN" sz="2800" i="1">
                <a:ea typeface="黑体" pitchFamily="2" charset="-122"/>
              </a:rPr>
              <a:t>x</a:t>
            </a:r>
            <a:r>
              <a:rPr lang="en-US" altLang="zh-CN" sz="2800">
                <a:ea typeface="黑体" pitchFamily="2" charset="-122"/>
                <a:sym typeface="Symbol" pitchFamily="18" charset="2"/>
              </a:rPr>
              <a:t></a:t>
            </a:r>
            <a:r>
              <a:rPr lang="en-US" altLang="zh-CN" sz="2800" i="1">
                <a:ea typeface="黑体" pitchFamily="2" charset="-122"/>
              </a:rPr>
              <a:t>x</a:t>
            </a:r>
            <a:r>
              <a:rPr lang="en-US" altLang="zh-CN" sz="2800" baseline="30000">
                <a:ea typeface="黑体" pitchFamily="2" charset="-122"/>
              </a:rPr>
              <a:t>3</a:t>
            </a:r>
            <a:r>
              <a:rPr lang="en-US" altLang="zh-CN" sz="2800" i="1">
                <a:ea typeface="黑体" pitchFamily="2" charset="-122"/>
                <a:sym typeface="Symbol" pitchFamily="18" charset="2"/>
              </a:rPr>
              <a:t></a:t>
            </a:r>
            <a:r>
              <a:rPr lang="en-US" altLang="zh-CN" sz="2800" i="1">
                <a:ea typeface="黑体" pitchFamily="2" charset="-122"/>
              </a:rPr>
              <a:t>  f</a:t>
            </a:r>
            <a:r>
              <a:rPr lang="en-US" altLang="zh-CN" sz="2800" baseline="-25000">
                <a:ea typeface="黑体" pitchFamily="2" charset="-122"/>
              </a:rPr>
              <a:t>2</a:t>
            </a:r>
            <a:r>
              <a:rPr lang="en-US" altLang="zh-CN" sz="2800" i="1">
                <a:ea typeface="黑体" pitchFamily="2" charset="-122"/>
                <a:sym typeface="Symbol" pitchFamily="18" charset="2"/>
              </a:rPr>
              <a:t></a:t>
            </a:r>
            <a:r>
              <a:rPr lang="en-US" altLang="zh-CN" sz="2800">
                <a:ea typeface="黑体" pitchFamily="2" charset="-122"/>
              </a:rPr>
              <a:t>1</a:t>
            </a:r>
            <a:r>
              <a:rPr lang="en-US" altLang="zh-CN" sz="2800">
                <a:ea typeface="黑体" pitchFamily="2" charset="-122"/>
                <a:sym typeface="Symbol" pitchFamily="18" charset="2"/>
              </a:rPr>
              <a:t></a:t>
            </a:r>
            <a:r>
              <a:rPr lang="en-US" altLang="zh-CN" sz="2800" i="1">
                <a:ea typeface="黑体" pitchFamily="2" charset="-122"/>
              </a:rPr>
              <a:t>x</a:t>
            </a:r>
            <a:r>
              <a:rPr lang="en-US" altLang="zh-CN" sz="2800">
                <a:ea typeface="黑体" pitchFamily="2" charset="-122"/>
                <a:sym typeface="Symbol" pitchFamily="18" charset="2"/>
              </a:rPr>
              <a:t></a:t>
            </a:r>
            <a:r>
              <a:rPr lang="en-US" altLang="zh-CN" sz="2800" i="1">
                <a:ea typeface="黑体" pitchFamily="2" charset="-122"/>
              </a:rPr>
              <a:t>x</a:t>
            </a:r>
            <a:r>
              <a:rPr lang="en-US" altLang="zh-CN" sz="2800" baseline="30000">
                <a:ea typeface="黑体" pitchFamily="2" charset="-122"/>
              </a:rPr>
              <a:t>2</a:t>
            </a:r>
            <a:r>
              <a:rPr lang="en-US" altLang="zh-CN" sz="2800" i="1">
                <a:ea typeface="黑体" pitchFamily="2" charset="-122"/>
                <a:sym typeface="Symbol" pitchFamily="18" charset="2"/>
              </a:rPr>
              <a:t></a:t>
            </a:r>
            <a:r>
              <a:rPr lang="en-US" altLang="zh-CN" sz="2800" i="1">
                <a:ea typeface="黑体" pitchFamily="2" charset="-122"/>
              </a:rPr>
              <a:t>  f</a:t>
            </a:r>
            <a:r>
              <a:rPr lang="en-US" altLang="zh-CN" sz="2800" i="1" baseline="-25000">
                <a:ea typeface="黑体" pitchFamily="2" charset="-122"/>
              </a:rPr>
              <a:t>3</a:t>
            </a:r>
            <a:r>
              <a:rPr lang="en-US" altLang="zh-CN" sz="2800">
                <a:ea typeface="黑体" pitchFamily="2" charset="-122"/>
                <a:sym typeface="Symbol" pitchFamily="18" charset="2"/>
              </a:rPr>
              <a:t></a:t>
            </a:r>
            <a:r>
              <a:rPr lang="en-US" altLang="zh-CN" sz="2800">
                <a:ea typeface="黑体" pitchFamily="2" charset="-122"/>
              </a:rPr>
              <a:t>1</a:t>
            </a:r>
            <a:r>
              <a:rPr lang="en-US" altLang="zh-CN" sz="2800">
                <a:ea typeface="黑体" pitchFamily="2" charset="-122"/>
                <a:sym typeface="Symbol" pitchFamily="18" charset="2"/>
              </a:rPr>
              <a:t></a:t>
            </a:r>
            <a:r>
              <a:rPr lang="en-US" altLang="zh-CN" sz="2800" i="1">
                <a:ea typeface="黑体" pitchFamily="2" charset="-122"/>
              </a:rPr>
              <a:t>x</a:t>
            </a:r>
            <a:r>
              <a:rPr lang="en-US" altLang="zh-CN" sz="2800" baseline="30000">
                <a:ea typeface="黑体" pitchFamily="2" charset="-122"/>
              </a:rPr>
              <a:t>2</a:t>
            </a:r>
            <a:r>
              <a:rPr lang="en-US" altLang="zh-CN" sz="2800" i="1">
                <a:ea typeface="黑体" pitchFamily="2" charset="-122"/>
                <a:sym typeface="Symbol" pitchFamily="18" charset="2"/>
              </a:rPr>
              <a:t></a:t>
            </a:r>
            <a:r>
              <a:rPr lang="en-US" altLang="zh-CN" sz="2800" i="1">
                <a:ea typeface="黑体" pitchFamily="2" charset="-122"/>
              </a:rPr>
              <a:t>  f</a:t>
            </a:r>
            <a:r>
              <a:rPr lang="en-US" altLang="zh-CN" sz="2800" baseline="-25000">
                <a:ea typeface="黑体" pitchFamily="2" charset="-122"/>
              </a:rPr>
              <a:t>4</a:t>
            </a:r>
            <a:r>
              <a:rPr lang="en-US" altLang="zh-CN" sz="2800">
                <a:ea typeface="黑体" pitchFamily="2" charset="-122"/>
                <a:sym typeface="Symbol" pitchFamily="18" charset="2"/>
              </a:rPr>
              <a:t></a:t>
            </a:r>
            <a:r>
              <a:rPr lang="en-US" altLang="zh-CN" sz="2800">
                <a:ea typeface="黑体" pitchFamily="2" charset="-122"/>
              </a:rPr>
              <a:t>1</a:t>
            </a:r>
            <a:r>
              <a:rPr lang="en-US" altLang="zh-CN" sz="2800">
                <a:ea typeface="黑体" pitchFamily="2" charset="-122"/>
                <a:sym typeface="Symbol" pitchFamily="18" charset="2"/>
              </a:rPr>
              <a:t></a:t>
            </a:r>
            <a:r>
              <a:rPr lang="en-US" altLang="zh-CN" sz="2800">
                <a:ea typeface="黑体" pitchFamily="2" charset="-122"/>
              </a:rPr>
              <a:t>3</a:t>
            </a:r>
            <a:r>
              <a:rPr lang="en-US" altLang="zh-CN" sz="2800" i="1">
                <a:ea typeface="黑体" pitchFamily="2" charset="-122"/>
              </a:rPr>
              <a:t>x</a:t>
            </a:r>
            <a:r>
              <a:rPr lang="en-US" altLang="zh-CN" sz="2800">
                <a:ea typeface="黑体" pitchFamily="2" charset="-122"/>
                <a:sym typeface="Symbol" pitchFamily="18" charset="2"/>
              </a:rPr>
              <a:t></a:t>
            </a:r>
            <a:r>
              <a:rPr lang="en-US" altLang="zh-CN" sz="2800" i="1">
                <a:ea typeface="黑体" pitchFamily="2" charset="-122"/>
              </a:rPr>
              <a:t>x</a:t>
            </a:r>
            <a:r>
              <a:rPr lang="en-US" altLang="zh-CN" sz="2800" baseline="30000">
                <a:ea typeface="黑体" pitchFamily="2" charset="-122"/>
              </a:rPr>
              <a:t>3</a:t>
            </a:r>
            <a:r>
              <a:rPr lang="en-US" altLang="zh-CN" sz="2800">
                <a:latin typeface="黑体" pitchFamily="2" charset="-122"/>
                <a:ea typeface="黑体" pitchFamily="2" charset="-122"/>
                <a:sym typeface="Symbol" pitchFamily="18" charset="2"/>
              </a:rPr>
              <a:t>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 </a:t>
            </a:r>
            <a:br>
              <a:rPr lang="en-US" altLang="zh-CN" sz="2800">
                <a:latin typeface="黑体" pitchFamily="2" charset="-122"/>
                <a:ea typeface="黑体" pitchFamily="2" charset="-122"/>
              </a:rPr>
            </a:br>
            <a:r>
              <a:rPr lang="en-US" altLang="zh-CN" sz="2800"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问向量组 </a:t>
            </a:r>
            <a:r>
              <a:rPr lang="en-US" altLang="zh-CN" sz="2800" i="1">
                <a:ea typeface="黑体" pitchFamily="2" charset="-122"/>
              </a:rPr>
              <a:t>f</a:t>
            </a:r>
            <a:r>
              <a:rPr lang="en-US" altLang="zh-CN" sz="2800" baseline="-25000">
                <a:ea typeface="黑体" pitchFamily="2" charset="-122"/>
              </a:rPr>
              <a:t>1</a:t>
            </a:r>
            <a:r>
              <a:rPr lang="en-US" altLang="zh-CN" sz="2800" i="1">
                <a:ea typeface="黑体" pitchFamily="2" charset="-122"/>
                <a:sym typeface="Symbol" pitchFamily="18" charset="2"/>
              </a:rPr>
              <a:t></a:t>
            </a:r>
            <a:r>
              <a:rPr lang="en-US" altLang="zh-CN" sz="2800" i="1">
                <a:ea typeface="黑体" pitchFamily="2" charset="-122"/>
              </a:rPr>
              <a:t>  f</a:t>
            </a:r>
            <a:r>
              <a:rPr lang="en-US" altLang="zh-CN" sz="2800" baseline="-25000">
                <a:ea typeface="黑体" pitchFamily="2" charset="-122"/>
              </a:rPr>
              <a:t>2</a:t>
            </a:r>
            <a:r>
              <a:rPr lang="en-US" altLang="zh-CN" sz="2800" i="1">
                <a:ea typeface="黑体" pitchFamily="2" charset="-122"/>
                <a:sym typeface="Symbol" pitchFamily="18" charset="2"/>
              </a:rPr>
              <a:t></a:t>
            </a:r>
            <a:r>
              <a:rPr lang="en-US" altLang="zh-CN" sz="2800" i="1">
                <a:ea typeface="黑体" pitchFamily="2" charset="-122"/>
              </a:rPr>
              <a:t>  f</a:t>
            </a:r>
            <a:r>
              <a:rPr lang="en-US" altLang="zh-CN" sz="2800" baseline="-25000">
                <a:ea typeface="黑体" pitchFamily="2" charset="-122"/>
              </a:rPr>
              <a:t>3</a:t>
            </a:r>
            <a:r>
              <a:rPr lang="en-US" altLang="zh-CN" sz="2800" i="1">
                <a:ea typeface="黑体" pitchFamily="2" charset="-122"/>
                <a:sym typeface="Symbol" pitchFamily="18" charset="2"/>
              </a:rPr>
              <a:t></a:t>
            </a:r>
            <a:r>
              <a:rPr lang="en-US" altLang="zh-CN" sz="2800" i="1">
                <a:ea typeface="黑体" pitchFamily="2" charset="-122"/>
              </a:rPr>
              <a:t>  f</a:t>
            </a:r>
            <a:r>
              <a:rPr lang="en-US" altLang="zh-CN" sz="2800" baseline="-25000">
                <a:ea typeface="黑体" pitchFamily="2" charset="-122"/>
              </a:rPr>
              <a:t>4 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是否线性相关？</a:t>
            </a:r>
          </a:p>
        </p:txBody>
      </p:sp>
      <p:graphicFrame>
        <p:nvGraphicFramePr>
          <p:cNvPr id="204807" name="Object 7"/>
          <p:cNvGraphicFramePr>
            <a:graphicFrameLocks noChangeAspect="1"/>
          </p:cNvGraphicFramePr>
          <p:nvPr/>
        </p:nvGraphicFramePr>
        <p:xfrm>
          <a:off x="971550" y="3789363"/>
          <a:ext cx="2447925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3" name="Equation" r:id="rId3" imgW="1384200" imgH="1066680" progId="Equation.DSMT4">
                  <p:embed/>
                </p:oleObj>
              </mc:Choice>
              <mc:Fallback>
                <p:oleObj name="Equation" r:id="rId3" imgW="1384200" imgH="10666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89363"/>
                        <a:ext cx="2447925" cy="187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6" name="Object 6"/>
          <p:cNvGraphicFramePr>
            <a:graphicFrameLocks noChangeAspect="1"/>
          </p:cNvGraphicFramePr>
          <p:nvPr/>
        </p:nvGraphicFramePr>
        <p:xfrm>
          <a:off x="4284663" y="3644900"/>
          <a:ext cx="3671887" cy="206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4" name="Equation" r:id="rId5" imgW="1892160" imgH="1066680" progId="Equation.DSMT4">
                  <p:embed/>
                </p:oleObj>
              </mc:Choice>
              <mc:Fallback>
                <p:oleObj name="Equation" r:id="rId5" imgW="1892160" imgH="1066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644900"/>
                        <a:ext cx="3671887" cy="206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5" name="Object 5"/>
          <p:cNvGraphicFramePr>
            <a:graphicFrameLocks noChangeAspect="1"/>
          </p:cNvGraphicFramePr>
          <p:nvPr/>
        </p:nvGraphicFramePr>
        <p:xfrm>
          <a:off x="1403350" y="5819775"/>
          <a:ext cx="9461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5" name="Equation" r:id="rId7" imgW="457200" imgH="241200" progId="Equation.DSMT4">
                  <p:embed/>
                </p:oleObj>
              </mc:Choice>
              <mc:Fallback>
                <p:oleObj name="Equation" r:id="rId7" imgW="45720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819775"/>
                        <a:ext cx="9461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8" name="Rectangle 8"/>
          <p:cNvSpPr>
            <a:spLocks noChangeArrowheads="1"/>
          </p:cNvSpPr>
          <p:nvPr/>
        </p:nvSpPr>
        <p:spPr bwMode="auto">
          <a:xfrm>
            <a:off x="306388" y="1612900"/>
            <a:ext cx="68405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解：在</a:t>
            </a:r>
            <a:r>
              <a:rPr lang="en-US" altLang="zh-CN" i="1"/>
              <a:t>P</a:t>
            </a:r>
            <a:r>
              <a:rPr lang="en-US" altLang="zh-CN" baseline="-30000"/>
              <a:t>3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/>
              <a:t>]</a:t>
            </a:r>
            <a:r>
              <a:rPr lang="zh-CN" altLang="en-US"/>
              <a:t>中</a:t>
            </a:r>
            <a:r>
              <a:rPr lang="zh-CN" altLang="en-US">
                <a:sym typeface="Symbol" pitchFamily="18" charset="2"/>
              </a:rPr>
              <a:t></a:t>
            </a:r>
            <a:r>
              <a:rPr lang="zh-CN" altLang="en-US"/>
              <a:t> </a:t>
            </a:r>
            <a:r>
              <a:rPr lang="zh-CN" altLang="en-US">
                <a:sym typeface="Symbol" pitchFamily="18" charset="2"/>
              </a:rPr>
              <a:t>先取定一个基为</a:t>
            </a:r>
            <a:r>
              <a:rPr lang="en-US" altLang="zh-CN">
                <a:sym typeface="Symbol" pitchFamily="18" charset="2"/>
              </a:rPr>
              <a:t>[1</a:t>
            </a:r>
            <a:r>
              <a:rPr lang="en-US" altLang="zh-CN"/>
              <a:t>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</a:t>
            </a:r>
            <a:r>
              <a:rPr lang="en-US" altLang="zh-CN"/>
              <a:t>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 baseline="30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</a:t>
            </a:r>
            <a:r>
              <a:rPr lang="en-US" altLang="zh-CN"/>
              <a:t>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 baseline="30000">
                <a:sym typeface="Symbol" pitchFamily="18" charset="2"/>
              </a:rPr>
              <a:t>3</a:t>
            </a:r>
            <a:r>
              <a:rPr lang="en-US" altLang="zh-CN">
                <a:sym typeface="Symbol" pitchFamily="18" charset="2"/>
              </a:rPr>
              <a:t>],</a:t>
            </a:r>
            <a:endParaRPr lang="zh-CN" altLang="en-US">
              <a:sym typeface="Symbol" pitchFamily="18" charset="2"/>
            </a:endParaRPr>
          </a:p>
        </p:txBody>
      </p:sp>
      <p:sp>
        <p:nvSpPr>
          <p:cNvPr id="204809" name="Rectangle 9"/>
          <p:cNvSpPr>
            <a:spLocks noChangeArrowheads="1"/>
          </p:cNvSpPr>
          <p:nvPr/>
        </p:nvSpPr>
        <p:spPr bwMode="auto">
          <a:xfrm>
            <a:off x="3386138" y="4349750"/>
            <a:ext cx="8953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，而</a:t>
            </a:r>
          </a:p>
        </p:txBody>
      </p:sp>
      <p:sp>
        <p:nvSpPr>
          <p:cNvPr id="204811" name="Rectangle 11"/>
          <p:cNvSpPr>
            <a:spLocks noChangeArrowheads="1"/>
          </p:cNvSpPr>
          <p:nvPr/>
        </p:nvSpPr>
        <p:spPr bwMode="auto">
          <a:xfrm>
            <a:off x="2268538" y="5789613"/>
            <a:ext cx="57975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>
                <a:cs typeface="Times New Roman" pitchFamily="18" charset="0"/>
              </a:rPr>
              <a:t>，因此向量组</a:t>
            </a:r>
            <a:r>
              <a:rPr lang="en-US" altLang="zh-CN" i="1"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baseline="-3000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</a:t>
            </a:r>
            <a:r>
              <a:rPr lang="en-US" altLang="zh-CN">
                <a:cs typeface="Times New Roman" pitchFamily="18" charset="0"/>
              </a:rPr>
              <a:t> 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i="1"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baseline="-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</a:t>
            </a:r>
            <a:r>
              <a:rPr lang="en-US" altLang="zh-CN">
                <a:cs typeface="Times New Roman" pitchFamily="18" charset="0"/>
              </a:rPr>
              <a:t>  </a:t>
            </a:r>
            <a:r>
              <a:rPr lang="en-US" altLang="zh-CN" i="1"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baseline="-30000"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</a:t>
            </a:r>
            <a:r>
              <a:rPr lang="en-US" altLang="zh-CN">
                <a:cs typeface="Times New Roman" pitchFamily="18" charset="0"/>
              </a:rPr>
              <a:t> 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i="1"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baseline="-30000">
                <a:cs typeface="Times New Roman" pitchFamily="18" charset="0"/>
                <a:sym typeface="Symbol" pitchFamily="18" charset="2"/>
              </a:rPr>
              <a:t>4  </a:t>
            </a:r>
            <a:r>
              <a:rPr lang="zh-CN" altLang="en-US">
                <a:cs typeface="Times New Roman" pitchFamily="18" charset="0"/>
                <a:sym typeface="Symbol" pitchFamily="18" charset="2"/>
              </a:rPr>
              <a:t>线性相关</a:t>
            </a:r>
            <a:r>
              <a:rPr lang="en-US" altLang="zh-CN">
                <a:cs typeface="Times New Roman" pitchFamily="18" charset="0"/>
                <a:sym typeface="Symbol" pitchFamily="18" charset="2"/>
              </a:rPr>
              <a:t>. </a:t>
            </a:r>
          </a:p>
        </p:txBody>
      </p:sp>
      <p:sp>
        <p:nvSpPr>
          <p:cNvPr id="204812" name="Rectangle 12"/>
          <p:cNvSpPr>
            <a:spLocks noChangeArrowheads="1"/>
          </p:cNvSpPr>
          <p:nvPr/>
        </p:nvSpPr>
        <p:spPr bwMode="auto">
          <a:xfrm>
            <a:off x="7164388" y="1628775"/>
            <a:ext cx="16065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>
                <a:sym typeface="Symbol" pitchFamily="18" charset="2"/>
              </a:rPr>
              <a:t>于是得到</a:t>
            </a:r>
          </a:p>
        </p:txBody>
      </p:sp>
      <p:sp>
        <p:nvSpPr>
          <p:cNvPr id="204813" name="Rectangle 13"/>
          <p:cNvSpPr>
            <a:spLocks noChangeArrowheads="1"/>
          </p:cNvSpPr>
          <p:nvPr/>
        </p:nvSpPr>
        <p:spPr bwMode="auto">
          <a:xfrm>
            <a:off x="1430338" y="2708275"/>
            <a:ext cx="69151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ym typeface="Symbol" pitchFamily="18" charset="2"/>
              </a:rPr>
              <a:t>(1,2, 0, 1),   (1, 2, 1, 0),  (1, 0, 1, 0),  (1, 3, 0, 1)</a:t>
            </a:r>
            <a:endParaRPr lang="zh-CN" altLang="en-US">
              <a:sym typeface="Symbol" pitchFamily="18" charset="2"/>
            </a:endParaRPr>
          </a:p>
        </p:txBody>
      </p:sp>
      <p:sp>
        <p:nvSpPr>
          <p:cNvPr id="204814" name="Rectangle 14"/>
          <p:cNvSpPr>
            <a:spLocks noChangeArrowheads="1"/>
          </p:cNvSpPr>
          <p:nvPr/>
        </p:nvSpPr>
        <p:spPr bwMode="auto">
          <a:xfrm>
            <a:off x="1104900" y="2132013"/>
            <a:ext cx="74993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i="1">
                <a:sym typeface="Symbol" pitchFamily="18" charset="2"/>
              </a:rPr>
              <a:t>f</a:t>
            </a:r>
            <a:r>
              <a:rPr lang="en-US" altLang="zh-CN" baseline="-30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</a:t>
            </a:r>
            <a:r>
              <a:rPr lang="en-US" altLang="zh-CN"/>
              <a:t> 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en-US" altLang="zh-CN" i="1">
                <a:sym typeface="Symbol" pitchFamily="18" charset="2"/>
              </a:rPr>
              <a:t>f</a:t>
            </a:r>
            <a:r>
              <a:rPr lang="en-US" altLang="zh-CN" baseline="-30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</a:t>
            </a:r>
            <a:r>
              <a:rPr lang="en-US" altLang="zh-CN"/>
              <a:t>  </a:t>
            </a:r>
            <a:r>
              <a:rPr lang="en-US" altLang="zh-CN" i="1">
                <a:sym typeface="Symbol" pitchFamily="18" charset="2"/>
              </a:rPr>
              <a:t>f</a:t>
            </a:r>
            <a:r>
              <a:rPr lang="en-US" altLang="zh-CN" baseline="-30000">
                <a:sym typeface="Symbol" pitchFamily="18" charset="2"/>
              </a:rPr>
              <a:t>3</a:t>
            </a:r>
            <a:r>
              <a:rPr lang="en-US" altLang="zh-CN">
                <a:sym typeface="Symbol" pitchFamily="18" charset="2"/>
              </a:rPr>
              <a:t></a:t>
            </a:r>
            <a:r>
              <a:rPr lang="en-US" altLang="zh-CN"/>
              <a:t> 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en-US" altLang="zh-CN" i="1">
                <a:sym typeface="Symbol" pitchFamily="18" charset="2"/>
              </a:rPr>
              <a:t>f</a:t>
            </a:r>
            <a:r>
              <a:rPr lang="en-US" altLang="zh-CN" baseline="-30000">
                <a:sym typeface="Symbol" pitchFamily="18" charset="2"/>
              </a:rPr>
              <a:t>4  </a:t>
            </a:r>
            <a:r>
              <a:rPr lang="zh-CN" altLang="en-US">
                <a:sym typeface="Symbol" pitchFamily="18" charset="2"/>
              </a:rPr>
              <a:t>在该基底下的坐标依次为		</a:t>
            </a:r>
          </a:p>
        </p:txBody>
      </p:sp>
      <p:sp>
        <p:nvSpPr>
          <p:cNvPr id="204815" name="Rectangle 15"/>
          <p:cNvSpPr>
            <a:spLocks noChangeArrowheads="1"/>
          </p:cNvSpPr>
          <p:nvPr/>
        </p:nvSpPr>
        <p:spPr bwMode="auto">
          <a:xfrm>
            <a:off x="1042988" y="3213100"/>
            <a:ext cx="4095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sym typeface="Symbol" pitchFamily="18" charset="2"/>
              </a:rPr>
              <a:t>以它们为列构成的矩阵为</a:t>
            </a:r>
          </a:p>
        </p:txBody>
      </p:sp>
      <p:sp>
        <p:nvSpPr>
          <p:cNvPr id="204816" name="Rectangle 16"/>
          <p:cNvSpPr>
            <a:spLocks noChangeArrowheads="1"/>
          </p:cNvSpPr>
          <p:nvPr/>
        </p:nvSpPr>
        <p:spPr bwMode="auto">
          <a:xfrm>
            <a:off x="755650" y="5718175"/>
            <a:ext cx="8953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故：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8" grpId="0"/>
      <p:bldP spid="204809" grpId="0"/>
      <p:bldP spid="204811" grpId="0"/>
      <p:bldP spid="204812" grpId="0"/>
      <p:bldP spid="204813" grpId="0"/>
      <p:bldP spid="204814" grpId="0"/>
      <p:bldP spid="204815" grpId="0"/>
      <p:bldP spid="2048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569325" cy="1873250"/>
          </a:xfrm>
        </p:spPr>
        <p:txBody>
          <a:bodyPr/>
          <a:lstStyle/>
          <a:p>
            <a:pPr marL="628650" indent="-628650" algn="l"/>
            <a:r>
              <a:rPr lang="zh-CN" altLang="en-US" sz="2800">
                <a:solidFill>
                  <a:schemeClr val="tx1"/>
                </a:solidFill>
                <a:ea typeface="黑体" pitchFamily="2" charset="-122"/>
              </a:rPr>
              <a:t>例</a:t>
            </a:r>
            <a:r>
              <a:rPr lang="en-US" altLang="zh-CN" sz="2800">
                <a:solidFill>
                  <a:schemeClr val="tx1"/>
                </a:solidFill>
                <a:ea typeface="黑体" pitchFamily="2" charset="-122"/>
              </a:rPr>
              <a:t>5. </a:t>
            </a:r>
            <a:r>
              <a:rPr lang="zh-CN" altLang="en-US" sz="2800">
                <a:solidFill>
                  <a:schemeClr val="tx1"/>
                </a:solidFill>
                <a:ea typeface="黑体" pitchFamily="2" charset="-122"/>
              </a:rPr>
              <a:t>设</a:t>
            </a:r>
            <a:r>
              <a:rPr lang="en-US" altLang="zh-CN" sz="2800" i="1">
                <a:solidFill>
                  <a:schemeClr val="tx1"/>
                </a:solidFill>
                <a:latin typeface="Symbol" pitchFamily="18" charset="2"/>
                <a:ea typeface="黑体" pitchFamily="2" charset="-122"/>
              </a:rPr>
              <a:t>a</a:t>
            </a:r>
            <a:r>
              <a:rPr lang="en-US" altLang="zh-CN" sz="2800" baseline="-25000">
                <a:solidFill>
                  <a:schemeClr val="tx1"/>
                </a:solidFill>
                <a:ea typeface="黑体" pitchFamily="2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ea typeface="黑体" pitchFamily="2" charset="-122"/>
              </a:rPr>
              <a:t>, </a:t>
            </a:r>
            <a:r>
              <a:rPr lang="en-US" altLang="zh-CN" sz="2800" i="1">
                <a:solidFill>
                  <a:schemeClr val="tx1"/>
                </a:solidFill>
                <a:latin typeface="Symbol" pitchFamily="18" charset="2"/>
                <a:ea typeface="黑体" pitchFamily="2" charset="-122"/>
              </a:rPr>
              <a:t>a</a:t>
            </a:r>
            <a:r>
              <a:rPr lang="en-US" altLang="zh-CN" sz="2800" baseline="-25000">
                <a:solidFill>
                  <a:schemeClr val="tx1"/>
                </a:solidFill>
                <a:ea typeface="黑体" pitchFamily="2" charset="-122"/>
              </a:rPr>
              <a:t>2</a:t>
            </a:r>
            <a:r>
              <a:rPr lang="en-US" altLang="zh-CN" sz="2800">
                <a:solidFill>
                  <a:schemeClr val="tx1"/>
                </a:solidFill>
                <a:ea typeface="黑体" pitchFamily="2" charset="-122"/>
              </a:rPr>
              <a:t>,…,</a:t>
            </a:r>
            <a:r>
              <a:rPr lang="en-US" altLang="zh-CN" sz="2800" i="1">
                <a:solidFill>
                  <a:schemeClr val="tx1"/>
                </a:solidFill>
                <a:latin typeface="Symbol" pitchFamily="18" charset="2"/>
                <a:ea typeface="黑体" pitchFamily="2" charset="-122"/>
              </a:rPr>
              <a:t>a</a:t>
            </a:r>
            <a:r>
              <a:rPr lang="en-US" altLang="zh-CN" sz="2800" i="1" baseline="-25000">
                <a:solidFill>
                  <a:schemeClr val="tx1"/>
                </a:solidFill>
                <a:ea typeface="黑体" pitchFamily="2" charset="-122"/>
              </a:rPr>
              <a:t>m</a:t>
            </a:r>
            <a:r>
              <a:rPr lang="zh-CN" altLang="en-US" sz="280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黑体" pitchFamily="2" charset="-122"/>
              </a:rPr>
              <a:t>(</a:t>
            </a:r>
            <a:r>
              <a:rPr lang="en-US" altLang="zh-CN" sz="2800" i="1">
                <a:solidFill>
                  <a:schemeClr val="tx1"/>
                </a:solidFill>
                <a:ea typeface="黑体" pitchFamily="2" charset="-122"/>
              </a:rPr>
              <a:t>m≤n</a:t>
            </a:r>
            <a:r>
              <a:rPr lang="en-US" altLang="zh-CN" sz="2800">
                <a:solidFill>
                  <a:schemeClr val="tx1"/>
                </a:solidFill>
                <a:ea typeface="黑体" pitchFamily="2" charset="-122"/>
              </a:rPr>
              <a:t>)</a:t>
            </a:r>
            <a:r>
              <a:rPr lang="zh-CN" altLang="en-US" sz="2800">
                <a:solidFill>
                  <a:schemeClr val="tx1"/>
                </a:solidFill>
                <a:ea typeface="黑体" pitchFamily="2" charset="-122"/>
              </a:rPr>
              <a:t>是</a:t>
            </a:r>
            <a:r>
              <a:rPr lang="en-US" altLang="zh-CN" sz="2800" i="1">
                <a:solidFill>
                  <a:schemeClr val="tx1"/>
                </a:solidFill>
                <a:ea typeface="黑体" pitchFamily="2" charset="-122"/>
              </a:rPr>
              <a:t>n</a:t>
            </a:r>
            <a:r>
              <a:rPr lang="zh-CN" altLang="en-US" sz="2800">
                <a:solidFill>
                  <a:schemeClr val="tx1"/>
                </a:solidFill>
                <a:ea typeface="黑体" pitchFamily="2" charset="-122"/>
              </a:rPr>
              <a:t>维线性空间</a:t>
            </a:r>
            <a:r>
              <a:rPr lang="en-US" altLang="zh-CN" sz="2800" i="1">
                <a:solidFill>
                  <a:schemeClr val="tx1"/>
                </a:solidFill>
                <a:ea typeface="黑体" pitchFamily="2" charset="-122"/>
              </a:rPr>
              <a:t>V</a:t>
            </a:r>
            <a:r>
              <a:rPr lang="zh-CN" altLang="en-US" sz="2800">
                <a:solidFill>
                  <a:schemeClr val="tx1"/>
                </a:solidFill>
                <a:ea typeface="黑体" pitchFamily="2" charset="-122"/>
              </a:rPr>
              <a:t>的中的</a:t>
            </a:r>
            <a:r>
              <a:rPr lang="en-US" altLang="zh-CN" sz="2800" i="1">
                <a:solidFill>
                  <a:schemeClr val="tx1"/>
                </a:solidFill>
                <a:ea typeface="黑体" pitchFamily="2" charset="-122"/>
              </a:rPr>
              <a:t>m</a:t>
            </a:r>
            <a:r>
              <a:rPr lang="zh-CN" altLang="en-US" sz="2800">
                <a:solidFill>
                  <a:schemeClr val="tx1"/>
                </a:solidFill>
                <a:ea typeface="黑体" pitchFamily="2" charset="-122"/>
              </a:rPr>
              <a:t>个线性无关的向量，则必可在</a:t>
            </a:r>
            <a:r>
              <a:rPr lang="en-US" altLang="zh-CN" sz="2800" i="1">
                <a:solidFill>
                  <a:schemeClr val="tx1"/>
                </a:solidFill>
                <a:ea typeface="黑体" pitchFamily="2" charset="-122"/>
              </a:rPr>
              <a:t>V</a:t>
            </a:r>
            <a:r>
              <a:rPr lang="zh-CN" altLang="en-US" sz="2800">
                <a:solidFill>
                  <a:schemeClr val="tx1"/>
                </a:solidFill>
                <a:ea typeface="黑体" pitchFamily="2" charset="-122"/>
              </a:rPr>
              <a:t>中找到</a:t>
            </a:r>
            <a:r>
              <a:rPr lang="en-US" altLang="zh-CN" sz="2800" i="1">
                <a:solidFill>
                  <a:schemeClr val="tx1"/>
                </a:solidFill>
                <a:ea typeface="黑体" pitchFamily="2" charset="-122"/>
              </a:rPr>
              <a:t>n</a:t>
            </a:r>
            <a:r>
              <a:rPr lang="zh-CN" altLang="en-US" sz="2800" i="1">
                <a:solidFill>
                  <a:schemeClr val="tx1"/>
                </a:solidFill>
                <a:ea typeface="黑体" pitchFamily="2" charset="-122"/>
              </a:rPr>
              <a:t>－</a:t>
            </a:r>
            <a:r>
              <a:rPr lang="en-US" altLang="zh-CN" sz="2800" i="1">
                <a:solidFill>
                  <a:schemeClr val="tx1"/>
                </a:solidFill>
                <a:ea typeface="黑体" pitchFamily="2" charset="-122"/>
              </a:rPr>
              <a:t>m</a:t>
            </a:r>
            <a:r>
              <a:rPr lang="zh-CN" altLang="en-US" sz="2800">
                <a:solidFill>
                  <a:schemeClr val="tx1"/>
                </a:solidFill>
                <a:ea typeface="黑体" pitchFamily="2" charset="-122"/>
              </a:rPr>
              <a:t>个向量 </a:t>
            </a:r>
            <a:r>
              <a:rPr lang="en-US" altLang="zh-CN" sz="2800" i="1">
                <a:solidFill>
                  <a:schemeClr val="tx1"/>
                </a:solidFill>
                <a:latin typeface="Symbol" pitchFamily="18" charset="2"/>
                <a:ea typeface="黑体" pitchFamily="2" charset="-122"/>
              </a:rPr>
              <a:t>a</a:t>
            </a:r>
            <a:r>
              <a:rPr lang="en-US" altLang="zh-CN" sz="2800" i="1" baseline="-25000">
                <a:solidFill>
                  <a:schemeClr val="tx1"/>
                </a:solidFill>
                <a:ea typeface="黑体" pitchFamily="2" charset="-122"/>
              </a:rPr>
              <a:t>m+</a:t>
            </a:r>
            <a:r>
              <a:rPr lang="en-US" altLang="zh-CN" sz="2800" baseline="-25000">
                <a:solidFill>
                  <a:schemeClr val="tx1"/>
                </a:solidFill>
                <a:ea typeface="黑体" pitchFamily="2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ea typeface="黑体" pitchFamily="2" charset="-122"/>
              </a:rPr>
              <a:t>, </a:t>
            </a:r>
            <a:r>
              <a:rPr lang="en-US" altLang="zh-CN" sz="2800" i="1">
                <a:solidFill>
                  <a:schemeClr val="tx1"/>
                </a:solidFill>
                <a:latin typeface="Symbol" pitchFamily="18" charset="2"/>
                <a:ea typeface="黑体" pitchFamily="2" charset="-122"/>
              </a:rPr>
              <a:t>a</a:t>
            </a:r>
            <a:r>
              <a:rPr lang="en-US" altLang="zh-CN" sz="2800" i="1" baseline="-25000">
                <a:solidFill>
                  <a:schemeClr val="tx1"/>
                </a:solidFill>
                <a:ea typeface="黑体" pitchFamily="2" charset="-122"/>
              </a:rPr>
              <a:t>m+</a:t>
            </a:r>
            <a:r>
              <a:rPr lang="en-US" altLang="zh-CN" sz="2800" baseline="-25000">
                <a:solidFill>
                  <a:schemeClr val="tx1"/>
                </a:solidFill>
                <a:ea typeface="黑体" pitchFamily="2" charset="-122"/>
              </a:rPr>
              <a:t>2</a:t>
            </a:r>
            <a:r>
              <a:rPr lang="en-US" altLang="zh-CN" sz="2800">
                <a:solidFill>
                  <a:schemeClr val="tx1"/>
                </a:solidFill>
                <a:ea typeface="黑体" pitchFamily="2" charset="-122"/>
              </a:rPr>
              <a:t>,…,</a:t>
            </a:r>
            <a:r>
              <a:rPr lang="en-US" altLang="zh-CN" sz="2800" i="1">
                <a:solidFill>
                  <a:schemeClr val="tx1"/>
                </a:solidFill>
                <a:latin typeface="Symbol" pitchFamily="18" charset="2"/>
                <a:ea typeface="黑体" pitchFamily="2" charset="-122"/>
              </a:rPr>
              <a:t>a</a:t>
            </a:r>
            <a:r>
              <a:rPr lang="en-US" altLang="zh-CN" sz="2800" i="1" baseline="-25000">
                <a:solidFill>
                  <a:schemeClr val="tx1"/>
                </a:solidFill>
                <a:ea typeface="黑体" pitchFamily="2" charset="-122"/>
              </a:rPr>
              <a:t>n</a:t>
            </a:r>
            <a:r>
              <a:rPr lang="zh-CN" altLang="en-US" sz="2800">
                <a:solidFill>
                  <a:schemeClr val="tx1"/>
                </a:solidFill>
                <a:ea typeface="黑体" pitchFamily="2" charset="-122"/>
              </a:rPr>
              <a:t>使得向量组 </a:t>
            </a:r>
            <a:r>
              <a:rPr lang="en-US" altLang="zh-CN" sz="2800" i="1">
                <a:solidFill>
                  <a:schemeClr val="tx1"/>
                </a:solidFill>
                <a:latin typeface="Symbol" pitchFamily="18" charset="2"/>
                <a:ea typeface="黑体" pitchFamily="2" charset="-122"/>
              </a:rPr>
              <a:t>a</a:t>
            </a:r>
            <a:r>
              <a:rPr lang="en-US" altLang="zh-CN" sz="2800" baseline="-25000">
                <a:solidFill>
                  <a:schemeClr val="tx1"/>
                </a:solidFill>
                <a:ea typeface="黑体" pitchFamily="2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ea typeface="黑体" pitchFamily="2" charset="-122"/>
              </a:rPr>
              <a:t>, </a:t>
            </a:r>
            <a:r>
              <a:rPr lang="en-US" altLang="zh-CN" sz="2800" i="1">
                <a:solidFill>
                  <a:schemeClr val="tx1"/>
                </a:solidFill>
                <a:latin typeface="Symbol" pitchFamily="18" charset="2"/>
                <a:ea typeface="黑体" pitchFamily="2" charset="-122"/>
              </a:rPr>
              <a:t>a</a:t>
            </a:r>
            <a:r>
              <a:rPr lang="en-US" altLang="zh-CN" sz="2800" baseline="-25000">
                <a:solidFill>
                  <a:schemeClr val="tx1"/>
                </a:solidFill>
                <a:ea typeface="黑体" pitchFamily="2" charset="-122"/>
              </a:rPr>
              <a:t>2</a:t>
            </a:r>
            <a:r>
              <a:rPr lang="en-US" altLang="zh-CN" sz="2800">
                <a:solidFill>
                  <a:schemeClr val="tx1"/>
                </a:solidFill>
                <a:ea typeface="黑体" pitchFamily="2" charset="-122"/>
              </a:rPr>
              <a:t>,…,</a:t>
            </a:r>
            <a:r>
              <a:rPr lang="en-US" altLang="zh-CN" sz="2800" i="1">
                <a:solidFill>
                  <a:schemeClr val="tx1"/>
                </a:solidFill>
                <a:latin typeface="Symbol" pitchFamily="18" charset="2"/>
                <a:ea typeface="黑体" pitchFamily="2" charset="-122"/>
              </a:rPr>
              <a:t>a</a:t>
            </a:r>
            <a:r>
              <a:rPr lang="en-US" altLang="zh-CN" sz="2800" i="1" baseline="-25000">
                <a:solidFill>
                  <a:schemeClr val="tx1"/>
                </a:solidFill>
                <a:ea typeface="黑体" pitchFamily="2" charset="-122"/>
              </a:rPr>
              <a:t>n</a:t>
            </a:r>
            <a:r>
              <a:rPr lang="zh-CN" altLang="en-US" sz="2800">
                <a:solidFill>
                  <a:schemeClr val="tx1"/>
                </a:solidFill>
                <a:ea typeface="黑体" pitchFamily="2" charset="-122"/>
              </a:rPr>
              <a:t>成为</a:t>
            </a:r>
            <a:r>
              <a:rPr lang="en-US" altLang="zh-CN" sz="2800" i="1">
                <a:solidFill>
                  <a:schemeClr val="tx1"/>
                </a:solidFill>
                <a:ea typeface="黑体" pitchFamily="2" charset="-122"/>
              </a:rPr>
              <a:t>V</a:t>
            </a:r>
            <a:r>
              <a:rPr lang="zh-CN" altLang="en-US" sz="2800">
                <a:solidFill>
                  <a:schemeClr val="tx1"/>
                </a:solidFill>
                <a:ea typeface="黑体" pitchFamily="2" charset="-122"/>
              </a:rPr>
              <a:t>的一个基底</a:t>
            </a:r>
            <a:r>
              <a:rPr lang="en-US" altLang="zh-CN" sz="2800">
                <a:solidFill>
                  <a:schemeClr val="tx1"/>
                </a:solidFill>
                <a:ea typeface="黑体" pitchFamily="2" charset="-122"/>
              </a:rPr>
              <a:t>.</a:t>
            </a:r>
          </a:p>
        </p:txBody>
      </p:sp>
      <p:sp>
        <p:nvSpPr>
          <p:cNvPr id="206865" name="Rectangle 17"/>
          <p:cNvSpPr>
            <a:spLocks noChangeArrowheads="1"/>
          </p:cNvSpPr>
          <p:nvPr/>
        </p:nvSpPr>
        <p:spPr bwMode="auto">
          <a:xfrm>
            <a:off x="611188" y="4149725"/>
            <a:ext cx="6121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/>
              <a:t>由于</a:t>
            </a:r>
            <a:r>
              <a:rPr lang="en-US" altLang="zh-CN"/>
              <a:t>A: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en-US" altLang="zh-CN" i="1" baseline="-25000"/>
              <a:t>m</a:t>
            </a:r>
            <a:r>
              <a:rPr lang="zh-CN" altLang="en-US"/>
              <a:t>还不是</a:t>
            </a:r>
            <a:r>
              <a:rPr lang="en-US" altLang="zh-CN"/>
              <a:t>V</a:t>
            </a:r>
            <a:r>
              <a:rPr lang="zh-CN" altLang="en-US"/>
              <a:t>的基底，</a:t>
            </a:r>
          </a:p>
        </p:txBody>
      </p:sp>
      <p:sp>
        <p:nvSpPr>
          <p:cNvPr id="206867" name="Rectangle 19"/>
          <p:cNvSpPr>
            <a:spLocks noChangeArrowheads="1"/>
          </p:cNvSpPr>
          <p:nvPr/>
        </p:nvSpPr>
        <p:spPr bwMode="auto">
          <a:xfrm>
            <a:off x="3421063" y="4652963"/>
            <a:ext cx="52038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/>
              <a:t>(</a:t>
            </a:r>
            <a:r>
              <a:rPr lang="zh-CN" altLang="en-US"/>
              <a:t>否则</a:t>
            </a:r>
            <a:r>
              <a:rPr lang="en-US" altLang="zh-CN"/>
              <a:t>A</a:t>
            </a:r>
            <a:r>
              <a:rPr lang="zh-CN" altLang="en-US"/>
              <a:t>构成一个基底，矛盾），</a:t>
            </a:r>
          </a:p>
        </p:txBody>
      </p:sp>
      <p:sp>
        <p:nvSpPr>
          <p:cNvPr id="206869" name="Rectangle 21"/>
          <p:cNvSpPr>
            <a:spLocks noChangeArrowheads="1"/>
          </p:cNvSpPr>
          <p:nvPr/>
        </p:nvSpPr>
        <p:spPr bwMode="auto">
          <a:xfrm>
            <a:off x="4211638" y="5157788"/>
            <a:ext cx="46894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/>
              <a:t>,</a:t>
            </a:r>
            <a:r>
              <a:rPr lang="zh-CN" altLang="en-US"/>
              <a:t>于是向量组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en-US" altLang="zh-CN" i="1" baseline="-25000"/>
              <a:t>m </a:t>
            </a:r>
            <a:r>
              <a:rPr lang="en-US" altLang="zh-CN" i="1"/>
              <a:t>,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en-US" altLang="zh-CN" i="1" baseline="-25000"/>
              <a:t>m+</a:t>
            </a:r>
            <a:r>
              <a:rPr lang="en-US" altLang="zh-CN" baseline="-25000"/>
              <a:t>1</a:t>
            </a:r>
            <a:endParaRPr lang="zh-CN" altLang="en-US" baseline="-25000"/>
          </a:p>
        </p:txBody>
      </p:sp>
      <p:sp>
        <p:nvSpPr>
          <p:cNvPr id="206870" name="Rectangle 22"/>
          <p:cNvSpPr>
            <a:spLocks noChangeArrowheads="1"/>
          </p:cNvSpPr>
          <p:nvPr/>
        </p:nvSpPr>
        <p:spPr bwMode="auto">
          <a:xfrm>
            <a:off x="241300" y="5661025"/>
            <a:ext cx="86121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仍是线性无关组（否则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en-US" altLang="zh-CN" i="1" baseline="-25000"/>
              <a:t>m+</a:t>
            </a:r>
            <a:r>
              <a:rPr lang="en-US" altLang="zh-CN" baseline="-25000"/>
              <a:t>1</a:t>
            </a:r>
            <a:r>
              <a:rPr lang="zh-CN" altLang="en-US"/>
              <a:t>可经线性无关向量组</a:t>
            </a:r>
            <a:r>
              <a:rPr lang="en-US" altLang="zh-CN"/>
              <a:t>A</a:t>
            </a:r>
            <a:r>
              <a:rPr lang="zh-CN" altLang="en-US"/>
              <a:t>线性</a:t>
            </a:r>
          </a:p>
        </p:txBody>
      </p:sp>
      <p:sp>
        <p:nvSpPr>
          <p:cNvPr id="206875" name="Rectangle 27"/>
          <p:cNvSpPr>
            <a:spLocks noChangeArrowheads="1"/>
          </p:cNvSpPr>
          <p:nvPr/>
        </p:nvSpPr>
        <p:spPr bwMode="auto">
          <a:xfrm>
            <a:off x="293688" y="2046288"/>
            <a:ext cx="48545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证  对差数</a:t>
            </a:r>
            <a:r>
              <a:rPr lang="en-US" altLang="zh-CN" i="1"/>
              <a:t>n</a:t>
            </a:r>
            <a:r>
              <a:rPr lang="zh-CN" altLang="en-US" i="1"/>
              <a:t>－</a:t>
            </a:r>
            <a:r>
              <a:rPr lang="en-US" altLang="zh-CN" i="1"/>
              <a:t>m</a:t>
            </a:r>
            <a:r>
              <a:rPr lang="zh-CN" altLang="en-US"/>
              <a:t>用数学归纳法</a:t>
            </a:r>
            <a:r>
              <a:rPr lang="en-US" altLang="zh-CN"/>
              <a:t>.</a:t>
            </a:r>
          </a:p>
        </p:txBody>
      </p:sp>
      <p:sp>
        <p:nvSpPr>
          <p:cNvPr id="206876" name="Rectangle 28"/>
          <p:cNvSpPr>
            <a:spLocks noChangeArrowheads="1"/>
          </p:cNvSpPr>
          <p:nvPr/>
        </p:nvSpPr>
        <p:spPr bwMode="auto">
          <a:xfrm>
            <a:off x="250825" y="2420938"/>
            <a:ext cx="8734425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       当</a:t>
            </a:r>
            <a:r>
              <a:rPr lang="en-US" altLang="zh-CN" i="1"/>
              <a:t>n</a:t>
            </a:r>
            <a:r>
              <a:rPr lang="zh-CN" altLang="en-US" i="1"/>
              <a:t>－</a:t>
            </a:r>
            <a:r>
              <a:rPr lang="en-US" altLang="zh-CN" i="1"/>
              <a:t>m</a:t>
            </a:r>
            <a:r>
              <a:rPr lang="zh-CN" altLang="en-US"/>
              <a:t>＝</a:t>
            </a:r>
            <a:r>
              <a:rPr lang="en-US" altLang="zh-CN"/>
              <a:t>0</a:t>
            </a:r>
            <a:r>
              <a:rPr lang="zh-CN" altLang="en-US"/>
              <a:t>时，它们已是</a:t>
            </a:r>
            <a:r>
              <a:rPr lang="en-US" altLang="zh-CN" i="1"/>
              <a:t>V</a:t>
            </a:r>
            <a:r>
              <a:rPr lang="zh-CN" altLang="en-US"/>
              <a:t>的一个基底，定理显然成立</a:t>
            </a:r>
            <a:r>
              <a:rPr lang="en-US" altLang="zh-CN"/>
              <a:t>.</a:t>
            </a:r>
          </a:p>
        </p:txBody>
      </p:sp>
      <p:sp>
        <p:nvSpPr>
          <p:cNvPr id="206877" name="Rectangle 29"/>
          <p:cNvSpPr>
            <a:spLocks noChangeArrowheads="1"/>
          </p:cNvSpPr>
          <p:nvPr/>
        </p:nvSpPr>
        <p:spPr bwMode="auto">
          <a:xfrm>
            <a:off x="34925" y="3284538"/>
            <a:ext cx="9001125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266700" indent="-266700" eaLnBrk="1" hangingPunct="1"/>
            <a:r>
              <a:rPr lang="zh-CN" altLang="en-US"/>
              <a:t>       假设当</a:t>
            </a:r>
            <a:r>
              <a:rPr lang="en-US" altLang="zh-CN" i="1"/>
              <a:t>n</a:t>
            </a:r>
            <a:r>
              <a:rPr lang="zh-CN" altLang="en-US" i="1"/>
              <a:t>－</a:t>
            </a:r>
            <a:r>
              <a:rPr lang="en-US" altLang="zh-CN" i="1"/>
              <a:t>m</a:t>
            </a:r>
            <a:r>
              <a:rPr lang="zh-CN" altLang="en-US" i="1"/>
              <a:t>＝</a:t>
            </a:r>
            <a:r>
              <a:rPr lang="en-US" altLang="zh-CN" i="1"/>
              <a:t>k</a:t>
            </a:r>
            <a:r>
              <a:rPr lang="zh-CN" altLang="en-US"/>
              <a:t>时定理成立，现证明当</a:t>
            </a:r>
            <a:r>
              <a:rPr lang="en-US" altLang="zh-CN" i="1"/>
              <a:t>n</a:t>
            </a:r>
            <a:r>
              <a:rPr lang="zh-CN" altLang="en-US" i="1"/>
              <a:t>－</a:t>
            </a:r>
            <a:r>
              <a:rPr lang="en-US" altLang="zh-CN" i="1"/>
              <a:t>m</a:t>
            </a:r>
            <a:r>
              <a:rPr lang="zh-CN" altLang="en-US" i="1"/>
              <a:t>＝</a:t>
            </a:r>
            <a:r>
              <a:rPr lang="en-US" altLang="zh-CN" i="1"/>
              <a:t>k</a:t>
            </a:r>
            <a:r>
              <a:rPr lang="zh-CN" altLang="en-US"/>
              <a:t>＋</a:t>
            </a:r>
            <a:r>
              <a:rPr lang="en-US" altLang="zh-CN"/>
              <a:t>1 </a:t>
            </a:r>
            <a:r>
              <a:rPr lang="zh-CN" altLang="en-US"/>
              <a:t>时，定理也成立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206880" name="Rectangle 32"/>
          <p:cNvSpPr>
            <a:spLocks noChangeArrowheads="1"/>
          </p:cNvSpPr>
          <p:nvPr/>
        </p:nvSpPr>
        <p:spPr bwMode="auto">
          <a:xfrm>
            <a:off x="6372225" y="4149725"/>
            <a:ext cx="25844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  <a:r>
              <a:rPr lang="en-US" altLang="zh-CN"/>
              <a:t>V</a:t>
            </a:r>
            <a:r>
              <a:rPr lang="zh-CN" altLang="en-US"/>
              <a:t>必有向量不</a:t>
            </a:r>
          </a:p>
        </p:txBody>
      </p:sp>
      <p:sp>
        <p:nvSpPr>
          <p:cNvPr id="206881" name="Rectangle 33"/>
          <p:cNvSpPr>
            <a:spLocks noChangeArrowheads="1"/>
          </p:cNvSpPr>
          <p:nvPr/>
        </p:nvSpPr>
        <p:spPr bwMode="auto">
          <a:xfrm>
            <a:off x="323850" y="4652963"/>
            <a:ext cx="30416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能被它们线性表出</a:t>
            </a:r>
          </a:p>
        </p:txBody>
      </p:sp>
      <p:sp>
        <p:nvSpPr>
          <p:cNvPr id="206882" name="Rectangle 34"/>
          <p:cNvSpPr>
            <a:spLocks noChangeArrowheads="1"/>
          </p:cNvSpPr>
          <p:nvPr/>
        </p:nvSpPr>
        <p:spPr bwMode="auto">
          <a:xfrm>
            <a:off x="250825" y="5157788"/>
            <a:ext cx="406876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任取其中一个并记为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en-US" altLang="zh-CN" i="1" baseline="-25000"/>
              <a:t>m+</a:t>
            </a:r>
            <a:r>
              <a:rPr lang="en-US" altLang="zh-CN" baseline="-25000"/>
              <a:t>1</a:t>
            </a:r>
            <a:endParaRPr lang="zh-CN" altLang="en-US" baseline="-2500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5" grpId="0"/>
      <p:bldP spid="206867" grpId="0"/>
      <p:bldP spid="206869" grpId="0"/>
      <p:bldP spid="206870" grpId="0"/>
      <p:bldP spid="206875" grpId="0"/>
      <p:bldP spid="206876" grpId="0"/>
      <p:bldP spid="206877" grpId="0"/>
      <p:bldP spid="206880" grpId="0"/>
      <p:bldP spid="206881" grpId="0"/>
      <p:bldP spid="2068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684213" y="2924175"/>
            <a:ext cx="4806950" cy="1373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类似方法可以证明下面命题：</a:t>
            </a:r>
          </a:p>
          <a:p>
            <a:pPr eaLnBrk="1" hangingPunct="1"/>
            <a:endParaRPr lang="zh-CN" altLang="en-US">
              <a:ea typeface="宋体" pitchFamily="2" charset="-122"/>
            </a:endParaRPr>
          </a:p>
          <a:p>
            <a:r>
              <a:rPr lang="en-US" altLang="zh-CN" i="1">
                <a:ea typeface="宋体" pitchFamily="2" charset="-122"/>
              </a:rPr>
              <a:t>        n</a:t>
            </a:r>
            <a:r>
              <a:rPr lang="zh-CN" altLang="en-US">
                <a:cs typeface="Times New Roman" pitchFamily="18" charset="0"/>
              </a:rPr>
              <a:t>维向量组</a:t>
            </a:r>
            <a:endParaRPr lang="zh-CN" altLang="en-US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250825" y="765175"/>
            <a:ext cx="25336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表出，矛盾</a:t>
            </a:r>
            <a:r>
              <a:rPr lang="en-US" altLang="zh-CN"/>
              <a:t>). </a:t>
            </a:r>
            <a:endParaRPr lang="zh-CN" altLang="en-US"/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179388" y="1916113"/>
            <a:ext cx="68214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使得向量组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en-US" altLang="zh-CN" i="1" baseline="-25000"/>
              <a:t>n</a:t>
            </a:r>
            <a:r>
              <a:rPr lang="zh-CN" altLang="en-US"/>
              <a:t>成为</a:t>
            </a:r>
            <a:r>
              <a:rPr lang="en-US" altLang="zh-CN" i="1"/>
              <a:t>V</a:t>
            </a:r>
            <a:r>
              <a:rPr lang="zh-CN" altLang="en-US"/>
              <a:t>的一个基底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208903" name="Rectangle 7"/>
          <p:cNvSpPr>
            <a:spLocks noChangeArrowheads="1"/>
          </p:cNvSpPr>
          <p:nvPr/>
        </p:nvSpPr>
        <p:spPr bwMode="auto">
          <a:xfrm>
            <a:off x="2555875" y="749300"/>
            <a:ext cx="64579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此时差数</a:t>
            </a:r>
            <a:r>
              <a:rPr lang="en-US" altLang="zh-CN" i="1"/>
              <a:t>n</a:t>
            </a:r>
            <a:r>
              <a:rPr lang="zh-CN" altLang="en-US" i="1"/>
              <a:t>－</a:t>
            </a:r>
            <a:r>
              <a:rPr lang="en-US" altLang="zh-CN" i="1"/>
              <a:t>m</a:t>
            </a:r>
            <a:r>
              <a:rPr lang="zh-CN" altLang="en-US"/>
              <a:t>＝</a:t>
            </a:r>
            <a:r>
              <a:rPr lang="en-US" altLang="zh-CN" i="1"/>
              <a:t>k</a:t>
            </a:r>
            <a:r>
              <a:rPr lang="zh-CN" altLang="en-US"/>
              <a:t>＋</a:t>
            </a:r>
            <a:r>
              <a:rPr lang="en-US" altLang="zh-CN"/>
              <a:t>1</a:t>
            </a:r>
            <a:r>
              <a:rPr lang="zh-CN" altLang="en-US"/>
              <a:t>－</a:t>
            </a:r>
            <a:r>
              <a:rPr lang="en-US" altLang="zh-CN"/>
              <a:t>1</a:t>
            </a:r>
            <a:r>
              <a:rPr lang="zh-CN" altLang="en-US"/>
              <a:t>＝</a:t>
            </a:r>
            <a:r>
              <a:rPr lang="en-US" altLang="zh-CN" i="1"/>
              <a:t>k</a:t>
            </a:r>
            <a:r>
              <a:rPr lang="en-US" altLang="zh-CN"/>
              <a:t>. </a:t>
            </a:r>
            <a:r>
              <a:rPr lang="zh-CN" altLang="en-US"/>
              <a:t>由归纳法</a:t>
            </a:r>
          </a:p>
        </p:txBody>
      </p:sp>
      <p:sp>
        <p:nvSpPr>
          <p:cNvPr id="208904" name="Rectangle 8"/>
          <p:cNvSpPr>
            <a:spLocks noChangeArrowheads="1"/>
          </p:cNvSpPr>
          <p:nvPr/>
        </p:nvSpPr>
        <p:spPr bwMode="auto">
          <a:xfrm>
            <a:off x="179388" y="1341438"/>
            <a:ext cx="82359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假设知在</a:t>
            </a:r>
            <a:r>
              <a:rPr lang="en-US" altLang="zh-CN"/>
              <a:t>V</a:t>
            </a:r>
            <a:r>
              <a:rPr lang="zh-CN" altLang="en-US"/>
              <a:t>中必可选出</a:t>
            </a:r>
            <a:r>
              <a:rPr lang="en-US" altLang="zh-CN" i="1"/>
              <a:t>n</a:t>
            </a:r>
            <a:r>
              <a:rPr lang="zh-CN" altLang="en-US" i="1"/>
              <a:t>－</a:t>
            </a:r>
            <a:r>
              <a:rPr lang="en-US" altLang="zh-CN" i="1"/>
              <a:t>m</a:t>
            </a:r>
            <a:r>
              <a:rPr lang="zh-CN" altLang="en-US"/>
              <a:t>个向量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en-US" altLang="zh-CN" i="1" baseline="-25000"/>
              <a:t>m+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en-US" altLang="zh-CN" i="1" baseline="-25000"/>
              <a:t>m+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en-US" altLang="zh-CN" i="1" baseline="-25000"/>
              <a:t>n</a:t>
            </a:r>
            <a:endParaRPr lang="zh-CN" altLang="en-US" i="1" baseline="-25000"/>
          </a:p>
        </p:txBody>
      </p:sp>
      <p:graphicFrame>
        <p:nvGraphicFramePr>
          <p:cNvPr id="208907" name="Object 11"/>
          <p:cNvGraphicFramePr>
            <a:graphicFrameLocks noChangeAspect="1"/>
          </p:cNvGraphicFramePr>
          <p:nvPr/>
        </p:nvGraphicFramePr>
        <p:xfrm>
          <a:off x="3490913" y="3787775"/>
          <a:ext cx="31686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8" name="Equation" r:id="rId3" imgW="1384200" imgH="241200" progId="Equation.DSMT4">
                  <p:embed/>
                </p:oleObj>
              </mc:Choice>
              <mc:Fallback>
                <p:oleObj name="Equation" r:id="rId3" imgW="1384200" imgH="241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3787775"/>
                        <a:ext cx="316865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6" name="Object 10"/>
          <p:cNvGraphicFramePr>
            <a:graphicFrameLocks noChangeAspect="1"/>
          </p:cNvGraphicFramePr>
          <p:nvPr/>
        </p:nvGraphicFramePr>
        <p:xfrm>
          <a:off x="5024438" y="4500563"/>
          <a:ext cx="34353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9" name="Equation" r:id="rId5" imgW="1841400" imgH="266400" progId="Equation.DSMT4">
                  <p:embed/>
                </p:oleObj>
              </mc:Choice>
              <mc:Fallback>
                <p:oleObj name="Equation" r:id="rId5" imgW="1841400" imgH="266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4500563"/>
                        <a:ext cx="3435350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9" name="Rectangle 13"/>
          <p:cNvSpPr>
            <a:spLocks noChangeArrowheads="1"/>
          </p:cNvSpPr>
          <p:nvPr/>
        </p:nvSpPr>
        <p:spPr bwMode="auto">
          <a:xfrm>
            <a:off x="919163" y="4421188"/>
            <a:ext cx="40957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>
                <a:cs typeface="Times New Roman" pitchFamily="18" charset="0"/>
              </a:rPr>
              <a:t>的任意一个线性无关子组</a:t>
            </a:r>
          </a:p>
        </p:txBody>
      </p:sp>
      <p:sp>
        <p:nvSpPr>
          <p:cNvPr id="208910" name="Rectangle 14"/>
          <p:cNvSpPr>
            <a:spLocks noChangeArrowheads="1"/>
          </p:cNvSpPr>
          <p:nvPr/>
        </p:nvSpPr>
        <p:spPr bwMode="auto">
          <a:xfrm>
            <a:off x="919163" y="4997450"/>
            <a:ext cx="61404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>
                <a:cs typeface="Times New Roman" pitchFamily="18" charset="0"/>
              </a:rPr>
              <a:t>均可扩充成其一个极大线性无关子组</a:t>
            </a:r>
            <a:r>
              <a:rPr lang="en-US" altLang="zh-CN">
                <a:latin typeface="宋体" pitchFamily="2" charset="-122"/>
                <a:cs typeface="Times New Roman" pitchFamily="18" charset="0"/>
              </a:rPr>
              <a:t>.</a:t>
            </a:r>
            <a:r>
              <a:rPr lang="en-US" altLang="zh-CN"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8" grpId="0"/>
      <p:bldP spid="208901" grpId="0"/>
      <p:bldP spid="208903" grpId="0"/>
      <p:bldP spid="208904" grpId="0"/>
      <p:bldP spid="208909" grpId="0"/>
      <p:bldP spid="2089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-100013"/>
            <a:ext cx="7772400" cy="863601"/>
          </a:xfrm>
        </p:spPr>
        <p:txBody>
          <a:bodyPr/>
          <a:lstStyle/>
          <a:p>
            <a:r>
              <a:rPr lang="en-US" altLang="zh-CN">
                <a:solidFill>
                  <a:srgbClr val="0000CC"/>
                </a:solidFill>
              </a:rPr>
              <a:t>§4.2.2 </a:t>
            </a:r>
            <a:r>
              <a:rPr lang="zh-CN" altLang="en-US">
                <a:solidFill>
                  <a:srgbClr val="0000CC"/>
                </a:solidFill>
                <a:ea typeface="黑体" pitchFamily="2" charset="-122"/>
              </a:rPr>
              <a:t>基底变换与坐标变换</a:t>
            </a:r>
          </a:p>
        </p:txBody>
      </p:sp>
      <p:graphicFrame>
        <p:nvGraphicFramePr>
          <p:cNvPr id="209928" name="Object 8"/>
          <p:cNvGraphicFramePr>
            <a:graphicFrameLocks noChangeAspect="1"/>
          </p:cNvGraphicFramePr>
          <p:nvPr/>
        </p:nvGraphicFramePr>
        <p:xfrm>
          <a:off x="1897063" y="1204913"/>
          <a:ext cx="50514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91" name="Equation" r:id="rId3" imgW="2717640" imgH="266400" progId="Equation.DSMT4">
                  <p:embed/>
                </p:oleObj>
              </mc:Choice>
              <mc:Fallback>
                <p:oleObj name="Equation" r:id="rId3" imgW="2717640" imgH="266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1204913"/>
                        <a:ext cx="50514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7" name="Object 7"/>
          <p:cNvGraphicFramePr>
            <a:graphicFrameLocks noChangeAspect="1"/>
          </p:cNvGraphicFramePr>
          <p:nvPr/>
        </p:nvGraphicFramePr>
        <p:xfrm>
          <a:off x="1619250" y="1771650"/>
          <a:ext cx="23542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92" name="Equation" r:id="rId5" imgW="1231560" imgH="253800" progId="Equation.DSMT4">
                  <p:embed/>
                </p:oleObj>
              </mc:Choice>
              <mc:Fallback>
                <p:oleObj name="Equation" r:id="rId5" imgW="1231560" imgH="253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771650"/>
                        <a:ext cx="2354263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6" name="Object 6"/>
          <p:cNvGraphicFramePr>
            <a:graphicFrameLocks noChangeAspect="1"/>
          </p:cNvGraphicFramePr>
          <p:nvPr/>
        </p:nvGraphicFramePr>
        <p:xfrm>
          <a:off x="5127625" y="1779588"/>
          <a:ext cx="40163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93" name="Equation" r:id="rId7" imgW="2260440" imgH="266400" progId="Equation.DSMT4">
                  <p:embed/>
                </p:oleObj>
              </mc:Choice>
              <mc:Fallback>
                <p:oleObj name="Equation" r:id="rId7" imgW="2260440" imgH="266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25" y="1779588"/>
                        <a:ext cx="4016375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9" name="Rectangle 9"/>
          <p:cNvSpPr>
            <a:spLocks noChangeArrowheads="1"/>
          </p:cNvSpPr>
          <p:nvPr/>
        </p:nvSpPr>
        <p:spPr bwMode="auto">
          <a:xfrm>
            <a:off x="395288" y="692150"/>
            <a:ext cx="65341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>
                <a:cs typeface="Times New Roman" pitchFamily="18" charset="0"/>
              </a:rPr>
              <a:t>例</a:t>
            </a:r>
            <a:r>
              <a:rPr lang="en-US" altLang="zh-CN">
                <a:cs typeface="Times New Roman" pitchFamily="18" charset="0"/>
              </a:rPr>
              <a:t>1	</a:t>
            </a:r>
            <a:r>
              <a:rPr lang="zh-CN" altLang="en-US">
                <a:cs typeface="Times New Roman" pitchFamily="18" charset="0"/>
              </a:rPr>
              <a:t>在</a:t>
            </a:r>
            <a:r>
              <a:rPr lang="en-US" altLang="zh-CN" i="1">
                <a:cs typeface="Times New Roman" pitchFamily="18" charset="0"/>
              </a:rPr>
              <a:t>n</a:t>
            </a:r>
            <a:r>
              <a:rPr lang="zh-CN" altLang="en-US">
                <a:cs typeface="Times New Roman" pitchFamily="18" charset="0"/>
              </a:rPr>
              <a:t>维线性空间</a:t>
            </a:r>
            <a:r>
              <a:rPr lang="en-US" altLang="zh-CN" i="1">
                <a:cs typeface="Times New Roman" pitchFamily="18" charset="0"/>
              </a:rPr>
              <a:t>P</a:t>
            </a:r>
            <a:r>
              <a:rPr lang="en-US" altLang="zh-CN" i="1" baseline="-30000">
                <a:cs typeface="Times New Roman" pitchFamily="18" charset="0"/>
              </a:rPr>
              <a:t>n</a:t>
            </a:r>
            <a:r>
              <a:rPr lang="en-US" altLang="zh-CN" baseline="-30000">
                <a:cs typeface="Times New Roman" pitchFamily="18" charset="0"/>
              </a:rPr>
              <a:t>-1</a:t>
            </a:r>
            <a:r>
              <a:rPr lang="en-US" altLang="zh-CN">
                <a:cs typeface="Times New Roman" pitchFamily="18" charset="0"/>
              </a:rPr>
              <a:t>[</a:t>
            </a:r>
            <a:r>
              <a:rPr lang="en-US" altLang="zh-CN" i="1">
                <a:cs typeface="Times New Roman" pitchFamily="18" charset="0"/>
              </a:rPr>
              <a:t>x</a:t>
            </a:r>
            <a:r>
              <a:rPr lang="en-US" altLang="zh-CN">
                <a:cs typeface="Times New Roman" pitchFamily="18" charset="0"/>
              </a:rPr>
              <a:t>]</a:t>
            </a:r>
            <a:r>
              <a:rPr lang="zh-CN" altLang="en-US">
                <a:cs typeface="Times New Roman" pitchFamily="18" charset="0"/>
              </a:rPr>
              <a:t>中，求多项式</a:t>
            </a:r>
          </a:p>
        </p:txBody>
      </p:sp>
      <p:sp>
        <p:nvSpPr>
          <p:cNvPr id="209930" name="Rectangle 10"/>
          <p:cNvSpPr>
            <a:spLocks noChangeArrowheads="1"/>
          </p:cNvSpPr>
          <p:nvPr/>
        </p:nvSpPr>
        <p:spPr bwMode="auto">
          <a:xfrm>
            <a:off x="395288" y="1771650"/>
            <a:ext cx="12509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>
                <a:cs typeface="Times New Roman" pitchFamily="18" charset="0"/>
              </a:rPr>
              <a:t>在基底</a:t>
            </a:r>
          </a:p>
        </p:txBody>
      </p:sp>
      <p:sp>
        <p:nvSpPr>
          <p:cNvPr id="209931" name="Rectangle 11"/>
          <p:cNvSpPr>
            <a:spLocks noChangeArrowheads="1"/>
          </p:cNvSpPr>
          <p:nvPr/>
        </p:nvSpPr>
        <p:spPr bwMode="auto">
          <a:xfrm>
            <a:off x="3924300" y="1757363"/>
            <a:ext cx="12509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>
                <a:cs typeface="Times New Roman" pitchFamily="18" charset="0"/>
              </a:rPr>
              <a:t>和基底</a:t>
            </a:r>
          </a:p>
        </p:txBody>
      </p:sp>
      <p:sp>
        <p:nvSpPr>
          <p:cNvPr id="209932" name="Rectangle 12"/>
          <p:cNvSpPr>
            <a:spLocks noChangeArrowheads="1"/>
          </p:cNvSpPr>
          <p:nvPr/>
        </p:nvSpPr>
        <p:spPr bwMode="auto">
          <a:xfrm>
            <a:off x="395288" y="2347913"/>
            <a:ext cx="3740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>
                <a:cs typeface="Times New Roman" pitchFamily="18" charset="0"/>
              </a:rPr>
              <a:t>下的坐标（</a:t>
            </a:r>
            <a:r>
              <a:rPr lang="en-US" altLang="zh-CN" i="1">
                <a:cs typeface="Times New Roman" pitchFamily="18" charset="0"/>
              </a:rPr>
              <a:t>a</a:t>
            </a:r>
            <a:r>
              <a:rPr lang="zh-CN" altLang="en-US">
                <a:cs typeface="Times New Roman" pitchFamily="18" charset="0"/>
              </a:rPr>
              <a:t>为常数）</a:t>
            </a:r>
            <a:r>
              <a:rPr lang="en-US" altLang="zh-CN">
                <a:cs typeface="Times New Roman" pitchFamily="18" charset="0"/>
              </a:rPr>
              <a:t>. </a:t>
            </a:r>
          </a:p>
        </p:txBody>
      </p:sp>
      <p:graphicFrame>
        <p:nvGraphicFramePr>
          <p:cNvPr id="209937" name="Object 17"/>
          <p:cNvGraphicFramePr>
            <a:graphicFrameLocks noChangeAspect="1"/>
          </p:cNvGraphicFramePr>
          <p:nvPr/>
        </p:nvGraphicFramePr>
        <p:xfrm>
          <a:off x="6659563" y="2994025"/>
          <a:ext cx="24114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94" name="Equation" r:id="rId9" imgW="1320480" imgH="241200" progId="Equation.DSMT4">
                  <p:embed/>
                </p:oleObj>
              </mc:Choice>
              <mc:Fallback>
                <p:oleObj name="Equation" r:id="rId9" imgW="1320480" imgH="2412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2994025"/>
                        <a:ext cx="2411412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6" name="Object 16"/>
          <p:cNvGraphicFramePr>
            <a:graphicFrameLocks noChangeAspect="1"/>
          </p:cNvGraphicFramePr>
          <p:nvPr/>
        </p:nvGraphicFramePr>
        <p:xfrm>
          <a:off x="468313" y="4076700"/>
          <a:ext cx="8351837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95" name="Equation" r:id="rId11" imgW="5752800" imgH="482400" progId="Equation.DSMT4">
                  <p:embed/>
                </p:oleObj>
              </mc:Choice>
              <mc:Fallback>
                <p:oleObj name="Equation" r:id="rId11" imgW="5752800" imgH="4824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076700"/>
                        <a:ext cx="8351837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572606"/>
              </p:ext>
            </p:extLst>
          </p:nvPr>
        </p:nvGraphicFramePr>
        <p:xfrm>
          <a:off x="2163763" y="4724400"/>
          <a:ext cx="26955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96" name="Equation" r:id="rId13" imgW="1574640" imgH="266400" progId="Equation.DSMT4">
                  <p:embed/>
                </p:oleObj>
              </mc:Choice>
              <mc:Fallback>
                <p:oleObj name="Equation" r:id="rId13" imgW="1574640" imgH="2664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4724400"/>
                        <a:ext cx="2695575" cy="4556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4" name="Object 14"/>
          <p:cNvGraphicFramePr>
            <a:graphicFrameLocks noChangeAspect="1"/>
          </p:cNvGraphicFramePr>
          <p:nvPr/>
        </p:nvGraphicFramePr>
        <p:xfrm>
          <a:off x="2714625" y="5157788"/>
          <a:ext cx="37290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97" name="Equation" r:id="rId15" imgW="2260440" imgH="266400" progId="Equation.DSMT4">
                  <p:embed/>
                </p:oleObj>
              </mc:Choice>
              <mc:Fallback>
                <p:oleObj name="Equation" r:id="rId15" imgW="2260440" imgH="2664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5157788"/>
                        <a:ext cx="3729038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3" name="Object 13"/>
          <p:cNvGraphicFramePr>
            <a:graphicFrameLocks noChangeAspect="1"/>
          </p:cNvGraphicFramePr>
          <p:nvPr/>
        </p:nvGraphicFramePr>
        <p:xfrm>
          <a:off x="1908175" y="5588000"/>
          <a:ext cx="56165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98" name="Equation" r:id="rId17" imgW="3276360" imgH="533160" progId="Equation.DSMT4">
                  <p:embed/>
                </p:oleObj>
              </mc:Choice>
              <mc:Fallback>
                <p:oleObj name="Equation" r:id="rId17" imgW="3276360" imgH="53316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588000"/>
                        <a:ext cx="5616575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9" name="Rectangle 19"/>
          <p:cNvSpPr>
            <a:spLocks noChangeArrowheads="1"/>
          </p:cNvSpPr>
          <p:nvPr/>
        </p:nvSpPr>
        <p:spPr bwMode="auto">
          <a:xfrm>
            <a:off x="395288" y="2924175"/>
            <a:ext cx="24971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解：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在基底</a:t>
            </a:r>
          </a:p>
        </p:txBody>
      </p:sp>
      <p:sp>
        <p:nvSpPr>
          <p:cNvPr id="209940" name="Rectangle 20"/>
          <p:cNvSpPr>
            <a:spLocks noChangeArrowheads="1"/>
          </p:cNvSpPr>
          <p:nvPr/>
        </p:nvSpPr>
        <p:spPr bwMode="auto">
          <a:xfrm>
            <a:off x="5148263" y="2924175"/>
            <a:ext cx="16954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下坐标为 </a:t>
            </a:r>
          </a:p>
        </p:txBody>
      </p:sp>
      <p:sp>
        <p:nvSpPr>
          <p:cNvPr id="209941" name="Rectangle 21"/>
          <p:cNvSpPr>
            <a:spLocks noChangeArrowheads="1"/>
          </p:cNvSpPr>
          <p:nvPr/>
        </p:nvSpPr>
        <p:spPr bwMode="auto">
          <a:xfrm>
            <a:off x="395288" y="3427413"/>
            <a:ext cx="578643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由泰勒公式，把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在</a:t>
            </a:r>
            <a:r>
              <a:rPr lang="en-US" altLang="zh-CN" i="1"/>
              <a:t>x</a:t>
            </a:r>
            <a:r>
              <a:rPr lang="zh-CN" altLang="en-US" i="1"/>
              <a:t>＝</a:t>
            </a:r>
            <a:r>
              <a:rPr lang="en-US" altLang="zh-CN" i="1"/>
              <a:t>a</a:t>
            </a:r>
            <a:r>
              <a:rPr lang="zh-CN" altLang="en-US"/>
              <a:t>处展开得</a:t>
            </a:r>
          </a:p>
        </p:txBody>
      </p:sp>
      <p:sp>
        <p:nvSpPr>
          <p:cNvPr id="209943" name="Rectangle 23"/>
          <p:cNvSpPr>
            <a:spLocks noChangeArrowheads="1"/>
          </p:cNvSpPr>
          <p:nvPr/>
        </p:nvSpPr>
        <p:spPr bwMode="auto">
          <a:xfrm>
            <a:off x="107950" y="5084763"/>
            <a:ext cx="25844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 eaLnBrk="1" hangingPunct="1"/>
            <a:r>
              <a:rPr lang="zh-CN" altLang="en-US"/>
              <a:t>因此，在基底</a:t>
            </a:r>
          </a:p>
        </p:txBody>
      </p:sp>
      <p:sp>
        <p:nvSpPr>
          <p:cNvPr id="209944" name="Rectangle 24"/>
          <p:cNvSpPr>
            <a:spLocks noChangeArrowheads="1"/>
          </p:cNvSpPr>
          <p:nvPr/>
        </p:nvSpPr>
        <p:spPr bwMode="auto">
          <a:xfrm>
            <a:off x="6156325" y="5084763"/>
            <a:ext cx="22288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 eaLnBrk="1" hangingPunct="1"/>
            <a:r>
              <a:rPr lang="zh-CN" altLang="en-US"/>
              <a:t>下的坐标为</a:t>
            </a:r>
          </a:p>
        </p:txBody>
      </p:sp>
      <p:graphicFrame>
        <p:nvGraphicFramePr>
          <p:cNvPr id="209945" name="Object 25"/>
          <p:cNvGraphicFramePr>
            <a:graphicFrameLocks noChangeAspect="1"/>
          </p:cNvGraphicFramePr>
          <p:nvPr/>
        </p:nvGraphicFramePr>
        <p:xfrm>
          <a:off x="2843213" y="2924175"/>
          <a:ext cx="235426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99" name="Equation" r:id="rId19" imgW="1231560" imgH="253800" progId="Equation.DSMT4">
                  <p:embed/>
                </p:oleObj>
              </mc:Choice>
              <mc:Fallback>
                <p:oleObj name="Equation" r:id="rId19" imgW="1231560" imgH="2538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924175"/>
                        <a:ext cx="2354262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39" grpId="0"/>
      <p:bldP spid="209940" grpId="0"/>
      <p:bldP spid="209941" grpId="0"/>
      <p:bldP spid="209943" grpId="0"/>
      <p:bldP spid="2099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2" name="Rectangle 4"/>
          <p:cNvSpPr>
            <a:spLocks noGrp="1" noChangeArrowheads="1"/>
          </p:cNvSpPr>
          <p:nvPr>
            <p:ph type="title"/>
          </p:nvPr>
        </p:nvSpPr>
        <p:spPr>
          <a:xfrm>
            <a:off x="396875" y="115888"/>
            <a:ext cx="7632700" cy="576262"/>
          </a:xfrm>
          <a:ln w="57150" cmpd="thinThick">
            <a:solidFill>
              <a:schemeClr val="hlink"/>
            </a:solidFill>
          </a:ln>
        </p:spPr>
        <p:txBody>
          <a:bodyPr/>
          <a:lstStyle/>
          <a:p>
            <a:r>
              <a:rPr lang="zh-CN" altLang="en-US" sz="2800">
                <a:latin typeface="黑体" pitchFamily="2" charset="-122"/>
                <a:ea typeface="黑体" pitchFamily="2" charset="-122"/>
              </a:rPr>
              <a:t>同一个向量在不同基下的坐标一般是</a:t>
            </a:r>
            <a:r>
              <a:rPr lang="zh-CN" altLang="en-US" sz="2800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不同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>
                <a:ea typeface="黑体" pitchFamily="2" charset="-122"/>
              </a:rPr>
              <a:t>.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211973" name="Rectangle 5"/>
          <p:cNvSpPr>
            <a:spLocks noChangeArrowheads="1"/>
          </p:cNvSpPr>
          <p:nvPr/>
        </p:nvSpPr>
        <p:spPr bwMode="auto">
          <a:xfrm>
            <a:off x="252413" y="836613"/>
            <a:ext cx="81311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问题：随着基底的改变，向量的坐标是怎样变化？ </a:t>
            </a:r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927100" y="1470025"/>
            <a:ext cx="58991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为表达方便，先看一种</a:t>
            </a:r>
            <a:r>
              <a:rPr lang="zh-CN" altLang="en-US">
                <a:solidFill>
                  <a:srgbClr val="0000CC"/>
                </a:solidFill>
              </a:rPr>
              <a:t>形式的记法</a:t>
            </a:r>
            <a:r>
              <a:rPr lang="zh-CN" altLang="en-US"/>
              <a:t>：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66725" y="2051050"/>
            <a:ext cx="8497888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/>
              <a:t>    借助于矩阵乘法规则，把表示向量、基底和坐标的关系式表记为：</a:t>
            </a:r>
          </a:p>
        </p:txBody>
      </p:sp>
      <p:graphicFrame>
        <p:nvGraphicFramePr>
          <p:cNvPr id="211981" name="Object 13"/>
          <p:cNvGraphicFramePr>
            <a:graphicFrameLocks noChangeAspect="1"/>
          </p:cNvGraphicFramePr>
          <p:nvPr/>
        </p:nvGraphicFramePr>
        <p:xfrm>
          <a:off x="1258888" y="3224213"/>
          <a:ext cx="40322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07" name="Equation" r:id="rId3" imgW="1968480" imgH="241200" progId="Equation.DSMT4">
                  <p:embed/>
                </p:oleObj>
              </mc:Choice>
              <mc:Fallback>
                <p:oleObj name="Equation" r:id="rId3" imgW="1968480" imgH="241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24213"/>
                        <a:ext cx="40322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80" name="Object 12"/>
          <p:cNvGraphicFramePr>
            <a:graphicFrameLocks noChangeAspect="1"/>
          </p:cNvGraphicFramePr>
          <p:nvPr/>
        </p:nvGraphicFramePr>
        <p:xfrm>
          <a:off x="5292725" y="2576513"/>
          <a:ext cx="266382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08" name="Equation" r:id="rId5" imgW="1562040" imgH="1091880" progId="Equation.DSMT4">
                  <p:embed/>
                </p:oleObj>
              </mc:Choice>
              <mc:Fallback>
                <p:oleObj name="Equation" r:id="rId5" imgW="1562040" imgH="10918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576513"/>
                        <a:ext cx="2663825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9" name="Object 11"/>
          <p:cNvGraphicFramePr>
            <a:graphicFrameLocks noChangeAspect="1"/>
          </p:cNvGraphicFramePr>
          <p:nvPr/>
        </p:nvGraphicFramePr>
        <p:xfrm>
          <a:off x="1549400" y="3644900"/>
          <a:ext cx="30956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09" name="Equation" r:id="rId7" imgW="1371600" imgH="291960" progId="Equation.DSMT4">
                  <p:embed/>
                </p:oleObj>
              </mc:Choice>
              <mc:Fallback>
                <p:oleObj name="Equation" r:id="rId7" imgW="1371600" imgH="2919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3644900"/>
                        <a:ext cx="3095625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8" name="Object 10"/>
          <p:cNvGraphicFramePr>
            <a:graphicFrameLocks noChangeAspect="1"/>
          </p:cNvGraphicFramePr>
          <p:nvPr/>
        </p:nvGraphicFramePr>
        <p:xfrm>
          <a:off x="1260475" y="4221163"/>
          <a:ext cx="1147763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10" name="Equation" r:id="rId9" imgW="723600" imgH="1091880" progId="Equation.DSMT4">
                  <p:embed/>
                </p:oleObj>
              </mc:Choice>
              <mc:Fallback>
                <p:oleObj name="Equation" r:id="rId9" imgW="723600" imgH="10918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4221163"/>
                        <a:ext cx="1147763" cy="173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6" name="Object 8"/>
          <p:cNvGraphicFramePr>
            <a:graphicFrameLocks noChangeAspect="1"/>
          </p:cNvGraphicFramePr>
          <p:nvPr/>
        </p:nvGraphicFramePr>
        <p:xfrm>
          <a:off x="4921250" y="4805363"/>
          <a:ext cx="21717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11" name="Equation" r:id="rId11" imgW="1028520" imgH="241200" progId="Equation.DSMT4">
                  <p:embed/>
                </p:oleObj>
              </mc:Choice>
              <mc:Fallback>
                <p:oleObj name="Equation" r:id="rId11" imgW="1028520" imgH="24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4805363"/>
                        <a:ext cx="21717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86" name="Rectangle 18"/>
          <p:cNvSpPr>
            <a:spLocks noChangeArrowheads="1"/>
          </p:cNvSpPr>
          <p:nvPr/>
        </p:nvSpPr>
        <p:spPr bwMode="auto">
          <a:xfrm>
            <a:off x="2381250" y="4789488"/>
            <a:ext cx="26400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>
                <a:latin typeface="黑体" pitchFamily="2" charset="-122"/>
                <a:cs typeface="Times New Roman" pitchFamily="18" charset="0"/>
              </a:rPr>
              <a:t>是向量</a:t>
            </a:r>
            <a:r>
              <a:rPr lang="en-US" altLang="zh-CN" i="1">
                <a:latin typeface="Symbol" pitchFamily="18" charset="2"/>
                <a:cs typeface="Times New Roman" pitchFamily="18" charset="0"/>
              </a:rPr>
              <a:t>a </a:t>
            </a:r>
            <a:r>
              <a:rPr lang="zh-CN" altLang="en-US">
                <a:cs typeface="Times New Roman" pitchFamily="18" charset="0"/>
              </a:rPr>
              <a:t>在基底</a:t>
            </a:r>
            <a:endParaRPr lang="en-US" altLang="zh-CN">
              <a:cs typeface="Times New Roman" pitchFamily="18" charset="0"/>
            </a:endParaRPr>
          </a:p>
        </p:txBody>
      </p:sp>
      <p:sp>
        <p:nvSpPr>
          <p:cNvPr id="211988" name="Rectangle 20"/>
          <p:cNvSpPr>
            <a:spLocks noChangeArrowheads="1"/>
          </p:cNvSpPr>
          <p:nvPr/>
        </p:nvSpPr>
        <p:spPr bwMode="auto">
          <a:xfrm>
            <a:off x="323850" y="5862638"/>
            <a:ext cx="29527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>
                <a:latin typeface="黑体" pitchFamily="2" charset="-122"/>
                <a:cs typeface="Times New Roman" pitchFamily="18" charset="0"/>
              </a:rPr>
              <a:t>下的坐标列向量</a:t>
            </a:r>
            <a:r>
              <a:rPr lang="en-US" altLang="zh-CN">
                <a:cs typeface="Times New Roman" pitchFamily="18" charset="0"/>
              </a:rPr>
              <a:t>.</a:t>
            </a:r>
            <a:r>
              <a:rPr lang="en-US" altLang="zh-CN">
                <a:latin typeface="黑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211989" name="Rectangle 21"/>
          <p:cNvSpPr>
            <a:spLocks noChangeArrowheads="1"/>
          </p:cNvSpPr>
          <p:nvPr/>
        </p:nvSpPr>
        <p:spPr bwMode="auto">
          <a:xfrm>
            <a:off x="396875" y="4732338"/>
            <a:ext cx="8985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其中</a:t>
            </a:r>
          </a:p>
        </p:txBody>
      </p:sp>
      <p:sp>
        <p:nvSpPr>
          <p:cNvPr id="211990" name="Text Box 22"/>
          <p:cNvSpPr txBox="1">
            <a:spLocks noChangeArrowheads="1"/>
          </p:cNvSpPr>
          <p:nvPr/>
        </p:nvSpPr>
        <p:spPr bwMode="auto">
          <a:xfrm>
            <a:off x="539750" y="765175"/>
            <a:ext cx="668338" cy="64135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>
            <a:spAutoFit/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3600"/>
              <a:t>?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3" grpId="0"/>
      <p:bldP spid="211974" grpId="0"/>
      <p:bldP spid="211975" grpId="0"/>
      <p:bldP spid="211986" grpId="0"/>
      <p:bldP spid="211988" grpId="0"/>
      <p:bldP spid="211989" grpId="0"/>
      <p:bldP spid="2119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713788" cy="1584325"/>
          </a:xfrm>
          <a:ln w="57150" cmpd="thinThick">
            <a:solidFill>
              <a:schemeClr val="hlink"/>
            </a:solidFill>
          </a:ln>
        </p:spPr>
        <p:txBody>
          <a:bodyPr/>
          <a:lstStyle/>
          <a:p>
            <a:pPr algn="l"/>
            <a:r>
              <a:rPr lang="zh-CN" altLang="en-US" sz="2800">
                <a:ea typeface="黑体" pitchFamily="2" charset="-122"/>
              </a:rPr>
              <a:t>注意：这里</a:t>
            </a:r>
            <a:r>
              <a:rPr lang="en-US" altLang="zh-CN" sz="2800">
                <a:solidFill>
                  <a:schemeClr val="tx1"/>
                </a:solidFill>
                <a:ea typeface="黑体" pitchFamily="2" charset="-122"/>
              </a:rPr>
              <a:t>[</a:t>
            </a:r>
            <a:r>
              <a:rPr lang="en-US" altLang="zh-CN" sz="2800" i="1">
                <a:solidFill>
                  <a:schemeClr val="tx1"/>
                </a:solidFill>
                <a:latin typeface="Symbol" pitchFamily="18" charset="2"/>
                <a:ea typeface="黑体" pitchFamily="2" charset="-122"/>
              </a:rPr>
              <a:t>a</a:t>
            </a:r>
            <a:r>
              <a:rPr lang="en-US" altLang="zh-CN" sz="2800" baseline="-25000">
                <a:solidFill>
                  <a:schemeClr val="tx1"/>
                </a:solidFill>
                <a:ea typeface="黑体" pitchFamily="2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ea typeface="黑体" pitchFamily="2" charset="-122"/>
              </a:rPr>
              <a:t>, </a:t>
            </a:r>
            <a:r>
              <a:rPr lang="en-US" altLang="zh-CN" sz="2800" i="1">
                <a:solidFill>
                  <a:schemeClr val="tx1"/>
                </a:solidFill>
                <a:latin typeface="Symbol" pitchFamily="18" charset="2"/>
                <a:ea typeface="黑体" pitchFamily="2" charset="-122"/>
              </a:rPr>
              <a:t>a</a:t>
            </a:r>
            <a:r>
              <a:rPr lang="en-US" altLang="zh-CN" sz="2800" baseline="-25000">
                <a:solidFill>
                  <a:schemeClr val="tx1"/>
                </a:solidFill>
                <a:ea typeface="黑体" pitchFamily="2" charset="-122"/>
              </a:rPr>
              <a:t>2</a:t>
            </a:r>
            <a:r>
              <a:rPr lang="en-US" altLang="zh-CN" sz="2800">
                <a:solidFill>
                  <a:schemeClr val="tx1"/>
                </a:solidFill>
                <a:ea typeface="黑体" pitchFamily="2" charset="-122"/>
              </a:rPr>
              <a:t>,…,</a:t>
            </a:r>
            <a:r>
              <a:rPr lang="en-US" altLang="zh-CN" sz="2800" i="1">
                <a:solidFill>
                  <a:schemeClr val="tx1"/>
                </a:solidFill>
                <a:latin typeface="Symbol" pitchFamily="18" charset="2"/>
                <a:ea typeface="黑体" pitchFamily="2" charset="-122"/>
              </a:rPr>
              <a:t>a</a:t>
            </a:r>
            <a:r>
              <a:rPr lang="en-US" altLang="zh-CN" sz="2800" i="1" baseline="-25000">
                <a:solidFill>
                  <a:schemeClr val="tx1"/>
                </a:solidFill>
                <a:ea typeface="黑体" pitchFamily="2" charset="-122"/>
              </a:rPr>
              <a:t>n </a:t>
            </a:r>
            <a:r>
              <a:rPr lang="en-US" altLang="zh-CN" sz="2800">
                <a:solidFill>
                  <a:schemeClr val="tx1"/>
                </a:solidFill>
                <a:ea typeface="黑体" pitchFamily="2" charset="-122"/>
              </a:rPr>
              <a:t>]</a:t>
            </a:r>
            <a:r>
              <a:rPr lang="zh-CN" altLang="en-US" sz="2800">
                <a:solidFill>
                  <a:srgbClr val="CC3300"/>
                </a:solidFill>
                <a:ea typeface="黑体" pitchFamily="2" charset="-122"/>
              </a:rPr>
              <a:t>不是矩阵</a:t>
            </a:r>
            <a:r>
              <a:rPr lang="zh-CN" altLang="en-US" sz="2800">
                <a:ea typeface="黑体" pitchFamily="2" charset="-122"/>
              </a:rPr>
              <a:t>，上式也并非真正的矩阵乘法，这仅仅是一种</a:t>
            </a:r>
            <a:r>
              <a:rPr lang="zh-CN" altLang="en-US" sz="2800">
                <a:solidFill>
                  <a:srgbClr val="0000CC"/>
                </a:solidFill>
                <a:ea typeface="黑体" pitchFamily="2" charset="-122"/>
              </a:rPr>
              <a:t>约定记法</a:t>
            </a:r>
            <a:r>
              <a:rPr lang="zh-CN" altLang="en-US" sz="2800">
                <a:ea typeface="黑体" pitchFamily="2" charset="-122"/>
              </a:rPr>
              <a:t>，在形式上利用了矩阵乘法规则，在运算规律上</a:t>
            </a:r>
            <a:r>
              <a:rPr lang="zh-CN" altLang="en-US" sz="2800">
                <a:solidFill>
                  <a:srgbClr val="CC3300"/>
                </a:solidFill>
                <a:ea typeface="黑体" pitchFamily="2" charset="-122"/>
              </a:rPr>
              <a:t>符合矩阵的运算规则</a:t>
            </a:r>
            <a:r>
              <a:rPr lang="en-US" altLang="zh-CN" sz="2800">
                <a:ea typeface="黑体" pitchFamily="2" charset="-122"/>
              </a:rPr>
              <a:t>. </a:t>
            </a:r>
          </a:p>
        </p:txBody>
      </p:sp>
      <p:graphicFrame>
        <p:nvGraphicFramePr>
          <p:cNvPr id="214025" name="Object 9"/>
          <p:cNvGraphicFramePr>
            <a:graphicFrameLocks noChangeAspect="1"/>
          </p:cNvGraphicFramePr>
          <p:nvPr/>
        </p:nvGraphicFramePr>
        <p:xfrm>
          <a:off x="6372225" y="2582863"/>
          <a:ext cx="18986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65" name="Equation" r:id="rId3" imgW="990360" imgH="291960" progId="Equation.DSMT4">
                  <p:embed/>
                </p:oleObj>
              </mc:Choice>
              <mc:Fallback>
                <p:oleObj name="Equation" r:id="rId3" imgW="990360" imgH="2919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582863"/>
                        <a:ext cx="189865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4" name="Object 8"/>
          <p:cNvGraphicFramePr>
            <a:graphicFrameLocks noChangeAspect="1"/>
          </p:cNvGraphicFramePr>
          <p:nvPr/>
        </p:nvGraphicFramePr>
        <p:xfrm>
          <a:off x="827088" y="3141663"/>
          <a:ext cx="2032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66" name="Equation" r:id="rId5" imgW="1066680" imgH="291960" progId="Equation.DSMT4">
                  <p:embed/>
                </p:oleObj>
              </mc:Choice>
              <mc:Fallback>
                <p:oleObj name="Equation" r:id="rId5" imgW="1066680" imgH="2919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141663"/>
                        <a:ext cx="20320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31" name="Rectangle 15"/>
          <p:cNvSpPr>
            <a:spLocks noChangeArrowheads="1"/>
          </p:cNvSpPr>
          <p:nvPr/>
        </p:nvSpPr>
        <p:spPr bwMode="auto">
          <a:xfrm>
            <a:off x="620713" y="2636838"/>
            <a:ext cx="57086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设</a:t>
            </a:r>
            <a:r>
              <a:rPr lang="en-US" altLang="zh-CN" i="1"/>
              <a:t>n</a:t>
            </a:r>
            <a:r>
              <a:rPr lang="zh-CN" altLang="en-US"/>
              <a:t>维线性空间</a:t>
            </a:r>
            <a:r>
              <a:rPr lang="en-US" altLang="zh-CN" i="1"/>
              <a:t>V </a:t>
            </a:r>
            <a:r>
              <a:rPr lang="zh-CN" altLang="en-US"/>
              <a:t>中两组不同的基底</a:t>
            </a:r>
          </a:p>
        </p:txBody>
      </p:sp>
      <p:sp>
        <p:nvSpPr>
          <p:cNvPr id="214032" name="Rectangle 16"/>
          <p:cNvSpPr>
            <a:spLocks noChangeArrowheads="1"/>
          </p:cNvSpPr>
          <p:nvPr/>
        </p:nvSpPr>
        <p:spPr bwMode="auto">
          <a:xfrm>
            <a:off x="144463" y="3141663"/>
            <a:ext cx="5397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和</a:t>
            </a:r>
          </a:p>
        </p:txBody>
      </p:sp>
      <p:sp>
        <p:nvSpPr>
          <p:cNvPr id="214033" name="Rectangle 17"/>
          <p:cNvSpPr>
            <a:spLocks noChangeArrowheads="1"/>
          </p:cNvSpPr>
          <p:nvPr/>
        </p:nvSpPr>
        <p:spPr bwMode="auto">
          <a:xfrm>
            <a:off x="823913" y="3860800"/>
            <a:ext cx="26685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设每个</a:t>
            </a:r>
            <a:r>
              <a:rPr lang="en-US" altLang="zh-CN" i="1">
                <a:latin typeface="Symbol" pitchFamily="18" charset="2"/>
              </a:rPr>
              <a:t>h</a:t>
            </a:r>
            <a:r>
              <a:rPr lang="en-US" altLang="zh-CN" i="1" baseline="-25000"/>
              <a:t>i </a:t>
            </a:r>
            <a:r>
              <a:rPr lang="zh-CN" altLang="en-US"/>
              <a:t>在基底</a:t>
            </a:r>
          </a:p>
        </p:txBody>
      </p:sp>
      <p:graphicFrame>
        <p:nvGraphicFramePr>
          <p:cNvPr id="214034" name="Object 18"/>
          <p:cNvGraphicFramePr>
            <a:graphicFrameLocks noChangeAspect="1"/>
          </p:cNvGraphicFramePr>
          <p:nvPr/>
        </p:nvGraphicFramePr>
        <p:xfrm>
          <a:off x="3419475" y="3860800"/>
          <a:ext cx="18986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67" name="Equation" r:id="rId7" imgW="990360" imgH="291960" progId="Equation.DSMT4">
                  <p:embed/>
                </p:oleObj>
              </mc:Choice>
              <mc:Fallback>
                <p:oleObj name="Equation" r:id="rId7" imgW="990360" imgH="29196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860800"/>
                        <a:ext cx="189865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35" name="Rectangle 19"/>
          <p:cNvSpPr>
            <a:spLocks noChangeArrowheads="1"/>
          </p:cNvSpPr>
          <p:nvPr/>
        </p:nvSpPr>
        <p:spPr bwMode="auto">
          <a:xfrm>
            <a:off x="5273675" y="3846513"/>
            <a:ext cx="19700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下的坐标为</a:t>
            </a:r>
          </a:p>
        </p:txBody>
      </p:sp>
      <p:graphicFrame>
        <p:nvGraphicFramePr>
          <p:cNvPr id="214036" name="Object 20"/>
          <p:cNvGraphicFramePr>
            <a:graphicFrameLocks noChangeAspect="1"/>
          </p:cNvGraphicFramePr>
          <p:nvPr/>
        </p:nvGraphicFramePr>
        <p:xfrm>
          <a:off x="7164388" y="3213100"/>
          <a:ext cx="1331912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68" name="Equation" r:id="rId8" imgW="812520" imgH="1104840" progId="Equation.DSMT4">
                  <p:embed/>
                </p:oleObj>
              </mc:Choice>
              <mc:Fallback>
                <p:oleObj name="Equation" r:id="rId8" imgW="812520" imgH="110484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3213100"/>
                        <a:ext cx="1331912" cy="181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38" name="Rectangle 22"/>
          <p:cNvSpPr>
            <a:spLocks noChangeArrowheads="1"/>
          </p:cNvSpPr>
          <p:nvPr/>
        </p:nvSpPr>
        <p:spPr bwMode="auto">
          <a:xfrm>
            <a:off x="619125" y="5013325"/>
            <a:ext cx="33988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利用前面的记法，有</a:t>
            </a:r>
          </a:p>
        </p:txBody>
      </p:sp>
      <p:graphicFrame>
        <p:nvGraphicFramePr>
          <p:cNvPr id="214039" name="Object 23"/>
          <p:cNvGraphicFramePr>
            <a:graphicFrameLocks noChangeAspect="1"/>
          </p:cNvGraphicFramePr>
          <p:nvPr/>
        </p:nvGraphicFramePr>
        <p:xfrm>
          <a:off x="4284663" y="4437063"/>
          <a:ext cx="2808287" cy="201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69" name="Equation" r:id="rId10" imgW="1676160" imgH="1206360" progId="Equation.DSMT4">
                  <p:embed/>
                </p:oleObj>
              </mc:Choice>
              <mc:Fallback>
                <p:oleObj name="Equation" r:id="rId10" imgW="1676160" imgH="120636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437063"/>
                        <a:ext cx="2808287" cy="2017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41" name="Rectangle 25"/>
          <p:cNvSpPr>
            <a:spLocks noChangeArrowheads="1"/>
          </p:cNvSpPr>
          <p:nvPr/>
        </p:nvSpPr>
        <p:spPr bwMode="auto">
          <a:xfrm>
            <a:off x="179388" y="1863725"/>
            <a:ext cx="5256212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000">
                <a:solidFill>
                  <a:srgbClr val="0000CC"/>
                </a:solidFill>
              </a:rPr>
              <a:t>过渡矩阵的定义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1" grpId="0"/>
      <p:bldP spid="214032" grpId="0"/>
      <p:bldP spid="214033" grpId="0"/>
      <p:bldP spid="214035" grpId="0"/>
      <p:bldP spid="214038" grpId="0"/>
      <p:bldP spid="2140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298450" y="260350"/>
            <a:ext cx="52736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再利用前面的记法写成矩阵形式 </a:t>
            </a:r>
          </a:p>
        </p:txBody>
      </p:sp>
      <p:graphicFrame>
        <p:nvGraphicFramePr>
          <p:cNvPr id="216077" name="Object 13"/>
          <p:cNvGraphicFramePr>
            <a:graphicFrameLocks noChangeAspect="1"/>
          </p:cNvGraphicFramePr>
          <p:nvPr/>
        </p:nvGraphicFramePr>
        <p:xfrm>
          <a:off x="947738" y="836613"/>
          <a:ext cx="19431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2" name="Equation" r:id="rId3" imgW="1002960" imgH="291960" progId="Equation.DSMT4">
                  <p:embed/>
                </p:oleObj>
              </mc:Choice>
              <mc:Fallback>
                <p:oleObj name="Equation" r:id="rId3" imgW="1002960" imgH="29196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836613"/>
                        <a:ext cx="1943100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6" name="Object 12"/>
          <p:cNvGraphicFramePr>
            <a:graphicFrameLocks noChangeAspect="1"/>
          </p:cNvGraphicFramePr>
          <p:nvPr/>
        </p:nvGraphicFramePr>
        <p:xfrm>
          <a:off x="2890838" y="815975"/>
          <a:ext cx="4678362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3" name="Equation" r:id="rId5" imgW="2298600" imgH="291960" progId="Equation.DSMT4">
                  <p:embed/>
                </p:oleObj>
              </mc:Choice>
              <mc:Fallback>
                <p:oleObj name="Equation" r:id="rId5" imgW="2298600" imgH="2919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815975"/>
                        <a:ext cx="4678362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5" name="Object 11"/>
          <p:cNvGraphicFramePr>
            <a:graphicFrameLocks noChangeAspect="1"/>
          </p:cNvGraphicFramePr>
          <p:nvPr/>
        </p:nvGraphicFramePr>
        <p:xfrm>
          <a:off x="2890838" y="1411288"/>
          <a:ext cx="259238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4" name="Equation" r:id="rId7" imgW="1333440" imgH="291960" progId="Equation.DSMT4">
                  <p:embed/>
                </p:oleObj>
              </mc:Choice>
              <mc:Fallback>
                <p:oleObj name="Equation" r:id="rId7" imgW="1333440" imgH="2919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411288"/>
                        <a:ext cx="2592387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4" name="Object 10"/>
          <p:cNvGraphicFramePr>
            <a:graphicFrameLocks noChangeAspect="1"/>
          </p:cNvGraphicFramePr>
          <p:nvPr/>
        </p:nvGraphicFramePr>
        <p:xfrm>
          <a:off x="1809750" y="2060575"/>
          <a:ext cx="5400675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5" name="Equation" r:id="rId9" imgW="3238200" imgH="1079280" progId="Equation.DSMT4">
                  <p:embed/>
                </p:oleObj>
              </mc:Choice>
              <mc:Fallback>
                <p:oleObj name="Equation" r:id="rId9" imgW="3238200" imgH="10792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2060575"/>
                        <a:ext cx="5400675" cy="179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3" name="Object 9"/>
          <p:cNvGraphicFramePr>
            <a:graphicFrameLocks noChangeAspect="1"/>
          </p:cNvGraphicFramePr>
          <p:nvPr/>
        </p:nvGraphicFramePr>
        <p:xfrm>
          <a:off x="2098675" y="3927475"/>
          <a:ext cx="1727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6" name="Equation" r:id="rId11" imgW="990360" imgH="291960" progId="Equation.DSMT4">
                  <p:embed/>
                </p:oleObj>
              </mc:Choice>
              <mc:Fallback>
                <p:oleObj name="Equation" r:id="rId11" imgW="990360" imgH="2919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3927475"/>
                        <a:ext cx="1727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2" name="Object 8"/>
          <p:cNvGraphicFramePr>
            <a:graphicFrameLocks noChangeAspect="1"/>
          </p:cNvGraphicFramePr>
          <p:nvPr/>
        </p:nvGraphicFramePr>
        <p:xfrm>
          <a:off x="5122863" y="3860800"/>
          <a:ext cx="18002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7" name="Equation" r:id="rId13" imgW="1002960" imgH="291960" progId="Equation.DSMT4">
                  <p:embed/>
                </p:oleObj>
              </mc:Choice>
              <mc:Fallback>
                <p:oleObj name="Equation" r:id="rId13" imgW="1002960" imgH="2919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863" y="3860800"/>
                        <a:ext cx="1800225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81" name="Rectangle 17"/>
          <p:cNvSpPr>
            <a:spLocks noChangeArrowheads="1"/>
          </p:cNvSpPr>
          <p:nvPr/>
        </p:nvSpPr>
        <p:spPr bwMode="auto">
          <a:xfrm>
            <a:off x="369888" y="2620963"/>
            <a:ext cx="15224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 eaLnBrk="1" hangingPunct="1"/>
            <a:r>
              <a:rPr lang="zh-CN" altLang="en-US"/>
              <a:t>其中，</a:t>
            </a:r>
          </a:p>
        </p:txBody>
      </p:sp>
      <p:sp>
        <p:nvSpPr>
          <p:cNvPr id="216082" name="Rectangle 18"/>
          <p:cNvSpPr>
            <a:spLocks noChangeArrowheads="1"/>
          </p:cNvSpPr>
          <p:nvPr/>
        </p:nvSpPr>
        <p:spPr bwMode="auto">
          <a:xfrm>
            <a:off x="136525" y="3844925"/>
            <a:ext cx="19700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称为由基底</a:t>
            </a:r>
          </a:p>
        </p:txBody>
      </p:sp>
      <p:sp>
        <p:nvSpPr>
          <p:cNvPr id="216083" name="Rectangle 19"/>
          <p:cNvSpPr>
            <a:spLocks noChangeArrowheads="1"/>
          </p:cNvSpPr>
          <p:nvPr/>
        </p:nvSpPr>
        <p:spPr bwMode="auto">
          <a:xfrm>
            <a:off x="3800475" y="3860800"/>
            <a:ext cx="12557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到基底</a:t>
            </a:r>
          </a:p>
        </p:txBody>
      </p:sp>
      <p:sp>
        <p:nvSpPr>
          <p:cNvPr id="216084" name="Rectangle 20"/>
          <p:cNvSpPr>
            <a:spLocks noChangeArrowheads="1"/>
          </p:cNvSpPr>
          <p:nvPr/>
        </p:nvSpPr>
        <p:spPr bwMode="auto">
          <a:xfrm>
            <a:off x="2606675" y="4508500"/>
            <a:ext cx="5343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cs typeface="Times New Roman" pitchFamily="18" charset="0"/>
              </a:rPr>
              <a:t>显然，由于</a:t>
            </a:r>
            <a:r>
              <a:rPr lang="en-US" altLang="zh-CN" i="1">
                <a:cs typeface="Times New Roman" pitchFamily="18" charset="0"/>
              </a:rPr>
              <a:t>M</a:t>
            </a:r>
            <a:r>
              <a:rPr lang="zh-CN" altLang="en-US">
                <a:cs typeface="Times New Roman" pitchFamily="18" charset="0"/>
              </a:rPr>
              <a:t>的第 </a:t>
            </a:r>
            <a:r>
              <a:rPr lang="en-US" altLang="zh-CN" i="1">
                <a:cs typeface="Times New Roman" pitchFamily="18" charset="0"/>
              </a:rPr>
              <a:t>j </a:t>
            </a:r>
            <a:r>
              <a:rPr lang="zh-CN" altLang="en-US">
                <a:cs typeface="Times New Roman" pitchFamily="18" charset="0"/>
              </a:rPr>
              <a:t>列是</a:t>
            </a:r>
            <a:r>
              <a:rPr lang="en-US" altLang="zh-CN" i="1">
                <a:latin typeface="Symbol" pitchFamily="18" charset="2"/>
                <a:cs typeface="Times New Roman" pitchFamily="18" charset="0"/>
              </a:rPr>
              <a:t>h</a:t>
            </a:r>
            <a:r>
              <a:rPr lang="en-US" altLang="zh-CN" i="1" baseline="-25000">
                <a:cs typeface="Times New Roman" pitchFamily="18" charset="0"/>
              </a:rPr>
              <a:t>i</a:t>
            </a:r>
            <a:r>
              <a:rPr lang="zh-CN" altLang="en-US">
                <a:cs typeface="Times New Roman" pitchFamily="18" charset="0"/>
              </a:rPr>
              <a:t>在基底</a:t>
            </a:r>
            <a:endParaRPr lang="en-US" altLang="zh-CN">
              <a:cs typeface="Times New Roman" pitchFamily="18" charset="0"/>
            </a:endParaRPr>
          </a:p>
        </p:txBody>
      </p:sp>
      <p:sp>
        <p:nvSpPr>
          <p:cNvPr id="216086" name="Rectangle 22"/>
          <p:cNvSpPr>
            <a:spLocks noChangeArrowheads="1"/>
          </p:cNvSpPr>
          <p:nvPr/>
        </p:nvSpPr>
        <p:spPr bwMode="auto">
          <a:xfrm>
            <a:off x="1954213" y="5011738"/>
            <a:ext cx="26844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>
                <a:cs typeface="Times New Roman" pitchFamily="18" charset="0"/>
              </a:rPr>
              <a:t>下的坐标，由于</a:t>
            </a:r>
          </a:p>
        </p:txBody>
      </p:sp>
      <p:sp>
        <p:nvSpPr>
          <p:cNvPr id="216087" name="Rectangle 23"/>
          <p:cNvSpPr>
            <a:spLocks noChangeArrowheads="1"/>
          </p:cNvSpPr>
          <p:nvPr/>
        </p:nvSpPr>
        <p:spPr bwMode="auto">
          <a:xfrm>
            <a:off x="6418263" y="5011738"/>
            <a:ext cx="19700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>
                <a:solidFill>
                  <a:srgbClr val="CC3300"/>
                </a:solidFill>
                <a:cs typeface="Times New Roman" pitchFamily="18" charset="0"/>
              </a:rPr>
              <a:t>线性无关</a:t>
            </a:r>
            <a:r>
              <a:rPr lang="zh-CN" altLang="en-US">
                <a:cs typeface="Times New Roman" pitchFamily="18" charset="0"/>
              </a:rPr>
              <a:t>知</a:t>
            </a:r>
          </a:p>
        </p:txBody>
      </p:sp>
      <p:sp>
        <p:nvSpPr>
          <p:cNvPr id="216088" name="Rectangle 24"/>
          <p:cNvSpPr>
            <a:spLocks noChangeArrowheads="1"/>
          </p:cNvSpPr>
          <p:nvPr/>
        </p:nvSpPr>
        <p:spPr bwMode="auto">
          <a:xfrm>
            <a:off x="6994525" y="3860800"/>
            <a:ext cx="19700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的</a:t>
            </a:r>
            <a:r>
              <a:rPr lang="zh-CN" altLang="en-US">
                <a:solidFill>
                  <a:srgbClr val="0000CC"/>
                </a:solidFill>
              </a:rPr>
              <a:t>过渡矩阵</a:t>
            </a:r>
          </a:p>
        </p:txBody>
      </p:sp>
      <p:sp>
        <p:nvSpPr>
          <p:cNvPr id="216089" name="Rectangle 25"/>
          <p:cNvSpPr>
            <a:spLocks noChangeArrowheads="1"/>
          </p:cNvSpPr>
          <p:nvPr/>
        </p:nvSpPr>
        <p:spPr bwMode="auto">
          <a:xfrm>
            <a:off x="169863" y="4492625"/>
            <a:ext cx="22971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/>
              <a:t>(</a:t>
            </a:r>
            <a:r>
              <a:rPr lang="zh-CN" altLang="en-US"/>
              <a:t>或</a:t>
            </a:r>
            <a:r>
              <a:rPr lang="zh-CN" altLang="en-US">
                <a:solidFill>
                  <a:srgbClr val="0000CC"/>
                </a:solidFill>
              </a:rPr>
              <a:t>演化矩阵</a:t>
            </a:r>
            <a:r>
              <a:rPr lang="en-US" altLang="zh-CN"/>
              <a:t>).</a:t>
            </a:r>
            <a:endParaRPr lang="zh-CN" altLang="en-US"/>
          </a:p>
        </p:txBody>
      </p:sp>
      <p:graphicFrame>
        <p:nvGraphicFramePr>
          <p:cNvPr id="216090" name="Object 26"/>
          <p:cNvGraphicFramePr>
            <a:graphicFrameLocks noChangeAspect="1"/>
          </p:cNvGraphicFramePr>
          <p:nvPr/>
        </p:nvGraphicFramePr>
        <p:xfrm>
          <a:off x="298450" y="5084763"/>
          <a:ext cx="1727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8" name="Equation" r:id="rId15" imgW="990360" imgH="291960" progId="Equation.DSMT4">
                  <p:embed/>
                </p:oleObj>
              </mc:Choice>
              <mc:Fallback>
                <p:oleObj name="Equation" r:id="rId15" imgW="990360" imgH="29196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5084763"/>
                        <a:ext cx="1727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91" name="Object 27"/>
          <p:cNvGraphicFramePr>
            <a:graphicFrameLocks noChangeAspect="1"/>
          </p:cNvGraphicFramePr>
          <p:nvPr/>
        </p:nvGraphicFramePr>
        <p:xfrm>
          <a:off x="4618038" y="5011738"/>
          <a:ext cx="18002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9" name="Equation" r:id="rId16" imgW="1002960" imgH="291960" progId="Equation.DSMT4">
                  <p:embed/>
                </p:oleObj>
              </mc:Choice>
              <mc:Fallback>
                <p:oleObj name="Equation" r:id="rId16" imgW="1002960" imgH="29196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5011738"/>
                        <a:ext cx="1800225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92" name="Rectangle 28"/>
          <p:cNvSpPr>
            <a:spLocks noChangeArrowheads="1"/>
          </p:cNvSpPr>
          <p:nvPr/>
        </p:nvSpPr>
        <p:spPr bwMode="auto">
          <a:xfrm>
            <a:off x="225425" y="5661025"/>
            <a:ext cx="42497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>
                <a:cs typeface="Times New Roman" pitchFamily="18" charset="0"/>
              </a:rPr>
              <a:t>线性无关知</a:t>
            </a:r>
            <a:r>
              <a:rPr lang="en-US" altLang="zh-CN" i="1">
                <a:cs typeface="Times New Roman" pitchFamily="18" charset="0"/>
              </a:rPr>
              <a:t>M</a:t>
            </a:r>
            <a:r>
              <a:rPr lang="zh-CN" altLang="en-US">
                <a:cs typeface="Times New Roman" pitchFamily="18" charset="0"/>
              </a:rPr>
              <a:t>为</a:t>
            </a:r>
            <a:r>
              <a:rPr lang="zh-CN" altLang="en-US">
                <a:solidFill>
                  <a:srgbClr val="CC3300"/>
                </a:solidFill>
                <a:cs typeface="Times New Roman" pitchFamily="18" charset="0"/>
              </a:rPr>
              <a:t>满秩</a:t>
            </a:r>
            <a:r>
              <a:rPr lang="zh-CN" altLang="en-US">
                <a:cs typeface="Times New Roman" pitchFamily="18" charset="0"/>
              </a:rPr>
              <a:t>矩阵</a:t>
            </a:r>
            <a:r>
              <a:rPr lang="en-US" altLang="zh-CN"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81" grpId="0"/>
      <p:bldP spid="216082" grpId="0"/>
      <p:bldP spid="216083" grpId="0"/>
      <p:bldP spid="216084" grpId="0"/>
      <p:bldP spid="216086" grpId="0"/>
      <p:bldP spid="216087" grpId="0"/>
      <p:bldP spid="216088" grpId="0"/>
      <p:bldP spid="216089" grpId="0"/>
      <p:bldP spid="21609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2" name="Rectangle 4"/>
          <p:cNvSpPr>
            <a:spLocks noGrp="1" noChangeArrowheads="1"/>
          </p:cNvSpPr>
          <p:nvPr>
            <p:ph type="title"/>
          </p:nvPr>
        </p:nvSpPr>
        <p:spPr>
          <a:xfrm>
            <a:off x="277813" y="260350"/>
            <a:ext cx="7772400" cy="792163"/>
          </a:xfrm>
        </p:spPr>
        <p:txBody>
          <a:bodyPr/>
          <a:lstStyle/>
          <a:p>
            <a:pPr algn="l"/>
            <a:r>
              <a:rPr lang="zh-CN" altLang="en-US">
                <a:solidFill>
                  <a:srgbClr val="0000CC"/>
                </a:solidFill>
              </a:rPr>
              <a:t>过渡矩阵的应用</a:t>
            </a:r>
          </a:p>
        </p:txBody>
      </p:sp>
      <p:graphicFrame>
        <p:nvGraphicFramePr>
          <p:cNvPr id="217097" name="Object 9"/>
          <p:cNvGraphicFramePr>
            <a:graphicFrameLocks noChangeAspect="1"/>
          </p:cNvGraphicFramePr>
          <p:nvPr/>
        </p:nvGraphicFramePr>
        <p:xfrm>
          <a:off x="4140200" y="1125538"/>
          <a:ext cx="168116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42" name="Equation" r:id="rId3" imgW="990360" imgH="291960" progId="Equation.DSMT4">
                  <p:embed/>
                </p:oleObj>
              </mc:Choice>
              <mc:Fallback>
                <p:oleObj name="Equation" r:id="rId3" imgW="990360" imgH="2919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125538"/>
                        <a:ext cx="1681163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6" name="Object 8"/>
          <p:cNvGraphicFramePr>
            <a:graphicFrameLocks noChangeAspect="1"/>
          </p:cNvGraphicFramePr>
          <p:nvPr/>
        </p:nvGraphicFramePr>
        <p:xfrm>
          <a:off x="6542088" y="1125538"/>
          <a:ext cx="1739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43" name="Equation" r:id="rId5" imgW="1002960" imgH="291960" progId="Equation.DSMT4">
                  <p:embed/>
                </p:oleObj>
              </mc:Choice>
              <mc:Fallback>
                <p:oleObj name="Equation" r:id="rId5" imgW="1002960" imgH="2919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088" y="1125538"/>
                        <a:ext cx="17399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5" name="Object 7"/>
          <p:cNvGraphicFramePr>
            <a:graphicFrameLocks noChangeAspect="1"/>
          </p:cNvGraphicFramePr>
          <p:nvPr/>
        </p:nvGraphicFramePr>
        <p:xfrm>
          <a:off x="3116263" y="1989138"/>
          <a:ext cx="1316037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44" name="Equation" r:id="rId7" imgW="799920" imgH="1091880" progId="Equation.DSMT4">
                  <p:embed/>
                </p:oleObj>
              </mc:Choice>
              <mc:Fallback>
                <p:oleObj name="Equation" r:id="rId7" imgW="799920" imgH="10918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1989138"/>
                        <a:ext cx="1316037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4" name="Object 6"/>
          <p:cNvGraphicFramePr>
            <a:graphicFrameLocks noChangeAspect="1"/>
          </p:cNvGraphicFramePr>
          <p:nvPr/>
        </p:nvGraphicFramePr>
        <p:xfrm>
          <a:off x="4886325" y="1989138"/>
          <a:ext cx="11811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45" name="Equation" r:id="rId9" imgW="711000" imgH="1091880" progId="Equation.DSMT4">
                  <p:embed/>
                </p:oleObj>
              </mc:Choice>
              <mc:Fallback>
                <p:oleObj name="Equation" r:id="rId9" imgW="711000" imgH="10918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1989138"/>
                        <a:ext cx="1181100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3" name="Object 5"/>
          <p:cNvGraphicFramePr>
            <a:graphicFrameLocks noChangeAspect="1"/>
          </p:cNvGraphicFramePr>
          <p:nvPr/>
        </p:nvGraphicFramePr>
        <p:xfrm>
          <a:off x="1357313" y="3860800"/>
          <a:ext cx="2808287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46" name="Equation" r:id="rId11" imgW="1460160" imgH="596880" progId="Equation.DSMT4">
                  <p:embed/>
                </p:oleObj>
              </mc:Choice>
              <mc:Fallback>
                <p:oleObj name="Equation" r:id="rId11" imgW="1460160" imgH="596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860800"/>
                        <a:ext cx="2808287" cy="114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9" name="Rectangle 11"/>
          <p:cNvSpPr>
            <a:spLocks noChangeArrowheads="1"/>
          </p:cNvSpPr>
          <p:nvPr/>
        </p:nvSpPr>
        <p:spPr bwMode="auto">
          <a:xfrm>
            <a:off x="854075" y="1125538"/>
            <a:ext cx="32337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>
                <a:latin typeface="黑体" pitchFamily="2" charset="-122"/>
              </a:rPr>
              <a:t>设</a:t>
            </a:r>
            <a:r>
              <a:rPr lang="en-US" altLang="zh-CN" i="1"/>
              <a:t>V </a:t>
            </a:r>
            <a:r>
              <a:rPr lang="zh-CN" altLang="en-US">
                <a:latin typeface="黑体" pitchFamily="2" charset="-122"/>
              </a:rPr>
              <a:t>中向量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zh-CN" altLang="en-US"/>
              <a:t>在基底</a:t>
            </a:r>
            <a:endParaRPr lang="en-US" altLang="zh-CN"/>
          </a:p>
        </p:txBody>
      </p:sp>
      <p:sp>
        <p:nvSpPr>
          <p:cNvPr id="217101" name="Rectangle 13"/>
          <p:cNvSpPr>
            <a:spLocks noChangeArrowheads="1"/>
          </p:cNvSpPr>
          <p:nvPr/>
        </p:nvSpPr>
        <p:spPr bwMode="auto">
          <a:xfrm>
            <a:off x="5821363" y="1109663"/>
            <a:ext cx="54133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>
                <a:latin typeface="黑体" pitchFamily="2" charset="-122"/>
              </a:rPr>
              <a:t>和</a:t>
            </a:r>
          </a:p>
        </p:txBody>
      </p:sp>
      <p:sp>
        <p:nvSpPr>
          <p:cNvPr id="217102" name="Rectangle 14"/>
          <p:cNvSpPr>
            <a:spLocks noChangeArrowheads="1"/>
          </p:cNvSpPr>
          <p:nvPr/>
        </p:nvSpPr>
        <p:spPr bwMode="auto">
          <a:xfrm>
            <a:off x="61913" y="1773238"/>
            <a:ext cx="29511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 eaLnBrk="1" hangingPunct="1"/>
            <a:r>
              <a:rPr lang="zh-CN" altLang="en-US">
                <a:latin typeface="黑体" pitchFamily="2" charset="-122"/>
              </a:rPr>
              <a:t>下的坐标分别为</a:t>
            </a:r>
          </a:p>
        </p:txBody>
      </p:sp>
      <p:sp>
        <p:nvSpPr>
          <p:cNvPr id="217104" name="Rectangle 16"/>
          <p:cNvSpPr>
            <a:spLocks noChangeArrowheads="1"/>
          </p:cNvSpPr>
          <p:nvPr/>
        </p:nvSpPr>
        <p:spPr bwMode="auto">
          <a:xfrm>
            <a:off x="493713" y="3846513"/>
            <a:ext cx="10985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>
                <a:latin typeface="黑体" pitchFamily="2" charset="-122"/>
              </a:rPr>
              <a:t>即	</a:t>
            </a:r>
          </a:p>
        </p:txBody>
      </p:sp>
      <p:graphicFrame>
        <p:nvGraphicFramePr>
          <p:cNvPr id="217105" name="Object 17"/>
          <p:cNvGraphicFramePr>
            <a:graphicFrameLocks noChangeAspect="1"/>
          </p:cNvGraphicFramePr>
          <p:nvPr/>
        </p:nvGraphicFramePr>
        <p:xfrm>
          <a:off x="2078038" y="4941888"/>
          <a:ext cx="1727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47" name="Equation" r:id="rId13" imgW="990360" imgH="291960" progId="Equation.DSMT4">
                  <p:embed/>
                </p:oleObj>
              </mc:Choice>
              <mc:Fallback>
                <p:oleObj name="Equation" r:id="rId13" imgW="990360" imgH="29196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4941888"/>
                        <a:ext cx="1727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6" name="Object 18"/>
          <p:cNvGraphicFramePr>
            <a:graphicFrameLocks noChangeAspect="1"/>
          </p:cNvGraphicFramePr>
          <p:nvPr/>
        </p:nvGraphicFramePr>
        <p:xfrm>
          <a:off x="5030788" y="4991100"/>
          <a:ext cx="18002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48" name="Equation" r:id="rId15" imgW="1002960" imgH="291960" progId="Equation.DSMT4">
                  <p:embed/>
                </p:oleObj>
              </mc:Choice>
              <mc:Fallback>
                <p:oleObj name="Equation" r:id="rId15" imgW="1002960" imgH="29196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788" y="4991100"/>
                        <a:ext cx="1800225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07" name="Rectangle 19"/>
          <p:cNvSpPr>
            <a:spLocks noChangeArrowheads="1"/>
          </p:cNvSpPr>
          <p:nvPr/>
        </p:nvSpPr>
        <p:spPr bwMode="auto">
          <a:xfrm>
            <a:off x="485775" y="4926013"/>
            <a:ext cx="16129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设由基底</a:t>
            </a:r>
          </a:p>
        </p:txBody>
      </p:sp>
      <p:sp>
        <p:nvSpPr>
          <p:cNvPr id="217108" name="Rectangle 20"/>
          <p:cNvSpPr>
            <a:spLocks noChangeArrowheads="1"/>
          </p:cNvSpPr>
          <p:nvPr/>
        </p:nvSpPr>
        <p:spPr bwMode="auto">
          <a:xfrm>
            <a:off x="3795713" y="4941888"/>
            <a:ext cx="12557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到基底</a:t>
            </a:r>
          </a:p>
        </p:txBody>
      </p:sp>
      <p:sp>
        <p:nvSpPr>
          <p:cNvPr id="217109" name="Rectangle 21"/>
          <p:cNvSpPr>
            <a:spLocks noChangeArrowheads="1"/>
          </p:cNvSpPr>
          <p:nvPr/>
        </p:nvSpPr>
        <p:spPr bwMode="auto">
          <a:xfrm>
            <a:off x="6923088" y="4926013"/>
            <a:ext cx="19700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的过渡矩阵</a:t>
            </a:r>
            <a:endParaRPr lang="en-US" altLang="zh-CN" i="1"/>
          </a:p>
        </p:txBody>
      </p:sp>
      <p:sp>
        <p:nvSpPr>
          <p:cNvPr id="217118" name="Rectangle 30"/>
          <p:cNvSpPr>
            <a:spLocks noChangeArrowheads="1"/>
          </p:cNvSpPr>
          <p:nvPr/>
        </p:nvSpPr>
        <p:spPr bwMode="auto">
          <a:xfrm>
            <a:off x="1069975" y="5516563"/>
            <a:ext cx="33988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利用矩阵形式写法得</a:t>
            </a:r>
          </a:p>
        </p:txBody>
      </p:sp>
      <p:sp>
        <p:nvSpPr>
          <p:cNvPr id="217119" name="Rectangle 31"/>
          <p:cNvSpPr>
            <a:spLocks noChangeArrowheads="1"/>
          </p:cNvSpPr>
          <p:nvPr/>
        </p:nvSpPr>
        <p:spPr bwMode="auto">
          <a:xfrm>
            <a:off x="133350" y="5573713"/>
            <a:ext cx="946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为</a:t>
            </a:r>
            <a:r>
              <a:rPr lang="en-US" altLang="zh-CN" i="1"/>
              <a:t>M,</a:t>
            </a:r>
            <a:endParaRPr lang="zh-CN" altLang="en-US" i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9" grpId="0"/>
      <p:bldP spid="217101" grpId="0"/>
      <p:bldP spid="217102" grpId="0"/>
      <p:bldP spid="217104" grpId="0"/>
      <p:bldP spid="217107" grpId="0"/>
      <p:bldP spid="217108" grpId="0"/>
      <p:bldP spid="217109" grpId="0"/>
      <p:bldP spid="217118" grpId="0"/>
      <p:bldP spid="2171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1042988" y="3760788"/>
            <a:ext cx="7632700" cy="1003300"/>
          </a:xfrm>
          <a:prstGeom prst="rect">
            <a:avLst/>
          </a:prstGeom>
          <a:noFill/>
          <a:ln w="57150" cmpd="thickThin" algn="ctr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982663" eaLnBrk="1" hangingPunct="1"/>
            <a:r>
              <a:rPr lang="zh-CN" altLang="en-US" dirty="0"/>
              <a:t>在一个线性空间中，究竟最多能找到多少个线性无关的向量呢？ </a:t>
            </a:r>
          </a:p>
        </p:txBody>
      </p:sp>
      <p:sp>
        <p:nvSpPr>
          <p:cNvPr id="52238" name="Rectangle 14"/>
          <p:cNvSpPr>
            <a:spLocks noGrp="1" noChangeArrowheads="1"/>
          </p:cNvSpPr>
          <p:nvPr>
            <p:ph type="title"/>
          </p:nvPr>
        </p:nvSpPr>
        <p:spPr>
          <a:xfrm>
            <a:off x="1380331" y="231301"/>
            <a:ext cx="6264051" cy="1038225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rgbClr val="0000CC"/>
                </a:solidFill>
              </a:rPr>
              <a:t>§4.2.1 </a:t>
            </a:r>
            <a:r>
              <a:rPr lang="en-US" altLang="zh-CN" i="1" dirty="0">
                <a:solidFill>
                  <a:srgbClr val="0000CC"/>
                </a:solidFill>
              </a:rPr>
              <a:t>n</a:t>
            </a:r>
            <a:r>
              <a:rPr lang="zh-CN" altLang="en-US" dirty="0">
                <a:solidFill>
                  <a:srgbClr val="0000CC"/>
                </a:solidFill>
              </a:rPr>
              <a:t>维线性空间的定义</a:t>
            </a:r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395288" y="1196975"/>
            <a:ext cx="19700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我们知道：</a:t>
            </a:r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684213" y="1700213"/>
            <a:ext cx="82804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dirty="0"/>
              <a:t>      对于几何空间中的向量，线性无关的向量</a:t>
            </a:r>
            <a:r>
              <a:rPr lang="zh-CN" altLang="en-US" dirty="0">
                <a:solidFill>
                  <a:srgbClr val="CC3300"/>
                </a:solidFill>
              </a:rPr>
              <a:t>最多</a:t>
            </a:r>
            <a:r>
              <a:rPr lang="zh-CN" altLang="en-US" dirty="0"/>
              <a:t>是</a:t>
            </a:r>
            <a:r>
              <a:rPr lang="en-US" altLang="zh-CN" dirty="0"/>
              <a:t>3</a:t>
            </a:r>
            <a:r>
              <a:rPr lang="zh-CN" altLang="en-US" dirty="0"/>
              <a:t>个，而任意</a:t>
            </a:r>
            <a:r>
              <a:rPr lang="en-US" altLang="zh-CN" dirty="0"/>
              <a:t>4</a:t>
            </a:r>
            <a:r>
              <a:rPr lang="zh-CN" altLang="en-US" dirty="0"/>
              <a:t>个向量是线性相关的</a:t>
            </a:r>
            <a:r>
              <a:rPr lang="en-US" altLang="zh-CN" dirty="0"/>
              <a:t>.</a:t>
            </a:r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684213" y="2713038"/>
            <a:ext cx="8208962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altLang="zh-CN" i="1" dirty="0"/>
              <a:t>       n</a:t>
            </a:r>
            <a:r>
              <a:rPr lang="zh-CN" altLang="en-US" dirty="0"/>
              <a:t>维数组构成的向量空间，</a:t>
            </a:r>
            <a:r>
              <a:rPr lang="zh-CN" altLang="en-US" dirty="0">
                <a:solidFill>
                  <a:srgbClr val="CC3300"/>
                </a:solidFill>
              </a:rPr>
              <a:t>至多</a:t>
            </a:r>
            <a:r>
              <a:rPr lang="zh-CN" altLang="en-US" dirty="0"/>
              <a:t>有</a:t>
            </a:r>
            <a:r>
              <a:rPr lang="en-US" altLang="zh-CN" i="1" dirty="0"/>
              <a:t>n</a:t>
            </a:r>
            <a:r>
              <a:rPr lang="zh-CN" altLang="en-US" dirty="0"/>
              <a:t>个线性无关的向量，任意</a:t>
            </a:r>
            <a:r>
              <a:rPr lang="en-US" altLang="zh-CN" i="1" dirty="0"/>
              <a:t>n</a:t>
            </a:r>
            <a:r>
              <a:rPr lang="zh-CN" altLang="en-US" dirty="0"/>
              <a:t>＋</a:t>
            </a:r>
            <a:r>
              <a:rPr lang="en-US" altLang="zh-CN" dirty="0"/>
              <a:t>1</a:t>
            </a:r>
            <a:r>
              <a:rPr lang="zh-CN" altLang="en-US" dirty="0"/>
              <a:t>个向量线性相关</a:t>
            </a:r>
            <a:r>
              <a:rPr lang="en-US" altLang="zh-CN" dirty="0"/>
              <a:t>.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1382713" y="3860800"/>
            <a:ext cx="668337" cy="64135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>
            <a:spAutoFit/>
            <a:flatTx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3600"/>
              <a:t>?</a:t>
            </a:r>
          </a:p>
        </p:txBody>
      </p:sp>
      <p:sp>
        <p:nvSpPr>
          <p:cNvPr id="52244" name="Rectangle 20"/>
          <p:cNvSpPr>
            <a:spLocks noChangeArrowheads="1"/>
          </p:cNvSpPr>
          <p:nvPr/>
        </p:nvSpPr>
        <p:spPr bwMode="auto">
          <a:xfrm>
            <a:off x="539750" y="4868863"/>
            <a:ext cx="8440738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>
                <a:solidFill>
                  <a:srgbClr val="FF3300"/>
                </a:solidFill>
              </a:rPr>
              <a:t>定义</a:t>
            </a:r>
            <a:r>
              <a:rPr lang="zh-CN" altLang="en-US"/>
              <a:t>	如果线性空间</a:t>
            </a:r>
            <a:r>
              <a:rPr lang="en-US" altLang="zh-CN" i="1"/>
              <a:t>V</a:t>
            </a:r>
            <a:r>
              <a:rPr lang="zh-CN" altLang="en-US"/>
              <a:t>中存在由</a:t>
            </a:r>
            <a:r>
              <a:rPr lang="en-US" altLang="zh-CN" i="1"/>
              <a:t>n</a:t>
            </a:r>
            <a:r>
              <a:rPr lang="zh-CN" altLang="en-US"/>
              <a:t>个向量构成的极大线性无关组，则</a:t>
            </a:r>
            <a:r>
              <a:rPr lang="en-US" altLang="zh-CN" i="1"/>
              <a:t>V </a:t>
            </a:r>
            <a:r>
              <a:rPr lang="zh-CN" altLang="en-US"/>
              <a:t>称为</a:t>
            </a:r>
            <a:r>
              <a:rPr lang="en-US" altLang="zh-CN" i="1"/>
              <a:t>n</a:t>
            </a:r>
            <a:r>
              <a:rPr lang="zh-CN" altLang="en-US"/>
              <a:t>维线性空间</a:t>
            </a:r>
            <a:r>
              <a:rPr lang="en-US" altLang="zh-CN"/>
              <a:t>.</a:t>
            </a:r>
          </a:p>
        </p:txBody>
      </p:sp>
      <p:sp>
        <p:nvSpPr>
          <p:cNvPr id="52245" name="Rectangle 21"/>
          <p:cNvSpPr>
            <a:spLocks noChangeArrowheads="1"/>
          </p:cNvSpPr>
          <p:nvPr/>
        </p:nvSpPr>
        <p:spPr bwMode="auto">
          <a:xfrm>
            <a:off x="6192838" y="5300663"/>
            <a:ext cx="270033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记为 </a:t>
            </a:r>
            <a:r>
              <a:rPr lang="en-US" altLang="zh-CN"/>
              <a:t>dim(</a:t>
            </a:r>
            <a:r>
              <a:rPr lang="en-US" altLang="zh-CN" i="1"/>
              <a:t>V</a:t>
            </a:r>
            <a:r>
              <a:rPr lang="en-US" altLang="zh-CN"/>
              <a:t>)</a:t>
            </a:r>
            <a:r>
              <a:rPr lang="zh-CN" altLang="en-US"/>
              <a:t>＝</a:t>
            </a:r>
            <a:r>
              <a:rPr lang="en-US" altLang="zh-CN" i="1"/>
              <a:t>n</a:t>
            </a:r>
            <a:r>
              <a:rPr lang="en-US" altLang="zh-CN"/>
              <a:t>.</a:t>
            </a:r>
          </a:p>
        </p:txBody>
      </p:sp>
      <p:sp>
        <p:nvSpPr>
          <p:cNvPr id="52246" name="Rectangle 22"/>
          <p:cNvSpPr>
            <a:spLocks noChangeArrowheads="1"/>
          </p:cNvSpPr>
          <p:nvPr/>
        </p:nvSpPr>
        <p:spPr bwMode="auto">
          <a:xfrm>
            <a:off x="1403350" y="5805488"/>
            <a:ext cx="58356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i="1"/>
              <a:t>V</a:t>
            </a:r>
            <a:r>
              <a:rPr lang="zh-CN" altLang="en-US"/>
              <a:t>的极大线性无关子组称为</a:t>
            </a:r>
            <a:r>
              <a:rPr lang="en-US" altLang="zh-CN" i="1"/>
              <a:t>V</a:t>
            </a:r>
            <a:r>
              <a:rPr lang="zh-CN" altLang="en-US"/>
              <a:t>的</a:t>
            </a:r>
            <a:r>
              <a:rPr lang="zh-CN" altLang="en-US">
                <a:solidFill>
                  <a:srgbClr val="0000CC"/>
                </a:solidFill>
              </a:rPr>
              <a:t>基底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3" grpId="0" animBg="1"/>
      <p:bldP spid="52239" grpId="0"/>
      <p:bldP spid="52240" grpId="0"/>
      <p:bldP spid="52241" grpId="0"/>
      <p:bldP spid="52242" grpId="0" animBg="1"/>
      <p:bldP spid="52244" grpId="0"/>
      <p:bldP spid="52245" grpId="0"/>
      <p:bldP spid="522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43" name="Object 7"/>
          <p:cNvGraphicFramePr>
            <a:graphicFrameLocks noChangeAspect="1"/>
          </p:cNvGraphicFramePr>
          <p:nvPr/>
        </p:nvGraphicFramePr>
        <p:xfrm>
          <a:off x="2890838" y="1747838"/>
          <a:ext cx="16097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00" name="Equation" r:id="rId3" imgW="990360" imgH="291960" progId="Equation.DSMT4">
                  <p:embed/>
                </p:oleObj>
              </mc:Choice>
              <mc:Fallback>
                <p:oleObj name="Equation" r:id="rId3" imgW="990360" imgH="2919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747838"/>
                        <a:ext cx="160972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2" name="Object 6"/>
          <p:cNvGraphicFramePr>
            <a:graphicFrameLocks noChangeAspect="1"/>
          </p:cNvGraphicFramePr>
          <p:nvPr/>
        </p:nvGraphicFramePr>
        <p:xfrm>
          <a:off x="2051050" y="2292350"/>
          <a:ext cx="14224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01" name="Equation" r:id="rId5" imgW="685800" imgH="177480" progId="Equation.DSMT4">
                  <p:embed/>
                </p:oleObj>
              </mc:Choice>
              <mc:Fallback>
                <p:oleObj name="Equation" r:id="rId5" imgW="685800" imgH="177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292350"/>
                        <a:ext cx="14224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1" name="Object 5"/>
          <p:cNvGraphicFramePr>
            <a:graphicFrameLocks noChangeAspect="1"/>
          </p:cNvGraphicFramePr>
          <p:nvPr/>
        </p:nvGraphicFramePr>
        <p:xfrm>
          <a:off x="1857375" y="2797175"/>
          <a:ext cx="3722688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02" name="Equation" r:id="rId7" imgW="2463480" imgH="1091880" progId="Equation.DSMT4">
                  <p:embed/>
                </p:oleObj>
              </mc:Choice>
              <mc:Fallback>
                <p:oleObj name="Equation" r:id="rId7" imgW="2463480" imgH="1091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797175"/>
                        <a:ext cx="3722688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0" name="Object 4"/>
          <p:cNvGraphicFramePr>
            <a:graphicFrameLocks noChangeAspect="1"/>
          </p:cNvGraphicFramePr>
          <p:nvPr/>
        </p:nvGraphicFramePr>
        <p:xfrm>
          <a:off x="3903663" y="4556125"/>
          <a:ext cx="17478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03" name="Equation" r:id="rId9" imgW="812520" imgH="215640" progId="Equation.DSMT4">
                  <p:embed/>
                </p:oleObj>
              </mc:Choice>
              <mc:Fallback>
                <p:oleObj name="Equation" r:id="rId9" imgW="81252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3" y="4556125"/>
                        <a:ext cx="174783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51" name="Rectangle 15"/>
          <p:cNvSpPr>
            <a:spLocks noChangeArrowheads="1"/>
          </p:cNvSpPr>
          <p:nvPr/>
        </p:nvSpPr>
        <p:spPr bwMode="auto">
          <a:xfrm>
            <a:off x="722313" y="1717675"/>
            <a:ext cx="21939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由于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zh-CN" altLang="en-US"/>
              <a:t>在基底</a:t>
            </a:r>
          </a:p>
        </p:txBody>
      </p:sp>
      <p:sp>
        <p:nvSpPr>
          <p:cNvPr id="219152" name="Rectangle 16"/>
          <p:cNvSpPr>
            <a:spLocks noChangeArrowheads="1"/>
          </p:cNvSpPr>
          <p:nvPr/>
        </p:nvSpPr>
        <p:spPr bwMode="auto">
          <a:xfrm>
            <a:off x="4422775" y="1701800"/>
            <a:ext cx="4470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下的坐标是唯一的，因此有</a:t>
            </a:r>
          </a:p>
        </p:txBody>
      </p:sp>
      <p:sp>
        <p:nvSpPr>
          <p:cNvPr id="219153" name="Rectangle 17"/>
          <p:cNvSpPr>
            <a:spLocks noChangeArrowheads="1"/>
          </p:cNvSpPr>
          <p:nvPr/>
        </p:nvSpPr>
        <p:spPr bwMode="auto">
          <a:xfrm>
            <a:off x="793750" y="2925763"/>
            <a:ext cx="8985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也即</a:t>
            </a:r>
          </a:p>
        </p:txBody>
      </p:sp>
      <p:sp>
        <p:nvSpPr>
          <p:cNvPr id="219154" name="Rectangle 18"/>
          <p:cNvSpPr>
            <a:spLocks noChangeArrowheads="1"/>
          </p:cNvSpPr>
          <p:nvPr/>
        </p:nvSpPr>
        <p:spPr bwMode="auto">
          <a:xfrm>
            <a:off x="936625" y="4581525"/>
            <a:ext cx="4572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因为</a:t>
            </a:r>
            <a:r>
              <a:rPr lang="en-US" altLang="zh-CN" i="1"/>
              <a:t>M</a:t>
            </a:r>
            <a:r>
              <a:rPr lang="zh-CN" altLang="en-US"/>
              <a:t>可逆，又有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219155" name="Rectangle 19"/>
          <p:cNvSpPr>
            <a:spLocks noChangeArrowheads="1"/>
          </p:cNvSpPr>
          <p:nvPr/>
        </p:nvSpPr>
        <p:spPr bwMode="auto">
          <a:xfrm>
            <a:off x="323850" y="5100638"/>
            <a:ext cx="82804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/>
              <a:t>      于是，我们在已知过渡矩阵</a:t>
            </a:r>
            <a:r>
              <a:rPr lang="en-US" altLang="zh-CN" i="1"/>
              <a:t>M</a:t>
            </a:r>
            <a:r>
              <a:rPr lang="zh-CN" altLang="en-US"/>
              <a:t>以及</a:t>
            </a:r>
            <a:r>
              <a:rPr lang="en-US" altLang="zh-CN" i="1"/>
              <a:t>X</a:t>
            </a:r>
            <a:r>
              <a:rPr lang="zh-CN" altLang="en-US"/>
              <a:t>或</a:t>
            </a:r>
            <a:r>
              <a:rPr lang="en-US" altLang="zh-CN" i="1"/>
              <a:t>Y</a:t>
            </a:r>
            <a:r>
              <a:rPr lang="zh-CN" altLang="en-US"/>
              <a:t>之一时，可求出另外一个</a:t>
            </a:r>
            <a:r>
              <a:rPr lang="en-US" altLang="zh-CN"/>
              <a:t>.</a:t>
            </a:r>
          </a:p>
        </p:txBody>
      </p:sp>
      <p:graphicFrame>
        <p:nvGraphicFramePr>
          <p:cNvPr id="219156" name="Object 20"/>
          <p:cNvGraphicFramePr>
            <a:graphicFrameLocks noChangeAspect="1"/>
          </p:cNvGraphicFramePr>
          <p:nvPr/>
        </p:nvGraphicFramePr>
        <p:xfrm>
          <a:off x="1011238" y="404813"/>
          <a:ext cx="2768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04" name="Equation" r:id="rId11" imgW="1460160" imgH="291960" progId="Equation.DSMT4">
                  <p:embed/>
                </p:oleObj>
              </mc:Choice>
              <mc:Fallback>
                <p:oleObj name="Equation" r:id="rId11" imgW="1460160" imgH="29196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404813"/>
                        <a:ext cx="27686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57" name="Object 21"/>
          <p:cNvGraphicFramePr>
            <a:graphicFrameLocks noChangeAspect="1"/>
          </p:cNvGraphicFramePr>
          <p:nvPr/>
        </p:nvGraphicFramePr>
        <p:xfrm>
          <a:off x="3752850" y="333375"/>
          <a:ext cx="24749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05" name="Equation" r:id="rId13" imgW="1282680" imgH="291960" progId="Equation.DSMT4">
                  <p:embed/>
                </p:oleObj>
              </mc:Choice>
              <mc:Fallback>
                <p:oleObj name="Equation" r:id="rId13" imgW="1282680" imgH="29196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333375"/>
                        <a:ext cx="2474913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58" name="Object 22"/>
          <p:cNvGraphicFramePr>
            <a:graphicFrameLocks noChangeAspect="1"/>
          </p:cNvGraphicFramePr>
          <p:nvPr/>
        </p:nvGraphicFramePr>
        <p:xfrm>
          <a:off x="1258888" y="909638"/>
          <a:ext cx="33131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06" name="Equation" r:id="rId15" imgW="1625400" imgH="317160" progId="Equation.DSMT4">
                  <p:embed/>
                </p:oleObj>
              </mc:Choice>
              <mc:Fallback>
                <p:oleObj name="Equation" r:id="rId15" imgW="1625400" imgH="31716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909638"/>
                        <a:ext cx="3313112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59" name="Object 23"/>
          <p:cNvGraphicFramePr>
            <a:graphicFrameLocks noChangeAspect="1"/>
          </p:cNvGraphicFramePr>
          <p:nvPr/>
        </p:nvGraphicFramePr>
        <p:xfrm>
          <a:off x="4498975" y="909638"/>
          <a:ext cx="34575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07" name="Equation" r:id="rId17" imgW="1600200" imgH="291960" progId="Equation.DSMT4">
                  <p:embed/>
                </p:oleObj>
              </mc:Choice>
              <mc:Fallback>
                <p:oleObj name="Equation" r:id="rId17" imgW="1600200" imgH="29196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909638"/>
                        <a:ext cx="3457575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9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51" grpId="0"/>
      <p:bldP spid="219152" grpId="0"/>
      <p:bldP spid="219153" grpId="0"/>
      <p:bldP spid="219154" grpId="0"/>
      <p:bldP spid="2191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577850" y="609600"/>
            <a:ext cx="7772400" cy="1143000"/>
          </a:xfrm>
        </p:spPr>
        <p:txBody>
          <a:bodyPr/>
          <a:lstStyle/>
          <a:p>
            <a:pPr marL="990600" indent="-990600" algn="l"/>
            <a:r>
              <a:rPr lang="zh-CN" altLang="en-US" sz="2800">
                <a:solidFill>
                  <a:srgbClr val="FF3300"/>
                </a:solidFill>
                <a:ea typeface="黑体" pitchFamily="2" charset="-122"/>
              </a:rPr>
              <a:t>定理</a:t>
            </a:r>
            <a:r>
              <a:rPr lang="zh-CN" altLang="en-US" sz="2800">
                <a:ea typeface="黑体" pitchFamily="2" charset="-122"/>
              </a:rPr>
              <a:t>   设                     和                       是</a:t>
            </a:r>
            <a:r>
              <a:rPr lang="en-US" altLang="zh-CN" sz="2800" i="1">
                <a:ea typeface="黑体" pitchFamily="2" charset="-122"/>
              </a:rPr>
              <a:t>n</a:t>
            </a:r>
            <a:r>
              <a:rPr lang="zh-CN" altLang="en-US" sz="2800">
                <a:ea typeface="黑体" pitchFamily="2" charset="-122"/>
              </a:rPr>
              <a:t>维线性空间</a:t>
            </a:r>
            <a:r>
              <a:rPr lang="en-US" altLang="zh-CN" sz="2800" i="1">
                <a:ea typeface="黑体" pitchFamily="2" charset="-122"/>
              </a:rPr>
              <a:t>V</a:t>
            </a:r>
            <a:r>
              <a:rPr lang="zh-CN" altLang="en-US" sz="2800">
                <a:ea typeface="黑体" pitchFamily="2" charset="-122"/>
              </a:rPr>
              <a:t>的两个基底，向量在上式二基底下的坐标分别为</a:t>
            </a:r>
            <a:r>
              <a:rPr lang="en-US" altLang="zh-CN" sz="2800" i="1">
                <a:ea typeface="黑体" pitchFamily="2" charset="-122"/>
              </a:rPr>
              <a:t>X</a:t>
            </a:r>
            <a:r>
              <a:rPr lang="zh-CN" altLang="en-US" sz="2800">
                <a:ea typeface="黑体" pitchFamily="2" charset="-122"/>
              </a:rPr>
              <a:t>和</a:t>
            </a:r>
            <a:r>
              <a:rPr lang="en-US" altLang="zh-CN" sz="2800" i="1">
                <a:ea typeface="黑体" pitchFamily="2" charset="-122"/>
              </a:rPr>
              <a:t>Y</a:t>
            </a:r>
            <a:r>
              <a:rPr lang="zh-CN" altLang="en-US" sz="2800">
                <a:ea typeface="黑体" pitchFamily="2" charset="-122"/>
              </a:rPr>
              <a:t>，则当</a:t>
            </a:r>
            <a:r>
              <a:rPr lang="zh-CN" altLang="en-US" sz="2800">
                <a:solidFill>
                  <a:srgbClr val="CC3300"/>
                </a:solidFill>
                <a:ea typeface="黑体" pitchFamily="2" charset="-122"/>
              </a:rPr>
              <a:t>基底变换</a:t>
            </a:r>
            <a:r>
              <a:rPr lang="zh-CN" altLang="en-US" sz="2800">
                <a:ea typeface="黑体" pitchFamily="2" charset="-122"/>
              </a:rPr>
              <a:t>为 </a:t>
            </a:r>
          </a:p>
        </p:txBody>
      </p:sp>
      <p:graphicFrame>
        <p:nvGraphicFramePr>
          <p:cNvPr id="220182" name="Object 22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58713523"/>
              </p:ext>
            </p:extLst>
          </p:nvPr>
        </p:nvGraphicFramePr>
        <p:xfrm>
          <a:off x="2518989" y="3552527"/>
          <a:ext cx="2020047" cy="380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72" name="Equation" r:id="rId3" imgW="1282680" imgH="241200" progId="Equation.DSMT4">
                  <p:embed/>
                </p:oleObj>
              </mc:Choice>
              <mc:Fallback>
                <p:oleObj name="Equation" r:id="rId3" imgW="1282680" imgH="2412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989" y="3552527"/>
                        <a:ext cx="2020047" cy="380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4" name="Object 2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752975" y="3487738"/>
          <a:ext cx="23002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73" name="Equation" r:id="rId5" imgW="1244520" imgH="241200" progId="Equation.DSMT4">
                  <p:embed/>
                </p:oleObj>
              </mc:Choice>
              <mc:Fallback>
                <p:oleObj name="Equation" r:id="rId5" imgW="1244520" imgH="2412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3487738"/>
                        <a:ext cx="230028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6" name="Object 2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08063" y="3933825"/>
          <a:ext cx="25130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74" name="Equation" r:id="rId7" imgW="1257120" imgH="241200" progId="Equation.DSMT4">
                  <p:embed/>
                </p:oleObj>
              </mc:Choice>
              <mc:Fallback>
                <p:oleObj name="Equation" r:id="rId7" imgW="1257120" imgH="2412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933825"/>
                        <a:ext cx="25130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88" name="Object 28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616575" y="3933825"/>
          <a:ext cx="21605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75" name="Equation" r:id="rId9" imgW="1244520" imgH="241200" progId="Equation.DSMT4">
                  <p:embed/>
                </p:oleObj>
              </mc:Choice>
              <mc:Fallback>
                <p:oleObj name="Equation" r:id="rId9" imgW="1244520" imgH="2412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3933825"/>
                        <a:ext cx="21605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2160588" y="473075"/>
          <a:ext cx="1727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76" name="Equation" r:id="rId11" imgW="990360" imgH="291960" progId="Equation.DSMT4">
                  <p:embed/>
                </p:oleObj>
              </mc:Choice>
              <mc:Fallback>
                <p:oleObj name="Equation" r:id="rId11" imgW="990360" imgH="291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473075"/>
                        <a:ext cx="1727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6" name="Object 6"/>
          <p:cNvGraphicFramePr>
            <a:graphicFrameLocks noChangeAspect="1"/>
          </p:cNvGraphicFramePr>
          <p:nvPr/>
        </p:nvGraphicFramePr>
        <p:xfrm>
          <a:off x="4464050" y="455613"/>
          <a:ext cx="18002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77" name="Equation" r:id="rId13" imgW="1002960" imgH="291960" progId="Equation.DSMT4">
                  <p:embed/>
                </p:oleObj>
              </mc:Choice>
              <mc:Fallback>
                <p:oleObj name="Equation" r:id="rId13" imgW="1002960" imgH="2919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455613"/>
                        <a:ext cx="1800225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1079500" y="2276475"/>
            <a:ext cx="33988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时，</a:t>
            </a:r>
            <a:r>
              <a:rPr lang="zh-CN" altLang="en-US">
                <a:solidFill>
                  <a:srgbClr val="0000CC"/>
                </a:solidFill>
              </a:rPr>
              <a:t>坐标变换公式为</a:t>
            </a:r>
          </a:p>
        </p:txBody>
      </p:sp>
      <p:graphicFrame>
        <p:nvGraphicFramePr>
          <p:cNvPr id="220168" name="Object 8"/>
          <p:cNvGraphicFramePr>
            <a:graphicFrameLocks noChangeAspect="1"/>
          </p:cNvGraphicFramePr>
          <p:nvPr/>
        </p:nvGraphicFramePr>
        <p:xfrm>
          <a:off x="2087563" y="1773238"/>
          <a:ext cx="48244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78" name="Equation" r:id="rId15" imgW="2336760" imgH="291960" progId="Equation.DSMT4">
                  <p:embed/>
                </p:oleObj>
              </mc:Choice>
              <mc:Fallback>
                <p:oleObj name="Equation" r:id="rId15" imgW="2336760" imgH="2919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1773238"/>
                        <a:ext cx="4824412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19331"/>
              </p:ext>
            </p:extLst>
          </p:nvPr>
        </p:nvGraphicFramePr>
        <p:xfrm>
          <a:off x="2066968" y="2855078"/>
          <a:ext cx="156051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79" name="Equation" r:id="rId17" imgW="685800" imgH="177480" progId="Equation.DSMT4">
                  <p:embed/>
                </p:oleObj>
              </mc:Choice>
              <mc:Fallback>
                <p:oleObj name="Equation" r:id="rId17" imgW="685800" imgH="1774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68" y="2855078"/>
                        <a:ext cx="1560512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0" name="Object 10"/>
          <p:cNvGraphicFramePr>
            <a:graphicFrameLocks noChangeAspect="1"/>
          </p:cNvGraphicFramePr>
          <p:nvPr/>
        </p:nvGraphicFramePr>
        <p:xfrm>
          <a:off x="4103688" y="2803525"/>
          <a:ext cx="1776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80" name="Equation" r:id="rId19" imgW="812520" imgH="215640" progId="Equation.DSMT4">
                  <p:embed/>
                </p:oleObj>
              </mc:Choice>
              <mc:Fallback>
                <p:oleObj name="Equation" r:id="rId19" imgW="812520" imgH="215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2803525"/>
                        <a:ext cx="1776412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74" name="Rectangle 14"/>
          <p:cNvSpPr>
            <a:spLocks noChangeArrowheads="1"/>
          </p:cNvSpPr>
          <p:nvPr/>
        </p:nvSpPr>
        <p:spPr bwMode="auto">
          <a:xfrm>
            <a:off x="3490913" y="2781300"/>
            <a:ext cx="5413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或</a:t>
            </a:r>
          </a:p>
        </p:txBody>
      </p:sp>
      <p:sp>
        <p:nvSpPr>
          <p:cNvPr id="220181" name="Text Box 21"/>
          <p:cNvSpPr txBox="1">
            <a:spLocks noChangeArrowheads="1"/>
          </p:cNvSpPr>
          <p:nvPr/>
        </p:nvSpPr>
        <p:spPr bwMode="auto">
          <a:xfrm>
            <a:off x="339725" y="3451225"/>
            <a:ext cx="22510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例</a:t>
            </a:r>
            <a:r>
              <a:rPr lang="en-US" altLang="zh-CN"/>
              <a:t>2 </a:t>
            </a:r>
            <a:r>
              <a:rPr lang="zh-CN" altLang="en-US"/>
              <a:t>在</a:t>
            </a:r>
            <a:r>
              <a:rPr lang="en-US" altLang="zh-CN" i="1"/>
              <a:t>R</a:t>
            </a:r>
            <a:r>
              <a:rPr lang="en-US" altLang="zh-CN" i="1" baseline="30000"/>
              <a:t>n</a:t>
            </a:r>
            <a:r>
              <a:rPr lang="zh-CN" altLang="en-US"/>
              <a:t>中，</a:t>
            </a:r>
          </a:p>
        </p:txBody>
      </p:sp>
      <p:graphicFrame>
        <p:nvGraphicFramePr>
          <p:cNvPr id="220190" name="Object 30"/>
          <p:cNvGraphicFramePr>
            <a:graphicFrameLocks noChangeAspect="1"/>
          </p:cNvGraphicFramePr>
          <p:nvPr/>
        </p:nvGraphicFramePr>
        <p:xfrm>
          <a:off x="1008063" y="4508500"/>
          <a:ext cx="216058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81" name="Equation" r:id="rId21" imgW="1218960" imgH="241200" progId="Equation.DSMT4">
                  <p:embed/>
                </p:oleObj>
              </mc:Choice>
              <mc:Fallback>
                <p:oleObj name="Equation" r:id="rId21" imgW="1218960" imgH="2412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4508500"/>
                        <a:ext cx="2160587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91" name="Object 31"/>
          <p:cNvGraphicFramePr>
            <a:graphicFrameLocks noChangeAspect="1"/>
          </p:cNvGraphicFramePr>
          <p:nvPr/>
        </p:nvGraphicFramePr>
        <p:xfrm>
          <a:off x="3959225" y="4508500"/>
          <a:ext cx="22336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82" name="Equation" r:id="rId23" imgW="1257120" imgH="241200" progId="Equation.DSMT4">
                  <p:embed/>
                </p:oleObj>
              </mc:Choice>
              <mc:Fallback>
                <p:oleObj name="Equation" r:id="rId23" imgW="1257120" imgH="2412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4508500"/>
                        <a:ext cx="22336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92" name="Object 32"/>
          <p:cNvGraphicFramePr>
            <a:graphicFrameLocks noChangeAspect="1"/>
          </p:cNvGraphicFramePr>
          <p:nvPr/>
        </p:nvGraphicFramePr>
        <p:xfrm>
          <a:off x="4032250" y="5013325"/>
          <a:ext cx="18716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83" name="Equation" r:id="rId25" imgW="990360" imgH="291960" progId="Equation.DSMT4">
                  <p:embed/>
                </p:oleObj>
              </mc:Choice>
              <mc:Fallback>
                <p:oleObj name="Equation" r:id="rId25" imgW="990360" imgH="29196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5013325"/>
                        <a:ext cx="187166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93" name="Object 33"/>
          <p:cNvGraphicFramePr>
            <a:graphicFrameLocks noChangeAspect="1"/>
          </p:cNvGraphicFramePr>
          <p:nvPr/>
        </p:nvGraphicFramePr>
        <p:xfrm>
          <a:off x="1044575" y="5516563"/>
          <a:ext cx="19431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84" name="Equation" r:id="rId27" imgW="1028520" imgH="241200" progId="Equation.DSMT4">
                  <p:embed/>
                </p:oleObj>
              </mc:Choice>
              <mc:Fallback>
                <p:oleObj name="Equation" r:id="rId27" imgW="1028520" imgH="2412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5516563"/>
                        <a:ext cx="19431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94" name="Object 34"/>
          <p:cNvGraphicFramePr>
            <a:graphicFrameLocks noChangeAspect="1"/>
          </p:cNvGraphicFramePr>
          <p:nvPr/>
        </p:nvGraphicFramePr>
        <p:xfrm>
          <a:off x="4895850" y="5516563"/>
          <a:ext cx="20415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85" name="Equation" r:id="rId29" imgW="990360" imgH="291960" progId="Equation.DSMT4">
                  <p:embed/>
                </p:oleObj>
              </mc:Choice>
              <mc:Fallback>
                <p:oleObj name="Equation" r:id="rId29" imgW="990360" imgH="29196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5516563"/>
                        <a:ext cx="2041525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95" name="Text Box 35"/>
          <p:cNvSpPr txBox="1">
            <a:spLocks noChangeArrowheads="1"/>
          </p:cNvSpPr>
          <p:nvPr/>
        </p:nvSpPr>
        <p:spPr bwMode="auto">
          <a:xfrm>
            <a:off x="7127875" y="3357563"/>
            <a:ext cx="7175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,…,</a:t>
            </a:r>
            <a:endParaRPr lang="zh-CN" altLang="en-US"/>
          </a:p>
        </p:txBody>
      </p:sp>
      <p:graphicFrame>
        <p:nvGraphicFramePr>
          <p:cNvPr id="220196" name="Object 36"/>
          <p:cNvGraphicFramePr>
            <a:graphicFrameLocks noChangeAspect="1"/>
          </p:cNvGraphicFramePr>
          <p:nvPr/>
        </p:nvGraphicFramePr>
        <p:xfrm>
          <a:off x="1827213" y="3271838"/>
          <a:ext cx="36576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86" name="写字板文档" r:id="rId31" imgW="3657600" imgH="181440" progId="WordPad.Document.1">
                  <p:embed/>
                </p:oleObj>
              </mc:Choice>
              <mc:Fallback>
                <p:oleObj name="写字板文档" r:id="rId31" imgW="3657600" imgH="181440" progId="WordPad.Document.1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3271838"/>
                        <a:ext cx="3657600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99" name="Rectangle 39"/>
          <p:cNvSpPr>
            <a:spLocks noChangeArrowheads="1"/>
          </p:cNvSpPr>
          <p:nvPr/>
        </p:nvSpPr>
        <p:spPr bwMode="auto">
          <a:xfrm>
            <a:off x="3455988" y="3860800"/>
            <a:ext cx="23272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是一个基底，</a:t>
            </a:r>
          </a:p>
        </p:txBody>
      </p:sp>
      <p:sp>
        <p:nvSpPr>
          <p:cNvPr id="220200" name="Text Box 40"/>
          <p:cNvSpPr txBox="1">
            <a:spLocks noChangeArrowheads="1"/>
          </p:cNvSpPr>
          <p:nvPr/>
        </p:nvSpPr>
        <p:spPr bwMode="auto">
          <a:xfrm>
            <a:off x="3240088" y="4508500"/>
            <a:ext cx="7175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,…,</a:t>
            </a:r>
            <a:endParaRPr lang="zh-CN" altLang="en-US"/>
          </a:p>
        </p:txBody>
      </p:sp>
      <p:sp>
        <p:nvSpPr>
          <p:cNvPr id="220201" name="Rectangle 41"/>
          <p:cNvSpPr>
            <a:spLocks noChangeArrowheads="1"/>
          </p:cNvSpPr>
          <p:nvPr/>
        </p:nvSpPr>
        <p:spPr bwMode="auto">
          <a:xfrm>
            <a:off x="6119813" y="4387850"/>
            <a:ext cx="277336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是另外一个基底</a:t>
            </a:r>
            <a:r>
              <a:rPr lang="en-US" altLang="zh-CN"/>
              <a:t>.</a:t>
            </a:r>
          </a:p>
        </p:txBody>
      </p:sp>
      <p:sp>
        <p:nvSpPr>
          <p:cNvPr id="220202" name="Rectangle 42"/>
          <p:cNvSpPr>
            <a:spLocks noChangeArrowheads="1"/>
          </p:cNvSpPr>
          <p:nvPr/>
        </p:nvSpPr>
        <p:spPr bwMode="auto">
          <a:xfrm>
            <a:off x="1008063" y="5006975"/>
            <a:ext cx="29972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已知向量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en-US" altLang="zh-CN"/>
              <a:t> </a:t>
            </a:r>
            <a:r>
              <a:rPr lang="zh-CN" altLang="en-US"/>
              <a:t>在基底</a:t>
            </a:r>
          </a:p>
        </p:txBody>
      </p:sp>
      <p:sp>
        <p:nvSpPr>
          <p:cNvPr id="220203" name="Rectangle 43"/>
          <p:cNvSpPr>
            <a:spLocks noChangeArrowheads="1"/>
          </p:cNvSpPr>
          <p:nvPr/>
        </p:nvSpPr>
        <p:spPr bwMode="auto">
          <a:xfrm>
            <a:off x="5903913" y="5013325"/>
            <a:ext cx="20589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下的坐标为 </a:t>
            </a:r>
          </a:p>
        </p:txBody>
      </p:sp>
      <p:sp>
        <p:nvSpPr>
          <p:cNvPr id="220204" name="Rectangle 44"/>
          <p:cNvSpPr>
            <a:spLocks noChangeArrowheads="1"/>
          </p:cNvSpPr>
          <p:nvPr/>
        </p:nvSpPr>
        <p:spPr bwMode="auto">
          <a:xfrm>
            <a:off x="2898775" y="5516563"/>
            <a:ext cx="19256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求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en-US" altLang="zh-CN"/>
              <a:t> </a:t>
            </a:r>
            <a:r>
              <a:rPr lang="zh-CN" altLang="en-US"/>
              <a:t>在基底</a:t>
            </a:r>
          </a:p>
        </p:txBody>
      </p:sp>
      <p:sp>
        <p:nvSpPr>
          <p:cNvPr id="220205" name="Rectangle 45"/>
          <p:cNvSpPr>
            <a:spLocks noChangeArrowheads="1"/>
          </p:cNvSpPr>
          <p:nvPr/>
        </p:nvSpPr>
        <p:spPr bwMode="auto">
          <a:xfrm>
            <a:off x="6911975" y="5516563"/>
            <a:ext cx="17907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下的坐标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81" grpId="0"/>
      <p:bldP spid="220195" grpId="0"/>
      <p:bldP spid="220199" grpId="0"/>
      <p:bldP spid="220200" grpId="0"/>
      <p:bldP spid="220201" grpId="0"/>
      <p:bldP spid="220202" grpId="0"/>
      <p:bldP spid="220203" grpId="0"/>
      <p:bldP spid="220204" grpId="0"/>
      <p:bldP spid="22020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107950" y="260350"/>
            <a:ext cx="26400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解：设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zh-CN" altLang="en-US"/>
              <a:t>在基底 </a:t>
            </a:r>
            <a:endParaRPr lang="en-US" altLang="zh-CN"/>
          </a:p>
        </p:txBody>
      </p:sp>
      <p:graphicFrame>
        <p:nvGraphicFramePr>
          <p:cNvPr id="226316" name="Object 12"/>
          <p:cNvGraphicFramePr>
            <a:graphicFrameLocks noChangeAspect="1"/>
          </p:cNvGraphicFramePr>
          <p:nvPr/>
        </p:nvGraphicFramePr>
        <p:xfrm>
          <a:off x="2674938" y="320675"/>
          <a:ext cx="168116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4" name="Equation" r:id="rId3" imgW="990360" imgH="291960" progId="Equation.DSMT4">
                  <p:embed/>
                </p:oleObj>
              </mc:Choice>
              <mc:Fallback>
                <p:oleObj name="Equation" r:id="rId3" imgW="990360" imgH="2919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320675"/>
                        <a:ext cx="1681162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5" name="Object 11"/>
          <p:cNvGraphicFramePr>
            <a:graphicFrameLocks noChangeAspect="1"/>
          </p:cNvGraphicFramePr>
          <p:nvPr/>
        </p:nvGraphicFramePr>
        <p:xfrm>
          <a:off x="2278063" y="855663"/>
          <a:ext cx="213836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5" name="Equation" r:id="rId5" imgW="1079280" imgH="241200" progId="Equation.DSMT4">
                  <p:embed/>
                </p:oleObj>
              </mc:Choice>
              <mc:Fallback>
                <p:oleObj name="Equation" r:id="rId5" imgW="1079280" imgH="241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855663"/>
                        <a:ext cx="2138362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4" name="Object 10"/>
          <p:cNvGraphicFramePr>
            <a:graphicFrameLocks noChangeAspect="1"/>
          </p:cNvGraphicFramePr>
          <p:nvPr/>
        </p:nvGraphicFramePr>
        <p:xfrm>
          <a:off x="1403350" y="1454150"/>
          <a:ext cx="2592388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6" name="Equation" r:id="rId7" imgW="1511280" imgH="1066680" progId="Equation.DSMT4">
                  <p:embed/>
                </p:oleObj>
              </mc:Choice>
              <mc:Fallback>
                <p:oleObj name="Equation" r:id="rId7" imgW="1511280" imgH="10666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54150"/>
                        <a:ext cx="2592388" cy="183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3" name="Object 9"/>
          <p:cNvGraphicFramePr>
            <a:graphicFrameLocks noChangeAspect="1"/>
          </p:cNvGraphicFramePr>
          <p:nvPr/>
        </p:nvGraphicFramePr>
        <p:xfrm>
          <a:off x="2601913" y="3429000"/>
          <a:ext cx="17541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7" name="Equation" r:id="rId9" imgW="990360" imgH="291960" progId="Equation.DSMT4">
                  <p:embed/>
                </p:oleObj>
              </mc:Choice>
              <mc:Fallback>
                <p:oleObj name="Equation" r:id="rId9" imgW="990360" imgH="2919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3429000"/>
                        <a:ext cx="1754187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1" name="Object 7"/>
          <p:cNvGraphicFramePr>
            <a:graphicFrameLocks noChangeAspect="1"/>
          </p:cNvGraphicFramePr>
          <p:nvPr/>
        </p:nvGraphicFramePr>
        <p:xfrm>
          <a:off x="1096963" y="4456113"/>
          <a:ext cx="2611437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8" name="Equation" r:id="rId11" imgW="1739880" imgH="1333440" progId="Equation.DSMT4">
                  <p:embed/>
                </p:oleObj>
              </mc:Choice>
              <mc:Fallback>
                <p:oleObj name="Equation" r:id="rId11" imgW="1739880" imgH="13334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4456113"/>
                        <a:ext cx="2611437" cy="199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23" name="Rectangle 19"/>
          <p:cNvSpPr>
            <a:spLocks noChangeArrowheads="1"/>
          </p:cNvSpPr>
          <p:nvPr/>
        </p:nvSpPr>
        <p:spPr bwMode="auto">
          <a:xfrm>
            <a:off x="373063" y="822325"/>
            <a:ext cx="19700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下的坐标为</a:t>
            </a:r>
          </a:p>
        </p:txBody>
      </p:sp>
      <p:sp>
        <p:nvSpPr>
          <p:cNvPr id="226324" name="Rectangle 20"/>
          <p:cNvSpPr>
            <a:spLocks noChangeArrowheads="1"/>
          </p:cNvSpPr>
          <p:nvPr/>
        </p:nvSpPr>
        <p:spPr bwMode="auto">
          <a:xfrm>
            <a:off x="433388" y="1341438"/>
            <a:ext cx="8985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由于</a:t>
            </a:r>
          </a:p>
        </p:txBody>
      </p:sp>
      <p:sp>
        <p:nvSpPr>
          <p:cNvPr id="226325" name="Rectangle 21"/>
          <p:cNvSpPr>
            <a:spLocks noChangeArrowheads="1"/>
          </p:cNvSpPr>
          <p:nvPr/>
        </p:nvSpPr>
        <p:spPr bwMode="auto">
          <a:xfrm>
            <a:off x="323850" y="3357563"/>
            <a:ext cx="23272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因而，从基底</a:t>
            </a:r>
          </a:p>
        </p:txBody>
      </p:sp>
      <p:sp>
        <p:nvSpPr>
          <p:cNvPr id="226326" name="Rectangle 22"/>
          <p:cNvSpPr>
            <a:spLocks noChangeArrowheads="1"/>
          </p:cNvSpPr>
          <p:nvPr/>
        </p:nvSpPr>
        <p:spPr bwMode="auto">
          <a:xfrm>
            <a:off x="323850" y="3862388"/>
            <a:ext cx="5397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到</a:t>
            </a:r>
          </a:p>
        </p:txBody>
      </p:sp>
      <p:graphicFrame>
        <p:nvGraphicFramePr>
          <p:cNvPr id="226327" name="Object 23"/>
          <p:cNvGraphicFramePr>
            <a:graphicFrameLocks noChangeAspect="1"/>
          </p:cNvGraphicFramePr>
          <p:nvPr/>
        </p:nvGraphicFramePr>
        <p:xfrm>
          <a:off x="828675" y="3871913"/>
          <a:ext cx="168116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9" name="Equation" r:id="rId13" imgW="990360" imgH="291960" progId="Equation.DSMT4">
                  <p:embed/>
                </p:oleObj>
              </mc:Choice>
              <mc:Fallback>
                <p:oleObj name="Equation" r:id="rId13" imgW="990360" imgH="29196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3871913"/>
                        <a:ext cx="1681163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28" name="Rectangle 24"/>
          <p:cNvSpPr>
            <a:spLocks noChangeArrowheads="1"/>
          </p:cNvSpPr>
          <p:nvPr/>
        </p:nvSpPr>
        <p:spPr bwMode="auto">
          <a:xfrm>
            <a:off x="2398713" y="3846513"/>
            <a:ext cx="23177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的过渡矩阵为</a:t>
            </a:r>
          </a:p>
        </p:txBody>
      </p:sp>
      <p:graphicFrame>
        <p:nvGraphicFramePr>
          <p:cNvPr id="226330" name="Object 26"/>
          <p:cNvGraphicFramePr>
            <a:graphicFrameLocks noChangeAspect="1"/>
          </p:cNvGraphicFramePr>
          <p:nvPr/>
        </p:nvGraphicFramePr>
        <p:xfrm>
          <a:off x="5867400" y="0"/>
          <a:ext cx="194310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00" name="Equation" r:id="rId15" imgW="1269720" imgH="1091880" progId="Equation.DSMT4">
                  <p:embed/>
                </p:oleObj>
              </mc:Choice>
              <mc:Fallback>
                <p:oleObj name="Equation" r:id="rId15" imgW="1269720" imgH="109188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0"/>
                        <a:ext cx="1943100" cy="167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29" name="Object 25"/>
          <p:cNvGraphicFramePr>
            <a:graphicFrameLocks noChangeAspect="1"/>
          </p:cNvGraphicFramePr>
          <p:nvPr/>
        </p:nvGraphicFramePr>
        <p:xfrm>
          <a:off x="5508625" y="1700213"/>
          <a:ext cx="2592388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01" name="Equation" r:id="rId17" imgW="2006280" imgH="1371600" progId="Equation.DSMT4">
                  <p:embed/>
                </p:oleObj>
              </mc:Choice>
              <mc:Fallback>
                <p:oleObj name="Equation" r:id="rId17" imgW="2006280" imgH="13716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700213"/>
                        <a:ext cx="2592388" cy="177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33" name="Rectangle 29"/>
          <p:cNvSpPr>
            <a:spLocks noChangeArrowheads="1"/>
          </p:cNvSpPr>
          <p:nvPr/>
        </p:nvSpPr>
        <p:spPr bwMode="auto">
          <a:xfrm>
            <a:off x="4932363" y="260350"/>
            <a:ext cx="539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故</a:t>
            </a:r>
          </a:p>
        </p:txBody>
      </p:sp>
      <p:graphicFrame>
        <p:nvGraphicFramePr>
          <p:cNvPr id="226335" name="Object 31"/>
          <p:cNvGraphicFramePr>
            <a:graphicFrameLocks noChangeAspect="1"/>
          </p:cNvGraphicFramePr>
          <p:nvPr/>
        </p:nvGraphicFramePr>
        <p:xfrm>
          <a:off x="5435600" y="3429000"/>
          <a:ext cx="2879725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02" name="Equation" r:id="rId19" imgW="2438280" imgH="1333440" progId="Equation.DSMT4">
                  <p:embed/>
                </p:oleObj>
              </mc:Choice>
              <mc:Fallback>
                <p:oleObj name="Equation" r:id="rId19" imgW="2438280" imgH="133344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429000"/>
                        <a:ext cx="2879725" cy="157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34" name="Object 30"/>
          <p:cNvGraphicFramePr>
            <a:graphicFrameLocks noChangeAspect="1"/>
          </p:cNvGraphicFramePr>
          <p:nvPr/>
        </p:nvGraphicFramePr>
        <p:xfrm>
          <a:off x="5281613" y="5013325"/>
          <a:ext cx="1090612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03" name="Equation" r:id="rId21" imgW="1041120" imgH="1371600" progId="Equation.DSMT4">
                  <p:embed/>
                </p:oleObj>
              </mc:Choice>
              <mc:Fallback>
                <p:oleObj name="Equation" r:id="rId21" imgW="1041120" imgH="13716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3" y="5013325"/>
                        <a:ext cx="1090612" cy="143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38" name="Object 34"/>
          <p:cNvGraphicFramePr>
            <a:graphicFrameLocks noChangeAspect="1"/>
          </p:cNvGraphicFramePr>
          <p:nvPr/>
        </p:nvGraphicFramePr>
        <p:xfrm>
          <a:off x="6707188" y="5516563"/>
          <a:ext cx="20415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04" name="Equation" r:id="rId23" imgW="990360" imgH="291960" progId="Equation.DSMT4">
                  <p:embed/>
                </p:oleObj>
              </mc:Choice>
              <mc:Fallback>
                <p:oleObj name="Equation" r:id="rId23" imgW="990360" imgH="29196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188" y="5516563"/>
                        <a:ext cx="2041525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39" name="Rectangle 35"/>
          <p:cNvSpPr>
            <a:spLocks noChangeArrowheads="1"/>
          </p:cNvSpPr>
          <p:nvPr/>
        </p:nvSpPr>
        <p:spPr bwMode="auto">
          <a:xfrm>
            <a:off x="6659563" y="5084763"/>
            <a:ext cx="22828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此即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en-US" altLang="zh-CN"/>
              <a:t> </a:t>
            </a:r>
            <a:r>
              <a:rPr lang="zh-CN" altLang="en-US"/>
              <a:t>在基底</a:t>
            </a:r>
          </a:p>
        </p:txBody>
      </p:sp>
      <p:sp>
        <p:nvSpPr>
          <p:cNvPr id="226340" name="Rectangle 36"/>
          <p:cNvSpPr>
            <a:spLocks noChangeArrowheads="1"/>
          </p:cNvSpPr>
          <p:nvPr/>
        </p:nvSpPr>
        <p:spPr bwMode="auto">
          <a:xfrm>
            <a:off x="6588125" y="6092825"/>
            <a:ext cx="17907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下的坐标</a:t>
            </a:r>
            <a:r>
              <a:rPr lang="en-US" altLang="zh-CN"/>
              <a:t>. </a:t>
            </a:r>
          </a:p>
        </p:txBody>
      </p:sp>
      <p:sp>
        <p:nvSpPr>
          <p:cNvPr id="226341" name="Line 37"/>
          <p:cNvSpPr>
            <a:spLocks noChangeShapeType="1"/>
          </p:cNvSpPr>
          <p:nvPr/>
        </p:nvSpPr>
        <p:spPr bwMode="auto">
          <a:xfrm>
            <a:off x="4859338" y="260350"/>
            <a:ext cx="0" cy="6192838"/>
          </a:xfrm>
          <a:prstGeom prst="line">
            <a:avLst/>
          </a:prstGeom>
          <a:noFill/>
          <a:ln w="57150" cmpd="thickThin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2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2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24" grpId="0"/>
      <p:bldP spid="226325" grpId="0"/>
      <p:bldP spid="226326" grpId="0"/>
      <p:bldP spid="226328" grpId="0"/>
      <p:bldP spid="226333" grpId="0"/>
      <p:bldP spid="226339" grpId="0"/>
      <p:bldP spid="226340" grpId="0"/>
      <p:bldP spid="2263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260350"/>
            <a:ext cx="7772400" cy="515938"/>
          </a:xfrm>
        </p:spPr>
        <p:txBody>
          <a:bodyPr/>
          <a:lstStyle/>
          <a:p>
            <a:pPr algn="l"/>
            <a:r>
              <a:rPr lang="zh-CN" altLang="en-US" sz="280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3	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sz="2800" i="1">
                <a:ea typeface="黑体" pitchFamily="2" charset="-122"/>
              </a:rPr>
              <a:t>R</a:t>
            </a:r>
            <a:r>
              <a:rPr lang="en-US" altLang="zh-CN" sz="2800" baseline="30000">
                <a:ea typeface="黑体" pitchFamily="2" charset="-122"/>
              </a:rPr>
              <a:t>3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中取两组基 </a:t>
            </a:r>
          </a:p>
        </p:txBody>
      </p:sp>
      <p:graphicFrame>
        <p:nvGraphicFramePr>
          <p:cNvPr id="227337" name="Object 9"/>
          <p:cNvGraphicFramePr>
            <a:graphicFrameLocks noChangeAspect="1"/>
          </p:cNvGraphicFramePr>
          <p:nvPr/>
        </p:nvGraphicFramePr>
        <p:xfrm>
          <a:off x="1731963" y="620713"/>
          <a:ext cx="204946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68" name="Equation" r:id="rId3" imgW="990360" imgH="266400" progId="Equation.DSMT4">
                  <p:embed/>
                </p:oleObj>
              </mc:Choice>
              <mc:Fallback>
                <p:oleObj name="Equation" r:id="rId3" imgW="990360" imgH="266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620713"/>
                        <a:ext cx="2049462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6" name="Object 8"/>
          <p:cNvGraphicFramePr>
            <a:graphicFrameLocks noChangeAspect="1"/>
          </p:cNvGraphicFramePr>
          <p:nvPr/>
        </p:nvGraphicFramePr>
        <p:xfrm>
          <a:off x="3709988" y="638175"/>
          <a:ext cx="20161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69" name="Equation" r:id="rId5" imgW="1028520" imgH="266400" progId="Equation.DSMT4">
                  <p:embed/>
                </p:oleObj>
              </mc:Choice>
              <mc:Fallback>
                <p:oleObj name="Equation" r:id="rId5" imgW="1028520" imgH="266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638175"/>
                        <a:ext cx="2016125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5" name="Object 7"/>
          <p:cNvGraphicFramePr>
            <a:graphicFrameLocks noChangeAspect="1"/>
          </p:cNvGraphicFramePr>
          <p:nvPr/>
        </p:nvGraphicFramePr>
        <p:xfrm>
          <a:off x="5870575" y="620713"/>
          <a:ext cx="20161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70" name="Equation" r:id="rId7" imgW="952200" imgH="266400" progId="Equation.DSMT4">
                  <p:embed/>
                </p:oleObj>
              </mc:Choice>
              <mc:Fallback>
                <p:oleObj name="Equation" r:id="rId7" imgW="952200" imgH="266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575" y="620713"/>
                        <a:ext cx="2016125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4" name="Object 6"/>
          <p:cNvGraphicFramePr>
            <a:graphicFrameLocks noChangeAspect="1"/>
          </p:cNvGraphicFramePr>
          <p:nvPr/>
        </p:nvGraphicFramePr>
        <p:xfrm>
          <a:off x="1693863" y="1052513"/>
          <a:ext cx="20161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71" name="Equation" r:id="rId9" imgW="1002960" imgH="266400" progId="Equation.DSMT4">
                  <p:embed/>
                </p:oleObj>
              </mc:Choice>
              <mc:Fallback>
                <p:oleObj name="Equation" r:id="rId9" imgW="1002960" imgH="266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052513"/>
                        <a:ext cx="20161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3749675" y="1052513"/>
          <a:ext cx="19764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72" name="Equation" r:id="rId11" imgW="1015920" imgH="266400" progId="Equation.DSMT4">
                  <p:embed/>
                </p:oleObj>
              </mc:Choice>
              <mc:Fallback>
                <p:oleObj name="Equation" r:id="rId11" imgW="1015920" imgH="266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1052513"/>
                        <a:ext cx="1976438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2" name="Object 4"/>
          <p:cNvGraphicFramePr>
            <a:graphicFrameLocks noChangeAspect="1"/>
          </p:cNvGraphicFramePr>
          <p:nvPr/>
        </p:nvGraphicFramePr>
        <p:xfrm>
          <a:off x="5942013" y="996950"/>
          <a:ext cx="19446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73" name="Equation" r:id="rId13" imgW="1041120" imgH="266400" progId="Equation.DSMT4">
                  <p:embed/>
                </p:oleObj>
              </mc:Choice>
              <mc:Fallback>
                <p:oleObj name="Equation" r:id="rId13" imgW="1041120" imgH="266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013" y="996950"/>
                        <a:ext cx="1944687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73" name="Rectangle 45"/>
          <p:cNvSpPr>
            <a:spLocks noChangeArrowheads="1"/>
          </p:cNvSpPr>
          <p:nvPr/>
        </p:nvSpPr>
        <p:spPr bwMode="auto">
          <a:xfrm>
            <a:off x="469900" y="1628775"/>
            <a:ext cx="72405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/>
              <a:t>(1)</a:t>
            </a:r>
            <a:r>
              <a:rPr lang="zh-CN" altLang="en-US"/>
              <a:t>求由基</a:t>
            </a:r>
            <a:r>
              <a:rPr lang="en-US" altLang="zh-CN" i="1">
                <a:latin typeface="Symbol" pitchFamily="18" charset="2"/>
              </a:rPr>
              <a:t>e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>
                <a:latin typeface="Symbol" pitchFamily="18" charset="2"/>
              </a:rPr>
              <a:t>e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>
                <a:latin typeface="Symbol" pitchFamily="18" charset="2"/>
              </a:rPr>
              <a:t>e</a:t>
            </a:r>
            <a:r>
              <a:rPr lang="en-US" altLang="zh-CN" baseline="-25000"/>
              <a:t>3</a:t>
            </a:r>
            <a:r>
              <a:rPr lang="zh-CN" altLang="en-US"/>
              <a:t>到基</a:t>
            </a:r>
            <a:r>
              <a:rPr lang="en-US" altLang="zh-CN" i="1">
                <a:latin typeface="Symbol" pitchFamily="18" charset="2"/>
              </a:rPr>
              <a:t>h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>
                <a:latin typeface="Symbol" pitchFamily="18" charset="2"/>
              </a:rPr>
              <a:t>h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>
                <a:latin typeface="Symbol" pitchFamily="18" charset="2"/>
              </a:rPr>
              <a:t>h</a:t>
            </a:r>
            <a:r>
              <a:rPr lang="en-US" altLang="zh-CN" baseline="-25000"/>
              <a:t>3</a:t>
            </a:r>
            <a:r>
              <a:rPr lang="zh-CN" altLang="en-US"/>
              <a:t>的过渡矩阵</a:t>
            </a:r>
            <a:r>
              <a:rPr lang="en-US" altLang="zh-CN" i="1"/>
              <a:t>M</a:t>
            </a:r>
            <a:r>
              <a:rPr lang="en-US" altLang="zh-CN"/>
              <a:t>; </a:t>
            </a:r>
          </a:p>
        </p:txBody>
      </p:sp>
      <p:sp>
        <p:nvSpPr>
          <p:cNvPr id="227374" name="Rectangle 46"/>
          <p:cNvSpPr>
            <a:spLocks noChangeArrowheads="1"/>
          </p:cNvSpPr>
          <p:nvPr/>
        </p:nvSpPr>
        <p:spPr bwMode="auto">
          <a:xfrm>
            <a:off x="469900" y="2195513"/>
            <a:ext cx="8207375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0850" indent="-450850" eaLnBrk="1" hangingPunct="1"/>
            <a:r>
              <a:rPr lang="en-US" altLang="zh-CN"/>
              <a:t>(2)</a:t>
            </a:r>
            <a:r>
              <a:rPr lang="zh-CN" altLang="en-US"/>
              <a:t>设向量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zh-CN" altLang="en-US"/>
              <a:t>在基</a:t>
            </a:r>
            <a:r>
              <a:rPr lang="en-US" altLang="zh-CN" i="1">
                <a:latin typeface="Symbol" pitchFamily="18" charset="2"/>
              </a:rPr>
              <a:t>h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>
                <a:latin typeface="Symbol" pitchFamily="18" charset="2"/>
              </a:rPr>
              <a:t>h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>
                <a:latin typeface="Symbol" pitchFamily="18" charset="2"/>
              </a:rPr>
              <a:t>h</a:t>
            </a:r>
            <a:r>
              <a:rPr lang="en-US" altLang="zh-CN" baseline="-25000"/>
              <a:t>3</a:t>
            </a:r>
            <a:r>
              <a:rPr lang="zh-CN" altLang="en-US"/>
              <a:t>的坐标为</a:t>
            </a:r>
            <a:r>
              <a:rPr lang="en-US" altLang="zh-CN"/>
              <a:t>(1,-1,0)</a:t>
            </a:r>
            <a:r>
              <a:rPr lang="en-US" altLang="zh-CN" i="1" baseline="30000"/>
              <a:t>T</a:t>
            </a:r>
            <a:r>
              <a:rPr lang="en-US" altLang="zh-CN"/>
              <a:t>, </a:t>
            </a:r>
            <a:r>
              <a:rPr lang="zh-CN" altLang="en-US"/>
              <a:t>求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zh-CN" altLang="en-US"/>
              <a:t>在基</a:t>
            </a:r>
            <a:r>
              <a:rPr lang="en-US" altLang="zh-CN" i="1">
                <a:latin typeface="Symbol" pitchFamily="18" charset="2"/>
              </a:rPr>
              <a:t>e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>
                <a:latin typeface="Symbol" pitchFamily="18" charset="2"/>
              </a:rPr>
              <a:t>e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>
                <a:latin typeface="Symbol" pitchFamily="18" charset="2"/>
              </a:rPr>
              <a:t>e</a:t>
            </a:r>
            <a:r>
              <a:rPr lang="en-US" altLang="zh-CN" baseline="-25000"/>
              <a:t>3</a:t>
            </a:r>
            <a:r>
              <a:rPr lang="zh-CN" altLang="en-US"/>
              <a:t>下的坐标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r>
              <a:rPr lang="en-US" altLang="zh-CN" i="1" baseline="30000"/>
              <a:t>T</a:t>
            </a:r>
            <a:r>
              <a:rPr lang="en-US" altLang="zh-CN"/>
              <a:t>; </a:t>
            </a:r>
          </a:p>
        </p:txBody>
      </p:sp>
      <p:sp>
        <p:nvSpPr>
          <p:cNvPr id="227375" name="Rectangle 47"/>
          <p:cNvSpPr>
            <a:spLocks noChangeArrowheads="1"/>
          </p:cNvSpPr>
          <p:nvPr/>
        </p:nvSpPr>
        <p:spPr bwMode="auto">
          <a:xfrm>
            <a:off x="469900" y="3141663"/>
            <a:ext cx="8207375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0850" indent="-450850" eaLnBrk="1" hangingPunct="1"/>
            <a:r>
              <a:rPr lang="en-US" altLang="zh-CN"/>
              <a:t>(3)</a:t>
            </a:r>
            <a:r>
              <a:rPr lang="zh-CN" altLang="en-US"/>
              <a:t>已知向量</a:t>
            </a:r>
            <a:r>
              <a:rPr lang="en-US" altLang="zh-CN" i="1">
                <a:latin typeface="Symbol" pitchFamily="18" charset="2"/>
              </a:rPr>
              <a:t>b</a:t>
            </a:r>
            <a:r>
              <a:rPr lang="zh-CN" altLang="en-US"/>
              <a:t>在基</a:t>
            </a:r>
            <a:r>
              <a:rPr lang="en-US" altLang="zh-CN" i="1">
                <a:latin typeface="Symbol" pitchFamily="18" charset="2"/>
              </a:rPr>
              <a:t>e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>
                <a:latin typeface="Symbol" pitchFamily="18" charset="2"/>
              </a:rPr>
              <a:t>e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>
                <a:latin typeface="Symbol" pitchFamily="18" charset="2"/>
              </a:rPr>
              <a:t>e</a:t>
            </a:r>
            <a:r>
              <a:rPr lang="en-US" altLang="zh-CN" baseline="-25000"/>
              <a:t>3</a:t>
            </a:r>
            <a:r>
              <a:rPr lang="zh-CN" altLang="en-US"/>
              <a:t> 的坐标为</a:t>
            </a:r>
            <a:r>
              <a:rPr lang="en-US" altLang="zh-CN"/>
              <a:t>(1,-1,0)</a:t>
            </a:r>
            <a:r>
              <a:rPr lang="en-US" altLang="zh-CN" i="1" baseline="30000"/>
              <a:t>T</a:t>
            </a:r>
            <a:r>
              <a:rPr lang="en-US" altLang="zh-CN"/>
              <a:t>, </a:t>
            </a:r>
            <a:r>
              <a:rPr lang="zh-CN" altLang="en-US"/>
              <a:t>求</a:t>
            </a:r>
            <a:r>
              <a:rPr lang="en-US" altLang="zh-CN" i="1">
                <a:latin typeface="Symbol" pitchFamily="18" charset="2"/>
              </a:rPr>
              <a:t>b</a:t>
            </a:r>
            <a:r>
              <a:rPr lang="zh-CN" altLang="en-US"/>
              <a:t>在基</a:t>
            </a:r>
            <a:r>
              <a:rPr lang="en-US" altLang="zh-CN" i="1">
                <a:latin typeface="Symbol" pitchFamily="18" charset="2"/>
              </a:rPr>
              <a:t>h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>
                <a:latin typeface="Symbol" pitchFamily="18" charset="2"/>
              </a:rPr>
              <a:t>h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>
                <a:latin typeface="Symbol" pitchFamily="18" charset="2"/>
              </a:rPr>
              <a:t>h</a:t>
            </a:r>
            <a:r>
              <a:rPr lang="en-US" altLang="zh-CN" baseline="-25000"/>
              <a:t>3</a:t>
            </a:r>
            <a:r>
              <a:rPr lang="zh-CN" altLang="en-US"/>
              <a:t>下的坐标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r>
              <a:rPr lang="en-US" altLang="zh-CN" i="1" baseline="30000"/>
              <a:t>T</a:t>
            </a:r>
            <a:r>
              <a:rPr lang="en-US" altLang="zh-CN"/>
              <a:t>; </a:t>
            </a:r>
          </a:p>
        </p:txBody>
      </p:sp>
      <p:sp>
        <p:nvSpPr>
          <p:cNvPr id="227376" name="Rectangle 48"/>
          <p:cNvSpPr>
            <a:spLocks noChangeArrowheads="1"/>
          </p:cNvSpPr>
          <p:nvPr/>
        </p:nvSpPr>
        <p:spPr bwMode="auto">
          <a:xfrm>
            <a:off x="252413" y="4211638"/>
            <a:ext cx="8640762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1158875" indent="-1158875" eaLnBrk="1" hangingPunct="1"/>
            <a:r>
              <a:rPr lang="zh-CN" altLang="en-US"/>
              <a:t>解：</a:t>
            </a:r>
            <a:r>
              <a:rPr lang="en-US" altLang="zh-CN"/>
              <a:t>(1) </a:t>
            </a:r>
            <a:r>
              <a:rPr lang="zh-CN" altLang="en-US"/>
              <a:t>法</a:t>
            </a:r>
            <a:r>
              <a:rPr lang="en-US" altLang="zh-CN"/>
              <a:t>1 </a:t>
            </a:r>
            <a:r>
              <a:rPr lang="zh-CN" altLang="en-US">
                <a:solidFill>
                  <a:srgbClr val="0000CC"/>
                </a:solidFill>
              </a:rPr>
              <a:t>直接看出法</a:t>
            </a:r>
            <a:r>
              <a:rPr lang="zh-CN" altLang="en-US"/>
              <a:t>，当</a:t>
            </a:r>
            <a:r>
              <a:rPr lang="en-US" altLang="zh-CN" i="1">
                <a:latin typeface="Symbol" pitchFamily="18" charset="2"/>
              </a:rPr>
              <a:t>e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>
                <a:latin typeface="Symbol" pitchFamily="18" charset="2"/>
              </a:rPr>
              <a:t>e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>
                <a:latin typeface="Symbol" pitchFamily="18" charset="2"/>
              </a:rPr>
              <a:t>e</a:t>
            </a:r>
            <a:r>
              <a:rPr lang="en-US" altLang="zh-CN" baseline="-25000"/>
              <a:t>3</a:t>
            </a:r>
            <a:r>
              <a:rPr lang="zh-CN" altLang="en-US"/>
              <a:t>为单位向量时，可以类似上面例子之间看出来</a:t>
            </a:r>
            <a:r>
              <a:rPr lang="en-US" altLang="zh-CN"/>
              <a:t>.</a:t>
            </a:r>
          </a:p>
        </p:txBody>
      </p:sp>
      <p:sp>
        <p:nvSpPr>
          <p:cNvPr id="227377" name="Rectangle 49"/>
          <p:cNvSpPr>
            <a:spLocks noChangeArrowheads="1"/>
          </p:cNvSpPr>
          <p:nvPr/>
        </p:nvSpPr>
        <p:spPr bwMode="auto">
          <a:xfrm>
            <a:off x="1117600" y="5430838"/>
            <a:ext cx="25939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法</a:t>
            </a:r>
            <a:r>
              <a:rPr lang="en-US" altLang="zh-CN"/>
              <a:t>2 </a:t>
            </a:r>
            <a:r>
              <a:rPr lang="zh-CN" altLang="en-US">
                <a:solidFill>
                  <a:srgbClr val="0000CC"/>
                </a:solidFill>
              </a:rPr>
              <a:t>待定系数法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76" grpId="0"/>
      <p:bldP spid="22737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361" name="Object 9"/>
          <p:cNvGraphicFramePr>
            <a:graphicFrameLocks noChangeAspect="1"/>
          </p:cNvGraphicFramePr>
          <p:nvPr/>
        </p:nvGraphicFramePr>
        <p:xfrm>
          <a:off x="1042988" y="473075"/>
          <a:ext cx="29384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17" name="Equation" r:id="rId3" imgW="1612800" imgH="241200" progId="Equation.DSMT4">
                  <p:embed/>
                </p:oleObj>
              </mc:Choice>
              <mc:Fallback>
                <p:oleObj name="Equation" r:id="rId3" imgW="161280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3075"/>
                        <a:ext cx="2938462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0" name="Object 8"/>
          <p:cNvGraphicFramePr>
            <a:graphicFrameLocks noChangeAspect="1"/>
          </p:cNvGraphicFramePr>
          <p:nvPr/>
        </p:nvGraphicFramePr>
        <p:xfrm>
          <a:off x="5364163" y="260350"/>
          <a:ext cx="252095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18" name="Equation" r:id="rId5" imgW="1485720" imgH="838080" progId="Equation.DSMT4">
                  <p:embed/>
                </p:oleObj>
              </mc:Choice>
              <mc:Fallback>
                <p:oleObj name="Equation" r:id="rId5" imgW="1485720" imgH="8380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60350"/>
                        <a:ext cx="2520950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793097"/>
              </p:ext>
            </p:extLst>
          </p:nvPr>
        </p:nvGraphicFramePr>
        <p:xfrm>
          <a:off x="1908175" y="1700213"/>
          <a:ext cx="3527921" cy="501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19" name="Equation" r:id="rId7" imgW="1676160" imgH="241200" progId="Equation.DSMT4">
                  <p:embed/>
                </p:oleObj>
              </mc:Choice>
              <mc:Fallback>
                <p:oleObj name="Equation" r:id="rId7" imgW="167616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700213"/>
                        <a:ext cx="3527921" cy="5019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572520"/>
              </p:ext>
            </p:extLst>
          </p:nvPr>
        </p:nvGraphicFramePr>
        <p:xfrm>
          <a:off x="1258889" y="2395538"/>
          <a:ext cx="3673152" cy="538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20" name="Equation" r:id="rId9" imgW="1625400" imgH="241200" progId="Equation.DSMT4">
                  <p:embed/>
                </p:oleObj>
              </mc:Choice>
              <mc:Fallback>
                <p:oleObj name="Equation" r:id="rId9" imgW="162540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9" y="2395538"/>
                        <a:ext cx="3673152" cy="5383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7" name="Object 5"/>
          <p:cNvGraphicFramePr>
            <a:graphicFrameLocks noChangeAspect="1"/>
          </p:cNvGraphicFramePr>
          <p:nvPr/>
        </p:nvGraphicFramePr>
        <p:xfrm>
          <a:off x="2411413" y="3213100"/>
          <a:ext cx="36004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21" name="Equation" r:id="rId11" imgW="1803240" imgH="241200" progId="Equation.DSMT4">
                  <p:embed/>
                </p:oleObj>
              </mc:Choice>
              <mc:Fallback>
                <p:oleObj name="Equation" r:id="rId11" imgW="180324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213100"/>
                        <a:ext cx="36004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6" name="Object 4"/>
          <p:cNvGraphicFramePr>
            <a:graphicFrameLocks noChangeAspect="1"/>
          </p:cNvGraphicFramePr>
          <p:nvPr/>
        </p:nvGraphicFramePr>
        <p:xfrm>
          <a:off x="2411413" y="3716338"/>
          <a:ext cx="35290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22" name="Equation" r:id="rId13" imgW="1625400" imgH="241200" progId="Equation.DSMT4">
                  <p:embed/>
                </p:oleObj>
              </mc:Choice>
              <mc:Fallback>
                <p:oleObj name="Equation" r:id="rId13" imgW="162540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716338"/>
                        <a:ext cx="3529012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6" name="Rectangle 14"/>
          <p:cNvSpPr>
            <a:spLocks noChangeArrowheads="1"/>
          </p:cNvSpPr>
          <p:nvPr/>
        </p:nvSpPr>
        <p:spPr bwMode="auto">
          <a:xfrm>
            <a:off x="2195513" y="4733925"/>
            <a:ext cx="10985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1200" b="0">
                <a:latin typeface="宋体" pitchFamily="2" charset="-122"/>
                <a:ea typeface="宋体" pitchFamily="2" charset="-122"/>
              </a:rPr>
              <a:t>	</a:t>
            </a:r>
            <a:endParaRPr lang="zh-CN" altLang="en-US" sz="2400" b="0">
              <a:ea typeface="宋体" pitchFamily="2" charset="-122"/>
            </a:endParaRPr>
          </a:p>
        </p:txBody>
      </p:sp>
      <p:sp>
        <p:nvSpPr>
          <p:cNvPr id="228368" name="Rectangle 16"/>
          <p:cNvSpPr>
            <a:spLocks noChangeArrowheads="1"/>
          </p:cNvSpPr>
          <p:nvPr/>
        </p:nvSpPr>
        <p:spPr bwMode="auto">
          <a:xfrm>
            <a:off x="539750" y="404813"/>
            <a:ext cx="5397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设</a:t>
            </a:r>
          </a:p>
        </p:txBody>
      </p:sp>
      <p:sp>
        <p:nvSpPr>
          <p:cNvPr id="228369" name="Rectangle 17"/>
          <p:cNvSpPr>
            <a:spLocks noChangeArrowheads="1"/>
          </p:cNvSpPr>
          <p:nvPr/>
        </p:nvSpPr>
        <p:spPr bwMode="auto">
          <a:xfrm>
            <a:off x="3924300" y="404813"/>
            <a:ext cx="12557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，可得</a:t>
            </a:r>
          </a:p>
        </p:txBody>
      </p:sp>
      <p:sp>
        <p:nvSpPr>
          <p:cNvPr id="228370" name="Rectangle 18"/>
          <p:cNvSpPr>
            <a:spLocks noChangeArrowheads="1"/>
          </p:cNvSpPr>
          <p:nvPr/>
        </p:nvSpPr>
        <p:spPr bwMode="auto">
          <a:xfrm>
            <a:off x="611188" y="1685925"/>
            <a:ext cx="12557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解之得</a:t>
            </a:r>
          </a:p>
        </p:txBody>
      </p:sp>
      <p:sp>
        <p:nvSpPr>
          <p:cNvPr id="228371" name="Rectangle 19"/>
          <p:cNvSpPr>
            <a:spLocks noChangeArrowheads="1"/>
          </p:cNvSpPr>
          <p:nvPr/>
        </p:nvSpPr>
        <p:spPr bwMode="auto">
          <a:xfrm>
            <a:off x="611188" y="2420938"/>
            <a:ext cx="5397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</a:p>
        </p:txBody>
      </p:sp>
      <p:sp>
        <p:nvSpPr>
          <p:cNvPr id="228372" name="Rectangle 20"/>
          <p:cNvSpPr>
            <a:spLocks noChangeArrowheads="1"/>
          </p:cNvSpPr>
          <p:nvPr/>
        </p:nvSpPr>
        <p:spPr bwMode="auto">
          <a:xfrm>
            <a:off x="611188" y="3141663"/>
            <a:ext cx="16129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类似可得</a:t>
            </a:r>
          </a:p>
        </p:txBody>
      </p:sp>
      <p:graphicFrame>
        <p:nvGraphicFramePr>
          <p:cNvPr id="228376" name="Object 24"/>
          <p:cNvGraphicFramePr>
            <a:graphicFrameLocks noChangeAspect="1"/>
          </p:cNvGraphicFramePr>
          <p:nvPr/>
        </p:nvGraphicFramePr>
        <p:xfrm>
          <a:off x="1476375" y="4262438"/>
          <a:ext cx="5111750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23" name="Equation" r:id="rId15" imgW="2971800" imgH="812520" progId="Equation.DSMT4">
                  <p:embed/>
                </p:oleObj>
              </mc:Choice>
              <mc:Fallback>
                <p:oleObj name="Equation" r:id="rId15" imgW="2971800" imgH="81252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262438"/>
                        <a:ext cx="5111750" cy="1398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7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42494"/>
              </p:ext>
            </p:extLst>
          </p:nvPr>
        </p:nvGraphicFramePr>
        <p:xfrm>
          <a:off x="6444208" y="5465762"/>
          <a:ext cx="252095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24" name="Equation" r:id="rId17" imgW="1752480" imgH="812520" progId="Equation.DSMT4">
                  <p:embed/>
                </p:oleObj>
              </mc:Choice>
              <mc:Fallback>
                <p:oleObj name="Equation" r:id="rId17" imgW="1752480" imgH="81252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5465762"/>
                        <a:ext cx="2520950" cy="1166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81" name="Rectangle 29"/>
          <p:cNvSpPr>
            <a:spLocks noChangeArrowheads="1"/>
          </p:cNvSpPr>
          <p:nvPr/>
        </p:nvSpPr>
        <p:spPr bwMode="auto">
          <a:xfrm>
            <a:off x="539750" y="4710113"/>
            <a:ext cx="8985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所以</a:t>
            </a:r>
          </a:p>
        </p:txBody>
      </p:sp>
      <p:sp>
        <p:nvSpPr>
          <p:cNvPr id="228383" name="Rectangle 31"/>
          <p:cNvSpPr>
            <a:spLocks noChangeArrowheads="1"/>
          </p:cNvSpPr>
          <p:nvPr/>
        </p:nvSpPr>
        <p:spPr bwMode="auto">
          <a:xfrm>
            <a:off x="555625" y="5789613"/>
            <a:ext cx="60325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故基</a:t>
            </a:r>
            <a:r>
              <a:rPr lang="en-US" altLang="zh-CN" i="1">
                <a:latin typeface="Symbol" pitchFamily="18" charset="2"/>
              </a:rPr>
              <a:t>e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>
                <a:latin typeface="Symbol" pitchFamily="18" charset="2"/>
              </a:rPr>
              <a:t>e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>
                <a:latin typeface="Symbol" pitchFamily="18" charset="2"/>
              </a:rPr>
              <a:t>e</a:t>
            </a:r>
            <a:r>
              <a:rPr lang="en-US" altLang="zh-CN" baseline="-25000"/>
              <a:t>3</a:t>
            </a:r>
            <a:r>
              <a:rPr lang="zh-CN" altLang="en-US"/>
              <a:t>到基</a:t>
            </a:r>
            <a:r>
              <a:rPr lang="en-US" altLang="zh-CN" i="1">
                <a:latin typeface="Symbol" pitchFamily="18" charset="2"/>
              </a:rPr>
              <a:t>h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>
                <a:latin typeface="Symbol" pitchFamily="18" charset="2"/>
              </a:rPr>
              <a:t>h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>
                <a:latin typeface="Symbol" pitchFamily="18" charset="2"/>
              </a:rPr>
              <a:t>h</a:t>
            </a:r>
            <a:r>
              <a:rPr lang="en-US" altLang="zh-CN" baseline="-25000"/>
              <a:t>3</a:t>
            </a:r>
            <a:r>
              <a:rPr lang="zh-CN" altLang="en-US"/>
              <a:t>的过渡矩阵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2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2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9" grpId="0"/>
      <p:bldP spid="228370" grpId="0"/>
      <p:bldP spid="228371" grpId="0"/>
      <p:bldP spid="228372" grpId="0"/>
      <p:bldP spid="228381" grpId="0"/>
      <p:bldP spid="22838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7772400" cy="515937"/>
          </a:xfrm>
        </p:spPr>
        <p:txBody>
          <a:bodyPr/>
          <a:lstStyle/>
          <a:p>
            <a:pPr algn="l"/>
            <a:r>
              <a:rPr lang="zh-CN" altLang="en-US" sz="2800">
                <a:latin typeface="黑体" pitchFamily="2" charset="-122"/>
                <a:ea typeface="黑体" pitchFamily="2" charset="-122"/>
              </a:rPr>
              <a:t>法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3 </a:t>
            </a:r>
            <a:r>
              <a:rPr lang="zh-CN" altLang="en-US" sz="28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中介法</a:t>
            </a:r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2771775" y="115888"/>
            <a:ext cx="38449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在</a:t>
            </a:r>
            <a:r>
              <a:rPr lang="en-US" altLang="zh-CN" i="1"/>
              <a:t>R</a:t>
            </a:r>
            <a:r>
              <a:rPr lang="en-US" altLang="zh-CN" baseline="30000"/>
              <a:t>3</a:t>
            </a:r>
            <a:r>
              <a:rPr lang="zh-CN" altLang="en-US"/>
              <a:t>中，取一组基底为 </a:t>
            </a:r>
          </a:p>
        </p:txBody>
      </p:sp>
      <p:graphicFrame>
        <p:nvGraphicFramePr>
          <p:cNvPr id="229389" name="Object 13"/>
          <p:cNvGraphicFramePr>
            <a:graphicFrameLocks noChangeAspect="1"/>
          </p:cNvGraphicFramePr>
          <p:nvPr/>
        </p:nvGraphicFramePr>
        <p:xfrm>
          <a:off x="1620838" y="482600"/>
          <a:ext cx="64801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74" name="Equation" r:id="rId3" imgW="2997000" imgH="266400" progId="Equation.DSMT4">
                  <p:embed/>
                </p:oleObj>
              </mc:Choice>
              <mc:Fallback>
                <p:oleObj name="Equation" r:id="rId3" imgW="2997000" imgH="2664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482600"/>
                        <a:ext cx="6480175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8" name="Object 12"/>
          <p:cNvGraphicFramePr>
            <a:graphicFrameLocks noChangeAspect="1"/>
          </p:cNvGraphicFramePr>
          <p:nvPr/>
        </p:nvGraphicFramePr>
        <p:xfrm>
          <a:off x="1331913" y="2008188"/>
          <a:ext cx="6119812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75" name="Equation" r:id="rId5" imgW="3327120" imgH="812520" progId="Equation.DSMT4">
                  <p:embed/>
                </p:oleObj>
              </mc:Choice>
              <mc:Fallback>
                <p:oleObj name="Equation" r:id="rId5" imgW="3327120" imgH="81252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008188"/>
                        <a:ext cx="6119812" cy="149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7" name="Object 11"/>
          <p:cNvGraphicFramePr>
            <a:graphicFrameLocks noChangeAspect="1"/>
          </p:cNvGraphicFramePr>
          <p:nvPr/>
        </p:nvGraphicFramePr>
        <p:xfrm>
          <a:off x="1403350" y="3473450"/>
          <a:ext cx="590550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76" name="Equation" r:id="rId7" imgW="3441600" imgH="812520" progId="Equation.DSMT4">
                  <p:embed/>
                </p:oleObj>
              </mc:Choice>
              <mc:Fallback>
                <p:oleObj name="Equation" r:id="rId7" imgW="3441600" imgH="81252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473450"/>
                        <a:ext cx="5905500" cy="1395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6" name="Object 10"/>
          <p:cNvGraphicFramePr>
            <a:graphicFrameLocks noChangeAspect="1"/>
          </p:cNvGraphicFramePr>
          <p:nvPr/>
        </p:nvGraphicFramePr>
        <p:xfrm>
          <a:off x="1476375" y="4845050"/>
          <a:ext cx="37877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77" name="Equation" r:id="rId9" imgW="1803240" imgH="266400" progId="Equation.DSMT4">
                  <p:embed/>
                </p:oleObj>
              </mc:Choice>
              <mc:Fallback>
                <p:oleObj name="Equation" r:id="rId9" imgW="1803240" imgH="266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845050"/>
                        <a:ext cx="3787775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5" name="Object 9"/>
          <p:cNvGraphicFramePr>
            <a:graphicFrameLocks noChangeAspect="1"/>
          </p:cNvGraphicFramePr>
          <p:nvPr/>
        </p:nvGraphicFramePr>
        <p:xfrm>
          <a:off x="1474788" y="5421313"/>
          <a:ext cx="352901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78" name="Equation" r:id="rId11" imgW="1714320" imgH="241200" progId="Equation.DSMT4">
                  <p:embed/>
                </p:oleObj>
              </mc:Choice>
              <mc:Fallback>
                <p:oleObj name="Equation" r:id="rId11" imgW="171432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5421313"/>
                        <a:ext cx="3529012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4" name="Object 8"/>
          <p:cNvGraphicFramePr>
            <a:graphicFrameLocks noChangeAspect="1"/>
          </p:cNvGraphicFramePr>
          <p:nvPr/>
        </p:nvGraphicFramePr>
        <p:xfrm>
          <a:off x="1116013" y="5924550"/>
          <a:ext cx="27368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79" name="Equation" r:id="rId13" imgW="1384200" imgH="266400" progId="Equation.DSMT4">
                  <p:embed/>
                </p:oleObj>
              </mc:Choice>
              <mc:Fallback>
                <p:oleObj name="Equation" r:id="rId13" imgW="1384200" imgH="266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924550"/>
                        <a:ext cx="273685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8" name="Rectangle 22"/>
          <p:cNvSpPr>
            <a:spLocks noChangeArrowheads="1"/>
          </p:cNvSpPr>
          <p:nvPr/>
        </p:nvSpPr>
        <p:spPr bwMode="auto">
          <a:xfrm>
            <a:off x="468313" y="2189163"/>
            <a:ext cx="5397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</a:p>
        </p:txBody>
      </p:sp>
      <p:sp>
        <p:nvSpPr>
          <p:cNvPr id="229399" name="Rectangle 23"/>
          <p:cNvSpPr>
            <a:spLocks noChangeArrowheads="1"/>
          </p:cNvSpPr>
          <p:nvPr/>
        </p:nvSpPr>
        <p:spPr bwMode="auto">
          <a:xfrm>
            <a:off x="539750" y="4830763"/>
            <a:ext cx="8985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所以</a:t>
            </a:r>
          </a:p>
        </p:txBody>
      </p:sp>
      <p:graphicFrame>
        <p:nvGraphicFramePr>
          <p:cNvPr id="229400" name="Object 24"/>
          <p:cNvGraphicFramePr>
            <a:graphicFrameLocks noChangeAspect="1"/>
          </p:cNvGraphicFramePr>
          <p:nvPr/>
        </p:nvGraphicFramePr>
        <p:xfrm>
          <a:off x="5003800" y="5326063"/>
          <a:ext cx="282257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80" name="Equation" r:id="rId15" imgW="1257120" imgH="266400" progId="Equation.DSMT4">
                  <p:embed/>
                </p:oleObj>
              </mc:Choice>
              <mc:Fallback>
                <p:oleObj name="Equation" r:id="rId15" imgW="1257120" imgH="2664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326063"/>
                        <a:ext cx="2822575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02" name="Rectangle 26"/>
          <p:cNvSpPr>
            <a:spLocks noChangeArrowheads="1"/>
          </p:cNvSpPr>
          <p:nvPr/>
        </p:nvSpPr>
        <p:spPr bwMode="auto">
          <a:xfrm>
            <a:off x="1258888" y="1052513"/>
            <a:ext cx="6985000" cy="1008062"/>
          </a:xfrm>
          <a:prstGeom prst="rect">
            <a:avLst/>
          </a:prstGeom>
          <a:noFill/>
          <a:ln w="38100" cmpd="dbl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29403" name="Object 27"/>
          <p:cNvGraphicFramePr>
            <a:graphicFrameLocks noChangeAspect="1"/>
          </p:cNvGraphicFramePr>
          <p:nvPr/>
        </p:nvGraphicFramePr>
        <p:xfrm>
          <a:off x="1657350" y="1104900"/>
          <a:ext cx="204946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81" name="Equation" r:id="rId17" imgW="990360" imgH="266400" progId="Equation.DSMT4">
                  <p:embed/>
                </p:oleObj>
              </mc:Choice>
              <mc:Fallback>
                <p:oleObj name="Equation" r:id="rId17" imgW="990360" imgH="2664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1104900"/>
                        <a:ext cx="2049463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404" name="Object 28"/>
          <p:cNvGraphicFramePr>
            <a:graphicFrameLocks noChangeAspect="1"/>
          </p:cNvGraphicFramePr>
          <p:nvPr/>
        </p:nvGraphicFramePr>
        <p:xfrm>
          <a:off x="3635375" y="1122363"/>
          <a:ext cx="20161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82" name="Equation" r:id="rId19" imgW="1028520" imgH="266400" progId="Equation.DSMT4">
                  <p:embed/>
                </p:oleObj>
              </mc:Choice>
              <mc:Fallback>
                <p:oleObj name="Equation" r:id="rId19" imgW="1028520" imgH="2664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122363"/>
                        <a:ext cx="2016125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405" name="Object 29"/>
          <p:cNvGraphicFramePr>
            <a:graphicFrameLocks noChangeAspect="1"/>
          </p:cNvGraphicFramePr>
          <p:nvPr/>
        </p:nvGraphicFramePr>
        <p:xfrm>
          <a:off x="5795963" y="1104900"/>
          <a:ext cx="20161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83" name="Equation" r:id="rId21" imgW="952200" imgH="266400" progId="Equation.DSMT4">
                  <p:embed/>
                </p:oleObj>
              </mc:Choice>
              <mc:Fallback>
                <p:oleObj name="Equation" r:id="rId21" imgW="952200" imgH="2664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104900"/>
                        <a:ext cx="201612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406" name="Object 30"/>
          <p:cNvGraphicFramePr>
            <a:graphicFrameLocks noChangeAspect="1"/>
          </p:cNvGraphicFramePr>
          <p:nvPr/>
        </p:nvGraphicFramePr>
        <p:xfrm>
          <a:off x="1619250" y="1536700"/>
          <a:ext cx="20161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84" name="Equation" r:id="rId23" imgW="1002960" imgH="266400" progId="Equation.DSMT4">
                  <p:embed/>
                </p:oleObj>
              </mc:Choice>
              <mc:Fallback>
                <p:oleObj name="Equation" r:id="rId23" imgW="1002960" imgH="2664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536700"/>
                        <a:ext cx="20161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407" name="Object 31"/>
          <p:cNvGraphicFramePr>
            <a:graphicFrameLocks noChangeAspect="1"/>
          </p:cNvGraphicFramePr>
          <p:nvPr/>
        </p:nvGraphicFramePr>
        <p:xfrm>
          <a:off x="3675063" y="1536700"/>
          <a:ext cx="19764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85" name="Equation" r:id="rId25" imgW="1015920" imgH="266400" progId="Equation.DSMT4">
                  <p:embed/>
                </p:oleObj>
              </mc:Choice>
              <mc:Fallback>
                <p:oleObj name="Equation" r:id="rId25" imgW="1015920" imgH="2664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63" y="1536700"/>
                        <a:ext cx="1976437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408" name="Object 32"/>
          <p:cNvGraphicFramePr>
            <a:graphicFrameLocks noChangeAspect="1"/>
          </p:cNvGraphicFramePr>
          <p:nvPr/>
        </p:nvGraphicFramePr>
        <p:xfrm>
          <a:off x="5867400" y="1481138"/>
          <a:ext cx="19446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86" name="Equation" r:id="rId27" imgW="1041120" imgH="266400" progId="Equation.DSMT4">
                  <p:embed/>
                </p:oleObj>
              </mc:Choice>
              <mc:Fallback>
                <p:oleObj name="Equation" r:id="rId27" imgW="1041120" imgH="2664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81138"/>
                        <a:ext cx="1944688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9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9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/>
      <p:bldP spid="229398" grpId="0"/>
      <p:bldP spid="229399" grpId="0"/>
      <p:bldP spid="22940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539750" y="2630488"/>
            <a:ext cx="6000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(2)</a:t>
            </a:r>
          </a:p>
        </p:txBody>
      </p:sp>
      <p:graphicFrame>
        <p:nvGraphicFramePr>
          <p:cNvPr id="231430" name="Object 6"/>
          <p:cNvGraphicFramePr>
            <a:graphicFrameLocks noChangeAspect="1"/>
          </p:cNvGraphicFramePr>
          <p:nvPr/>
        </p:nvGraphicFramePr>
        <p:xfrm>
          <a:off x="1331913" y="2717800"/>
          <a:ext cx="7056437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56" name="Equation" r:id="rId3" imgW="3682800" imgH="838080" progId="Equation.DSMT4">
                  <p:embed/>
                </p:oleObj>
              </mc:Choice>
              <mc:Fallback>
                <p:oleObj name="Equation" r:id="rId3" imgW="3682800" imgH="838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17800"/>
                        <a:ext cx="7056437" cy="161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9" name="Object 5"/>
          <p:cNvGraphicFramePr>
            <a:graphicFrameLocks noChangeAspect="1"/>
          </p:cNvGraphicFramePr>
          <p:nvPr/>
        </p:nvGraphicFramePr>
        <p:xfrm>
          <a:off x="1258888" y="4518025"/>
          <a:ext cx="7488237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57" name="Equation" r:id="rId5" imgW="3860640" imgH="850680" progId="Equation.DSMT4">
                  <p:embed/>
                </p:oleObj>
              </mc:Choice>
              <mc:Fallback>
                <p:oleObj name="Equation" r:id="rId5" imgW="3860640" imgH="850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518025"/>
                        <a:ext cx="7488237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3" name="Rectangle 9"/>
          <p:cNvSpPr>
            <a:spLocks noChangeArrowheads="1"/>
          </p:cNvSpPr>
          <p:nvPr/>
        </p:nvSpPr>
        <p:spPr bwMode="auto">
          <a:xfrm>
            <a:off x="539750" y="4518025"/>
            <a:ext cx="6000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(3)</a:t>
            </a:r>
            <a:endParaRPr lang="zh-CN" altLang="en-US"/>
          </a:p>
        </p:txBody>
      </p:sp>
      <p:graphicFrame>
        <p:nvGraphicFramePr>
          <p:cNvPr id="231434" name="Object 10"/>
          <p:cNvGraphicFramePr>
            <a:graphicFrameLocks noChangeAspect="1"/>
          </p:cNvGraphicFramePr>
          <p:nvPr/>
        </p:nvGraphicFramePr>
        <p:xfrm>
          <a:off x="1116013" y="701675"/>
          <a:ext cx="453707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58" name="Equation" r:id="rId7" imgW="2781000" imgH="838080" progId="Equation.DSMT4">
                  <p:embed/>
                </p:oleObj>
              </mc:Choice>
              <mc:Fallback>
                <p:oleObj name="Equation" r:id="rId7" imgW="2781000" imgH="8380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701675"/>
                        <a:ext cx="4537075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5" name="Object 11"/>
          <p:cNvGraphicFramePr>
            <a:graphicFrameLocks noChangeAspect="1"/>
          </p:cNvGraphicFramePr>
          <p:nvPr/>
        </p:nvGraphicFramePr>
        <p:xfrm>
          <a:off x="5724525" y="773113"/>
          <a:ext cx="2376488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59" name="Equation" r:id="rId9" imgW="1523880" imgH="812520" progId="Equation.DSMT4">
                  <p:embed/>
                </p:oleObj>
              </mc:Choice>
              <mc:Fallback>
                <p:oleObj name="Equation" r:id="rId9" imgW="1523880" imgH="81252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773113"/>
                        <a:ext cx="2376488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6" name="Rectangle 12"/>
          <p:cNvSpPr>
            <a:spLocks noChangeArrowheads="1"/>
          </p:cNvSpPr>
          <p:nvPr/>
        </p:nvSpPr>
        <p:spPr bwMode="auto">
          <a:xfrm>
            <a:off x="396875" y="44450"/>
            <a:ext cx="26733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于是过渡矩阵为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/>
      <p:bldP spid="2314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r>
              <a:rPr lang="zh-CN" altLang="en-US" sz="6000">
                <a:solidFill>
                  <a:srgbClr val="0000CC"/>
                </a:solidFill>
              </a:rPr>
              <a:t>小   结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631950"/>
            <a:ext cx="7772400" cy="4114800"/>
          </a:xfrm>
        </p:spPr>
        <p:txBody>
          <a:bodyPr/>
          <a:lstStyle/>
          <a:p>
            <a:r>
              <a:rPr lang="zh-CN" altLang="en-US" dirty="0"/>
              <a:t>线性空间的定义，维数确定</a:t>
            </a:r>
          </a:p>
          <a:p>
            <a:r>
              <a:rPr lang="zh-CN" altLang="en-US" dirty="0"/>
              <a:t>知道一些特殊的线性空间，如零空间，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m</a:t>
            </a:r>
            <a:r>
              <a:rPr lang="en-US" altLang="zh-CN" baseline="30000" dirty="0" err="1"/>
              <a:t>×</a:t>
            </a:r>
            <a:r>
              <a:rPr lang="en-US" altLang="zh-CN" i="1" baseline="30000" dirty="0" err="1"/>
              <a:t>n</a:t>
            </a:r>
            <a:r>
              <a:rPr lang="en-US" altLang="zh-CN" i="1" dirty="0"/>
              <a:t>,</a:t>
            </a:r>
            <a:r>
              <a:rPr lang="en-US" altLang="zh-CN" dirty="0"/>
              <a:t> </a:t>
            </a:r>
            <a:r>
              <a:rPr lang="zh-CN" altLang="en-US" dirty="0"/>
              <a:t>等</a:t>
            </a:r>
          </a:p>
          <a:p>
            <a:r>
              <a:rPr lang="zh-CN" altLang="en-US" dirty="0"/>
              <a:t>知道一些概念：基、坐标、过渡矩阵</a:t>
            </a:r>
          </a:p>
          <a:p>
            <a:r>
              <a:rPr lang="zh-CN" altLang="en-US" dirty="0"/>
              <a:t>会计算坐标、过渡矩阵（重点），用坐标研究</a:t>
            </a:r>
            <a:r>
              <a:rPr lang="en-US" altLang="zh-CN" i="1" dirty="0"/>
              <a:t>n</a:t>
            </a:r>
            <a:r>
              <a:rPr lang="zh-CN" altLang="en-US" dirty="0"/>
              <a:t>维线性空间的一些问题</a:t>
            </a:r>
          </a:p>
          <a:p>
            <a:r>
              <a:rPr lang="zh-CN" altLang="en-US" dirty="0"/>
              <a:t>基底变换与坐标变换公式（重点）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4"/>
          <p:cNvSpPr>
            <a:spLocks noGrp="1" noChangeArrowheads="1"/>
          </p:cNvSpPr>
          <p:nvPr>
            <p:ph type="title"/>
          </p:nvPr>
        </p:nvSpPr>
        <p:spPr>
          <a:xfrm>
            <a:off x="971550" y="693738"/>
            <a:ext cx="6264275" cy="719137"/>
          </a:xfrm>
        </p:spPr>
        <p:txBody>
          <a:bodyPr/>
          <a:lstStyle/>
          <a:p>
            <a:pPr algn="l"/>
            <a:r>
              <a:rPr lang="zh-CN" altLang="en-US" sz="280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零空间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（没有基底）的维数</a:t>
            </a:r>
            <a:r>
              <a:rPr lang="zh-CN" altLang="en-US" sz="2800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规定为零</a:t>
            </a:r>
            <a:r>
              <a:rPr lang="en-US" altLang="zh-CN" sz="2800" dirty="0">
                <a:ea typeface="黑体" pitchFamily="2" charset="-122"/>
              </a:rPr>
              <a:t>.</a:t>
            </a: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323850" y="1258888"/>
            <a:ext cx="84963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dirty="0"/>
              <a:t>       若</a:t>
            </a:r>
            <a:r>
              <a:rPr lang="en-US" altLang="zh-CN" i="1" dirty="0"/>
              <a:t>V</a:t>
            </a:r>
            <a:r>
              <a:rPr lang="zh-CN" altLang="en-US" dirty="0"/>
              <a:t>中可以找到</a:t>
            </a:r>
            <a:r>
              <a:rPr lang="zh-CN" altLang="en-US" dirty="0">
                <a:solidFill>
                  <a:srgbClr val="CC3300"/>
                </a:solidFill>
              </a:rPr>
              <a:t>任意</a:t>
            </a:r>
            <a:r>
              <a:rPr lang="zh-CN" altLang="en-US" dirty="0"/>
              <a:t>个线性无关的向量，则</a:t>
            </a:r>
            <a:r>
              <a:rPr lang="en-US" altLang="zh-CN" i="1" dirty="0"/>
              <a:t>V </a:t>
            </a:r>
            <a:r>
              <a:rPr lang="zh-CN" altLang="en-US" dirty="0"/>
              <a:t>称为是</a:t>
            </a:r>
            <a:r>
              <a:rPr lang="zh-CN" altLang="en-US" dirty="0">
                <a:solidFill>
                  <a:srgbClr val="0000CC"/>
                </a:solidFill>
              </a:rPr>
              <a:t>无穷维</a:t>
            </a:r>
            <a:r>
              <a:rPr lang="en-US" altLang="zh-CN" dirty="0"/>
              <a:t> (</a:t>
            </a:r>
            <a:r>
              <a:rPr lang="zh-CN" altLang="en-US" dirty="0">
                <a:solidFill>
                  <a:srgbClr val="0000CC"/>
                </a:solidFill>
              </a:rPr>
              <a:t>无限维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en-US" altLang="zh-CN" dirty="0"/>
              <a:t>.</a:t>
            </a:r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250825" y="188913"/>
            <a:ext cx="1800225" cy="576262"/>
          </a:xfrm>
          <a:prstGeom prst="rect">
            <a:avLst/>
          </a:prstGeom>
          <a:noFill/>
          <a:ln w="57150" cmpd="thinThick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特殊情况</a:t>
            </a:r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274638" y="2276475"/>
            <a:ext cx="13446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例如： </a:t>
            </a:r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539750" y="2708275"/>
            <a:ext cx="82804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628650" eaLnBrk="1" hangingPunct="1"/>
            <a:r>
              <a:rPr lang="en-US" altLang="zh-CN"/>
              <a:t>(1)</a:t>
            </a:r>
            <a:r>
              <a:rPr lang="en-US" altLang="zh-CN" i="1"/>
              <a:t>n</a:t>
            </a:r>
            <a:r>
              <a:rPr lang="zh-CN" altLang="en-US"/>
              <a:t>元齐次线性方程组的解空间是</a:t>
            </a:r>
            <a:r>
              <a:rPr lang="en-US" altLang="zh-CN" i="1"/>
              <a:t>n</a:t>
            </a:r>
            <a:r>
              <a:rPr lang="zh-CN" altLang="en-US"/>
              <a:t>－</a:t>
            </a:r>
            <a:r>
              <a:rPr lang="en-US" altLang="zh-CN" i="1"/>
              <a:t>r 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zh-CN" altLang="en-US"/>
              <a:t>是系数矩阵的秩</a:t>
            </a:r>
            <a:r>
              <a:rPr lang="en-US" altLang="zh-CN"/>
              <a:t>)</a:t>
            </a:r>
            <a:r>
              <a:rPr lang="zh-CN" altLang="en-US"/>
              <a:t>维的</a:t>
            </a:r>
            <a:r>
              <a:rPr lang="en-US" altLang="zh-CN"/>
              <a:t>.</a:t>
            </a:r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1076325" y="3644900"/>
            <a:ext cx="76882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当</a:t>
            </a:r>
            <a:r>
              <a:rPr lang="en-US" altLang="zh-CN" i="1"/>
              <a:t>r</a:t>
            </a:r>
            <a:r>
              <a:rPr lang="en-US" altLang="zh-CN"/>
              <a:t>&lt;</a:t>
            </a:r>
            <a:r>
              <a:rPr lang="en-US" altLang="zh-CN" i="1"/>
              <a:t>n</a:t>
            </a:r>
            <a:r>
              <a:rPr lang="zh-CN" altLang="en-US"/>
              <a:t>时，每个基础解系都是解空间的一个基底</a:t>
            </a:r>
            <a:r>
              <a:rPr lang="en-US" altLang="zh-CN"/>
              <a:t>. </a:t>
            </a:r>
          </a:p>
        </p:txBody>
      </p:sp>
      <p:sp>
        <p:nvSpPr>
          <p:cNvPr id="106513" name="Text Box 17"/>
          <p:cNvSpPr txBox="1">
            <a:spLocks noChangeArrowheads="1"/>
          </p:cNvSpPr>
          <p:nvPr/>
        </p:nvSpPr>
        <p:spPr bwMode="auto">
          <a:xfrm>
            <a:off x="1095375" y="4427538"/>
            <a:ext cx="7580313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原因：</a:t>
            </a:r>
            <a:r>
              <a:rPr lang="en-US" altLang="zh-CN" i="1"/>
              <a:t>Ax</a:t>
            </a:r>
            <a:r>
              <a:rPr lang="en-US" altLang="zh-CN"/>
              <a:t>=0</a:t>
            </a:r>
            <a:r>
              <a:rPr lang="zh-CN" altLang="en-US"/>
              <a:t>的基础解系中的向量线性无关，且每个解都能被基础解系线性表出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/>
      <p:bldP spid="106501" grpId="0"/>
      <p:bldP spid="106503" grpId="0"/>
      <p:bldP spid="106504" grpId="0"/>
      <p:bldP spid="106505" grpId="0"/>
      <p:bldP spid="1065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333375" y="625475"/>
            <a:ext cx="8353425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4667250" eaLnBrk="1" hangingPunct="1"/>
            <a:r>
              <a:rPr lang="en-US" altLang="zh-CN">
                <a:latin typeface="黑体" pitchFamily="2" charset="-122"/>
                <a:cs typeface="Times New Roman" pitchFamily="18" charset="0"/>
              </a:rPr>
              <a:t>(</a:t>
            </a:r>
            <a:r>
              <a:rPr lang="zh-CN" altLang="en-US">
                <a:latin typeface="黑体" pitchFamily="2" charset="-122"/>
                <a:cs typeface="Times New Roman" pitchFamily="18" charset="0"/>
              </a:rPr>
              <a:t>表示第</a:t>
            </a:r>
            <a:r>
              <a:rPr lang="en-US" altLang="zh-CN" i="1">
                <a:cs typeface="Times New Roman" pitchFamily="18" charset="0"/>
              </a:rPr>
              <a:t>i</a:t>
            </a:r>
            <a:r>
              <a:rPr lang="zh-CN" altLang="en-US">
                <a:latin typeface="黑体" pitchFamily="2" charset="-122"/>
                <a:cs typeface="Times New Roman" pitchFamily="18" charset="0"/>
              </a:rPr>
              <a:t>行、第</a:t>
            </a:r>
            <a:r>
              <a:rPr lang="en-US" altLang="zh-CN" i="1">
                <a:cs typeface="Times New Roman" pitchFamily="18" charset="0"/>
              </a:rPr>
              <a:t>j</a:t>
            </a:r>
            <a:r>
              <a:rPr lang="zh-CN" altLang="en-US">
                <a:latin typeface="黑体" pitchFamily="2" charset="-122"/>
                <a:cs typeface="Times New Roman" pitchFamily="18" charset="0"/>
              </a:rPr>
              <a:t>列处的元为</a:t>
            </a:r>
            <a:r>
              <a:rPr lang="en-US" altLang="zh-CN">
                <a:latin typeface="黑体" pitchFamily="2" charset="-122"/>
                <a:cs typeface="Times New Roman" pitchFamily="18" charset="0"/>
              </a:rPr>
              <a:t>1</a:t>
            </a:r>
            <a:r>
              <a:rPr lang="zh-CN" altLang="en-US">
                <a:latin typeface="黑体" pitchFamily="2" charset="-122"/>
                <a:cs typeface="Times New Roman" pitchFamily="18" charset="0"/>
              </a:rPr>
              <a:t>，其余元全为零的矩阵</a:t>
            </a:r>
            <a:r>
              <a:rPr lang="en-US" altLang="zh-CN">
                <a:latin typeface="黑体" pitchFamily="2" charset="-122"/>
                <a:cs typeface="Times New Roman" pitchFamily="18" charset="0"/>
              </a:rPr>
              <a:t>)</a:t>
            </a:r>
            <a:r>
              <a:rPr lang="zh-CN" altLang="en-US">
                <a:latin typeface="黑体" pitchFamily="2" charset="-122"/>
                <a:cs typeface="Times New Roman" pitchFamily="18" charset="0"/>
              </a:rPr>
              <a:t>，构成其一个基底</a:t>
            </a:r>
            <a:r>
              <a:rPr lang="en-US" altLang="zh-CN">
                <a:latin typeface="黑体" pitchFamily="2" charset="-122"/>
                <a:cs typeface="Times New Roman" pitchFamily="18" charset="0"/>
              </a:rPr>
              <a:t>. </a:t>
            </a:r>
          </a:p>
        </p:txBody>
      </p:sp>
      <p:graphicFrame>
        <p:nvGraphicFramePr>
          <p:cNvPr id="234502" name="Object 6"/>
          <p:cNvGraphicFramePr>
            <a:graphicFrameLocks noChangeAspect="1"/>
          </p:cNvGraphicFramePr>
          <p:nvPr/>
        </p:nvGraphicFramePr>
        <p:xfrm>
          <a:off x="1042988" y="703263"/>
          <a:ext cx="404336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34" name="Equation" r:id="rId3" imgW="2323800" imgH="266400" progId="Equation.DSMT4">
                  <p:embed/>
                </p:oleObj>
              </mc:Choice>
              <mc:Fallback>
                <p:oleObj name="Equation" r:id="rId3" imgW="2323800" imgH="266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703263"/>
                        <a:ext cx="4043362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323850" y="44450"/>
            <a:ext cx="47402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en-US" altLang="zh-CN" i="1"/>
              <a:t>M</a:t>
            </a:r>
            <a:r>
              <a:rPr lang="en-US" altLang="zh-CN" i="1" baseline="-25000"/>
              <a:t>m</a:t>
            </a:r>
            <a:r>
              <a:rPr lang="zh-CN" altLang="zh-CN" baseline="-25000"/>
              <a:t>×</a:t>
            </a:r>
            <a:r>
              <a:rPr lang="zh-CN" altLang="en-US" i="1" baseline="-25000"/>
              <a:t>n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</a:t>
            </a:r>
            <a:r>
              <a:rPr lang="zh-CN" altLang="en-US"/>
              <a:t>是</a:t>
            </a:r>
            <a:r>
              <a:rPr lang="en-US" altLang="zh-CN" i="1"/>
              <a:t>mn</a:t>
            </a:r>
            <a:r>
              <a:rPr lang="zh-CN" altLang="en-US"/>
              <a:t>维线性空间</a:t>
            </a:r>
            <a:r>
              <a:rPr lang="en-US" altLang="zh-CN"/>
              <a:t>.</a:t>
            </a:r>
          </a:p>
        </p:txBody>
      </p:sp>
      <p:graphicFrame>
        <p:nvGraphicFramePr>
          <p:cNvPr id="234504" name="Object 8"/>
          <p:cNvGraphicFramePr>
            <a:graphicFrameLocks noChangeAspect="1"/>
          </p:cNvGraphicFramePr>
          <p:nvPr/>
        </p:nvGraphicFramePr>
        <p:xfrm>
          <a:off x="323850" y="2347913"/>
          <a:ext cx="3359150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35" name="Equation" r:id="rId5" imgW="1930320" imgH="1079280" progId="Equation.DSMT4">
                  <p:embed/>
                </p:oleObj>
              </mc:Choice>
              <mc:Fallback>
                <p:oleObj name="Equation" r:id="rId5" imgW="1930320" imgH="10792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347913"/>
                        <a:ext cx="3359150" cy="176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5" name="Rectangle 9"/>
          <p:cNvSpPr>
            <a:spLocks noChangeArrowheads="1"/>
          </p:cNvSpPr>
          <p:nvPr/>
        </p:nvSpPr>
        <p:spPr bwMode="auto">
          <a:xfrm>
            <a:off x="323850" y="1684338"/>
            <a:ext cx="70564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因为：它们线性无关且 </a:t>
            </a:r>
            <a:r>
              <a:rPr lang="en-US" altLang="zh-CN" i="1"/>
              <a:t>M</a:t>
            </a:r>
            <a:r>
              <a:rPr lang="en-US" altLang="zh-CN" i="1" baseline="-25000"/>
              <a:t>m</a:t>
            </a:r>
            <a:r>
              <a:rPr lang="zh-CN" altLang="zh-CN" baseline="-25000"/>
              <a:t>×</a:t>
            </a:r>
            <a:r>
              <a:rPr lang="zh-CN" altLang="en-US" i="1" baseline="-25000"/>
              <a:t>n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</a:t>
            </a:r>
            <a:r>
              <a:rPr lang="zh-CN" altLang="en-US"/>
              <a:t>中任一元</a:t>
            </a:r>
            <a:endParaRPr lang="en-US" altLang="zh-CN"/>
          </a:p>
        </p:txBody>
      </p:sp>
      <p:graphicFrame>
        <p:nvGraphicFramePr>
          <p:cNvPr id="234506" name="Object 10"/>
          <p:cNvGraphicFramePr>
            <a:graphicFrameLocks noChangeAspect="1"/>
          </p:cNvGraphicFramePr>
          <p:nvPr/>
        </p:nvGraphicFramePr>
        <p:xfrm>
          <a:off x="3770313" y="2347913"/>
          <a:ext cx="4762500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36" name="Equation" r:id="rId7" imgW="2984400" imgH="1066680" progId="Equation.DSMT4">
                  <p:embed/>
                </p:oleObj>
              </mc:Choice>
              <mc:Fallback>
                <p:oleObj name="Equation" r:id="rId7" imgW="2984400" imgH="10666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3" y="2347913"/>
                        <a:ext cx="4762500" cy="160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7" name="Object 11"/>
          <p:cNvGraphicFramePr>
            <a:graphicFrameLocks noChangeAspect="1"/>
          </p:cNvGraphicFramePr>
          <p:nvPr/>
        </p:nvGraphicFramePr>
        <p:xfrm>
          <a:off x="539750" y="4148138"/>
          <a:ext cx="8208963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37" name="Equation" r:id="rId9" imgW="5524200" imgH="1066680" progId="Equation.DSMT4">
                  <p:embed/>
                </p:oleObj>
              </mc:Choice>
              <mc:Fallback>
                <p:oleObj name="Equation" r:id="rId9" imgW="5524200" imgH="10666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148138"/>
                        <a:ext cx="8208963" cy="149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8" name="Object 12"/>
          <p:cNvGraphicFramePr>
            <a:graphicFrameLocks noChangeAspect="1"/>
          </p:cNvGraphicFramePr>
          <p:nvPr/>
        </p:nvGraphicFramePr>
        <p:xfrm>
          <a:off x="671513" y="5684838"/>
          <a:ext cx="75723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38" name="Equation" r:id="rId11" imgW="3593880" imgH="241200" progId="Equation.DSMT4">
                  <p:embed/>
                </p:oleObj>
              </mc:Choice>
              <mc:Fallback>
                <p:oleObj name="Equation" r:id="rId11" imgW="3593880" imgH="241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5684838"/>
                        <a:ext cx="757237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4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/>
      <p:bldP spid="2345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611188" y="1050925"/>
            <a:ext cx="83883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altLang="zh-CN" i="1">
                <a:cs typeface="Times New Roman" pitchFamily="18" charset="0"/>
              </a:rPr>
              <a:t>E</a:t>
            </a:r>
            <a:r>
              <a:rPr lang="en-US" altLang="zh-CN" i="1" baseline="-25000">
                <a:cs typeface="Times New Roman" pitchFamily="18" charset="0"/>
              </a:rPr>
              <a:t>ij</a:t>
            </a:r>
            <a:r>
              <a:rPr lang="en-US" altLang="zh-CN">
                <a:cs typeface="Times New Roman" pitchFamily="18" charset="0"/>
              </a:rPr>
              <a:t>(</a:t>
            </a:r>
            <a:r>
              <a:rPr lang="en-US" altLang="zh-CN" i="1">
                <a:cs typeface="Times New Roman" pitchFamily="18" charset="0"/>
              </a:rPr>
              <a:t>i</a:t>
            </a:r>
            <a:r>
              <a:rPr lang="en-US" altLang="zh-CN">
                <a:cs typeface="Times New Roman" pitchFamily="18" charset="0"/>
              </a:rPr>
              <a:t>,</a:t>
            </a:r>
            <a:r>
              <a:rPr lang="en-US" altLang="zh-CN" i="1">
                <a:cs typeface="Times New Roman" pitchFamily="18" charset="0"/>
              </a:rPr>
              <a:t>j</a:t>
            </a:r>
            <a:r>
              <a:rPr lang="en-US" altLang="zh-CN">
                <a:cs typeface="Times New Roman" pitchFamily="18" charset="0"/>
              </a:rPr>
              <a:t>=1,2,…,</a:t>
            </a:r>
            <a:r>
              <a:rPr lang="en-US" altLang="zh-CN" i="1">
                <a:cs typeface="Times New Roman" pitchFamily="18" charset="0"/>
              </a:rPr>
              <a:t>n</a:t>
            </a:r>
            <a:r>
              <a:rPr lang="en-US" altLang="zh-CN">
                <a:cs typeface="Times New Roman" pitchFamily="18" charset="0"/>
              </a:rPr>
              <a:t>)</a:t>
            </a:r>
            <a:r>
              <a:rPr lang="zh-CN" altLang="en-US">
                <a:cs typeface="Times New Roman" pitchFamily="18" charset="0"/>
              </a:rPr>
              <a:t>定义</a:t>
            </a:r>
            <a:r>
              <a:rPr lang="zh-CN" altLang="en-US">
                <a:latin typeface="黑体" pitchFamily="2" charset="-122"/>
                <a:cs typeface="Times New Roman" pitchFamily="18" charset="0"/>
              </a:rPr>
              <a:t>同上，该线性空间中任意一个元</a:t>
            </a:r>
            <a:endParaRPr lang="en-US" altLang="zh-CN">
              <a:latin typeface="黑体" pitchFamily="2" charset="-122"/>
              <a:cs typeface="Times New Roman" pitchFamily="18" charset="0"/>
            </a:endParaRPr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323850" y="115888"/>
            <a:ext cx="8351838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2438" indent="-452438" eaLnBrk="1" hangingPunct="1">
              <a:spcBef>
                <a:spcPct val="50000"/>
              </a:spcBef>
            </a:pPr>
            <a:r>
              <a:rPr lang="en-US" altLang="zh-CN"/>
              <a:t>(3) </a:t>
            </a:r>
            <a:r>
              <a:rPr lang="zh-CN" altLang="en-US"/>
              <a:t>所有</a:t>
            </a:r>
            <a:r>
              <a:rPr lang="en-US" altLang="zh-CN" i="1"/>
              <a:t>n</a:t>
            </a:r>
            <a:r>
              <a:rPr lang="zh-CN" altLang="en-US"/>
              <a:t>阶实对称矩阵关于矩阵的线性运算构成的线性空间维数为 </a:t>
            </a:r>
            <a:r>
              <a:rPr lang="en-US" altLang="zh-CN" i="1">
                <a:cs typeface="Times New Roman" pitchFamily="18" charset="0"/>
              </a:rPr>
              <a:t>n</a:t>
            </a:r>
            <a:r>
              <a:rPr lang="en-US" altLang="zh-CN">
                <a:cs typeface="Times New Roman" pitchFamily="18" charset="0"/>
              </a:rPr>
              <a:t>(</a:t>
            </a:r>
            <a:r>
              <a:rPr lang="en-US" altLang="zh-CN" i="1">
                <a:cs typeface="Times New Roman" pitchFamily="18" charset="0"/>
              </a:rPr>
              <a:t>n</a:t>
            </a:r>
            <a:r>
              <a:rPr lang="en-US" altLang="zh-CN">
                <a:cs typeface="Times New Roman" pitchFamily="18" charset="0"/>
              </a:rPr>
              <a:t>+1)/2</a:t>
            </a:r>
            <a:r>
              <a:rPr lang="en-US" altLang="zh-CN"/>
              <a:t>.</a:t>
            </a:r>
          </a:p>
        </p:txBody>
      </p:sp>
      <p:graphicFrame>
        <p:nvGraphicFramePr>
          <p:cNvPr id="235527" name="Object 7"/>
          <p:cNvGraphicFramePr>
            <a:graphicFrameLocks noChangeAspect="1"/>
          </p:cNvGraphicFramePr>
          <p:nvPr/>
        </p:nvGraphicFramePr>
        <p:xfrm>
          <a:off x="468313" y="1593850"/>
          <a:ext cx="3225800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8" name="Equation" r:id="rId3" imgW="1854000" imgH="1079280" progId="Equation.DSMT4">
                  <p:embed/>
                </p:oleObj>
              </mc:Choice>
              <mc:Fallback>
                <p:oleObj name="Equation" r:id="rId3" imgW="1854000" imgH="10792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593850"/>
                        <a:ext cx="3225800" cy="176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8" name="Rectangle 8"/>
          <p:cNvSpPr>
            <a:spLocks noChangeArrowheads="1"/>
          </p:cNvSpPr>
          <p:nvPr/>
        </p:nvSpPr>
        <p:spPr bwMode="auto">
          <a:xfrm>
            <a:off x="179388" y="5770563"/>
            <a:ext cx="89646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而且                                                                        线性无关</a:t>
            </a:r>
            <a:r>
              <a:rPr lang="en-US" altLang="zh-CN"/>
              <a:t>.</a:t>
            </a:r>
          </a:p>
        </p:txBody>
      </p:sp>
      <p:graphicFrame>
        <p:nvGraphicFramePr>
          <p:cNvPr id="235529" name="Object 9"/>
          <p:cNvGraphicFramePr>
            <a:graphicFrameLocks noChangeAspect="1"/>
          </p:cNvGraphicFramePr>
          <p:nvPr/>
        </p:nvGraphicFramePr>
        <p:xfrm>
          <a:off x="3651250" y="1647825"/>
          <a:ext cx="5310188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9" name="Equation" r:id="rId5" imgW="3327120" imgH="1066680" progId="Equation.DSMT4">
                  <p:embed/>
                </p:oleObj>
              </mc:Choice>
              <mc:Fallback>
                <p:oleObj name="Equation" r:id="rId5" imgW="3327120" imgH="10666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1647825"/>
                        <a:ext cx="5310188" cy="160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30" name="Object 10"/>
          <p:cNvGraphicFramePr>
            <a:graphicFrameLocks noChangeAspect="1"/>
          </p:cNvGraphicFramePr>
          <p:nvPr/>
        </p:nvGraphicFramePr>
        <p:xfrm>
          <a:off x="790575" y="3394075"/>
          <a:ext cx="7813675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0" name="Equation" r:id="rId7" imgW="5257800" imgH="1066680" progId="Equation.DSMT4">
                  <p:embed/>
                </p:oleObj>
              </mc:Choice>
              <mc:Fallback>
                <p:oleObj name="Equation" r:id="rId7" imgW="5257800" imgH="10666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3394075"/>
                        <a:ext cx="7813675" cy="149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31" name="Object 11"/>
          <p:cNvGraphicFramePr>
            <a:graphicFrameLocks noChangeAspect="1"/>
          </p:cNvGraphicFramePr>
          <p:nvPr/>
        </p:nvGraphicFramePr>
        <p:xfrm>
          <a:off x="468313" y="4833938"/>
          <a:ext cx="8675687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1" name="Equation" r:id="rId9" imgW="4813200" imgH="571320" progId="Equation.DSMT4">
                  <p:embed/>
                </p:oleObj>
              </mc:Choice>
              <mc:Fallback>
                <p:oleObj name="Equation" r:id="rId9" imgW="4813200" imgH="57132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833938"/>
                        <a:ext cx="8675687" cy="96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32" name="Object 12"/>
          <p:cNvGraphicFramePr>
            <a:graphicFrameLocks noChangeAspect="1"/>
          </p:cNvGraphicFramePr>
          <p:nvPr/>
        </p:nvGraphicFramePr>
        <p:xfrm>
          <a:off x="1042988" y="5842000"/>
          <a:ext cx="63373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2" name="Equation" r:id="rId11" imgW="3733560" imgH="291960" progId="Equation.DSMT4">
                  <p:embed/>
                </p:oleObj>
              </mc:Choice>
              <mc:Fallback>
                <p:oleObj name="Equation" r:id="rId11" imgW="3733560" imgH="2919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842000"/>
                        <a:ext cx="63373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/>
      <p:bldP spid="2355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713787" cy="863600"/>
          </a:xfrm>
        </p:spPr>
        <p:txBody>
          <a:bodyPr/>
          <a:lstStyle/>
          <a:p>
            <a:pPr algn="l"/>
            <a:r>
              <a:rPr lang="en-US" altLang="zh-CN" sz="2800">
                <a:solidFill>
                  <a:schemeClr val="tx1"/>
                </a:solidFill>
                <a:ea typeface="黑体" pitchFamily="2" charset="-122"/>
              </a:rPr>
              <a:t>(4)</a:t>
            </a:r>
            <a:r>
              <a:rPr lang="zh-CN" altLang="en-US" sz="28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一元多项式环</a:t>
            </a: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：由一切实系数多项式关于通常的线性运算所构成的线性空间 </a:t>
            </a:r>
            <a:r>
              <a:rPr lang="en-US" altLang="zh-CN" sz="2800" i="1">
                <a:solidFill>
                  <a:srgbClr val="CC3300"/>
                </a:solidFill>
                <a:ea typeface="黑体" pitchFamily="2" charset="-122"/>
              </a:rPr>
              <a:t>P</a:t>
            </a:r>
            <a:r>
              <a:rPr lang="en-US" altLang="zh-CN" sz="2800">
                <a:solidFill>
                  <a:srgbClr val="CC3300"/>
                </a:solidFill>
                <a:ea typeface="黑体" pitchFamily="2" charset="-122"/>
              </a:rPr>
              <a:t>[</a:t>
            </a:r>
            <a:r>
              <a:rPr lang="en-US" altLang="zh-CN" sz="2800" i="1">
                <a:solidFill>
                  <a:srgbClr val="CC3300"/>
                </a:solidFill>
                <a:ea typeface="黑体" pitchFamily="2" charset="-122"/>
              </a:rPr>
              <a:t>x</a:t>
            </a:r>
            <a:r>
              <a:rPr lang="en-US" altLang="zh-CN" sz="2800">
                <a:solidFill>
                  <a:srgbClr val="CC3300"/>
                </a:solidFill>
                <a:ea typeface="黑体" pitchFamily="2" charset="-122"/>
              </a:rPr>
              <a:t>].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638175" y="1252538"/>
            <a:ext cx="46878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对于任意大的</a:t>
            </a:r>
            <a:r>
              <a:rPr lang="en-US" altLang="zh-CN" i="1"/>
              <a:t>n</a:t>
            </a:r>
            <a:r>
              <a:rPr lang="zh-CN" altLang="en-US"/>
              <a:t>，</a:t>
            </a:r>
            <a:r>
              <a:rPr lang="en-US" altLang="zh-CN" i="1"/>
              <a:t>n</a:t>
            </a:r>
            <a:r>
              <a:rPr lang="zh-CN" altLang="en-US"/>
              <a:t>＋</a:t>
            </a:r>
            <a:r>
              <a:rPr lang="en-US" altLang="zh-CN"/>
              <a:t>1</a:t>
            </a:r>
            <a:r>
              <a:rPr lang="zh-CN" altLang="en-US"/>
              <a:t>个向量</a:t>
            </a:r>
          </a:p>
        </p:txBody>
      </p:sp>
      <p:graphicFrame>
        <p:nvGraphicFramePr>
          <p:cNvPr id="108551" name="Object 7"/>
          <p:cNvGraphicFramePr>
            <a:graphicFrameLocks noChangeAspect="1"/>
          </p:cNvGraphicFramePr>
          <p:nvPr/>
        </p:nvGraphicFramePr>
        <p:xfrm>
          <a:off x="5364163" y="1268413"/>
          <a:ext cx="23034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7" name="Equation" r:id="rId3" imgW="1079280" imgH="266400" progId="Equation.DSMT4">
                  <p:embed/>
                </p:oleObj>
              </mc:Choice>
              <mc:Fallback>
                <p:oleObj name="Equation" r:id="rId3" imgW="1079280" imgH="266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268413"/>
                        <a:ext cx="2303462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1187450" y="1771650"/>
            <a:ext cx="79613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故</a:t>
            </a:r>
            <a:r>
              <a:rPr lang="en-US" altLang="zh-CN" i="1"/>
              <a:t>P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/>
              <a:t>]</a:t>
            </a:r>
            <a:r>
              <a:rPr lang="zh-CN" altLang="en-US"/>
              <a:t>中可以找到有任意个线性无关向量的子组，</a:t>
            </a:r>
          </a:p>
        </p:txBody>
      </p:sp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179388" y="2276475"/>
            <a:ext cx="34956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从而</a:t>
            </a:r>
            <a:r>
              <a:rPr lang="en-US" altLang="zh-CN" i="1"/>
              <a:t>P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/>
              <a:t>]</a:t>
            </a:r>
            <a:r>
              <a:rPr lang="zh-CN" altLang="en-US"/>
              <a:t>是</a:t>
            </a:r>
            <a:r>
              <a:rPr lang="zh-CN" altLang="en-US">
                <a:solidFill>
                  <a:srgbClr val="CC3300"/>
                </a:solidFill>
              </a:rPr>
              <a:t>无穷维</a:t>
            </a:r>
            <a:r>
              <a:rPr lang="zh-CN" altLang="en-US"/>
              <a:t>的</a:t>
            </a:r>
            <a:r>
              <a:rPr lang="en-US" altLang="zh-CN"/>
              <a:t>. </a:t>
            </a:r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7813675" y="1196975"/>
            <a:ext cx="898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线性</a:t>
            </a:r>
          </a:p>
        </p:txBody>
      </p:sp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179388" y="1771650"/>
            <a:ext cx="12557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无关，</a:t>
            </a:r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755650" y="2852738"/>
            <a:ext cx="30416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有序基底</a:t>
            </a:r>
            <a:r>
              <a:rPr lang="zh-CN" altLang="en-US"/>
              <a:t>的定义：</a:t>
            </a:r>
          </a:p>
        </p:txBody>
      </p:sp>
      <p:sp>
        <p:nvSpPr>
          <p:cNvPr id="108560" name="Rectangle 16"/>
          <p:cNvSpPr>
            <a:spLocks noChangeArrowheads="1"/>
          </p:cNvSpPr>
          <p:nvPr/>
        </p:nvSpPr>
        <p:spPr bwMode="auto">
          <a:xfrm>
            <a:off x="3563938" y="2852738"/>
            <a:ext cx="48783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设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en-US" altLang="zh-CN" i="1" baseline="-25000"/>
              <a:t>n</a:t>
            </a:r>
            <a:r>
              <a:rPr lang="zh-CN" altLang="en-US"/>
              <a:t>是</a:t>
            </a:r>
            <a:r>
              <a:rPr lang="en-US" altLang="zh-CN" i="1"/>
              <a:t>n</a:t>
            </a:r>
            <a:r>
              <a:rPr lang="zh-CN" altLang="en-US"/>
              <a:t>维线性空间</a:t>
            </a:r>
            <a:r>
              <a:rPr lang="en-US" altLang="zh-CN" i="1"/>
              <a:t>V</a:t>
            </a:r>
            <a:endParaRPr lang="zh-CN" altLang="en-US"/>
          </a:p>
        </p:txBody>
      </p:sp>
      <p:sp>
        <p:nvSpPr>
          <p:cNvPr id="108562" name="Rectangle 18"/>
          <p:cNvSpPr>
            <a:spLocks noChangeArrowheads="1"/>
          </p:cNvSpPr>
          <p:nvPr/>
        </p:nvSpPr>
        <p:spPr bwMode="auto">
          <a:xfrm>
            <a:off x="179388" y="3341688"/>
            <a:ext cx="83994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的基底，若将它们排成一个有序组，则称该有序组为</a:t>
            </a:r>
          </a:p>
        </p:txBody>
      </p:sp>
      <p:sp>
        <p:nvSpPr>
          <p:cNvPr id="108563" name="Rectangle 19"/>
          <p:cNvSpPr>
            <a:spLocks noChangeArrowheads="1"/>
          </p:cNvSpPr>
          <p:nvPr/>
        </p:nvSpPr>
        <p:spPr bwMode="auto">
          <a:xfrm>
            <a:off x="212725" y="3860800"/>
            <a:ext cx="25050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一个有序基底</a:t>
            </a:r>
            <a:r>
              <a:rPr lang="en-US" altLang="zh-CN"/>
              <a:t>. </a:t>
            </a:r>
          </a:p>
        </p:txBody>
      </p:sp>
      <p:sp>
        <p:nvSpPr>
          <p:cNvPr id="108564" name="Rectangle 20"/>
          <p:cNvSpPr>
            <a:spLocks noChangeArrowheads="1"/>
          </p:cNvSpPr>
          <p:nvPr/>
        </p:nvSpPr>
        <p:spPr bwMode="auto">
          <a:xfrm>
            <a:off x="2628900" y="3844925"/>
            <a:ext cx="30448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记为</a:t>
            </a:r>
            <a:r>
              <a:rPr lang="en-US" altLang="zh-CN"/>
              <a:t>[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en-US" altLang="zh-CN" i="1" baseline="-25000"/>
              <a:t>n </a:t>
            </a:r>
            <a:r>
              <a:rPr lang="en-US" altLang="zh-CN"/>
              <a:t>].</a:t>
            </a:r>
            <a:endParaRPr lang="zh-CN" altLang="en-US"/>
          </a:p>
        </p:txBody>
      </p:sp>
      <p:sp>
        <p:nvSpPr>
          <p:cNvPr id="108565" name="Text Box 21"/>
          <p:cNvSpPr txBox="1">
            <a:spLocks noChangeArrowheads="1"/>
          </p:cNvSpPr>
          <p:nvPr/>
        </p:nvSpPr>
        <p:spPr bwMode="auto">
          <a:xfrm>
            <a:off x="5724525" y="3860800"/>
            <a:ext cx="31305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以后称为</a:t>
            </a:r>
            <a:r>
              <a:rPr lang="zh-CN" altLang="en-US">
                <a:solidFill>
                  <a:srgbClr val="0000CC"/>
                </a:solidFill>
              </a:rPr>
              <a:t>基底</a:t>
            </a:r>
            <a:r>
              <a:rPr lang="zh-CN" altLang="en-US"/>
              <a:t>或</a:t>
            </a:r>
            <a:r>
              <a:rPr lang="zh-CN" altLang="en-US">
                <a:solidFill>
                  <a:srgbClr val="0000CC"/>
                </a:solidFill>
              </a:rPr>
              <a:t>基</a:t>
            </a:r>
            <a:r>
              <a:rPr lang="en-US" altLang="zh-CN"/>
              <a:t>.</a:t>
            </a:r>
          </a:p>
        </p:txBody>
      </p:sp>
      <p:sp>
        <p:nvSpPr>
          <p:cNvPr id="108566" name="Rectangle 22"/>
          <p:cNvSpPr>
            <a:spLocks noChangeArrowheads="1"/>
          </p:cNvSpPr>
          <p:nvPr/>
        </p:nvSpPr>
        <p:spPr bwMode="auto">
          <a:xfrm>
            <a:off x="201613" y="4437063"/>
            <a:ext cx="3455987" cy="576262"/>
          </a:xfrm>
          <a:prstGeom prst="rect">
            <a:avLst/>
          </a:prstGeom>
          <a:noFill/>
          <a:ln w="57150" cmpd="thickThin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基底与向量的关系：</a:t>
            </a:r>
          </a:p>
        </p:txBody>
      </p:sp>
      <p:sp>
        <p:nvSpPr>
          <p:cNvPr id="108567" name="Rectangle 23"/>
          <p:cNvSpPr>
            <a:spLocks noChangeArrowheads="1"/>
          </p:cNvSpPr>
          <p:nvPr/>
        </p:nvSpPr>
        <p:spPr bwMode="auto">
          <a:xfrm>
            <a:off x="252413" y="5019675"/>
            <a:ext cx="8640762" cy="1373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982663" indent="-982663" eaLnBrk="1" hangingPunct="1"/>
            <a:r>
              <a:rPr lang="zh-CN" altLang="en-US">
                <a:solidFill>
                  <a:srgbClr val="FF3300"/>
                </a:solidFill>
              </a:rPr>
              <a:t>定理</a:t>
            </a:r>
            <a:r>
              <a:rPr lang="en-US" altLang="zh-CN">
                <a:solidFill>
                  <a:srgbClr val="FF3300"/>
                </a:solidFill>
              </a:rPr>
              <a:t>1</a:t>
            </a:r>
            <a:r>
              <a:rPr lang="en-US" altLang="zh-CN"/>
              <a:t>	 </a:t>
            </a:r>
            <a:r>
              <a:rPr lang="zh-CN" altLang="en-US"/>
              <a:t>设 </a:t>
            </a:r>
            <a:r>
              <a:rPr lang="en-US" altLang="zh-CN"/>
              <a:t>[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en-US" altLang="zh-CN" i="1" baseline="-25000"/>
              <a:t>n </a:t>
            </a:r>
            <a:r>
              <a:rPr lang="en-US" altLang="zh-CN"/>
              <a:t>]</a:t>
            </a:r>
            <a:r>
              <a:rPr lang="zh-CN" altLang="en-US"/>
              <a:t>是</a:t>
            </a:r>
            <a:r>
              <a:rPr lang="en-US" altLang="zh-CN" i="1"/>
              <a:t>n</a:t>
            </a:r>
            <a:r>
              <a:rPr lang="zh-CN" altLang="en-US"/>
              <a:t>维线性空间</a:t>
            </a:r>
            <a:r>
              <a:rPr lang="en-US" altLang="zh-CN" i="1"/>
              <a:t>V</a:t>
            </a:r>
            <a:r>
              <a:rPr lang="zh-CN" altLang="en-US"/>
              <a:t>的一个基底</a:t>
            </a:r>
            <a:r>
              <a:rPr lang="en-US" altLang="zh-CN"/>
              <a:t>, </a:t>
            </a:r>
            <a:r>
              <a:rPr lang="zh-CN" altLang="en-US"/>
              <a:t>则</a:t>
            </a:r>
            <a:r>
              <a:rPr lang="en-US" altLang="zh-CN" i="1"/>
              <a:t>V</a:t>
            </a:r>
            <a:r>
              <a:rPr lang="zh-CN" altLang="en-US"/>
              <a:t>中的任何向量均可由基底的向量线性表出，且表出的形式是唯一的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3" grpId="0"/>
      <p:bldP spid="108554" grpId="0"/>
      <p:bldP spid="108555" grpId="0"/>
      <p:bldP spid="108556" grpId="0"/>
      <p:bldP spid="108559" grpId="0"/>
      <p:bldP spid="108560" grpId="0"/>
      <p:bldP spid="108562" grpId="0"/>
      <p:bldP spid="108563" grpId="0"/>
      <p:bldP spid="108564" grpId="0"/>
      <p:bldP spid="108565" grpId="0"/>
      <p:bldP spid="108566" grpId="0" animBg="1"/>
      <p:bldP spid="1085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827088" y="115888"/>
            <a:ext cx="8953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>
                <a:latin typeface="黑体" pitchFamily="2" charset="-122"/>
                <a:cs typeface="Times New Roman" pitchFamily="18" charset="0"/>
              </a:rPr>
              <a:t>对于</a:t>
            </a:r>
            <a:endParaRPr lang="zh-CN" altLang="en-US" sz="4800">
              <a:latin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195588" name="Object 4"/>
          <p:cNvGraphicFramePr>
            <a:graphicFrameLocks noChangeAspect="1"/>
          </p:cNvGraphicFramePr>
          <p:nvPr/>
        </p:nvGraphicFramePr>
        <p:xfrm>
          <a:off x="1547813" y="187325"/>
          <a:ext cx="1397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68" name="Equation" r:id="rId3" imgW="596880" imgH="190440" progId="Equation.DSMT4">
                  <p:embed/>
                </p:oleObj>
              </mc:Choice>
              <mc:Fallback>
                <p:oleObj name="Equation" r:id="rId3" imgW="596880" imgH="190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87325"/>
                        <a:ext cx="13970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2700338" y="171450"/>
            <a:ext cx="31178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，必有唯一一组数 </a:t>
            </a:r>
          </a:p>
        </p:txBody>
      </p:sp>
      <p:graphicFrame>
        <p:nvGraphicFramePr>
          <p:cNvPr id="195593" name="Object 9"/>
          <p:cNvGraphicFramePr>
            <a:graphicFrameLocks noChangeAspect="1"/>
          </p:cNvGraphicFramePr>
          <p:nvPr/>
        </p:nvGraphicFramePr>
        <p:xfrm>
          <a:off x="5651500" y="115888"/>
          <a:ext cx="20034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69" name="Equation" r:id="rId5" imgW="850680" imgH="241200" progId="Equation.DSMT4">
                  <p:embed/>
                </p:oleObj>
              </mc:Choice>
              <mc:Fallback>
                <p:oleObj name="Equation" r:id="rId5" imgW="85068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15888"/>
                        <a:ext cx="2003425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7596188" y="171450"/>
            <a:ext cx="13398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，使得 </a:t>
            </a:r>
          </a:p>
        </p:txBody>
      </p:sp>
      <p:graphicFrame>
        <p:nvGraphicFramePr>
          <p:cNvPr id="195596" name="Object 12"/>
          <p:cNvGraphicFramePr>
            <a:graphicFrameLocks noChangeAspect="1"/>
          </p:cNvGraphicFramePr>
          <p:nvPr/>
        </p:nvGraphicFramePr>
        <p:xfrm>
          <a:off x="1819275" y="638175"/>
          <a:ext cx="52006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70" name="Equation" r:id="rId7" imgW="1968480" imgH="241200" progId="Equation.DSMT4">
                  <p:embed/>
                </p:oleObj>
              </mc:Choice>
              <mc:Fallback>
                <p:oleObj name="Equation" r:id="rId7" imgW="1968480" imgH="241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638175"/>
                        <a:ext cx="52006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02" name="Object 18"/>
          <p:cNvGraphicFramePr>
            <a:graphicFrameLocks noChangeAspect="1"/>
          </p:cNvGraphicFramePr>
          <p:nvPr/>
        </p:nvGraphicFramePr>
        <p:xfrm>
          <a:off x="1895475" y="1339850"/>
          <a:ext cx="19558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71" name="Equation" r:id="rId9" imgW="990360" imgH="241200" progId="Equation.DSMT4">
                  <p:embed/>
                </p:oleObj>
              </mc:Choice>
              <mc:Fallback>
                <p:oleObj name="Equation" r:id="rId9" imgW="990360" imgH="2412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1339850"/>
                        <a:ext cx="19558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03" name="Rectangle 19"/>
          <p:cNvSpPr>
            <a:spLocks noChangeArrowheads="1"/>
          </p:cNvSpPr>
          <p:nvPr/>
        </p:nvSpPr>
        <p:spPr bwMode="auto">
          <a:xfrm>
            <a:off x="827088" y="1266825"/>
            <a:ext cx="1428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>
                <a:latin typeface="黑体" pitchFamily="2" charset="-122"/>
                <a:cs typeface="Times New Roman" pitchFamily="18" charset="0"/>
              </a:rPr>
              <a:t>因此， </a:t>
            </a:r>
          </a:p>
        </p:txBody>
      </p:sp>
      <p:sp>
        <p:nvSpPr>
          <p:cNvPr id="195605" name="Rectangle 21"/>
          <p:cNvSpPr>
            <a:spLocks noChangeArrowheads="1"/>
          </p:cNvSpPr>
          <p:nvPr/>
        </p:nvSpPr>
        <p:spPr bwMode="auto">
          <a:xfrm>
            <a:off x="3924300" y="1339850"/>
            <a:ext cx="26304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与</a:t>
            </a:r>
            <a:r>
              <a:rPr lang="en-US" altLang="zh-CN" i="1">
                <a:latin typeface="Symbol" pitchFamily="18" charset="2"/>
              </a:rPr>
              <a:t>a </a:t>
            </a:r>
            <a:r>
              <a:rPr lang="zh-CN" altLang="en-US">
                <a:solidFill>
                  <a:srgbClr val="CC3300"/>
                </a:solidFill>
                <a:latin typeface="黑体" pitchFamily="2" charset="-122"/>
                <a:cs typeface="Times New Roman" pitchFamily="18" charset="0"/>
              </a:rPr>
              <a:t>一一对应</a:t>
            </a:r>
            <a:r>
              <a:rPr lang="zh-CN" altLang="en-US">
                <a:latin typeface="黑体" pitchFamily="2" charset="-122"/>
                <a:cs typeface="Times New Roman" pitchFamily="18" charset="0"/>
              </a:rPr>
              <a:t>，</a:t>
            </a:r>
          </a:p>
        </p:txBody>
      </p:sp>
      <p:sp>
        <p:nvSpPr>
          <p:cNvPr id="195607" name="Rectangle 23"/>
          <p:cNvSpPr>
            <a:spLocks noChangeArrowheads="1"/>
          </p:cNvSpPr>
          <p:nvPr/>
        </p:nvSpPr>
        <p:spPr bwMode="auto">
          <a:xfrm>
            <a:off x="3059113" y="1900238"/>
            <a:ext cx="5754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为向量</a:t>
            </a:r>
            <a:r>
              <a:rPr lang="en-US" altLang="zh-CN" i="1">
                <a:latin typeface="Symbol" pitchFamily="18" charset="2"/>
                <a:cs typeface="Times New Roman" pitchFamily="18" charset="0"/>
              </a:rPr>
              <a:t>a</a:t>
            </a:r>
            <a:r>
              <a:rPr lang="zh-CN" altLang="en-US">
                <a:latin typeface="黑体" pitchFamily="2" charset="-122"/>
                <a:cs typeface="Times New Roman" pitchFamily="18" charset="0"/>
              </a:rPr>
              <a:t>在基</a:t>
            </a:r>
            <a:r>
              <a:rPr lang="en-US" altLang="zh-CN"/>
              <a:t>[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en-US" altLang="zh-CN" i="1" baseline="-25000"/>
              <a:t>n </a:t>
            </a:r>
            <a:r>
              <a:rPr lang="en-US" altLang="zh-CN"/>
              <a:t>]</a:t>
            </a:r>
            <a:r>
              <a:rPr lang="zh-CN" altLang="en-US"/>
              <a:t>下的</a:t>
            </a:r>
            <a:r>
              <a:rPr lang="zh-CN" altLang="en-US">
                <a:solidFill>
                  <a:srgbClr val="0000CC"/>
                </a:solidFill>
              </a:rPr>
              <a:t>坐标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195609" name="Rectangle 25"/>
          <p:cNvSpPr>
            <a:spLocks noChangeArrowheads="1"/>
          </p:cNvSpPr>
          <p:nvPr/>
        </p:nvSpPr>
        <p:spPr bwMode="auto">
          <a:xfrm>
            <a:off x="6372225" y="1339850"/>
            <a:ext cx="26638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>
                <a:latin typeface="黑体" pitchFamily="2" charset="-122"/>
                <a:cs typeface="Times New Roman" pitchFamily="18" charset="0"/>
              </a:rPr>
              <a:t>我们称</a:t>
            </a:r>
            <a:r>
              <a:rPr lang="en-US" altLang="zh-CN" i="1">
                <a:cs typeface="Times New Roman" pitchFamily="18" charset="0"/>
              </a:rPr>
              <a:t>n</a:t>
            </a:r>
            <a:r>
              <a:rPr lang="zh-CN" altLang="en-US">
                <a:latin typeface="黑体" pitchFamily="2" charset="-122"/>
                <a:cs typeface="Times New Roman" pitchFamily="18" charset="0"/>
              </a:rPr>
              <a:t>元有序</a:t>
            </a:r>
          </a:p>
        </p:txBody>
      </p:sp>
      <p:sp>
        <p:nvSpPr>
          <p:cNvPr id="195610" name="Rectangle 26"/>
          <p:cNvSpPr>
            <a:spLocks noChangeArrowheads="1"/>
          </p:cNvSpPr>
          <p:nvPr/>
        </p:nvSpPr>
        <p:spPr bwMode="auto">
          <a:xfrm>
            <a:off x="250825" y="1843088"/>
            <a:ext cx="8953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>
                <a:latin typeface="黑体" pitchFamily="2" charset="-122"/>
                <a:cs typeface="Times New Roman" pitchFamily="18" charset="0"/>
              </a:rPr>
              <a:t>数组</a:t>
            </a:r>
          </a:p>
        </p:txBody>
      </p:sp>
      <p:graphicFrame>
        <p:nvGraphicFramePr>
          <p:cNvPr id="195611" name="Object 27"/>
          <p:cNvGraphicFramePr>
            <a:graphicFrameLocks noChangeAspect="1"/>
          </p:cNvGraphicFramePr>
          <p:nvPr/>
        </p:nvGraphicFramePr>
        <p:xfrm>
          <a:off x="1116013" y="1947863"/>
          <a:ext cx="19558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72" name="Equation" r:id="rId11" imgW="990360" imgH="241200" progId="Equation.DSMT4">
                  <p:embed/>
                </p:oleObj>
              </mc:Choice>
              <mc:Fallback>
                <p:oleObj name="Equation" r:id="rId11" imgW="990360" imgH="2412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47863"/>
                        <a:ext cx="1955800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14" name="Text Box 30"/>
          <p:cNvSpPr txBox="1">
            <a:spLocks noChangeArrowheads="1"/>
          </p:cNvSpPr>
          <p:nvPr/>
        </p:nvSpPr>
        <p:spPr bwMode="auto">
          <a:xfrm>
            <a:off x="312738" y="2511425"/>
            <a:ext cx="2459037" cy="636588"/>
          </a:xfrm>
          <a:prstGeom prst="rect">
            <a:avLst/>
          </a:prstGeom>
          <a:noFill/>
          <a:ln w="57150" cmpd="thinThick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/>
              <a:t>坐标的计算</a:t>
            </a:r>
          </a:p>
        </p:txBody>
      </p:sp>
      <p:sp>
        <p:nvSpPr>
          <p:cNvPr id="195615" name="Rectangle 31"/>
          <p:cNvSpPr>
            <a:spLocks noChangeArrowheads="1"/>
          </p:cNvSpPr>
          <p:nvPr/>
        </p:nvSpPr>
        <p:spPr bwMode="auto">
          <a:xfrm>
            <a:off x="323850" y="3140075"/>
            <a:ext cx="8353425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1071563" indent="-1071563" eaLnBrk="1" hangingPunct="1"/>
            <a:r>
              <a:rPr lang="zh-CN" altLang="en-US" dirty="0">
                <a:solidFill>
                  <a:srgbClr val="FF3300"/>
                </a:solidFill>
              </a:rPr>
              <a:t>定理</a:t>
            </a:r>
            <a:r>
              <a:rPr lang="en-US" altLang="zh-CN" dirty="0">
                <a:solidFill>
                  <a:srgbClr val="FF3300"/>
                </a:solidFill>
              </a:rPr>
              <a:t>2	</a:t>
            </a:r>
            <a:r>
              <a:rPr lang="zh-CN" altLang="en-US" dirty="0"/>
              <a:t>设在基底 </a:t>
            </a:r>
            <a:r>
              <a:rPr lang="en-US" altLang="zh-CN" dirty="0"/>
              <a:t>[</a:t>
            </a:r>
            <a:r>
              <a:rPr lang="en-US" altLang="zh-CN" i="1" dirty="0">
                <a:latin typeface="Symbol" pitchFamily="18" charset="2"/>
              </a:rPr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>
                <a:latin typeface="Symbol" pitchFamily="18" charset="2"/>
              </a:rPr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i="1" dirty="0">
                <a:latin typeface="Symbol" pitchFamily="18" charset="2"/>
              </a:rPr>
              <a:t>a</a:t>
            </a:r>
            <a:r>
              <a:rPr lang="en-US" altLang="zh-CN" i="1" baseline="-25000" dirty="0"/>
              <a:t>n </a:t>
            </a:r>
            <a:r>
              <a:rPr lang="en-US" altLang="zh-CN" dirty="0"/>
              <a:t>]</a:t>
            </a:r>
            <a:r>
              <a:rPr lang="zh-CN" altLang="en-US" dirty="0"/>
              <a:t>下，</a:t>
            </a:r>
            <a:r>
              <a:rPr lang="en-US" altLang="zh-CN" i="1" dirty="0"/>
              <a:t>n</a:t>
            </a:r>
            <a:r>
              <a:rPr lang="zh-CN" altLang="en-US" dirty="0"/>
              <a:t>维线性空间</a:t>
            </a:r>
            <a:r>
              <a:rPr lang="en-US" altLang="zh-CN" i="1" dirty="0"/>
              <a:t>V</a:t>
            </a:r>
            <a:r>
              <a:rPr lang="zh-CN" altLang="en-US" dirty="0"/>
              <a:t>中的向量 </a:t>
            </a:r>
            <a:r>
              <a:rPr lang="en-US" altLang="zh-CN" i="1" dirty="0">
                <a:latin typeface="Symbol" pitchFamily="18" charset="2"/>
              </a:rPr>
              <a:t>a, b </a:t>
            </a:r>
            <a:r>
              <a:rPr lang="zh-CN" altLang="en-US" dirty="0"/>
              <a:t>的坐标分别为 </a:t>
            </a:r>
          </a:p>
        </p:txBody>
      </p:sp>
      <p:graphicFrame>
        <p:nvGraphicFramePr>
          <p:cNvPr id="195622" name="Object 38"/>
          <p:cNvGraphicFramePr>
            <a:graphicFrameLocks noChangeAspect="1"/>
          </p:cNvGraphicFramePr>
          <p:nvPr/>
        </p:nvGraphicFramePr>
        <p:xfrm>
          <a:off x="2051050" y="4148138"/>
          <a:ext cx="28892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73" name="Equation" r:id="rId12" imgW="1371600" imgH="241200" progId="Equation.DSMT4">
                  <p:embed/>
                </p:oleObj>
              </mc:Choice>
              <mc:Fallback>
                <p:oleObj name="Equation" r:id="rId12" imgW="1371600" imgH="2412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148138"/>
                        <a:ext cx="28892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21" name="Object 37"/>
          <p:cNvGraphicFramePr>
            <a:graphicFrameLocks noChangeAspect="1"/>
          </p:cNvGraphicFramePr>
          <p:nvPr/>
        </p:nvGraphicFramePr>
        <p:xfrm>
          <a:off x="5148263" y="4148138"/>
          <a:ext cx="27368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74" name="Equation" r:id="rId14" imgW="1257120" imgH="241200" progId="Equation.DSMT4">
                  <p:embed/>
                </p:oleObj>
              </mc:Choice>
              <mc:Fallback>
                <p:oleObj name="Equation" r:id="rId14" imgW="1257120" imgH="2412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148138"/>
                        <a:ext cx="273685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17" name="Object 33"/>
          <p:cNvGraphicFramePr>
            <a:graphicFrameLocks noChangeAspect="1"/>
          </p:cNvGraphicFramePr>
          <p:nvPr/>
        </p:nvGraphicFramePr>
        <p:xfrm>
          <a:off x="1908175" y="5156200"/>
          <a:ext cx="48958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75" name="Equation" r:id="rId16" imgW="2577960" imgH="241200" progId="Equation.DSMT4">
                  <p:embed/>
                </p:oleObj>
              </mc:Choice>
              <mc:Fallback>
                <p:oleObj name="Equation" r:id="rId16" imgW="2577960" imgH="2412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156200"/>
                        <a:ext cx="489585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16" name="Object 32"/>
          <p:cNvGraphicFramePr>
            <a:graphicFrameLocks noChangeAspect="1"/>
          </p:cNvGraphicFramePr>
          <p:nvPr/>
        </p:nvGraphicFramePr>
        <p:xfrm>
          <a:off x="1979613" y="5732463"/>
          <a:ext cx="36718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76" name="Equation" r:id="rId18" imgW="1765080" imgH="241200" progId="Equation.DSMT4">
                  <p:embed/>
                </p:oleObj>
              </mc:Choice>
              <mc:Fallback>
                <p:oleObj name="Equation" r:id="rId18" imgW="1765080" imgH="2412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732463"/>
                        <a:ext cx="3671887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30" name="Rectangle 46"/>
          <p:cNvSpPr>
            <a:spLocks noChangeArrowheads="1"/>
          </p:cNvSpPr>
          <p:nvPr/>
        </p:nvSpPr>
        <p:spPr bwMode="auto">
          <a:xfrm>
            <a:off x="1547813" y="4637088"/>
            <a:ext cx="59182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则向量</a:t>
            </a:r>
            <a:r>
              <a:rPr lang="en-US" altLang="zh-CN" i="1">
                <a:latin typeface="Symbol" pitchFamily="18" charset="2"/>
              </a:rPr>
              <a:t>a</a:t>
            </a:r>
            <a:r>
              <a:rPr lang="en-US" altLang="zh-CN">
                <a:latin typeface="Symbol" pitchFamily="18" charset="2"/>
              </a:rPr>
              <a:t>+</a:t>
            </a:r>
            <a:r>
              <a:rPr lang="en-US" altLang="zh-CN" i="1">
                <a:latin typeface="Symbol" pitchFamily="18" charset="2"/>
              </a:rPr>
              <a:t>b</a:t>
            </a:r>
            <a:r>
              <a:rPr lang="zh-CN" altLang="en-US"/>
              <a:t>与</a:t>
            </a:r>
            <a:r>
              <a:rPr lang="en-US" altLang="zh-CN" i="1">
                <a:latin typeface="Symbol" pitchFamily="18" charset="2"/>
              </a:rPr>
              <a:t>la</a:t>
            </a:r>
            <a:r>
              <a:rPr lang="en-US" altLang="zh-CN"/>
              <a:t>(</a:t>
            </a:r>
            <a:r>
              <a:rPr lang="en-US" altLang="zh-CN" i="1">
                <a:latin typeface="Symbol" pitchFamily="18" charset="2"/>
              </a:rPr>
              <a:t>l</a:t>
            </a:r>
            <a:r>
              <a:rPr lang="zh-CN" altLang="en-US"/>
              <a:t>是数</a:t>
            </a:r>
            <a:r>
              <a:rPr lang="en-US" altLang="zh-CN"/>
              <a:t>)</a:t>
            </a:r>
            <a:r>
              <a:rPr lang="zh-CN" altLang="en-US"/>
              <a:t>的坐标分别为</a:t>
            </a:r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03" grpId="0"/>
      <p:bldP spid="195605" grpId="0"/>
      <p:bldP spid="195607" grpId="0"/>
      <p:bldP spid="195609" grpId="0"/>
      <p:bldP spid="195610" grpId="0"/>
      <p:bldP spid="195614" grpId="0" animBg="1"/>
      <p:bldP spid="195615" grpId="0"/>
      <p:bldP spid="1956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616" name="Object 8"/>
          <p:cNvGraphicFramePr>
            <a:graphicFrameLocks noChangeAspect="1"/>
          </p:cNvGraphicFramePr>
          <p:nvPr/>
        </p:nvGraphicFramePr>
        <p:xfrm>
          <a:off x="1941513" y="836613"/>
          <a:ext cx="47625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7" name="Equation" r:id="rId3" imgW="1968480" imgH="241200" progId="Equation.DSMT4">
                  <p:embed/>
                </p:oleObj>
              </mc:Choice>
              <mc:Fallback>
                <p:oleObj name="Equation" r:id="rId3" imgW="1968480" imgH="24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836613"/>
                        <a:ext cx="476250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5" name="Object 7"/>
          <p:cNvGraphicFramePr>
            <a:graphicFrameLocks noChangeAspect="1"/>
          </p:cNvGraphicFramePr>
          <p:nvPr/>
        </p:nvGraphicFramePr>
        <p:xfrm>
          <a:off x="1873250" y="1339850"/>
          <a:ext cx="446563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8" name="Equation" r:id="rId5" imgW="1942920" imgH="241200" progId="Equation.DSMT4">
                  <p:embed/>
                </p:oleObj>
              </mc:Choice>
              <mc:Fallback>
                <p:oleObj name="Equation" r:id="rId5" imgW="194292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1339850"/>
                        <a:ext cx="4465638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4" name="Object 6"/>
          <p:cNvGraphicFramePr>
            <a:graphicFrameLocks noChangeAspect="1"/>
          </p:cNvGraphicFramePr>
          <p:nvPr/>
        </p:nvGraphicFramePr>
        <p:xfrm>
          <a:off x="865188" y="2276475"/>
          <a:ext cx="80279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9" name="Equation" r:id="rId7" imgW="3632040" imgH="241200" progId="Equation.DSMT4">
                  <p:embed/>
                </p:oleObj>
              </mc:Choice>
              <mc:Fallback>
                <p:oleObj name="Equation" r:id="rId7" imgW="363204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2276475"/>
                        <a:ext cx="802798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3" name="Object 5"/>
          <p:cNvGraphicFramePr>
            <a:graphicFrameLocks noChangeAspect="1"/>
          </p:cNvGraphicFramePr>
          <p:nvPr/>
        </p:nvGraphicFramePr>
        <p:xfrm>
          <a:off x="865188" y="2708275"/>
          <a:ext cx="644683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40" name="Equation" r:id="rId9" imgW="2819160" imgH="241200" progId="Equation.DSMT4">
                  <p:embed/>
                </p:oleObj>
              </mc:Choice>
              <mc:Fallback>
                <p:oleObj name="Equation" r:id="rId9" imgW="281916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2708275"/>
                        <a:ext cx="6446837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21" name="Rectangle 13"/>
          <p:cNvSpPr>
            <a:spLocks noChangeArrowheads="1"/>
          </p:cNvSpPr>
          <p:nvPr/>
        </p:nvSpPr>
        <p:spPr bwMode="auto">
          <a:xfrm>
            <a:off x="433388" y="260350"/>
            <a:ext cx="32321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证	依坐标定义有</a:t>
            </a:r>
          </a:p>
        </p:txBody>
      </p:sp>
      <p:sp>
        <p:nvSpPr>
          <p:cNvPr id="196622" name="Rectangle 14"/>
          <p:cNvSpPr>
            <a:spLocks noChangeArrowheads="1"/>
          </p:cNvSpPr>
          <p:nvPr/>
        </p:nvSpPr>
        <p:spPr bwMode="auto">
          <a:xfrm>
            <a:off x="577850" y="1843088"/>
            <a:ext cx="8953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于是</a:t>
            </a:r>
          </a:p>
        </p:txBody>
      </p:sp>
      <p:sp>
        <p:nvSpPr>
          <p:cNvPr id="196623" name="Rectangle 15"/>
          <p:cNvSpPr>
            <a:spLocks noChangeArrowheads="1"/>
          </p:cNvSpPr>
          <p:nvPr/>
        </p:nvSpPr>
        <p:spPr bwMode="auto">
          <a:xfrm>
            <a:off x="504825" y="3140075"/>
            <a:ext cx="28511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由此知定理成立</a:t>
            </a:r>
            <a:r>
              <a:rPr lang="en-US" altLang="zh-CN"/>
              <a:t>. </a:t>
            </a:r>
          </a:p>
        </p:txBody>
      </p:sp>
      <p:sp>
        <p:nvSpPr>
          <p:cNvPr id="196624" name="Rectangle 16"/>
          <p:cNvSpPr>
            <a:spLocks noChangeArrowheads="1"/>
          </p:cNvSpPr>
          <p:nvPr/>
        </p:nvSpPr>
        <p:spPr bwMode="auto">
          <a:xfrm>
            <a:off x="720725" y="4435475"/>
            <a:ext cx="7993063" cy="180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zh-CN" altLang="en-US" dirty="0"/>
              <a:t>        根据定理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，有了坐标的概念之后，</a:t>
            </a:r>
            <a:r>
              <a:rPr lang="zh-CN" altLang="en-US" dirty="0">
                <a:solidFill>
                  <a:srgbClr val="CC3300"/>
                </a:solidFill>
              </a:rPr>
              <a:t>抽象的</a:t>
            </a:r>
            <a:r>
              <a:rPr lang="en-US" altLang="zh-CN" i="1" dirty="0"/>
              <a:t>n</a:t>
            </a:r>
            <a:r>
              <a:rPr lang="zh-CN" altLang="en-US" dirty="0"/>
              <a:t>维线性空间的向量及向量的线性运算，通过坐标及坐标的相应运算表示出来</a:t>
            </a:r>
            <a:r>
              <a:rPr lang="en-US" altLang="zh-CN" dirty="0"/>
              <a:t>, </a:t>
            </a:r>
            <a:r>
              <a:rPr lang="zh-CN" altLang="en-US" dirty="0"/>
              <a:t>转换为研究我们</a:t>
            </a:r>
            <a:r>
              <a:rPr lang="zh-CN" altLang="en-US" dirty="0">
                <a:solidFill>
                  <a:srgbClr val="CC3300"/>
                </a:solidFill>
              </a:rPr>
              <a:t>熟悉的</a:t>
            </a:r>
            <a:r>
              <a:rPr lang="en-US" altLang="zh-CN" i="1" dirty="0"/>
              <a:t>n</a:t>
            </a:r>
            <a:r>
              <a:rPr lang="zh-CN" altLang="en-US" dirty="0"/>
              <a:t>元有序数组</a:t>
            </a:r>
            <a:r>
              <a:rPr lang="en-US" altLang="zh-CN" dirty="0"/>
              <a:t>(</a:t>
            </a:r>
            <a:r>
              <a:rPr lang="zh-CN" altLang="en-US" dirty="0"/>
              <a:t>向量</a:t>
            </a:r>
            <a:r>
              <a:rPr lang="en-US" altLang="zh-CN" dirty="0"/>
              <a:t>)</a:t>
            </a:r>
            <a:r>
              <a:rPr lang="zh-CN" altLang="en-US" dirty="0"/>
              <a:t>及其运算</a:t>
            </a:r>
            <a:r>
              <a:rPr lang="en-US" altLang="zh-CN" dirty="0"/>
              <a:t>. </a:t>
            </a:r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217488" y="3716338"/>
            <a:ext cx="3455987" cy="655637"/>
          </a:xfrm>
          <a:prstGeom prst="rect">
            <a:avLst/>
          </a:prstGeom>
          <a:noFill/>
          <a:ln w="76200" cmpd="tri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/>
              <a:t>定理</a:t>
            </a:r>
            <a:r>
              <a:rPr lang="en-US" altLang="zh-CN" sz="3200"/>
              <a:t>1</a:t>
            </a:r>
            <a:r>
              <a:rPr lang="zh-CN" altLang="en-US" sz="3200"/>
              <a:t>，</a:t>
            </a:r>
            <a:r>
              <a:rPr lang="en-US" altLang="zh-CN" sz="3200"/>
              <a:t>2</a:t>
            </a:r>
            <a:r>
              <a:rPr lang="zh-CN" altLang="en-US" sz="3200"/>
              <a:t>的意义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2" grpId="0"/>
      <p:bldP spid="196623" grpId="0"/>
      <p:bldP spid="196624" grpId="0"/>
      <p:bldP spid="1966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7772400" cy="1163637"/>
          </a:xfrm>
        </p:spPr>
        <p:txBody>
          <a:bodyPr/>
          <a:lstStyle/>
          <a:p>
            <a:pPr marL="714375" indent="-714375" algn="l"/>
            <a:r>
              <a:rPr lang="zh-CN" altLang="en-US" sz="280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1 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设向量             的坐标为</a:t>
            </a:r>
            <a:br>
              <a:rPr lang="zh-CN" altLang="en-US" sz="2800">
                <a:latin typeface="黑体" pitchFamily="2" charset="-122"/>
                <a:ea typeface="黑体" pitchFamily="2" charset="-122"/>
              </a:rPr>
            </a:br>
            <a:r>
              <a:rPr lang="en-US" altLang="zh-CN" sz="2800" i="1">
                <a:ea typeface="黑体" pitchFamily="2" charset="-122"/>
              </a:rPr>
              <a:t>i=</a:t>
            </a:r>
            <a:r>
              <a:rPr lang="en-US" altLang="zh-CN" sz="2800">
                <a:ea typeface="黑体" pitchFamily="2" charset="-122"/>
              </a:rPr>
              <a:t>1,2</a:t>
            </a:r>
            <a:r>
              <a:rPr lang="en-US" altLang="zh-CN" sz="2800" i="1">
                <a:ea typeface="黑体" pitchFamily="2" charset="-122"/>
              </a:rPr>
              <a:t>,…,m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，则易知等式</a:t>
            </a:r>
          </a:p>
        </p:txBody>
      </p:sp>
      <p:graphicFrame>
        <p:nvGraphicFramePr>
          <p:cNvPr id="198661" name="Object 5"/>
          <p:cNvGraphicFramePr>
            <a:graphicFrameLocks noChangeAspect="1"/>
          </p:cNvGraphicFramePr>
          <p:nvPr/>
        </p:nvGraphicFramePr>
        <p:xfrm>
          <a:off x="2195513" y="404813"/>
          <a:ext cx="22479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94" name="Equation" r:id="rId3" imgW="1269720" imgH="241200" progId="Equation.DSMT4">
                  <p:embed/>
                </p:oleObj>
              </mc:Choice>
              <mc:Fallback>
                <p:oleObj name="Equation" r:id="rId3" imgW="126972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4813"/>
                        <a:ext cx="22479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3" name="Object 7"/>
          <p:cNvGraphicFramePr>
            <a:graphicFrameLocks noChangeAspect="1"/>
          </p:cNvGraphicFramePr>
          <p:nvPr/>
        </p:nvGraphicFramePr>
        <p:xfrm>
          <a:off x="5938838" y="390525"/>
          <a:ext cx="27368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95" name="Equation" r:id="rId5" imgW="1460160" imgH="241200" progId="Equation.DSMT4">
                  <p:embed/>
                </p:oleObj>
              </mc:Choice>
              <mc:Fallback>
                <p:oleObj name="Equation" r:id="rId5" imgW="146016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390525"/>
                        <a:ext cx="273685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8" name="Object 12"/>
          <p:cNvGraphicFramePr>
            <a:graphicFrameLocks noChangeAspect="1"/>
          </p:cNvGraphicFramePr>
          <p:nvPr/>
        </p:nvGraphicFramePr>
        <p:xfrm>
          <a:off x="1546225" y="1196975"/>
          <a:ext cx="43116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96" name="Equation" r:id="rId7" imgW="2057400" imgH="241200" progId="Equation.DSMT4">
                  <p:embed/>
                </p:oleObj>
              </mc:Choice>
              <mc:Fallback>
                <p:oleObj name="Equation" r:id="rId7" imgW="2057400" imgH="241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1196975"/>
                        <a:ext cx="431165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6" name="Object 10"/>
          <p:cNvGraphicFramePr>
            <a:graphicFrameLocks noChangeAspect="1"/>
          </p:cNvGraphicFramePr>
          <p:nvPr/>
        </p:nvGraphicFramePr>
        <p:xfrm>
          <a:off x="1530350" y="2205038"/>
          <a:ext cx="51292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97" name="Equation" r:id="rId9" imgW="2108160" imgH="241200" progId="Equation.DSMT4">
                  <p:embed/>
                </p:oleObj>
              </mc:Choice>
              <mc:Fallback>
                <p:oleObj name="Equation" r:id="rId9" imgW="2108160" imgH="241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2205038"/>
                        <a:ext cx="5129213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5" name="Object 9"/>
          <p:cNvGraphicFramePr>
            <a:graphicFrameLocks noChangeAspect="1"/>
          </p:cNvGraphicFramePr>
          <p:nvPr/>
        </p:nvGraphicFramePr>
        <p:xfrm>
          <a:off x="1979613" y="3429000"/>
          <a:ext cx="3816350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98" name="Equation" r:id="rId11" imgW="2273040" imgH="1104840" progId="Equation.DSMT4">
                  <p:embed/>
                </p:oleObj>
              </mc:Choice>
              <mc:Fallback>
                <p:oleObj name="Equation" r:id="rId11" imgW="2273040" imgH="11048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429000"/>
                        <a:ext cx="3816350" cy="184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72" name="Rectangle 16"/>
          <p:cNvSpPr>
            <a:spLocks noChangeArrowheads="1"/>
          </p:cNvSpPr>
          <p:nvPr/>
        </p:nvSpPr>
        <p:spPr bwMode="auto">
          <a:xfrm>
            <a:off x="538163" y="2838450"/>
            <a:ext cx="15176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 eaLnBrk="1" hangingPunct="1"/>
            <a:r>
              <a:rPr lang="zh-CN" altLang="en-US">
                <a:latin typeface="黑体" pitchFamily="2" charset="-122"/>
              </a:rPr>
              <a:t>成立，</a:t>
            </a:r>
          </a:p>
        </p:txBody>
      </p:sp>
      <p:sp>
        <p:nvSpPr>
          <p:cNvPr id="198673" name="Rectangle 17"/>
          <p:cNvSpPr>
            <a:spLocks noChangeArrowheads="1"/>
          </p:cNvSpPr>
          <p:nvPr/>
        </p:nvSpPr>
        <p:spPr bwMode="auto">
          <a:xfrm>
            <a:off x="898525" y="5445125"/>
            <a:ext cx="16954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>
                <a:latin typeface="黑体" pitchFamily="2" charset="-122"/>
                <a:cs typeface="Times New Roman" pitchFamily="18" charset="0"/>
              </a:rPr>
              <a:t>解的问题</a:t>
            </a:r>
            <a:r>
              <a:rPr lang="en-US" altLang="zh-CN">
                <a:cs typeface="Times New Roman" pitchFamily="18" charset="0"/>
              </a:rPr>
              <a:t>.</a:t>
            </a:r>
          </a:p>
        </p:txBody>
      </p:sp>
      <p:sp>
        <p:nvSpPr>
          <p:cNvPr id="198674" name="Rectangle 18"/>
          <p:cNvSpPr>
            <a:spLocks noChangeArrowheads="1"/>
          </p:cNvSpPr>
          <p:nvPr/>
        </p:nvSpPr>
        <p:spPr bwMode="auto">
          <a:xfrm>
            <a:off x="6011863" y="1196975"/>
            <a:ext cx="14954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</a:rPr>
              <a:t>(</a:t>
            </a:r>
            <a:r>
              <a:rPr lang="en-US" altLang="zh-CN" i="1"/>
              <a:t>x</a:t>
            </a:r>
            <a:r>
              <a:rPr lang="en-US" altLang="zh-CN" i="1" baseline="-25000"/>
              <a:t>i</a:t>
            </a:r>
            <a:r>
              <a:rPr lang="zh-CN" altLang="en-US">
                <a:latin typeface="黑体" pitchFamily="2" charset="-122"/>
              </a:rPr>
              <a:t>是数</a:t>
            </a:r>
            <a:r>
              <a:rPr lang="en-US" altLang="zh-CN">
                <a:latin typeface="黑体" pitchFamily="2" charset="-122"/>
              </a:rPr>
              <a:t>)</a:t>
            </a:r>
          </a:p>
        </p:txBody>
      </p:sp>
      <p:sp>
        <p:nvSpPr>
          <p:cNvPr id="198675" name="Rectangle 19"/>
          <p:cNvSpPr>
            <a:spLocks noChangeArrowheads="1"/>
          </p:cNvSpPr>
          <p:nvPr/>
        </p:nvSpPr>
        <p:spPr bwMode="auto">
          <a:xfrm>
            <a:off x="898525" y="1685925"/>
            <a:ext cx="44513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成立的充要条件是向量等式</a:t>
            </a:r>
          </a:p>
        </p:txBody>
      </p:sp>
      <p:sp>
        <p:nvSpPr>
          <p:cNvPr id="198676" name="Rectangle 20"/>
          <p:cNvSpPr>
            <a:spLocks noChangeArrowheads="1"/>
          </p:cNvSpPr>
          <p:nvPr/>
        </p:nvSpPr>
        <p:spPr bwMode="auto">
          <a:xfrm>
            <a:off x="1555750" y="2838450"/>
            <a:ext cx="40068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 eaLnBrk="1" hangingPunct="1"/>
            <a:r>
              <a:rPr lang="zh-CN" altLang="en-US">
                <a:latin typeface="黑体" pitchFamily="2" charset="-122"/>
              </a:rPr>
              <a:t>又可转化为线性方程组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19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19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2" grpId="0"/>
      <p:bldP spid="198673" grpId="0"/>
      <p:bldP spid="198676" grpId="0"/>
    </p:bldLst>
  </p:timing>
</p:sld>
</file>

<file path=ppt/theme/theme1.xml><?xml version="1.0" encoding="utf-8"?>
<a:theme xmlns:a="http://schemas.openxmlformats.org/drawingml/2006/main" name="满意主题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满意主题1</Template>
  <TotalTime>943</TotalTime>
  <Words>1708</Words>
  <Application>Microsoft Office PowerPoint</Application>
  <PresentationFormat>全屏显示(4:3)</PresentationFormat>
  <Paragraphs>199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黑体</vt:lpstr>
      <vt:lpstr>楷体_GB2312</vt:lpstr>
      <vt:lpstr>宋体</vt:lpstr>
      <vt:lpstr>Symbol</vt:lpstr>
      <vt:lpstr>Times New Roman</vt:lpstr>
      <vt:lpstr>Wingdings</vt:lpstr>
      <vt:lpstr>满意主题1</vt:lpstr>
      <vt:lpstr>Equation</vt:lpstr>
      <vt:lpstr>写字板文档</vt:lpstr>
      <vt:lpstr>第四章 线性空间</vt:lpstr>
      <vt:lpstr>§4.2.1 n维线性空间的定义</vt:lpstr>
      <vt:lpstr>零空间（没有基底）的维数规定为零.</vt:lpstr>
      <vt:lpstr>PowerPoint 演示文稿</vt:lpstr>
      <vt:lpstr>PowerPoint 演示文稿</vt:lpstr>
      <vt:lpstr>(4)一元多项式环：由一切实系数多项式关于通常的线性运算所构成的线性空间 P[x].</vt:lpstr>
      <vt:lpstr>PowerPoint 演示文稿</vt:lpstr>
      <vt:lpstr>PowerPoint 演示文稿</vt:lpstr>
      <vt:lpstr>例1 设向量             的坐标为 i=1,2,…,m，则易知等式</vt:lpstr>
      <vt:lpstr>例2 求R3中向量a =(1,2,1)在基底[a1, a2, a3 ]下的坐标.      其中，a1 =(1,1,1)，a2 =(1,1, －1)，a3 =(1, －1, －1).</vt:lpstr>
      <vt:lpstr>例3 在n维线性空间V 中，n个向量b1, b1,…, bn构成基底  用它们在同一个基底下的坐标作为行(列)向量的n阶行列式不等于零.</vt:lpstr>
      <vt:lpstr>例4 在P3[x]中 取向量组         f112xx3  f21xx2  f31x2  f413xx3       问向量组 f1  f2  f3  f4 是否线性相关？</vt:lpstr>
      <vt:lpstr>例5. 设a1, a2,…,am (m≤n)是n维线性空间V的中的m个线性无关的向量，则必可在V中找到n－m个向量 am+1, am+2,…,an使得向量组 a1, a2,…,an成为V的一个基底.</vt:lpstr>
      <vt:lpstr>PowerPoint 演示文稿</vt:lpstr>
      <vt:lpstr>§4.2.2 基底变换与坐标变换</vt:lpstr>
      <vt:lpstr>同一个向量在不同基下的坐标一般是不同的. </vt:lpstr>
      <vt:lpstr>注意：这里[a1, a2,…,an ]不是矩阵，上式也并非真正的矩阵乘法，这仅仅是一种约定记法，在形式上利用了矩阵乘法规则，在运算规律上符合矩阵的运算规则. </vt:lpstr>
      <vt:lpstr>PowerPoint 演示文稿</vt:lpstr>
      <vt:lpstr>过渡矩阵的应用</vt:lpstr>
      <vt:lpstr>PowerPoint 演示文稿</vt:lpstr>
      <vt:lpstr>定理   设                     和                       是n维线性空间V的两个基底，向量在上式二基底下的坐标分别为X和Y，则当基底变换为 </vt:lpstr>
      <vt:lpstr>PowerPoint 演示文稿</vt:lpstr>
      <vt:lpstr>例3 在R3中取两组基 </vt:lpstr>
      <vt:lpstr>PowerPoint 演示文稿</vt:lpstr>
      <vt:lpstr>法3 中介法</vt:lpstr>
      <vt:lpstr>PowerPoint 演示文稿</vt:lpstr>
      <vt:lpstr>小   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南开大学自动化系刘忠信</dc:creator>
  <cp:lastModifiedBy>jianlei</cp:lastModifiedBy>
  <cp:revision>265</cp:revision>
  <dcterms:created xsi:type="dcterms:W3CDTF">1601-01-01T00:00:00Z</dcterms:created>
  <dcterms:modified xsi:type="dcterms:W3CDTF">2017-11-07T23:19:13Z</dcterms:modified>
</cp:coreProperties>
</file>