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9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e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emf"/><Relationship Id="rId7" Type="http://schemas.openxmlformats.org/officeDocument/2006/relationships/image" Target="../media/image66.w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12" Type="http://schemas.openxmlformats.org/officeDocument/2006/relationships/image" Target="../media/image90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89.w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emf"/><Relationship Id="rId7" Type="http://schemas.openxmlformats.org/officeDocument/2006/relationships/image" Target="../media/image114.wmf"/><Relationship Id="rId12" Type="http://schemas.openxmlformats.org/officeDocument/2006/relationships/image" Target="../media/image119.wmf"/><Relationship Id="rId2" Type="http://schemas.openxmlformats.org/officeDocument/2006/relationships/image" Target="../media/image109.e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5" Type="http://schemas.openxmlformats.org/officeDocument/2006/relationships/image" Target="../media/image112.emf"/><Relationship Id="rId10" Type="http://schemas.openxmlformats.org/officeDocument/2006/relationships/image" Target="../media/image117.wmf"/><Relationship Id="rId4" Type="http://schemas.openxmlformats.org/officeDocument/2006/relationships/image" Target="../media/image111.emf"/><Relationship Id="rId9" Type="http://schemas.openxmlformats.org/officeDocument/2006/relationships/image" Target="../media/image11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22.wmf"/><Relationship Id="rId7" Type="http://schemas.openxmlformats.org/officeDocument/2006/relationships/image" Target="../media/image19.wmf"/><Relationship Id="rId2" Type="http://schemas.openxmlformats.org/officeDocument/2006/relationships/image" Target="../media/image20.wmf"/><Relationship Id="rId1" Type="http://schemas.openxmlformats.org/officeDocument/2006/relationships/image" Target="../media/image21.wmf"/><Relationship Id="rId6" Type="http://schemas.openxmlformats.org/officeDocument/2006/relationships/image" Target="../media/image18.wmf"/><Relationship Id="rId11" Type="http://schemas.openxmlformats.org/officeDocument/2006/relationships/image" Target="../media/image131.emf"/><Relationship Id="rId5" Type="http://schemas.openxmlformats.org/officeDocument/2006/relationships/image" Target="../media/image127.emf"/><Relationship Id="rId10" Type="http://schemas.openxmlformats.org/officeDocument/2006/relationships/image" Target="../media/image130.emf"/><Relationship Id="rId4" Type="http://schemas.openxmlformats.org/officeDocument/2006/relationships/image" Target="../media/image126.emf"/><Relationship Id="rId9" Type="http://schemas.openxmlformats.org/officeDocument/2006/relationships/image" Target="../media/image12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9" Type="http://schemas.openxmlformats.org/officeDocument/2006/relationships/image" Target="../media/image14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wmf"/><Relationship Id="rId18" Type="http://schemas.openxmlformats.org/officeDocument/2006/relationships/image" Target="../media/image3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image" Target="../media/image32.wmf"/><Relationship Id="rId2" Type="http://schemas.openxmlformats.org/officeDocument/2006/relationships/image" Target="../media/image17.wmf"/><Relationship Id="rId16" Type="http://schemas.openxmlformats.org/officeDocument/2006/relationships/image" Target="../media/image31.wmf"/><Relationship Id="rId1" Type="http://schemas.openxmlformats.org/officeDocument/2006/relationships/image" Target="../media/image16.emf"/><Relationship Id="rId6" Type="http://schemas.openxmlformats.org/officeDocument/2006/relationships/image" Target="../media/image21.wmf"/><Relationship Id="rId11" Type="http://schemas.openxmlformats.org/officeDocument/2006/relationships/image" Target="../media/image26.emf"/><Relationship Id="rId5" Type="http://schemas.openxmlformats.org/officeDocument/2006/relationships/image" Target="../media/image20.w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19" Type="http://schemas.openxmlformats.org/officeDocument/2006/relationships/image" Target="../media/image34.wmf"/><Relationship Id="rId4" Type="http://schemas.openxmlformats.org/officeDocument/2006/relationships/image" Target="../media/image19.wmf"/><Relationship Id="rId9" Type="http://schemas.openxmlformats.org/officeDocument/2006/relationships/image" Target="../media/image24.emf"/><Relationship Id="rId14" Type="http://schemas.openxmlformats.org/officeDocument/2006/relationships/image" Target="../media/image2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5" Type="http://schemas.openxmlformats.org/officeDocument/2006/relationships/image" Target="../media/image22.wmf"/><Relationship Id="rId4" Type="http://schemas.openxmlformats.org/officeDocument/2006/relationships/image" Target="../media/image16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7" Type="http://schemas.openxmlformats.org/officeDocument/2006/relationships/image" Target="../media/image170.emf"/><Relationship Id="rId2" Type="http://schemas.openxmlformats.org/officeDocument/2006/relationships/image" Target="../media/image165.wmf"/><Relationship Id="rId1" Type="http://schemas.openxmlformats.org/officeDocument/2006/relationships/image" Target="../media/image166.wmf"/><Relationship Id="rId6" Type="http://schemas.openxmlformats.org/officeDocument/2006/relationships/image" Target="../media/image169.emf"/><Relationship Id="rId5" Type="http://schemas.openxmlformats.org/officeDocument/2006/relationships/image" Target="../media/image168.wmf"/><Relationship Id="rId4" Type="http://schemas.openxmlformats.org/officeDocument/2006/relationships/image" Target="../media/image2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10" Type="http://schemas.openxmlformats.org/officeDocument/2006/relationships/image" Target="../media/image180.wmf"/><Relationship Id="rId4" Type="http://schemas.openxmlformats.org/officeDocument/2006/relationships/image" Target="../media/image174.wmf"/><Relationship Id="rId9" Type="http://schemas.openxmlformats.org/officeDocument/2006/relationships/image" Target="../media/image17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19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2021/10/19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8637B-C306-47DF-9A73-5C8E87C6C49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点击照片可显示牛顿</a:t>
            </a:r>
            <a:r>
              <a:rPr lang="en-US" altLang="zh-CN"/>
              <a:t>, </a:t>
            </a:r>
            <a:r>
              <a:rPr lang="zh-CN" altLang="en-US"/>
              <a:t>莱布尼兹的简介</a:t>
            </a:r>
            <a:r>
              <a:rPr lang="en-US" altLang="zh-CN"/>
              <a:t>, </a:t>
            </a:r>
            <a:r>
              <a:rPr lang="zh-CN" altLang="en-US"/>
              <a:t>并自动返回</a:t>
            </a:r>
            <a:r>
              <a:rPr lang="en-US" altLang="zh-CN"/>
              <a:t>.  </a:t>
            </a:r>
            <a:r>
              <a:rPr lang="zh-CN" altLang="en-US"/>
              <a:t>不点击则不显示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13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2021/10/19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2021/10/19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2021/10/19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2021/10/19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2021/10/19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2021/10/19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60.e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4.wmf"/><Relationship Id="rId22" Type="http://schemas.openxmlformats.org/officeDocument/2006/relationships/image" Target="../media/image7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6.wmf"/><Relationship Id="rId26" Type="http://schemas.openxmlformats.org/officeDocument/2006/relationships/image" Target="../media/image90.w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89.wmf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4.wmf"/><Relationship Id="rId22" Type="http://schemas.openxmlformats.org/officeDocument/2006/relationships/image" Target="../media/image8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20" Type="http://schemas.openxmlformats.org/officeDocument/2006/relationships/image" Target="../media/image10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5.wmf"/><Relationship Id="rId26" Type="http://schemas.openxmlformats.org/officeDocument/2006/relationships/image" Target="../media/image119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2.e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118.w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10" Type="http://schemas.openxmlformats.org/officeDocument/2006/relationships/image" Target="../media/image111.e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3.wmf"/><Relationship Id="rId22" Type="http://schemas.openxmlformats.org/officeDocument/2006/relationships/image" Target="../media/image11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28.w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7.e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12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131.e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10" Type="http://schemas.openxmlformats.org/officeDocument/2006/relationships/image" Target="../media/image126.e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8.wmf"/><Relationship Id="rId22" Type="http://schemas.openxmlformats.org/officeDocument/2006/relationships/image" Target="../media/image13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20" Type="http://schemas.openxmlformats.org/officeDocument/2006/relationships/image" Target="../media/image14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35.w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45.wmf"/><Relationship Id="rId18" Type="http://schemas.openxmlformats.org/officeDocument/2006/relationships/oleObject" Target="../embeddings/oleObject152.bin"/><Relationship Id="rId3" Type="http://schemas.openxmlformats.org/officeDocument/2006/relationships/audio" Target="../media/audio1.wav"/><Relationship Id="rId7" Type="http://schemas.openxmlformats.org/officeDocument/2006/relationships/image" Target="../media/image142.wmf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1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1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44.wmf"/><Relationship Id="rId5" Type="http://schemas.openxmlformats.org/officeDocument/2006/relationships/image" Target="../media/image141.wmf"/><Relationship Id="rId15" Type="http://schemas.openxmlformats.org/officeDocument/2006/relationships/image" Target="../media/image146.wmf"/><Relationship Id="rId10" Type="http://schemas.openxmlformats.org/officeDocument/2006/relationships/oleObject" Target="../embeddings/oleObject148.bin"/><Relationship Id="rId19" Type="http://schemas.openxmlformats.org/officeDocument/2006/relationships/image" Target="../media/image148.wmf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43.wmf"/><Relationship Id="rId14" Type="http://schemas.openxmlformats.org/officeDocument/2006/relationships/oleObject" Target="../embeddings/oleObject15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58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6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0" Type="http://schemas.openxmlformats.org/officeDocument/2006/relationships/image" Target="../media/image165.wmf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16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77.bin"/><Relationship Id="rId18" Type="http://schemas.openxmlformats.org/officeDocument/2006/relationships/oleObject" Target="../embeddings/oleObject180.bin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oleObject" Target="../embeddings/oleObject176.bin"/><Relationship Id="rId17" Type="http://schemas.openxmlformats.org/officeDocument/2006/relationships/image" Target="../media/image16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9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21.wmf"/><Relationship Id="rId19" Type="http://schemas.openxmlformats.org/officeDocument/2006/relationships/image" Target="../media/image170.e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6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78.wmf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0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75.wmf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7.wmf"/><Relationship Id="rId20" Type="http://schemas.openxmlformats.org/officeDocument/2006/relationships/image" Target="../media/image179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174.wmf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76.wmf"/><Relationship Id="rId22" Type="http://schemas.openxmlformats.org/officeDocument/2006/relationships/image" Target="../media/image18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8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8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8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9" Type="http://schemas.openxmlformats.org/officeDocument/2006/relationships/image" Target="../media/image33.wmf"/><Relationship Id="rId21" Type="http://schemas.openxmlformats.org/officeDocument/2006/relationships/image" Target="../media/image24.emf"/><Relationship Id="rId34" Type="http://schemas.openxmlformats.org/officeDocument/2006/relationships/oleObject" Target="../embeddings/oleObject29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8.wmf"/><Relationship Id="rId41" Type="http://schemas.openxmlformats.org/officeDocument/2006/relationships/image" Target="../media/image3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24" Type="http://schemas.openxmlformats.org/officeDocument/2006/relationships/oleObject" Target="../embeddings/oleObject24.bin"/><Relationship Id="rId32" Type="http://schemas.openxmlformats.org/officeDocument/2006/relationships/oleObject" Target="../embeddings/oleObject28.bin"/><Relationship Id="rId37" Type="http://schemas.openxmlformats.org/officeDocument/2006/relationships/image" Target="../media/image32.wmf"/><Relationship Id="rId40" Type="http://schemas.openxmlformats.org/officeDocument/2006/relationships/oleObject" Target="../embeddings/oleObject32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0.bin"/><Relationship Id="rId10" Type="http://schemas.openxmlformats.org/officeDocument/2006/relationships/image" Target="../media/image19.wmf"/><Relationship Id="rId19" Type="http://schemas.openxmlformats.org/officeDocument/2006/relationships/image" Target="../media/image23.emf"/><Relationship Id="rId31" Type="http://schemas.openxmlformats.org/officeDocument/2006/relationships/image" Target="../media/image29.w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7.wmf"/><Relationship Id="rId30" Type="http://schemas.openxmlformats.org/officeDocument/2006/relationships/oleObject" Target="../embeddings/oleObject27.bin"/><Relationship Id="rId35" Type="http://schemas.openxmlformats.org/officeDocument/2006/relationships/image" Target="../media/image31.wmf"/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12" Type="http://schemas.openxmlformats.org/officeDocument/2006/relationships/image" Target="../media/image20.wmf"/><Relationship Id="rId17" Type="http://schemas.openxmlformats.org/officeDocument/2006/relationships/image" Target="../media/image22.wmf"/><Relationship Id="rId25" Type="http://schemas.openxmlformats.org/officeDocument/2006/relationships/image" Target="../media/image26.emf"/><Relationship Id="rId33" Type="http://schemas.openxmlformats.org/officeDocument/2006/relationships/image" Target="../media/image30.wmf"/><Relationship Id="rId38" Type="http://schemas.openxmlformats.org/officeDocument/2006/relationships/oleObject" Target="../embeddings/oleObject3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9.w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1027" descr="D:\数学家\NEWTON.BMP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056" y="2368581"/>
            <a:ext cx="9239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0" name="Picture 1028" descr="D:\数学家\LEIBNIZ.BMP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958" y="3735387"/>
            <a:ext cx="966869" cy="10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3" name="Text Box 1031"/>
          <p:cNvSpPr txBox="1">
            <a:spLocks noChangeArrowheads="1"/>
          </p:cNvSpPr>
          <p:nvPr/>
        </p:nvSpPr>
        <p:spPr bwMode="auto">
          <a:xfrm>
            <a:off x="5552165" y="2365393"/>
            <a:ext cx="32896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微积分学的创始人</a:t>
            </a:r>
            <a:r>
              <a:rPr lang="en-US" altLang="zh-CN" sz="2800" b="1" dirty="0">
                <a:ea typeface="楷体_GB2312" pitchFamily="49" charset="-122"/>
              </a:rPr>
              <a:t>: </a:t>
            </a:r>
          </a:p>
        </p:txBody>
      </p:sp>
      <p:sp>
        <p:nvSpPr>
          <p:cNvPr id="34826" name="Text Box 1034"/>
          <p:cNvSpPr txBox="1">
            <a:spLocks noChangeArrowheads="1"/>
          </p:cNvSpPr>
          <p:nvPr/>
        </p:nvSpPr>
        <p:spPr bwMode="auto">
          <a:xfrm>
            <a:off x="5639444" y="3651578"/>
            <a:ext cx="34243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德国数学家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Leibniz</a:t>
            </a:r>
            <a:r>
              <a:rPr lang="en-US" altLang="zh-CN" sz="2800" dirty="0">
                <a:ea typeface="楷体_GB2312" pitchFamily="49" charset="-122"/>
              </a:rPr>
              <a:t> </a:t>
            </a:r>
          </a:p>
        </p:txBody>
      </p:sp>
      <p:sp>
        <p:nvSpPr>
          <p:cNvPr id="34827" name="Text Box 1035"/>
          <p:cNvSpPr txBox="1">
            <a:spLocks noChangeArrowheads="1"/>
          </p:cNvSpPr>
          <p:nvPr/>
        </p:nvSpPr>
        <p:spPr bwMode="auto">
          <a:xfrm>
            <a:off x="2281238" y="4800601"/>
            <a:ext cx="1376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微分学</a:t>
            </a:r>
          </a:p>
        </p:txBody>
      </p:sp>
      <p:sp>
        <p:nvSpPr>
          <p:cNvPr id="34829" name="Text Box 1037"/>
          <p:cNvSpPr txBox="1">
            <a:spLocks noChangeArrowheads="1"/>
          </p:cNvSpPr>
          <p:nvPr/>
        </p:nvSpPr>
        <p:spPr bwMode="auto">
          <a:xfrm>
            <a:off x="3703638" y="45100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导数</a:t>
            </a:r>
          </a:p>
        </p:txBody>
      </p:sp>
      <p:sp>
        <p:nvSpPr>
          <p:cNvPr id="34830" name="Line 1038"/>
          <p:cNvSpPr>
            <a:spLocks noChangeShapeType="1"/>
          </p:cNvSpPr>
          <p:nvPr/>
        </p:nvSpPr>
        <p:spPr bwMode="auto">
          <a:xfrm>
            <a:off x="4618039" y="4814888"/>
            <a:ext cx="611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1" name="Text Box 1039"/>
          <p:cNvSpPr txBox="1">
            <a:spLocks noChangeArrowheads="1"/>
          </p:cNvSpPr>
          <p:nvPr/>
        </p:nvSpPr>
        <p:spPr bwMode="auto">
          <a:xfrm>
            <a:off x="5243513" y="4510088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描述函数变化快慢</a:t>
            </a:r>
          </a:p>
        </p:txBody>
      </p:sp>
      <p:sp>
        <p:nvSpPr>
          <p:cNvPr id="34832" name="Text Box 1040"/>
          <p:cNvSpPr txBox="1">
            <a:spLocks noChangeArrowheads="1"/>
          </p:cNvSpPr>
          <p:nvPr/>
        </p:nvSpPr>
        <p:spPr bwMode="auto">
          <a:xfrm>
            <a:off x="3703638" y="50434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微分</a:t>
            </a:r>
          </a:p>
        </p:txBody>
      </p:sp>
      <p:sp>
        <p:nvSpPr>
          <p:cNvPr id="34833" name="Line 1041"/>
          <p:cNvSpPr>
            <a:spLocks noChangeShapeType="1"/>
          </p:cNvSpPr>
          <p:nvPr/>
        </p:nvSpPr>
        <p:spPr bwMode="auto">
          <a:xfrm>
            <a:off x="4618039" y="5348288"/>
            <a:ext cx="611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4" name="Text Box 1042"/>
          <p:cNvSpPr txBox="1">
            <a:spLocks noChangeArrowheads="1"/>
          </p:cNvSpPr>
          <p:nvPr/>
        </p:nvSpPr>
        <p:spPr bwMode="auto">
          <a:xfrm>
            <a:off x="5243514" y="5043488"/>
            <a:ext cx="3336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描述函数变化程度</a:t>
            </a:r>
          </a:p>
        </p:txBody>
      </p:sp>
      <p:sp>
        <p:nvSpPr>
          <p:cNvPr id="34835" name="Text Box 1043"/>
          <p:cNvSpPr txBox="1">
            <a:spLocks noChangeArrowheads="1"/>
          </p:cNvSpPr>
          <p:nvPr/>
        </p:nvSpPr>
        <p:spPr bwMode="auto">
          <a:xfrm>
            <a:off x="3503712" y="5764592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都是描述物质运动的工具 </a:t>
            </a:r>
          </a:p>
        </p:txBody>
      </p:sp>
      <p:sp>
        <p:nvSpPr>
          <p:cNvPr id="34836" name="Text Box 1044"/>
          <p:cNvSpPr txBox="1">
            <a:spLocks noChangeArrowheads="1"/>
          </p:cNvSpPr>
          <p:nvPr/>
        </p:nvSpPr>
        <p:spPr bwMode="auto">
          <a:xfrm>
            <a:off x="7424667" y="5777667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从微观上研究函数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837" name="AutoShape 1045"/>
          <p:cNvSpPr>
            <a:spLocks/>
          </p:cNvSpPr>
          <p:nvPr/>
        </p:nvSpPr>
        <p:spPr bwMode="auto">
          <a:xfrm>
            <a:off x="3581400" y="4648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Text Box 1046"/>
          <p:cNvSpPr txBox="1">
            <a:spLocks noChangeArrowheads="1"/>
          </p:cNvSpPr>
          <p:nvPr/>
        </p:nvSpPr>
        <p:spPr bwMode="auto">
          <a:xfrm>
            <a:off x="2795469" y="1050261"/>
            <a:ext cx="5724644" cy="923330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第二章导数</a:t>
            </a:r>
            <a:r>
              <a:rPr lang="zh-CN" altLang="en-US" sz="54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与微分</a:t>
            </a:r>
          </a:p>
        </p:txBody>
      </p:sp>
      <p:sp>
        <p:nvSpPr>
          <p:cNvPr id="34824" name="Text Box 1032"/>
          <p:cNvSpPr txBox="1">
            <a:spLocks noChangeArrowheads="1"/>
          </p:cNvSpPr>
          <p:nvPr/>
        </p:nvSpPr>
        <p:spPr bwMode="auto">
          <a:xfrm>
            <a:off x="1183247" y="2528313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导数思想最早由法国</a:t>
            </a:r>
          </a:p>
        </p:txBody>
      </p:sp>
      <p:sp>
        <p:nvSpPr>
          <p:cNvPr id="34825" name="Text Box 1033"/>
          <p:cNvSpPr txBox="1">
            <a:spLocks noChangeArrowheads="1"/>
          </p:cNvSpPr>
          <p:nvPr/>
        </p:nvSpPr>
        <p:spPr bwMode="auto">
          <a:xfrm>
            <a:off x="1187521" y="3155897"/>
            <a:ext cx="35637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数学家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Ferma</a:t>
            </a:r>
            <a:r>
              <a:rPr lang="zh-CN" altLang="en-US" sz="2800" b="1" dirty="0" smtClean="0">
                <a:ea typeface="楷体_GB2312" pitchFamily="49" charset="-122"/>
              </a:rPr>
              <a:t>在</a:t>
            </a:r>
            <a:r>
              <a:rPr lang="zh-CN" altLang="en-US" sz="2800" b="1" dirty="0">
                <a:ea typeface="楷体_GB2312" pitchFamily="49" charset="-122"/>
              </a:rPr>
              <a:t>研究</a:t>
            </a:r>
          </a:p>
        </p:txBody>
      </p:sp>
      <p:sp>
        <p:nvSpPr>
          <p:cNvPr id="34839" name="Text Box 1047"/>
          <p:cNvSpPr txBox="1">
            <a:spLocks noChangeArrowheads="1"/>
          </p:cNvSpPr>
          <p:nvPr/>
        </p:nvSpPr>
        <p:spPr bwMode="auto">
          <a:xfrm>
            <a:off x="1203102" y="3795453"/>
            <a:ext cx="27975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极值问题中提出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34840" name="Text Box 1048"/>
          <p:cNvSpPr txBox="1">
            <a:spLocks noChangeArrowheads="1"/>
          </p:cNvSpPr>
          <p:nvPr/>
        </p:nvSpPr>
        <p:spPr bwMode="auto">
          <a:xfrm>
            <a:off x="5619519" y="2955623"/>
            <a:ext cx="33473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英国数学家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Newton</a:t>
            </a:r>
          </a:p>
        </p:txBody>
      </p:sp>
      <p:grpSp>
        <p:nvGrpSpPr>
          <p:cNvPr id="34855" name="Group 1063"/>
          <p:cNvGrpSpPr>
            <a:grpSpLocks/>
          </p:cNvGrpSpPr>
          <p:nvPr/>
        </p:nvGrpSpPr>
        <p:grpSpPr bwMode="auto">
          <a:xfrm>
            <a:off x="9382199" y="3679117"/>
            <a:ext cx="990600" cy="1223963"/>
            <a:chOff x="3648" y="2016"/>
            <a:chExt cx="624" cy="771"/>
          </a:xfrm>
        </p:grpSpPr>
        <p:sp>
          <p:nvSpPr>
            <p:cNvPr id="34849" name="Freeform 1057"/>
            <p:cNvSpPr>
              <a:spLocks/>
            </p:cNvSpPr>
            <p:nvPr/>
          </p:nvSpPr>
          <p:spPr bwMode="auto">
            <a:xfrm>
              <a:off x="3648" y="2016"/>
              <a:ext cx="48" cy="771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FF"/>
                </a:gs>
                <a:gs pos="50000">
                  <a:srgbClr val="0099FF"/>
                </a:gs>
                <a:gs pos="100000">
                  <a:srgbClr val="0066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Freeform 1058"/>
            <p:cNvSpPr>
              <a:spLocks/>
            </p:cNvSpPr>
            <p:nvPr/>
          </p:nvSpPr>
          <p:spPr bwMode="auto">
            <a:xfrm flipH="1" flipV="1">
              <a:off x="4224" y="2016"/>
              <a:ext cx="48" cy="771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FF"/>
                </a:gs>
                <a:gs pos="50000">
                  <a:srgbClr val="0099FF"/>
                </a:gs>
                <a:gs pos="100000">
                  <a:srgbClr val="0066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54" name="Group 1062"/>
            <p:cNvGrpSpPr>
              <a:grpSpLocks/>
            </p:cNvGrpSpPr>
            <p:nvPr/>
          </p:nvGrpSpPr>
          <p:grpSpPr bwMode="auto">
            <a:xfrm>
              <a:off x="3648" y="2016"/>
              <a:ext cx="621" cy="768"/>
              <a:chOff x="3648" y="2016"/>
              <a:chExt cx="576" cy="768"/>
            </a:xfrm>
          </p:grpSpPr>
          <p:sp>
            <p:nvSpPr>
              <p:cNvPr id="34848" name="Freeform 1056"/>
              <p:cNvSpPr>
                <a:spLocks/>
              </p:cNvSpPr>
              <p:nvPr/>
            </p:nvSpPr>
            <p:spPr bwMode="auto">
              <a:xfrm>
                <a:off x="3648" y="2016"/>
                <a:ext cx="576" cy="48"/>
              </a:xfrm>
              <a:custGeom>
                <a:avLst/>
                <a:gdLst>
                  <a:gd name="T0" fmla="*/ 0 w 2304"/>
                  <a:gd name="T1" fmla="*/ 0 h 192"/>
                  <a:gd name="T2" fmla="*/ 192 w 2304"/>
                  <a:gd name="T3" fmla="*/ 192 h 192"/>
                  <a:gd name="T4" fmla="*/ 2112 w 2304"/>
                  <a:gd name="T5" fmla="*/ 192 h 192"/>
                  <a:gd name="T6" fmla="*/ 2304 w 2304"/>
                  <a:gd name="T7" fmla="*/ 0 h 192"/>
                  <a:gd name="T8" fmla="*/ 0 w 2304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1" name="Freeform 1059"/>
              <p:cNvSpPr>
                <a:spLocks/>
              </p:cNvSpPr>
              <p:nvPr/>
            </p:nvSpPr>
            <p:spPr bwMode="auto">
              <a:xfrm flipV="1">
                <a:off x="3648" y="2736"/>
                <a:ext cx="576" cy="48"/>
              </a:xfrm>
              <a:custGeom>
                <a:avLst/>
                <a:gdLst>
                  <a:gd name="T0" fmla="*/ 0 w 2304"/>
                  <a:gd name="T1" fmla="*/ 0 h 192"/>
                  <a:gd name="T2" fmla="*/ 192 w 2304"/>
                  <a:gd name="T3" fmla="*/ 192 h 192"/>
                  <a:gd name="T4" fmla="*/ 2112 w 2304"/>
                  <a:gd name="T5" fmla="*/ 192 h 192"/>
                  <a:gd name="T6" fmla="*/ 2304 w 2304"/>
                  <a:gd name="T7" fmla="*/ 0 h 192"/>
                  <a:gd name="T8" fmla="*/ 0 w 2304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4856" name="Group 1064"/>
          <p:cNvGrpSpPr>
            <a:grpSpLocks/>
          </p:cNvGrpSpPr>
          <p:nvPr/>
        </p:nvGrpSpPr>
        <p:grpSpPr bwMode="auto">
          <a:xfrm>
            <a:off x="9318056" y="2296349"/>
            <a:ext cx="990600" cy="1223963"/>
            <a:chOff x="3648" y="2016"/>
            <a:chExt cx="624" cy="771"/>
          </a:xfrm>
        </p:grpSpPr>
        <p:sp>
          <p:nvSpPr>
            <p:cNvPr id="34857" name="Freeform 1065"/>
            <p:cNvSpPr>
              <a:spLocks/>
            </p:cNvSpPr>
            <p:nvPr/>
          </p:nvSpPr>
          <p:spPr bwMode="auto">
            <a:xfrm>
              <a:off x="3648" y="2016"/>
              <a:ext cx="48" cy="771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FF"/>
                </a:gs>
                <a:gs pos="50000">
                  <a:srgbClr val="0099FF"/>
                </a:gs>
                <a:gs pos="100000">
                  <a:srgbClr val="0066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8" name="Freeform 1066"/>
            <p:cNvSpPr>
              <a:spLocks/>
            </p:cNvSpPr>
            <p:nvPr/>
          </p:nvSpPr>
          <p:spPr bwMode="auto">
            <a:xfrm flipH="1" flipV="1">
              <a:off x="4224" y="2016"/>
              <a:ext cx="48" cy="771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FF"/>
                </a:gs>
                <a:gs pos="50000">
                  <a:srgbClr val="0099FF"/>
                </a:gs>
                <a:gs pos="100000">
                  <a:srgbClr val="0066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59" name="Group 1067"/>
            <p:cNvGrpSpPr>
              <a:grpSpLocks/>
            </p:cNvGrpSpPr>
            <p:nvPr/>
          </p:nvGrpSpPr>
          <p:grpSpPr bwMode="auto">
            <a:xfrm>
              <a:off x="3648" y="2016"/>
              <a:ext cx="621" cy="768"/>
              <a:chOff x="3648" y="2016"/>
              <a:chExt cx="576" cy="768"/>
            </a:xfrm>
          </p:grpSpPr>
          <p:sp>
            <p:nvSpPr>
              <p:cNvPr id="34860" name="Freeform 1068"/>
              <p:cNvSpPr>
                <a:spLocks/>
              </p:cNvSpPr>
              <p:nvPr/>
            </p:nvSpPr>
            <p:spPr bwMode="auto">
              <a:xfrm>
                <a:off x="3648" y="2016"/>
                <a:ext cx="576" cy="48"/>
              </a:xfrm>
              <a:custGeom>
                <a:avLst/>
                <a:gdLst>
                  <a:gd name="T0" fmla="*/ 0 w 2304"/>
                  <a:gd name="T1" fmla="*/ 0 h 192"/>
                  <a:gd name="T2" fmla="*/ 192 w 2304"/>
                  <a:gd name="T3" fmla="*/ 192 h 192"/>
                  <a:gd name="T4" fmla="*/ 2112 w 2304"/>
                  <a:gd name="T5" fmla="*/ 192 h 192"/>
                  <a:gd name="T6" fmla="*/ 2304 w 2304"/>
                  <a:gd name="T7" fmla="*/ 0 h 192"/>
                  <a:gd name="T8" fmla="*/ 0 w 2304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1" name="Freeform 1069"/>
              <p:cNvSpPr>
                <a:spLocks/>
              </p:cNvSpPr>
              <p:nvPr/>
            </p:nvSpPr>
            <p:spPr bwMode="auto">
              <a:xfrm flipV="1">
                <a:off x="3648" y="2736"/>
                <a:ext cx="576" cy="48"/>
              </a:xfrm>
              <a:custGeom>
                <a:avLst/>
                <a:gdLst>
                  <a:gd name="T0" fmla="*/ 0 w 2304"/>
                  <a:gd name="T1" fmla="*/ 0 h 192"/>
                  <a:gd name="T2" fmla="*/ 192 w 2304"/>
                  <a:gd name="T3" fmla="*/ 192 h 192"/>
                  <a:gd name="T4" fmla="*/ 2112 w 2304"/>
                  <a:gd name="T5" fmla="*/ 192 h 192"/>
                  <a:gd name="T6" fmla="*/ 2304 w 2304"/>
                  <a:gd name="T7" fmla="*/ 0 h 192"/>
                  <a:gd name="T8" fmla="*/ 0 w 2304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49099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build="p" autoUpdateAnimBg="0"/>
      <p:bldP spid="34826" grpId="0" build="p" autoUpdateAnimBg="0" advAuto="0"/>
      <p:bldP spid="34827" grpId="0" autoUpdateAnimBg="0"/>
      <p:bldP spid="34829" grpId="0" autoUpdateAnimBg="0"/>
      <p:bldP spid="34830" grpId="0" animBg="1"/>
      <p:bldP spid="34831" grpId="0" autoUpdateAnimBg="0"/>
      <p:bldP spid="34832" grpId="0" autoUpdateAnimBg="0"/>
      <p:bldP spid="34833" grpId="0" animBg="1"/>
      <p:bldP spid="34834" grpId="0" autoUpdateAnimBg="0"/>
      <p:bldP spid="34835" grpId="0" autoUpdateAnimBg="0"/>
      <p:bldP spid="34836" grpId="0" autoUpdateAnimBg="0"/>
      <p:bldP spid="34837" grpId="0" animBg="1"/>
      <p:bldP spid="34824" grpId="0" build="p" autoUpdateAnimBg="0"/>
      <p:bldP spid="34825" grpId="0" build="p" autoUpdateAnimBg="0" advAuto="0"/>
      <p:bldP spid="34839" grpId="0" build="p" autoUpdateAnimBg="0" advAuto="0"/>
      <p:bldP spid="34840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406390"/>
              </p:ext>
            </p:extLst>
          </p:nvPr>
        </p:nvGraphicFramePr>
        <p:xfrm>
          <a:off x="2926604" y="838225"/>
          <a:ext cx="7960918" cy="1336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文档" r:id="rId3" imgW="7484040" imgH="1257480" progId="Word.Document.8">
                  <p:embed/>
                </p:oleObj>
              </mc:Choice>
              <mc:Fallback>
                <p:oleObj name="文档" r:id="rId3" imgW="7484040" imgH="1257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604" y="838225"/>
                        <a:ext cx="7960918" cy="1336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3"/>
          <p:cNvSpPr txBox="1">
            <a:spLocks noChangeArrowheads="1"/>
          </p:cNvSpPr>
          <p:nvPr/>
        </p:nvSpPr>
        <p:spPr bwMode="auto">
          <a:xfrm>
            <a:off x="2286000" y="838225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</a:rPr>
              <a:t>★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037454"/>
              </p:ext>
            </p:extLst>
          </p:nvPr>
        </p:nvGraphicFramePr>
        <p:xfrm>
          <a:off x="2895599" y="2246314"/>
          <a:ext cx="7670823" cy="1624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公式" r:id="rId5" imgW="7556400" imgH="1600200" progId="Equation.3">
                  <p:embed/>
                </p:oleObj>
              </mc:Choice>
              <mc:Fallback>
                <p:oleObj name="公式" r:id="rId5" imgW="755640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99" y="2246314"/>
                        <a:ext cx="7670823" cy="1624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778812"/>
              </p:ext>
            </p:extLst>
          </p:nvPr>
        </p:nvGraphicFramePr>
        <p:xfrm>
          <a:off x="2870199" y="3941762"/>
          <a:ext cx="4337367" cy="927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公式" r:id="rId7" imgW="4228920" imgH="901440" progId="Equation.3">
                  <p:embed/>
                </p:oleObj>
              </mc:Choice>
              <mc:Fallback>
                <p:oleObj name="公式" r:id="rId7" imgW="422892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199" y="3941762"/>
                        <a:ext cx="4337367" cy="927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111556"/>
              </p:ext>
            </p:extLst>
          </p:nvPr>
        </p:nvGraphicFramePr>
        <p:xfrm>
          <a:off x="3211513" y="4940300"/>
          <a:ext cx="3916202" cy="864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公式" r:id="rId9" imgW="4076640" imgH="901440" progId="Equation.3">
                  <p:embed/>
                </p:oleObj>
              </mc:Choice>
              <mc:Fallback>
                <p:oleObj name="公式" r:id="rId9" imgW="407664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4940300"/>
                        <a:ext cx="3916202" cy="864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492765"/>
              </p:ext>
            </p:extLst>
          </p:nvPr>
        </p:nvGraphicFramePr>
        <p:xfrm>
          <a:off x="7320136" y="5141974"/>
          <a:ext cx="2294438" cy="46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公式" r:id="rId11" imgW="2336760" imgH="469800" progId="Equation.3">
                  <p:embed/>
                </p:oleObj>
              </mc:Choice>
              <mc:Fallback>
                <p:oleObj name="公式" r:id="rId11" imgW="2336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136" y="5141974"/>
                        <a:ext cx="2294438" cy="461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2286000" y="2362201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</a:rPr>
              <a:t>★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418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749618"/>
              </p:ext>
            </p:extLst>
          </p:nvPr>
        </p:nvGraphicFramePr>
        <p:xfrm>
          <a:off x="7176120" y="2492896"/>
          <a:ext cx="2551548" cy="511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" name="公式" r:id="rId3" imgW="2336760" imgH="469800" progId="Equation.3">
                  <p:embed/>
                </p:oleObj>
              </mc:Choice>
              <mc:Fallback>
                <p:oleObj name="公式" r:id="rId3" imgW="2336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2492896"/>
                        <a:ext cx="2551548" cy="511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664342"/>
              </p:ext>
            </p:extLst>
          </p:nvPr>
        </p:nvGraphicFramePr>
        <p:xfrm>
          <a:off x="2474697" y="954832"/>
          <a:ext cx="4236856" cy="1082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" name="Equation" r:id="rId5" imgW="1587240" imgH="406080" progId="Equation.DSMT4">
                  <p:embed/>
                </p:oleObj>
              </mc:Choice>
              <mc:Fallback>
                <p:oleObj name="Equation" r:id="rId5" imgW="1587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697" y="954832"/>
                        <a:ext cx="4236856" cy="1082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855463"/>
              </p:ext>
            </p:extLst>
          </p:nvPr>
        </p:nvGraphicFramePr>
        <p:xfrm>
          <a:off x="2885381" y="2221839"/>
          <a:ext cx="4185025" cy="930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2" name="公式" r:id="rId7" imgW="4051080" imgH="901440" progId="Equation.3">
                  <p:embed/>
                </p:oleObj>
              </mc:Choice>
              <mc:Fallback>
                <p:oleObj name="公式" r:id="rId7" imgW="40510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381" y="2221839"/>
                        <a:ext cx="4185025" cy="930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283289"/>
              </p:ext>
            </p:extLst>
          </p:nvPr>
        </p:nvGraphicFramePr>
        <p:xfrm>
          <a:off x="2474697" y="3266542"/>
          <a:ext cx="3965947" cy="493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3" name="公式" r:id="rId9" imgW="3682800" imgH="457200" progId="Equation.3">
                  <p:embed/>
                </p:oleObj>
              </mc:Choice>
              <mc:Fallback>
                <p:oleObj name="公式" r:id="rId9" imgW="368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697" y="3266542"/>
                        <a:ext cx="3965947" cy="493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026724"/>
              </p:ext>
            </p:extLst>
          </p:nvPr>
        </p:nvGraphicFramePr>
        <p:xfrm>
          <a:off x="3422546" y="4797152"/>
          <a:ext cx="2453779" cy="516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4" name="公式" r:id="rId11" imgW="2184120" imgH="457200" progId="Equation.3">
                  <p:embed/>
                </p:oleObj>
              </mc:Choice>
              <mc:Fallback>
                <p:oleObj name="公式" r:id="rId11" imgW="2184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546" y="4797152"/>
                        <a:ext cx="2453779" cy="516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370345" y="3963869"/>
            <a:ext cx="4793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303615" y="3963869"/>
            <a:ext cx="3766791" cy="629433"/>
            <a:chOff x="1312335" y="3651599"/>
            <a:chExt cx="3766791" cy="629433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1051633"/>
                </p:ext>
              </p:extLst>
            </p:nvPr>
          </p:nvGraphicFramePr>
          <p:xfrm>
            <a:off x="1312335" y="3713154"/>
            <a:ext cx="902433" cy="456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5" name="Equation" r:id="rId13" imgW="774364" imgH="393529" progId="Equation.DSMT4">
                    <p:embed/>
                  </p:oleObj>
                </mc:Choice>
                <mc:Fallback>
                  <p:oleObj name="Equation" r:id="rId13" imgW="774364" imgH="393529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335" y="3713154"/>
                          <a:ext cx="902433" cy="4567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907476"/>
                </p:ext>
              </p:extLst>
            </p:nvPr>
          </p:nvGraphicFramePr>
          <p:xfrm>
            <a:off x="3037801" y="3696257"/>
            <a:ext cx="468101" cy="540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6" name="Equation" r:id="rId15" imgW="368140" imgH="431613" progId="Equation.DSMT4">
                    <p:embed/>
                  </p:oleObj>
                </mc:Choice>
                <mc:Fallback>
                  <p:oleObj name="Equation" r:id="rId15" imgW="368140" imgH="431613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7801" y="3696257"/>
                          <a:ext cx="468101" cy="54011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2130278" y="3651599"/>
              <a:ext cx="100860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在点</a:t>
              </a:r>
              <a:endPara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3504148" y="3696257"/>
              <a:ext cx="157497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tabLst>
                  <a:tab pos="9201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tabLst>
                  <a:tab pos="9201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tabLst>
                  <a:tab pos="9201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tabLst>
                  <a:tab pos="9201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tabLst>
                  <a:tab pos="9201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1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1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1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1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201150" algn="l"/>
                </a:tabLst>
              </a:pP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可导，</a:t>
              </a:r>
              <a:endPara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6442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09794"/>
            <a:ext cx="5322168" cy="686473"/>
          </a:xfrm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三、一些函数的导数计算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133600" y="1488668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步骤</a:t>
            </a:r>
            <a:r>
              <a:rPr lang="en-US" altLang="zh-CN" sz="2800" b="1" dirty="0">
                <a:solidFill>
                  <a:srgbClr val="FF0000"/>
                </a:solidFill>
              </a:rPr>
              <a:t>: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674896"/>
              </p:ext>
            </p:extLst>
          </p:nvPr>
        </p:nvGraphicFramePr>
        <p:xfrm>
          <a:off x="3148014" y="1551931"/>
          <a:ext cx="5666340" cy="4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" name="公式" r:id="rId3" imgW="5346360" imgH="431640" progId="Equation.3">
                  <p:embed/>
                </p:oleObj>
              </mc:Choice>
              <mc:Fallback>
                <p:oleObj name="公式" r:id="rId3" imgW="5346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4" y="1551931"/>
                        <a:ext cx="5666340" cy="45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406265"/>
              </p:ext>
            </p:extLst>
          </p:nvPr>
        </p:nvGraphicFramePr>
        <p:xfrm>
          <a:off x="3065207" y="2100182"/>
          <a:ext cx="5915328" cy="903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" name="公式" r:id="rId5" imgW="5486400" imgH="838080" progId="Equation.3">
                  <p:embed/>
                </p:oleObj>
              </mc:Choice>
              <mc:Fallback>
                <p:oleObj name="公式" r:id="rId5" imgW="54864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207" y="2100182"/>
                        <a:ext cx="5915328" cy="903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335250"/>
              </p:ext>
            </p:extLst>
          </p:nvPr>
        </p:nvGraphicFramePr>
        <p:xfrm>
          <a:off x="3048001" y="2947540"/>
          <a:ext cx="4043516" cy="886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" name="公式" r:id="rId7" imgW="3822480" imgH="838080" progId="Equation.3">
                  <p:embed/>
                </p:oleObj>
              </mc:Choice>
              <mc:Fallback>
                <p:oleObj name="公式" r:id="rId7" imgW="38224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2947540"/>
                        <a:ext cx="4043516" cy="886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105000" y="3885337"/>
            <a:ext cx="2057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en-US" altLang="zh-CN" sz="32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794423"/>
              </p:ext>
            </p:extLst>
          </p:nvPr>
        </p:nvGraphicFramePr>
        <p:xfrm>
          <a:off x="3133700" y="3969577"/>
          <a:ext cx="5867283" cy="475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" name="公式" r:id="rId9" imgW="5308560" imgH="431640" progId="Equation.3">
                  <p:embed/>
                </p:oleObj>
              </mc:Choice>
              <mc:Fallback>
                <p:oleObj name="公式" r:id="rId9" imgW="5308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00" y="3969577"/>
                        <a:ext cx="5867283" cy="475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2105000" y="4662707"/>
            <a:ext cx="1295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277144"/>
              </p:ext>
            </p:extLst>
          </p:nvPr>
        </p:nvGraphicFramePr>
        <p:xfrm>
          <a:off x="3009900" y="4598198"/>
          <a:ext cx="4238228" cy="85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" name="公式" r:id="rId11" imgW="4165560" imgH="838080" progId="Equation.3">
                  <p:embed/>
                </p:oleObj>
              </mc:Choice>
              <mc:Fallback>
                <p:oleObj name="公式" r:id="rId11" imgW="41655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4598198"/>
                        <a:ext cx="4238228" cy="852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72042"/>
              </p:ext>
            </p:extLst>
          </p:nvPr>
        </p:nvGraphicFramePr>
        <p:xfrm>
          <a:off x="7374142" y="4596307"/>
          <a:ext cx="1818201" cy="869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" name="公式" r:id="rId13" imgW="1752480" imgH="838080" progId="Equation.3">
                  <p:embed/>
                </p:oleObj>
              </mc:Choice>
              <mc:Fallback>
                <p:oleObj name="公式" r:id="rId13" imgW="17524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4142" y="4596307"/>
                        <a:ext cx="1818201" cy="869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027527"/>
              </p:ext>
            </p:extLst>
          </p:nvPr>
        </p:nvGraphicFramePr>
        <p:xfrm>
          <a:off x="9192343" y="4860186"/>
          <a:ext cx="594067" cy="328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5" name="公式" r:id="rId15" imgW="571320" imgH="317160" progId="Equation.3">
                  <p:embed/>
                </p:oleObj>
              </mc:Choice>
              <mc:Fallback>
                <p:oleObj name="公式" r:id="rId15" imgW="5713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2343" y="4860186"/>
                        <a:ext cx="594067" cy="328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941154"/>
              </p:ext>
            </p:extLst>
          </p:nvPr>
        </p:nvGraphicFramePr>
        <p:xfrm>
          <a:off x="3575720" y="5521506"/>
          <a:ext cx="432048" cy="49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6" name="Equation" r:id="rId17" imgW="177480" imgH="203040" progId="Equation.DSMT4">
                  <p:embed/>
                </p:oleObj>
              </mc:Choice>
              <mc:Fallback>
                <p:oleObj name="Equation" r:id="rId17" imgW="177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75720" y="5521506"/>
                        <a:ext cx="432048" cy="493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092704"/>
              </p:ext>
            </p:extLst>
          </p:nvPr>
        </p:nvGraphicFramePr>
        <p:xfrm>
          <a:off x="4404755" y="5579120"/>
          <a:ext cx="1448518" cy="503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" name="Equation" r:id="rId19" imgW="583920" imgH="203040" progId="Equation.DSMT4">
                  <p:embed/>
                </p:oleObj>
              </mc:Choice>
              <mc:Fallback>
                <p:oleObj name="Equation" r:id="rId19" imgW="583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04755" y="5579120"/>
                        <a:ext cx="1448518" cy="503832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2836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7" grpId="0" autoUpdateAnimBg="0"/>
      <p:bldP spid="717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Text Box 21"/>
          <p:cNvSpPr txBox="1">
            <a:spLocks noChangeArrowheads="1"/>
          </p:cNvSpPr>
          <p:nvPr/>
        </p:nvSpPr>
        <p:spPr bwMode="auto">
          <a:xfrm>
            <a:off x="2079290" y="865817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12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206421"/>
              </p:ext>
            </p:extLst>
          </p:nvPr>
        </p:nvGraphicFramePr>
        <p:xfrm>
          <a:off x="3042802" y="621794"/>
          <a:ext cx="655478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" name="公式" r:id="rId3" imgW="6553080" imgH="1054080" progId="Equation.3">
                  <p:embed/>
                </p:oleObj>
              </mc:Choice>
              <mc:Fallback>
                <p:oleObj name="公式" r:id="rId3" imgW="655308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802" y="621794"/>
                        <a:ext cx="655478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2079290" y="1829663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436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200869"/>
              </p:ext>
            </p:extLst>
          </p:nvPr>
        </p:nvGraphicFramePr>
        <p:xfrm>
          <a:off x="3035660" y="1638042"/>
          <a:ext cx="4392488" cy="820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7" name="公式" r:id="rId5" imgW="4483080" imgH="838080" progId="Equation.3">
                  <p:embed/>
                </p:oleObj>
              </mc:Choice>
              <mc:Fallback>
                <p:oleObj name="公式" r:id="rId5" imgW="44830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660" y="1638042"/>
                        <a:ext cx="4392488" cy="820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39576"/>
              </p:ext>
            </p:extLst>
          </p:nvPr>
        </p:nvGraphicFramePr>
        <p:xfrm>
          <a:off x="4151784" y="2459002"/>
          <a:ext cx="3061320" cy="1583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8" name="公式" r:id="rId7" imgW="3288960" imgH="1701720" progId="Equation.3">
                  <p:embed/>
                </p:oleObj>
              </mc:Choice>
              <mc:Fallback>
                <p:oleObj name="公式" r:id="rId7" imgW="3288960" imgH="1701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4" y="2459002"/>
                        <a:ext cx="3061320" cy="1583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124386"/>
              </p:ext>
            </p:extLst>
          </p:nvPr>
        </p:nvGraphicFramePr>
        <p:xfrm>
          <a:off x="7351752" y="3140968"/>
          <a:ext cx="1190548" cy="24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" name="公式" r:id="rId9" imgW="1143000" imgH="241200" progId="Equation.3">
                  <p:embed/>
                </p:oleObj>
              </mc:Choice>
              <mc:Fallback>
                <p:oleObj name="公式" r:id="rId9" imgW="1143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752" y="3140968"/>
                        <a:ext cx="1190548" cy="248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533015"/>
              </p:ext>
            </p:extLst>
          </p:nvPr>
        </p:nvGraphicFramePr>
        <p:xfrm>
          <a:off x="2567609" y="4869160"/>
          <a:ext cx="3424842" cy="1008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" name="公式" r:id="rId11" imgW="3581280" imgH="1054080" progId="Equation.3">
                  <p:embed/>
                </p:oleObj>
              </mc:Choice>
              <mc:Fallback>
                <p:oleObj name="公式" r:id="rId11" imgW="358128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9" y="4869160"/>
                        <a:ext cx="3424842" cy="1008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604866"/>
              </p:ext>
            </p:extLst>
          </p:nvPr>
        </p:nvGraphicFramePr>
        <p:xfrm>
          <a:off x="6151563" y="4950839"/>
          <a:ext cx="879475" cy="853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" name="公式" r:id="rId13" imgW="901440" imgH="876240" progId="Equation.3">
                  <p:embed/>
                </p:oleObj>
              </mc:Choice>
              <mc:Fallback>
                <p:oleObj name="公式" r:id="rId13" imgW="90144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563" y="4950839"/>
                        <a:ext cx="879475" cy="853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133177" y="4149080"/>
          <a:ext cx="394547" cy="484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2" name="Equation" r:id="rId15" imgW="177480" imgH="203040" progId="Equation.DSMT4">
                  <p:embed/>
                </p:oleObj>
              </mc:Choice>
              <mc:Fallback>
                <p:oleObj name="Equation" r:id="rId15" imgW="177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33177" y="4149080"/>
                        <a:ext cx="394547" cy="484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797176" y="4149725"/>
          <a:ext cx="2232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" name="Equation" r:id="rId17" imgW="990360" imgH="203040" progId="Equation.DSMT4">
                  <p:embed/>
                </p:oleObj>
              </mc:Choice>
              <mc:Fallback>
                <p:oleObj name="Equation" r:id="rId17" imgW="990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97176" y="4149725"/>
                        <a:ext cx="2232025" cy="457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187484"/>
              </p:ext>
            </p:extLst>
          </p:nvPr>
        </p:nvGraphicFramePr>
        <p:xfrm>
          <a:off x="5231904" y="4149079"/>
          <a:ext cx="1487996" cy="45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" name="Equation" r:id="rId19" imgW="660240" imgH="203040" progId="Equation.DSMT4">
                  <p:embed/>
                </p:oleObj>
              </mc:Choice>
              <mc:Fallback>
                <p:oleObj name="Equation" r:id="rId19" imgW="660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31904" y="4149079"/>
                        <a:ext cx="1487996" cy="45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032879"/>
              </p:ext>
            </p:extLst>
          </p:nvPr>
        </p:nvGraphicFramePr>
        <p:xfrm>
          <a:off x="6816080" y="4157471"/>
          <a:ext cx="248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5" name="Equation" r:id="rId21" imgW="1104840" imgH="203040" progId="Equation.DSMT4">
                  <p:embed/>
                </p:oleObj>
              </mc:Choice>
              <mc:Fallback>
                <p:oleObj name="Equation" r:id="rId21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080" y="4157471"/>
                        <a:ext cx="2489200" cy="457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9084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ext Box 2"/>
          <p:cNvSpPr txBox="1">
            <a:spLocks noChangeArrowheads="1"/>
          </p:cNvSpPr>
          <p:nvPr/>
        </p:nvSpPr>
        <p:spPr bwMode="auto">
          <a:xfrm>
            <a:off x="2286000" y="7620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3173414" y="819150"/>
          <a:ext cx="52593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" name="公式" r:id="rId3" imgW="5257800" imgH="469800" progId="Equation.3">
                  <p:embed/>
                </p:oleObj>
              </mc:Choice>
              <mc:Fallback>
                <p:oleObj name="公式" r:id="rId3" imgW="52578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4" y="819150"/>
                        <a:ext cx="52593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362200" y="16144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12310"/>
              </p:ext>
            </p:extLst>
          </p:nvPr>
        </p:nvGraphicFramePr>
        <p:xfrm>
          <a:off x="3200401" y="1365251"/>
          <a:ext cx="3583278" cy="86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" name="公式" r:id="rId5" imgW="3657600" imgH="888840" progId="Equation.3">
                  <p:embed/>
                </p:oleObj>
              </mc:Choice>
              <mc:Fallback>
                <p:oleObj name="公式" r:id="rId5" imgW="36576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1365251"/>
                        <a:ext cx="3583278" cy="869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191914"/>
              </p:ext>
            </p:extLst>
          </p:nvPr>
        </p:nvGraphicFramePr>
        <p:xfrm>
          <a:off x="3449639" y="2319337"/>
          <a:ext cx="548860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6" name="公式" r:id="rId7" imgW="5981400" imgH="876240" progId="Equation.3">
                  <p:embed/>
                </p:oleObj>
              </mc:Choice>
              <mc:Fallback>
                <p:oleObj name="公式" r:id="rId7" imgW="598140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9" y="2319337"/>
                        <a:ext cx="548860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561825"/>
              </p:ext>
            </p:extLst>
          </p:nvPr>
        </p:nvGraphicFramePr>
        <p:xfrm>
          <a:off x="9048328" y="2492897"/>
          <a:ext cx="1134858" cy="40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7" name="公式" r:id="rId9" imgW="1104840" imgH="393480" progId="Equation.3">
                  <p:embed/>
                </p:oleObj>
              </mc:Choice>
              <mc:Fallback>
                <p:oleObj name="公式" r:id="rId9" imgW="1104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328" y="2492897"/>
                        <a:ext cx="1134858" cy="400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356995"/>
              </p:ext>
            </p:extLst>
          </p:nvPr>
        </p:nvGraphicFramePr>
        <p:xfrm>
          <a:off x="3124201" y="3232151"/>
          <a:ext cx="3006502" cy="460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8" name="公式" r:id="rId11" imgW="3060360" imgH="469800" progId="Equation.3">
                  <p:embed/>
                </p:oleObj>
              </mc:Choice>
              <mc:Fallback>
                <p:oleObj name="公式" r:id="rId11" imgW="3060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3232151"/>
                        <a:ext cx="3006502" cy="460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2438400" y="3886200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更一般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地，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310544"/>
              </p:ext>
            </p:extLst>
          </p:nvPr>
        </p:nvGraphicFramePr>
        <p:xfrm>
          <a:off x="3505201" y="4715203"/>
          <a:ext cx="868780" cy="46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9" name="公式" r:id="rId13" imgW="850680" imgH="457200" progId="Equation.3">
                  <p:embed/>
                </p:oleObj>
              </mc:Choice>
              <mc:Fallback>
                <p:oleObj name="公式" r:id="rId13" imgW="850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4715203"/>
                        <a:ext cx="868780" cy="466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438400" y="4715203"/>
            <a:ext cx="11025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例如</a:t>
            </a:r>
            <a:r>
              <a:rPr lang="en-US" altLang="zh-CN" sz="2800" b="1" dirty="0"/>
              <a:t>,</a:t>
            </a:r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865042"/>
              </p:ext>
            </p:extLst>
          </p:nvPr>
        </p:nvGraphicFramePr>
        <p:xfrm>
          <a:off x="4482307" y="4484173"/>
          <a:ext cx="1145955" cy="885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0" name="Equation" r:id="rId15" imgW="1180800" imgH="914400" progId="Equation.DSMT4">
                  <p:embed/>
                </p:oleObj>
              </mc:Choice>
              <mc:Fallback>
                <p:oleObj name="Equation" r:id="rId15" imgW="1180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2307" y="4484173"/>
                        <a:ext cx="1145955" cy="885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756930"/>
              </p:ext>
            </p:extLst>
          </p:nvPr>
        </p:nvGraphicFramePr>
        <p:xfrm>
          <a:off x="5629846" y="4600426"/>
          <a:ext cx="1042217" cy="784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1" name="公式" r:id="rId17" imgW="1130040" imgH="850680" progId="Equation.3">
                  <p:embed/>
                </p:oleObj>
              </mc:Choice>
              <mc:Fallback>
                <p:oleObj name="公式" r:id="rId17" imgW="11300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846" y="4600426"/>
                        <a:ext cx="1042217" cy="784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958456"/>
              </p:ext>
            </p:extLst>
          </p:nvPr>
        </p:nvGraphicFramePr>
        <p:xfrm>
          <a:off x="3489324" y="5574729"/>
          <a:ext cx="884655" cy="467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2" name="公式" r:id="rId19" imgW="888840" imgH="469800" progId="Equation.3">
                  <p:embed/>
                </p:oleObj>
              </mc:Choice>
              <mc:Fallback>
                <p:oleObj name="公式" r:id="rId19" imgW="888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4" y="5574729"/>
                        <a:ext cx="884655" cy="467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162629"/>
              </p:ext>
            </p:extLst>
          </p:nvPr>
        </p:nvGraphicFramePr>
        <p:xfrm>
          <a:off x="4419601" y="5599114"/>
          <a:ext cx="155864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3" name="公式" r:id="rId21" imgW="1650960" imgH="469800" progId="Equation.3">
                  <p:embed/>
                </p:oleObj>
              </mc:Choice>
              <mc:Fallback>
                <p:oleObj name="公式" r:id="rId21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5599114"/>
                        <a:ext cx="155864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8671"/>
              </p:ext>
            </p:extLst>
          </p:nvPr>
        </p:nvGraphicFramePr>
        <p:xfrm>
          <a:off x="6130702" y="5443537"/>
          <a:ext cx="1117426" cy="841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4" name="公式" r:id="rId23" imgW="1130040" imgH="850680" progId="Equation.3">
                  <p:embed/>
                </p:oleObj>
              </mc:Choice>
              <mc:Fallback>
                <p:oleObj name="公式" r:id="rId23" imgW="11300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702" y="5443537"/>
                        <a:ext cx="1117426" cy="841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534062"/>
              </p:ext>
            </p:extLst>
          </p:nvPr>
        </p:nvGraphicFramePr>
        <p:xfrm>
          <a:off x="4482307" y="3891100"/>
          <a:ext cx="3768824" cy="54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5" name="Equation" r:id="rId25" imgW="1638000" imgH="228600" progId="Equation.DSMT4">
                  <p:embed/>
                </p:oleObj>
              </mc:Choice>
              <mc:Fallback>
                <p:oleObj name="Equation" r:id="rId25" imgW="1638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82307" y="3891100"/>
                        <a:ext cx="3768824" cy="542652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8258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7" grpId="0" autoUpdateAnimBg="0"/>
      <p:bldP spid="1230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 Box 2"/>
          <p:cNvSpPr txBox="1">
            <a:spLocks noChangeArrowheads="1"/>
          </p:cNvSpPr>
          <p:nvPr/>
        </p:nvSpPr>
        <p:spPr bwMode="auto">
          <a:xfrm>
            <a:off x="2286000" y="914401"/>
            <a:ext cx="812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en-US" altLang="zh-CN" sz="32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37517"/>
              </p:ext>
            </p:extLst>
          </p:nvPr>
        </p:nvGraphicFramePr>
        <p:xfrm>
          <a:off x="3232247" y="986261"/>
          <a:ext cx="6608169" cy="546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6" name="公式" r:id="rId3" imgW="5676840" imgH="469800" progId="Equation.3">
                  <p:embed/>
                </p:oleObj>
              </mc:Choice>
              <mc:Fallback>
                <p:oleObj name="公式" r:id="rId3" imgW="5676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247" y="986261"/>
                        <a:ext cx="6608169" cy="546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286000" y="1817640"/>
            <a:ext cx="1295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666690"/>
              </p:ext>
            </p:extLst>
          </p:nvPr>
        </p:nvGraphicFramePr>
        <p:xfrm>
          <a:off x="3206750" y="1634807"/>
          <a:ext cx="3303552" cy="950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7" name="公式" r:id="rId5" imgW="3085920" imgH="888840" progId="Equation.3">
                  <p:embed/>
                </p:oleObj>
              </mc:Choice>
              <mc:Fallback>
                <p:oleObj name="公式" r:id="rId5" imgW="30859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1634807"/>
                        <a:ext cx="3303552" cy="950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359856"/>
              </p:ext>
            </p:extLst>
          </p:nvPr>
        </p:nvGraphicFramePr>
        <p:xfrm>
          <a:off x="4088050" y="2664814"/>
          <a:ext cx="2471128" cy="100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8" name="公式" r:id="rId7" imgW="2184120" imgH="888840" progId="Equation.3">
                  <p:embed/>
                </p:oleObj>
              </mc:Choice>
              <mc:Fallback>
                <p:oleObj name="公式" r:id="rId7" imgW="21841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8050" y="2664814"/>
                        <a:ext cx="2471128" cy="1004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137259"/>
              </p:ext>
            </p:extLst>
          </p:nvPr>
        </p:nvGraphicFramePr>
        <p:xfrm>
          <a:off x="4129482" y="3824593"/>
          <a:ext cx="1462462" cy="418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9" name="公式" r:id="rId9" imgW="1371600" imgH="393480" progId="Equation.3">
                  <p:embed/>
                </p:oleObj>
              </mc:Choice>
              <mc:Fallback>
                <p:oleObj name="公式" r:id="rId9" imgW="1371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482" y="3824593"/>
                        <a:ext cx="1462462" cy="418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456518"/>
              </p:ext>
            </p:extLst>
          </p:nvPr>
        </p:nvGraphicFramePr>
        <p:xfrm>
          <a:off x="3098800" y="4751360"/>
          <a:ext cx="476920" cy="545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0" name="Equation" r:id="rId11" imgW="177480" imgH="203040" progId="Equation.DSMT4">
                  <p:embed/>
                </p:oleObj>
              </mc:Choice>
              <mc:Fallback>
                <p:oleObj name="Equation" r:id="rId11" imgW="177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98800" y="4751360"/>
                        <a:ext cx="476920" cy="545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224064"/>
              </p:ext>
            </p:extLst>
          </p:nvPr>
        </p:nvGraphicFramePr>
        <p:xfrm>
          <a:off x="3863752" y="4720348"/>
          <a:ext cx="2269837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1" name="Equation" r:id="rId13" imgW="901440" imgH="228600" progId="Equation.DSMT4">
                  <p:embed/>
                </p:oleObj>
              </mc:Choice>
              <mc:Fallback>
                <p:oleObj name="Equation" r:id="rId13" imgW="901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63752" y="4720348"/>
                        <a:ext cx="2269837" cy="576064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496118"/>
              </p:ext>
            </p:extLst>
          </p:nvPr>
        </p:nvGraphicFramePr>
        <p:xfrm>
          <a:off x="8040216" y="4641797"/>
          <a:ext cx="1597808" cy="587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2" name="Equation" r:id="rId15" imgW="622080" imgH="228600" progId="Equation.DSMT4">
                  <p:embed/>
                </p:oleObj>
              </mc:Choice>
              <mc:Fallback>
                <p:oleObj name="Equation" r:id="rId15" imgW="62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216" y="4641797"/>
                        <a:ext cx="1597808" cy="58740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323348"/>
              </p:ext>
            </p:extLst>
          </p:nvPr>
        </p:nvGraphicFramePr>
        <p:xfrm>
          <a:off x="6510302" y="4704670"/>
          <a:ext cx="1296144" cy="518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3" name="Equation" r:id="rId17" imgW="507960" imgH="203040" progId="Equation.DSMT4">
                  <p:embed/>
                </p:oleObj>
              </mc:Choice>
              <mc:Fallback>
                <p:oleObj name="Equation" r:id="rId17" imgW="50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10302" y="4704670"/>
                        <a:ext cx="1296144" cy="518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1698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Text Box 2"/>
          <p:cNvSpPr txBox="1">
            <a:spLocks noChangeArrowheads="1"/>
          </p:cNvSpPr>
          <p:nvPr/>
        </p:nvSpPr>
        <p:spPr bwMode="auto">
          <a:xfrm>
            <a:off x="2286000" y="838201"/>
            <a:ext cx="2057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en-US" altLang="zh-CN" sz="32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601956"/>
              </p:ext>
            </p:extLst>
          </p:nvPr>
        </p:nvGraphicFramePr>
        <p:xfrm>
          <a:off x="3215680" y="904248"/>
          <a:ext cx="6264696" cy="489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3" name="公式" r:id="rId3" imgW="5663880" imgH="444240" progId="Equation.3">
                  <p:embed/>
                </p:oleObj>
              </mc:Choice>
              <mc:Fallback>
                <p:oleObj name="公式" r:id="rId3" imgW="5663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904248"/>
                        <a:ext cx="6264696" cy="489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286000" y="1727876"/>
            <a:ext cx="5749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51053"/>
              </p:ext>
            </p:extLst>
          </p:nvPr>
        </p:nvGraphicFramePr>
        <p:xfrm>
          <a:off x="2973752" y="1586367"/>
          <a:ext cx="4273061" cy="867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" name="公式" r:id="rId5" imgW="4178160" imgH="850680" progId="Equation.3">
                  <p:embed/>
                </p:oleObj>
              </mc:Choice>
              <mc:Fallback>
                <p:oleObj name="公式" r:id="rId5" imgW="417816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752" y="1586367"/>
                        <a:ext cx="4273061" cy="867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361429"/>
              </p:ext>
            </p:extLst>
          </p:nvPr>
        </p:nvGraphicFramePr>
        <p:xfrm>
          <a:off x="3415614" y="2454291"/>
          <a:ext cx="2896410" cy="167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5" name="公式" r:id="rId7" imgW="2958840" imgH="1714320" progId="Equation.3">
                  <p:embed/>
                </p:oleObj>
              </mc:Choice>
              <mc:Fallback>
                <p:oleObj name="公式" r:id="rId7" imgW="2958840" imgH="1714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5614" y="2454291"/>
                        <a:ext cx="2896410" cy="1673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801056"/>
              </p:ext>
            </p:extLst>
          </p:nvPr>
        </p:nvGraphicFramePr>
        <p:xfrm>
          <a:off x="3415614" y="3964823"/>
          <a:ext cx="2896410" cy="891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6" name="公式" r:id="rId9" imgW="2958840" imgH="914400" progId="Equation.3">
                  <p:embed/>
                </p:oleObj>
              </mc:Choice>
              <mc:Fallback>
                <p:oleObj name="公式" r:id="rId9" imgW="29588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5614" y="3964823"/>
                        <a:ext cx="2896410" cy="891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341495"/>
              </p:ext>
            </p:extLst>
          </p:nvPr>
        </p:nvGraphicFramePr>
        <p:xfrm>
          <a:off x="6351588" y="3967163"/>
          <a:ext cx="27289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7" name="Equation" r:id="rId11" imgW="1244520" imgH="406080" progId="Equation.DSMT4">
                  <p:embed/>
                </p:oleObj>
              </mc:Choice>
              <mc:Fallback>
                <p:oleObj name="Equation" r:id="rId11" imgW="1244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3967163"/>
                        <a:ext cx="27289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59812"/>
              </p:ext>
            </p:extLst>
          </p:nvPr>
        </p:nvGraphicFramePr>
        <p:xfrm>
          <a:off x="2460473" y="5229200"/>
          <a:ext cx="476698" cy="544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8" name="Equation" r:id="rId13" imgW="177480" imgH="203040" progId="Equation.DSMT4">
                  <p:embed/>
                </p:oleObj>
              </mc:Choice>
              <mc:Fallback>
                <p:oleObj name="Equation" r:id="rId13" imgW="177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60473" y="5229200"/>
                        <a:ext cx="476698" cy="544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8692"/>
              </p:ext>
            </p:extLst>
          </p:nvPr>
        </p:nvGraphicFramePr>
        <p:xfrm>
          <a:off x="3178175" y="5075238"/>
          <a:ext cx="2487613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9" name="Equation" r:id="rId15" imgW="1143000" imgH="406080" progId="Equation.DSMT4">
                  <p:embed/>
                </p:oleObj>
              </mc:Choice>
              <mc:Fallback>
                <p:oleObj name="Equation" r:id="rId15" imgW="1143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78175" y="5075238"/>
                        <a:ext cx="2487613" cy="884237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70205"/>
              </p:ext>
            </p:extLst>
          </p:nvPr>
        </p:nvGraphicFramePr>
        <p:xfrm>
          <a:off x="7574918" y="5027811"/>
          <a:ext cx="1520168" cy="8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0" name="Equation" r:id="rId17" imgW="698400" imgH="406080" progId="Equation.DSMT4">
                  <p:embed/>
                </p:oleObj>
              </mc:Choice>
              <mc:Fallback>
                <p:oleObj name="Equation" r:id="rId17" imgW="698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74918" y="5027811"/>
                        <a:ext cx="1520168" cy="884462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813237"/>
              </p:ext>
            </p:extLst>
          </p:nvPr>
        </p:nvGraphicFramePr>
        <p:xfrm>
          <a:off x="6115950" y="5229200"/>
          <a:ext cx="1276194" cy="510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1" name="Equation" r:id="rId19" imgW="507960" imgH="203040" progId="Equation.DSMT4">
                  <p:embed/>
                </p:oleObj>
              </mc:Choice>
              <mc:Fallback>
                <p:oleObj name="Equation" r:id="rId19" imgW="50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15950" y="5229200"/>
                        <a:ext cx="1276194" cy="510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97629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4" name="Text Box 2"/>
          <p:cNvSpPr txBox="1">
            <a:spLocks noChangeArrowheads="1"/>
          </p:cNvSpPr>
          <p:nvPr/>
        </p:nvSpPr>
        <p:spPr bwMode="auto">
          <a:xfrm>
            <a:off x="2286000" y="962043"/>
            <a:ext cx="2057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en-US" altLang="zh-CN" sz="32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82159"/>
              </p:ext>
            </p:extLst>
          </p:nvPr>
        </p:nvGraphicFramePr>
        <p:xfrm>
          <a:off x="3238499" y="1040861"/>
          <a:ext cx="6524974" cy="483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6" name="公式" r:id="rId3" imgW="5981400" imgH="444240" progId="Equation.3">
                  <p:embed/>
                </p:oleObj>
              </mc:Choice>
              <mc:Fallback>
                <p:oleObj name="公式" r:id="rId3" imgW="5981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499" y="1040861"/>
                        <a:ext cx="6524974" cy="483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286000" y="1782764"/>
            <a:ext cx="1295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544272" y="1883570"/>
            <a:ext cx="2819400" cy="1647825"/>
            <a:chOff x="3312" y="1152"/>
            <a:chExt cx="1776" cy="1038"/>
          </a:xfrm>
        </p:grpSpPr>
        <p:sp>
          <p:nvSpPr>
            <p:cNvPr id="15377" name="Line 5"/>
            <p:cNvSpPr>
              <a:spLocks noChangeShapeType="1"/>
            </p:cNvSpPr>
            <p:nvPr/>
          </p:nvSpPr>
          <p:spPr bwMode="auto">
            <a:xfrm>
              <a:off x="3312" y="2016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6"/>
            <p:cNvSpPr>
              <a:spLocks noChangeShapeType="1"/>
            </p:cNvSpPr>
            <p:nvPr/>
          </p:nvSpPr>
          <p:spPr bwMode="auto">
            <a:xfrm flipV="1">
              <a:off x="4128" y="1200"/>
              <a:ext cx="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Line 7"/>
            <p:cNvSpPr>
              <a:spLocks noChangeShapeType="1"/>
            </p:cNvSpPr>
            <p:nvPr/>
          </p:nvSpPr>
          <p:spPr bwMode="auto">
            <a:xfrm>
              <a:off x="3552" y="1440"/>
              <a:ext cx="576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Line 8"/>
            <p:cNvSpPr>
              <a:spLocks noChangeShapeType="1"/>
            </p:cNvSpPr>
            <p:nvPr/>
          </p:nvSpPr>
          <p:spPr bwMode="auto">
            <a:xfrm flipV="1">
              <a:off x="4128" y="1440"/>
              <a:ext cx="576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0" name="Object 9"/>
            <p:cNvGraphicFramePr>
              <a:graphicFrameLocks noChangeAspect="1"/>
            </p:cNvGraphicFramePr>
            <p:nvPr/>
          </p:nvGraphicFramePr>
          <p:xfrm>
            <a:off x="4320" y="1152"/>
            <a:ext cx="48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7" name="公式" r:id="rId5" imgW="914400" imgH="444240" progId="Equation.3">
                    <p:embed/>
                  </p:oleObj>
                </mc:Choice>
                <mc:Fallback>
                  <p:oleObj name="公式" r:id="rId5" imgW="9144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152"/>
                          <a:ext cx="48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10"/>
            <p:cNvGraphicFramePr>
              <a:graphicFrameLocks noChangeAspect="1"/>
            </p:cNvGraphicFramePr>
            <p:nvPr/>
          </p:nvGraphicFramePr>
          <p:xfrm>
            <a:off x="4955" y="2064"/>
            <a:ext cx="133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8" name="公式" r:id="rId7" imgW="253800" imgH="241200" progId="Equation.3">
                    <p:embed/>
                  </p:oleObj>
                </mc:Choice>
                <mc:Fallback>
                  <p:oleObj name="公式" r:id="rId7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5" y="2064"/>
                          <a:ext cx="133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Object 11"/>
            <p:cNvGraphicFramePr>
              <a:graphicFrameLocks noChangeAspect="1"/>
            </p:cNvGraphicFramePr>
            <p:nvPr/>
          </p:nvGraphicFramePr>
          <p:xfrm>
            <a:off x="3947" y="1226"/>
            <a:ext cx="133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9" name="公式" r:id="rId9" imgW="253800" imgH="317160" progId="Equation.3">
                    <p:embed/>
                  </p:oleObj>
                </mc:Choice>
                <mc:Fallback>
                  <p:oleObj name="公式" r:id="rId9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7" y="1226"/>
                          <a:ext cx="133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Object 12"/>
            <p:cNvGraphicFramePr>
              <a:graphicFrameLocks noChangeAspect="1"/>
            </p:cNvGraphicFramePr>
            <p:nvPr/>
          </p:nvGraphicFramePr>
          <p:xfrm>
            <a:off x="3982" y="2060"/>
            <a:ext cx="113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0" name="公式" r:id="rId11" imgW="215640" imgH="241200" progId="Equation.3">
                    <p:embed/>
                  </p:oleObj>
                </mc:Choice>
                <mc:Fallback>
                  <p:oleObj name="公式" r:id="rId11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2" y="2060"/>
                          <a:ext cx="113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316796"/>
              </p:ext>
            </p:extLst>
          </p:nvPr>
        </p:nvGraphicFramePr>
        <p:xfrm>
          <a:off x="3124199" y="1700808"/>
          <a:ext cx="3602537" cy="928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1" name="公式" r:id="rId13" imgW="3403440" imgH="876240" progId="Equation.3">
                  <p:embed/>
                </p:oleObj>
              </mc:Choice>
              <mc:Fallback>
                <p:oleObj name="公式" r:id="rId13" imgW="340344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199" y="1700808"/>
                        <a:ext cx="3602537" cy="928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995863"/>
              </p:ext>
            </p:extLst>
          </p:nvPr>
        </p:nvGraphicFramePr>
        <p:xfrm>
          <a:off x="2541587" y="2782890"/>
          <a:ext cx="438438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2" name="公式" r:id="rId15" imgW="4203360" imgH="838080" progId="Equation.3">
                  <p:embed/>
                </p:oleObj>
              </mc:Choice>
              <mc:Fallback>
                <p:oleObj name="公式" r:id="rId15" imgW="42033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7" y="2782890"/>
                        <a:ext cx="438438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253405"/>
              </p:ext>
            </p:extLst>
          </p:nvPr>
        </p:nvGraphicFramePr>
        <p:xfrm>
          <a:off x="6988034" y="3026954"/>
          <a:ext cx="595817" cy="392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3" name="公式" r:id="rId17" imgW="558720" imgH="368280" progId="Equation.3">
                  <p:embed/>
                </p:oleObj>
              </mc:Choice>
              <mc:Fallback>
                <p:oleObj name="公式" r:id="rId17" imgW="5587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034" y="3026954"/>
                        <a:ext cx="595817" cy="392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364880"/>
              </p:ext>
            </p:extLst>
          </p:nvPr>
        </p:nvGraphicFramePr>
        <p:xfrm>
          <a:off x="2525714" y="3925888"/>
          <a:ext cx="466213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4" name="公式" r:id="rId19" imgW="4470120" imgH="838080" progId="Equation.3">
                  <p:embed/>
                </p:oleObj>
              </mc:Choice>
              <mc:Fallback>
                <p:oleObj name="公式" r:id="rId19" imgW="4470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4" y="3925888"/>
                        <a:ext cx="466213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352549"/>
              </p:ext>
            </p:extLst>
          </p:nvPr>
        </p:nvGraphicFramePr>
        <p:xfrm>
          <a:off x="7211590" y="4221088"/>
          <a:ext cx="869254" cy="3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5" name="公式" r:id="rId21" imgW="787320" imgH="317160" progId="Equation.3">
                  <p:embed/>
                </p:oleObj>
              </mc:Choice>
              <mc:Fallback>
                <p:oleObj name="公式" r:id="rId21" imgW="7873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1590" y="4221088"/>
                        <a:ext cx="869254" cy="34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463721"/>
              </p:ext>
            </p:extLst>
          </p:nvPr>
        </p:nvGraphicFramePr>
        <p:xfrm>
          <a:off x="2541587" y="5167340"/>
          <a:ext cx="2713111" cy="453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6" name="公式" r:id="rId23" imgW="2501640" imgH="419040" progId="Equation.3">
                  <p:embed/>
                </p:oleObj>
              </mc:Choice>
              <mc:Fallback>
                <p:oleObj name="公式" r:id="rId23" imgW="25016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7" y="5167340"/>
                        <a:ext cx="2713111" cy="453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665495"/>
              </p:ext>
            </p:extLst>
          </p:nvPr>
        </p:nvGraphicFramePr>
        <p:xfrm>
          <a:off x="5447929" y="5149058"/>
          <a:ext cx="5458543" cy="478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7" name="公式" r:id="rId25" imgW="4914720" imgH="431640" progId="Equation.3">
                  <p:embed/>
                </p:oleObj>
              </mc:Choice>
              <mc:Fallback>
                <p:oleObj name="公式" r:id="rId25" imgW="4914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9" y="5149058"/>
                        <a:ext cx="5458543" cy="478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58056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9496" y="76470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884201"/>
              </p:ext>
            </p:extLst>
          </p:nvPr>
        </p:nvGraphicFramePr>
        <p:xfrm>
          <a:off x="2423592" y="820820"/>
          <a:ext cx="4176464" cy="467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2" name="Equation" r:id="rId3" imgW="1930320" imgH="215640" progId="Equation.DSMT4">
                  <p:embed/>
                </p:oleObj>
              </mc:Choice>
              <mc:Fallback>
                <p:oleObj name="Equation" r:id="rId3" imgW="1930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3592" y="820820"/>
                        <a:ext cx="4176464" cy="467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130368"/>
              </p:ext>
            </p:extLst>
          </p:nvPr>
        </p:nvGraphicFramePr>
        <p:xfrm>
          <a:off x="6595916" y="608801"/>
          <a:ext cx="36798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3" name="Equation" r:id="rId5" imgW="1790640" imgH="406080" progId="Equation.DSMT4">
                  <p:embed/>
                </p:oleObj>
              </mc:Choice>
              <mc:Fallback>
                <p:oleObj name="Equation" r:id="rId5" imgW="1790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5916" y="608801"/>
                        <a:ext cx="3679825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792956"/>
              </p:ext>
            </p:extLst>
          </p:nvPr>
        </p:nvGraphicFramePr>
        <p:xfrm>
          <a:off x="1631504" y="1443826"/>
          <a:ext cx="3047132" cy="44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4" name="Equation" r:id="rId7" imgW="1473120" imgH="215640" progId="Equation.DSMT4">
                  <p:embed/>
                </p:oleObj>
              </mc:Choice>
              <mc:Fallback>
                <p:oleObj name="Equation" r:id="rId7" imgW="1473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1504" y="1443826"/>
                        <a:ext cx="3047132" cy="44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31504" y="204636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09380"/>
              </p:ext>
            </p:extLst>
          </p:nvPr>
        </p:nvGraphicFramePr>
        <p:xfrm>
          <a:off x="2423592" y="1968415"/>
          <a:ext cx="3761409" cy="878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5" name="Equation" r:id="rId9" imgW="1739880" imgH="406080" progId="Equation.DSMT4">
                  <p:embed/>
                </p:oleObj>
              </mc:Choice>
              <mc:Fallback>
                <p:oleObj name="Equation" r:id="rId9" imgW="1739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3592" y="1968415"/>
                        <a:ext cx="3761409" cy="878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636186"/>
              </p:ext>
            </p:extLst>
          </p:nvPr>
        </p:nvGraphicFramePr>
        <p:xfrm>
          <a:off x="2252949" y="2990478"/>
          <a:ext cx="7083371" cy="1736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6" name="Equation" r:id="rId11" imgW="3314520" imgH="812520" progId="Equation.DSMT4">
                  <p:embed/>
                </p:oleObj>
              </mc:Choice>
              <mc:Fallback>
                <p:oleObj name="Equation" r:id="rId11" imgW="331452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52949" y="2990478"/>
                        <a:ext cx="7083371" cy="1736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627663"/>
              </p:ext>
            </p:extLst>
          </p:nvPr>
        </p:nvGraphicFramePr>
        <p:xfrm>
          <a:off x="2252949" y="4727397"/>
          <a:ext cx="1508973" cy="911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7" name="Equation" r:id="rId13" imgW="672840" imgH="406080" progId="Equation.DSMT4">
                  <p:embed/>
                </p:oleObj>
              </mc:Choice>
              <mc:Fallback>
                <p:oleObj name="Equation" r:id="rId13" imgW="672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52949" y="4727397"/>
                        <a:ext cx="1508973" cy="911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94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7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710" y="1022178"/>
            <a:ext cx="3882008" cy="555848"/>
          </a:xfrm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四、导数的几何意义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843219" y="1238282"/>
            <a:ext cx="3429000" cy="2667000"/>
            <a:chOff x="3168" y="472"/>
            <a:chExt cx="2496" cy="1928"/>
          </a:xfrm>
        </p:grpSpPr>
        <p:sp>
          <p:nvSpPr>
            <p:cNvPr id="16407" name="Line 7"/>
            <p:cNvSpPr>
              <a:spLocks noChangeShapeType="1"/>
            </p:cNvSpPr>
            <p:nvPr/>
          </p:nvSpPr>
          <p:spPr bwMode="auto">
            <a:xfrm>
              <a:off x="3168" y="2112"/>
              <a:ext cx="2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8" name="Line 8"/>
            <p:cNvSpPr>
              <a:spLocks noChangeShapeType="1"/>
            </p:cNvSpPr>
            <p:nvPr/>
          </p:nvSpPr>
          <p:spPr bwMode="auto">
            <a:xfrm flipV="1">
              <a:off x="3456" y="576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3" name="Object 9"/>
            <p:cNvGraphicFramePr>
              <a:graphicFrameLocks noChangeAspect="1"/>
            </p:cNvGraphicFramePr>
            <p:nvPr/>
          </p:nvGraphicFramePr>
          <p:xfrm>
            <a:off x="3273" y="2153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9" name="公式" r:id="rId3" imgW="215640" imgH="241200" progId="Equation.3">
                    <p:embed/>
                  </p:oleObj>
                </mc:Choice>
                <mc:Fallback>
                  <p:oleObj name="公式" r:id="rId3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" y="2153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10"/>
            <p:cNvGraphicFramePr>
              <a:graphicFrameLocks noChangeAspect="1"/>
            </p:cNvGraphicFramePr>
            <p:nvPr/>
          </p:nvGraphicFramePr>
          <p:xfrm>
            <a:off x="5505" y="217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40" name="公式" r:id="rId5" imgW="253800" imgH="241200" progId="Equation.3">
                    <p:embed/>
                  </p:oleObj>
                </mc:Choice>
                <mc:Fallback>
                  <p:oleObj name="公式" r:id="rId5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5" y="217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11"/>
            <p:cNvGraphicFramePr>
              <a:graphicFrameLocks noChangeAspect="1"/>
            </p:cNvGraphicFramePr>
            <p:nvPr/>
          </p:nvGraphicFramePr>
          <p:xfrm>
            <a:off x="3252" y="576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41" name="公式" r:id="rId7" imgW="253800" imgH="317160" progId="Equation.3">
                    <p:embed/>
                  </p:oleObj>
                </mc:Choice>
                <mc:Fallback>
                  <p:oleObj name="公式" r:id="rId7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" y="576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9" name="Arc 12"/>
            <p:cNvSpPr>
              <a:spLocks/>
            </p:cNvSpPr>
            <p:nvPr/>
          </p:nvSpPr>
          <p:spPr bwMode="auto">
            <a:xfrm rot="1220612" flipH="1">
              <a:off x="3963" y="472"/>
              <a:ext cx="1051" cy="1605"/>
            </a:xfrm>
            <a:custGeom>
              <a:avLst/>
              <a:gdLst>
                <a:gd name="T0" fmla="*/ 1035 w 21600"/>
                <a:gd name="T1" fmla="*/ 1605 h 28873"/>
                <a:gd name="T2" fmla="*/ 61 w 21600"/>
                <a:gd name="T3" fmla="*/ 0 h 28873"/>
                <a:gd name="T4" fmla="*/ 1051 w 21600"/>
                <a:gd name="T5" fmla="*/ 404 h 2887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873"/>
                <a:gd name="T11" fmla="*/ 21600 w 21600"/>
                <a:gd name="T12" fmla="*/ 28873 h 28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873" fill="none" extrusionOk="0">
                  <a:moveTo>
                    <a:pt x="21278" y="28872"/>
                  </a:moveTo>
                  <a:cubicBezTo>
                    <a:pt x="9475" y="28696"/>
                    <a:pt x="0" y="19078"/>
                    <a:pt x="0" y="7275"/>
                  </a:cubicBezTo>
                  <a:cubicBezTo>
                    <a:pt x="-1" y="4795"/>
                    <a:pt x="426" y="2334"/>
                    <a:pt x="1261" y="-1"/>
                  </a:cubicBezTo>
                </a:path>
                <a:path w="21600" h="28873" stroke="0" extrusionOk="0">
                  <a:moveTo>
                    <a:pt x="21278" y="28872"/>
                  </a:moveTo>
                  <a:cubicBezTo>
                    <a:pt x="9475" y="28696"/>
                    <a:pt x="0" y="19078"/>
                    <a:pt x="0" y="7275"/>
                  </a:cubicBezTo>
                  <a:cubicBezTo>
                    <a:pt x="-1" y="4795"/>
                    <a:pt x="426" y="2334"/>
                    <a:pt x="1261" y="-1"/>
                  </a:cubicBezTo>
                  <a:lnTo>
                    <a:pt x="21600" y="7275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9126246"/>
                </p:ext>
              </p:extLst>
            </p:nvPr>
          </p:nvGraphicFramePr>
          <p:xfrm>
            <a:off x="4331" y="802"/>
            <a:ext cx="79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42" name="公式" r:id="rId9" imgW="1358640" imgH="393480" progId="Equation.3">
                    <p:embed/>
                  </p:oleObj>
                </mc:Choice>
                <mc:Fallback>
                  <p:oleObj name="公式" r:id="rId9" imgW="13586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1" y="802"/>
                          <a:ext cx="79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701761"/>
              </p:ext>
            </p:extLst>
          </p:nvPr>
        </p:nvGraphicFramePr>
        <p:xfrm>
          <a:off x="9020298" y="3325473"/>
          <a:ext cx="182562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3" name="公式" r:id="rId11" imgW="266400" imgH="241200" progId="Equation.3">
                  <p:embed/>
                </p:oleObj>
              </mc:Choice>
              <mc:Fallback>
                <p:oleObj name="公式" r:id="rId11" imgW="266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0298" y="3325473"/>
                        <a:ext cx="182562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8561592" y="2248285"/>
            <a:ext cx="2959100" cy="1085850"/>
            <a:chOff x="3456" y="1797"/>
            <a:chExt cx="1864" cy="684"/>
          </a:xfrm>
        </p:grpSpPr>
        <p:sp>
          <p:nvSpPr>
            <p:cNvPr id="16406" name="Line 5"/>
            <p:cNvSpPr>
              <a:spLocks noChangeShapeType="1"/>
            </p:cNvSpPr>
            <p:nvPr/>
          </p:nvSpPr>
          <p:spPr bwMode="auto">
            <a:xfrm rot="21174894" flipV="1">
              <a:off x="3456" y="2016"/>
              <a:ext cx="1720" cy="46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2" name="Object 19"/>
            <p:cNvGraphicFramePr>
              <a:graphicFrameLocks noChangeAspect="1"/>
            </p:cNvGraphicFramePr>
            <p:nvPr/>
          </p:nvGraphicFramePr>
          <p:xfrm>
            <a:off x="5179" y="1797"/>
            <a:ext cx="141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44" name="公式" r:id="rId13" imgW="279360" imgH="291960" progId="Equation.3">
                    <p:embed/>
                  </p:oleObj>
                </mc:Choice>
                <mc:Fallback>
                  <p:oleObj name="公式" r:id="rId13" imgW="2793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9" y="1797"/>
                          <a:ext cx="141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9495883" y="3144146"/>
            <a:ext cx="320675" cy="723900"/>
            <a:chOff x="4166" y="2299"/>
            <a:chExt cx="202" cy="456"/>
          </a:xfrm>
        </p:grpSpPr>
        <p:sp>
          <p:nvSpPr>
            <p:cNvPr id="16405" name="Line 16"/>
            <p:cNvSpPr>
              <a:spLocks noChangeShapeType="1"/>
            </p:cNvSpPr>
            <p:nvPr/>
          </p:nvSpPr>
          <p:spPr bwMode="auto">
            <a:xfrm>
              <a:off x="4224" y="2299"/>
              <a:ext cx="1" cy="2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1" name="Object 20"/>
            <p:cNvGraphicFramePr>
              <a:graphicFrameLocks noChangeAspect="1"/>
            </p:cNvGraphicFramePr>
            <p:nvPr/>
          </p:nvGraphicFramePr>
          <p:xfrm>
            <a:off x="4166" y="2519"/>
            <a:ext cx="20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45" name="公式" r:id="rId15" imgW="368280" imgH="431640" progId="Equation.3">
                    <p:embed/>
                  </p:oleObj>
                </mc:Choice>
                <mc:Fallback>
                  <p:oleObj name="公式" r:id="rId15" imgW="368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2519"/>
                          <a:ext cx="20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9283464" y="2721131"/>
            <a:ext cx="398476" cy="396370"/>
            <a:chOff x="4114" y="1598"/>
            <a:chExt cx="290" cy="286"/>
          </a:xfrm>
        </p:grpSpPr>
        <p:graphicFrame>
          <p:nvGraphicFramePr>
            <p:cNvPr id="1639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8645716"/>
                </p:ext>
              </p:extLst>
            </p:nvPr>
          </p:nvGraphicFramePr>
          <p:xfrm>
            <a:off x="4114" y="1598"/>
            <a:ext cx="29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46" name="Equation" r:id="rId17" imgW="203040" imgH="164880" progId="Equation.DSMT4">
                    <p:embed/>
                  </p:oleObj>
                </mc:Choice>
                <mc:Fallback>
                  <p:oleObj name="Equation" r:id="rId17" imgW="2030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" y="1598"/>
                          <a:ext cx="29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4" name="Oval 25"/>
            <p:cNvSpPr>
              <a:spLocks noChangeArrowheads="1"/>
            </p:cNvSpPr>
            <p:nvPr/>
          </p:nvSpPr>
          <p:spPr bwMode="auto">
            <a:xfrm>
              <a:off x="4308" y="18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050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328994"/>
              </p:ext>
            </p:extLst>
          </p:nvPr>
        </p:nvGraphicFramePr>
        <p:xfrm>
          <a:off x="1919536" y="1799129"/>
          <a:ext cx="4320480" cy="2235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7" name="公式" r:id="rId19" imgW="4368600" imgH="2260440" progId="Equation.3">
                  <p:embed/>
                </p:oleObj>
              </mc:Choice>
              <mc:Fallback>
                <p:oleObj name="公式" r:id="rId19" imgW="4368600" imgH="226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1799129"/>
                        <a:ext cx="4320480" cy="2235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2362200" y="4399558"/>
            <a:ext cx="22216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000" b="1" dirty="0"/>
              <a:t>切线方程为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2362200" y="5136156"/>
            <a:ext cx="22216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000" b="1" dirty="0"/>
              <a:t>法线方程为</a:t>
            </a:r>
          </a:p>
        </p:txBody>
      </p:sp>
      <p:graphicFrame>
        <p:nvGraphicFramePr>
          <p:cNvPr id="205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69560"/>
              </p:ext>
            </p:extLst>
          </p:nvPr>
        </p:nvGraphicFramePr>
        <p:xfrm>
          <a:off x="4944398" y="4393286"/>
          <a:ext cx="4235369" cy="507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8" name="公式" r:id="rId21" imgW="3581280" imgH="431640" progId="Equation.3">
                  <p:embed/>
                </p:oleObj>
              </mc:Choice>
              <mc:Fallback>
                <p:oleObj name="公式" r:id="rId21" imgW="3581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4398" y="4393286"/>
                        <a:ext cx="4235369" cy="507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872430"/>
              </p:ext>
            </p:extLst>
          </p:nvPr>
        </p:nvGraphicFramePr>
        <p:xfrm>
          <a:off x="4954634" y="4929298"/>
          <a:ext cx="4248225" cy="1009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9" name="公式" r:id="rId23" imgW="3898800" imgH="927000" progId="Equation.3">
                  <p:embed/>
                </p:oleObj>
              </mc:Choice>
              <mc:Fallback>
                <p:oleObj name="公式" r:id="rId23" imgW="38988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634" y="4929298"/>
                        <a:ext cx="4248225" cy="1009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89433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9" grpId="0" autoUpdateAnimBg="0"/>
      <p:bldP spid="205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3621543" y="2529771"/>
            <a:ext cx="43466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a typeface="楷体_GB2312" pitchFamily="49" charset="-122"/>
              </a:rPr>
              <a:t>一、问题的提出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199684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600450" y="3238397"/>
            <a:ext cx="3257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二、导数的定义</a:t>
            </a:r>
          </a:p>
        </p:txBody>
      </p:sp>
      <p:sp>
        <p:nvSpPr>
          <p:cNvPr id="199685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615680" y="3993828"/>
            <a:ext cx="49438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三、一些函数的导数计算</a:t>
            </a:r>
          </a:p>
        </p:txBody>
      </p:sp>
      <p:sp>
        <p:nvSpPr>
          <p:cNvPr id="199686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600450" y="5301208"/>
            <a:ext cx="653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五、可导性与连续性的关系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3071664" y="1392957"/>
            <a:ext cx="5250155" cy="769441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第一</a:t>
            </a:r>
            <a:r>
              <a:rPr lang="zh-CN" altLang="en-US" sz="44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节  导数</a:t>
            </a:r>
            <a:r>
              <a:rPr lang="zh-CN" altLang="en-US" sz="4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的概念  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9696400" y="404664"/>
            <a:ext cx="1736373" cy="584775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2</a:t>
            </a:r>
            <a:r>
              <a:rPr lang="zh-CN" altLang="en-US" sz="2800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3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624089" y="4647518"/>
            <a:ext cx="49438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四、导数的几何意义</a:t>
            </a:r>
          </a:p>
        </p:txBody>
      </p:sp>
    </p:spTree>
    <p:extLst>
      <p:ext uri="{BB962C8B-B14F-4D97-AF65-F5344CB8AC3E}">
        <p14:creationId xmlns:p14="http://schemas.microsoft.com/office/powerpoint/2010/main" val="20818051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9" name="Text Box 2"/>
          <p:cNvSpPr txBox="1">
            <a:spLocks noChangeArrowheads="1"/>
          </p:cNvSpPr>
          <p:nvPr/>
        </p:nvSpPr>
        <p:spPr bwMode="auto">
          <a:xfrm>
            <a:off x="2451181" y="794521"/>
            <a:ext cx="84936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630498"/>
              </p:ext>
            </p:extLst>
          </p:nvPr>
        </p:nvGraphicFramePr>
        <p:xfrm>
          <a:off x="2451181" y="576519"/>
          <a:ext cx="7583487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9" name="公式" r:id="rId3" imgW="7581600" imgH="1473120" progId="Equation.3">
                  <p:embed/>
                </p:oleObj>
              </mc:Choice>
              <mc:Fallback>
                <p:oleObj name="公式" r:id="rId3" imgW="7581600" imgH="1473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81" y="576519"/>
                        <a:ext cx="7583487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362200" y="21859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971800" y="2224088"/>
            <a:ext cx="693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由导数的几何意义</a:t>
            </a:r>
            <a:r>
              <a:rPr lang="en-US" altLang="zh-CN" sz="2800" b="1"/>
              <a:t>,  </a:t>
            </a:r>
            <a:r>
              <a:rPr lang="zh-CN" altLang="en-US" sz="2800" b="1"/>
              <a:t>得切线斜率为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3124200" y="2901950"/>
          <a:ext cx="1460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0" name="公式" r:id="rId5" imgW="1460160" imgH="1054080" progId="Equation.3">
                  <p:embed/>
                </p:oleObj>
              </mc:Choice>
              <mc:Fallback>
                <p:oleObj name="公式" r:id="rId5" imgW="146016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901950"/>
                        <a:ext cx="1460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4724400" y="2895600"/>
          <a:ext cx="1460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1" name="公式" r:id="rId7" imgW="1460160" imgH="1054080" progId="Equation.3">
                  <p:embed/>
                </p:oleObj>
              </mc:Choice>
              <mc:Fallback>
                <p:oleObj name="公式" r:id="rId7" imgW="146016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95600"/>
                        <a:ext cx="1460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6261100" y="2895600"/>
          <a:ext cx="1587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2" name="公式" r:id="rId9" imgW="1587240" imgH="1054080" progId="Equation.3">
                  <p:embed/>
                </p:oleObj>
              </mc:Choice>
              <mc:Fallback>
                <p:oleObj name="公式" r:id="rId9" imgW="158724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2895600"/>
                        <a:ext cx="1587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8001000" y="3200401"/>
          <a:ext cx="7874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3" name="公式" r:id="rId11" imgW="787320" imgH="317160" progId="Equation.3">
                  <p:embed/>
                </p:oleObj>
              </mc:Choice>
              <mc:Fallback>
                <p:oleObj name="公式" r:id="rId11" imgW="7873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200401"/>
                        <a:ext cx="7874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2392363" y="430530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所求切线方程为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2362200" y="5067301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法线方程为</a:t>
            </a:r>
          </a:p>
        </p:txBody>
      </p:sp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4965700" y="4195763"/>
          <a:ext cx="2425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4" name="公式" r:id="rId13" imgW="2590560" imgH="825480" progId="Equation.3">
                  <p:embed/>
                </p:oleObj>
              </mc:Choice>
              <mc:Fallback>
                <p:oleObj name="公式" r:id="rId13" imgW="25905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4195763"/>
                        <a:ext cx="2425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4419601" y="4953001"/>
          <a:ext cx="23082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5" name="公式" r:id="rId15" imgW="2463480" imgH="838080" progId="Equation.3">
                  <p:embed/>
                </p:oleObj>
              </mc:Choice>
              <mc:Fallback>
                <p:oleObj name="公式" r:id="rId15" imgW="24634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4953001"/>
                        <a:ext cx="230822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7650164" y="4419601"/>
          <a:ext cx="23320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6" name="公式" r:id="rId17" imgW="2489040" imgH="419040" progId="Equation.3">
                  <p:embed/>
                </p:oleObj>
              </mc:Choice>
              <mc:Fallback>
                <p:oleObj name="公式" r:id="rId17" imgW="2489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0164" y="4419601"/>
                        <a:ext cx="233203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6948488" y="5181601"/>
          <a:ext cx="26527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7" name="公式" r:id="rId19" imgW="2831760" imgH="419040" progId="Equation.3">
                  <p:embed/>
                </p:oleObj>
              </mc:Choice>
              <mc:Fallback>
                <p:oleObj name="公式" r:id="rId19" imgW="2831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5181601"/>
                        <a:ext cx="26527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7664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  <p:bldP spid="21509" grpId="0" autoUpdateAnimBg="0"/>
      <p:bldP spid="21514" grpId="0" autoUpdateAnimBg="0"/>
      <p:bldP spid="215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1" y="792957"/>
            <a:ext cx="5034136" cy="655639"/>
          </a:xfrm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五、可导与连续的关系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244827" y="1632645"/>
            <a:ext cx="557936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凡可导函数都是连续函数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286000" y="23622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3181350" y="2465389"/>
          <a:ext cx="36766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0" name="公式" r:id="rId4" imgW="4025880" imgH="469800" progId="Equation.3">
                  <p:embed/>
                </p:oleObj>
              </mc:Choice>
              <mc:Fallback>
                <p:oleObj name="公式" r:id="rId4" imgW="4025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2465389"/>
                        <a:ext cx="36766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3227388" y="3048000"/>
          <a:ext cx="22733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1" name="公式" r:id="rId6" imgW="2438280" imgH="838080" progId="Equation.3">
                  <p:embed/>
                </p:oleObj>
              </mc:Choice>
              <mc:Fallback>
                <p:oleObj name="公式" r:id="rId6" imgW="24382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3048000"/>
                        <a:ext cx="22733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6365876" y="3048000"/>
          <a:ext cx="22383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2" name="公式" r:id="rId8" imgW="2400120" imgH="838080" progId="Equation.3">
                  <p:embed/>
                </p:oleObj>
              </mc:Choice>
              <mc:Fallback>
                <p:oleObj name="公式" r:id="rId8" imgW="2400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76" y="3048000"/>
                        <a:ext cx="22383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6229351" y="4094164"/>
          <a:ext cx="29257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3" name="公式" r:id="rId10" imgW="3136680" imgH="431640" progId="Equation.3">
                  <p:embed/>
                </p:oleObj>
              </mc:Choice>
              <mc:Fallback>
                <p:oleObj name="公式" r:id="rId10" imgW="3136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1" y="4094164"/>
                        <a:ext cx="292576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3133726" y="4800600"/>
          <a:ext cx="43227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4" name="公式" r:id="rId12" imgW="4635360" imgH="545760" progId="Equation.3">
                  <p:embed/>
                </p:oleObj>
              </mc:Choice>
              <mc:Fallback>
                <p:oleObj name="公式" r:id="rId12" imgW="46353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6" y="4800600"/>
                        <a:ext cx="43227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7539038" y="4848226"/>
          <a:ext cx="4619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5" name="公式" r:id="rId14" imgW="495000" imgH="317160" progId="Equation.3">
                  <p:embed/>
                </p:oleObj>
              </mc:Choice>
              <mc:Fallback>
                <p:oleObj name="公式" r:id="rId14" imgW="4950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038" y="4848226"/>
                        <a:ext cx="4619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3090864" y="5626100"/>
          <a:ext cx="37671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6" name="公式" r:id="rId16" imgW="4038480" imgH="469800" progId="Equation.3">
                  <p:embed/>
                </p:oleObj>
              </mc:Choice>
              <mc:Fallback>
                <p:oleObj name="公式" r:id="rId16" imgW="4038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4" y="5626100"/>
                        <a:ext cx="37671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3181350" y="4114801"/>
          <a:ext cx="2667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7" name="公式" r:id="rId18" imgW="2666880" imgH="393480" progId="Equation.3">
                  <p:embed/>
                </p:oleObj>
              </mc:Choice>
              <mc:Fallback>
                <p:oleObj name="公式" r:id="rId18" imgW="266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4114801"/>
                        <a:ext cx="2667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27509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862264" y="1462088"/>
            <a:ext cx="6205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连续函数不存在导数举例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436814" y="2152650"/>
          <a:ext cx="762158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8" name="公式" r:id="rId3" imgW="7619760" imgH="1054080" progId="Equation.3">
                  <p:embed/>
                </p:oleObj>
              </mc:Choice>
              <mc:Fallback>
                <p:oleObj name="公式" r:id="rId3" imgW="761976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4" y="2152650"/>
                        <a:ext cx="762158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620000" y="3355977"/>
            <a:ext cx="2514600" cy="1843088"/>
            <a:chOff x="3888" y="1874"/>
            <a:chExt cx="1584" cy="1161"/>
          </a:xfrm>
        </p:grpSpPr>
        <p:sp>
          <p:nvSpPr>
            <p:cNvPr id="19470" name="Line 4"/>
            <p:cNvSpPr>
              <a:spLocks noChangeShapeType="1"/>
            </p:cNvSpPr>
            <p:nvPr/>
          </p:nvSpPr>
          <p:spPr bwMode="auto">
            <a:xfrm flipV="1">
              <a:off x="4560" y="1920"/>
              <a:ext cx="1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Freeform 6"/>
            <p:cNvSpPr>
              <a:spLocks/>
            </p:cNvSpPr>
            <p:nvPr/>
          </p:nvSpPr>
          <p:spPr bwMode="auto">
            <a:xfrm>
              <a:off x="4105" y="2256"/>
              <a:ext cx="455" cy="576"/>
            </a:xfrm>
            <a:custGeom>
              <a:avLst/>
              <a:gdLst>
                <a:gd name="T0" fmla="*/ 0 w 336"/>
                <a:gd name="T1" fmla="*/ 0 h 576"/>
                <a:gd name="T2" fmla="*/ 48 w 336"/>
                <a:gd name="T3" fmla="*/ 240 h 576"/>
                <a:gd name="T4" fmla="*/ 144 w 336"/>
                <a:gd name="T5" fmla="*/ 432 h 576"/>
                <a:gd name="T6" fmla="*/ 336 w 336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576"/>
                <a:gd name="T14" fmla="*/ 336 w 336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576">
                  <a:moveTo>
                    <a:pt x="0" y="0"/>
                  </a:moveTo>
                  <a:cubicBezTo>
                    <a:pt x="12" y="84"/>
                    <a:pt x="24" y="168"/>
                    <a:pt x="48" y="240"/>
                  </a:cubicBezTo>
                  <a:cubicBezTo>
                    <a:pt x="72" y="312"/>
                    <a:pt x="96" y="376"/>
                    <a:pt x="144" y="432"/>
                  </a:cubicBezTo>
                  <a:cubicBezTo>
                    <a:pt x="192" y="488"/>
                    <a:pt x="264" y="532"/>
                    <a:pt x="336" y="57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1" name="Object 7"/>
            <p:cNvGraphicFramePr>
              <a:graphicFrameLocks noChangeAspect="1"/>
            </p:cNvGraphicFramePr>
            <p:nvPr/>
          </p:nvGraphicFramePr>
          <p:xfrm>
            <a:off x="5208" y="2838"/>
            <a:ext cx="264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9" name="公式" r:id="rId5" imgW="177480" imgH="177480" progId="Equation.3">
                    <p:embed/>
                  </p:oleObj>
                </mc:Choice>
                <mc:Fallback>
                  <p:oleObj name="公式" r:id="rId5" imgW="1774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8" y="2838"/>
                          <a:ext cx="264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8"/>
            <p:cNvGraphicFramePr>
              <a:graphicFrameLocks noChangeAspect="1"/>
            </p:cNvGraphicFramePr>
            <p:nvPr/>
          </p:nvGraphicFramePr>
          <p:xfrm>
            <a:off x="4416" y="1874"/>
            <a:ext cx="19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0" name="公式" r:id="rId7" imgW="190440" imgH="228600" progId="Equation.3">
                    <p:embed/>
                  </p:oleObj>
                </mc:Choice>
                <mc:Fallback>
                  <p:oleObj name="公式" r:id="rId7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874"/>
                          <a:ext cx="19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668446"/>
                </p:ext>
              </p:extLst>
            </p:nvPr>
          </p:nvGraphicFramePr>
          <p:xfrm>
            <a:off x="4033" y="2052"/>
            <a:ext cx="45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1" name="公式" r:id="rId9" imgW="698400" imgH="380880" progId="Equation.3">
                    <p:embed/>
                  </p:oleObj>
                </mc:Choice>
                <mc:Fallback>
                  <p:oleObj name="公式" r:id="rId9" imgW="69840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3" y="2052"/>
                          <a:ext cx="455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2" name="Text Box 11"/>
            <p:cNvSpPr txBox="1">
              <a:spLocks noChangeArrowheads="1"/>
            </p:cNvSpPr>
            <p:nvPr/>
          </p:nvSpPr>
          <p:spPr bwMode="auto">
            <a:xfrm>
              <a:off x="4404" y="2822"/>
              <a:ext cx="15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dirty="0"/>
                <a:t>0</a:t>
              </a:r>
            </a:p>
          </p:txBody>
        </p:sp>
        <p:graphicFrame>
          <p:nvGraphicFramePr>
            <p:cNvPr id="1946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5794425"/>
                </p:ext>
              </p:extLst>
            </p:nvPr>
          </p:nvGraphicFramePr>
          <p:xfrm>
            <a:off x="4800" y="2041"/>
            <a:ext cx="408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2" name="公式" r:id="rId11" imgW="583920" imgH="228600" progId="Equation.3">
                    <p:embed/>
                  </p:oleObj>
                </mc:Choice>
                <mc:Fallback>
                  <p:oleObj name="公式" r:id="rId11" imgW="5839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041"/>
                          <a:ext cx="408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3" name="Line 13"/>
            <p:cNvSpPr>
              <a:spLocks noChangeShapeType="1"/>
            </p:cNvSpPr>
            <p:nvPr/>
          </p:nvSpPr>
          <p:spPr bwMode="auto">
            <a:xfrm>
              <a:off x="3888" y="2832"/>
              <a:ext cx="144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4" name="Line 14"/>
            <p:cNvSpPr>
              <a:spLocks noChangeShapeType="1"/>
            </p:cNvSpPr>
            <p:nvPr/>
          </p:nvSpPr>
          <p:spPr bwMode="auto">
            <a:xfrm flipV="1">
              <a:off x="4560" y="2304"/>
              <a:ext cx="528" cy="5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2419350" y="33670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例如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2971800" y="3848100"/>
          <a:ext cx="2984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3" name="公式" r:id="rId13" imgW="2984400" imgH="1028520" progId="Equation.3">
                  <p:embed/>
                </p:oleObj>
              </mc:Choice>
              <mc:Fallback>
                <p:oleObj name="公式" r:id="rId13" imgW="298440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48100"/>
                        <a:ext cx="2984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2500314" y="5334000"/>
          <a:ext cx="63388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4" name="公式" r:id="rId15" imgW="6337080" imgH="457200" progId="Equation.3">
                  <p:embed/>
                </p:oleObj>
              </mc:Choice>
              <mc:Fallback>
                <p:oleObj name="公式" r:id="rId15" imgW="6337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4" y="5334000"/>
                        <a:ext cx="63388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19"/>
          <p:cNvSpPr txBox="1">
            <a:spLocks noChangeArrowheads="1"/>
          </p:cNvSpPr>
          <p:nvPr/>
        </p:nvSpPr>
        <p:spPr bwMode="auto">
          <a:xfrm>
            <a:off x="2286000" y="776288"/>
            <a:ext cx="708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/>
              <a:t>该定理的逆定理不成立</a:t>
            </a:r>
            <a:r>
              <a:rPr lang="en-US" altLang="zh-CN" sz="2800" b="1" dirty="0"/>
              <a:t>.</a:t>
            </a:r>
            <a:endParaRPr lang="en-US" altLang="zh-CN" dirty="0"/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2286000" y="1409701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</a:rPr>
              <a:t>★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71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68" grpId="0" autoUpdateAnimBg="0"/>
      <p:bldP spid="2357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8040216" y="3429000"/>
            <a:ext cx="3192463" cy="2616201"/>
            <a:chOff x="3504" y="1136"/>
            <a:chExt cx="2011" cy="1648"/>
          </a:xfrm>
        </p:grpSpPr>
        <p:sp>
          <p:nvSpPr>
            <p:cNvPr id="20490" name="Line 12"/>
            <p:cNvSpPr>
              <a:spLocks noChangeShapeType="1"/>
            </p:cNvSpPr>
            <p:nvPr/>
          </p:nvSpPr>
          <p:spPr bwMode="auto">
            <a:xfrm>
              <a:off x="3504" y="2016"/>
              <a:ext cx="1840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1" name="Line 13"/>
            <p:cNvSpPr>
              <a:spLocks noChangeShapeType="1"/>
            </p:cNvSpPr>
            <p:nvPr/>
          </p:nvSpPr>
          <p:spPr bwMode="auto">
            <a:xfrm flipV="1">
              <a:off x="3920" y="1163"/>
              <a:ext cx="2" cy="16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Line 14"/>
            <p:cNvSpPr>
              <a:spLocks noChangeShapeType="1"/>
            </p:cNvSpPr>
            <p:nvPr/>
          </p:nvSpPr>
          <p:spPr bwMode="auto">
            <a:xfrm>
              <a:off x="4366" y="1239"/>
              <a:ext cx="2" cy="1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Freeform 15"/>
            <p:cNvSpPr>
              <a:spLocks/>
            </p:cNvSpPr>
            <p:nvPr/>
          </p:nvSpPr>
          <p:spPr bwMode="auto">
            <a:xfrm>
              <a:off x="3598" y="1488"/>
              <a:ext cx="1490" cy="998"/>
            </a:xfrm>
            <a:custGeom>
              <a:avLst/>
              <a:gdLst>
                <a:gd name="T0" fmla="*/ 0 w 816"/>
                <a:gd name="T1" fmla="*/ 384 h 384"/>
                <a:gd name="T2" fmla="*/ 288 w 816"/>
                <a:gd name="T3" fmla="*/ 336 h 384"/>
                <a:gd name="T4" fmla="*/ 432 w 816"/>
                <a:gd name="T5" fmla="*/ 192 h 384"/>
                <a:gd name="T6" fmla="*/ 576 w 816"/>
                <a:gd name="T7" fmla="*/ 48 h 384"/>
                <a:gd name="T8" fmla="*/ 816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384"/>
                  </a:moveTo>
                  <a:cubicBezTo>
                    <a:pt x="108" y="376"/>
                    <a:pt x="216" y="368"/>
                    <a:pt x="288" y="336"/>
                  </a:cubicBezTo>
                  <a:cubicBezTo>
                    <a:pt x="360" y="304"/>
                    <a:pt x="384" y="240"/>
                    <a:pt x="432" y="192"/>
                  </a:cubicBezTo>
                  <a:cubicBezTo>
                    <a:pt x="480" y="144"/>
                    <a:pt x="512" y="80"/>
                    <a:pt x="576" y="48"/>
                  </a:cubicBezTo>
                  <a:cubicBezTo>
                    <a:pt x="640" y="16"/>
                    <a:pt x="728" y="8"/>
                    <a:pt x="816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5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6229764"/>
                </p:ext>
              </p:extLst>
            </p:nvPr>
          </p:nvGraphicFramePr>
          <p:xfrm>
            <a:off x="4466" y="1136"/>
            <a:ext cx="1049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4" name="Equation" r:id="rId3" imgW="711000" imgH="241200" progId="Equation.DSMT4">
                    <p:embed/>
                  </p:oleObj>
                </mc:Choice>
                <mc:Fallback>
                  <p:oleObj name="Equation" r:id="rId3" imgW="7110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6" y="1136"/>
                          <a:ext cx="1049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6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7277158"/>
                </p:ext>
              </p:extLst>
            </p:nvPr>
          </p:nvGraphicFramePr>
          <p:xfrm>
            <a:off x="5217" y="2081"/>
            <a:ext cx="24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5" name="Equation" r:id="rId5" imgW="139680" imgH="139680" progId="Equation.DSMT4">
                    <p:embed/>
                  </p:oleObj>
                </mc:Choice>
                <mc:Fallback>
                  <p:oleObj name="Equation" r:id="rId5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7" y="2081"/>
                          <a:ext cx="24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7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726782"/>
                </p:ext>
              </p:extLst>
            </p:nvPr>
          </p:nvGraphicFramePr>
          <p:xfrm>
            <a:off x="3691" y="1177"/>
            <a:ext cx="31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6" name="Equation" r:id="rId7" imgW="139680" imgH="164880" progId="Equation.DSMT4">
                    <p:embed/>
                  </p:oleObj>
                </mc:Choice>
                <mc:Fallback>
                  <p:oleObj name="Equation" r:id="rId7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1" y="1177"/>
                          <a:ext cx="31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4" name="Text Box 19"/>
            <p:cNvSpPr txBox="1">
              <a:spLocks noChangeArrowheads="1"/>
            </p:cNvSpPr>
            <p:nvPr/>
          </p:nvSpPr>
          <p:spPr bwMode="auto">
            <a:xfrm>
              <a:off x="3764" y="2016"/>
              <a:ext cx="2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0</a:t>
              </a:r>
            </a:p>
          </p:txBody>
        </p:sp>
        <p:sp>
          <p:nvSpPr>
            <p:cNvPr id="20495" name="Text Box 20"/>
            <p:cNvSpPr txBox="1">
              <a:spLocks noChangeArrowheads="1"/>
            </p:cNvSpPr>
            <p:nvPr/>
          </p:nvSpPr>
          <p:spPr bwMode="auto">
            <a:xfrm>
              <a:off x="4368" y="200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1</a:t>
              </a:r>
            </a:p>
          </p:txBody>
        </p:sp>
      </p:grpSp>
      <p:graphicFrame>
        <p:nvGraphicFramePr>
          <p:cNvPr id="2048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773865"/>
              </p:ext>
            </p:extLst>
          </p:nvPr>
        </p:nvGraphicFramePr>
        <p:xfrm>
          <a:off x="2392475" y="1084646"/>
          <a:ext cx="6830986" cy="2012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7" name="公式" r:id="rId9" imgW="7111800" imgH="2095200" progId="Equation.3">
                  <p:embed/>
                </p:oleObj>
              </mc:Choice>
              <mc:Fallback>
                <p:oleObj name="公式" r:id="rId9" imgW="7111800" imgH="209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475" y="1084646"/>
                        <a:ext cx="6830986" cy="2012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2686050" y="3276601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例如</a:t>
            </a:r>
            <a:r>
              <a:rPr lang="en-US" altLang="zh-CN" sz="2800" b="1" dirty="0"/>
              <a:t>,</a:t>
            </a:r>
          </a:p>
        </p:txBody>
      </p:sp>
      <p:graphicFrame>
        <p:nvGraphicFramePr>
          <p:cNvPr id="2460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226473"/>
              </p:ext>
            </p:extLst>
          </p:nvPr>
        </p:nvGraphicFramePr>
        <p:xfrm>
          <a:off x="3200401" y="4038601"/>
          <a:ext cx="2319536" cy="485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8" name="公式" r:id="rId11" imgW="2184120" imgH="457200" progId="Equation.3">
                  <p:embed/>
                </p:oleObj>
              </mc:Choice>
              <mc:Fallback>
                <p:oleObj name="公式" r:id="rId11" imgW="2184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4038601"/>
                        <a:ext cx="2319536" cy="485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087621"/>
              </p:ext>
            </p:extLst>
          </p:nvPr>
        </p:nvGraphicFramePr>
        <p:xfrm>
          <a:off x="3149600" y="4851400"/>
          <a:ext cx="2658368" cy="422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9" name="公式" r:id="rId13" imgW="2869920" imgH="457200" progId="Equation.3">
                  <p:embed/>
                </p:oleObj>
              </mc:Choice>
              <mc:Fallback>
                <p:oleObj name="公式" r:id="rId13" imgW="2869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4851400"/>
                        <a:ext cx="2658368" cy="422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42158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419602"/>
              </p:ext>
            </p:extLst>
          </p:nvPr>
        </p:nvGraphicFramePr>
        <p:xfrm>
          <a:off x="2438400" y="990600"/>
          <a:ext cx="6681936" cy="1004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" name="公式" r:id="rId3" imgW="7010280" imgH="1054080" progId="Equation.3">
                  <p:embed/>
                </p:oleObj>
              </mc:Choice>
              <mc:Fallback>
                <p:oleObj name="公式" r:id="rId3" imgW="701028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90600"/>
                        <a:ext cx="6681936" cy="1004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514600" y="2832100"/>
          <a:ext cx="36322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" name="公式" r:id="rId5" imgW="3632040" imgH="1282680" progId="Equation.3">
                  <p:embed/>
                </p:oleObj>
              </mc:Choice>
              <mc:Fallback>
                <p:oleObj name="公式" r:id="rId5" imgW="3632040" imgH="1282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32100"/>
                        <a:ext cx="36322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457450" y="22240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例如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667000" y="4648200"/>
          <a:ext cx="261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" name="公式" r:id="rId7" imgW="2616120" imgH="380880" progId="Equation.3">
                  <p:embed/>
                </p:oleObj>
              </mc:Choice>
              <mc:Fallback>
                <p:oleObj name="公式" r:id="rId7" imgW="26161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48200"/>
                        <a:ext cx="2616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6781800" y="2286000"/>
            <a:ext cx="2819400" cy="2590800"/>
            <a:chOff x="3312" y="1440"/>
            <a:chExt cx="1776" cy="1632"/>
          </a:xfrm>
        </p:grpSpPr>
        <p:sp>
          <p:nvSpPr>
            <p:cNvPr id="21513" name="Line 21"/>
            <p:cNvSpPr>
              <a:spLocks noChangeShapeType="1"/>
            </p:cNvSpPr>
            <p:nvPr/>
          </p:nvSpPr>
          <p:spPr bwMode="auto">
            <a:xfrm>
              <a:off x="3312" y="2304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4" name="Line 22"/>
            <p:cNvSpPr>
              <a:spLocks noChangeShapeType="1"/>
            </p:cNvSpPr>
            <p:nvPr/>
          </p:nvSpPr>
          <p:spPr bwMode="auto">
            <a:xfrm flipV="1">
              <a:off x="4116" y="1440"/>
              <a:ext cx="2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" name="Line 25"/>
            <p:cNvSpPr>
              <a:spLocks noChangeShapeType="1"/>
            </p:cNvSpPr>
            <p:nvPr/>
          </p:nvSpPr>
          <p:spPr bwMode="auto">
            <a:xfrm>
              <a:off x="3408" y="1919"/>
              <a:ext cx="145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Text Box 30"/>
            <p:cNvSpPr txBox="1">
              <a:spLocks noChangeArrowheads="1"/>
            </p:cNvSpPr>
            <p:nvPr/>
          </p:nvSpPr>
          <p:spPr bwMode="auto">
            <a:xfrm>
              <a:off x="3972" y="2342"/>
              <a:ext cx="1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0</a:t>
              </a:r>
              <a:endParaRPr lang="en-US" altLang="zh-CN" sz="1000"/>
            </a:p>
          </p:txBody>
        </p:sp>
        <p:sp>
          <p:nvSpPr>
            <p:cNvPr id="21517" name="Text Box 31"/>
            <p:cNvSpPr txBox="1">
              <a:spLocks noChangeArrowheads="1"/>
            </p:cNvSpPr>
            <p:nvPr/>
          </p:nvSpPr>
          <p:spPr bwMode="auto">
            <a:xfrm>
              <a:off x="3947" y="171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800" b="1"/>
                <a:t>1</a:t>
              </a:r>
              <a:endParaRPr lang="en-US" altLang="zh-CN" sz="1000"/>
            </a:p>
          </p:txBody>
        </p:sp>
        <p:sp>
          <p:nvSpPr>
            <p:cNvPr id="21518" name="Text Box 32"/>
            <p:cNvSpPr txBox="1">
              <a:spLocks noChangeArrowheads="1"/>
            </p:cNvSpPr>
            <p:nvPr/>
          </p:nvSpPr>
          <p:spPr bwMode="auto">
            <a:xfrm>
              <a:off x="4295" y="2311"/>
              <a:ext cx="2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400"/>
                <a:t>1/π</a:t>
              </a:r>
            </a:p>
          </p:txBody>
        </p:sp>
        <p:sp>
          <p:nvSpPr>
            <p:cNvPr id="21519" name="Text Box 33"/>
            <p:cNvSpPr txBox="1">
              <a:spLocks noChangeArrowheads="1"/>
            </p:cNvSpPr>
            <p:nvPr/>
          </p:nvSpPr>
          <p:spPr bwMode="auto">
            <a:xfrm>
              <a:off x="3492" y="2304"/>
              <a:ext cx="37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400"/>
                <a:t>－</a:t>
              </a:r>
              <a:r>
                <a:rPr lang="en-US" altLang="zh-CN" sz="1400"/>
                <a:t>1/π</a:t>
              </a:r>
            </a:p>
          </p:txBody>
        </p:sp>
        <p:sp>
          <p:nvSpPr>
            <p:cNvPr id="21520" name="Line 34"/>
            <p:cNvSpPr>
              <a:spLocks noChangeShapeType="1"/>
            </p:cNvSpPr>
            <p:nvPr/>
          </p:nvSpPr>
          <p:spPr bwMode="auto">
            <a:xfrm flipV="1">
              <a:off x="3504" y="1680"/>
              <a:ext cx="1248" cy="1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35"/>
            <p:cNvSpPr>
              <a:spLocks noChangeShapeType="1"/>
            </p:cNvSpPr>
            <p:nvPr/>
          </p:nvSpPr>
          <p:spPr bwMode="auto">
            <a:xfrm>
              <a:off x="3504" y="1692"/>
              <a:ext cx="1248" cy="1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09" name="Object 36"/>
            <p:cNvGraphicFramePr>
              <a:graphicFrameLocks noChangeAspect="1"/>
            </p:cNvGraphicFramePr>
            <p:nvPr/>
          </p:nvGraphicFramePr>
          <p:xfrm>
            <a:off x="4977" y="2352"/>
            <a:ext cx="111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4" name="公式" r:id="rId9" imgW="253800" imgH="241200" progId="Equation.3">
                    <p:embed/>
                  </p:oleObj>
                </mc:Choice>
                <mc:Fallback>
                  <p:oleObj name="公式" r:id="rId9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7" y="2352"/>
                          <a:ext cx="111" cy="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0" name="Object 37"/>
            <p:cNvGraphicFramePr>
              <a:graphicFrameLocks noChangeAspect="1"/>
            </p:cNvGraphicFramePr>
            <p:nvPr/>
          </p:nvGraphicFramePr>
          <p:xfrm>
            <a:off x="3969" y="1488"/>
            <a:ext cx="111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5" name="公式" r:id="rId11" imgW="253800" imgH="317160" progId="Equation.3">
                    <p:embed/>
                  </p:oleObj>
                </mc:Choice>
                <mc:Fallback>
                  <p:oleObj name="公式" r:id="rId11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488"/>
                          <a:ext cx="111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2" name="Freeform 43"/>
            <p:cNvSpPr>
              <a:spLocks/>
            </p:cNvSpPr>
            <p:nvPr/>
          </p:nvSpPr>
          <p:spPr bwMode="auto">
            <a:xfrm>
              <a:off x="4164" y="1940"/>
              <a:ext cx="529" cy="592"/>
            </a:xfrm>
            <a:custGeom>
              <a:avLst/>
              <a:gdLst>
                <a:gd name="T0" fmla="*/ 8 w 488"/>
                <a:gd name="T1" fmla="*/ 384 h 592"/>
                <a:gd name="T2" fmla="*/ 8 w 488"/>
                <a:gd name="T3" fmla="*/ 432 h 592"/>
                <a:gd name="T4" fmla="*/ 56 w 488"/>
                <a:gd name="T5" fmla="*/ 288 h 592"/>
                <a:gd name="T6" fmla="*/ 56 w 488"/>
                <a:gd name="T7" fmla="*/ 480 h 592"/>
                <a:gd name="T8" fmla="*/ 104 w 488"/>
                <a:gd name="T9" fmla="*/ 240 h 592"/>
                <a:gd name="T10" fmla="*/ 152 w 488"/>
                <a:gd name="T11" fmla="*/ 576 h 592"/>
                <a:gd name="T12" fmla="*/ 248 w 488"/>
                <a:gd name="T13" fmla="*/ 144 h 592"/>
                <a:gd name="T14" fmla="*/ 488 w 488"/>
                <a:gd name="T15" fmla="*/ 0 h 5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8"/>
                <a:gd name="T25" fmla="*/ 0 h 592"/>
                <a:gd name="T26" fmla="*/ 488 w 488"/>
                <a:gd name="T27" fmla="*/ 592 h 5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8" h="592">
                  <a:moveTo>
                    <a:pt x="8" y="384"/>
                  </a:moveTo>
                  <a:cubicBezTo>
                    <a:pt x="4" y="416"/>
                    <a:pt x="0" y="448"/>
                    <a:pt x="8" y="432"/>
                  </a:cubicBezTo>
                  <a:cubicBezTo>
                    <a:pt x="16" y="416"/>
                    <a:pt x="48" y="280"/>
                    <a:pt x="56" y="288"/>
                  </a:cubicBezTo>
                  <a:cubicBezTo>
                    <a:pt x="64" y="296"/>
                    <a:pt x="48" y="488"/>
                    <a:pt x="56" y="480"/>
                  </a:cubicBezTo>
                  <a:cubicBezTo>
                    <a:pt x="64" y="472"/>
                    <a:pt x="88" y="224"/>
                    <a:pt x="104" y="240"/>
                  </a:cubicBezTo>
                  <a:cubicBezTo>
                    <a:pt x="120" y="256"/>
                    <a:pt x="128" y="592"/>
                    <a:pt x="152" y="576"/>
                  </a:cubicBezTo>
                  <a:cubicBezTo>
                    <a:pt x="176" y="560"/>
                    <a:pt x="192" y="240"/>
                    <a:pt x="248" y="144"/>
                  </a:cubicBezTo>
                  <a:cubicBezTo>
                    <a:pt x="304" y="48"/>
                    <a:pt x="448" y="24"/>
                    <a:pt x="488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Freeform 44"/>
            <p:cNvSpPr>
              <a:spLocks/>
            </p:cNvSpPr>
            <p:nvPr/>
          </p:nvSpPr>
          <p:spPr bwMode="auto">
            <a:xfrm flipH="1">
              <a:off x="3539" y="1928"/>
              <a:ext cx="529" cy="592"/>
            </a:xfrm>
            <a:custGeom>
              <a:avLst/>
              <a:gdLst>
                <a:gd name="T0" fmla="*/ 8 w 488"/>
                <a:gd name="T1" fmla="*/ 384 h 592"/>
                <a:gd name="T2" fmla="*/ 8 w 488"/>
                <a:gd name="T3" fmla="*/ 432 h 592"/>
                <a:gd name="T4" fmla="*/ 56 w 488"/>
                <a:gd name="T5" fmla="*/ 288 h 592"/>
                <a:gd name="T6" fmla="*/ 56 w 488"/>
                <a:gd name="T7" fmla="*/ 480 h 592"/>
                <a:gd name="T8" fmla="*/ 104 w 488"/>
                <a:gd name="T9" fmla="*/ 240 h 592"/>
                <a:gd name="T10" fmla="*/ 152 w 488"/>
                <a:gd name="T11" fmla="*/ 576 h 592"/>
                <a:gd name="T12" fmla="*/ 248 w 488"/>
                <a:gd name="T13" fmla="*/ 144 h 592"/>
                <a:gd name="T14" fmla="*/ 488 w 488"/>
                <a:gd name="T15" fmla="*/ 0 h 5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8"/>
                <a:gd name="T25" fmla="*/ 0 h 592"/>
                <a:gd name="T26" fmla="*/ 488 w 488"/>
                <a:gd name="T27" fmla="*/ 592 h 5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8" h="592">
                  <a:moveTo>
                    <a:pt x="8" y="384"/>
                  </a:moveTo>
                  <a:cubicBezTo>
                    <a:pt x="4" y="416"/>
                    <a:pt x="0" y="448"/>
                    <a:pt x="8" y="432"/>
                  </a:cubicBezTo>
                  <a:cubicBezTo>
                    <a:pt x="16" y="416"/>
                    <a:pt x="48" y="280"/>
                    <a:pt x="56" y="288"/>
                  </a:cubicBezTo>
                  <a:cubicBezTo>
                    <a:pt x="64" y="296"/>
                    <a:pt x="48" y="488"/>
                    <a:pt x="56" y="480"/>
                  </a:cubicBezTo>
                  <a:cubicBezTo>
                    <a:pt x="64" y="472"/>
                    <a:pt x="88" y="224"/>
                    <a:pt x="104" y="240"/>
                  </a:cubicBezTo>
                  <a:cubicBezTo>
                    <a:pt x="120" y="256"/>
                    <a:pt x="128" y="592"/>
                    <a:pt x="152" y="576"/>
                  </a:cubicBezTo>
                  <a:cubicBezTo>
                    <a:pt x="176" y="560"/>
                    <a:pt x="192" y="240"/>
                    <a:pt x="248" y="144"/>
                  </a:cubicBezTo>
                  <a:cubicBezTo>
                    <a:pt x="304" y="48"/>
                    <a:pt x="448" y="24"/>
                    <a:pt x="488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40068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45053"/>
              </p:ext>
            </p:extLst>
          </p:nvPr>
        </p:nvGraphicFramePr>
        <p:xfrm>
          <a:off x="2567608" y="1064297"/>
          <a:ext cx="6825952" cy="1604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0" name="公式" r:id="rId3" imgW="7022880" imgH="1650960" progId="Equation.3">
                  <p:embed/>
                </p:oleObj>
              </mc:Choice>
              <mc:Fallback>
                <p:oleObj name="公式" r:id="rId3" imgW="702288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1064297"/>
                        <a:ext cx="6825952" cy="1604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2971800" y="3124200"/>
            <a:ext cx="2286000" cy="1981200"/>
            <a:chOff x="912" y="1968"/>
            <a:chExt cx="1440" cy="1248"/>
          </a:xfrm>
        </p:grpSpPr>
        <p:sp>
          <p:nvSpPr>
            <p:cNvPr id="22548" name="Line 33"/>
            <p:cNvSpPr>
              <a:spLocks noChangeShapeType="1"/>
            </p:cNvSpPr>
            <p:nvPr/>
          </p:nvSpPr>
          <p:spPr bwMode="auto">
            <a:xfrm>
              <a:off x="912" y="3023"/>
              <a:ext cx="1440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Line 34"/>
            <p:cNvSpPr>
              <a:spLocks noChangeShapeType="1"/>
            </p:cNvSpPr>
            <p:nvPr/>
          </p:nvSpPr>
          <p:spPr bwMode="auto">
            <a:xfrm flipV="1">
              <a:off x="1582" y="1968"/>
              <a:ext cx="2" cy="1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Freeform 37"/>
            <p:cNvSpPr>
              <a:spLocks/>
            </p:cNvSpPr>
            <p:nvPr/>
          </p:nvSpPr>
          <p:spPr bwMode="auto">
            <a:xfrm>
              <a:off x="1584" y="2208"/>
              <a:ext cx="540" cy="816"/>
            </a:xfrm>
            <a:custGeom>
              <a:avLst/>
              <a:gdLst>
                <a:gd name="T0" fmla="*/ 0 w 288"/>
                <a:gd name="T1" fmla="*/ 336 h 336"/>
                <a:gd name="T2" fmla="*/ 96 w 288"/>
                <a:gd name="T3" fmla="*/ 144 h 336"/>
                <a:gd name="T4" fmla="*/ 288 w 288"/>
                <a:gd name="T5" fmla="*/ 0 h 336"/>
                <a:gd name="T6" fmla="*/ 0 60000 65536"/>
                <a:gd name="T7" fmla="*/ 0 60000 65536"/>
                <a:gd name="T8" fmla="*/ 0 60000 65536"/>
                <a:gd name="T9" fmla="*/ 0 w 288"/>
                <a:gd name="T10" fmla="*/ 0 h 336"/>
                <a:gd name="T11" fmla="*/ 288 w 28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336">
                  <a:moveTo>
                    <a:pt x="0" y="336"/>
                  </a:moveTo>
                  <a:cubicBezTo>
                    <a:pt x="24" y="268"/>
                    <a:pt x="48" y="200"/>
                    <a:pt x="96" y="144"/>
                  </a:cubicBezTo>
                  <a:cubicBezTo>
                    <a:pt x="144" y="88"/>
                    <a:pt x="216" y="44"/>
                    <a:pt x="288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1" name="Freeform 38"/>
            <p:cNvSpPr>
              <a:spLocks/>
            </p:cNvSpPr>
            <p:nvPr/>
          </p:nvSpPr>
          <p:spPr bwMode="auto">
            <a:xfrm flipH="1">
              <a:off x="1044" y="2208"/>
              <a:ext cx="540" cy="816"/>
            </a:xfrm>
            <a:custGeom>
              <a:avLst/>
              <a:gdLst>
                <a:gd name="T0" fmla="*/ 0 w 288"/>
                <a:gd name="T1" fmla="*/ 336 h 336"/>
                <a:gd name="T2" fmla="*/ 96 w 288"/>
                <a:gd name="T3" fmla="*/ 144 h 336"/>
                <a:gd name="T4" fmla="*/ 288 w 288"/>
                <a:gd name="T5" fmla="*/ 0 h 336"/>
                <a:gd name="T6" fmla="*/ 0 60000 65536"/>
                <a:gd name="T7" fmla="*/ 0 60000 65536"/>
                <a:gd name="T8" fmla="*/ 0 60000 65536"/>
                <a:gd name="T9" fmla="*/ 0 w 288"/>
                <a:gd name="T10" fmla="*/ 0 h 336"/>
                <a:gd name="T11" fmla="*/ 288 w 28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336">
                  <a:moveTo>
                    <a:pt x="0" y="336"/>
                  </a:moveTo>
                  <a:cubicBezTo>
                    <a:pt x="24" y="268"/>
                    <a:pt x="48" y="200"/>
                    <a:pt x="96" y="144"/>
                  </a:cubicBezTo>
                  <a:cubicBezTo>
                    <a:pt x="144" y="88"/>
                    <a:pt x="216" y="44"/>
                    <a:pt x="288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37" name="Object 60"/>
            <p:cNvGraphicFramePr>
              <a:graphicFrameLocks noChangeAspect="1"/>
            </p:cNvGraphicFramePr>
            <p:nvPr/>
          </p:nvGraphicFramePr>
          <p:xfrm>
            <a:off x="2189" y="3072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1" name="公式" r:id="rId5" imgW="253800" imgH="241200" progId="Equation.3">
                    <p:embed/>
                  </p:oleObj>
                </mc:Choice>
                <mc:Fallback>
                  <p:oleObj name="公式" r:id="rId5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9" y="3072"/>
                          <a:ext cx="11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8" name="Object 61"/>
            <p:cNvGraphicFramePr>
              <a:graphicFrameLocks noChangeAspect="1"/>
            </p:cNvGraphicFramePr>
            <p:nvPr/>
          </p:nvGraphicFramePr>
          <p:xfrm>
            <a:off x="1421" y="2016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2" name="公式" r:id="rId7" imgW="253800" imgH="317160" progId="Equation.3">
                    <p:embed/>
                  </p:oleObj>
                </mc:Choice>
                <mc:Fallback>
                  <p:oleObj name="公式" r:id="rId7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1" y="2016"/>
                          <a:ext cx="11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Object 62"/>
            <p:cNvGraphicFramePr>
              <a:graphicFrameLocks noChangeAspect="1"/>
            </p:cNvGraphicFramePr>
            <p:nvPr/>
          </p:nvGraphicFramePr>
          <p:xfrm>
            <a:off x="1449" y="3065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3" name="公式" r:id="rId9" imgW="215640" imgH="241200" progId="Equation.3">
                    <p:embed/>
                  </p:oleObj>
                </mc:Choice>
                <mc:Fallback>
                  <p:oleObj name="公式" r:id="rId9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9" y="3065"/>
                          <a:ext cx="98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6426200" y="3009900"/>
            <a:ext cx="2489200" cy="2171700"/>
            <a:chOff x="3216" y="2016"/>
            <a:chExt cx="1568" cy="1368"/>
          </a:xfrm>
        </p:grpSpPr>
        <p:grpSp>
          <p:nvGrpSpPr>
            <p:cNvPr id="22542" name="Group 64"/>
            <p:cNvGrpSpPr>
              <a:grpSpLocks/>
            </p:cNvGrpSpPr>
            <p:nvPr/>
          </p:nvGrpSpPr>
          <p:grpSpPr bwMode="auto">
            <a:xfrm>
              <a:off x="3216" y="2016"/>
              <a:ext cx="1568" cy="1344"/>
              <a:chOff x="3216" y="2016"/>
              <a:chExt cx="1568" cy="1344"/>
            </a:xfrm>
          </p:grpSpPr>
          <p:sp>
            <p:nvSpPr>
              <p:cNvPr id="22543" name="Line 35"/>
              <p:cNvSpPr>
                <a:spLocks noChangeShapeType="1"/>
              </p:cNvSpPr>
              <p:nvPr/>
            </p:nvSpPr>
            <p:spPr bwMode="auto">
              <a:xfrm>
                <a:off x="3216" y="3168"/>
                <a:ext cx="1568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4" name="Line 36"/>
              <p:cNvSpPr>
                <a:spLocks noChangeShapeType="1"/>
              </p:cNvSpPr>
              <p:nvPr/>
            </p:nvSpPr>
            <p:spPr bwMode="auto">
              <a:xfrm flipV="1">
                <a:off x="3440" y="2016"/>
                <a:ext cx="2" cy="13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5" name="Line 39"/>
              <p:cNvSpPr>
                <a:spLocks noChangeShapeType="1"/>
              </p:cNvSpPr>
              <p:nvPr/>
            </p:nvSpPr>
            <p:spPr bwMode="auto">
              <a:xfrm>
                <a:off x="3982" y="2131"/>
                <a:ext cx="2" cy="10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6" name="Freeform 40"/>
              <p:cNvSpPr>
                <a:spLocks/>
              </p:cNvSpPr>
              <p:nvPr/>
            </p:nvSpPr>
            <p:spPr bwMode="auto">
              <a:xfrm>
                <a:off x="3988" y="2496"/>
                <a:ext cx="476" cy="576"/>
              </a:xfrm>
              <a:custGeom>
                <a:avLst/>
                <a:gdLst>
                  <a:gd name="T0" fmla="*/ 0 w 192"/>
                  <a:gd name="T1" fmla="*/ 0 h 240"/>
                  <a:gd name="T2" fmla="*/ 48 w 192"/>
                  <a:gd name="T3" fmla="*/ 144 h 240"/>
                  <a:gd name="T4" fmla="*/ 192 w 192"/>
                  <a:gd name="T5" fmla="*/ 240 h 240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240"/>
                  <a:gd name="T11" fmla="*/ 192 w 192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240">
                    <a:moveTo>
                      <a:pt x="0" y="0"/>
                    </a:moveTo>
                    <a:cubicBezTo>
                      <a:pt x="8" y="52"/>
                      <a:pt x="16" y="104"/>
                      <a:pt x="48" y="144"/>
                    </a:cubicBezTo>
                    <a:cubicBezTo>
                      <a:pt x="80" y="184"/>
                      <a:pt x="136" y="212"/>
                      <a:pt x="192" y="240"/>
                    </a:cubicBez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7" name="Freeform 41"/>
              <p:cNvSpPr>
                <a:spLocks/>
              </p:cNvSpPr>
              <p:nvPr/>
            </p:nvSpPr>
            <p:spPr bwMode="auto">
              <a:xfrm flipH="1">
                <a:off x="3492" y="2496"/>
                <a:ext cx="476" cy="576"/>
              </a:xfrm>
              <a:custGeom>
                <a:avLst/>
                <a:gdLst>
                  <a:gd name="T0" fmla="*/ 0 w 192"/>
                  <a:gd name="T1" fmla="*/ 0 h 240"/>
                  <a:gd name="T2" fmla="*/ 48 w 192"/>
                  <a:gd name="T3" fmla="*/ 144 h 240"/>
                  <a:gd name="T4" fmla="*/ 192 w 192"/>
                  <a:gd name="T5" fmla="*/ 240 h 240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240"/>
                  <a:gd name="T11" fmla="*/ 192 w 192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240">
                    <a:moveTo>
                      <a:pt x="0" y="0"/>
                    </a:moveTo>
                    <a:cubicBezTo>
                      <a:pt x="8" y="52"/>
                      <a:pt x="16" y="104"/>
                      <a:pt x="48" y="144"/>
                    </a:cubicBezTo>
                    <a:cubicBezTo>
                      <a:pt x="80" y="184"/>
                      <a:pt x="136" y="212"/>
                      <a:pt x="192" y="240"/>
                    </a:cubicBez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2533" name="Object 65"/>
            <p:cNvGraphicFramePr>
              <a:graphicFrameLocks noChangeAspect="1"/>
            </p:cNvGraphicFramePr>
            <p:nvPr/>
          </p:nvGraphicFramePr>
          <p:xfrm>
            <a:off x="4656" y="3228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4" name="公式" r:id="rId11" imgW="253800" imgH="241200" progId="Equation.3">
                    <p:embed/>
                  </p:oleObj>
                </mc:Choice>
                <mc:Fallback>
                  <p:oleObj name="公式" r:id="rId11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228"/>
                          <a:ext cx="11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4" name="Object 66"/>
            <p:cNvGraphicFramePr>
              <a:graphicFrameLocks noChangeAspect="1"/>
            </p:cNvGraphicFramePr>
            <p:nvPr/>
          </p:nvGraphicFramePr>
          <p:xfrm>
            <a:off x="3276" y="2064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5" name="公式" r:id="rId12" imgW="253800" imgH="317160" progId="Equation.3">
                    <p:embed/>
                  </p:oleObj>
                </mc:Choice>
                <mc:Fallback>
                  <p:oleObj name="公式" r:id="rId12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2064"/>
                          <a:ext cx="11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5" name="Object 67"/>
            <p:cNvGraphicFramePr>
              <a:graphicFrameLocks noChangeAspect="1"/>
            </p:cNvGraphicFramePr>
            <p:nvPr/>
          </p:nvGraphicFramePr>
          <p:xfrm>
            <a:off x="3912" y="3144"/>
            <a:ext cx="2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6" name="公式" r:id="rId13" imgW="368280" imgH="431640" progId="Equation.3">
                    <p:embed/>
                  </p:oleObj>
                </mc:Choice>
                <mc:Fallback>
                  <p:oleObj name="公式" r:id="rId13" imgW="368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3144"/>
                          <a:ext cx="20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6" name="Object 68"/>
            <p:cNvGraphicFramePr>
              <a:graphicFrameLocks noChangeAspect="1"/>
            </p:cNvGraphicFramePr>
            <p:nvPr/>
          </p:nvGraphicFramePr>
          <p:xfrm>
            <a:off x="3312" y="3216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7" name="公式" r:id="rId15" imgW="215640" imgH="241200" progId="Equation.3">
                    <p:embed/>
                  </p:oleObj>
                </mc:Choice>
                <mc:Fallback>
                  <p:oleObj name="公式" r:id="rId15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216"/>
                          <a:ext cx="98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5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096363"/>
              </p:ext>
            </p:extLst>
          </p:nvPr>
        </p:nvGraphicFramePr>
        <p:xfrm>
          <a:off x="4419599" y="4027488"/>
          <a:ext cx="1180543" cy="33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8" name="公式" r:id="rId16" imgW="1371600" imgH="393480" progId="Equation.3">
                  <p:embed/>
                </p:oleObj>
              </mc:Choice>
              <mc:Fallback>
                <p:oleObj name="公式" r:id="rId16" imgW="1371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599" y="4027488"/>
                        <a:ext cx="1180543" cy="337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6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028069"/>
              </p:ext>
            </p:extLst>
          </p:nvPr>
        </p:nvGraphicFramePr>
        <p:xfrm>
          <a:off x="8000999" y="4114800"/>
          <a:ext cx="1191345" cy="340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" name="公式" r:id="rId18" imgW="1371600" imgH="393480" progId="Equation.3">
                  <p:embed/>
                </p:oleObj>
              </mc:Choice>
              <mc:Fallback>
                <p:oleObj name="公式" r:id="rId18" imgW="1371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0999" y="4114800"/>
                        <a:ext cx="1191345" cy="340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92130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4" name="Text Box 2"/>
          <p:cNvSpPr txBox="1">
            <a:spLocks noChangeArrowheads="1"/>
          </p:cNvSpPr>
          <p:nvPr/>
        </p:nvSpPr>
        <p:spPr bwMode="auto">
          <a:xfrm>
            <a:off x="2286000" y="838201"/>
            <a:ext cx="95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3554" name="Object 0"/>
          <p:cNvGraphicFramePr>
            <a:graphicFrameLocks noChangeAspect="1"/>
          </p:cNvGraphicFramePr>
          <p:nvPr/>
        </p:nvGraphicFramePr>
        <p:xfrm>
          <a:off x="3238500" y="533400"/>
          <a:ext cx="51435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4" name="公式" r:id="rId3" imgW="5143320" imgH="1790640" progId="Equation.3">
                  <p:embed/>
                </p:oleObj>
              </mc:Choice>
              <mc:Fallback>
                <p:oleObj name="公式" r:id="rId3" imgW="5143320" imgH="1790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33400"/>
                        <a:ext cx="51435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330450" y="2587626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293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686081"/>
              </p:ext>
            </p:extLst>
          </p:nvPr>
        </p:nvGraphicFramePr>
        <p:xfrm>
          <a:off x="3178067" y="2527924"/>
          <a:ext cx="2794217" cy="75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5" name="公式" r:id="rId5" imgW="3085920" imgH="838080" progId="Equation.3">
                  <p:embed/>
                </p:oleObj>
              </mc:Choice>
              <mc:Fallback>
                <p:oleObj name="公式" r:id="rId5" imgW="30859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067" y="2527924"/>
                        <a:ext cx="2794217" cy="758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78" name="Object 2"/>
          <p:cNvGraphicFramePr>
            <a:graphicFrameLocks noChangeAspect="1"/>
          </p:cNvGraphicFramePr>
          <p:nvPr/>
        </p:nvGraphicFramePr>
        <p:xfrm>
          <a:off x="6178550" y="2476500"/>
          <a:ext cx="212248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6" name="公式" r:id="rId7" imgW="2387520" imgH="838080" progId="Equation.3">
                  <p:embed/>
                </p:oleObj>
              </mc:Choice>
              <mc:Fallback>
                <p:oleObj name="公式" r:id="rId7" imgW="23875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0" y="2476500"/>
                        <a:ext cx="212248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330902"/>
              </p:ext>
            </p:extLst>
          </p:nvPr>
        </p:nvGraphicFramePr>
        <p:xfrm>
          <a:off x="6109411" y="3428465"/>
          <a:ext cx="3148531" cy="408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7" name="公式" r:id="rId9" imgW="3314520" imgH="431640" progId="Equation.3">
                  <p:embed/>
                </p:oleObj>
              </mc:Choice>
              <mc:Fallback>
                <p:oleObj name="公式" r:id="rId9" imgW="3314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411" y="3428465"/>
                        <a:ext cx="3148531" cy="408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782589"/>
              </p:ext>
            </p:extLst>
          </p:nvPr>
        </p:nvGraphicFramePr>
        <p:xfrm>
          <a:off x="2463800" y="4280563"/>
          <a:ext cx="2048024" cy="36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8" name="公式" r:id="rId11" imgW="2184120" imgH="393480" progId="Equation.3">
                  <p:embed/>
                </p:oleObj>
              </mc:Choice>
              <mc:Fallback>
                <p:oleObj name="公式" r:id="rId11" imgW="2184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280563"/>
                        <a:ext cx="2048024" cy="36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406892"/>
              </p:ext>
            </p:extLst>
          </p:nvPr>
        </p:nvGraphicFramePr>
        <p:xfrm>
          <a:off x="4596206" y="3787775"/>
          <a:ext cx="35782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9" name="公式" r:id="rId13" imgW="4025880" imgH="1257120" progId="Equation.3">
                  <p:embed/>
                </p:oleObj>
              </mc:Choice>
              <mc:Fallback>
                <p:oleObj name="公式" r:id="rId13" imgW="402588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6206" y="3787775"/>
                        <a:ext cx="357822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595950"/>
              </p:ext>
            </p:extLst>
          </p:nvPr>
        </p:nvGraphicFramePr>
        <p:xfrm>
          <a:off x="8151454" y="4160837"/>
          <a:ext cx="110648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0" name="公式" r:id="rId15" imgW="1244520" imgH="838080" progId="Equation.3">
                  <p:embed/>
                </p:oleObj>
              </mc:Choice>
              <mc:Fallback>
                <p:oleObj name="公式" r:id="rId15" imgW="12445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1454" y="4160837"/>
                        <a:ext cx="110648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866892"/>
              </p:ext>
            </p:extLst>
          </p:nvPr>
        </p:nvGraphicFramePr>
        <p:xfrm>
          <a:off x="2514601" y="4953000"/>
          <a:ext cx="7325815" cy="78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1" name="公式" r:id="rId17" imgW="7848360" imgH="838080" progId="Equation.3">
                  <p:embed/>
                </p:oleObj>
              </mc:Choice>
              <mc:Fallback>
                <p:oleObj name="公式" r:id="rId17" imgW="78483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4953000"/>
                        <a:ext cx="7325815" cy="78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222065"/>
              </p:ext>
            </p:extLst>
          </p:nvPr>
        </p:nvGraphicFramePr>
        <p:xfrm>
          <a:off x="2514600" y="5791200"/>
          <a:ext cx="3457684" cy="40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2" name="公式" r:id="rId19" imgW="3657600" imgH="431640" progId="Equation.3">
                  <p:embed/>
                </p:oleObj>
              </mc:Choice>
              <mc:Fallback>
                <p:oleObj name="公式" r:id="rId19" imgW="3657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791200"/>
                        <a:ext cx="3457684" cy="40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5" name="Object 9"/>
          <p:cNvGraphicFramePr>
            <a:graphicFrameLocks noChangeAspect="1"/>
          </p:cNvGraphicFramePr>
          <p:nvPr/>
        </p:nvGraphicFramePr>
        <p:xfrm>
          <a:off x="2514600" y="3429000"/>
          <a:ext cx="3225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3" name="公式" r:id="rId21" imgW="3225600" imgH="558720" progId="Equation.3">
                  <p:embed/>
                </p:oleObj>
              </mc:Choice>
              <mc:Fallback>
                <p:oleObj name="公式" r:id="rId21" imgW="32256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429000"/>
                        <a:ext cx="3225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8700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701280" y="507362"/>
            <a:ext cx="2386608" cy="849951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六、小结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343150" y="1447801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1. </a:t>
            </a:r>
            <a:r>
              <a:rPr lang="zh-CN" altLang="en-US" sz="2800" b="1" dirty="0"/>
              <a:t>导数的实质</a:t>
            </a:r>
            <a:r>
              <a:rPr lang="en-US" altLang="zh-CN" sz="2800" b="1" dirty="0"/>
              <a:t>:  </a:t>
            </a:r>
            <a:r>
              <a:rPr lang="zh-CN" altLang="en-US" sz="2800" b="1" dirty="0"/>
              <a:t>增量比的极限</a:t>
            </a:r>
            <a:r>
              <a:rPr lang="en-US" altLang="zh-CN" sz="2800" b="1" dirty="0"/>
              <a:t>;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454275" y="2043113"/>
          <a:ext cx="7200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文档" r:id="rId3" imgW="7207920" imgH="647640" progId="Word.Document.8">
                  <p:embed/>
                </p:oleObj>
              </mc:Choice>
              <mc:Fallback>
                <p:oleObj name="文档" r:id="rId3" imgW="7207920" imgH="647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043113"/>
                        <a:ext cx="7200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362200" y="2652713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3. </a:t>
            </a:r>
            <a:r>
              <a:rPr lang="zh-CN" altLang="en-US" sz="2800" b="1"/>
              <a:t>导数的几何意义</a:t>
            </a:r>
            <a:r>
              <a:rPr lang="en-US" altLang="zh-CN" sz="2800" b="1"/>
              <a:t>:  </a:t>
            </a:r>
            <a:r>
              <a:rPr lang="zh-CN" altLang="en-US" sz="2800" b="1"/>
              <a:t>切线的斜率</a:t>
            </a:r>
            <a:r>
              <a:rPr lang="en-US" altLang="zh-CN" sz="2800" b="1"/>
              <a:t>;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362200" y="3262313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 </a:t>
            </a:r>
            <a:r>
              <a:rPr lang="zh-CN" altLang="en-US" sz="2800" b="1"/>
              <a:t>函数可导一定连续，但连续不一定可导</a:t>
            </a:r>
            <a:r>
              <a:rPr lang="en-US" altLang="zh-CN" sz="2800" b="1"/>
              <a:t>;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362200" y="3871913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5. </a:t>
            </a:r>
            <a:r>
              <a:rPr lang="zh-CN" altLang="en-US" sz="2800" b="1"/>
              <a:t>求导数最基本的方法</a:t>
            </a:r>
            <a:r>
              <a:rPr lang="en-US" altLang="zh-CN" sz="2800" b="1"/>
              <a:t>:  </a:t>
            </a:r>
            <a:r>
              <a:rPr lang="zh-CN" altLang="en-US" sz="2800" b="1"/>
              <a:t>由定义求导数</a:t>
            </a:r>
            <a:r>
              <a:rPr lang="en-US" altLang="zh-CN" sz="2800" b="1"/>
              <a:t>.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362200" y="4876801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6. </a:t>
            </a:r>
            <a:r>
              <a:rPr lang="zh-CN" altLang="en-US" sz="2800" b="1"/>
              <a:t>判断可导性</a:t>
            </a:r>
          </a:p>
        </p:txBody>
      </p:sp>
      <p:sp>
        <p:nvSpPr>
          <p:cNvPr id="15370" name="AutoShape 10"/>
          <p:cNvSpPr>
            <a:spLocks/>
          </p:cNvSpPr>
          <p:nvPr/>
        </p:nvSpPr>
        <p:spPr bwMode="auto">
          <a:xfrm>
            <a:off x="4800600" y="4557713"/>
            <a:ext cx="76200" cy="1143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876800" y="4481513"/>
            <a:ext cx="335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不连续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一定不可导</a:t>
            </a:r>
            <a:r>
              <a:rPr lang="en-US" altLang="zh-CN" sz="2800" b="1" dirty="0"/>
              <a:t>.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953000" y="5319713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连续</a:t>
            </a:r>
          </a:p>
        </p:txBody>
      </p:sp>
      <p:sp>
        <p:nvSpPr>
          <p:cNvPr id="15373" name="AutoShape 13"/>
          <p:cNvSpPr>
            <a:spLocks/>
          </p:cNvSpPr>
          <p:nvPr/>
        </p:nvSpPr>
        <p:spPr bwMode="auto">
          <a:xfrm>
            <a:off x="5791200" y="5091113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943600" y="5014913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直接用定义</a:t>
            </a:r>
            <a:r>
              <a:rPr lang="en-US" altLang="zh-CN" sz="2800" b="1" dirty="0"/>
              <a:t>;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5943600" y="5624513"/>
            <a:ext cx="48329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看左右导数是否存在且相等</a:t>
            </a:r>
            <a:r>
              <a:rPr lang="en-US" altLang="zh-C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00664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6" grpId="0" autoUpdateAnimBg="0"/>
      <p:bldP spid="15367" grpId="0" autoUpdateAnimBg="0"/>
      <p:bldP spid="15368" grpId="0" autoUpdateAnimBg="0"/>
      <p:bldP spid="15369" grpId="0" autoUpdateAnimBg="0"/>
      <p:bldP spid="15370" grpId="0" animBg="1"/>
      <p:bldP spid="15371" grpId="0" autoUpdateAnimBg="0"/>
      <p:bldP spid="15372" grpId="0" autoUpdateAnimBg="0"/>
      <p:bldP spid="15373" grpId="0" animBg="1"/>
      <p:bldP spid="15374" grpId="0" autoUpdateAnimBg="0"/>
      <p:bldP spid="1537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819400" y="12954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思考题</a:t>
            </a: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2895600" y="2444750"/>
          <a:ext cx="6567488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文档" r:id="rId3" imgW="5889600" imgH="1197000" progId="Word.Document.8">
                  <p:embed/>
                </p:oleObj>
              </mc:Choice>
              <mc:Fallback>
                <p:oleObj name="文档" r:id="rId3" imgW="5889600" imgH="1197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444750"/>
                        <a:ext cx="6567488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0442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438400" y="9906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思考题解答</a:t>
            </a:r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613077"/>
              </p:ext>
            </p:extLst>
          </p:nvPr>
        </p:nvGraphicFramePr>
        <p:xfrm>
          <a:off x="2595563" y="1898650"/>
          <a:ext cx="6754812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Document" r:id="rId3" imgW="6654479" imgH="3397231" progId="Word.Document.8">
                  <p:embed/>
                </p:oleObj>
              </mc:Choice>
              <mc:Fallback>
                <p:oleObj name="Document" r:id="rId3" imgW="6654479" imgH="33972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1898650"/>
                        <a:ext cx="6754812" cy="344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032889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1" y="692149"/>
            <a:ext cx="3517776" cy="777875"/>
          </a:xfrm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一、问题的提出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362200" y="1524000"/>
            <a:ext cx="594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1.</a:t>
            </a:r>
            <a:r>
              <a:rPr lang="zh-CN" altLang="en-US" sz="3200" b="1" dirty="0">
                <a:solidFill>
                  <a:srgbClr val="FF0000"/>
                </a:solidFill>
              </a:rPr>
              <a:t>自由落体运动的瞬时速度问题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9144000" y="2495550"/>
            <a:ext cx="0" cy="2286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8267700" y="4800600"/>
            <a:ext cx="1752600" cy="152400"/>
            <a:chOff x="4248" y="3024"/>
            <a:chExt cx="1104" cy="96"/>
          </a:xfrm>
        </p:grpSpPr>
        <p:sp>
          <p:nvSpPr>
            <p:cNvPr id="1052" name="Rectangle 6" descr="宽上对角线"/>
            <p:cNvSpPr>
              <a:spLocks noChangeArrowheads="1"/>
            </p:cNvSpPr>
            <p:nvPr/>
          </p:nvSpPr>
          <p:spPr bwMode="auto">
            <a:xfrm>
              <a:off x="4248" y="3024"/>
              <a:ext cx="1104" cy="96"/>
            </a:xfrm>
            <a:prstGeom prst="rect">
              <a:avLst/>
            </a:prstGeom>
            <a:pattFill prst="wdUpDiag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3" name="Line 7"/>
            <p:cNvSpPr>
              <a:spLocks noChangeShapeType="1"/>
            </p:cNvSpPr>
            <p:nvPr/>
          </p:nvSpPr>
          <p:spPr bwMode="auto">
            <a:xfrm>
              <a:off x="4248" y="3024"/>
              <a:ext cx="1104" cy="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904875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9144000" y="2971800"/>
            <a:ext cx="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9067800" y="2895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9067800" y="3581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8763001" y="2743201"/>
          <a:ext cx="265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公式" r:id="rId3" imgW="266400" imgH="431640" progId="Equation.3">
                  <p:embed/>
                </p:oleObj>
              </mc:Choice>
              <mc:Fallback>
                <p:oleObj name="公式" r:id="rId3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1" y="2743201"/>
                        <a:ext cx="265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9220200" y="3124201"/>
          <a:ext cx="3810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公式" r:id="rId5" imgW="380880" imgH="304560" progId="Equation.3">
                  <p:embed/>
                </p:oleObj>
              </mc:Choice>
              <mc:Fallback>
                <p:oleObj name="公式" r:id="rId5" imgW="3808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3124201"/>
                        <a:ext cx="3810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552842"/>
              </p:ext>
            </p:extLst>
          </p:nvPr>
        </p:nvGraphicFramePr>
        <p:xfrm>
          <a:off x="3555999" y="2341562"/>
          <a:ext cx="3435935" cy="45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name="公式" r:id="rId7" imgW="2933640" imgH="393480" progId="Equation.3">
                  <p:embed/>
                </p:oleObj>
              </mc:Choice>
              <mc:Fallback>
                <p:oleObj name="公式" r:id="rId7" imgW="2933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999" y="2341562"/>
                        <a:ext cx="3435935" cy="457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8828088" y="3505200"/>
          <a:ext cx="1635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" name="公式" r:id="rId9" imgW="164880" imgH="279360" progId="Equation.3">
                  <p:embed/>
                </p:oleObj>
              </mc:Choice>
              <mc:Fallback>
                <p:oleObj name="公式" r:id="rId9" imgW="1648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8088" y="3505200"/>
                        <a:ext cx="1635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2362200" y="22860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如图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2454275" y="2981325"/>
          <a:ext cx="359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" name="公式" r:id="rId11" imgW="3593880" imgH="469800" progId="Equation.3">
                  <p:embed/>
                </p:oleObj>
              </mc:Choice>
              <mc:Fallback>
                <p:oleObj name="公式" r:id="rId11" imgW="3593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981325"/>
                        <a:ext cx="3594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6076950" y="2974976"/>
          <a:ext cx="2044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" name="公式" r:id="rId13" imgW="2044440" imgH="444240" progId="Equation.3">
                  <p:embed/>
                </p:oleObj>
              </mc:Choice>
              <mc:Fallback>
                <p:oleObj name="公式" r:id="rId13" imgW="2044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0" y="2974976"/>
                        <a:ext cx="20447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249305"/>
              </p:ext>
            </p:extLst>
          </p:nvPr>
        </p:nvGraphicFramePr>
        <p:xfrm>
          <a:off x="2346509" y="3465179"/>
          <a:ext cx="2650941" cy="975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Equation" r:id="rId15" imgW="1104840" imgH="406080" progId="Equation.DSMT4">
                  <p:embed/>
                </p:oleObj>
              </mc:Choice>
              <mc:Fallback>
                <p:oleObj name="Equation" r:id="rId15" imgW="1104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509" y="3465179"/>
                        <a:ext cx="2650941" cy="975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5029200" y="3505200"/>
          <a:ext cx="1155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" name="公式" r:id="rId17" imgW="1155600" imgH="939600" progId="Equation.3">
                  <p:embed/>
                </p:oleObj>
              </mc:Choice>
              <mc:Fallback>
                <p:oleObj name="公式" r:id="rId17" imgW="11556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05200"/>
                        <a:ext cx="1155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8" name="Object 24"/>
          <p:cNvGraphicFramePr>
            <a:graphicFrameLocks noChangeAspect="1"/>
          </p:cNvGraphicFramePr>
          <p:nvPr/>
        </p:nvGraphicFramePr>
        <p:xfrm>
          <a:off x="6248400" y="3505200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" name="公式" r:id="rId19" imgW="1676160" imgH="838080" progId="Equation.3">
                  <p:embed/>
                </p:oleObj>
              </mc:Choice>
              <mc:Fallback>
                <p:oleObj name="公式" r:id="rId19" imgW="16761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05200"/>
                        <a:ext cx="1676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9" name="Object 25"/>
          <p:cNvGraphicFramePr>
            <a:graphicFrameLocks noChangeAspect="1"/>
          </p:cNvGraphicFramePr>
          <p:nvPr/>
        </p:nvGraphicFramePr>
        <p:xfrm>
          <a:off x="2438400" y="4586288"/>
          <a:ext cx="17272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公式" r:id="rId21" imgW="1726920" imgH="444240" progId="Equation.3">
                  <p:embed/>
                </p:oleObj>
              </mc:Choice>
              <mc:Fallback>
                <p:oleObj name="公式" r:id="rId21" imgW="1726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86288"/>
                        <a:ext cx="17272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4419600" y="4495801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取极限得</a:t>
            </a:r>
            <a:endParaRPr lang="zh-CN" altLang="en-US"/>
          </a:p>
        </p:txBody>
      </p:sp>
      <p:graphicFrame>
        <p:nvGraphicFramePr>
          <p:cNvPr id="617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541744"/>
              </p:ext>
            </p:extLst>
          </p:nvPr>
        </p:nvGraphicFramePr>
        <p:xfrm>
          <a:off x="2455652" y="5085697"/>
          <a:ext cx="4021348" cy="974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" name="Equation" r:id="rId23" imgW="1676160" imgH="406080" progId="Equation.DSMT4">
                  <p:embed/>
                </p:oleObj>
              </mc:Choice>
              <mc:Fallback>
                <p:oleObj name="Equation" r:id="rId23" imgW="1676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652" y="5085697"/>
                        <a:ext cx="4021348" cy="974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2" name="Object 28"/>
          <p:cNvGraphicFramePr>
            <a:graphicFrameLocks noChangeAspect="1"/>
          </p:cNvGraphicFramePr>
          <p:nvPr/>
        </p:nvGraphicFramePr>
        <p:xfrm>
          <a:off x="6477000" y="5410201"/>
          <a:ext cx="876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name="公式" r:id="rId25" imgW="876240" imgH="431640" progId="Equation.3">
                  <p:embed/>
                </p:oleObj>
              </mc:Choice>
              <mc:Fallback>
                <p:oleObj name="公式" r:id="rId25" imgW="87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410201"/>
                        <a:ext cx="876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3" name="Oval 29"/>
          <p:cNvSpPr>
            <a:spLocks noChangeArrowheads="1"/>
          </p:cNvSpPr>
          <p:nvPr/>
        </p:nvSpPr>
        <p:spPr bwMode="auto">
          <a:xfrm>
            <a:off x="9067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74" name="Oval 30"/>
          <p:cNvSpPr>
            <a:spLocks noChangeArrowheads="1"/>
          </p:cNvSpPr>
          <p:nvPr/>
        </p:nvSpPr>
        <p:spPr bwMode="auto">
          <a:xfrm>
            <a:off x="9067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75" name="Oval 31"/>
          <p:cNvSpPr>
            <a:spLocks noChangeArrowheads="1"/>
          </p:cNvSpPr>
          <p:nvPr/>
        </p:nvSpPr>
        <p:spPr bwMode="auto">
          <a:xfrm>
            <a:off x="9067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77" name="Oval 33"/>
          <p:cNvSpPr>
            <a:spLocks noChangeArrowheads="1"/>
          </p:cNvSpPr>
          <p:nvPr/>
        </p:nvSpPr>
        <p:spPr bwMode="auto">
          <a:xfrm>
            <a:off x="90678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094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75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49" grpId="0" animBg="1"/>
      <p:bldP spid="6152" grpId="0" animBg="1"/>
      <p:bldP spid="6156" grpId="0" animBg="1"/>
      <p:bldP spid="6153" grpId="0" animBg="1"/>
      <p:bldP spid="6154" grpId="0" animBg="1"/>
      <p:bldP spid="6160" grpId="0" autoUpdateAnimBg="0"/>
      <p:bldP spid="6170" grpId="0" autoUpdateAnimBg="0"/>
      <p:bldP spid="6173" grpId="0" animBg="1"/>
      <p:bldP spid="6174" grpId="0" animBg="1"/>
      <p:bldP spid="6175" grpId="0" animBg="1"/>
      <p:bldP spid="61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04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969958"/>
              </p:ext>
            </p:extLst>
          </p:nvPr>
        </p:nvGraphicFramePr>
        <p:xfrm>
          <a:off x="8529971" y="3211513"/>
          <a:ext cx="209550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" name="公式" r:id="rId3" imgW="266400" imgH="241200" progId="Equation.3">
                  <p:embed/>
                </p:oleObj>
              </mc:Choice>
              <mc:Fallback>
                <p:oleObj name="公式" r:id="rId3" imgW="266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9971" y="3211513"/>
                        <a:ext cx="209550" cy="18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5" name="Object 2049"/>
          <p:cNvGraphicFramePr>
            <a:graphicFrameLocks noChangeAspect="1"/>
          </p:cNvGraphicFramePr>
          <p:nvPr/>
        </p:nvGraphicFramePr>
        <p:xfrm>
          <a:off x="7791451" y="2908301"/>
          <a:ext cx="188913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" name="公式" r:id="rId5" imgW="253800" imgH="304560" progId="Equation.3">
                  <p:embed/>
                </p:oleObj>
              </mc:Choice>
              <mc:Fallback>
                <p:oleObj name="公式" r:id="rId5" imgW="2538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451" y="2908301"/>
                        <a:ext cx="188913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980364" y="2230315"/>
            <a:ext cx="3429000" cy="1135063"/>
            <a:chOff x="3120" y="1304"/>
            <a:chExt cx="2160" cy="715"/>
          </a:xfrm>
        </p:grpSpPr>
        <p:sp>
          <p:nvSpPr>
            <p:cNvPr id="2087" name="Line 5"/>
            <p:cNvSpPr>
              <a:spLocks noChangeShapeType="1"/>
            </p:cNvSpPr>
            <p:nvPr/>
          </p:nvSpPr>
          <p:spPr bwMode="auto">
            <a:xfrm flipV="1">
              <a:off x="3120" y="1440"/>
              <a:ext cx="2160" cy="57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9" name="Object 2067"/>
            <p:cNvGraphicFramePr>
              <a:graphicFrameLocks noChangeAspect="1"/>
            </p:cNvGraphicFramePr>
            <p:nvPr/>
          </p:nvGraphicFramePr>
          <p:xfrm>
            <a:off x="5113" y="1304"/>
            <a:ext cx="161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2" name="公式" r:id="rId7" imgW="279360" imgH="291960" progId="Equation.3">
                    <p:embed/>
                  </p:oleObj>
                </mc:Choice>
                <mc:Fallback>
                  <p:oleObj name="公式" r:id="rId7" imgW="2793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" y="1304"/>
                          <a:ext cx="161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867650" y="2755901"/>
            <a:ext cx="368300" cy="792163"/>
            <a:chOff x="3996" y="1784"/>
            <a:chExt cx="232" cy="499"/>
          </a:xfrm>
        </p:grpSpPr>
        <p:sp>
          <p:nvSpPr>
            <p:cNvPr id="2086" name="Line 8"/>
            <p:cNvSpPr>
              <a:spLocks noChangeShapeType="1"/>
            </p:cNvSpPr>
            <p:nvPr/>
          </p:nvSpPr>
          <p:spPr bwMode="auto">
            <a:xfrm>
              <a:off x="4080" y="178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8" name="Object 2066"/>
            <p:cNvGraphicFramePr>
              <a:graphicFrameLocks noChangeAspect="1"/>
            </p:cNvGraphicFramePr>
            <p:nvPr/>
          </p:nvGraphicFramePr>
          <p:xfrm>
            <a:off x="3996" y="2012"/>
            <a:ext cx="23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3" name="公式" r:id="rId9" imgW="368280" imgH="431640" progId="Equation.3">
                    <p:embed/>
                  </p:oleObj>
                </mc:Choice>
                <mc:Fallback>
                  <p:oleObj name="公式" r:id="rId9" imgW="368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" y="2012"/>
                          <a:ext cx="23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9220201" y="1460501"/>
            <a:ext cx="252413" cy="1992313"/>
            <a:chOff x="4848" y="968"/>
            <a:chExt cx="159" cy="1255"/>
          </a:xfrm>
        </p:grpSpPr>
        <p:sp>
          <p:nvSpPr>
            <p:cNvPr id="2085" name="Line 11"/>
            <p:cNvSpPr>
              <a:spLocks noChangeShapeType="1"/>
            </p:cNvSpPr>
            <p:nvPr/>
          </p:nvSpPr>
          <p:spPr bwMode="auto">
            <a:xfrm>
              <a:off x="4896" y="96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7" name="Object 2065"/>
            <p:cNvGraphicFramePr>
              <a:graphicFrameLocks noChangeAspect="1"/>
            </p:cNvGraphicFramePr>
            <p:nvPr/>
          </p:nvGraphicFramePr>
          <p:xfrm>
            <a:off x="4848" y="207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4" name="公式" r:id="rId11" imgW="253800" imgH="241200" progId="Equation.3">
                    <p:embed/>
                  </p:oleObj>
                </mc:Choice>
                <mc:Fallback>
                  <p:oleObj name="公式" r:id="rId11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07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545775" y="773784"/>
            <a:ext cx="3962400" cy="3060700"/>
            <a:chOff x="2928" y="384"/>
            <a:chExt cx="2496" cy="1928"/>
          </a:xfrm>
        </p:grpSpPr>
        <p:grpSp>
          <p:nvGrpSpPr>
            <p:cNvPr id="2081" name="Group 14"/>
            <p:cNvGrpSpPr>
              <a:grpSpLocks/>
            </p:cNvGrpSpPr>
            <p:nvPr/>
          </p:nvGrpSpPr>
          <p:grpSpPr bwMode="auto">
            <a:xfrm>
              <a:off x="2928" y="384"/>
              <a:ext cx="2496" cy="1928"/>
              <a:chOff x="3168" y="472"/>
              <a:chExt cx="2496" cy="1928"/>
            </a:xfrm>
          </p:grpSpPr>
          <p:sp>
            <p:nvSpPr>
              <p:cNvPr id="2082" name="Line 15"/>
              <p:cNvSpPr>
                <a:spLocks noChangeShapeType="1"/>
              </p:cNvSpPr>
              <p:nvPr/>
            </p:nvSpPr>
            <p:spPr bwMode="auto">
              <a:xfrm>
                <a:off x="3168" y="2112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3" name="Line 16"/>
              <p:cNvSpPr>
                <a:spLocks noChangeShapeType="1"/>
              </p:cNvSpPr>
              <p:nvPr/>
            </p:nvSpPr>
            <p:spPr bwMode="auto">
              <a:xfrm flipV="1">
                <a:off x="3456" y="576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63" name="Object 2061"/>
              <p:cNvGraphicFramePr>
                <a:graphicFrameLocks noChangeAspect="1"/>
              </p:cNvGraphicFramePr>
              <p:nvPr/>
            </p:nvGraphicFramePr>
            <p:xfrm>
              <a:off x="3273" y="2153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5" name="公式" r:id="rId13" imgW="215640" imgH="241200" progId="Equation.3">
                      <p:embed/>
                    </p:oleObj>
                  </mc:Choice>
                  <mc:Fallback>
                    <p:oleObj name="公式" r:id="rId13" imgW="2156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73" y="2153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4" name="Object 2062"/>
              <p:cNvGraphicFramePr>
                <a:graphicFrameLocks noChangeAspect="1"/>
              </p:cNvGraphicFramePr>
              <p:nvPr/>
            </p:nvGraphicFramePr>
            <p:xfrm>
              <a:off x="5505" y="2172"/>
              <a:ext cx="159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6" name="公式" r:id="rId15" imgW="253800" imgH="241200" progId="Equation.3">
                      <p:embed/>
                    </p:oleObj>
                  </mc:Choice>
                  <mc:Fallback>
                    <p:oleObj name="公式" r:id="rId15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05" y="2172"/>
                            <a:ext cx="159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5" name="Object 2063"/>
              <p:cNvGraphicFramePr>
                <a:graphicFrameLocks noChangeAspect="1"/>
              </p:cNvGraphicFramePr>
              <p:nvPr/>
            </p:nvGraphicFramePr>
            <p:xfrm>
              <a:off x="3252" y="576"/>
              <a:ext cx="159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7" name="公式" r:id="rId16" imgW="253800" imgH="317160" progId="Equation.3">
                      <p:embed/>
                    </p:oleObj>
                  </mc:Choice>
                  <mc:Fallback>
                    <p:oleObj name="公式" r:id="rId16" imgW="2538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52" y="576"/>
                            <a:ext cx="159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84" name="Arc 20"/>
              <p:cNvSpPr>
                <a:spLocks/>
              </p:cNvSpPr>
              <p:nvPr/>
            </p:nvSpPr>
            <p:spPr bwMode="auto">
              <a:xfrm rot="1220612" flipH="1">
                <a:off x="3963" y="472"/>
                <a:ext cx="1051" cy="1605"/>
              </a:xfrm>
              <a:custGeom>
                <a:avLst/>
                <a:gdLst>
                  <a:gd name="T0" fmla="*/ 1035 w 21600"/>
                  <a:gd name="T1" fmla="*/ 1605 h 28873"/>
                  <a:gd name="T2" fmla="*/ 61 w 21600"/>
                  <a:gd name="T3" fmla="*/ 0 h 28873"/>
                  <a:gd name="T4" fmla="*/ 1051 w 21600"/>
                  <a:gd name="T5" fmla="*/ 404 h 2887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8873"/>
                  <a:gd name="T11" fmla="*/ 21600 w 21600"/>
                  <a:gd name="T12" fmla="*/ 28873 h 288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8873" fill="none" extrusionOk="0">
                    <a:moveTo>
                      <a:pt x="21278" y="28872"/>
                    </a:moveTo>
                    <a:cubicBezTo>
                      <a:pt x="9475" y="28696"/>
                      <a:pt x="0" y="19078"/>
                      <a:pt x="0" y="7275"/>
                    </a:cubicBezTo>
                    <a:cubicBezTo>
                      <a:pt x="-1" y="4795"/>
                      <a:pt x="426" y="2334"/>
                      <a:pt x="1261" y="-1"/>
                    </a:cubicBezTo>
                  </a:path>
                  <a:path w="21600" h="28873" stroke="0" extrusionOk="0">
                    <a:moveTo>
                      <a:pt x="21278" y="28872"/>
                    </a:moveTo>
                    <a:cubicBezTo>
                      <a:pt x="9475" y="28696"/>
                      <a:pt x="0" y="19078"/>
                      <a:pt x="0" y="7275"/>
                    </a:cubicBezTo>
                    <a:cubicBezTo>
                      <a:pt x="-1" y="4795"/>
                      <a:pt x="426" y="2334"/>
                      <a:pt x="1261" y="-1"/>
                    </a:cubicBezTo>
                    <a:lnTo>
                      <a:pt x="21600" y="7275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66" name="Object 206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2654255"/>
                  </p:ext>
                </p:extLst>
              </p:nvPr>
            </p:nvGraphicFramePr>
            <p:xfrm>
              <a:off x="4420" y="784"/>
              <a:ext cx="778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8" name="公式" r:id="rId18" imgW="1358640" imgH="393480" progId="Equation.3">
                      <p:embed/>
                    </p:oleObj>
                  </mc:Choice>
                  <mc:Fallback>
                    <p:oleObj name="公式" r:id="rId18" imgW="135864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0" y="784"/>
                            <a:ext cx="778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62" name="Object 2060"/>
            <p:cNvGraphicFramePr>
              <a:graphicFrameLocks noChangeAspect="1"/>
            </p:cNvGraphicFramePr>
            <p:nvPr/>
          </p:nvGraphicFramePr>
          <p:xfrm>
            <a:off x="3513" y="1496"/>
            <a:ext cx="18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" name="公式" r:id="rId20" imgW="291960" imgH="317160" progId="Equation.3">
                    <p:embed/>
                  </p:oleObj>
                </mc:Choice>
                <mc:Fallback>
                  <p:oleObj name="公式" r:id="rId20" imgW="2919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3" y="1496"/>
                          <a:ext cx="183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8898321" y="1332495"/>
            <a:ext cx="2057400" cy="2057400"/>
            <a:chOff x="3840" y="728"/>
            <a:chExt cx="1296" cy="1296"/>
          </a:xfrm>
        </p:grpSpPr>
        <p:sp>
          <p:nvSpPr>
            <p:cNvPr id="2078" name="Line 24"/>
            <p:cNvSpPr>
              <a:spLocks noChangeShapeType="1"/>
            </p:cNvSpPr>
            <p:nvPr/>
          </p:nvSpPr>
          <p:spPr bwMode="auto">
            <a:xfrm flipV="1">
              <a:off x="3840" y="728"/>
              <a:ext cx="1296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0" name="Object 2058"/>
            <p:cNvGraphicFramePr>
              <a:graphicFrameLocks noChangeAspect="1"/>
            </p:cNvGraphicFramePr>
            <p:nvPr/>
          </p:nvGraphicFramePr>
          <p:xfrm>
            <a:off x="4896" y="920"/>
            <a:ext cx="212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0" name="公式" r:id="rId22" imgW="368280" imgH="291960" progId="Equation.3">
                    <p:embed/>
                  </p:oleObj>
                </mc:Choice>
                <mc:Fallback>
                  <p:oleObj name="公式" r:id="rId22" imgW="36828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920"/>
                          <a:ext cx="212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79" name="Group 26"/>
            <p:cNvGrpSpPr>
              <a:grpSpLocks/>
            </p:cNvGrpSpPr>
            <p:nvPr/>
          </p:nvGrpSpPr>
          <p:grpSpPr bwMode="auto">
            <a:xfrm>
              <a:off x="3878" y="1544"/>
              <a:ext cx="238" cy="252"/>
              <a:chOff x="4118" y="1632"/>
              <a:chExt cx="238" cy="252"/>
            </a:xfrm>
          </p:grpSpPr>
          <p:graphicFrame>
            <p:nvGraphicFramePr>
              <p:cNvPr id="2061" name="Object 2059"/>
              <p:cNvGraphicFramePr>
                <a:graphicFrameLocks noChangeAspect="1"/>
              </p:cNvGraphicFramePr>
              <p:nvPr/>
            </p:nvGraphicFramePr>
            <p:xfrm>
              <a:off x="4118" y="1632"/>
              <a:ext cx="233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21" name="公式" r:id="rId24" imgW="406080" imgH="291960" progId="Equation.3">
                      <p:embed/>
                    </p:oleObj>
                  </mc:Choice>
                  <mc:Fallback>
                    <p:oleObj name="公式" r:id="rId24" imgW="406080" imgH="291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8" y="1632"/>
                            <a:ext cx="233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80" name="Oval 28"/>
              <p:cNvSpPr>
                <a:spLocks noChangeArrowheads="1"/>
              </p:cNvSpPr>
              <p:nvPr/>
            </p:nvSpPr>
            <p:spPr bwMode="auto">
              <a:xfrm>
                <a:off x="4308" y="18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2075" name="Text Box 29"/>
          <p:cNvSpPr txBox="1">
            <a:spLocks noChangeArrowheads="1"/>
          </p:cNvSpPr>
          <p:nvPr/>
        </p:nvSpPr>
        <p:spPr bwMode="auto">
          <a:xfrm>
            <a:off x="1063981" y="961902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如图</a:t>
            </a:r>
            <a:r>
              <a:rPr lang="en-US" altLang="zh-CN" sz="2800" b="1" dirty="0"/>
              <a:t>,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1085428" y="959302"/>
            <a:ext cx="3962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         </a:t>
            </a:r>
            <a:r>
              <a:rPr lang="zh-CN" altLang="en-US" sz="2800" b="1" dirty="0"/>
              <a:t>如果割线</a:t>
            </a:r>
            <a:r>
              <a:rPr lang="en-US" altLang="zh-CN" sz="2800" b="1" i="1" dirty="0"/>
              <a:t>MN</a:t>
            </a:r>
            <a:r>
              <a:rPr lang="zh-CN" altLang="en-US" sz="2800" b="1" dirty="0"/>
              <a:t>绕点</a:t>
            </a:r>
            <a:r>
              <a:rPr lang="en-US" altLang="zh-CN" sz="2800" b="1" i="1" dirty="0"/>
              <a:t>M</a:t>
            </a:r>
            <a:r>
              <a:rPr lang="zh-CN" altLang="en-US" sz="2800" b="1" dirty="0"/>
              <a:t>旋转而趋向极限位置</a:t>
            </a:r>
            <a:r>
              <a:rPr lang="en-US" altLang="zh-CN" sz="2800" b="1" dirty="0"/>
              <a:t>MT,</a:t>
            </a:r>
            <a:r>
              <a:rPr lang="zh-CN" altLang="en-US" sz="2800" b="1" dirty="0"/>
              <a:t>直线</a:t>
            </a:r>
            <a:r>
              <a:rPr lang="en-US" altLang="zh-CN" sz="2800" b="1" i="1" dirty="0"/>
              <a:t>MT</a:t>
            </a:r>
            <a:r>
              <a:rPr lang="zh-CN" altLang="en-US" sz="2800" b="1" dirty="0"/>
              <a:t>就称为曲线</a:t>
            </a:r>
            <a:r>
              <a:rPr lang="en-US" altLang="zh-CN" sz="2800" b="1" i="1" dirty="0"/>
              <a:t>C</a:t>
            </a:r>
            <a:r>
              <a:rPr lang="zh-CN" altLang="en-US" sz="2800" b="1" dirty="0"/>
              <a:t>在点</a:t>
            </a:r>
            <a:r>
              <a:rPr lang="en-US" altLang="zh-CN" sz="2800" b="1" i="1" dirty="0"/>
              <a:t>M</a:t>
            </a:r>
            <a:r>
              <a:rPr lang="zh-CN" altLang="en-US" sz="2800" b="1" dirty="0"/>
              <a:t>处的</a:t>
            </a:r>
            <a:r>
              <a:rPr lang="zh-CN" altLang="en-US" sz="2800" b="1" u="sng" dirty="0"/>
              <a:t>切线</a:t>
            </a:r>
            <a:r>
              <a:rPr lang="en-US" altLang="zh-CN" sz="2800" b="1" dirty="0"/>
              <a:t>.</a:t>
            </a:r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1135257" y="2923260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极限位置即</a:t>
            </a:r>
          </a:p>
        </p:txBody>
      </p:sp>
      <p:graphicFrame>
        <p:nvGraphicFramePr>
          <p:cNvPr id="226306" name="Object 20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855804"/>
              </p:ext>
            </p:extLst>
          </p:nvPr>
        </p:nvGraphicFramePr>
        <p:xfrm>
          <a:off x="3206286" y="2998258"/>
          <a:ext cx="3420403" cy="442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" name="公式" r:id="rId26" imgW="3429000" imgH="444240" progId="Equation.3">
                  <p:embed/>
                </p:oleObj>
              </mc:Choice>
              <mc:Fallback>
                <p:oleObj name="公式" r:id="rId26" imgW="3429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286" y="2998258"/>
                        <a:ext cx="3420403" cy="442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7" name="Object 2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449948"/>
              </p:ext>
            </p:extLst>
          </p:nvPr>
        </p:nvGraphicFramePr>
        <p:xfrm>
          <a:off x="1170506" y="3565881"/>
          <a:ext cx="3485334" cy="46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3" name="公式" r:id="rId28" imgW="3340080" imgH="444240" progId="Equation.3">
                  <p:embed/>
                </p:oleObj>
              </mc:Choice>
              <mc:Fallback>
                <p:oleObj name="公式" r:id="rId28" imgW="3340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506" y="3565881"/>
                        <a:ext cx="3485334" cy="463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8" name="Object 2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421660"/>
              </p:ext>
            </p:extLst>
          </p:nvPr>
        </p:nvGraphicFramePr>
        <p:xfrm>
          <a:off x="1211262" y="4154085"/>
          <a:ext cx="2724498" cy="402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" name="公式" r:id="rId30" imgW="2743200" imgH="406080" progId="Equation.3">
                  <p:embed/>
                </p:oleObj>
              </mc:Choice>
              <mc:Fallback>
                <p:oleObj name="公式" r:id="rId30" imgW="2743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2" y="4154085"/>
                        <a:ext cx="2724498" cy="402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9" name="Object 2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175240"/>
              </p:ext>
            </p:extLst>
          </p:nvPr>
        </p:nvGraphicFramePr>
        <p:xfrm>
          <a:off x="4073192" y="4124252"/>
          <a:ext cx="2094816" cy="933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" name="公式" r:id="rId32" imgW="2108160" imgH="939600" progId="Equation.3">
                  <p:embed/>
                </p:oleObj>
              </mc:Choice>
              <mc:Fallback>
                <p:oleObj name="公式" r:id="rId32" imgW="21081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192" y="4124252"/>
                        <a:ext cx="2094816" cy="933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0" name="Object 20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896336"/>
              </p:ext>
            </p:extLst>
          </p:nvPr>
        </p:nvGraphicFramePr>
        <p:xfrm>
          <a:off x="6145885" y="4169000"/>
          <a:ext cx="2400322" cy="92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" name="公式" r:id="rId34" imgW="2450880" imgH="939600" progId="Equation.3">
                  <p:embed/>
                </p:oleObj>
              </mc:Choice>
              <mc:Fallback>
                <p:oleObj name="公式" r:id="rId34" imgW="24508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885" y="4169000"/>
                        <a:ext cx="2400322" cy="92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1" name="Object 20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136114"/>
              </p:ext>
            </p:extLst>
          </p:nvPr>
        </p:nvGraphicFramePr>
        <p:xfrm>
          <a:off x="1664494" y="4972622"/>
          <a:ext cx="3827014" cy="513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7" name="公式" r:id="rId36" imgW="3682800" imgH="495000" progId="Equation.3">
                  <p:embed/>
                </p:oleObj>
              </mc:Choice>
              <mc:Fallback>
                <p:oleObj name="公式" r:id="rId36" imgW="36828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494" y="4972622"/>
                        <a:ext cx="3827014" cy="513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2" name="Object 20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361924"/>
              </p:ext>
            </p:extLst>
          </p:nvPr>
        </p:nvGraphicFramePr>
        <p:xfrm>
          <a:off x="3086100" y="5568940"/>
          <a:ext cx="2684765" cy="40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8" name="公式" r:id="rId38" imgW="2705040" imgH="406080" progId="Equation.3">
                  <p:embed/>
                </p:oleObj>
              </mc:Choice>
              <mc:Fallback>
                <p:oleObj name="公式" r:id="rId38" imgW="27050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5568940"/>
                        <a:ext cx="2684765" cy="402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3" name="Object 20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457109"/>
              </p:ext>
            </p:extLst>
          </p:nvPr>
        </p:nvGraphicFramePr>
        <p:xfrm>
          <a:off x="5879976" y="5357410"/>
          <a:ext cx="4407518" cy="916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" name="公式" r:id="rId40" imgW="4520880" imgH="939600" progId="Equation.3">
                  <p:embed/>
                </p:oleObj>
              </mc:Choice>
              <mc:Fallback>
                <p:oleObj name="公式" r:id="rId40" imgW="45208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76" y="5357410"/>
                        <a:ext cx="4407518" cy="916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1135257" y="277579"/>
            <a:ext cx="251460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2.</a:t>
            </a:r>
            <a:r>
              <a:rPr lang="zh-CN" altLang="en-US" sz="3200" b="1" dirty="0">
                <a:solidFill>
                  <a:srgbClr val="FF0000"/>
                </a:solidFill>
              </a:rPr>
              <a:t>切线问题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3376946" y="307511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割线的极限位置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切线位置</a:t>
            </a:r>
          </a:p>
        </p:txBody>
      </p:sp>
    </p:spTree>
    <p:extLst>
      <p:ext uri="{BB962C8B-B14F-4D97-AF65-F5344CB8AC3E}">
        <p14:creationId xmlns:p14="http://schemas.microsoft.com/office/powerpoint/2010/main" val="10641170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6" grpId="0" autoUpdateAnimBg="0"/>
      <p:bldP spid="45087" grpId="0" autoUpdateAnimBg="0"/>
      <p:bldP spid="4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66655" y="764704"/>
            <a:ext cx="3600400" cy="648072"/>
          </a:xfrm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二、导数的定义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653301"/>
              </p:ext>
            </p:extLst>
          </p:nvPr>
        </p:nvGraphicFramePr>
        <p:xfrm>
          <a:off x="1853680" y="1625873"/>
          <a:ext cx="8280920" cy="424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3" imgW="2920680" imgH="1752480" progId="Equation.DSMT4">
                  <p:embed/>
                </p:oleObj>
              </mc:Choice>
              <mc:Fallback>
                <p:oleObj name="Equation" r:id="rId3" imgW="2920680" imgH="1752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680" y="1625873"/>
                        <a:ext cx="8280920" cy="4248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207568" y="1610420"/>
            <a:ext cx="108012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定义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3815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4318000" y="3263900"/>
          <a:ext cx="474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公式" r:id="rId3" imgW="4749480" imgH="850680" progId="Equation.3">
                  <p:embed/>
                </p:oleObj>
              </mc:Choice>
              <mc:Fallback>
                <p:oleObj name="公式" r:id="rId3" imgW="474948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263900"/>
                        <a:ext cx="4749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438400" y="34432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其它形式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4279900" y="4394200"/>
          <a:ext cx="4178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公式" r:id="rId5" imgW="4178160" imgH="939600" progId="Equation.3">
                  <p:embed/>
                </p:oleObj>
              </mc:Choice>
              <mc:Fallback>
                <p:oleObj name="公式" r:id="rId5" imgW="41781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4394200"/>
                        <a:ext cx="4178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3021014" y="2149475"/>
          <a:ext cx="64277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公式" r:id="rId7" imgW="6426000" imgH="901440" progId="Equation.3">
                  <p:embed/>
                </p:oleObj>
              </mc:Choice>
              <mc:Fallback>
                <p:oleObj name="公式" r:id="rId7" imgW="64260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4" y="2149475"/>
                        <a:ext cx="642778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3"/>
          <p:cNvGraphicFramePr>
            <a:graphicFrameLocks noChangeAspect="1"/>
          </p:cNvGraphicFramePr>
          <p:nvPr/>
        </p:nvGraphicFramePr>
        <p:xfrm>
          <a:off x="2667000" y="914400"/>
          <a:ext cx="3390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公式" r:id="rId9" imgW="3390840" imgH="965160" progId="Equation.3">
                  <p:embed/>
                </p:oleObj>
              </mc:Choice>
              <mc:Fallback>
                <p:oleObj name="公式" r:id="rId9" imgW="33908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14400"/>
                        <a:ext cx="3390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438400" y="23622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即</a:t>
            </a:r>
          </a:p>
        </p:txBody>
      </p:sp>
    </p:spTree>
    <p:extLst>
      <p:ext uri="{BB962C8B-B14F-4D97-AF65-F5344CB8AC3E}">
        <p14:creationId xmlns:p14="http://schemas.microsoft.com/office/powerpoint/2010/main" val="18667808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7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2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591765"/>
              </p:ext>
            </p:extLst>
          </p:nvPr>
        </p:nvGraphicFramePr>
        <p:xfrm>
          <a:off x="2362200" y="1824039"/>
          <a:ext cx="7100888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3" imgW="7099200" imgH="1612800" progId="Equation.DSMT4">
                  <p:embed/>
                </p:oleObj>
              </mc:Choice>
              <mc:Fallback>
                <p:oleObj name="Equation" r:id="rId3" imgW="7099200" imgH="16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824039"/>
                        <a:ext cx="7100888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29" name="Object 1"/>
          <p:cNvGraphicFramePr>
            <a:graphicFrameLocks noChangeAspect="1"/>
          </p:cNvGraphicFramePr>
          <p:nvPr/>
        </p:nvGraphicFramePr>
        <p:xfrm>
          <a:off x="2465389" y="3911600"/>
          <a:ext cx="72659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公式" r:id="rId5" imgW="7264080" imgH="1041120" progId="Equation.3">
                  <p:embed/>
                </p:oleObj>
              </mc:Choice>
              <mc:Fallback>
                <p:oleObj name="公式" r:id="rId5" imgW="72640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9" y="3911600"/>
                        <a:ext cx="726598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362200" y="1806576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</a:rPr>
              <a:t>★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362200" y="38242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</a:rPr>
              <a:t>★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362200" y="9286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关于导数的说明：</a:t>
            </a:r>
          </a:p>
        </p:txBody>
      </p:sp>
    </p:spTree>
    <p:extLst>
      <p:ext uri="{BB962C8B-B14F-4D97-AF65-F5344CB8AC3E}">
        <p14:creationId xmlns:p14="http://schemas.microsoft.com/office/powerpoint/2010/main" val="17323415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  <p:bldP spid="3379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027562"/>
              </p:ext>
            </p:extLst>
          </p:nvPr>
        </p:nvGraphicFramePr>
        <p:xfrm>
          <a:off x="2855640" y="806563"/>
          <a:ext cx="7189787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公式" r:id="rId3" imgW="7188120" imgH="1930320" progId="Equation.3">
                  <p:embed/>
                </p:oleObj>
              </mc:Choice>
              <mc:Fallback>
                <p:oleObj name="公式" r:id="rId3" imgW="7188120" imgH="1930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806563"/>
                        <a:ext cx="7189787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79642"/>
              </p:ext>
            </p:extLst>
          </p:nvPr>
        </p:nvGraphicFramePr>
        <p:xfrm>
          <a:off x="2609850" y="2878829"/>
          <a:ext cx="433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公式" r:id="rId5" imgW="4330440" imgH="838080" progId="Equation.3">
                  <p:embed/>
                </p:oleObj>
              </mc:Choice>
              <mc:Fallback>
                <p:oleObj name="公式" r:id="rId5" imgW="43304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2878829"/>
                        <a:ext cx="4330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387999"/>
              </p:ext>
            </p:extLst>
          </p:nvPr>
        </p:nvGraphicFramePr>
        <p:xfrm>
          <a:off x="2609850" y="3768655"/>
          <a:ext cx="471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公式" r:id="rId7" imgW="4711680" imgH="838080" progId="Equation.3">
                  <p:embed/>
                </p:oleObj>
              </mc:Choice>
              <mc:Fallback>
                <p:oleObj name="公式" r:id="rId7" imgW="47116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3768655"/>
                        <a:ext cx="4711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423592" y="479563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注意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283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708890"/>
              </p:ext>
            </p:extLst>
          </p:nvPr>
        </p:nvGraphicFramePr>
        <p:xfrm>
          <a:off x="3503712" y="4812938"/>
          <a:ext cx="3168352" cy="56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公式" r:id="rId9" imgW="3187440" imgH="571320" progId="Equation.3">
                  <p:embed/>
                </p:oleObj>
              </mc:Choice>
              <mc:Fallback>
                <p:oleObj name="公式" r:id="rId9" imgW="31874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4812938"/>
                        <a:ext cx="3168352" cy="56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286000" y="762001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</a:rPr>
              <a:t>★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143672" y="5447196"/>
            <a:ext cx="7776864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2.</a:t>
            </a:r>
            <a:r>
              <a:rPr lang="zh-CN" altLang="en-US" sz="2800" b="1" dirty="0"/>
              <a:t>导函数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瞬时变化率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是函数平均变化率的逼近函数</a:t>
            </a:r>
            <a:r>
              <a:rPr lang="en-US" altLang="zh-C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52221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utoUpdateAnimBg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1762944" y="893762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</a:rPr>
              <a:t>★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847528" y="2978153"/>
            <a:ext cx="2093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右导数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2406421" y="863599"/>
            <a:ext cx="2033396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单侧导数</a:t>
            </a:r>
            <a:endParaRPr lang="zh-CN" alt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969934" y="1564201"/>
            <a:ext cx="2187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左导数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688424"/>
              </p:ext>
            </p:extLst>
          </p:nvPr>
        </p:nvGraphicFramePr>
        <p:xfrm>
          <a:off x="1991544" y="2079625"/>
          <a:ext cx="853328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公式" r:id="rId3" imgW="8508960" imgH="939600" progId="Equation.3">
                  <p:embed/>
                </p:oleObj>
              </mc:Choice>
              <mc:Fallback>
                <p:oleObj name="公式" r:id="rId3" imgW="85089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2079625"/>
                        <a:ext cx="853328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350821"/>
              </p:ext>
            </p:extLst>
          </p:nvPr>
        </p:nvGraphicFramePr>
        <p:xfrm>
          <a:off x="1926776" y="3452491"/>
          <a:ext cx="8662824" cy="955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公式" r:id="rId5" imgW="8508960" imgH="939600" progId="Equation.3">
                  <p:embed/>
                </p:oleObj>
              </mc:Choice>
              <mc:Fallback>
                <p:oleObj name="公式" r:id="rId5" imgW="85089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776" y="3452491"/>
                        <a:ext cx="8662824" cy="955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170548"/>
              </p:ext>
            </p:extLst>
          </p:nvPr>
        </p:nvGraphicFramePr>
        <p:xfrm>
          <a:off x="2567608" y="4488432"/>
          <a:ext cx="72580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文档" r:id="rId7" imgW="7265160" imgH="1188720" progId="Word.Document.8">
                  <p:embed/>
                </p:oleObj>
              </mc:Choice>
              <mc:Fallback>
                <p:oleObj name="文档" r:id="rId7" imgW="7265160" imgH="1188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4488432"/>
                        <a:ext cx="725805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1762944" y="4559869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</a:rPr>
              <a:t>★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3474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39" grpId="0" autoUpdateAnimBg="0"/>
      <p:bldP spid="18445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425</Words>
  <Application>Microsoft Office PowerPoint</Application>
  <PresentationFormat>宽屏</PresentationFormat>
  <Paragraphs>108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黑体</vt:lpstr>
      <vt:lpstr>华文行楷</vt:lpstr>
      <vt:lpstr>华文楷体</vt:lpstr>
      <vt:lpstr>楷体_GB2312</vt:lpstr>
      <vt:lpstr>宋体</vt:lpstr>
      <vt:lpstr>Arial</vt:lpstr>
      <vt:lpstr>Calibri</vt:lpstr>
      <vt:lpstr>Times New Roman</vt:lpstr>
      <vt:lpstr>Office 主题</vt:lpstr>
      <vt:lpstr>公式</vt:lpstr>
      <vt:lpstr>Equation</vt:lpstr>
      <vt:lpstr>MathType 6.0 Equation</vt:lpstr>
      <vt:lpstr>文档</vt:lpstr>
      <vt:lpstr>Document</vt:lpstr>
      <vt:lpstr>PowerPoint 演示文稿</vt:lpstr>
      <vt:lpstr>PowerPoint 演示文稿</vt:lpstr>
      <vt:lpstr>一、问题的提出</vt:lpstr>
      <vt:lpstr>PowerPoint 演示文稿</vt:lpstr>
      <vt:lpstr>二、导数的定义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三、一些函数的导数计算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四、导数的几何意义</vt:lpstr>
      <vt:lpstr>PowerPoint 演示文稿</vt:lpstr>
      <vt:lpstr>五、可导与连续的关系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六、小结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95</cp:revision>
  <dcterms:created xsi:type="dcterms:W3CDTF">2009-06-13T01:14:34Z</dcterms:created>
  <dcterms:modified xsi:type="dcterms:W3CDTF">2021-10-19T15:18:13Z</dcterms:modified>
</cp:coreProperties>
</file>