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62" r:id="rId3"/>
    <p:sldId id="263" r:id="rId4"/>
    <p:sldId id="264" r:id="rId5"/>
    <p:sldId id="265" r:id="rId6"/>
    <p:sldId id="289" r:id="rId7"/>
    <p:sldId id="29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91" r:id="rId22"/>
    <p:sldId id="292" r:id="rId23"/>
    <p:sldId id="293" r:id="rId24"/>
    <p:sldId id="294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11" Type="http://schemas.openxmlformats.org/officeDocument/2006/relationships/image" Target="../media/image12.emf"/><Relationship Id="rId5" Type="http://schemas.openxmlformats.org/officeDocument/2006/relationships/image" Target="../media/image6.w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wmf"/><Relationship Id="rId7" Type="http://schemas.openxmlformats.org/officeDocument/2006/relationships/image" Target="../media/image98.e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w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emf"/><Relationship Id="rId7" Type="http://schemas.openxmlformats.org/officeDocument/2006/relationships/image" Target="../media/image139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wmf"/><Relationship Id="rId7" Type="http://schemas.openxmlformats.org/officeDocument/2006/relationships/image" Target="../media/image148.e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e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9" Type="http://schemas.openxmlformats.org/officeDocument/2006/relationships/image" Target="../media/image15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9.w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9.bin"/><Relationship Id="rId7" Type="http://schemas.openxmlformats.org/officeDocument/2006/relationships/slide" Target="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81.wmf"/><Relationship Id="rId9" Type="http://schemas.openxmlformats.org/officeDocument/2006/relationships/image" Target="../media/image121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83.wmf"/><Relationship Id="rId9" Type="http://schemas.openxmlformats.org/officeDocument/2006/relationships/slide" Target="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1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20" Type="http://schemas.openxmlformats.org/officeDocument/2006/relationships/image" Target="../media/image132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20" Type="http://schemas.openxmlformats.org/officeDocument/2006/relationships/image" Target="../media/image141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9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678565" y="2256999"/>
            <a:ext cx="3359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一、问题的提出</a:t>
            </a:r>
          </a:p>
        </p:txBody>
      </p:sp>
      <p:sp>
        <p:nvSpPr>
          <p:cNvPr id="199684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47073" y="2917324"/>
            <a:ext cx="34714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二、微分的定义</a:t>
            </a:r>
          </a:p>
        </p:txBody>
      </p:sp>
      <p:sp>
        <p:nvSpPr>
          <p:cNvPr id="19968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61745" y="3577649"/>
            <a:ext cx="327646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三、可微的条件</a:t>
            </a:r>
          </a:p>
        </p:txBody>
      </p:sp>
      <p:sp>
        <p:nvSpPr>
          <p:cNvPr id="19968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72466" y="4231058"/>
            <a:ext cx="398853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四、微分的几何意义</a:t>
            </a:r>
          </a:p>
        </p:txBody>
      </p:sp>
      <p:sp>
        <p:nvSpPr>
          <p:cNvPr id="19968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72466" y="4884467"/>
            <a:ext cx="330885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五、微分的求法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3734226" y="1136283"/>
            <a:ext cx="3962179" cy="83099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 </a:t>
            </a: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2.4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4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 微   分</a:t>
            </a:r>
            <a:endParaRPr lang="zh-CN" altLang="en-US" sz="4800" b="1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9676235" y="404664"/>
            <a:ext cx="1750800" cy="5847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2</a:t>
            </a:r>
            <a:r>
              <a:rPr lang="zh-CN" altLang="en-US" sz="32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773428" y="5463905"/>
            <a:ext cx="45778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六、微分的形式不变性</a:t>
            </a:r>
          </a:p>
        </p:txBody>
      </p:sp>
    </p:spTree>
    <p:extLst>
      <p:ext uri="{BB962C8B-B14F-4D97-AF65-F5344CB8AC3E}">
        <p14:creationId xmlns:p14="http://schemas.microsoft.com/office/powerpoint/2010/main" val="2075043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9" name="Text Box 2"/>
          <p:cNvSpPr txBox="1">
            <a:spLocks noChangeArrowheads="1"/>
          </p:cNvSpPr>
          <p:nvPr/>
        </p:nvSpPr>
        <p:spPr bwMode="auto">
          <a:xfrm>
            <a:off x="2362200" y="838201"/>
            <a:ext cx="81121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335214" y="164782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24930" name="Object 4"/>
          <p:cNvGraphicFramePr>
            <a:graphicFrameLocks noChangeAspect="1"/>
          </p:cNvGraphicFramePr>
          <p:nvPr/>
        </p:nvGraphicFramePr>
        <p:xfrm>
          <a:off x="3173414" y="900113"/>
          <a:ext cx="7037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公式" r:id="rId3" imgW="7035480" imgH="469800" progId="Equation.3">
                  <p:embed/>
                </p:oleObj>
              </mc:Choice>
              <mc:Fallback>
                <p:oleObj name="公式" r:id="rId3" imgW="7035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4" y="900113"/>
                        <a:ext cx="7037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3055938" y="1638300"/>
          <a:ext cx="20812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公式" r:id="rId5" imgW="2336760" imgH="469800" progId="Equation.3">
                  <p:embed/>
                </p:oleObj>
              </mc:Choice>
              <mc:Fallback>
                <p:oleObj name="公式" r:id="rId5" imgW="2336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1638300"/>
                        <a:ext cx="20812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5224463" y="1643063"/>
          <a:ext cx="1300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公式" r:id="rId7" imgW="1460160" imgH="393480" progId="Equation.3">
                  <p:embed/>
                </p:oleObj>
              </mc:Choice>
              <mc:Fallback>
                <p:oleObj name="公式" r:id="rId7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1643063"/>
                        <a:ext cx="13001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3052764" y="2220913"/>
          <a:ext cx="33797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公式" r:id="rId9" imgW="3797280" imgH="939600" progId="Equation.3">
                  <p:embed/>
                </p:oleObj>
              </mc:Choice>
              <mc:Fallback>
                <p:oleObj name="公式" r:id="rId9" imgW="3797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4" y="2220913"/>
                        <a:ext cx="337978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6437313" y="2432050"/>
          <a:ext cx="9842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公式" r:id="rId11" imgW="1104840" imgH="330120" progId="Equation.3">
                  <p:embed/>
                </p:oleObj>
              </mc:Choice>
              <mc:Fallback>
                <p:oleObj name="公式" r:id="rId11" imgW="1104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2432050"/>
                        <a:ext cx="98425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2457450" y="3352800"/>
          <a:ext cx="7278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公式" r:id="rId13" imgW="7277040" imgH="977760" progId="Equation.3">
                  <p:embed/>
                </p:oleObj>
              </mc:Choice>
              <mc:Fallback>
                <p:oleObj name="公式" r:id="rId13" imgW="72770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352800"/>
                        <a:ext cx="7278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2819400" y="4559301"/>
          <a:ext cx="21415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公式" r:id="rId15" imgW="2323800" imgH="406080" progId="Equation.3">
                  <p:embed/>
                </p:oleObj>
              </mc:Choice>
              <mc:Fallback>
                <p:oleObj name="公式" r:id="rId15" imgW="2323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59301"/>
                        <a:ext cx="21415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7" name="AutoShape 11"/>
          <p:cNvSpPr>
            <a:spLocks noChangeArrowheads="1"/>
          </p:cNvSpPr>
          <p:nvPr/>
        </p:nvSpPr>
        <p:spPr bwMode="auto">
          <a:xfrm>
            <a:off x="5257800" y="4635500"/>
            <a:ext cx="706438" cy="141288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6184900" y="4302125"/>
          <a:ext cx="18049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公式" r:id="rId17" imgW="1955520" imgH="901440" progId="Equation.3">
                  <p:embed/>
                </p:oleObj>
              </mc:Choice>
              <mc:Fallback>
                <p:oleObj name="公式" r:id="rId17" imgW="19555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302125"/>
                        <a:ext cx="18049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16753"/>
              </p:ext>
            </p:extLst>
          </p:nvPr>
        </p:nvGraphicFramePr>
        <p:xfrm>
          <a:off x="2457450" y="5156277"/>
          <a:ext cx="6734894" cy="104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19" imgW="2946240" imgH="457200" progId="Equation.DSMT4">
                  <p:embed/>
                </p:oleObj>
              </mc:Choice>
              <mc:Fallback>
                <p:oleObj name="Equation" r:id="rId19" imgW="294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156277"/>
                        <a:ext cx="6734894" cy="1044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6477000" y="61722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8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7" grpId="0" animBg="1"/>
      <p:bldP spid="1679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9" y="732868"/>
            <a:ext cx="4114801" cy="733982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四、微分的几何意义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1981200"/>
            <a:ext cx="2559050" cy="1752600"/>
            <a:chOff x="3120" y="1712"/>
            <a:chExt cx="1612" cy="1104"/>
          </a:xfrm>
        </p:grpSpPr>
        <p:sp>
          <p:nvSpPr>
            <p:cNvPr id="125996" name="Freeform 4"/>
            <p:cNvSpPr>
              <a:spLocks/>
            </p:cNvSpPr>
            <p:nvPr/>
          </p:nvSpPr>
          <p:spPr bwMode="auto">
            <a:xfrm>
              <a:off x="3120" y="1712"/>
              <a:ext cx="1612" cy="1104"/>
            </a:xfrm>
            <a:custGeom>
              <a:avLst/>
              <a:gdLst>
                <a:gd name="T0" fmla="*/ 0 w 1680"/>
                <a:gd name="T1" fmla="*/ 912 h 912"/>
                <a:gd name="T2" fmla="*/ 864 w 1680"/>
                <a:gd name="T3" fmla="*/ 720 h 912"/>
                <a:gd name="T4" fmla="*/ 1680 w 1680"/>
                <a:gd name="T5" fmla="*/ 0 h 912"/>
                <a:gd name="T6" fmla="*/ 0 60000 65536"/>
                <a:gd name="T7" fmla="*/ 0 60000 65536"/>
                <a:gd name="T8" fmla="*/ 0 60000 65536"/>
                <a:gd name="T9" fmla="*/ 0 w 1680"/>
                <a:gd name="T10" fmla="*/ 0 h 912"/>
                <a:gd name="T11" fmla="*/ 1680 w 1680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12">
                  <a:moveTo>
                    <a:pt x="0" y="912"/>
                  </a:moveTo>
                  <a:cubicBezTo>
                    <a:pt x="292" y="892"/>
                    <a:pt x="584" y="872"/>
                    <a:pt x="864" y="720"/>
                  </a:cubicBezTo>
                  <a:cubicBezTo>
                    <a:pt x="1144" y="568"/>
                    <a:pt x="1412" y="284"/>
                    <a:pt x="1680" y="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5966" name="Object 5"/>
            <p:cNvGraphicFramePr>
              <a:graphicFrameLocks noChangeAspect="1"/>
            </p:cNvGraphicFramePr>
            <p:nvPr/>
          </p:nvGraphicFramePr>
          <p:xfrm>
            <a:off x="3120" y="2526"/>
            <a:ext cx="56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3" name="公式" r:id="rId3" imgW="1358640" imgH="393480" progId="Equation.3">
                    <p:embed/>
                  </p:oleObj>
                </mc:Choice>
                <mc:Fallback>
                  <p:oleObj name="公式" r:id="rId3" imgW="1358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526"/>
                          <a:ext cx="56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96201" y="3352800"/>
            <a:ext cx="265113" cy="1193800"/>
            <a:chOff x="3888" y="2576"/>
            <a:chExt cx="167" cy="752"/>
          </a:xfrm>
        </p:grpSpPr>
        <p:graphicFrame>
          <p:nvGraphicFramePr>
            <p:cNvPr id="125965" name="Object 7"/>
            <p:cNvGraphicFramePr>
              <a:graphicFrameLocks noChangeAspect="1"/>
            </p:cNvGraphicFramePr>
            <p:nvPr/>
          </p:nvGraphicFramePr>
          <p:xfrm>
            <a:off x="3888" y="312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公式" r:id="rId5" imgW="266400" imgH="330120" progId="Equation.3">
                    <p:embed/>
                  </p:oleObj>
                </mc:Choice>
                <mc:Fallback>
                  <p:oleObj name="公式" r:id="rId5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2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95" name="Line 8"/>
            <p:cNvSpPr>
              <a:spLocks noChangeShapeType="1"/>
            </p:cNvSpPr>
            <p:nvPr/>
          </p:nvSpPr>
          <p:spPr bwMode="auto">
            <a:xfrm>
              <a:off x="3952" y="25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7797800" y="33528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>
            <a:off x="8623300" y="2819400"/>
            <a:ext cx="1155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8623300" y="2514600"/>
            <a:ext cx="12382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7543801" y="304165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/>
              <a:t>M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8356600" y="22352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/>
              <a:t>N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00800" y="1854200"/>
            <a:ext cx="3429000" cy="2425700"/>
            <a:chOff x="3072" y="1632"/>
            <a:chExt cx="2160" cy="1528"/>
          </a:xfrm>
        </p:grpSpPr>
        <p:sp>
          <p:nvSpPr>
            <p:cNvPr id="125993" name="Line 15"/>
            <p:cNvSpPr>
              <a:spLocks noChangeShapeType="1"/>
            </p:cNvSpPr>
            <p:nvPr/>
          </p:nvSpPr>
          <p:spPr bwMode="auto">
            <a:xfrm flipV="1">
              <a:off x="3072" y="1816"/>
              <a:ext cx="2080" cy="13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94" name="Text Box 16"/>
            <p:cNvSpPr txBox="1">
              <a:spLocks noChangeArrowheads="1"/>
            </p:cNvSpPr>
            <p:nvPr/>
          </p:nvSpPr>
          <p:spPr bwMode="auto">
            <a:xfrm>
              <a:off x="5038" y="163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0066"/>
                  </a:solidFill>
                </a:rPr>
                <a:t>T</a:t>
              </a:r>
              <a:endParaRPr lang="en-US" altLang="zh-CN" sz="1600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763000" y="2819400"/>
            <a:ext cx="319088" cy="533400"/>
            <a:chOff x="4628" y="2240"/>
            <a:chExt cx="201" cy="336"/>
          </a:xfrm>
        </p:grpSpPr>
        <p:sp>
          <p:nvSpPr>
            <p:cNvPr id="125992" name="Line 18"/>
            <p:cNvSpPr>
              <a:spLocks noChangeShapeType="1"/>
            </p:cNvSpPr>
            <p:nvPr/>
          </p:nvSpPr>
          <p:spPr bwMode="auto">
            <a:xfrm>
              <a:off x="4628" y="2240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5964" name="Object 19"/>
            <p:cNvGraphicFramePr>
              <a:graphicFrameLocks noChangeAspect="1"/>
            </p:cNvGraphicFramePr>
            <p:nvPr/>
          </p:nvGraphicFramePr>
          <p:xfrm>
            <a:off x="4646" y="233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" name="公式" r:id="rId7" imgW="291960" imgH="291960" progId="Equation.3">
                    <p:embed/>
                  </p:oleObj>
                </mc:Choice>
                <mc:Fallback>
                  <p:oleObj name="公式" r:id="rId7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233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220201" y="2514600"/>
            <a:ext cx="328613" cy="838200"/>
            <a:chOff x="4888" y="2048"/>
            <a:chExt cx="207" cy="528"/>
          </a:xfrm>
        </p:grpSpPr>
        <p:sp>
          <p:nvSpPr>
            <p:cNvPr id="125991" name="Line 21"/>
            <p:cNvSpPr>
              <a:spLocks noChangeShapeType="1"/>
            </p:cNvSpPr>
            <p:nvPr/>
          </p:nvSpPr>
          <p:spPr bwMode="auto">
            <a:xfrm>
              <a:off x="4888" y="2048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5963" name="Object 22"/>
            <p:cNvGraphicFramePr>
              <a:graphicFrameLocks noChangeAspect="1"/>
            </p:cNvGraphicFramePr>
            <p:nvPr/>
          </p:nvGraphicFramePr>
          <p:xfrm>
            <a:off x="4896" y="2256"/>
            <a:ext cx="19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6" name="公式" r:id="rId9" imgW="317160" imgH="291960" progId="Equation.3">
                    <p:embed/>
                  </p:oleObj>
                </mc:Choice>
                <mc:Fallback>
                  <p:oleObj name="公式" r:id="rId9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256"/>
                          <a:ext cx="19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9372600" y="2514600"/>
            <a:ext cx="514350" cy="304800"/>
            <a:chOff x="5044" y="2048"/>
            <a:chExt cx="324" cy="192"/>
          </a:xfrm>
        </p:grpSpPr>
        <p:graphicFrame>
          <p:nvGraphicFramePr>
            <p:cNvPr id="125962" name="Object 24"/>
            <p:cNvGraphicFramePr>
              <a:graphicFrameLocks noChangeAspect="1"/>
            </p:cNvGraphicFramePr>
            <p:nvPr/>
          </p:nvGraphicFramePr>
          <p:xfrm>
            <a:off x="5081" y="2096"/>
            <a:ext cx="287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7" name="公式" r:id="rId11" imgW="876240" imgH="393480" progId="Equation.3">
                    <p:embed/>
                  </p:oleObj>
                </mc:Choice>
                <mc:Fallback>
                  <p:oleObj name="公式" r:id="rId11" imgW="876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2096"/>
                          <a:ext cx="287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90" name="Line 25"/>
            <p:cNvSpPr>
              <a:spLocks noChangeShapeType="1"/>
            </p:cNvSpPr>
            <p:nvPr/>
          </p:nvSpPr>
          <p:spPr bwMode="auto">
            <a:xfrm>
              <a:off x="5044" y="20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6662738" y="39624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0066"/>
                </a:solidFill>
              </a:rPr>
              <a:t>）</a:t>
            </a:r>
            <a:endParaRPr lang="zh-CN" altLang="en-US" sz="1400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951984" y="1587500"/>
            <a:ext cx="4343400" cy="2971800"/>
            <a:chOff x="2736" y="1472"/>
            <a:chExt cx="2736" cy="1872"/>
          </a:xfrm>
        </p:grpSpPr>
        <p:sp>
          <p:nvSpPr>
            <p:cNvPr id="125988" name="Line 28"/>
            <p:cNvSpPr>
              <a:spLocks noChangeShapeType="1"/>
            </p:cNvSpPr>
            <p:nvPr/>
          </p:nvSpPr>
          <p:spPr bwMode="auto">
            <a:xfrm>
              <a:off x="2736" y="3104"/>
              <a:ext cx="2736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9" name="Line 29"/>
            <p:cNvSpPr>
              <a:spLocks noChangeShapeType="1"/>
            </p:cNvSpPr>
            <p:nvPr/>
          </p:nvSpPr>
          <p:spPr bwMode="auto">
            <a:xfrm flipV="1">
              <a:off x="2976" y="1472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5959" name="Object 30"/>
            <p:cNvGraphicFramePr>
              <a:graphicFrameLocks noChangeAspect="1"/>
            </p:cNvGraphicFramePr>
            <p:nvPr/>
          </p:nvGraphicFramePr>
          <p:xfrm>
            <a:off x="5313" y="3178"/>
            <a:ext cx="14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" y="3178"/>
                          <a:ext cx="14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0" name="Object 31"/>
            <p:cNvGraphicFramePr>
              <a:graphicFrameLocks noChangeAspect="1"/>
            </p:cNvGraphicFramePr>
            <p:nvPr/>
          </p:nvGraphicFramePr>
          <p:xfrm>
            <a:off x="2817" y="1488"/>
            <a:ext cx="14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9" name="公式" r:id="rId15" imgW="253800" imgH="317160" progId="Equation.3">
                    <p:embed/>
                  </p:oleObj>
                </mc:Choice>
                <mc:Fallback>
                  <p:oleObj name="公式" r:id="rId15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1488"/>
                          <a:ext cx="14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1" name="Object 32"/>
            <p:cNvGraphicFramePr>
              <a:graphicFrameLocks noChangeAspect="1"/>
            </p:cNvGraphicFramePr>
            <p:nvPr/>
          </p:nvGraphicFramePr>
          <p:xfrm>
            <a:off x="2828" y="3137"/>
            <a:ext cx="12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0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3137"/>
                          <a:ext cx="120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93" name="Object 33"/>
          <p:cNvGraphicFramePr>
            <a:graphicFrameLocks noChangeAspect="1"/>
          </p:cNvGraphicFramePr>
          <p:nvPr/>
        </p:nvGraphicFramePr>
        <p:xfrm>
          <a:off x="6858000" y="3976688"/>
          <a:ext cx="20955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公式" r:id="rId19" imgW="266400" imgH="241200" progId="Equation.3">
                  <p:embed/>
                </p:oleObj>
              </mc:Choice>
              <mc:Fallback>
                <p:oleObj name="公式" r:id="rId19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976688"/>
                        <a:ext cx="209550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797800" y="3352800"/>
            <a:ext cx="838200" cy="266700"/>
            <a:chOff x="3952" y="2576"/>
            <a:chExt cx="528" cy="168"/>
          </a:xfrm>
        </p:grpSpPr>
        <p:graphicFrame>
          <p:nvGraphicFramePr>
            <p:cNvPr id="125958" name="Object 35"/>
            <p:cNvGraphicFramePr>
              <a:graphicFrameLocks noChangeAspect="1"/>
            </p:cNvGraphicFramePr>
            <p:nvPr/>
          </p:nvGraphicFramePr>
          <p:xfrm>
            <a:off x="4128" y="2617"/>
            <a:ext cx="19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2" name="公式" r:id="rId21" imgW="457200" imgH="304560" progId="Equation.3">
                    <p:embed/>
                  </p:oleObj>
                </mc:Choice>
                <mc:Fallback>
                  <p:oleObj name="公式" r:id="rId21" imgW="457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17"/>
                          <a:ext cx="19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87" name="Line 36"/>
            <p:cNvSpPr>
              <a:spLocks noChangeShapeType="1"/>
            </p:cNvSpPr>
            <p:nvPr/>
          </p:nvSpPr>
          <p:spPr bwMode="auto">
            <a:xfrm>
              <a:off x="3952" y="2576"/>
              <a:ext cx="52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997" name="Text Box 37"/>
          <p:cNvSpPr txBox="1">
            <a:spLocks noChangeArrowheads="1"/>
          </p:cNvSpPr>
          <p:nvPr/>
        </p:nvSpPr>
        <p:spPr bwMode="auto">
          <a:xfrm>
            <a:off x="2254250" y="1603696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几何意义</a:t>
            </a:r>
            <a:r>
              <a:rPr lang="en-US" altLang="zh-CN" sz="2800" b="1" dirty="0">
                <a:latin typeface="宋体" charset="-122"/>
              </a:rPr>
              <a:t>:(</a:t>
            </a:r>
            <a:r>
              <a:rPr lang="zh-CN" altLang="en-US" sz="2800" b="1" dirty="0">
                <a:latin typeface="宋体" charset="-122"/>
              </a:rPr>
              <a:t>如图</a:t>
            </a:r>
            <a:r>
              <a:rPr lang="en-US" altLang="zh-CN" sz="2800" b="1" dirty="0">
                <a:latin typeface="宋体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1689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22441"/>
              </p:ext>
            </p:extLst>
          </p:nvPr>
        </p:nvGraphicFramePr>
        <p:xfrm>
          <a:off x="2286002" y="2349500"/>
          <a:ext cx="31115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公式" r:id="rId23" imgW="3111480" imgH="2158920" progId="Equation.3">
                  <p:embed/>
                </p:oleObj>
              </mc:Choice>
              <mc:Fallback>
                <p:oleObj name="公式" r:id="rId23" imgW="311148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2" y="2349500"/>
                        <a:ext cx="31115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8285163" y="2514600"/>
            <a:ext cx="800100" cy="2044700"/>
            <a:chOff x="4259" y="2048"/>
            <a:chExt cx="504" cy="1288"/>
          </a:xfrm>
        </p:grpSpPr>
        <p:grpSp>
          <p:nvGrpSpPr>
            <p:cNvPr id="125984" name="Group 40"/>
            <p:cNvGrpSpPr>
              <a:grpSpLocks/>
            </p:cNvGrpSpPr>
            <p:nvPr/>
          </p:nvGrpSpPr>
          <p:grpSpPr bwMode="auto">
            <a:xfrm>
              <a:off x="4259" y="2048"/>
              <a:ext cx="504" cy="1288"/>
              <a:chOff x="4259" y="2048"/>
              <a:chExt cx="504" cy="1288"/>
            </a:xfrm>
          </p:grpSpPr>
          <p:graphicFrame>
            <p:nvGraphicFramePr>
              <p:cNvPr id="125957" name="Object 41"/>
              <p:cNvGraphicFramePr>
                <a:graphicFrameLocks noChangeAspect="1"/>
              </p:cNvGraphicFramePr>
              <p:nvPr/>
            </p:nvGraphicFramePr>
            <p:xfrm>
              <a:off x="4259" y="3128"/>
              <a:ext cx="50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4" name="公式" r:id="rId25" imgW="799920" imgH="330120" progId="Equation.3">
                      <p:embed/>
                    </p:oleObj>
                  </mc:Choice>
                  <mc:Fallback>
                    <p:oleObj name="公式" r:id="rId25" imgW="79992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9" y="3128"/>
                            <a:ext cx="50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5986" name="Line 42"/>
              <p:cNvSpPr>
                <a:spLocks noChangeShapeType="1"/>
              </p:cNvSpPr>
              <p:nvPr/>
            </p:nvSpPr>
            <p:spPr bwMode="auto">
              <a:xfrm>
                <a:off x="4472" y="2048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985" name="Text Box 43"/>
            <p:cNvSpPr txBox="1">
              <a:spLocks noChangeArrowheads="1"/>
            </p:cNvSpPr>
            <p:nvPr/>
          </p:nvSpPr>
          <p:spPr bwMode="auto">
            <a:xfrm>
              <a:off x="4309" y="2112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/>
                <a:t> P </a:t>
              </a:r>
            </a:p>
          </p:txBody>
        </p:sp>
      </p:grpSp>
      <p:graphicFrame>
        <p:nvGraphicFramePr>
          <p:cNvPr id="1690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69251"/>
              </p:ext>
            </p:extLst>
          </p:nvPr>
        </p:nvGraphicFramePr>
        <p:xfrm>
          <a:off x="2334097" y="4733604"/>
          <a:ext cx="6122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公式" r:id="rId27" imgW="6121080" imgH="1066680" progId="Equation.3">
                  <p:embed/>
                </p:oleObj>
              </mc:Choice>
              <mc:Fallback>
                <p:oleObj name="公式" r:id="rId27" imgW="612108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097" y="4733604"/>
                        <a:ext cx="61229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42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75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nimBg="1"/>
      <p:bldP spid="168970" grpId="0" animBg="1"/>
      <p:bldP spid="168971" grpId="0" animBg="1"/>
      <p:bldP spid="168972" grpId="0" autoUpdateAnimBg="0"/>
      <p:bldP spid="168973" grpId="0" autoUpdateAnimBg="0"/>
      <p:bldP spid="168986" grpId="0" autoUpdateAnimBg="0"/>
      <p:bldP spid="1689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5474" y="772643"/>
            <a:ext cx="3737992" cy="875184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五、微分的求法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17445"/>
              </p:ext>
            </p:extLst>
          </p:nvPr>
        </p:nvGraphicFramePr>
        <p:xfrm>
          <a:off x="3051320" y="1656028"/>
          <a:ext cx="2146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3" imgW="2145960" imgH="406080" progId="Equation.3">
                  <p:embed/>
                </p:oleObj>
              </mc:Choice>
              <mc:Fallback>
                <p:oleObj name="公式" r:id="rId3" imgW="2145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320" y="1656028"/>
                        <a:ext cx="2146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2255474" y="209550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求法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/>
              <a:t>计算函数的导数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乘以自变量的微分</a:t>
            </a:r>
            <a:r>
              <a:rPr lang="en-US" altLang="zh-CN" sz="2800" b="1" dirty="0"/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255474" y="2698701"/>
            <a:ext cx="502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基本初等函数的微分公式</a:t>
            </a:r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48040"/>
              </p:ext>
            </p:extLst>
          </p:nvPr>
        </p:nvGraphicFramePr>
        <p:xfrm>
          <a:off x="2432480" y="3326334"/>
          <a:ext cx="7113587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5" imgW="7416720" imgH="2120760" progId="Equation.3">
                  <p:embed/>
                </p:oleObj>
              </mc:Choice>
              <mc:Fallback>
                <p:oleObj name="公式" r:id="rId5" imgW="741672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480" y="3326334"/>
                        <a:ext cx="7113587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780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utoUpdateAnimBg="0"/>
      <p:bldP spid="1699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47397"/>
              </p:ext>
            </p:extLst>
          </p:nvPr>
        </p:nvGraphicFramePr>
        <p:xfrm>
          <a:off x="2145160" y="848637"/>
          <a:ext cx="7344816" cy="323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3429000" imgH="1511280" progId="Equation.DSMT4">
                  <p:embed/>
                </p:oleObj>
              </mc:Choice>
              <mc:Fallback>
                <p:oleObj name="Equation" r:id="rId3" imgW="3429000" imgH="1511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160" y="848637"/>
                        <a:ext cx="7344816" cy="323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145160" y="4114243"/>
            <a:ext cx="6768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和、差、积、商的微分法则</a:t>
            </a: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033492"/>
              </p:ext>
            </p:extLst>
          </p:nvPr>
        </p:nvGraphicFramePr>
        <p:xfrm>
          <a:off x="2711624" y="4797152"/>
          <a:ext cx="6048672" cy="132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5" imgW="6210000" imgH="1358640" progId="Equation.3">
                  <p:embed/>
                </p:oleObj>
              </mc:Choice>
              <mc:Fallback>
                <p:oleObj name="公式" r:id="rId5" imgW="621000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797152"/>
                        <a:ext cx="6048672" cy="1323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09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4" name="Text Box 2"/>
          <p:cNvSpPr txBox="1">
            <a:spLocks noChangeArrowheads="1"/>
          </p:cNvSpPr>
          <p:nvPr/>
        </p:nvSpPr>
        <p:spPr bwMode="auto">
          <a:xfrm>
            <a:off x="2328863" y="685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328863" y="1676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29026" name="Object 4"/>
          <p:cNvGraphicFramePr>
            <a:graphicFrameLocks noChangeAspect="1"/>
          </p:cNvGraphicFramePr>
          <p:nvPr/>
        </p:nvGraphicFramePr>
        <p:xfrm>
          <a:off x="3275013" y="685800"/>
          <a:ext cx="3568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公式" r:id="rId3" imgW="3568680" imgH="520560" progId="Equation.3">
                  <p:embed/>
                </p:oleObj>
              </mc:Choice>
              <mc:Fallback>
                <p:oleObj name="公式" r:id="rId3" imgW="3568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685800"/>
                        <a:ext cx="3568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3167063" y="1447801"/>
          <a:ext cx="2514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公式" r:id="rId5" imgW="2514600" imgH="1002960" progId="Equation.3">
                  <p:embed/>
                </p:oleObj>
              </mc:Choice>
              <mc:Fallback>
                <p:oleObj name="公式" r:id="rId5" imgW="25146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1447801"/>
                        <a:ext cx="2514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291263" y="1447801"/>
          <a:ext cx="2921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公式" r:id="rId7" imgW="2920680" imgH="1002960" progId="Equation.3">
                  <p:embed/>
                </p:oleObj>
              </mc:Choice>
              <mc:Fallback>
                <p:oleObj name="公式" r:id="rId7" imgW="29206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1447801"/>
                        <a:ext cx="29210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2328863" y="2743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328863" y="34290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3319463" y="2768600"/>
          <a:ext cx="347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公式" r:id="rId9" imgW="3479760" imgH="469800" progId="Equation.3">
                  <p:embed/>
                </p:oleObj>
              </mc:Choice>
              <mc:Fallback>
                <p:oleObj name="公式" r:id="rId9" imgW="3479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2768600"/>
                        <a:ext cx="347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/>
        </p:nvGraphicFramePr>
        <p:xfrm>
          <a:off x="3114675" y="3492500"/>
          <a:ext cx="5310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公式" r:id="rId11" imgW="5308560" imgH="469800" progId="Equation.3">
                  <p:embed/>
                </p:oleObj>
              </mc:Choice>
              <mc:Fallback>
                <p:oleObj name="公式" r:id="rId11" imgW="5308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492500"/>
                        <a:ext cx="53101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11"/>
          <p:cNvGraphicFramePr>
            <a:graphicFrameLocks noChangeAspect="1"/>
          </p:cNvGraphicFramePr>
          <p:nvPr/>
        </p:nvGraphicFramePr>
        <p:xfrm>
          <a:off x="2862264" y="4267200"/>
          <a:ext cx="5767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公式" r:id="rId13" imgW="5765760" imgH="469800" progId="Equation.3">
                  <p:embed/>
                </p:oleObj>
              </mc:Choice>
              <mc:Fallback>
                <p:oleObj name="公式" r:id="rId13" imgW="5765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4" y="4267200"/>
                        <a:ext cx="5767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4" name="Object 12"/>
          <p:cNvGraphicFramePr>
            <a:graphicFrameLocks noChangeAspect="1"/>
          </p:cNvGraphicFramePr>
          <p:nvPr/>
        </p:nvGraphicFramePr>
        <p:xfrm>
          <a:off x="2862264" y="4953000"/>
          <a:ext cx="6529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公式" r:id="rId15" imgW="6527520" imgH="469800" progId="Equation.3">
                  <p:embed/>
                </p:oleObj>
              </mc:Choice>
              <mc:Fallback>
                <p:oleObj name="公式" r:id="rId15" imgW="6527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4" y="4953000"/>
                        <a:ext cx="6529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5" name="Object 13"/>
          <p:cNvGraphicFramePr>
            <a:graphicFrameLocks noChangeAspect="1"/>
          </p:cNvGraphicFramePr>
          <p:nvPr/>
        </p:nvGraphicFramePr>
        <p:xfrm>
          <a:off x="3573463" y="5638800"/>
          <a:ext cx="397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公式" r:id="rId17" imgW="3974760" imgH="469800" progId="Equation.3">
                  <p:embed/>
                </p:oleObj>
              </mc:Choice>
              <mc:Fallback>
                <p:oleObj name="公式" r:id="rId17" imgW="3974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5638800"/>
                        <a:ext cx="397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106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  <p:bldP spid="172039" grpId="0" autoUpdateAnimBg="0"/>
      <p:bldP spid="1720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36624"/>
            <a:ext cx="4741912" cy="65126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六、微分形式的不变性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5555"/>
              </p:ext>
            </p:extLst>
          </p:nvPr>
        </p:nvGraphicFramePr>
        <p:xfrm>
          <a:off x="2438400" y="1957389"/>
          <a:ext cx="5270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公式" r:id="rId3" imgW="5270400" imgH="444240" progId="Equation.3">
                  <p:embed/>
                </p:oleObj>
              </mc:Choice>
              <mc:Fallback>
                <p:oleObj name="公式" r:id="rId3" imgW="5270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57389"/>
                        <a:ext cx="5270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87713"/>
              </p:ext>
            </p:extLst>
          </p:nvPr>
        </p:nvGraphicFramePr>
        <p:xfrm>
          <a:off x="2442347" y="2623387"/>
          <a:ext cx="5813893" cy="90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公式" r:id="rId5" imgW="6667200" imgH="1041120" progId="Equation.3">
                  <p:embed/>
                </p:oleObj>
              </mc:Choice>
              <mc:Fallback>
                <p:oleObj name="公式" r:id="rId5" imgW="66672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347" y="2623387"/>
                        <a:ext cx="5813893" cy="907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34642"/>
              </p:ext>
            </p:extLst>
          </p:nvPr>
        </p:nvGraphicFramePr>
        <p:xfrm>
          <a:off x="2504984" y="1412377"/>
          <a:ext cx="4979909" cy="42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公式" r:id="rId7" imgW="5244840" imgH="444240" progId="Equation.3">
                  <p:embed/>
                </p:oleObj>
              </mc:Choice>
              <mc:Fallback>
                <p:oleObj name="公式" r:id="rId7" imgW="524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984" y="1412377"/>
                        <a:ext cx="4979909" cy="420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47994"/>
              </p:ext>
            </p:extLst>
          </p:nvPr>
        </p:nvGraphicFramePr>
        <p:xfrm>
          <a:off x="5448672" y="3103070"/>
          <a:ext cx="2590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公式" r:id="rId9" imgW="2590560" imgH="406080" progId="Equation.3">
                  <p:embed/>
                </p:oleObj>
              </mc:Choice>
              <mc:Fallback>
                <p:oleObj name="公式" r:id="rId9" imgW="2590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672" y="3103070"/>
                        <a:ext cx="2590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25426"/>
              </p:ext>
            </p:extLst>
          </p:nvPr>
        </p:nvGraphicFramePr>
        <p:xfrm>
          <a:off x="2861338" y="3722538"/>
          <a:ext cx="2133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公式" r:id="rId11" imgW="2133360" imgH="406080" progId="Equation.3">
                  <p:embed/>
                </p:oleObj>
              </mc:Choice>
              <mc:Fallback>
                <p:oleObj name="公式" r:id="rId11" imgW="2133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338" y="3722538"/>
                        <a:ext cx="2133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467707"/>
              </p:ext>
            </p:extLst>
          </p:nvPr>
        </p:nvGraphicFramePr>
        <p:xfrm>
          <a:off x="5807968" y="3716715"/>
          <a:ext cx="2324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公式" r:id="rId13" imgW="2323800" imgH="406080" progId="Equation.3">
                  <p:embed/>
                </p:oleObj>
              </mc:Choice>
              <mc:Fallback>
                <p:oleObj name="公式" r:id="rId13" imgW="2323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3716715"/>
                        <a:ext cx="2324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2351365" y="4259998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结论</a:t>
            </a:r>
            <a:r>
              <a:rPr lang="zh-CN" altLang="en-US" sz="2800" b="1" dirty="0">
                <a:solidFill>
                  <a:schemeClr val="accent2"/>
                </a:solidFill>
              </a:rPr>
              <a:t>：</a:t>
            </a:r>
          </a:p>
        </p:txBody>
      </p:sp>
      <p:graphicFrame>
        <p:nvGraphicFramePr>
          <p:cNvPr id="173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141257"/>
              </p:ext>
            </p:extLst>
          </p:nvPr>
        </p:nvGraphicFramePr>
        <p:xfrm>
          <a:off x="2304256" y="4306998"/>
          <a:ext cx="73929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公式" r:id="rId15" imgW="7391160" imgH="1041120" progId="Equation.3">
                  <p:embed/>
                </p:oleObj>
              </mc:Choice>
              <mc:Fallback>
                <p:oleObj name="公式" r:id="rId15" imgW="7391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56" y="4306998"/>
                        <a:ext cx="73929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5651500" y="2399272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>
            <a:off x="6074668" y="4121528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9" name="AutoShape 13"/>
          <p:cNvSpPr>
            <a:spLocks noChangeArrowheads="1"/>
          </p:cNvSpPr>
          <p:nvPr/>
        </p:nvSpPr>
        <p:spPr bwMode="auto">
          <a:xfrm flipH="1">
            <a:off x="4876800" y="5534683"/>
            <a:ext cx="2743200" cy="457200"/>
          </a:xfrm>
          <a:prstGeom prst="wedgeRectCallout">
            <a:avLst>
              <a:gd name="adj1" fmla="val -54690"/>
              <a:gd name="adj2" fmla="val -9722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FF0000"/>
                </a:solidFill>
              </a:rPr>
              <a:t>微分形式的不变性</a:t>
            </a:r>
            <a:endParaRPr lang="zh-CN" altLang="en-US" b="1" dirty="0"/>
          </a:p>
        </p:txBody>
      </p:sp>
      <p:graphicFrame>
        <p:nvGraphicFramePr>
          <p:cNvPr id="173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67842"/>
              </p:ext>
            </p:extLst>
          </p:nvPr>
        </p:nvGraphicFramePr>
        <p:xfrm>
          <a:off x="6635750" y="4897281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公式" r:id="rId17" imgW="2145960" imgH="406080" progId="Equation.3">
                  <p:embed/>
                </p:oleObj>
              </mc:Choice>
              <mc:Fallback>
                <p:oleObj name="公式" r:id="rId17" imgW="2145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4897281"/>
                        <a:ext cx="2146300" cy="4048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923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5" grpId="0" autoUpdateAnimBg="0"/>
      <p:bldP spid="173067" grpId="0" animBg="1"/>
      <p:bldP spid="173068" grpId="0" animBg="1"/>
      <p:bldP spid="1730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419350" y="3544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2419350" y="4306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3422650" y="3608388"/>
          <a:ext cx="345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公式" r:id="rId3" imgW="3454200" imgH="469800" progId="Equation.3">
                  <p:embed/>
                </p:oleObj>
              </mc:Choice>
              <mc:Fallback>
                <p:oleObj name="公式" r:id="rId3" imgW="3454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608388"/>
                        <a:ext cx="345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205164" y="4356100"/>
          <a:ext cx="6224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公式" r:id="rId5" imgW="6222960" imgH="469800" progId="Equation.3">
                  <p:embed/>
                </p:oleObj>
              </mc:Choice>
              <mc:Fallback>
                <p:oleObj name="公式" r:id="rId5" imgW="6222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4" y="4356100"/>
                        <a:ext cx="6224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3605214" y="5054600"/>
          <a:ext cx="5919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公式" r:id="rId7" imgW="5918040" imgH="469800" progId="Equation.3">
                  <p:embed/>
                </p:oleObj>
              </mc:Choice>
              <mc:Fallback>
                <p:oleObj name="公式" r:id="rId7" imgW="5918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4" y="5054600"/>
                        <a:ext cx="59197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3619500" y="5778500"/>
          <a:ext cx="414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公式" r:id="rId9" imgW="4140000" imgH="469800" progId="Equation.3">
                  <p:embed/>
                </p:oleObj>
              </mc:Choice>
              <mc:Fallback>
                <p:oleObj name="公式" r:id="rId9" imgW="4140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5778500"/>
                        <a:ext cx="414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Text Box 8"/>
          <p:cNvSpPr txBox="1">
            <a:spLocks noChangeArrowheads="1"/>
          </p:cNvSpPr>
          <p:nvPr/>
        </p:nvSpPr>
        <p:spPr bwMode="auto">
          <a:xfrm>
            <a:off x="2419350" y="7620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2419350" y="14478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1078" name="Object 10"/>
          <p:cNvGraphicFramePr>
            <a:graphicFrameLocks noChangeAspect="1"/>
          </p:cNvGraphicFramePr>
          <p:nvPr/>
        </p:nvGraphicFramePr>
        <p:xfrm>
          <a:off x="3378200" y="844551"/>
          <a:ext cx="3543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公式" r:id="rId11" imgW="3543120" imgH="431640" progId="Equation.3">
                  <p:embed/>
                </p:oleObj>
              </mc:Choice>
              <mc:Fallback>
                <p:oleObj name="公式" r:id="rId11" imgW="354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844551"/>
                        <a:ext cx="3543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3244850" y="1524001"/>
          <a:ext cx="328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公式" r:id="rId13" imgW="3288960" imgH="393480" progId="Equation.3">
                  <p:embed/>
                </p:oleObj>
              </mc:Choice>
              <mc:Fallback>
                <p:oleObj name="公式" r:id="rId13" imgW="328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524001"/>
                        <a:ext cx="328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/>
          <p:cNvGraphicFramePr>
            <a:graphicFrameLocks noChangeAspect="1"/>
          </p:cNvGraphicFramePr>
          <p:nvPr/>
        </p:nvGraphicFramePr>
        <p:xfrm>
          <a:off x="2495550" y="2198688"/>
          <a:ext cx="2120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公式" r:id="rId15" imgW="2120760" imgH="393480" progId="Equation.3">
                  <p:embed/>
                </p:oleObj>
              </mc:Choice>
              <mc:Fallback>
                <p:oleObj name="公式" r:id="rId15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198688"/>
                        <a:ext cx="2120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3" name="Object 13"/>
          <p:cNvGraphicFramePr>
            <a:graphicFrameLocks noChangeAspect="1"/>
          </p:cNvGraphicFramePr>
          <p:nvPr/>
        </p:nvGraphicFramePr>
        <p:xfrm>
          <a:off x="4781550" y="2209801"/>
          <a:ext cx="328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公式" r:id="rId17" imgW="3288960" imgH="393480" progId="Equation.3">
                  <p:embed/>
                </p:oleObj>
              </mc:Choice>
              <mc:Fallback>
                <p:oleObj name="公式" r:id="rId17" imgW="328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209801"/>
                        <a:ext cx="328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4" name="Object 14"/>
          <p:cNvGraphicFramePr>
            <a:graphicFrameLocks noChangeAspect="1"/>
          </p:cNvGraphicFramePr>
          <p:nvPr/>
        </p:nvGraphicFramePr>
        <p:xfrm>
          <a:off x="3181350" y="2884488"/>
          <a:ext cx="2667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公式" r:id="rId19" imgW="2666880" imgH="393480" progId="Equation.3">
                  <p:embed/>
                </p:oleObj>
              </mc:Choice>
              <mc:Fallback>
                <p:oleObj name="公式" r:id="rId19" imgW="266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884488"/>
                        <a:ext cx="2667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5" name="Object 15"/>
          <p:cNvGraphicFramePr>
            <a:graphicFrameLocks noChangeAspect="1"/>
          </p:cNvGraphicFramePr>
          <p:nvPr/>
        </p:nvGraphicFramePr>
        <p:xfrm>
          <a:off x="5880100" y="2884488"/>
          <a:ext cx="2603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公式" r:id="rId21" imgW="2603160" imgH="393480" progId="Equation.3">
                  <p:embed/>
                </p:oleObj>
              </mc:Choice>
              <mc:Fallback>
                <p:oleObj name="公式" r:id="rId21" imgW="260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884488"/>
                        <a:ext cx="2603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298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174083" grpId="0" autoUpdateAnimBg="0"/>
      <p:bldP spid="17408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6" name="Text Box 2"/>
          <p:cNvSpPr txBox="1">
            <a:spLocks noChangeArrowheads="1"/>
          </p:cNvSpPr>
          <p:nvPr/>
        </p:nvSpPr>
        <p:spPr bwMode="auto">
          <a:xfrm>
            <a:off x="2170113" y="8001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360613" y="2438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sp>
        <p:nvSpPr>
          <p:cNvPr id="132108" name="Text Box 4"/>
          <p:cNvSpPr txBox="1">
            <a:spLocks noChangeArrowheads="1"/>
          </p:cNvSpPr>
          <p:nvPr/>
        </p:nvSpPr>
        <p:spPr bwMode="auto">
          <a:xfrm>
            <a:off x="2971800" y="80645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在下列等式左端的括号中填入适当的函数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使等式成立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32098" name="Object 5"/>
          <p:cNvGraphicFramePr>
            <a:graphicFrameLocks noChangeAspect="1"/>
          </p:cNvGraphicFramePr>
          <p:nvPr/>
        </p:nvGraphicFramePr>
        <p:xfrm>
          <a:off x="2513014" y="1828800"/>
          <a:ext cx="7392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公式" r:id="rId3" imgW="7391160" imgH="469800" progId="Equation.3">
                  <p:embed/>
                </p:oleObj>
              </mc:Choice>
              <mc:Fallback>
                <p:oleObj name="公式" r:id="rId3" imgW="7391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4" y="1828800"/>
                        <a:ext cx="7392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3046413" y="2551114"/>
          <a:ext cx="35052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公式" r:id="rId5" imgW="3987720" imgH="393480" progId="Equation.3">
                  <p:embed/>
                </p:oleObj>
              </mc:Choice>
              <mc:Fallback>
                <p:oleObj name="公式" r:id="rId5" imgW="3987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2551114"/>
                        <a:ext cx="35052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3078163" y="2978150"/>
          <a:ext cx="304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公式" r:id="rId7" imgW="3466800" imgH="838080" progId="Equation.3">
                  <p:embed/>
                </p:oleObj>
              </mc:Choice>
              <mc:Fallback>
                <p:oleObj name="公式" r:id="rId7" imgW="3466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978150"/>
                        <a:ext cx="3048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3046414" y="3657600"/>
          <a:ext cx="36607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公式" r:id="rId9" imgW="4165560" imgH="838080" progId="Equation.3">
                  <p:embed/>
                </p:oleObj>
              </mc:Choice>
              <mc:Fallback>
                <p:oleObj name="公式" r:id="rId9" imgW="4165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4" y="3657600"/>
                        <a:ext cx="36607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6246813" y="2971800"/>
          <a:ext cx="18081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公式" r:id="rId11" imgW="2057400" imgH="838080" progId="Equation.3">
                  <p:embed/>
                </p:oleObj>
              </mc:Choice>
              <mc:Fallback>
                <p:oleObj name="公式" r:id="rId11" imgW="2057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2971800"/>
                        <a:ext cx="18081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2970213" y="4495800"/>
          <a:ext cx="375126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公式" r:id="rId13" imgW="4267080" imgH="1358640" progId="Equation.3">
                  <p:embed/>
                </p:oleObj>
              </mc:Choice>
              <mc:Fallback>
                <p:oleObj name="公式" r:id="rId13" imgW="426708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495800"/>
                        <a:ext cx="3751262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6856414" y="4716464"/>
          <a:ext cx="19764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公式" r:id="rId15" imgW="2247840" imgH="444240" progId="Equation.3">
                  <p:embed/>
                </p:oleObj>
              </mc:Choice>
              <mc:Fallback>
                <p:oleObj name="公式" r:id="rId15" imgW="2247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4" y="4716464"/>
                        <a:ext cx="197643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2970214" y="5715000"/>
          <a:ext cx="45100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公式" r:id="rId17" imgW="5130720" imgH="469800" progId="Equation.3">
                  <p:embed/>
                </p:oleObj>
              </mc:Choice>
              <mc:Fallback>
                <p:oleObj name="公式" r:id="rId17" imgW="5130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4" y="5715000"/>
                        <a:ext cx="45100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43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2"/>
          <p:cNvSpPr txBox="1">
            <a:spLocks noChangeArrowheads="1"/>
          </p:cNvSpPr>
          <p:nvPr/>
        </p:nvSpPr>
        <p:spPr bwMode="auto">
          <a:xfrm>
            <a:off x="2249112" y="1772062"/>
            <a:ext cx="446226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 、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导数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与微分的关系</a:t>
            </a:r>
          </a:p>
        </p:txBody>
      </p:sp>
      <p:graphicFrame>
        <p:nvGraphicFramePr>
          <p:cNvPr id="1617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6378"/>
              </p:ext>
            </p:extLst>
          </p:nvPr>
        </p:nvGraphicFramePr>
        <p:xfrm>
          <a:off x="2322512" y="2555494"/>
          <a:ext cx="74310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3" imgW="7429320" imgH="1002960" progId="Equation.3">
                  <p:embed/>
                </p:oleObj>
              </mc:Choice>
              <mc:Fallback>
                <p:oleObj name="公式" r:id="rId3" imgW="74293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2" y="2555494"/>
                        <a:ext cx="74310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4"/>
          <p:cNvSpPr txBox="1">
            <a:spLocks noChangeArrowheads="1"/>
          </p:cNvSpPr>
          <p:nvPr/>
        </p:nvSpPr>
        <p:spPr bwMode="auto">
          <a:xfrm>
            <a:off x="2232507" y="2481264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1798" name="Text Box 5"/>
          <p:cNvSpPr txBox="1">
            <a:spLocks noChangeArrowheads="1"/>
          </p:cNvSpPr>
          <p:nvPr/>
        </p:nvSpPr>
        <p:spPr bwMode="auto">
          <a:xfrm>
            <a:off x="2286000" y="3686970"/>
            <a:ext cx="352616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</a:rPr>
              <a:t> 、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微分的求法</a:t>
            </a:r>
          </a:p>
        </p:txBody>
      </p:sp>
      <p:graphicFrame>
        <p:nvGraphicFramePr>
          <p:cNvPr id="1617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319301"/>
              </p:ext>
            </p:extLst>
          </p:nvPr>
        </p:nvGraphicFramePr>
        <p:xfrm>
          <a:off x="2899730" y="4408490"/>
          <a:ext cx="2146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5" imgW="2145960" imgH="406080" progId="Equation.3">
                  <p:embed/>
                </p:oleObj>
              </mc:Choice>
              <mc:Fallback>
                <p:oleObj name="公式" r:id="rId5" imgW="2145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30" y="4408490"/>
                        <a:ext cx="2146300" cy="4048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286000" y="495300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求法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计算函数的导数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乘以自变量的微分</a:t>
            </a:r>
            <a:r>
              <a:rPr lang="en-US" altLang="zh-CN" sz="2800" b="1" dirty="0"/>
              <a:t>.</a:t>
            </a:r>
          </a:p>
        </p:txBody>
      </p:sp>
      <p:sp>
        <p:nvSpPr>
          <p:cNvPr id="161800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02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99696" y="9267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3139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2"/>
          <p:cNvSpPr txBox="1">
            <a:spLocks noChangeArrowheads="1"/>
          </p:cNvSpPr>
          <p:nvPr/>
        </p:nvSpPr>
        <p:spPr bwMode="auto">
          <a:xfrm>
            <a:off x="2387600" y="788990"/>
            <a:ext cx="5580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、基本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初等函数的微分公式</a:t>
            </a:r>
          </a:p>
        </p:txBody>
      </p:sp>
      <p:graphicFrame>
        <p:nvGraphicFramePr>
          <p:cNvPr id="162818" name="Object 3"/>
          <p:cNvGraphicFramePr>
            <a:graphicFrameLocks noChangeAspect="1"/>
          </p:cNvGraphicFramePr>
          <p:nvPr/>
        </p:nvGraphicFramePr>
        <p:xfrm>
          <a:off x="2387600" y="1371601"/>
          <a:ext cx="64770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3" imgW="7416720" imgH="2120760" progId="Equation.3">
                  <p:embed/>
                </p:oleObj>
              </mc:Choice>
              <mc:Fallback>
                <p:oleObj name="公式" r:id="rId3" imgW="741672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371601"/>
                        <a:ext cx="64770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4"/>
          <p:cNvGraphicFramePr>
            <a:graphicFrameLocks noChangeAspect="1"/>
          </p:cNvGraphicFramePr>
          <p:nvPr/>
        </p:nvGraphicFramePr>
        <p:xfrm>
          <a:off x="2432050" y="3287713"/>
          <a:ext cx="6819900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公式" r:id="rId5" imgW="7810200" imgH="3365280" progId="Equation.3">
                  <p:embed/>
                </p:oleObj>
              </mc:Choice>
              <mc:Fallback>
                <p:oleObj name="公式" r:id="rId5" imgW="7810200" imgH="336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287713"/>
                        <a:ext cx="6819900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2" name="Rectangle 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02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2820" name="Object 6"/>
          <p:cNvGraphicFramePr>
            <a:graphicFrameLocks noChangeAspect="1"/>
          </p:cNvGraphicFramePr>
          <p:nvPr/>
        </p:nvGraphicFramePr>
        <p:xfrm>
          <a:off x="6205539" y="5775325"/>
          <a:ext cx="4730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8" imgW="520560" imgH="241200" progId="Equation.3">
                  <p:embed/>
                </p:oleObj>
              </mc:Choice>
              <mc:Fallback>
                <p:oleObj name="公式" r:id="rId8" imgW="520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9" y="5775325"/>
                        <a:ext cx="473075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3548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1" y="609600"/>
            <a:ext cx="3411859" cy="774702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一、问题的提出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362200" y="1524001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正方形金属薄片受热后面积的改变量</a:t>
            </a:r>
            <a:r>
              <a:rPr lang="en-US" altLang="zh-CN" sz="2800" b="1" dirty="0"/>
              <a:t>.</a:t>
            </a:r>
          </a:p>
        </p:txBody>
      </p:sp>
      <p:sp>
        <p:nvSpPr>
          <p:cNvPr id="161796" name="Rectangle 4" descr="深色上对角线"/>
          <p:cNvSpPr>
            <a:spLocks noChangeArrowheads="1"/>
          </p:cNvSpPr>
          <p:nvPr/>
        </p:nvSpPr>
        <p:spPr bwMode="auto">
          <a:xfrm>
            <a:off x="7310438" y="2697163"/>
            <a:ext cx="2057400" cy="2057400"/>
          </a:xfrm>
          <a:prstGeom prst="rect">
            <a:avLst/>
          </a:prstGeom>
          <a:pattFill prst="dkUpDiag">
            <a:fgClr>
              <a:srgbClr val="00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7" name="Rectangle 5" descr="浅色上对角线"/>
          <p:cNvSpPr>
            <a:spLocks noChangeArrowheads="1"/>
          </p:cNvSpPr>
          <p:nvPr/>
        </p:nvSpPr>
        <p:spPr bwMode="auto">
          <a:xfrm>
            <a:off x="8910638" y="2703513"/>
            <a:ext cx="457200" cy="419100"/>
          </a:xfrm>
          <a:prstGeom prst="rect">
            <a:avLst/>
          </a:prstGeom>
          <a:pattFill prst="ltUpDiag">
            <a:fgClr>
              <a:srgbClr val="FF0000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7319964" y="3122613"/>
            <a:ext cx="1590675" cy="161766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7691438" y="3778250"/>
          <a:ext cx="838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公式" r:id="rId3" imgW="1193760" imgH="482400" progId="Equation.3">
                  <p:embed/>
                </p:oleObj>
              </mc:Choice>
              <mc:Fallback>
                <p:oleObj name="公式" r:id="rId3" imgW="119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3778250"/>
                        <a:ext cx="838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10438" y="2284413"/>
            <a:ext cx="1619250" cy="398462"/>
            <a:chOff x="3841" y="1584"/>
            <a:chExt cx="1020" cy="251"/>
          </a:xfrm>
        </p:grpSpPr>
        <p:grpSp>
          <p:nvGrpSpPr>
            <p:cNvPr id="118833" name="Group 9"/>
            <p:cNvGrpSpPr>
              <a:grpSpLocks/>
            </p:cNvGrpSpPr>
            <p:nvPr/>
          </p:nvGrpSpPr>
          <p:grpSpPr bwMode="auto">
            <a:xfrm>
              <a:off x="3841" y="1643"/>
              <a:ext cx="1020" cy="192"/>
              <a:chOff x="3786" y="1728"/>
              <a:chExt cx="1020" cy="192"/>
            </a:xfrm>
          </p:grpSpPr>
          <p:sp>
            <p:nvSpPr>
              <p:cNvPr id="118834" name="Line 10"/>
              <p:cNvSpPr>
                <a:spLocks noChangeShapeType="1"/>
              </p:cNvSpPr>
              <p:nvPr/>
            </p:nvSpPr>
            <p:spPr bwMode="auto">
              <a:xfrm flipV="1">
                <a:off x="4800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35" name="Line 11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18836" name="AutoShape 12"/>
              <p:cNvCxnSpPr>
                <a:cxnSpLocks noChangeShapeType="1"/>
              </p:cNvCxnSpPr>
              <p:nvPr/>
            </p:nvCxnSpPr>
            <p:spPr bwMode="auto">
              <a:xfrm>
                <a:off x="3786" y="1824"/>
                <a:ext cx="1020" cy="0"/>
              </a:xfrm>
              <a:prstGeom prst="straightConnector1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118803" name="Object 13"/>
            <p:cNvGraphicFramePr>
              <a:graphicFrameLocks noChangeAspect="1"/>
            </p:cNvGraphicFramePr>
            <p:nvPr/>
          </p:nvGraphicFramePr>
          <p:xfrm>
            <a:off x="4338" y="1584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" name="公式" r:id="rId5" imgW="368280" imgH="431640" progId="Equation.3">
                    <p:embed/>
                  </p:oleObj>
                </mc:Choice>
                <mc:Fallback>
                  <p:oleObj name="公式" r:id="rId5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1584"/>
                          <a:ext cx="13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9377364" y="3130550"/>
            <a:ext cx="439737" cy="1619250"/>
            <a:chOff x="5143" y="2117"/>
            <a:chExt cx="277" cy="1020"/>
          </a:xfrm>
        </p:grpSpPr>
        <p:grpSp>
          <p:nvGrpSpPr>
            <p:cNvPr id="118829" name="Group 15"/>
            <p:cNvGrpSpPr>
              <a:grpSpLocks/>
            </p:cNvGrpSpPr>
            <p:nvPr/>
          </p:nvGrpSpPr>
          <p:grpSpPr bwMode="auto">
            <a:xfrm>
              <a:off x="5143" y="2117"/>
              <a:ext cx="192" cy="1020"/>
              <a:chOff x="5088" y="2202"/>
              <a:chExt cx="192" cy="1020"/>
            </a:xfrm>
          </p:grpSpPr>
          <p:cxnSp>
            <p:nvCxnSpPr>
              <p:cNvPr id="118830" name="AutoShape 16"/>
              <p:cNvCxnSpPr>
                <a:cxnSpLocks noChangeShapeType="1"/>
              </p:cNvCxnSpPr>
              <p:nvPr/>
            </p:nvCxnSpPr>
            <p:spPr bwMode="auto">
              <a:xfrm>
                <a:off x="5184" y="2202"/>
                <a:ext cx="0" cy="1020"/>
              </a:xfrm>
              <a:prstGeom prst="straightConnector1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8831" name="Line 17"/>
              <p:cNvSpPr>
                <a:spLocks noChangeShapeType="1"/>
              </p:cNvSpPr>
              <p:nvPr/>
            </p:nvSpPr>
            <p:spPr bwMode="auto">
              <a:xfrm>
                <a:off x="5088" y="22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32" name="Line 18"/>
              <p:cNvSpPr>
                <a:spLocks noChangeShapeType="1"/>
              </p:cNvSpPr>
              <p:nvPr/>
            </p:nvSpPr>
            <p:spPr bwMode="auto">
              <a:xfrm>
                <a:off x="5088" y="321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8802" name="Object 19"/>
            <p:cNvGraphicFramePr>
              <a:graphicFrameLocks noChangeAspect="1"/>
            </p:cNvGraphicFramePr>
            <p:nvPr/>
          </p:nvGraphicFramePr>
          <p:xfrm>
            <a:off x="5287" y="2507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" name="公式" r:id="rId7" imgW="368280" imgH="431640" progId="Equation.3">
                    <p:embed/>
                  </p:oleObj>
                </mc:Choice>
                <mc:Fallback>
                  <p:oleObj name="公式" r:id="rId7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" y="2507"/>
                          <a:ext cx="13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2560638" y="2303463"/>
          <a:ext cx="368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公式" r:id="rId9" imgW="3682800" imgH="457200" progId="Equation.3">
                  <p:embed/>
                </p:oleObj>
              </mc:Choice>
              <mc:Fallback>
                <p:oleObj name="公式" r:id="rId9" imgW="36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2303463"/>
                        <a:ext cx="368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3" name="Object 21"/>
          <p:cNvGraphicFramePr>
            <a:graphicFrameLocks noChangeAspect="1"/>
          </p:cNvGraphicFramePr>
          <p:nvPr/>
        </p:nvGraphicFramePr>
        <p:xfrm>
          <a:off x="2814638" y="2908301"/>
          <a:ext cx="34353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公式" r:id="rId11" imgW="3606480" imgH="533160" progId="Equation.3">
                  <p:embed/>
                </p:oleObj>
              </mc:Choice>
              <mc:Fallback>
                <p:oleObj name="公式" r:id="rId11" imgW="3606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908301"/>
                        <a:ext cx="34353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2776538" y="3522663"/>
          <a:ext cx="3378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公式" r:id="rId13" imgW="3377880" imgH="482400" progId="Equation.3">
                  <p:embed/>
                </p:oleObj>
              </mc:Choice>
              <mc:Fallback>
                <p:oleObj name="公式" r:id="rId13" imgW="337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3522663"/>
                        <a:ext cx="3378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/>
          <p:cNvGraphicFramePr>
            <a:graphicFrameLocks noChangeAspect="1"/>
          </p:cNvGraphicFramePr>
          <p:nvPr/>
        </p:nvGraphicFramePr>
        <p:xfrm>
          <a:off x="3563938" y="4184651"/>
          <a:ext cx="275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公式" r:id="rId15" imgW="2755800" imgH="482400" progId="Equation.3">
                  <p:embed/>
                </p:oleObj>
              </mc:Choice>
              <mc:Fallback>
                <p:oleObj name="公式" r:id="rId15" imgW="275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184651"/>
                        <a:ext cx="2755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862388" y="4646613"/>
            <a:ext cx="1143000" cy="304800"/>
            <a:chOff x="1176" y="3060"/>
            <a:chExt cx="720" cy="192"/>
          </a:xfrm>
        </p:grpSpPr>
        <p:sp>
          <p:nvSpPr>
            <p:cNvPr id="118828" name="Line 25"/>
            <p:cNvSpPr>
              <a:spLocks noChangeShapeType="1"/>
            </p:cNvSpPr>
            <p:nvPr/>
          </p:nvSpPr>
          <p:spPr bwMode="auto">
            <a:xfrm>
              <a:off x="1176" y="3060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801" name="Object 26"/>
            <p:cNvGraphicFramePr>
              <a:graphicFrameLocks noChangeAspect="1"/>
            </p:cNvGraphicFramePr>
            <p:nvPr/>
          </p:nvGraphicFramePr>
          <p:xfrm>
            <a:off x="1416" y="3072"/>
            <a:ext cx="19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" name="公式" r:id="rId17" imgW="419040" imgH="393480" progId="Equation.3">
                    <p:embed/>
                  </p:oleObj>
                </mc:Choice>
                <mc:Fallback>
                  <p:oleObj name="公式" r:id="rId17" imgW="419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3072"/>
                          <a:ext cx="19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405438" y="4646613"/>
            <a:ext cx="685800" cy="304800"/>
            <a:chOff x="2148" y="3060"/>
            <a:chExt cx="432" cy="192"/>
          </a:xfrm>
        </p:grpSpPr>
        <p:sp>
          <p:nvSpPr>
            <p:cNvPr id="118827" name="Line 28"/>
            <p:cNvSpPr>
              <a:spLocks noChangeShapeType="1"/>
            </p:cNvSpPr>
            <p:nvPr/>
          </p:nvSpPr>
          <p:spPr bwMode="auto">
            <a:xfrm>
              <a:off x="2148" y="3060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800" name="Object 29"/>
            <p:cNvGraphicFramePr>
              <a:graphicFrameLocks noChangeAspect="1"/>
            </p:cNvGraphicFramePr>
            <p:nvPr/>
          </p:nvGraphicFramePr>
          <p:xfrm>
            <a:off x="2247" y="3072"/>
            <a:ext cx="21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" name="公式" r:id="rId19" imgW="457200" imgH="393480" progId="Equation.3">
                    <p:embed/>
                  </p:oleObj>
                </mc:Choice>
                <mc:Fallback>
                  <p:oleObj name="公式" r:id="rId19" imgW="457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3072"/>
                          <a:ext cx="21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02674"/>
              </p:ext>
            </p:extLst>
          </p:nvPr>
        </p:nvGraphicFramePr>
        <p:xfrm>
          <a:off x="3396441" y="5108576"/>
          <a:ext cx="5587786" cy="41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公式" r:id="rId21" imgW="5435280" imgH="406080" progId="Equation.3">
                  <p:embed/>
                </p:oleObj>
              </mc:Choice>
              <mc:Fallback>
                <p:oleObj name="公式" r:id="rId21" imgW="543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441" y="5108576"/>
                        <a:ext cx="5587786" cy="41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10022"/>
              </p:ext>
            </p:extLst>
          </p:nvPr>
        </p:nvGraphicFramePr>
        <p:xfrm>
          <a:off x="3403922" y="5665277"/>
          <a:ext cx="5612530" cy="43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公式" r:id="rId23" imgW="5790960" imgH="444240" progId="Equation.3">
                  <p:embed/>
                </p:oleObj>
              </mc:Choice>
              <mc:Fallback>
                <p:oleObj name="公式" r:id="rId23" imgW="579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922" y="5665277"/>
                        <a:ext cx="5612530" cy="430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09045"/>
              </p:ext>
            </p:extLst>
          </p:nvPr>
        </p:nvGraphicFramePr>
        <p:xfrm>
          <a:off x="2724442" y="5130801"/>
          <a:ext cx="573432" cy="39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公式" r:id="rId25" imgW="571320" imgH="393480" progId="Equation.3">
                  <p:embed/>
                </p:oleObj>
              </mc:Choice>
              <mc:Fallback>
                <p:oleObj name="公式" r:id="rId25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442" y="5130801"/>
                        <a:ext cx="573432" cy="39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24891"/>
              </p:ext>
            </p:extLst>
          </p:nvPr>
        </p:nvGraphicFramePr>
        <p:xfrm>
          <a:off x="2741494" y="5692136"/>
          <a:ext cx="592484" cy="38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公式" r:id="rId27" imgW="609480" imgH="393480" progId="Equation.3">
                  <p:embed/>
                </p:oleObj>
              </mc:Choice>
              <mc:Fallback>
                <p:oleObj name="公式" r:id="rId27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494" y="5692136"/>
                        <a:ext cx="592484" cy="38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8929688" y="2352675"/>
            <a:ext cx="438150" cy="312738"/>
            <a:chOff x="4861" y="1607"/>
            <a:chExt cx="288" cy="228"/>
          </a:xfrm>
        </p:grpSpPr>
        <p:grpSp>
          <p:nvGrpSpPr>
            <p:cNvPr id="118824" name="Group 35"/>
            <p:cNvGrpSpPr>
              <a:grpSpLocks/>
            </p:cNvGrpSpPr>
            <p:nvPr/>
          </p:nvGrpSpPr>
          <p:grpSpPr bwMode="auto">
            <a:xfrm>
              <a:off x="4861" y="1643"/>
              <a:ext cx="288" cy="192"/>
              <a:chOff x="4806" y="1728"/>
              <a:chExt cx="288" cy="192"/>
            </a:xfrm>
          </p:grpSpPr>
          <p:sp>
            <p:nvSpPr>
              <p:cNvPr id="118825" name="Line 36"/>
              <p:cNvSpPr>
                <a:spLocks noChangeShapeType="1"/>
              </p:cNvSpPr>
              <p:nvPr/>
            </p:nvSpPr>
            <p:spPr bwMode="auto">
              <a:xfrm flipV="1">
                <a:off x="5088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18826" name="AutoShape 37"/>
              <p:cNvCxnSpPr>
                <a:cxnSpLocks noChangeShapeType="1"/>
              </p:cNvCxnSpPr>
              <p:nvPr/>
            </p:nvCxnSpPr>
            <p:spPr bwMode="auto">
              <a:xfrm>
                <a:off x="4806" y="182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118799" name="Object 38"/>
            <p:cNvGraphicFramePr>
              <a:graphicFrameLocks noChangeAspect="1"/>
            </p:cNvGraphicFramePr>
            <p:nvPr/>
          </p:nvGraphicFramePr>
          <p:xfrm>
            <a:off x="4915" y="1607"/>
            <a:ext cx="16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" name="公式" r:id="rId29" imgW="457200" imgH="304560" progId="Equation.3">
                    <p:embed/>
                  </p:oleObj>
                </mc:Choice>
                <mc:Fallback>
                  <p:oleObj name="公式" r:id="rId29" imgW="457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" y="1607"/>
                          <a:ext cx="16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9377364" y="2714625"/>
            <a:ext cx="446087" cy="457200"/>
            <a:chOff x="5143" y="1835"/>
            <a:chExt cx="281" cy="288"/>
          </a:xfrm>
        </p:grpSpPr>
        <p:grpSp>
          <p:nvGrpSpPr>
            <p:cNvPr id="118821" name="Group 40"/>
            <p:cNvGrpSpPr>
              <a:grpSpLocks/>
            </p:cNvGrpSpPr>
            <p:nvPr/>
          </p:nvGrpSpPr>
          <p:grpSpPr bwMode="auto">
            <a:xfrm>
              <a:off x="5143" y="1835"/>
              <a:ext cx="192" cy="288"/>
              <a:chOff x="5088" y="1920"/>
              <a:chExt cx="192" cy="288"/>
            </a:xfrm>
          </p:grpSpPr>
          <p:sp>
            <p:nvSpPr>
              <p:cNvPr id="118822" name="Line 41"/>
              <p:cNvSpPr>
                <a:spLocks noChangeShapeType="1"/>
              </p:cNvSpPr>
              <p:nvPr/>
            </p:nvSpPr>
            <p:spPr bwMode="auto">
              <a:xfrm>
                <a:off x="5088" y="192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18823" name="AutoShape 42"/>
              <p:cNvCxnSpPr>
                <a:cxnSpLocks noChangeShapeType="1"/>
              </p:cNvCxnSpPr>
              <p:nvPr/>
            </p:nvCxnSpPr>
            <p:spPr bwMode="auto">
              <a:xfrm>
                <a:off x="5184" y="1920"/>
                <a:ext cx="0" cy="288"/>
              </a:xfrm>
              <a:prstGeom prst="straightConnector1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118798" name="Object 43"/>
            <p:cNvGraphicFramePr>
              <a:graphicFrameLocks noChangeAspect="1"/>
            </p:cNvGraphicFramePr>
            <p:nvPr/>
          </p:nvGraphicFramePr>
          <p:xfrm>
            <a:off x="5259" y="1930"/>
            <a:ext cx="16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" name="公式" r:id="rId31" imgW="457200" imgH="304560" progId="Equation.3">
                    <p:embed/>
                  </p:oleObj>
                </mc:Choice>
                <mc:Fallback>
                  <p:oleObj name="公式" r:id="rId31" imgW="457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9" y="1930"/>
                          <a:ext cx="16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9063038" y="2133601"/>
            <a:ext cx="1066800" cy="836613"/>
            <a:chOff x="4752" y="1489"/>
            <a:chExt cx="672" cy="527"/>
          </a:xfrm>
        </p:grpSpPr>
        <p:graphicFrame>
          <p:nvGraphicFramePr>
            <p:cNvPr id="118797" name="Object 45"/>
            <p:cNvGraphicFramePr>
              <a:graphicFrameLocks noChangeAspect="1"/>
            </p:cNvGraphicFramePr>
            <p:nvPr/>
          </p:nvGraphicFramePr>
          <p:xfrm>
            <a:off x="5040" y="1489"/>
            <a:ext cx="38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" name="公式" r:id="rId33" imgW="825480" imgH="469800" progId="Equation.3">
                    <p:embed/>
                  </p:oleObj>
                </mc:Choice>
                <mc:Fallback>
                  <p:oleObj name="公式" r:id="rId33" imgW="8254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489"/>
                          <a:ext cx="38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20" name="Line 46"/>
            <p:cNvSpPr>
              <a:spLocks noChangeShapeType="1"/>
            </p:cNvSpPr>
            <p:nvPr/>
          </p:nvSpPr>
          <p:spPr bwMode="auto">
            <a:xfrm flipH="1">
              <a:off x="4752" y="1680"/>
              <a:ext cx="38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615238" y="2665413"/>
            <a:ext cx="1295400" cy="457200"/>
            <a:chOff x="3840" y="1824"/>
            <a:chExt cx="816" cy="288"/>
          </a:xfrm>
        </p:grpSpPr>
        <p:graphicFrame>
          <p:nvGraphicFramePr>
            <p:cNvPr id="118796" name="Object 48"/>
            <p:cNvGraphicFramePr>
              <a:graphicFrameLocks noChangeAspect="1"/>
            </p:cNvGraphicFramePr>
            <p:nvPr/>
          </p:nvGraphicFramePr>
          <p:xfrm>
            <a:off x="3840" y="1890"/>
            <a:ext cx="43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" name="公式" r:id="rId35" imgW="939600" imgH="431640" progId="Equation.3">
                    <p:embed/>
                  </p:oleObj>
                </mc:Choice>
                <mc:Fallback>
                  <p:oleObj name="公式" r:id="rId35" imgW="939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90"/>
                          <a:ext cx="43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9" name="Line 49"/>
            <p:cNvSpPr>
              <a:spLocks noChangeShapeType="1"/>
            </p:cNvSpPr>
            <p:nvPr/>
          </p:nvSpPr>
          <p:spPr bwMode="auto">
            <a:xfrm>
              <a:off x="4656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8834438" y="3122613"/>
            <a:ext cx="685800" cy="1073150"/>
            <a:chOff x="4608" y="2112"/>
            <a:chExt cx="432" cy="676"/>
          </a:xfrm>
        </p:grpSpPr>
        <p:graphicFrame>
          <p:nvGraphicFramePr>
            <p:cNvPr id="118795" name="Object 51"/>
            <p:cNvGraphicFramePr>
              <a:graphicFrameLocks noChangeAspect="1"/>
            </p:cNvGraphicFramePr>
            <p:nvPr/>
          </p:nvGraphicFramePr>
          <p:xfrm>
            <a:off x="4608" y="2590"/>
            <a:ext cx="43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" name="公式" r:id="rId37" imgW="939600" imgH="431640" progId="Equation.3">
                    <p:embed/>
                  </p:oleObj>
                </mc:Choice>
                <mc:Fallback>
                  <p:oleObj name="公式" r:id="rId37" imgW="939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90"/>
                          <a:ext cx="43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8" name="Line 52"/>
            <p:cNvSpPr>
              <a:spLocks noChangeShapeType="1"/>
            </p:cNvSpPr>
            <p:nvPr/>
          </p:nvSpPr>
          <p:spPr bwMode="auto">
            <a:xfrm>
              <a:off x="465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236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8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nimBg="1"/>
      <p:bldP spid="161797" grpId="0" animBg="1"/>
      <p:bldP spid="16179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Text Box 2"/>
          <p:cNvSpPr txBox="1">
            <a:spLocks noChangeArrowheads="1"/>
          </p:cNvSpPr>
          <p:nvPr/>
        </p:nvSpPr>
        <p:spPr bwMode="auto">
          <a:xfrm>
            <a:off x="2133600" y="1752601"/>
            <a:ext cx="540256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函数和、差、积、商的微分法则</a:t>
            </a:r>
          </a:p>
        </p:txBody>
      </p:sp>
      <p:graphicFrame>
        <p:nvGraphicFramePr>
          <p:cNvPr id="163842" name="Object 3"/>
          <p:cNvGraphicFramePr>
            <a:graphicFrameLocks noChangeAspect="1"/>
          </p:cNvGraphicFramePr>
          <p:nvPr/>
        </p:nvGraphicFramePr>
        <p:xfrm>
          <a:off x="2501900" y="2527300"/>
          <a:ext cx="62118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公式" r:id="rId3" imgW="6210000" imgH="1358640" progId="Equation.3">
                  <p:embed/>
                </p:oleObj>
              </mc:Choice>
              <mc:Fallback>
                <p:oleObj name="公式" r:id="rId3" imgW="621000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527300"/>
                        <a:ext cx="621188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2362200" y="921694"/>
            <a:ext cx="424624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</a:rPr>
              <a:t> 、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微分的基本法则</a:t>
            </a:r>
          </a:p>
        </p:txBody>
      </p:sp>
      <p:sp>
        <p:nvSpPr>
          <p:cNvPr id="163847" name="Text Box 5"/>
          <p:cNvSpPr txBox="1">
            <a:spLocks noChangeArrowheads="1"/>
          </p:cNvSpPr>
          <p:nvPr/>
        </p:nvSpPr>
        <p:spPr bwMode="auto">
          <a:xfrm>
            <a:off x="2133600" y="4052888"/>
            <a:ext cx="46824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微分形式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的不变性</a:t>
            </a:r>
          </a:p>
        </p:txBody>
      </p:sp>
      <p:graphicFrame>
        <p:nvGraphicFramePr>
          <p:cNvPr id="163843" name="Object 6"/>
          <p:cNvGraphicFramePr>
            <a:graphicFrameLocks noChangeAspect="1"/>
          </p:cNvGraphicFramePr>
          <p:nvPr/>
        </p:nvGraphicFramePr>
        <p:xfrm>
          <a:off x="2362200" y="4775200"/>
          <a:ext cx="6643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公式" r:id="rId5" imgW="6642000" imgH="939600" progId="Equation.3">
                  <p:embed/>
                </p:oleObj>
              </mc:Choice>
              <mc:Fallback>
                <p:oleObj name="公式" r:id="rId5" imgW="6642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75200"/>
                        <a:ext cx="6643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7"/>
          <p:cNvGraphicFramePr>
            <a:graphicFrameLocks noChangeAspect="1"/>
          </p:cNvGraphicFramePr>
          <p:nvPr/>
        </p:nvGraphicFramePr>
        <p:xfrm>
          <a:off x="5092700" y="5310188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7" imgW="2145960" imgH="406080" progId="Equation.3">
                  <p:embed/>
                </p:oleObj>
              </mc:Choice>
              <mc:Fallback>
                <p:oleObj name="公式" r:id="rId7" imgW="2145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5310188"/>
                        <a:ext cx="2146300" cy="4048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8" name="Rectangle 8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02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717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529126" y="3284984"/>
            <a:ext cx="54198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一、</a:t>
            </a:r>
            <a:r>
              <a:rPr lang="zh-CN" altLang="en-US" sz="3200" b="1" dirty="0"/>
              <a:t>计算函数增量的近似值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99684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29126" y="4216931"/>
            <a:ext cx="5087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二、</a:t>
            </a:r>
            <a:r>
              <a:rPr lang="zh-CN" altLang="en-US" sz="3200" b="1" dirty="0"/>
              <a:t>计算函数的近似值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2855640" y="1957237"/>
            <a:ext cx="6240811" cy="769441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节   微分</a:t>
            </a:r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的简单应用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676235" y="404664"/>
            <a:ext cx="1750800" cy="5847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2</a:t>
            </a:r>
            <a:r>
              <a:rPr lang="zh-CN" altLang="en-US" sz="32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32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4139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794814"/>
            <a:ext cx="5775498" cy="737756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一、计算函数增量的近似值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/>
          </p:nvPr>
        </p:nvGraphicFramePr>
        <p:xfrm>
          <a:off x="2569421" y="1700212"/>
          <a:ext cx="6118867" cy="91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公式" r:id="rId3" imgW="6260760" imgH="939600" progId="Equation.3">
                  <p:embed/>
                </p:oleObj>
              </mc:Choice>
              <mc:Fallback>
                <p:oleObj name="公式" r:id="rId3" imgW="6260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421" y="1700212"/>
                        <a:ext cx="6118867" cy="91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993900" y="351508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>
            <p:extLst/>
          </p:nvPr>
        </p:nvGraphicFramePr>
        <p:xfrm>
          <a:off x="2256094" y="3565347"/>
          <a:ext cx="72913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公式" r:id="rId5" imgW="7289640" imgH="952200" progId="Equation.3">
                  <p:embed/>
                </p:oleObj>
              </mc:Choice>
              <mc:Fallback>
                <p:oleObj name="公式" r:id="rId5" imgW="72896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094" y="3565347"/>
                        <a:ext cx="72913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188421" y="464728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>
            <p:extLst/>
          </p:nvPr>
        </p:nvGraphicFramePr>
        <p:xfrm>
          <a:off x="3022600" y="4679236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公式" r:id="rId7" imgW="1650960" imgH="457200" progId="Equation.3">
                  <p:embed/>
                </p:oleObj>
              </mc:Choice>
              <mc:Fallback>
                <p:oleObj name="公式" r:id="rId7" imgW="1650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679236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>
            <p:extLst/>
          </p:nvPr>
        </p:nvGraphicFramePr>
        <p:xfrm>
          <a:off x="4947506" y="4700388"/>
          <a:ext cx="4203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公式" r:id="rId9" imgW="4203360" imgH="431640" progId="Equation.3">
                  <p:embed/>
                </p:oleObj>
              </mc:Choice>
              <mc:Fallback>
                <p:oleObj name="公式" r:id="rId9" imgW="420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506" y="4700388"/>
                        <a:ext cx="4203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>
            <p:extLst/>
          </p:nvPr>
        </p:nvGraphicFramePr>
        <p:xfrm>
          <a:off x="2438400" y="5372100"/>
          <a:ext cx="3225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公式" r:id="rId11" imgW="3225600" imgH="393480" progId="Equation.3">
                  <p:embed/>
                </p:oleObj>
              </mc:Choice>
              <mc:Fallback>
                <p:oleObj name="公式" r:id="rId11" imgW="322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72100"/>
                        <a:ext cx="3225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0" name="Object 10"/>
          <p:cNvGraphicFramePr>
            <a:graphicFrameLocks noChangeAspect="1"/>
          </p:cNvGraphicFramePr>
          <p:nvPr>
            <p:extLst/>
          </p:nvPr>
        </p:nvGraphicFramePr>
        <p:xfrm>
          <a:off x="5737225" y="5352640"/>
          <a:ext cx="2324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公式" r:id="rId13" imgW="2323800" imgH="317160" progId="Equation.3">
                  <p:embed/>
                </p:oleObj>
              </mc:Choice>
              <mc:Fallback>
                <p:oleObj name="公式" r:id="rId13" imgW="23238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5352640"/>
                        <a:ext cx="2324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1" name="Object 11"/>
          <p:cNvGraphicFramePr>
            <a:graphicFrameLocks noChangeAspect="1"/>
          </p:cNvGraphicFramePr>
          <p:nvPr>
            <p:extLst/>
          </p:nvPr>
        </p:nvGraphicFramePr>
        <p:xfrm>
          <a:off x="8156756" y="52578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公式" r:id="rId15" imgW="1790640" imgH="469800" progId="Equation.3">
                  <p:embed/>
                </p:oleObj>
              </mc:Choice>
              <mc:Fallback>
                <p:oleObj name="公式" r:id="rId15" imgW="1790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756" y="5257800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2" name="Object 12"/>
          <p:cNvGraphicFramePr>
            <a:graphicFrameLocks noChangeAspect="1"/>
          </p:cNvGraphicFramePr>
          <p:nvPr>
            <p:extLst/>
          </p:nvPr>
        </p:nvGraphicFramePr>
        <p:xfrm>
          <a:off x="5700765" y="2780456"/>
          <a:ext cx="2070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公式" r:id="rId17" imgW="2070000" imgH="444240" progId="Equation.3">
                  <p:embed/>
                </p:oleObj>
              </mc:Choice>
              <mc:Fallback>
                <p:oleObj name="公式" r:id="rId17" imgW="2070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65" y="2780456"/>
                        <a:ext cx="2070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3" name="Object 13"/>
          <p:cNvGraphicFramePr>
            <a:graphicFrameLocks noChangeAspect="1"/>
          </p:cNvGraphicFramePr>
          <p:nvPr>
            <p:extLst/>
          </p:nvPr>
        </p:nvGraphicFramePr>
        <p:xfrm>
          <a:off x="3162951" y="2701106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19" imgW="2463480" imgH="571320" progId="Equation.3">
                  <p:embed/>
                </p:oleObj>
              </mc:Choice>
              <mc:Fallback>
                <p:oleObj name="公式" r:id="rId19" imgW="2463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951" y="2701106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utoUpdateAnimBg="0"/>
      <p:bldP spid="18432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858573"/>
            <a:ext cx="5112568" cy="771144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二、计算函数的近似值</a:t>
            </a:r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>
            <p:extLst/>
          </p:nvPr>
        </p:nvGraphicFramePr>
        <p:xfrm>
          <a:off x="2349500" y="1905000"/>
          <a:ext cx="5402684" cy="46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公式" r:id="rId3" imgW="5321160" imgH="457200" progId="Equation.3">
                  <p:embed/>
                </p:oleObj>
              </mc:Choice>
              <mc:Fallback>
                <p:oleObj name="公式" r:id="rId3" imgW="5321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905000"/>
                        <a:ext cx="5402684" cy="464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2578100" y="2605088"/>
          <a:ext cx="3797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公式" r:id="rId5" imgW="3797280" imgH="444240" progId="Equation.3">
                  <p:embed/>
                </p:oleObj>
              </mc:Choice>
              <mc:Fallback>
                <p:oleObj name="公式" r:id="rId5" imgW="3797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605088"/>
                        <a:ext cx="3797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6540500" y="2605088"/>
          <a:ext cx="2057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公式" r:id="rId7" imgW="2057400" imgH="444240" progId="Equation.3">
                  <p:embed/>
                </p:oleObj>
              </mc:Choice>
              <mc:Fallback>
                <p:oleObj name="公式" r:id="rId7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2605088"/>
                        <a:ext cx="2057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>
            <p:extLst/>
          </p:nvPr>
        </p:nvGraphicFramePr>
        <p:xfrm>
          <a:off x="2730499" y="3276601"/>
          <a:ext cx="5378643" cy="46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公式" r:id="rId9" imgW="5117760" imgH="444240" progId="Equation.3">
                  <p:embed/>
                </p:oleObj>
              </mc:Choice>
              <mc:Fallback>
                <p:oleObj name="公式" r:id="rId9" imgW="511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499" y="3276601"/>
                        <a:ext cx="5378643" cy="465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/>
          </p:nvPr>
        </p:nvGraphicFramePr>
        <p:xfrm>
          <a:off x="8472264" y="3247828"/>
          <a:ext cx="1835348" cy="44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公式" r:id="rId11" imgW="1917360" imgH="469800" progId="Equation.3">
                  <p:embed/>
                </p:oleObj>
              </mc:Choice>
              <mc:Fallback>
                <p:oleObj name="公式" r:id="rId11" imgW="1917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264" y="3247828"/>
                        <a:ext cx="1835348" cy="449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2133600" y="39624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85353" name="Object 9"/>
          <p:cNvGraphicFramePr>
            <a:graphicFrameLocks noChangeAspect="1"/>
          </p:cNvGraphicFramePr>
          <p:nvPr>
            <p:extLst/>
          </p:nvPr>
        </p:nvGraphicFramePr>
        <p:xfrm>
          <a:off x="2997200" y="3987801"/>
          <a:ext cx="3962896" cy="46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13" imgW="3695400" imgH="431640" progId="Equation.3">
                  <p:embed/>
                </p:oleObj>
              </mc:Choice>
              <mc:Fallback>
                <p:oleObj name="公式" r:id="rId13" imgW="369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987801"/>
                        <a:ext cx="3962896" cy="461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2133600" y="46482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85355" name="Object 11"/>
          <p:cNvGraphicFramePr>
            <a:graphicFrameLocks noChangeAspect="1"/>
          </p:cNvGraphicFramePr>
          <p:nvPr>
            <p:extLst/>
          </p:nvPr>
        </p:nvGraphicFramePr>
        <p:xfrm>
          <a:off x="3009900" y="4724401"/>
          <a:ext cx="2489200" cy="47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公式" r:id="rId15" imgW="2323800" imgH="444240" progId="Equation.3">
                  <p:embed/>
                </p:oleObj>
              </mc:Choice>
              <mc:Fallback>
                <p:oleObj name="公式" r:id="rId15" imgW="2323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724401"/>
                        <a:ext cx="2489200" cy="474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6" name="Object 12"/>
          <p:cNvGraphicFramePr>
            <a:graphicFrameLocks noChangeAspect="1"/>
          </p:cNvGraphicFramePr>
          <p:nvPr>
            <p:extLst/>
          </p:nvPr>
        </p:nvGraphicFramePr>
        <p:xfrm>
          <a:off x="5548713" y="4694858"/>
          <a:ext cx="4330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公式" r:id="rId17" imgW="4330440" imgH="444240" progId="Equation.3">
                  <p:embed/>
                </p:oleObj>
              </mc:Choice>
              <mc:Fallback>
                <p:oleObj name="公式" r:id="rId17" imgW="4330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713" y="4694858"/>
                        <a:ext cx="4330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7" name="Object 13"/>
          <p:cNvGraphicFramePr>
            <a:graphicFrameLocks noChangeAspect="1"/>
          </p:cNvGraphicFramePr>
          <p:nvPr>
            <p:extLst/>
          </p:nvPr>
        </p:nvGraphicFramePr>
        <p:xfrm>
          <a:off x="3346450" y="5219702"/>
          <a:ext cx="3327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公式" r:id="rId19" imgW="3327120" imgH="863280" progId="Equation.3">
                  <p:embed/>
                </p:oleObj>
              </mc:Choice>
              <mc:Fallback>
                <p:oleObj name="公式" r:id="rId19" imgW="3327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219702"/>
                        <a:ext cx="3327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53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utoUpdateAnimBg="0"/>
      <p:bldP spid="18535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2419350" y="717551"/>
          <a:ext cx="42291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公式" r:id="rId3" imgW="4228920" imgH="863280" progId="Equation.3">
                  <p:embed/>
                </p:oleObj>
              </mc:Choice>
              <mc:Fallback>
                <p:oleObj name="公式" r:id="rId3" imgW="42289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717551"/>
                        <a:ext cx="42291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2438400" y="1687513"/>
          <a:ext cx="394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公式" r:id="rId5" imgW="3949560" imgH="838080" progId="Equation.3">
                  <p:embed/>
                </p:oleObj>
              </mc:Choice>
              <mc:Fallback>
                <p:oleObj name="公式" r:id="rId5" imgW="3949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87513"/>
                        <a:ext cx="394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6477000" y="1709738"/>
          <a:ext cx="29464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公式" r:id="rId7" imgW="2946240" imgH="863280" progId="Equation.3">
                  <p:embed/>
                </p:oleObj>
              </mc:Choice>
              <mc:Fallback>
                <p:oleObj name="公式" r:id="rId7" imgW="29462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709738"/>
                        <a:ext cx="29464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4419600" y="2667000"/>
          <a:ext cx="213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公式" r:id="rId9" imgW="2133360" imgH="901440" progId="Equation.3">
                  <p:embed/>
                </p:oleObj>
              </mc:Choice>
              <mc:Fallback>
                <p:oleObj name="公式" r:id="rId9" imgW="21333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67000"/>
                        <a:ext cx="2133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6705600" y="2940051"/>
          <a:ext cx="1422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公式" r:id="rId11" imgW="1422360" imgH="317160" progId="Equation.3">
                  <p:embed/>
                </p:oleObj>
              </mc:Choice>
              <mc:Fallback>
                <p:oleObj name="公式" r:id="rId11" imgW="1422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40051"/>
                        <a:ext cx="1422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2362200" y="3836988"/>
          <a:ext cx="518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公式" r:id="rId13" imgW="5181480" imgH="444240" progId="Equation.3">
                  <p:embed/>
                </p:oleObj>
              </mc:Choice>
              <mc:Fallback>
                <p:oleObj name="公式" r:id="rId13" imgW="5181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36988"/>
                        <a:ext cx="5181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>
            <p:extLst/>
          </p:nvPr>
        </p:nvGraphicFramePr>
        <p:xfrm>
          <a:off x="4051300" y="5518353"/>
          <a:ext cx="389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公式" r:id="rId15" imgW="3898800" imgH="419040" progId="Equation.3">
                  <p:embed/>
                </p:oleObj>
              </mc:Choice>
              <mc:Fallback>
                <p:oleObj name="公式" r:id="rId15" imgW="3898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518353"/>
                        <a:ext cx="389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7" name="Object 9"/>
          <p:cNvGraphicFramePr>
            <a:graphicFrameLocks noChangeAspect="1"/>
          </p:cNvGraphicFramePr>
          <p:nvPr>
            <p:extLst/>
          </p:nvPr>
        </p:nvGraphicFramePr>
        <p:xfrm>
          <a:off x="2453457" y="4937124"/>
          <a:ext cx="5422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公式" r:id="rId17" imgW="5422680" imgH="444240" progId="Equation.3">
                  <p:embed/>
                </p:oleObj>
              </mc:Choice>
              <mc:Fallback>
                <p:oleObj name="公式" r:id="rId17" imgW="5422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457" y="4937124"/>
                        <a:ext cx="5422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10"/>
          <p:cNvGraphicFramePr>
            <a:graphicFrameLocks noChangeAspect="1"/>
          </p:cNvGraphicFramePr>
          <p:nvPr>
            <p:extLst/>
          </p:nvPr>
        </p:nvGraphicFramePr>
        <p:xfrm>
          <a:off x="2465500" y="4362551"/>
          <a:ext cx="267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公式" r:id="rId19" imgW="2679480" imgH="457200" progId="Equation.3">
                  <p:embed/>
                </p:oleObj>
              </mc:Choice>
              <mc:Fallback>
                <p:oleObj name="公式" r:id="rId19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00" y="4362551"/>
                        <a:ext cx="267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031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9" name="Text Box 2"/>
          <p:cNvSpPr txBox="1">
            <a:spLocks noChangeArrowheads="1"/>
          </p:cNvSpPr>
          <p:nvPr/>
        </p:nvSpPr>
        <p:spPr bwMode="auto">
          <a:xfrm>
            <a:off x="2362200" y="762001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常用近似公式</a:t>
            </a: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>
            <p:extLst/>
          </p:nvPr>
        </p:nvGraphicFramePr>
        <p:xfrm>
          <a:off x="4799856" y="829818"/>
          <a:ext cx="1647501" cy="45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公式" r:id="rId3" imgW="1714320" imgH="469800" progId="Equation.3">
                  <p:embed/>
                </p:oleObj>
              </mc:Choice>
              <mc:Fallback>
                <p:oleObj name="公式" r:id="rId3" imgW="1714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829818"/>
                        <a:ext cx="1647501" cy="451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362200" y="1397000"/>
          <a:ext cx="7329488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公式" r:id="rId5" imgW="7327800" imgH="1803240" progId="Equation.3">
                  <p:embed/>
                </p:oleObj>
              </mc:Choice>
              <mc:Fallback>
                <p:oleObj name="公式" r:id="rId5" imgW="732780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97000"/>
                        <a:ext cx="7329488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2209800" y="34290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证明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352800" y="3492500"/>
          <a:ext cx="320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公式" r:id="rId7" imgW="3200400" imgH="469800" progId="Equation.3">
                  <p:embed/>
                </p:oleObj>
              </mc:Choice>
              <mc:Fallback>
                <p:oleObj name="公式" r:id="rId7" imgW="3200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92500"/>
                        <a:ext cx="320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6845300" y="3175000"/>
          <a:ext cx="3060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公式" r:id="rId9" imgW="3060360" imgH="939600" progId="Equation.3">
                  <p:embed/>
                </p:oleObj>
              </mc:Choice>
              <mc:Fallback>
                <p:oleObj name="公式" r:id="rId9" imgW="3060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3175000"/>
                        <a:ext cx="3060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3810000" y="4167188"/>
          <a:ext cx="29845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公式" r:id="rId11" imgW="2984400" imgH="863280" progId="Equation.3">
                  <p:embed/>
                </p:oleObj>
              </mc:Choice>
              <mc:Fallback>
                <p:oleObj name="公式" r:id="rId11" imgW="29844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67188"/>
                        <a:ext cx="29845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1" name="Object 9"/>
          <p:cNvGraphicFramePr>
            <a:graphicFrameLocks noChangeAspect="1"/>
          </p:cNvGraphicFramePr>
          <p:nvPr/>
        </p:nvGraphicFramePr>
        <p:xfrm>
          <a:off x="2438400" y="5295900"/>
          <a:ext cx="361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公式" r:id="rId13" imgW="3619440" imgH="419040" progId="Equation.3">
                  <p:embed/>
                </p:oleObj>
              </mc:Choice>
              <mc:Fallback>
                <p:oleObj name="公式" r:id="rId13" imgW="3619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95900"/>
                        <a:ext cx="361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6172200" y="5081588"/>
          <a:ext cx="1219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公式" r:id="rId15" imgW="1218960" imgH="863280" progId="Equation.3">
                  <p:embed/>
                </p:oleObj>
              </mc:Choice>
              <mc:Fallback>
                <p:oleObj name="公式" r:id="rId15" imgW="1218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081588"/>
                        <a:ext cx="12192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50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5" name="Text Box 2"/>
          <p:cNvSpPr txBox="1">
            <a:spLocks noChangeArrowheads="1"/>
          </p:cNvSpPr>
          <p:nvPr/>
        </p:nvSpPr>
        <p:spPr bwMode="auto">
          <a:xfrm>
            <a:off x="2235200" y="7620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44386" name="Object 3"/>
          <p:cNvGraphicFramePr>
            <a:graphicFrameLocks noChangeAspect="1"/>
          </p:cNvGraphicFramePr>
          <p:nvPr/>
        </p:nvGraphicFramePr>
        <p:xfrm>
          <a:off x="3079750" y="833438"/>
          <a:ext cx="3848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公式" r:id="rId3" imgW="3848040" imgH="406080" progId="Equation.3">
                  <p:embed/>
                </p:oleObj>
              </mc:Choice>
              <mc:Fallback>
                <p:oleObj name="公式" r:id="rId3" imgW="3848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833438"/>
                        <a:ext cx="3848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35200" y="2300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44387" name="Object 5"/>
          <p:cNvGraphicFramePr>
            <a:graphicFrameLocks noChangeAspect="1"/>
          </p:cNvGraphicFramePr>
          <p:nvPr/>
        </p:nvGraphicFramePr>
        <p:xfrm>
          <a:off x="3124200" y="1524001"/>
          <a:ext cx="3771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公式" r:id="rId5" imgW="3771720" imgH="482400" progId="Equation.3">
                  <p:embed/>
                </p:oleObj>
              </mc:Choice>
              <mc:Fallback>
                <p:oleObj name="公式" r:id="rId5" imgW="3771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1"/>
                        <a:ext cx="3771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2921000" y="2362200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公式" r:id="rId7" imgW="3848040" imgH="469800" progId="Equation.3">
                  <p:embed/>
                </p:oleObj>
              </mc:Choice>
              <mc:Fallback>
                <p:oleObj name="公式" r:id="rId7" imgW="3848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362200"/>
                        <a:ext cx="384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3746500" y="3124200"/>
          <a:ext cx="280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公式" r:id="rId9" imgW="2806560" imgH="914400" progId="Equation.3">
                  <p:embed/>
                </p:oleObj>
              </mc:Choice>
              <mc:Fallback>
                <p:oleObj name="公式" r:id="rId9" imgW="2806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124200"/>
                        <a:ext cx="280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6629400" y="3352801"/>
          <a:ext cx="2451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公式" r:id="rId11" imgW="2450880" imgH="406080" progId="Equation.3">
                  <p:embed/>
                </p:oleObj>
              </mc:Choice>
              <mc:Fallback>
                <p:oleObj name="公式" r:id="rId11" imgW="2450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52801"/>
                        <a:ext cx="2451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3759200" y="4110038"/>
          <a:ext cx="29464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公式" r:id="rId13" imgW="2946240" imgH="863280" progId="Equation.3">
                  <p:embed/>
                </p:oleObj>
              </mc:Choice>
              <mc:Fallback>
                <p:oleObj name="公式" r:id="rId13" imgW="29462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110038"/>
                        <a:ext cx="29464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6756400" y="4368801"/>
          <a:ext cx="1244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公式" r:id="rId15" imgW="1244520" imgH="317160" progId="Equation.3">
                  <p:embed/>
                </p:oleObj>
              </mc:Choice>
              <mc:Fallback>
                <p:oleObj name="公式" r:id="rId15" imgW="12445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368801"/>
                        <a:ext cx="1244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2908300" y="5233988"/>
          <a:ext cx="2806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公式" r:id="rId17" imgW="2806560" imgH="482400" progId="Equation.3">
                  <p:embed/>
                </p:oleObj>
              </mc:Choice>
              <mc:Fallback>
                <p:oleObj name="公式" r:id="rId17" imgW="2806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233988"/>
                        <a:ext cx="2806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5791200" y="5295901"/>
          <a:ext cx="1054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公式" r:id="rId19" imgW="1054080" imgH="317160" progId="Equation.3">
                  <p:embed/>
                </p:oleObj>
              </mc:Choice>
              <mc:Fallback>
                <p:oleObj name="公式" r:id="rId19" imgW="1054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95901"/>
                        <a:ext cx="1054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132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8354" y="802150"/>
            <a:ext cx="2472275" cy="749319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四、小结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2286000" y="17668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近似计算的基本公式</a:t>
            </a: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463800" y="5233988"/>
          <a:ext cx="3556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公式" r:id="rId3" imgW="3555720" imgH="406080" progId="Equation.3">
                  <p:embed/>
                </p:oleObj>
              </mc:Choice>
              <mc:Fallback>
                <p:oleObj name="公式" r:id="rId3" imgW="3555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233988"/>
                        <a:ext cx="3556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2514600" y="304800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公式" r:id="rId5" imgW="2463480" imgH="571320" progId="Equation.3">
                  <p:embed/>
                </p:oleObj>
              </mc:Choice>
              <mc:Fallback>
                <p:oleObj name="公式" r:id="rId5" imgW="2463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5029200" y="3124201"/>
          <a:ext cx="2006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公式" r:id="rId7" imgW="2006280" imgH="431640" progId="Equation.3">
                  <p:embed/>
                </p:oleObj>
              </mc:Choice>
              <mc:Fallback>
                <p:oleObj name="公式" r:id="rId7" imgW="2006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24201"/>
                        <a:ext cx="2006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2438400" y="3886201"/>
          <a:ext cx="4927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公式" r:id="rId9" imgW="4927320" imgH="431640" progId="Equation.3">
                  <p:embed/>
                </p:oleObj>
              </mc:Choice>
              <mc:Fallback>
                <p:oleObj name="公式" r:id="rId9" imgW="492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1"/>
                        <a:ext cx="4927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2514601" y="2514601"/>
          <a:ext cx="20240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公式" r:id="rId11" imgW="2019240" imgH="444240" progId="Equation.3">
                  <p:embed/>
                </p:oleObj>
              </mc:Choice>
              <mc:Fallback>
                <p:oleObj name="公式" r:id="rId11" imgW="2019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514601"/>
                        <a:ext cx="20240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2514600" y="4621214"/>
          <a:ext cx="152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公式" r:id="rId13" imgW="1511280" imgH="406080" progId="Equation.3">
                  <p:embed/>
                </p:oleObj>
              </mc:Choice>
              <mc:Fallback>
                <p:oleObj name="公式" r:id="rId13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21214"/>
                        <a:ext cx="152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238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8" name="Text Box 2"/>
          <p:cNvSpPr txBox="1">
            <a:spLocks noChangeArrowheads="1"/>
          </p:cNvSpPr>
          <p:nvPr/>
        </p:nvSpPr>
        <p:spPr bwMode="auto">
          <a:xfrm>
            <a:off x="2317750" y="7687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再例如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198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7636"/>
              </p:ext>
            </p:extLst>
          </p:nvPr>
        </p:nvGraphicFramePr>
        <p:xfrm>
          <a:off x="3848100" y="859241"/>
          <a:ext cx="4984205" cy="1001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公式" r:id="rId3" imgW="5308560" imgH="1066680" progId="Equation.3">
                  <p:embed/>
                </p:oleObj>
              </mc:Choice>
              <mc:Fallback>
                <p:oleObj name="公式" r:id="rId3" imgW="53085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859241"/>
                        <a:ext cx="4984205" cy="1001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984500" y="1981201"/>
          <a:ext cx="3124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公式" r:id="rId5" imgW="3124080" imgH="482400" progId="Equation.3">
                  <p:embed/>
                </p:oleObj>
              </mc:Choice>
              <mc:Fallback>
                <p:oleObj name="公式" r:id="rId5" imgW="3124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981201"/>
                        <a:ext cx="3124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3530600" y="2643188"/>
          <a:ext cx="4699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公式" r:id="rId7" imgW="4698720" imgH="482400" progId="Equation.3">
                  <p:embed/>
                </p:oleObj>
              </mc:Choice>
              <mc:Fallback>
                <p:oleObj name="公式" r:id="rId7" imgW="4698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643188"/>
                        <a:ext cx="4699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48100" y="3105150"/>
            <a:ext cx="1143000" cy="304800"/>
            <a:chOff x="1476" y="2041"/>
            <a:chExt cx="720" cy="192"/>
          </a:xfrm>
        </p:grpSpPr>
        <p:sp>
          <p:nvSpPr>
            <p:cNvPr id="119824" name="Line 7"/>
            <p:cNvSpPr>
              <a:spLocks noChangeShapeType="1"/>
            </p:cNvSpPr>
            <p:nvPr/>
          </p:nvSpPr>
          <p:spPr bwMode="auto">
            <a:xfrm>
              <a:off x="1476" y="2041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9817" name="Object 8"/>
            <p:cNvGraphicFramePr>
              <a:graphicFrameLocks noChangeAspect="1"/>
            </p:cNvGraphicFramePr>
            <p:nvPr/>
          </p:nvGraphicFramePr>
          <p:xfrm>
            <a:off x="1716" y="2053"/>
            <a:ext cx="19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公式" r:id="rId9" imgW="419040" imgH="393480" progId="Equation.3">
                    <p:embed/>
                  </p:oleObj>
                </mc:Choice>
                <mc:Fallback>
                  <p:oleObj name="公式" r:id="rId9" imgW="4190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053"/>
                          <a:ext cx="19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72100" y="3105150"/>
            <a:ext cx="2590800" cy="304800"/>
            <a:chOff x="2376" y="2041"/>
            <a:chExt cx="1632" cy="192"/>
          </a:xfrm>
        </p:grpSpPr>
        <p:sp>
          <p:nvSpPr>
            <p:cNvPr id="119823" name="Line 10"/>
            <p:cNvSpPr>
              <a:spLocks noChangeShapeType="1"/>
            </p:cNvSpPr>
            <p:nvPr/>
          </p:nvSpPr>
          <p:spPr bwMode="auto">
            <a:xfrm>
              <a:off x="2376" y="2041"/>
              <a:ext cx="16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9816" name="Object 11"/>
            <p:cNvGraphicFramePr>
              <a:graphicFrameLocks noChangeAspect="1"/>
            </p:cNvGraphicFramePr>
            <p:nvPr/>
          </p:nvGraphicFramePr>
          <p:xfrm>
            <a:off x="3006" y="2053"/>
            <a:ext cx="21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公式" r:id="rId11" imgW="457200" imgH="393480" progId="Equation.3">
                    <p:embed/>
                  </p:oleObj>
                </mc:Choice>
                <mc:Fallback>
                  <p:oleObj name="公式" r:id="rId11" imgW="4572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2053"/>
                          <a:ext cx="21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047866"/>
              </p:ext>
            </p:extLst>
          </p:nvPr>
        </p:nvGraphicFramePr>
        <p:xfrm>
          <a:off x="2590800" y="3685380"/>
          <a:ext cx="2065040" cy="4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公式" r:id="rId13" imgW="2019240" imgH="444240" progId="Equation.3">
                  <p:embed/>
                </p:oleObj>
              </mc:Choice>
              <mc:Fallback>
                <p:oleObj name="公式" r:id="rId13" imgW="2019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5380"/>
                        <a:ext cx="2065040" cy="45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2590800" y="4413251"/>
          <a:ext cx="234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公式" r:id="rId15" imgW="2349360" imgH="482400" progId="Equation.3">
                  <p:embed/>
                </p:oleObj>
              </mc:Choice>
              <mc:Fallback>
                <p:oleObj name="公式" r:id="rId15" imgW="2349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3251"/>
                        <a:ext cx="2349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97985"/>
              </p:ext>
            </p:extLst>
          </p:nvPr>
        </p:nvGraphicFramePr>
        <p:xfrm>
          <a:off x="4991100" y="3685380"/>
          <a:ext cx="4446696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公式" r:id="rId17" imgW="4317840" imgH="431640" progId="Equation.3">
                  <p:embed/>
                </p:oleObj>
              </mc:Choice>
              <mc:Fallback>
                <p:oleObj name="公式" r:id="rId17" imgW="4317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685380"/>
                        <a:ext cx="4446696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1" name="AutoShape 15"/>
          <p:cNvSpPr>
            <a:spLocks noChangeArrowheads="1"/>
          </p:cNvSpPr>
          <p:nvPr/>
        </p:nvSpPr>
        <p:spPr bwMode="auto">
          <a:xfrm>
            <a:off x="5791200" y="4437063"/>
            <a:ext cx="4114800" cy="381000"/>
          </a:xfrm>
          <a:prstGeom prst="wedgeRectCallout">
            <a:avLst>
              <a:gd name="adj1" fmla="val -69213"/>
              <a:gd name="adj2" fmla="val 1791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/>
              <a:t>既容易计算又是较好的近似值</a:t>
            </a:r>
            <a:endParaRPr lang="zh-CN" altLang="en-US"/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2381250" y="5014913"/>
            <a:ext cx="723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这个线性函数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改变量的主要部分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是否所有函数的改变量都有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它是什么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如何求</a:t>
            </a:r>
            <a:r>
              <a:rPr lang="en-US" altLang="zh-CN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4522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1" grpId="0" animBg="1" autoUpdateAnimBg="0"/>
      <p:bldP spid="1628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709" y="694056"/>
            <a:ext cx="3517776" cy="70485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二、微分的定义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362200" y="150495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54619"/>
              </p:ext>
            </p:extLst>
          </p:nvPr>
        </p:nvGraphicFramePr>
        <p:xfrm>
          <a:off x="2122709" y="1531294"/>
          <a:ext cx="7503492" cy="393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3111480" imgH="1739880" progId="Equation.DSMT4">
                  <p:embed/>
                </p:oleObj>
              </mc:Choice>
              <mc:Fallback>
                <p:oleObj name="Equation" r:id="rId3" imgW="311148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709" y="1531294"/>
                        <a:ext cx="7503492" cy="3933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789882"/>
              </p:ext>
            </p:extLst>
          </p:nvPr>
        </p:nvGraphicFramePr>
        <p:xfrm>
          <a:off x="2391432" y="5662892"/>
          <a:ext cx="61483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5" imgW="6375240" imgH="457200" progId="Equation.3">
                  <p:embed/>
                </p:oleObj>
              </mc:Choice>
              <mc:Fallback>
                <p:oleObj name="公式" r:id="rId5" imgW="6375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432" y="5662892"/>
                        <a:ext cx="61483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8124056" y="5551702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微分的实质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6096000" y="5465097"/>
            <a:ext cx="228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6600056" y="6093296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67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  <p:bldP spid="163846" grpId="0" autoUpdateAnimBg="0"/>
      <p:bldP spid="163847" grpId="0" animBg="1"/>
      <p:bldP spid="1638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6" name="Text Box 2"/>
          <p:cNvSpPr txBox="1">
            <a:spLocks noChangeArrowheads="1"/>
          </p:cNvSpPr>
          <p:nvPr/>
        </p:nvSpPr>
        <p:spPr bwMode="auto">
          <a:xfrm>
            <a:off x="2438400" y="685801"/>
            <a:ext cx="19294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由定义知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32779"/>
              </p:ext>
            </p:extLst>
          </p:nvPr>
        </p:nvGraphicFramePr>
        <p:xfrm>
          <a:off x="2544764" y="1447801"/>
          <a:ext cx="6094819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公式" r:id="rId3" imgW="6006960" imgH="444240" progId="Equation.3">
                  <p:embed/>
                </p:oleObj>
              </mc:Choice>
              <mc:Fallback>
                <p:oleObj name="公式" r:id="rId3" imgW="6006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4" y="1447801"/>
                        <a:ext cx="6094819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537348"/>
              </p:ext>
            </p:extLst>
          </p:nvPr>
        </p:nvGraphicFramePr>
        <p:xfrm>
          <a:off x="2540000" y="2139951"/>
          <a:ext cx="5860256" cy="4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公式" r:id="rId5" imgW="5803560" imgH="431640" progId="Equation.3">
                  <p:embed/>
                </p:oleObj>
              </mc:Choice>
              <mc:Fallback>
                <p:oleObj name="公式" r:id="rId5" imgW="580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139951"/>
                        <a:ext cx="5860256" cy="434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2514600" y="2846388"/>
          <a:ext cx="5410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公式" r:id="rId7" imgW="5410080" imgH="431640" progId="Equation.3">
                  <p:embed/>
                </p:oleObj>
              </mc:Choice>
              <mc:Fallback>
                <p:oleObj name="公式" r:id="rId7" imgW="5410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46388"/>
                        <a:ext cx="5410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2717800" y="3429000"/>
          <a:ext cx="73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公式" r:id="rId9" imgW="736560" imgH="914400" progId="Equation.3">
                  <p:embed/>
                </p:oleObj>
              </mc:Choice>
              <mc:Fallback>
                <p:oleObj name="公式" r:id="rId9" imgW="736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429000"/>
                        <a:ext cx="73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3511550" y="3467100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公式" r:id="rId11" imgW="1701720" imgH="838080" progId="Equation.3">
                  <p:embed/>
                </p:oleObj>
              </mc:Choice>
              <mc:Fallback>
                <p:oleObj name="公式" r:id="rId11" imgW="17017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467100"/>
                        <a:ext cx="170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5257800" y="3722688"/>
          <a:ext cx="2171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公式" r:id="rId13" imgW="2171520" imgH="393480" progId="Equation.3">
                  <p:embed/>
                </p:oleObj>
              </mc:Choice>
              <mc:Fallback>
                <p:oleObj name="公式" r:id="rId13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22688"/>
                        <a:ext cx="2171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324953"/>
              </p:ext>
            </p:extLst>
          </p:nvPr>
        </p:nvGraphicFramePr>
        <p:xfrm>
          <a:off x="2514600" y="4460353"/>
          <a:ext cx="67325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公式" r:id="rId15" imgW="6730920" imgH="444240" progId="Equation.3">
                  <p:embed/>
                </p:oleObj>
              </mc:Choice>
              <mc:Fallback>
                <p:oleObj name="公式" r:id="rId15" imgW="6730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60353"/>
                        <a:ext cx="67325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60740"/>
              </p:ext>
            </p:extLst>
          </p:nvPr>
        </p:nvGraphicFramePr>
        <p:xfrm>
          <a:off x="2540000" y="5149615"/>
          <a:ext cx="5762275" cy="45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公式" r:id="rId17" imgW="6134040" imgH="482400" progId="Equation.3">
                  <p:embed/>
                </p:oleObj>
              </mc:Choice>
              <mc:Fallback>
                <p:oleObj name="公式" r:id="rId17" imgW="6134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149615"/>
                        <a:ext cx="5762275" cy="451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30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55094" y="869951"/>
            <a:ext cx="2544762" cy="715963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可微和可导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2819400" y="1706564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微分学所要解决的两类问题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276600" y="23622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函数的变化率问题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3276600" y="30480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函数的增量问题</a:t>
            </a:r>
          </a:p>
        </p:txBody>
      </p:sp>
      <p:sp>
        <p:nvSpPr>
          <p:cNvPr id="176134" name="AutoShape 6"/>
          <p:cNvSpPr>
            <a:spLocks/>
          </p:cNvSpPr>
          <p:nvPr/>
        </p:nvSpPr>
        <p:spPr bwMode="auto">
          <a:xfrm>
            <a:off x="3124200" y="2514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6400800" y="3276600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7620000" y="30480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微分的概念</a:t>
            </a: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6400800" y="2590800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7620000" y="23622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导数的概念</a:t>
            </a: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2819400" y="3810001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求导数与微分的方法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叫做</a:t>
            </a:r>
            <a:r>
              <a:rPr lang="zh-CN" altLang="en-US" sz="2800" b="1" u="sng" dirty="0">
                <a:solidFill>
                  <a:srgbClr val="FF0000"/>
                </a:solidFill>
              </a:rPr>
              <a:t>微分法</a:t>
            </a:r>
            <a:r>
              <a:rPr lang="en-US" altLang="zh-CN" sz="2800" b="1" u="sng" dirty="0"/>
              <a:t>.</a:t>
            </a:r>
            <a:endParaRPr lang="en-US" altLang="zh-CN" sz="2800" b="1" dirty="0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819400" y="4419600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研究微分法与导数理论及其应用的科学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叫做</a:t>
            </a:r>
            <a:r>
              <a:rPr lang="zh-CN" altLang="en-US" sz="2800" b="1" u="sng" dirty="0">
                <a:solidFill>
                  <a:srgbClr val="FF0000"/>
                </a:solidFill>
              </a:rPr>
              <a:t>微分学</a:t>
            </a:r>
            <a:r>
              <a:rPr lang="en-US" altLang="zh-CN" sz="2800" b="1" u="sng" dirty="0"/>
              <a:t>.</a:t>
            </a:r>
            <a:endParaRPr lang="en-US" altLang="zh-CN" sz="2800" b="1" dirty="0"/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2286000" y="16764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4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2" grpId="0" autoUpdateAnimBg="0"/>
      <p:bldP spid="176133" grpId="0" autoUpdateAnimBg="0"/>
      <p:bldP spid="176134" grpId="0" animBg="1"/>
      <p:bldP spid="176135" grpId="0" animBg="1"/>
      <p:bldP spid="176136" grpId="0" autoUpdateAnimBg="0"/>
      <p:bldP spid="176137" grpId="0" animBg="1"/>
      <p:bldP spid="176138" grpId="0" autoUpdateAnimBg="0"/>
      <p:bldP spid="176139" grpId="0" autoUpdateAnimBg="0"/>
      <p:bldP spid="176140" grpId="0" autoUpdateAnimBg="0"/>
      <p:bldP spid="1761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0" name="Text Box 2"/>
          <p:cNvSpPr txBox="1">
            <a:spLocks noChangeArrowheads="1"/>
          </p:cNvSpPr>
          <p:nvPr/>
        </p:nvSpPr>
        <p:spPr bwMode="auto">
          <a:xfrm>
            <a:off x="2819400" y="762000"/>
            <a:ext cx="385266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导数与微分的区别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7155" name="Object 3"/>
          <p:cNvGraphicFramePr>
            <a:graphicFrameLocks noChangeAspect="1"/>
          </p:cNvGraphicFramePr>
          <p:nvPr>
            <p:extLst/>
          </p:nvPr>
        </p:nvGraphicFramePr>
        <p:xfrm>
          <a:off x="2308320" y="1569639"/>
          <a:ext cx="6812016" cy="141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3" imgW="7645320" imgH="1587240" progId="Equation.3">
                  <p:embed/>
                </p:oleObj>
              </mc:Choice>
              <mc:Fallback>
                <p:oleObj name="公式" r:id="rId3" imgW="764532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320" y="1569639"/>
                        <a:ext cx="6812016" cy="141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>
            <p:extLst/>
          </p:nvPr>
        </p:nvGraphicFramePr>
        <p:xfrm>
          <a:off x="2816225" y="3200400"/>
          <a:ext cx="4287887" cy="56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5" imgW="4533840" imgH="596880" progId="Equation.3">
                  <p:embed/>
                </p:oleObj>
              </mc:Choice>
              <mc:Fallback>
                <p:oleObj name="公式" r:id="rId5" imgW="453384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200400"/>
                        <a:ext cx="4287887" cy="56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>
            <p:extLst/>
          </p:nvPr>
        </p:nvGraphicFramePr>
        <p:xfrm>
          <a:off x="7133469" y="3243262"/>
          <a:ext cx="571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7" imgW="571320" imgH="317160" progId="Equation.3">
                  <p:embed/>
                </p:oleObj>
              </mc:Choice>
              <mc:Fallback>
                <p:oleObj name="公式" r:id="rId7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3469" y="3243262"/>
                        <a:ext cx="5715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>
            <p:extLst/>
          </p:nvPr>
        </p:nvGraphicFramePr>
        <p:xfrm>
          <a:off x="2373315" y="3822700"/>
          <a:ext cx="7209714" cy="198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公式" r:id="rId9" imgW="7988040" imgH="2197080" progId="Equation.3">
                  <p:embed/>
                </p:oleObj>
              </mc:Choice>
              <mc:Fallback>
                <p:oleObj name="公式" r:id="rId9" imgW="7988040" imgH="2197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5" y="3822700"/>
                        <a:ext cx="7209714" cy="1982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2300288" y="75723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153236" y="792602"/>
            <a:ext cx="7694240" cy="625175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三、可微的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可微和可导的关系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48379"/>
              </p:ext>
            </p:extLst>
          </p:nvPr>
        </p:nvGraphicFramePr>
        <p:xfrm>
          <a:off x="2255956" y="1602872"/>
          <a:ext cx="7680088" cy="115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3" imgW="3213000" imgH="482400" progId="Equation.DSMT4">
                  <p:embed/>
                </p:oleObj>
              </mc:Choice>
              <mc:Fallback>
                <p:oleObj name="Equation" r:id="rId3" imgW="3213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956" y="1602872"/>
                        <a:ext cx="7680088" cy="1153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248893" y="1563356"/>
            <a:ext cx="106950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153236" y="292735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2783645" y="2934064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</a:rPr>
              <a:t>必要性</a:t>
            </a:r>
          </a:p>
        </p:txBody>
      </p:sp>
      <p:graphicFrame>
        <p:nvGraphicFramePr>
          <p:cNvPr id="165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97849"/>
              </p:ext>
            </p:extLst>
          </p:nvPr>
        </p:nvGraphicFramePr>
        <p:xfrm>
          <a:off x="4668829" y="2923443"/>
          <a:ext cx="3005630" cy="52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5" imgW="1307880" imgH="228600" progId="Equation.DSMT4">
                  <p:embed/>
                </p:oleObj>
              </mc:Choice>
              <mc:Fallback>
                <p:oleObj name="Equation" r:id="rId5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29" y="2923443"/>
                        <a:ext cx="3005630" cy="52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42307"/>
              </p:ext>
            </p:extLst>
          </p:nvPr>
        </p:nvGraphicFramePr>
        <p:xfrm>
          <a:off x="2346575" y="3685642"/>
          <a:ext cx="3317377" cy="40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公式" r:id="rId7" imgW="3225600" imgH="393480" progId="Equation.3">
                  <p:embed/>
                </p:oleObj>
              </mc:Choice>
              <mc:Fallback>
                <p:oleObj name="公式" r:id="rId7" imgW="322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75" y="3685642"/>
                        <a:ext cx="3317377" cy="404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59870"/>
              </p:ext>
            </p:extLst>
          </p:nvPr>
        </p:nvGraphicFramePr>
        <p:xfrm>
          <a:off x="6029958" y="3473469"/>
          <a:ext cx="2555632" cy="78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公式" r:id="rId9" imgW="2730240" imgH="838080" progId="Equation.3">
                  <p:embed/>
                </p:oleObj>
              </mc:Choice>
              <mc:Fallback>
                <p:oleObj name="公式" r:id="rId9" imgW="2730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958" y="3473469"/>
                        <a:ext cx="2555632" cy="783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2224"/>
              </p:ext>
            </p:extLst>
          </p:nvPr>
        </p:nvGraphicFramePr>
        <p:xfrm>
          <a:off x="2255955" y="4256734"/>
          <a:ext cx="3950095" cy="82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公式" r:id="rId11" imgW="4000320" imgH="838080" progId="Equation.3">
                  <p:embed/>
                </p:oleObj>
              </mc:Choice>
              <mc:Fallback>
                <p:oleObj name="公式" r:id="rId11" imgW="4000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955" y="4256734"/>
                        <a:ext cx="3950095" cy="82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78289"/>
              </p:ext>
            </p:extLst>
          </p:nvPr>
        </p:nvGraphicFramePr>
        <p:xfrm>
          <a:off x="6231508" y="4518787"/>
          <a:ext cx="661613" cy="31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公式" r:id="rId13" imgW="660240" imgH="317160" progId="Equation.3">
                  <p:embed/>
                </p:oleObj>
              </mc:Choice>
              <mc:Fallback>
                <p:oleObj name="公式" r:id="rId13" imgW="660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508" y="4518787"/>
                        <a:ext cx="661613" cy="316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454187"/>
              </p:ext>
            </p:extLst>
          </p:nvPr>
        </p:nvGraphicFramePr>
        <p:xfrm>
          <a:off x="2255955" y="5252224"/>
          <a:ext cx="6089990" cy="44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公式" r:id="rId15" imgW="6362640" imgH="469800" progId="Equation.3">
                  <p:embed/>
                </p:oleObj>
              </mc:Choice>
              <mc:Fallback>
                <p:oleObj name="公式" r:id="rId15" imgW="6362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955" y="5252224"/>
                        <a:ext cx="6089990" cy="449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503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utoUpdateAnimBg="0"/>
      <p:bldP spid="165893" grpId="0" autoUpdateAnimBg="0"/>
      <p:bldP spid="1658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5" name="Text Box 2"/>
          <p:cNvSpPr txBox="1">
            <a:spLocks noChangeArrowheads="1"/>
          </p:cNvSpPr>
          <p:nvPr/>
        </p:nvSpPr>
        <p:spPr bwMode="auto">
          <a:xfrm>
            <a:off x="2438400" y="762000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(2) </a:t>
            </a:r>
            <a:r>
              <a:rPr lang="zh-CN" altLang="en-US" sz="2800" b="1" dirty="0">
                <a:solidFill>
                  <a:srgbClr val="FF0000"/>
                </a:solidFill>
              </a:rPr>
              <a:t>充分性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18076"/>
              </p:ext>
            </p:extLst>
          </p:nvPr>
        </p:nvGraphicFramePr>
        <p:xfrm>
          <a:off x="2514600" y="2439988"/>
          <a:ext cx="4259866" cy="39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公式" r:id="rId3" imgW="4686120" imgH="431640" progId="Equation.3">
                  <p:embed/>
                </p:oleObj>
              </mc:Choice>
              <mc:Fallback>
                <p:oleObj name="公式" r:id="rId3" imgW="4686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9988"/>
                        <a:ext cx="4259866" cy="39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25084"/>
              </p:ext>
            </p:extLst>
          </p:nvPr>
        </p:nvGraphicFramePr>
        <p:xfrm>
          <a:off x="5791201" y="1449387"/>
          <a:ext cx="2611852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公式" r:id="rId5" imgW="2869920" imgH="838080" progId="Equation.3">
                  <p:embed/>
                </p:oleObj>
              </mc:Choice>
              <mc:Fallback>
                <p:oleObj name="公式" r:id="rId5" imgW="286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449387"/>
                        <a:ext cx="2611852" cy="761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09007"/>
              </p:ext>
            </p:extLst>
          </p:nvPr>
        </p:nvGraphicFramePr>
        <p:xfrm>
          <a:off x="4191000" y="838199"/>
          <a:ext cx="3273152" cy="41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公式" r:id="rId7" imgW="3517560" imgH="444240" progId="Equation.3">
                  <p:embed/>
                </p:oleObj>
              </mc:Choice>
              <mc:Fallback>
                <p:oleObj name="公式" r:id="rId7" imgW="351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38199"/>
                        <a:ext cx="3273152" cy="411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086883"/>
              </p:ext>
            </p:extLst>
          </p:nvPr>
        </p:nvGraphicFramePr>
        <p:xfrm>
          <a:off x="2635249" y="1409700"/>
          <a:ext cx="2597675" cy="76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公式" r:id="rId9" imgW="2857320" imgH="838080" progId="Equation.3">
                  <p:embed/>
                </p:oleObj>
              </mc:Choice>
              <mc:Fallback>
                <p:oleObj name="公式" r:id="rId9" imgW="285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49" y="1409700"/>
                        <a:ext cx="2597675" cy="76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199750"/>
              </p:ext>
            </p:extLst>
          </p:nvPr>
        </p:nvGraphicFramePr>
        <p:xfrm>
          <a:off x="6932614" y="2455863"/>
          <a:ext cx="2682984" cy="35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公式" r:id="rId11" imgW="2997000" imgH="393480" progId="Equation.3">
                  <p:embed/>
                </p:oleObj>
              </mc:Choice>
              <mc:Fallback>
                <p:oleObj name="公式" r:id="rId11" imgW="299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4" y="2455863"/>
                        <a:ext cx="2682984" cy="35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3600450" y="3133726"/>
          <a:ext cx="2768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公式" r:id="rId13" imgW="3200400" imgH="431640" progId="Equation.3">
                  <p:embed/>
                </p:oleObj>
              </mc:Choice>
              <mc:Fallback>
                <p:oleObj name="公式" r:id="rId13" imgW="3200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133726"/>
                        <a:ext cx="27686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2635250" y="3808413"/>
          <a:ext cx="55181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公式" r:id="rId15" imgW="6502320" imgH="469800" progId="Equation.3">
                  <p:embed/>
                </p:oleObj>
              </mc:Choice>
              <mc:Fallback>
                <p:oleObj name="公式" r:id="rId15" imgW="6502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808413"/>
                        <a:ext cx="55181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2628900" y="4435476"/>
          <a:ext cx="4762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公式" r:id="rId17" imgW="4762440" imgH="444240" progId="Equation.3">
                  <p:embed/>
                </p:oleObj>
              </mc:Choice>
              <mc:Fallback>
                <p:oleObj name="公式" r:id="rId17" imgW="4762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435476"/>
                        <a:ext cx="4762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96909"/>
              </p:ext>
            </p:extLst>
          </p:nvPr>
        </p:nvGraphicFramePr>
        <p:xfrm>
          <a:off x="2525975" y="4966945"/>
          <a:ext cx="71135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19" imgW="3466800" imgH="457200" progId="Equation.DSMT4">
                  <p:embed/>
                </p:oleObj>
              </mc:Choice>
              <mc:Fallback>
                <p:oleObj name="Equation" r:id="rId19" imgW="346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975" y="4966945"/>
                        <a:ext cx="711358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Line 12"/>
          <p:cNvSpPr>
            <a:spLocks noChangeShapeType="1"/>
          </p:cNvSpPr>
          <p:nvPr/>
        </p:nvSpPr>
        <p:spPr bwMode="auto">
          <a:xfrm>
            <a:off x="5232925" y="5892350"/>
            <a:ext cx="169968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64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409</Words>
  <Application>Microsoft Office PowerPoint</Application>
  <PresentationFormat>宽屏</PresentationFormat>
  <Paragraphs>85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New Century Schoolbook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公式</vt:lpstr>
      <vt:lpstr>Equation</vt:lpstr>
      <vt:lpstr>PowerPoint 演示文稿</vt:lpstr>
      <vt:lpstr>一、问题的提出</vt:lpstr>
      <vt:lpstr>PowerPoint 演示文稿</vt:lpstr>
      <vt:lpstr>二、微分的定义</vt:lpstr>
      <vt:lpstr>PowerPoint 演示文稿</vt:lpstr>
      <vt:lpstr>可微和可导</vt:lpstr>
      <vt:lpstr>PowerPoint 演示文稿</vt:lpstr>
      <vt:lpstr>三、可微的条件(可微和可导的关系)</vt:lpstr>
      <vt:lpstr>PowerPoint 演示文稿</vt:lpstr>
      <vt:lpstr>PowerPoint 演示文稿</vt:lpstr>
      <vt:lpstr>四、微分的几何意义</vt:lpstr>
      <vt:lpstr>五、微分的求法</vt:lpstr>
      <vt:lpstr>PowerPoint 演示文稿</vt:lpstr>
      <vt:lpstr>PowerPoint 演示文稿</vt:lpstr>
      <vt:lpstr>六、微分形式的不变性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一、计算函数增量的近似值</vt:lpstr>
      <vt:lpstr>二、计算函数的近似值</vt:lpstr>
      <vt:lpstr>PowerPoint 演示文稿</vt:lpstr>
      <vt:lpstr>PowerPoint 演示文稿</vt:lpstr>
      <vt:lpstr>PowerPoint 演示文稿</vt:lpstr>
      <vt:lpstr>四、小结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80</cp:revision>
  <dcterms:created xsi:type="dcterms:W3CDTF">2009-06-13T01:14:34Z</dcterms:created>
  <dcterms:modified xsi:type="dcterms:W3CDTF">2021-10-23T15:52:41Z</dcterms:modified>
</cp:coreProperties>
</file>