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1" r:id="rId2"/>
    <p:sldId id="295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93" r:id="rId19"/>
    <p:sldId id="292" r:id="rId20"/>
    <p:sldId id="29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114" d="100"/>
          <a:sy n="114" d="100"/>
        </p:scale>
        <p:origin x="10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emf"/><Relationship Id="rId2" Type="http://schemas.openxmlformats.org/officeDocument/2006/relationships/image" Target="../media/image3.wmf"/><Relationship Id="rId1" Type="http://schemas.openxmlformats.org/officeDocument/2006/relationships/image" Target="../media/image2.png"/><Relationship Id="rId6" Type="http://schemas.openxmlformats.org/officeDocument/2006/relationships/image" Target="../media/image7.e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emf"/><Relationship Id="rId1" Type="http://schemas.openxmlformats.org/officeDocument/2006/relationships/image" Target="../media/image70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10" Type="http://schemas.openxmlformats.org/officeDocument/2006/relationships/image" Target="../media/image98.wmf"/><Relationship Id="rId4" Type="http://schemas.openxmlformats.org/officeDocument/2006/relationships/image" Target="../media/image92.wmf"/><Relationship Id="rId9" Type="http://schemas.openxmlformats.org/officeDocument/2006/relationships/image" Target="../media/image9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87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89.wmf"/><Relationship Id="rId7" Type="http://schemas.openxmlformats.org/officeDocument/2006/relationships/image" Target="../media/image108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image" Target="../media/image132.emf"/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12" Type="http://schemas.openxmlformats.org/officeDocument/2006/relationships/image" Target="../media/image131.emf"/><Relationship Id="rId2" Type="http://schemas.openxmlformats.org/officeDocument/2006/relationships/image" Target="../media/image121.wmf"/><Relationship Id="rId1" Type="http://schemas.openxmlformats.org/officeDocument/2006/relationships/image" Target="../media/image120.png"/><Relationship Id="rId6" Type="http://schemas.openxmlformats.org/officeDocument/2006/relationships/image" Target="../media/image125.wmf"/><Relationship Id="rId11" Type="http://schemas.openxmlformats.org/officeDocument/2006/relationships/image" Target="../media/image130.emf"/><Relationship Id="rId5" Type="http://schemas.openxmlformats.org/officeDocument/2006/relationships/image" Target="../media/image124.wmf"/><Relationship Id="rId10" Type="http://schemas.openxmlformats.org/officeDocument/2006/relationships/image" Target="../media/image129.wmf"/><Relationship Id="rId4" Type="http://schemas.openxmlformats.org/officeDocument/2006/relationships/image" Target="../media/image123.wmf"/><Relationship Id="rId9" Type="http://schemas.openxmlformats.org/officeDocument/2006/relationships/image" Target="../media/image1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png"/><Relationship Id="rId1" Type="http://schemas.openxmlformats.org/officeDocument/2006/relationships/image" Target="../media/image133.wmf"/><Relationship Id="rId4" Type="http://schemas.openxmlformats.org/officeDocument/2006/relationships/image" Target="../media/image136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7" Type="http://schemas.openxmlformats.org/officeDocument/2006/relationships/image" Target="../media/image156.e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image" Target="../media/image159.wmf"/><Relationship Id="rId7" Type="http://schemas.openxmlformats.org/officeDocument/2006/relationships/image" Target="../media/image163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Relationship Id="rId9" Type="http://schemas.openxmlformats.org/officeDocument/2006/relationships/image" Target="../media/image165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emf"/><Relationship Id="rId2" Type="http://schemas.openxmlformats.org/officeDocument/2006/relationships/image" Target="../media/image167.emf"/><Relationship Id="rId1" Type="http://schemas.openxmlformats.org/officeDocument/2006/relationships/image" Target="../media/image166.e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2" Type="http://schemas.openxmlformats.org/officeDocument/2006/relationships/image" Target="../media/image173.wmf"/><Relationship Id="rId1" Type="http://schemas.openxmlformats.org/officeDocument/2006/relationships/image" Target="../media/image172.e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Relationship Id="rId9" Type="http://schemas.openxmlformats.org/officeDocument/2006/relationships/image" Target="../media/image18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emf"/><Relationship Id="rId6" Type="http://schemas.openxmlformats.org/officeDocument/2006/relationships/image" Target="../media/image186.wmf"/><Relationship Id="rId5" Type="http://schemas.openxmlformats.org/officeDocument/2006/relationships/image" Target="../media/image185.emf"/><Relationship Id="rId4" Type="http://schemas.openxmlformats.org/officeDocument/2006/relationships/image" Target="../media/image18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5" Type="http://schemas.openxmlformats.org/officeDocument/2006/relationships/image" Target="../media/image191.emf"/><Relationship Id="rId10" Type="http://schemas.openxmlformats.org/officeDocument/2006/relationships/image" Target="../media/image196.wmf"/><Relationship Id="rId4" Type="http://schemas.openxmlformats.org/officeDocument/2006/relationships/image" Target="../media/image190.emf"/><Relationship Id="rId9" Type="http://schemas.openxmlformats.org/officeDocument/2006/relationships/image" Target="../media/image195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3" Type="http://schemas.openxmlformats.org/officeDocument/2006/relationships/image" Target="../media/image199.wmf"/><Relationship Id="rId7" Type="http://schemas.openxmlformats.org/officeDocument/2006/relationships/image" Target="../media/image203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6" Type="http://schemas.openxmlformats.org/officeDocument/2006/relationships/image" Target="../media/image202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10.png"/><Relationship Id="rId16" Type="http://schemas.openxmlformats.org/officeDocument/2006/relationships/image" Target="../media/image24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5" Type="http://schemas.openxmlformats.org/officeDocument/2006/relationships/image" Target="../media/image2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Relationship Id="rId14" Type="http://schemas.openxmlformats.org/officeDocument/2006/relationships/image" Target="../media/image2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emf"/><Relationship Id="rId5" Type="http://schemas.openxmlformats.org/officeDocument/2006/relationships/image" Target="../media/image209.emf"/><Relationship Id="rId4" Type="http://schemas.openxmlformats.org/officeDocument/2006/relationships/image" Target="../media/image208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217.emf"/><Relationship Id="rId18" Type="http://schemas.openxmlformats.org/officeDocument/2006/relationships/image" Target="../media/image222.wmf"/><Relationship Id="rId3" Type="http://schemas.openxmlformats.org/officeDocument/2006/relationships/image" Target="../media/image212.wmf"/><Relationship Id="rId7" Type="http://schemas.openxmlformats.org/officeDocument/2006/relationships/image" Target="../media/image13.wmf"/><Relationship Id="rId12" Type="http://schemas.openxmlformats.org/officeDocument/2006/relationships/image" Target="../media/image216.emf"/><Relationship Id="rId17" Type="http://schemas.openxmlformats.org/officeDocument/2006/relationships/image" Target="../media/image221.wmf"/><Relationship Id="rId2" Type="http://schemas.openxmlformats.org/officeDocument/2006/relationships/image" Target="../media/image211.wmf"/><Relationship Id="rId16" Type="http://schemas.openxmlformats.org/officeDocument/2006/relationships/image" Target="../media/image220.wmf"/><Relationship Id="rId1" Type="http://schemas.openxmlformats.org/officeDocument/2006/relationships/image" Target="../media/image210.emf"/><Relationship Id="rId6" Type="http://schemas.openxmlformats.org/officeDocument/2006/relationships/image" Target="../media/image215.png"/><Relationship Id="rId11" Type="http://schemas.openxmlformats.org/officeDocument/2006/relationships/image" Target="../media/image12.wmf"/><Relationship Id="rId5" Type="http://schemas.openxmlformats.org/officeDocument/2006/relationships/image" Target="../media/image214.wmf"/><Relationship Id="rId15" Type="http://schemas.openxmlformats.org/officeDocument/2006/relationships/image" Target="../media/image219.wmf"/><Relationship Id="rId10" Type="http://schemas.openxmlformats.org/officeDocument/2006/relationships/image" Target="../media/image11.wmf"/><Relationship Id="rId19" Type="http://schemas.openxmlformats.org/officeDocument/2006/relationships/image" Target="../media/image223.wmf"/><Relationship Id="rId4" Type="http://schemas.openxmlformats.org/officeDocument/2006/relationships/image" Target="../media/image213.wmf"/><Relationship Id="rId9" Type="http://schemas.openxmlformats.org/officeDocument/2006/relationships/image" Target="../media/image15.wmf"/><Relationship Id="rId14" Type="http://schemas.openxmlformats.org/officeDocument/2006/relationships/image" Target="../media/image218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3" Type="http://schemas.openxmlformats.org/officeDocument/2006/relationships/image" Target="../media/image226.wmf"/><Relationship Id="rId7" Type="http://schemas.openxmlformats.org/officeDocument/2006/relationships/image" Target="../media/image230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Relationship Id="rId6" Type="http://schemas.openxmlformats.org/officeDocument/2006/relationships/image" Target="../media/image229.wmf"/><Relationship Id="rId5" Type="http://schemas.openxmlformats.org/officeDocument/2006/relationships/image" Target="../media/image228.wmf"/><Relationship Id="rId10" Type="http://schemas.openxmlformats.org/officeDocument/2006/relationships/image" Target="../media/image233.wmf"/><Relationship Id="rId4" Type="http://schemas.openxmlformats.org/officeDocument/2006/relationships/image" Target="../media/image227.wmf"/><Relationship Id="rId9" Type="http://schemas.openxmlformats.org/officeDocument/2006/relationships/image" Target="../media/image23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47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12" Type="http://schemas.openxmlformats.org/officeDocument/2006/relationships/image" Target="../media/image46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emf"/><Relationship Id="rId11" Type="http://schemas.openxmlformats.org/officeDocument/2006/relationships/image" Target="../media/image45.emf"/><Relationship Id="rId5" Type="http://schemas.openxmlformats.org/officeDocument/2006/relationships/image" Target="../media/image39.emf"/><Relationship Id="rId10" Type="http://schemas.openxmlformats.org/officeDocument/2006/relationships/image" Target="../media/image44.emf"/><Relationship Id="rId4" Type="http://schemas.openxmlformats.org/officeDocument/2006/relationships/image" Target="../media/image38.emf"/><Relationship Id="rId9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image" Target="../media/image50.wmf"/><Relationship Id="rId7" Type="http://schemas.openxmlformats.org/officeDocument/2006/relationships/image" Target="../media/image54.emf"/><Relationship Id="rId2" Type="http://schemas.openxmlformats.org/officeDocument/2006/relationships/image" Target="../media/image49.wmf"/><Relationship Id="rId1" Type="http://schemas.openxmlformats.org/officeDocument/2006/relationships/image" Target="../media/image48.emf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10" Type="http://schemas.openxmlformats.org/officeDocument/2006/relationships/image" Target="../media/image57.emf"/><Relationship Id="rId4" Type="http://schemas.openxmlformats.org/officeDocument/2006/relationships/image" Target="../media/image51.emf"/><Relationship Id="rId9" Type="http://schemas.openxmlformats.org/officeDocument/2006/relationships/image" Target="../media/image56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emf"/><Relationship Id="rId5" Type="http://schemas.openxmlformats.org/officeDocument/2006/relationships/image" Target="../media/image62.wmf"/><Relationship Id="rId4" Type="http://schemas.openxmlformats.org/officeDocument/2006/relationships/image" Target="../media/image61.emf"/><Relationship Id="rId9" Type="http://schemas.openxmlformats.org/officeDocument/2006/relationships/image" Target="../media/image6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2021/11/21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=""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=""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2021/11/21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2021/11/21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2021/11/21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2021/11/21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=""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2021/11/21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2021/11/21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=""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=""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Microsoft_Word_97_-_2003___17.doc"/><Relationship Id="rId18" Type="http://schemas.openxmlformats.org/officeDocument/2006/relationships/image" Target="../media/image55.emf"/><Relationship Id="rId3" Type="http://schemas.openxmlformats.org/officeDocument/2006/relationships/oleObject" Target="../embeddings/Microsoft_Word_97_-_2003___14.doc"/><Relationship Id="rId21" Type="http://schemas.openxmlformats.org/officeDocument/2006/relationships/oleObject" Target="../embeddings/Microsoft_Word_97_-_2003___21.doc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52.emf"/><Relationship Id="rId17" Type="http://schemas.openxmlformats.org/officeDocument/2006/relationships/oleObject" Target="../embeddings/Microsoft_Word_97_-_2003___19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emf"/><Relationship Id="rId20" Type="http://schemas.openxmlformats.org/officeDocument/2006/relationships/image" Target="../media/image56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9.wmf"/><Relationship Id="rId11" Type="http://schemas.openxmlformats.org/officeDocument/2006/relationships/oleObject" Target="../embeddings/Microsoft_Word_97_-_2003___16.doc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Microsoft_Word_97_-_2003___18.doc"/><Relationship Id="rId10" Type="http://schemas.openxmlformats.org/officeDocument/2006/relationships/image" Target="../media/image51.emf"/><Relationship Id="rId19" Type="http://schemas.openxmlformats.org/officeDocument/2006/relationships/oleObject" Target="../embeddings/Microsoft_Word_97_-_2003___20.doc"/><Relationship Id="rId4" Type="http://schemas.openxmlformats.org/officeDocument/2006/relationships/image" Target="../media/image48.emf"/><Relationship Id="rId9" Type="http://schemas.openxmlformats.org/officeDocument/2006/relationships/oleObject" Target="../embeddings/Microsoft_Word_97_-_2003___15.doc"/><Relationship Id="rId14" Type="http://schemas.openxmlformats.org/officeDocument/2006/relationships/image" Target="../media/image53.emf"/><Relationship Id="rId22" Type="http://schemas.openxmlformats.org/officeDocument/2006/relationships/image" Target="../media/image5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Microsoft_Word_97_-_2003___23.doc"/><Relationship Id="rId18" Type="http://schemas.openxmlformats.org/officeDocument/2006/relationships/image" Target="../media/image65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20" Type="http://schemas.openxmlformats.org/officeDocument/2006/relationships/image" Target="../media/image6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61.e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58.wmf"/><Relationship Id="rId9" Type="http://schemas.openxmlformats.org/officeDocument/2006/relationships/oleObject" Target="../embeddings/Microsoft_Word_97_-_2003___22.doc"/><Relationship Id="rId14" Type="http://schemas.openxmlformats.org/officeDocument/2006/relationships/image" Target="../media/image6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6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7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83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wmf"/><Relationship Id="rId20" Type="http://schemas.openxmlformats.org/officeDocument/2006/relationships/image" Target="../media/image8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8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6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96.wmf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0.e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Microsoft_Word_97_-_2003___24.doc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92.w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94.wmf"/><Relationship Id="rId22" Type="http://schemas.openxmlformats.org/officeDocument/2006/relationships/image" Target="../media/image9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101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109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105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10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9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1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27.wmf"/><Relationship Id="rId26" Type="http://schemas.openxmlformats.org/officeDocument/2006/relationships/image" Target="../media/image131.emf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1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6.wmf"/><Relationship Id="rId20" Type="http://schemas.openxmlformats.org/officeDocument/2006/relationships/image" Target="../media/image12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30.emf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28" Type="http://schemas.openxmlformats.org/officeDocument/2006/relationships/image" Target="../media/image132.emf"/><Relationship Id="rId10" Type="http://schemas.openxmlformats.org/officeDocument/2006/relationships/image" Target="../media/image123.w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120.png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25.wmf"/><Relationship Id="rId22" Type="http://schemas.openxmlformats.org/officeDocument/2006/relationships/image" Target="../media/image129.wmf"/><Relationship Id="rId27" Type="http://schemas.openxmlformats.org/officeDocument/2006/relationships/oleObject" Target="../embeddings/oleObject11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4.png"/><Relationship Id="rId11" Type="http://schemas.openxmlformats.org/officeDocument/2006/relationships/image" Target="../media/image136.wmf"/><Relationship Id="rId5" Type="http://schemas.openxmlformats.org/officeDocument/2006/relationships/oleObject" Target="../embeddings/oleObject116.bin"/><Relationship Id="rId10" Type="http://schemas.openxmlformats.org/officeDocument/2006/relationships/oleObject" Target="../embeddings/oleObject119.bin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1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44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41.wmf"/><Relationship Id="rId17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3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4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34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42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4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40.bin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5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6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10" Type="http://schemas.openxmlformats.org/officeDocument/2006/relationships/image" Target="../media/image153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5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164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61.wmf"/><Relationship Id="rId1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3.wmf"/><Relationship Id="rId20" Type="http://schemas.openxmlformats.org/officeDocument/2006/relationships/image" Target="../media/image165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10" Type="http://schemas.openxmlformats.org/officeDocument/2006/relationships/image" Target="../media/image160.wmf"/><Relationship Id="rId19" Type="http://schemas.openxmlformats.org/officeDocument/2006/relationships/oleObject" Target="../embeddings/Microsoft_Word_97_-_2003___25.doc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6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emf"/><Relationship Id="rId13" Type="http://schemas.openxmlformats.org/officeDocument/2006/relationships/oleObject" Target="../embeddings/oleObject152.bin"/><Relationship Id="rId3" Type="http://schemas.openxmlformats.org/officeDocument/2006/relationships/oleObject" Target="../embeddings/Microsoft_Word_97_-_2003___26.doc"/><Relationship Id="rId7" Type="http://schemas.openxmlformats.org/officeDocument/2006/relationships/oleObject" Target="../embeddings/Microsoft_Word_97_-_2003___28.doc"/><Relationship Id="rId12" Type="http://schemas.openxmlformats.org/officeDocument/2006/relationships/image" Target="../media/image1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7.e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Microsoft_Word_97_-_2003___27.doc"/><Relationship Id="rId10" Type="http://schemas.openxmlformats.org/officeDocument/2006/relationships/image" Target="../media/image169.wmf"/><Relationship Id="rId4" Type="http://schemas.openxmlformats.org/officeDocument/2006/relationships/image" Target="../media/image166.e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7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79.wmf"/><Relationship Id="rId3" Type="http://schemas.openxmlformats.org/officeDocument/2006/relationships/oleObject" Target="../embeddings/Microsoft_Word_97_-_2003___29.doc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76.wmf"/><Relationship Id="rId1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8.wmf"/><Relationship Id="rId20" Type="http://schemas.openxmlformats.org/officeDocument/2006/relationships/image" Target="../media/image180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75.wmf"/><Relationship Id="rId19" Type="http://schemas.openxmlformats.org/officeDocument/2006/relationships/oleObject" Target="../embeddings/oleObject160.bin"/><Relationship Id="rId4" Type="http://schemas.openxmlformats.org/officeDocument/2006/relationships/image" Target="../media/image172.e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7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Microsoft_Word_97_-_2003___1.doc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oleObject" Target="../embeddings/oleObject164.bin"/><Relationship Id="rId3" Type="http://schemas.openxmlformats.org/officeDocument/2006/relationships/oleObject" Target="../embeddings/Microsoft_Word_97_-_2003___30.doc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8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82.wmf"/><Relationship Id="rId11" Type="http://schemas.openxmlformats.org/officeDocument/2006/relationships/oleObject" Target="../embeddings/Microsoft_Word_97_-_2003___31.doc"/><Relationship Id="rId5" Type="http://schemas.openxmlformats.org/officeDocument/2006/relationships/oleObject" Target="../embeddings/oleObject161.bin"/><Relationship Id="rId10" Type="http://schemas.openxmlformats.org/officeDocument/2006/relationships/image" Target="../media/image184.wmf"/><Relationship Id="rId4" Type="http://schemas.openxmlformats.org/officeDocument/2006/relationships/image" Target="../media/image181.e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8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194.wmf"/><Relationship Id="rId3" Type="http://schemas.openxmlformats.org/officeDocument/2006/relationships/oleObject" Target="../embeddings/oleObject165.bin"/><Relationship Id="rId21" Type="http://schemas.openxmlformats.org/officeDocument/2006/relationships/oleObject" Target="../embeddings/oleObject172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91.emf"/><Relationship Id="rId1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3.wmf"/><Relationship Id="rId20" Type="http://schemas.openxmlformats.org/officeDocument/2006/relationships/image" Target="../media/image195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88.wmf"/><Relationship Id="rId11" Type="http://schemas.openxmlformats.org/officeDocument/2006/relationships/oleObject" Target="../embeddings/Microsoft_Word_97_-_2003___33.doc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69.bin"/><Relationship Id="rId10" Type="http://schemas.openxmlformats.org/officeDocument/2006/relationships/image" Target="../media/image190.emf"/><Relationship Id="rId19" Type="http://schemas.openxmlformats.org/officeDocument/2006/relationships/oleObject" Target="../embeddings/oleObject171.bin"/><Relationship Id="rId4" Type="http://schemas.openxmlformats.org/officeDocument/2006/relationships/image" Target="../media/image187.wmf"/><Relationship Id="rId9" Type="http://schemas.openxmlformats.org/officeDocument/2006/relationships/oleObject" Target="../embeddings/Microsoft_Word_97_-_2003___32.doc"/><Relationship Id="rId14" Type="http://schemas.openxmlformats.org/officeDocument/2006/relationships/image" Target="../media/image192.wmf"/><Relationship Id="rId22" Type="http://schemas.openxmlformats.org/officeDocument/2006/relationships/image" Target="../media/image19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204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201.wmf"/><Relationship Id="rId17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3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98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10" Type="http://schemas.openxmlformats.org/officeDocument/2006/relationships/image" Target="../media/image200.wmf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20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3" Type="http://schemas.openxmlformats.org/officeDocument/2006/relationships/oleObject" Target="../embeddings/Microsoft_Word_97_-_2003___34.doc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20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06.wmf"/><Relationship Id="rId11" Type="http://schemas.openxmlformats.org/officeDocument/2006/relationships/oleObject" Target="../embeddings/Microsoft_Word_97_-_2003___36.doc"/><Relationship Id="rId5" Type="http://schemas.openxmlformats.org/officeDocument/2006/relationships/oleObject" Target="../embeddings/oleObject181.bin"/><Relationship Id="rId10" Type="http://schemas.openxmlformats.org/officeDocument/2006/relationships/image" Target="../media/image208.emf"/><Relationship Id="rId4" Type="http://schemas.openxmlformats.org/officeDocument/2006/relationships/image" Target="../media/image205.emf"/><Relationship Id="rId9" Type="http://schemas.openxmlformats.org/officeDocument/2006/relationships/oleObject" Target="../embeddings/Microsoft_Word_97_-_2003___35.doc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8.bin"/><Relationship Id="rId18" Type="http://schemas.openxmlformats.org/officeDocument/2006/relationships/image" Target="../media/image14.wmf"/><Relationship Id="rId26" Type="http://schemas.openxmlformats.org/officeDocument/2006/relationships/image" Target="../media/image216.emf"/><Relationship Id="rId39" Type="http://schemas.openxmlformats.org/officeDocument/2006/relationships/oleObject" Target="../embeddings/oleObject201.bin"/><Relationship Id="rId21" Type="http://schemas.openxmlformats.org/officeDocument/2006/relationships/oleObject" Target="../embeddings/oleObject192.bin"/><Relationship Id="rId34" Type="http://schemas.openxmlformats.org/officeDocument/2006/relationships/image" Target="../media/image220.wmf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214.wmf"/><Relationship Id="rId17" Type="http://schemas.openxmlformats.org/officeDocument/2006/relationships/oleObject" Target="../embeddings/oleObject190.bin"/><Relationship Id="rId25" Type="http://schemas.openxmlformats.org/officeDocument/2006/relationships/oleObject" Target="../embeddings/oleObject194.bin"/><Relationship Id="rId33" Type="http://schemas.openxmlformats.org/officeDocument/2006/relationships/oleObject" Target="../embeddings/oleObject198.bin"/><Relationship Id="rId38" Type="http://schemas.openxmlformats.org/officeDocument/2006/relationships/image" Target="../media/image22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196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11.wmf"/><Relationship Id="rId11" Type="http://schemas.openxmlformats.org/officeDocument/2006/relationships/oleObject" Target="../embeddings/oleObject187.bin"/><Relationship Id="rId24" Type="http://schemas.openxmlformats.org/officeDocument/2006/relationships/image" Target="../media/image12.wmf"/><Relationship Id="rId32" Type="http://schemas.openxmlformats.org/officeDocument/2006/relationships/image" Target="../media/image219.wmf"/><Relationship Id="rId37" Type="http://schemas.openxmlformats.org/officeDocument/2006/relationships/oleObject" Target="../embeddings/oleObject200.bin"/><Relationship Id="rId40" Type="http://schemas.openxmlformats.org/officeDocument/2006/relationships/image" Target="../media/image223.wmf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23" Type="http://schemas.openxmlformats.org/officeDocument/2006/relationships/oleObject" Target="../embeddings/oleObject193.bin"/><Relationship Id="rId28" Type="http://schemas.openxmlformats.org/officeDocument/2006/relationships/image" Target="../media/image217.emf"/><Relationship Id="rId36" Type="http://schemas.openxmlformats.org/officeDocument/2006/relationships/image" Target="../media/image221.wmf"/><Relationship Id="rId10" Type="http://schemas.openxmlformats.org/officeDocument/2006/relationships/image" Target="../media/image213.wmf"/><Relationship Id="rId19" Type="http://schemas.openxmlformats.org/officeDocument/2006/relationships/oleObject" Target="../embeddings/oleObject191.bin"/><Relationship Id="rId31" Type="http://schemas.openxmlformats.org/officeDocument/2006/relationships/oleObject" Target="../embeddings/oleObject197.bin"/><Relationship Id="rId4" Type="http://schemas.openxmlformats.org/officeDocument/2006/relationships/image" Target="../media/image210.e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215.png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95.bin"/><Relationship Id="rId30" Type="http://schemas.openxmlformats.org/officeDocument/2006/relationships/image" Target="../media/image218.wmf"/><Relationship Id="rId35" Type="http://schemas.openxmlformats.org/officeDocument/2006/relationships/oleObject" Target="../embeddings/oleObject199.bin"/><Relationship Id="rId8" Type="http://schemas.openxmlformats.org/officeDocument/2006/relationships/image" Target="../media/image212.wmf"/><Relationship Id="rId3" Type="http://schemas.openxmlformats.org/officeDocument/2006/relationships/oleObject" Target="../embeddings/oleObject18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13" Type="http://schemas.openxmlformats.org/officeDocument/2006/relationships/oleObject" Target="../embeddings/oleObject207.bin"/><Relationship Id="rId18" Type="http://schemas.openxmlformats.org/officeDocument/2006/relationships/image" Target="../media/image231.wmf"/><Relationship Id="rId3" Type="http://schemas.openxmlformats.org/officeDocument/2006/relationships/oleObject" Target="../embeddings/oleObject202.bin"/><Relationship Id="rId21" Type="http://schemas.openxmlformats.org/officeDocument/2006/relationships/oleObject" Target="../embeddings/oleObject211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228.wmf"/><Relationship Id="rId17" Type="http://schemas.openxmlformats.org/officeDocument/2006/relationships/oleObject" Target="../embeddings/oleObject2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0.wmf"/><Relationship Id="rId20" Type="http://schemas.openxmlformats.org/officeDocument/2006/relationships/image" Target="../media/image232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25.wmf"/><Relationship Id="rId11" Type="http://schemas.openxmlformats.org/officeDocument/2006/relationships/oleObject" Target="../embeddings/oleObject206.bin"/><Relationship Id="rId5" Type="http://schemas.openxmlformats.org/officeDocument/2006/relationships/oleObject" Target="../embeddings/oleObject203.bin"/><Relationship Id="rId15" Type="http://schemas.openxmlformats.org/officeDocument/2006/relationships/oleObject" Target="../embeddings/oleObject208.bin"/><Relationship Id="rId10" Type="http://schemas.openxmlformats.org/officeDocument/2006/relationships/image" Target="../media/image227.wmf"/><Relationship Id="rId19" Type="http://schemas.openxmlformats.org/officeDocument/2006/relationships/oleObject" Target="../embeddings/oleObject210.bin"/><Relationship Id="rId4" Type="http://schemas.openxmlformats.org/officeDocument/2006/relationships/image" Target="../media/image224.w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229.wmf"/><Relationship Id="rId22" Type="http://schemas.openxmlformats.org/officeDocument/2006/relationships/image" Target="../media/image23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6.emf"/><Relationship Id="rId26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34" Type="http://schemas.openxmlformats.org/officeDocument/2006/relationships/image" Target="../media/image24.wmf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3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29" Type="http://schemas.openxmlformats.org/officeDocument/2006/relationships/oleObject" Target="../embeddings/oleObject22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19.wmf"/><Relationship Id="rId32" Type="http://schemas.openxmlformats.org/officeDocument/2006/relationships/image" Target="../media/image23.w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21.wmf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3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21.bin"/><Relationship Id="rId30" Type="http://schemas.openxmlformats.org/officeDocument/2006/relationships/image" Target="../media/image22.wmf"/><Relationship Id="rId8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2.emf"/><Relationship Id="rId26" Type="http://schemas.openxmlformats.org/officeDocument/2006/relationships/image" Target="../media/image46.emf"/><Relationship Id="rId3" Type="http://schemas.openxmlformats.org/officeDocument/2006/relationships/oleObject" Target="../embeddings/Microsoft_Word_97_-_2003___3.doc"/><Relationship Id="rId21" Type="http://schemas.openxmlformats.org/officeDocument/2006/relationships/oleObject" Target="../embeddings/Microsoft_Word_97_-_2003___10.doc"/><Relationship Id="rId7" Type="http://schemas.openxmlformats.org/officeDocument/2006/relationships/oleObject" Target="../embeddings/Microsoft_Word_97_-_2003___5.doc"/><Relationship Id="rId12" Type="http://schemas.openxmlformats.org/officeDocument/2006/relationships/image" Target="../media/image39.emf"/><Relationship Id="rId17" Type="http://schemas.openxmlformats.org/officeDocument/2006/relationships/oleObject" Target="../embeddings/Microsoft_Word_97_-_2003___9.doc"/><Relationship Id="rId25" Type="http://schemas.openxmlformats.org/officeDocument/2006/relationships/oleObject" Target="../embeddings/Microsoft_Word_97_-_2003___12.doc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1.e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emf"/><Relationship Id="rId11" Type="http://schemas.openxmlformats.org/officeDocument/2006/relationships/oleObject" Target="../embeddings/Microsoft_Word_97_-_2003___7.doc"/><Relationship Id="rId24" Type="http://schemas.openxmlformats.org/officeDocument/2006/relationships/image" Target="../media/image45.emf"/><Relationship Id="rId5" Type="http://schemas.openxmlformats.org/officeDocument/2006/relationships/oleObject" Target="../embeddings/Microsoft_Word_97_-_2003___4.doc"/><Relationship Id="rId15" Type="http://schemas.openxmlformats.org/officeDocument/2006/relationships/oleObject" Target="../embeddings/Microsoft_Word_97_-_2003___8.doc"/><Relationship Id="rId23" Type="http://schemas.openxmlformats.org/officeDocument/2006/relationships/oleObject" Target="../embeddings/Microsoft_Word_97_-_2003___11.doc"/><Relationship Id="rId28" Type="http://schemas.openxmlformats.org/officeDocument/2006/relationships/image" Target="../media/image47.emf"/><Relationship Id="rId10" Type="http://schemas.openxmlformats.org/officeDocument/2006/relationships/image" Target="../media/image38.e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35.emf"/><Relationship Id="rId9" Type="http://schemas.openxmlformats.org/officeDocument/2006/relationships/oleObject" Target="../embeddings/Microsoft_Word_97_-_2003___6.doc"/><Relationship Id="rId14" Type="http://schemas.openxmlformats.org/officeDocument/2006/relationships/image" Target="../media/image40.emf"/><Relationship Id="rId22" Type="http://schemas.openxmlformats.org/officeDocument/2006/relationships/image" Target="../media/image44.emf"/><Relationship Id="rId27" Type="http://schemas.openxmlformats.org/officeDocument/2006/relationships/oleObject" Target="../embeddings/Microsoft_Word_97_-_2003___13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5640" y="2708920"/>
            <a:ext cx="6480720" cy="1080120"/>
          </a:xfrm>
          <a:ln w="57150" cmpd="thickThin">
            <a:solidFill>
              <a:srgbClr val="FF0000"/>
            </a:solidFill>
          </a:ln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48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48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章  定积分及其应用</a:t>
            </a:r>
          </a:p>
        </p:txBody>
      </p:sp>
    </p:spTree>
    <p:extLst>
      <p:ext uri="{BB962C8B-B14F-4D97-AF65-F5344CB8AC3E}">
        <p14:creationId xmlns:p14="http://schemas.microsoft.com/office/powerpoint/2010/main" val="34711321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512929"/>
              </p:ext>
            </p:extLst>
          </p:nvPr>
        </p:nvGraphicFramePr>
        <p:xfrm>
          <a:off x="2413794" y="892969"/>
          <a:ext cx="244157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4" name="Document" r:id="rId3" imgW="2355296" imgH="533539" progId="Word.Document.8">
                  <p:embed/>
                </p:oleObj>
              </mc:Choice>
              <mc:Fallback>
                <p:oleObj name="Document" r:id="rId3" imgW="2355296" imgH="5335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794" y="892969"/>
                        <a:ext cx="244157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200400" y="3016250"/>
          <a:ext cx="5791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5" name="文档" r:id="rId5" imgW="5486400" imgH="941970" progId="Word.Document.8">
                  <p:embed/>
                </p:oleObj>
              </mc:Choice>
              <mc:Fallback>
                <p:oleObj name="文档" r:id="rId5" imgW="5486400" imgH="9419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016250"/>
                        <a:ext cx="5791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3581400" y="3810001"/>
            <a:ext cx="685800" cy="2286941"/>
            <a:chOff x="1296" y="2256"/>
            <a:chExt cx="432" cy="1144"/>
          </a:xfrm>
        </p:grpSpPr>
        <p:sp>
          <p:nvSpPr>
            <p:cNvPr id="10265" name="Text Box 5"/>
            <p:cNvSpPr txBox="1">
              <a:spLocks noChangeArrowheads="1"/>
            </p:cNvSpPr>
            <p:nvPr/>
          </p:nvSpPr>
          <p:spPr bwMode="auto">
            <a:xfrm>
              <a:off x="1311" y="2592"/>
              <a:ext cx="388" cy="808"/>
            </a:xfrm>
            <a:prstGeom prst="rect">
              <a:avLst/>
            </a:prstGeom>
            <a:noFill/>
            <a:ln w="28575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eaVert"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被积函数</a:t>
              </a:r>
            </a:p>
          </p:txBody>
        </p:sp>
        <p:sp>
          <p:nvSpPr>
            <p:cNvPr id="10266" name="Line 6"/>
            <p:cNvSpPr>
              <a:spLocks noChangeShapeType="1"/>
            </p:cNvSpPr>
            <p:nvPr/>
          </p:nvSpPr>
          <p:spPr bwMode="auto">
            <a:xfrm flipV="1">
              <a:off x="1488" y="2256"/>
              <a:ext cx="0" cy="336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7" name="Line 7"/>
            <p:cNvSpPr>
              <a:spLocks noChangeShapeType="1"/>
            </p:cNvSpPr>
            <p:nvPr/>
          </p:nvSpPr>
          <p:spPr bwMode="auto">
            <a:xfrm>
              <a:off x="1296" y="2256"/>
              <a:ext cx="432" cy="0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296" name="Group 8"/>
          <p:cNvGrpSpPr>
            <a:grpSpLocks/>
          </p:cNvGrpSpPr>
          <p:nvPr/>
        </p:nvGrpSpPr>
        <p:grpSpPr bwMode="auto">
          <a:xfrm>
            <a:off x="3505200" y="3092450"/>
            <a:ext cx="1981200" cy="3003550"/>
            <a:chOff x="1248" y="1948"/>
            <a:chExt cx="1248" cy="1892"/>
          </a:xfrm>
        </p:grpSpPr>
        <p:sp>
          <p:nvSpPr>
            <p:cNvPr id="10262" name="Text Box 9"/>
            <p:cNvSpPr txBox="1">
              <a:spLocks noChangeArrowheads="1"/>
            </p:cNvSpPr>
            <p:nvPr/>
          </p:nvSpPr>
          <p:spPr bwMode="auto">
            <a:xfrm>
              <a:off x="2147" y="2736"/>
              <a:ext cx="349" cy="1104"/>
            </a:xfrm>
            <a:prstGeom prst="rect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eaVert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被积表达式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0263" name="Line 10"/>
            <p:cNvSpPr>
              <a:spLocks noChangeShapeType="1"/>
            </p:cNvSpPr>
            <p:nvPr/>
          </p:nvSpPr>
          <p:spPr bwMode="auto">
            <a:xfrm flipH="1" flipV="1">
              <a:off x="1949" y="2428"/>
              <a:ext cx="299" cy="296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Rectangle 11"/>
            <p:cNvSpPr>
              <a:spLocks noChangeArrowheads="1"/>
            </p:cNvSpPr>
            <p:nvPr/>
          </p:nvSpPr>
          <p:spPr bwMode="auto">
            <a:xfrm>
              <a:off x="1248" y="1948"/>
              <a:ext cx="816" cy="480"/>
            </a:xfrm>
            <a:prstGeom prst="rect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2300" name="Group 12"/>
          <p:cNvGrpSpPr>
            <a:grpSpLocks/>
          </p:cNvGrpSpPr>
          <p:nvPr/>
        </p:nvGrpSpPr>
        <p:grpSpPr bwMode="auto">
          <a:xfrm>
            <a:off x="4591051" y="3657600"/>
            <a:ext cx="2144713" cy="2209800"/>
            <a:chOff x="2508" y="2208"/>
            <a:chExt cx="1351" cy="1392"/>
          </a:xfrm>
        </p:grpSpPr>
        <p:sp>
          <p:nvSpPr>
            <p:cNvPr id="10259" name="Text Box 13"/>
            <p:cNvSpPr txBox="1">
              <a:spLocks noChangeArrowheads="1"/>
            </p:cNvSpPr>
            <p:nvPr/>
          </p:nvSpPr>
          <p:spPr bwMode="auto">
            <a:xfrm>
              <a:off x="3471" y="2592"/>
              <a:ext cx="388" cy="1008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eaVert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积分变量</a:t>
              </a:r>
            </a:p>
          </p:txBody>
        </p:sp>
        <p:sp>
          <p:nvSpPr>
            <p:cNvPr id="10260" name="Line 14"/>
            <p:cNvSpPr>
              <a:spLocks noChangeShapeType="1"/>
            </p:cNvSpPr>
            <p:nvPr/>
          </p:nvSpPr>
          <p:spPr bwMode="auto">
            <a:xfrm flipH="1" flipV="1">
              <a:off x="2640" y="2208"/>
              <a:ext cx="912" cy="384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261" name="Line 15"/>
            <p:cNvSpPr>
              <a:spLocks noChangeShapeType="1"/>
            </p:cNvSpPr>
            <p:nvPr/>
          </p:nvSpPr>
          <p:spPr bwMode="auto">
            <a:xfrm>
              <a:off x="2508" y="2208"/>
              <a:ext cx="132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7467600" y="4343401"/>
          <a:ext cx="2222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6" name="公式" r:id="rId7" imgW="2222500" imgH="431800" progId="Equation.3">
                  <p:embed/>
                </p:oleObj>
              </mc:Choice>
              <mc:Fallback>
                <p:oleObj name="公式" r:id="rId7" imgW="2222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343401"/>
                        <a:ext cx="2222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868005"/>
              </p:ext>
            </p:extLst>
          </p:nvPr>
        </p:nvGraphicFramePr>
        <p:xfrm>
          <a:off x="4391819" y="873124"/>
          <a:ext cx="42862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" name="Document" r:id="rId9" imgW="4165871" imgH="465137" progId="Word.Document.8">
                  <p:embed/>
                </p:oleObj>
              </mc:Choice>
              <mc:Fallback>
                <p:oleObj name="Document" r:id="rId9" imgW="4165871" imgH="4651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819" y="873124"/>
                        <a:ext cx="428625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619799"/>
              </p:ext>
            </p:extLst>
          </p:nvPr>
        </p:nvGraphicFramePr>
        <p:xfrm>
          <a:off x="2421878" y="1446214"/>
          <a:ext cx="3095735" cy="484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" name="Document" r:id="rId11" imgW="2954380" imgH="465137" progId="Word.Document.8">
                  <p:embed/>
                </p:oleObj>
              </mc:Choice>
              <mc:Fallback>
                <p:oleObj name="Document" r:id="rId11" imgW="2954380" imgH="4651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1878" y="1446214"/>
                        <a:ext cx="3095735" cy="484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674645"/>
              </p:ext>
            </p:extLst>
          </p:nvPr>
        </p:nvGraphicFramePr>
        <p:xfrm>
          <a:off x="4957763" y="1350963"/>
          <a:ext cx="315436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9" name="Document" r:id="rId13" imgW="3092631" imgH="540019" progId="Word.Document.8">
                  <p:embed/>
                </p:oleObj>
              </mc:Choice>
              <mc:Fallback>
                <p:oleObj name="Document" r:id="rId13" imgW="3092631" imgH="5400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350963"/>
                        <a:ext cx="3154362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75500"/>
              </p:ext>
            </p:extLst>
          </p:nvPr>
        </p:nvGraphicFramePr>
        <p:xfrm>
          <a:off x="7771606" y="1442114"/>
          <a:ext cx="18129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" name="Document" r:id="rId15" imgW="1828936" imgH="429135" progId="Word.Document.8">
                  <p:embed/>
                </p:oleObj>
              </mc:Choice>
              <mc:Fallback>
                <p:oleObj name="Document" r:id="rId15" imgW="1828936" imgH="4291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1606" y="1442114"/>
                        <a:ext cx="18129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74725"/>
              </p:ext>
            </p:extLst>
          </p:nvPr>
        </p:nvGraphicFramePr>
        <p:xfrm>
          <a:off x="2440781" y="1985963"/>
          <a:ext cx="228123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" name="Document" r:id="rId17" imgW="2310292" imgH="454696" progId="Word.Document.8">
                  <p:embed/>
                </p:oleObj>
              </mc:Choice>
              <mc:Fallback>
                <p:oleObj name="Document" r:id="rId17" imgW="2310292" imgH="4546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0781" y="1985963"/>
                        <a:ext cx="2281238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013608"/>
              </p:ext>
            </p:extLst>
          </p:nvPr>
        </p:nvGraphicFramePr>
        <p:xfrm>
          <a:off x="4568044" y="1971675"/>
          <a:ext cx="459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2" name="Document" r:id="rId19" imgW="4640386" imgH="447496" progId="Word.Document.8">
                  <p:embed/>
                </p:oleObj>
              </mc:Choice>
              <mc:Fallback>
                <p:oleObj name="Document" r:id="rId19" imgW="4640386" imgH="4474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044" y="1971675"/>
                        <a:ext cx="4597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870810"/>
              </p:ext>
            </p:extLst>
          </p:nvPr>
        </p:nvGraphicFramePr>
        <p:xfrm>
          <a:off x="2438400" y="2433215"/>
          <a:ext cx="37671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3" name="Document" r:id="rId21" imgW="3788563" imgH="447496" progId="Word.Document.8">
                  <p:embed/>
                </p:oleObj>
              </mc:Choice>
              <mc:Fallback>
                <p:oleObj name="Document" r:id="rId21" imgW="3788563" imgH="4474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433215"/>
                        <a:ext cx="37671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6071084" y="2370984"/>
            <a:ext cx="9277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600" b="1" dirty="0">
                <a:latin typeface="宋体" panose="02010600030101010101" pitchFamily="2" charset="-122"/>
              </a:rPr>
              <a:t>记为</a:t>
            </a:r>
          </a:p>
        </p:txBody>
      </p:sp>
      <p:sp>
        <p:nvSpPr>
          <p:cNvPr id="12313" name="AutoShape 25"/>
          <p:cNvSpPr>
            <a:spLocks noChangeArrowheads="1"/>
          </p:cNvSpPr>
          <p:nvPr/>
        </p:nvSpPr>
        <p:spPr bwMode="auto">
          <a:xfrm>
            <a:off x="2438400" y="2895600"/>
            <a:ext cx="838200" cy="304800"/>
          </a:xfrm>
          <a:prstGeom prst="wedgeRoundRectCallout">
            <a:avLst>
              <a:gd name="adj1" fmla="val 63449"/>
              <a:gd name="adj2" fmla="val 50000"/>
              <a:gd name="adj3" fmla="val 1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600" b="1">
                <a:latin typeface="Times New Roman" panose="02020603050405020304" pitchFamily="18" charset="0"/>
              </a:rPr>
              <a:t>积分上限</a:t>
            </a:r>
          </a:p>
        </p:txBody>
      </p:sp>
      <p:sp>
        <p:nvSpPr>
          <p:cNvPr id="12314" name="AutoShape 26"/>
          <p:cNvSpPr>
            <a:spLocks noChangeArrowheads="1"/>
          </p:cNvSpPr>
          <p:nvPr/>
        </p:nvSpPr>
        <p:spPr bwMode="auto">
          <a:xfrm>
            <a:off x="2514600" y="4114800"/>
            <a:ext cx="838200" cy="304800"/>
          </a:xfrm>
          <a:prstGeom prst="wedgeRoundRectCallout">
            <a:avLst>
              <a:gd name="adj1" fmla="val 53787"/>
              <a:gd name="adj2" fmla="val -143231"/>
              <a:gd name="adj3" fmla="val 1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600" b="1">
                <a:latin typeface="Times New Roman" panose="02020603050405020304" pitchFamily="18" charset="0"/>
              </a:rPr>
              <a:t>积分下限</a:t>
            </a:r>
          </a:p>
        </p:txBody>
      </p:sp>
      <p:sp>
        <p:nvSpPr>
          <p:cNvPr id="12315" name="AutoShape 27"/>
          <p:cNvSpPr>
            <a:spLocks noChangeArrowheads="1"/>
          </p:cNvSpPr>
          <p:nvPr/>
        </p:nvSpPr>
        <p:spPr bwMode="auto">
          <a:xfrm>
            <a:off x="8229600" y="2667000"/>
            <a:ext cx="1143000" cy="457200"/>
          </a:xfrm>
          <a:prstGeom prst="wedgeRectCallout">
            <a:avLst>
              <a:gd name="adj1" fmla="val -67500"/>
              <a:gd name="adj2" fmla="val 101042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积分和</a:t>
            </a:r>
          </a:p>
        </p:txBody>
      </p:sp>
    </p:spTree>
    <p:extLst>
      <p:ext uri="{BB962C8B-B14F-4D97-AF65-F5344CB8AC3E}">
        <p14:creationId xmlns:p14="http://schemas.microsoft.com/office/powerpoint/2010/main" val="161007470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2" grpId="0" autoUpdateAnimBg="0"/>
      <p:bldP spid="12313" grpId="0" animBg="1" autoUpdateAnimBg="0"/>
      <p:bldP spid="12314" grpId="0" animBg="1" autoUpdateAnimBg="0"/>
      <p:bldP spid="1231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330064" y="729101"/>
            <a:ext cx="136807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注意：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107858"/>
              </p:ext>
            </p:extLst>
          </p:nvPr>
        </p:nvGraphicFramePr>
        <p:xfrm>
          <a:off x="2773213" y="3346730"/>
          <a:ext cx="1511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3" name="公式" r:id="rId3" imgW="1511300" imgH="660400" progId="Equation.3">
                  <p:embed/>
                </p:oleObj>
              </mc:Choice>
              <mc:Fallback>
                <p:oleObj name="公式" r:id="rId3" imgW="15113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213" y="3346730"/>
                        <a:ext cx="1511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804966"/>
              </p:ext>
            </p:extLst>
          </p:nvPr>
        </p:nvGraphicFramePr>
        <p:xfrm>
          <a:off x="4324415" y="3333526"/>
          <a:ext cx="1669019" cy="667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4" name="公式" r:id="rId5" imgW="1651000" imgH="660400" progId="Equation.3">
                  <p:embed/>
                </p:oleObj>
              </mc:Choice>
              <mc:Fallback>
                <p:oleObj name="公式" r:id="rId5" imgW="16510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415" y="3333526"/>
                        <a:ext cx="1669019" cy="667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403922"/>
              </p:ext>
            </p:extLst>
          </p:nvPr>
        </p:nvGraphicFramePr>
        <p:xfrm>
          <a:off x="5966545" y="3352036"/>
          <a:ext cx="1803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5" name="公式" r:id="rId7" imgW="1803400" imgH="660400" progId="Equation.3">
                  <p:embed/>
                </p:oleObj>
              </mc:Choice>
              <mc:Fallback>
                <p:oleObj name="公式" r:id="rId7" imgW="18034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6545" y="3352036"/>
                        <a:ext cx="1803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084225"/>
              </p:ext>
            </p:extLst>
          </p:nvPr>
        </p:nvGraphicFramePr>
        <p:xfrm>
          <a:off x="2495600" y="1414049"/>
          <a:ext cx="77946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6" name="Document" r:id="rId9" imgW="7579712" imgH="475908" progId="Word.Document.8">
                  <p:embed/>
                </p:oleObj>
              </mc:Choice>
              <mc:Fallback>
                <p:oleObj name="Document" r:id="rId9" imgW="7579712" imgH="4759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1414049"/>
                        <a:ext cx="779462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754761"/>
              </p:ext>
            </p:extLst>
          </p:nvPr>
        </p:nvGraphicFramePr>
        <p:xfrm>
          <a:off x="2567608" y="2885311"/>
          <a:ext cx="46005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7" name="文档" r:id="rId11" imgW="4424680" imgH="462280" progId="Word.Document.8">
                  <p:embed/>
                </p:oleObj>
              </mc:Choice>
              <mc:Fallback>
                <p:oleObj name="文档" r:id="rId11" imgW="4424680" imgH="462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2885311"/>
                        <a:ext cx="46005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330041"/>
              </p:ext>
            </p:extLst>
          </p:nvPr>
        </p:nvGraphicFramePr>
        <p:xfrm>
          <a:off x="3071664" y="1901868"/>
          <a:ext cx="51133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8" name="Document" r:id="rId13" imgW="5162785" imgH="484937" progId="Word.Document.8">
                  <p:embed/>
                </p:oleObj>
              </mc:Choice>
              <mc:Fallback>
                <p:oleObj name="Document" r:id="rId13" imgW="5162785" imgH="4849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64" y="1901868"/>
                        <a:ext cx="5113338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365375" y="5367338"/>
            <a:ext cx="3579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(4)</a:t>
            </a:r>
            <a:r>
              <a:rPr lang="zh-CN" altLang="zh-CN" sz="2800" b="1" dirty="0" smtClean="0">
                <a:latin typeface="Times New Roman" panose="02020603050405020304" pitchFamily="18" charset="0"/>
              </a:rPr>
              <a:t>可积</a:t>
            </a:r>
            <a:r>
              <a:rPr lang="zh-CN" altLang="zh-CN" sz="2800" b="1" dirty="0">
                <a:latin typeface="Times New Roman" panose="02020603050405020304" pitchFamily="18" charset="0"/>
              </a:rPr>
              <a:t>函数一定有界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61520" y="3994931"/>
            <a:ext cx="6739994" cy="573115"/>
            <a:chOff x="2365375" y="3714068"/>
            <a:chExt cx="6739994" cy="573115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0000813"/>
                </p:ext>
              </p:extLst>
            </p:nvPr>
          </p:nvGraphicFramePr>
          <p:xfrm>
            <a:off x="7010563" y="3792682"/>
            <a:ext cx="895350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9" name="Equation" r:id="rId15" imgW="355138" imgH="177569" progId="Equation.DSMT4">
                    <p:embed/>
                  </p:oleObj>
                </mc:Choice>
                <mc:Fallback>
                  <p:oleObj name="Equation" r:id="rId15" imgW="355138" imgH="177569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0563" y="3792682"/>
                          <a:ext cx="895350" cy="447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77"/>
            <p:cNvSpPr>
              <a:spLocks noChangeArrowheads="1"/>
            </p:cNvSpPr>
            <p:nvPr/>
          </p:nvSpPr>
          <p:spPr bwMode="auto">
            <a:xfrm>
              <a:off x="2365375" y="3763963"/>
              <a:ext cx="465584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(3)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为了使用方便，规定当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78"/>
            <p:cNvSpPr>
              <a:spLocks noChangeArrowheads="1"/>
            </p:cNvSpPr>
            <p:nvPr/>
          </p:nvSpPr>
          <p:spPr bwMode="auto">
            <a:xfrm>
              <a:off x="7905913" y="3714068"/>
              <a:ext cx="119945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时，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761252"/>
              </p:ext>
            </p:extLst>
          </p:nvPr>
        </p:nvGraphicFramePr>
        <p:xfrm>
          <a:off x="2741140" y="4643438"/>
          <a:ext cx="37417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0" name="Equation" r:id="rId17" imgW="1676160" imgH="330120" progId="Equation.DSMT4">
                  <p:embed/>
                </p:oleObj>
              </mc:Choice>
              <mc:Fallback>
                <p:oleObj name="Equation" r:id="rId17" imgW="1676160" imgH="33012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140" y="4643438"/>
                        <a:ext cx="3741738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6525248" y="4643438"/>
            <a:ext cx="3003232" cy="781050"/>
            <a:chOff x="6560364" y="4397679"/>
            <a:chExt cx="3003232" cy="781050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164853"/>
                </p:ext>
              </p:extLst>
            </p:nvPr>
          </p:nvGraphicFramePr>
          <p:xfrm>
            <a:off x="7152183" y="4397679"/>
            <a:ext cx="2411413" cy="781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1" name="Equation" r:id="rId19" imgW="1002960" imgH="330120" progId="Equation.DSMT4">
                    <p:embed/>
                  </p:oleObj>
                </mc:Choice>
                <mc:Fallback>
                  <p:oleObj name="Equation" r:id="rId19" imgW="1002960" imgH="330120" progId="Equation.DSMT4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2183" y="4397679"/>
                          <a:ext cx="2411413" cy="781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79"/>
            <p:cNvSpPr>
              <a:spLocks noChangeArrowheads="1"/>
            </p:cNvSpPr>
            <p:nvPr/>
          </p:nvSpPr>
          <p:spPr bwMode="auto">
            <a:xfrm>
              <a:off x="6560364" y="4498033"/>
              <a:ext cx="5513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而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2330064" y="2363359"/>
            <a:ext cx="6736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(2)</a:t>
            </a:r>
            <a:r>
              <a:rPr lang="zh-CN" altLang="zh-CN" sz="2800" b="1" dirty="0" smtClean="0">
                <a:latin typeface="Times New Roman" panose="02020603050405020304" pitchFamily="18" charset="0"/>
              </a:rPr>
              <a:t>积分</a:t>
            </a:r>
            <a:r>
              <a:rPr lang="zh-CN" altLang="zh-CN" sz="2800" b="1" dirty="0">
                <a:latin typeface="Times New Roman" panose="02020603050405020304" pitchFamily="18" charset="0"/>
              </a:rPr>
              <a:t>值仅与被积函数及积分区间有关，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929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091444" y="1847102"/>
            <a:ext cx="10009112" cy="2680703"/>
          </a:xfrm>
          <a:prstGeom prst="rect">
            <a:avLst/>
          </a:prstGeom>
          <a:gradFill rotWithShape="0">
            <a:gsLst>
              <a:gs pos="89000">
                <a:schemeClr val="accent2">
                  <a:lumMod val="20000"/>
                  <a:lumOff val="80000"/>
                </a:schemeClr>
              </a:gs>
              <a:gs pos="89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226373" y="1924894"/>
            <a:ext cx="9739254" cy="2525121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182738" y="2124338"/>
            <a:ext cx="36734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定理 </a:t>
            </a:r>
            <a:r>
              <a:rPr kumimoji="1"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Times New Roman" panose="02020603050405020304" pitchFamily="18" charset="0"/>
              </a:rPr>
              <a:t>充分条件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>
          <a:xfrm>
            <a:off x="2242592" y="836712"/>
            <a:ext cx="3744416" cy="850900"/>
          </a:xfrm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三、存在定理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6011037" y="2146454"/>
            <a:ext cx="3774776" cy="584775"/>
            <a:chOff x="6031706" y="2183236"/>
            <a:chExt cx="3774776" cy="584775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7019560"/>
                </p:ext>
              </p:extLst>
            </p:nvPr>
          </p:nvGraphicFramePr>
          <p:xfrm>
            <a:off x="7374960" y="2253985"/>
            <a:ext cx="931425" cy="455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2" name="Equation" r:id="rId3" imgW="837836" imgH="406224" progId="Equation.DSMT4">
                    <p:embed/>
                  </p:oleObj>
                </mc:Choice>
                <mc:Fallback>
                  <p:oleObj name="Equation" r:id="rId3" imgW="837836" imgH="406224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4960" y="2253985"/>
                          <a:ext cx="931425" cy="45512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20"/>
            <p:cNvSpPr>
              <a:spLocks noChangeArrowheads="1"/>
            </p:cNvSpPr>
            <p:nvPr/>
          </p:nvSpPr>
          <p:spPr bwMode="auto">
            <a:xfrm>
              <a:off x="6031706" y="2183236"/>
              <a:ext cx="144016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当函数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</a:endParaRPr>
            </a:p>
          </p:txBody>
        </p:sp>
        <p:sp>
          <p:nvSpPr>
            <p:cNvPr id="5" name="Rectangle 21"/>
            <p:cNvSpPr>
              <a:spLocks noChangeArrowheads="1"/>
            </p:cNvSpPr>
            <p:nvPr/>
          </p:nvSpPr>
          <p:spPr bwMode="auto">
            <a:xfrm>
              <a:off x="8251883" y="2183236"/>
              <a:ext cx="155459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在区间</a:t>
              </a:r>
              <a:endPara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10275" y="2863639"/>
            <a:ext cx="8044839" cy="584775"/>
            <a:chOff x="2210275" y="2863639"/>
            <a:chExt cx="8044839" cy="584775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0394062"/>
                </p:ext>
              </p:extLst>
            </p:nvPr>
          </p:nvGraphicFramePr>
          <p:xfrm>
            <a:off x="2210275" y="2978099"/>
            <a:ext cx="848859" cy="4506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3" name="Equation" r:id="rId5" imgW="774364" imgH="406224" progId="Equation.DSMT4">
                    <p:embed/>
                  </p:oleObj>
                </mc:Choice>
                <mc:Fallback>
                  <p:oleObj name="Equation" r:id="rId5" imgW="774364" imgH="406224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0275" y="2978099"/>
                          <a:ext cx="848859" cy="4506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2999656" y="2863639"/>
              <a:ext cx="7255458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上连续或只有有限个第一类间断点时，</a:t>
              </a:r>
              <a:endPara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</a:endParaRPr>
            </a:p>
          </p:txBody>
        </p:sp>
      </p:grp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365584" y="3527020"/>
            <a:ext cx="4718260" cy="584776"/>
            <a:chOff x="2226887" y="4715607"/>
            <a:chExt cx="4718260" cy="584776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4002511"/>
                </p:ext>
              </p:extLst>
            </p:nvPr>
          </p:nvGraphicFramePr>
          <p:xfrm>
            <a:off x="2226887" y="4819032"/>
            <a:ext cx="922104" cy="450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4" name="Equation" r:id="rId7" imgW="837836" imgH="406224" progId="Equation.DSMT4">
                    <p:embed/>
                  </p:oleObj>
                </mc:Choice>
                <mc:Fallback>
                  <p:oleObj name="Equation" r:id="rId7" imgW="837836" imgH="406224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6887" y="4819032"/>
                          <a:ext cx="922104" cy="45057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1202869"/>
                </p:ext>
              </p:extLst>
            </p:nvPr>
          </p:nvGraphicFramePr>
          <p:xfrm>
            <a:off x="4492452" y="4828236"/>
            <a:ext cx="831417" cy="441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5" name="Equation" r:id="rId8" imgW="774364" imgH="406224" progId="Equation.DSMT4">
                    <p:embed/>
                  </p:oleObj>
                </mc:Choice>
                <mc:Fallback>
                  <p:oleObj name="Equation" r:id="rId8" imgW="774364" imgH="406224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2452" y="4828236"/>
                          <a:ext cx="831417" cy="44137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3065087" y="4715608"/>
              <a:ext cx="142058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在区间</a:t>
              </a:r>
              <a:endPara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</a:endParaRPr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5263977" y="4715607"/>
              <a:ext cx="168117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上可积</a:t>
              </a: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07769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33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438400" y="914401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利用定义计算定积分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6616700" y="819150"/>
          <a:ext cx="1143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2" name="公式" r:id="rId3" imgW="1143000" imgH="698500" progId="Equation.3">
                  <p:embed/>
                </p:oleObj>
              </mc:Choice>
              <mc:Fallback>
                <p:oleObj name="公式" r:id="rId3" imgW="11430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819150"/>
                        <a:ext cx="1143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438400" y="17668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3117850" y="1531939"/>
          <a:ext cx="7164388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3" name="文档" r:id="rId5" imgW="6878677" imgH="1029274" progId="Word.Document.8">
                  <p:embed/>
                </p:oleObj>
              </mc:Choice>
              <mc:Fallback>
                <p:oleObj name="文档" r:id="rId5" imgW="6878677" imgH="10292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1531939"/>
                        <a:ext cx="7164388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2600326" y="2587625"/>
          <a:ext cx="7681913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4" name="文档" r:id="rId7" imgW="7696583" imgH="1038464" progId="Word.Document.8">
                  <p:embed/>
                </p:oleObj>
              </mc:Choice>
              <mc:Fallback>
                <p:oleObj name="文档" r:id="rId7" imgW="7696583" imgH="10384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6" y="2587625"/>
                        <a:ext cx="7681913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2662239" y="3582989"/>
          <a:ext cx="52593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5" name="文档" r:id="rId9" imgW="5275031" imgH="592752" progId="Word.Document.8">
                  <p:embed/>
                </p:oleObj>
              </mc:Choice>
              <mc:Fallback>
                <p:oleObj name="文档" r:id="rId9" imgW="5275031" imgH="5927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9" y="3582989"/>
                        <a:ext cx="5259387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2667000" y="4343400"/>
          <a:ext cx="1828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6" name="公式" r:id="rId11" imgW="1828800" imgH="939800" progId="Equation.3">
                  <p:embed/>
                </p:oleObj>
              </mc:Choice>
              <mc:Fallback>
                <p:oleObj name="公式" r:id="rId11" imgW="18288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343400"/>
                        <a:ext cx="1828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4648200" y="4343400"/>
          <a:ext cx="1828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7" name="公式" r:id="rId13" imgW="1828800" imgH="939800" progId="Equation.3">
                  <p:embed/>
                </p:oleObj>
              </mc:Choice>
              <mc:Fallback>
                <p:oleObj name="公式" r:id="rId13" imgW="18288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343400"/>
                        <a:ext cx="1828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6604000" y="4337050"/>
          <a:ext cx="1701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8" name="公式" r:id="rId15" imgW="1701800" imgH="952500" progId="Equation.3">
                  <p:embed/>
                </p:oleObj>
              </mc:Choice>
              <mc:Fallback>
                <p:oleObj name="公式" r:id="rId15" imgW="17018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4337050"/>
                        <a:ext cx="1701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26906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667000" y="1143000"/>
          <a:ext cx="1981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3" name="公式" r:id="rId3" imgW="1981200" imgH="1041400" progId="Equation.3">
                  <p:embed/>
                </p:oleObj>
              </mc:Choice>
              <mc:Fallback>
                <p:oleObj name="公式" r:id="rId3" imgW="19812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143000"/>
                        <a:ext cx="1981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4800600" y="1244600"/>
          <a:ext cx="1485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4" name="公式" r:id="rId5" imgW="1485900" imgH="939800" progId="Equation.3">
                  <p:embed/>
                </p:oleObj>
              </mc:Choice>
              <mc:Fallback>
                <p:oleObj name="公式" r:id="rId5" imgW="14859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244600"/>
                        <a:ext cx="1485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6324600" y="1263650"/>
          <a:ext cx="3378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5" name="公式" r:id="rId7" imgW="3378200" imgH="889000" progId="Equation.3">
                  <p:embed/>
                </p:oleObj>
              </mc:Choice>
              <mc:Fallback>
                <p:oleObj name="公式" r:id="rId7" imgW="3378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263650"/>
                        <a:ext cx="3378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663825" y="2387600"/>
          <a:ext cx="2984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6" name="公式" r:id="rId9" imgW="2984500" imgH="965200" progId="Equation.3">
                  <p:embed/>
                </p:oleObj>
              </mc:Choice>
              <mc:Fallback>
                <p:oleObj name="公式" r:id="rId9" imgW="29845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2387600"/>
                        <a:ext cx="2984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275016"/>
              </p:ext>
            </p:extLst>
          </p:nvPr>
        </p:nvGraphicFramePr>
        <p:xfrm>
          <a:off x="6096001" y="2549525"/>
          <a:ext cx="3147534" cy="591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7" name="Equation" r:id="rId11" imgW="1282680" imgH="241200" progId="Equation.DSMT4">
                  <p:embed/>
                </p:oleObj>
              </mc:Choice>
              <mc:Fallback>
                <p:oleObj name="Equation" r:id="rId11" imgW="1282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2549525"/>
                        <a:ext cx="3147534" cy="591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2743200" y="3517900"/>
          <a:ext cx="1117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8" name="公式" r:id="rId13" imgW="1117600" imgH="660400" progId="Equation.3">
                  <p:embed/>
                </p:oleObj>
              </mc:Choice>
              <mc:Fallback>
                <p:oleObj name="公式" r:id="rId13" imgW="11176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517900"/>
                        <a:ext cx="1117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3962400" y="3429000"/>
          <a:ext cx="2400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9" name="公式" r:id="rId15" imgW="2400300" imgH="939800" progId="Equation.3">
                  <p:embed/>
                </p:oleObj>
              </mc:Choice>
              <mc:Fallback>
                <p:oleObj name="公式" r:id="rId15" imgW="24003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429000"/>
                        <a:ext cx="2400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4006850" y="4432300"/>
          <a:ext cx="3467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0" name="公式" r:id="rId17" imgW="3467100" imgH="965200" progId="Equation.3">
                  <p:embed/>
                </p:oleObj>
              </mc:Choice>
              <mc:Fallback>
                <p:oleObj name="公式" r:id="rId17" imgW="34671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4432300"/>
                        <a:ext cx="3467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7564438" y="4464050"/>
          <a:ext cx="6715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1" name="公式" r:id="rId19" imgW="672808" imgH="888614" progId="Equation.3">
                  <p:embed/>
                </p:oleObj>
              </mc:Choice>
              <mc:Fallback>
                <p:oleObj name="公式" r:id="rId19" imgW="672808" imgH="8886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4438" y="4464050"/>
                        <a:ext cx="6715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39886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351584" y="1025296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利用定义计算极限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18511"/>
              </p:ext>
            </p:extLst>
          </p:nvPr>
        </p:nvGraphicFramePr>
        <p:xfrm>
          <a:off x="6173423" y="845781"/>
          <a:ext cx="40386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9" name="Equation" r:id="rId3" imgW="1930400" imgH="406400" progId="Equation.DSMT4">
                  <p:embed/>
                </p:oleObj>
              </mc:Choice>
              <mc:Fallback>
                <p:oleObj name="Equation" r:id="rId3" imgW="19304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423" y="845781"/>
                        <a:ext cx="40386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351584" y="1925409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327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371319"/>
              </p:ext>
            </p:extLst>
          </p:nvPr>
        </p:nvGraphicFramePr>
        <p:xfrm>
          <a:off x="3071664" y="2843213"/>
          <a:ext cx="4392488" cy="1332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0" name="Equation" r:id="rId5" imgW="1968500" imgH="596900" progId="Equation.DSMT4">
                  <p:embed/>
                </p:oleObj>
              </mc:Choice>
              <mc:Fallback>
                <p:oleObj name="Equation" r:id="rId5" imgW="19685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64" y="2843213"/>
                        <a:ext cx="4392488" cy="1332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531201"/>
              </p:ext>
            </p:extLst>
          </p:nvPr>
        </p:nvGraphicFramePr>
        <p:xfrm>
          <a:off x="3287688" y="1735703"/>
          <a:ext cx="347821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1" name="Equation" r:id="rId7" imgW="1574117" imgH="406224" progId="Equation.DSMT4">
                  <p:embed/>
                </p:oleObj>
              </mc:Choice>
              <mc:Fallback>
                <p:oleObj name="Equation" r:id="rId7" imgW="1574117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1735703"/>
                        <a:ext cx="3478213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222209"/>
              </p:ext>
            </p:extLst>
          </p:nvPr>
        </p:nvGraphicFramePr>
        <p:xfrm>
          <a:off x="3071663" y="4248922"/>
          <a:ext cx="1967215" cy="1340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2" name="Equation" r:id="rId9" imgW="876300" imgH="596900" progId="Equation.DSMT4">
                  <p:embed/>
                </p:oleObj>
              </mc:Choice>
              <mc:Fallback>
                <p:oleObj name="Equation" r:id="rId9" imgW="8763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63" y="4248922"/>
                        <a:ext cx="1967215" cy="13403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11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3" name="公式" r:id="rId11" imgW="114151" imgH="215619" progId="Equation.3">
                  <p:embed/>
                </p:oleObj>
              </mc:Choice>
              <mc:Fallback>
                <p:oleObj name="公式" r:id="rId11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3356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070210"/>
              </p:ext>
            </p:extLst>
          </p:nvPr>
        </p:nvGraphicFramePr>
        <p:xfrm>
          <a:off x="2514601" y="721841"/>
          <a:ext cx="716438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5" name="文档" r:id="rId3" imgW="6878677" imgH="1029274" progId="Word.Document.8">
                  <p:embed/>
                </p:oleObj>
              </mc:Choice>
              <mc:Fallback>
                <p:oleObj name="文档" r:id="rId3" imgW="6878677" imgH="10292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721841"/>
                        <a:ext cx="7164388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452974"/>
              </p:ext>
            </p:extLst>
          </p:nvPr>
        </p:nvGraphicFramePr>
        <p:xfrm>
          <a:off x="2493049" y="1634817"/>
          <a:ext cx="7872412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6" name="Document" r:id="rId5" imgW="7448307" imgH="990694" progId="Word.Document.8">
                  <p:embed/>
                </p:oleObj>
              </mc:Choice>
              <mc:Fallback>
                <p:oleObj name="Document" r:id="rId5" imgW="7448307" imgH="9906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049" y="1634817"/>
                        <a:ext cx="7872412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271006"/>
              </p:ext>
            </p:extLst>
          </p:nvPr>
        </p:nvGraphicFramePr>
        <p:xfrm>
          <a:off x="8121130" y="3532406"/>
          <a:ext cx="20574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7" name="Equation" r:id="rId7" imgW="914400" imgH="431800" progId="Equation.DSMT4">
                  <p:embed/>
                </p:oleObj>
              </mc:Choice>
              <mc:Fallback>
                <p:oleObj name="Equation" r:id="rId7" imgW="914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1130" y="3532406"/>
                        <a:ext cx="20574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839170"/>
              </p:ext>
            </p:extLst>
          </p:nvPr>
        </p:nvGraphicFramePr>
        <p:xfrm>
          <a:off x="5893989" y="3517923"/>
          <a:ext cx="2241729" cy="980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8" name="Equation" r:id="rId9" imgW="1015559" imgH="444307" progId="Equation.DSMT4">
                  <p:embed/>
                </p:oleObj>
              </mc:Choice>
              <mc:Fallback>
                <p:oleObj name="Equation" r:id="rId9" imgW="1015559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3989" y="3517923"/>
                        <a:ext cx="2241729" cy="980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188344"/>
              </p:ext>
            </p:extLst>
          </p:nvPr>
        </p:nvGraphicFramePr>
        <p:xfrm>
          <a:off x="3927378" y="3543164"/>
          <a:ext cx="1916239" cy="930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9" name="Equation" r:id="rId11" imgW="914400" imgH="444500" progId="Equation.DSMT4">
                  <p:embed/>
                </p:oleObj>
              </mc:Choice>
              <mc:Fallback>
                <p:oleObj name="Equation" r:id="rId11" imgW="9144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378" y="3543164"/>
                        <a:ext cx="1916239" cy="930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285113"/>
              </p:ext>
            </p:extLst>
          </p:nvPr>
        </p:nvGraphicFramePr>
        <p:xfrm>
          <a:off x="2285953" y="3460489"/>
          <a:ext cx="1641475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0" name="Equation" r:id="rId13" imgW="698500" imgH="596900" progId="Equation.DSMT4">
                  <p:embed/>
                </p:oleObj>
              </mc:Choice>
              <mc:Fallback>
                <p:oleObj name="Equation" r:id="rId13" imgW="6985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53" y="3460489"/>
                        <a:ext cx="1641475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609687"/>
              </p:ext>
            </p:extLst>
          </p:nvPr>
        </p:nvGraphicFramePr>
        <p:xfrm>
          <a:off x="2512533" y="4904431"/>
          <a:ext cx="20796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1" name="Equation" r:id="rId15" imgW="850680" imgH="330120" progId="Equation.DSMT4">
                  <p:embed/>
                </p:oleObj>
              </mc:Choice>
              <mc:Fallback>
                <p:oleObj name="Equation" r:id="rId15" imgW="850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2533" y="4904431"/>
                        <a:ext cx="207962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740644"/>
              </p:ext>
            </p:extLst>
          </p:nvPr>
        </p:nvGraphicFramePr>
        <p:xfrm>
          <a:off x="4611006" y="4877008"/>
          <a:ext cx="19145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2" name="Equation" r:id="rId17" imgW="850531" imgH="406224" progId="Equation.DSMT4">
                  <p:embed/>
                </p:oleObj>
              </mc:Choice>
              <mc:Fallback>
                <p:oleObj name="Equation" r:id="rId17" imgW="85053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1006" y="4877008"/>
                        <a:ext cx="19145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095581"/>
              </p:ext>
            </p:extLst>
          </p:nvPr>
        </p:nvGraphicFramePr>
        <p:xfrm>
          <a:off x="6525531" y="2581188"/>
          <a:ext cx="2471000" cy="929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3" name="Equation" r:id="rId19" imgW="1066680" imgH="406080" progId="Equation.DSMT4">
                  <p:embed/>
                </p:oleObj>
              </mc:Choice>
              <mc:Fallback>
                <p:oleObj name="Equation" r:id="rId19" imgW="1066680" imgH="406080" progId="Equation.DSMT4">
                  <p:embed/>
                  <p:pic>
                    <p:nvPicPr>
                      <p:cNvPr id="0" name="Object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5531" y="2581188"/>
                        <a:ext cx="2471000" cy="9294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2514601" y="2733142"/>
            <a:ext cx="3990719" cy="553923"/>
            <a:chOff x="2514601" y="2733142"/>
            <a:chExt cx="3990719" cy="553923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8819256"/>
                </p:ext>
              </p:extLst>
            </p:nvPr>
          </p:nvGraphicFramePr>
          <p:xfrm>
            <a:off x="3145412" y="2748882"/>
            <a:ext cx="3359908" cy="538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34" name="Equation" r:id="rId21" imgW="1422360" imgH="228600" progId="Equation.DSMT4">
                    <p:embed/>
                  </p:oleObj>
                </mc:Choice>
                <mc:Fallback>
                  <p:oleObj name="Equation" r:id="rId21" imgW="1422360" imgH="228600" progId="Equation.DSMT4">
                    <p:embed/>
                    <p:pic>
                      <p:nvPicPr>
                        <p:cNvPr id="0" name="Object 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5412" y="2748882"/>
                          <a:ext cx="3359908" cy="53818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185"/>
            <p:cNvSpPr>
              <a:spLocks noChangeArrowheads="1"/>
            </p:cNvSpPr>
            <p:nvPr/>
          </p:nvSpPr>
          <p:spPr bwMode="auto">
            <a:xfrm>
              <a:off x="2514601" y="2733142"/>
              <a:ext cx="47937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取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8" name="Rectangle 188"/>
          <p:cNvSpPr>
            <a:spLocks noChangeArrowheads="1"/>
          </p:cNvSpPr>
          <p:nvPr/>
        </p:nvSpPr>
        <p:spPr bwMode="auto">
          <a:xfrm>
            <a:off x="9016742" y="2819750"/>
            <a:ext cx="57229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7632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21" name="Object 5"/>
          <p:cNvGraphicFramePr>
            <a:graphicFrameLocks noGrp="1" noChangeAspect="1"/>
          </p:cNvGraphicFramePr>
          <p:nvPr>
            <p:ph type="title"/>
          </p:nvPr>
        </p:nvGraphicFramePr>
        <p:xfrm>
          <a:off x="2438400" y="1295400"/>
          <a:ext cx="3200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1" name="Equation" r:id="rId3" imgW="1574117" imgH="406224" progId="Equation.DSMT4">
                  <p:embed/>
                </p:oleObj>
              </mc:Choice>
              <mc:Fallback>
                <p:oleObj name="Equation" r:id="rId3" imgW="1574117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95400"/>
                        <a:ext cx="3200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5638801" y="1295401"/>
          <a:ext cx="157797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2" name="Equation" r:id="rId5" imgW="825500" imgH="596900" progId="Equation.DSMT4">
                  <p:embed/>
                </p:oleObj>
              </mc:Choice>
              <mc:Fallback>
                <p:oleObj name="Equation" r:id="rId5" imgW="8255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1295401"/>
                        <a:ext cx="1577975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2227902" y="66986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熟练以后直接写为</a:t>
            </a:r>
          </a:p>
        </p:txBody>
      </p:sp>
      <p:graphicFrame>
        <p:nvGraphicFramePr>
          <p:cNvPr id="34825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7239000" y="1295401"/>
          <a:ext cx="23622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3" name="Equation" r:id="rId7" imgW="1143000" imgH="406400" progId="Equation.DSMT4">
                  <p:embed/>
                </p:oleObj>
              </mc:Choice>
              <mc:Fallback>
                <p:oleObj name="Equation" r:id="rId7" imgW="1143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295401"/>
                        <a:ext cx="23622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对象 1"/>
          <p:cNvGraphicFramePr>
            <a:graphicFrameLocks noChangeAspect="1"/>
          </p:cNvGraphicFramePr>
          <p:nvPr/>
        </p:nvGraphicFramePr>
        <p:xfrm>
          <a:off x="2643189" y="3079751"/>
          <a:ext cx="60166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4" name="Equation" r:id="rId9" imgW="2590800" imgH="444500" progId="Equation.DSMT4">
                  <p:embed/>
                </p:oleObj>
              </mc:Choice>
              <mc:Fallback>
                <p:oleObj name="Equation" r:id="rId9" imgW="25908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9" y="3079751"/>
                        <a:ext cx="6016625" cy="10318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Box 2"/>
          <p:cNvSpPr txBox="1">
            <a:spLocks noChangeArrowheads="1"/>
          </p:cNvSpPr>
          <p:nvPr/>
        </p:nvSpPr>
        <p:spPr bwMode="auto">
          <a:xfrm>
            <a:off x="1828800" y="4114801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特别地，</a:t>
            </a:r>
          </a:p>
        </p:txBody>
      </p:sp>
      <p:graphicFrame>
        <p:nvGraphicFramePr>
          <p:cNvPr id="17416" name="对象 3"/>
          <p:cNvGraphicFramePr>
            <a:graphicFrameLocks noChangeAspect="1"/>
          </p:cNvGraphicFramePr>
          <p:nvPr/>
        </p:nvGraphicFramePr>
        <p:xfrm>
          <a:off x="3455989" y="4267201"/>
          <a:ext cx="421798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5" name="Equation" r:id="rId11" imgW="1815312" imgH="444307" progId="Equation.DSMT4">
                  <p:embed/>
                </p:oleObj>
              </mc:Choice>
              <mc:Fallback>
                <p:oleObj name="Equation" r:id="rId11" imgW="1815312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9" y="4267201"/>
                        <a:ext cx="4217987" cy="10318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09801" y="2514601"/>
            <a:ext cx="3775075" cy="523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Arial" charset="0"/>
              </a:rPr>
              <a:t>极限的另一种计算方法</a:t>
            </a:r>
          </a:p>
        </p:txBody>
      </p:sp>
    </p:spTree>
    <p:extLst>
      <p:ext uri="{BB962C8B-B14F-4D97-AF65-F5344CB8AC3E}">
        <p14:creationId xmlns:p14="http://schemas.microsoft.com/office/powerpoint/2010/main" val="32104990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434307" y="972345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计算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极限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176147"/>
              </p:ext>
            </p:extLst>
          </p:nvPr>
        </p:nvGraphicFramePr>
        <p:xfrm>
          <a:off x="4001294" y="735240"/>
          <a:ext cx="45958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6" name="Equation" r:id="rId3" imgW="2197080" imgH="444240" progId="Equation.DSMT4">
                  <p:embed/>
                </p:oleObj>
              </mc:Choice>
              <mc:Fallback>
                <p:oleObj name="Equation" r:id="rId3" imgW="2197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1294" y="735240"/>
                        <a:ext cx="4595813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443273" y="1895873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327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991696"/>
              </p:ext>
            </p:extLst>
          </p:nvPr>
        </p:nvGraphicFramePr>
        <p:xfrm>
          <a:off x="1847528" y="3412600"/>
          <a:ext cx="2946010" cy="93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7" name="Equation" r:id="rId5" imgW="1358640" imgH="431640" progId="Equation.DSMT4">
                  <p:embed/>
                </p:oleObj>
              </mc:Choice>
              <mc:Fallback>
                <p:oleObj name="Equation" r:id="rId5" imgW="1358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3412600"/>
                        <a:ext cx="2946010" cy="935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11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8" name="公式" r:id="rId7" imgW="114151" imgH="215619" progId="Equation.3">
                  <p:embed/>
                </p:oleObj>
              </mc:Choice>
              <mc:Fallback>
                <p:oleObj name="公式" r:id="rId7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678725"/>
              </p:ext>
            </p:extLst>
          </p:nvPr>
        </p:nvGraphicFramePr>
        <p:xfrm>
          <a:off x="2535238" y="1722438"/>
          <a:ext cx="45164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9" name="Equation" r:id="rId9" imgW="2158920" imgH="444240" progId="Equation.DSMT4">
                  <p:embed/>
                </p:oleObj>
              </mc:Choice>
              <mc:Fallback>
                <p:oleObj name="Equation" r:id="rId9" imgW="2158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1722438"/>
                        <a:ext cx="4516437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311713"/>
              </p:ext>
            </p:extLst>
          </p:nvPr>
        </p:nvGraphicFramePr>
        <p:xfrm>
          <a:off x="1847528" y="2583352"/>
          <a:ext cx="60309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0" name="Equation" r:id="rId11" imgW="2882880" imgH="406080" progId="Equation.DSMT4">
                  <p:embed/>
                </p:oleObj>
              </mc:Choice>
              <mc:Fallback>
                <p:oleObj name="Equation" r:id="rId11" imgW="2882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2583352"/>
                        <a:ext cx="60309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735791"/>
              </p:ext>
            </p:extLst>
          </p:nvPr>
        </p:nvGraphicFramePr>
        <p:xfrm>
          <a:off x="1874704" y="4347702"/>
          <a:ext cx="2193033" cy="686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1" name="Equation" r:id="rId13" imgW="1054080" imgH="330120" progId="Equation.DSMT4">
                  <p:embed/>
                </p:oleObj>
              </mc:Choice>
              <mc:Fallback>
                <p:oleObj name="Equation" r:id="rId13" imgW="10540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74704" y="4347702"/>
                        <a:ext cx="2193033" cy="686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105790"/>
              </p:ext>
            </p:extLst>
          </p:nvPr>
        </p:nvGraphicFramePr>
        <p:xfrm>
          <a:off x="1882984" y="5034677"/>
          <a:ext cx="1620728" cy="690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2" name="Equation" r:id="rId15" imgW="774360" imgH="330120" progId="Equation.DSMT4">
                  <p:embed/>
                </p:oleObj>
              </mc:Choice>
              <mc:Fallback>
                <p:oleObj name="Equation" r:id="rId15" imgW="7743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82984" y="5034677"/>
                        <a:ext cx="1620728" cy="690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236687"/>
              </p:ext>
            </p:extLst>
          </p:nvPr>
        </p:nvGraphicFramePr>
        <p:xfrm>
          <a:off x="3431704" y="5169330"/>
          <a:ext cx="1597530" cy="385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3" name="Equation" r:id="rId17" imgW="736560" imgH="177480" progId="Equation.DSMT4">
                  <p:embed/>
                </p:oleObj>
              </mc:Choice>
              <mc:Fallback>
                <p:oleObj name="Equation" r:id="rId17" imgW="736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31704" y="5169330"/>
                        <a:ext cx="1597530" cy="385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11369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386801" y="930752"/>
            <a:ext cx="271747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 </a:t>
            </a:r>
            <a:r>
              <a:rPr kumimoji="1"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计算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极限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640793"/>
              </p:ext>
            </p:extLst>
          </p:nvPr>
        </p:nvGraphicFramePr>
        <p:xfrm>
          <a:off x="4093425" y="366397"/>
          <a:ext cx="4541838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" name="Equation" r:id="rId3" imgW="2171520" imgH="787320" progId="Equation.DSMT4">
                  <p:embed/>
                </p:oleObj>
              </mc:Choice>
              <mc:Fallback>
                <p:oleObj name="Equation" r:id="rId3" imgW="217152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3425" y="366397"/>
                        <a:ext cx="4541838" cy="164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348260" y="2687110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977076"/>
              </p:ext>
            </p:extLst>
          </p:nvPr>
        </p:nvGraphicFramePr>
        <p:xfrm>
          <a:off x="2169128" y="2157205"/>
          <a:ext cx="7888288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8" name="Equation" r:id="rId5" imgW="3771720" imgH="761760" progId="Equation.DSMT4">
                  <p:embed/>
                </p:oleObj>
              </mc:Choice>
              <mc:Fallback>
                <p:oleObj name="Equation" r:id="rId5" imgW="377172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128" y="2157205"/>
                        <a:ext cx="7888288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284400"/>
              </p:ext>
            </p:extLst>
          </p:nvPr>
        </p:nvGraphicFramePr>
        <p:xfrm>
          <a:off x="2144979" y="3796763"/>
          <a:ext cx="1817241" cy="882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9" name="Equation" r:id="rId7" imgW="888840" imgH="431640" progId="Equation.DSMT4">
                  <p:embed/>
                </p:oleObj>
              </mc:Choice>
              <mc:Fallback>
                <p:oleObj name="Equation" r:id="rId7" imgW="888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44979" y="3796763"/>
                        <a:ext cx="1817241" cy="882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681202" y="496258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而</a:t>
            </a:r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864374"/>
              </p:ext>
            </p:extLst>
          </p:nvPr>
        </p:nvGraphicFramePr>
        <p:xfrm>
          <a:off x="2855640" y="4807039"/>
          <a:ext cx="44116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0" name="Equation" r:id="rId9" imgW="2158920" imgH="431640" progId="Equation.DSMT4">
                  <p:embed/>
                </p:oleObj>
              </mc:Choice>
              <mc:Fallback>
                <p:oleObj name="Equation" r:id="rId9" imgW="2158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5640" y="4807039"/>
                        <a:ext cx="4411663" cy="88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267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855640" y="2708920"/>
            <a:ext cx="6912768" cy="720080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bg2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bg2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bg2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3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第一节 定积分的概念与基本性质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768408" y="476672"/>
            <a:ext cx="1532792" cy="58477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5</a:t>
            </a:r>
            <a:endParaRPr lang="zh-CN" altLang="en-US" sz="32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7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094402"/>
              </p:ext>
            </p:extLst>
          </p:nvPr>
        </p:nvGraphicFramePr>
        <p:xfrm>
          <a:off x="1571939" y="242419"/>
          <a:ext cx="8313738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3" name="Equation" r:id="rId3" imgW="3974760" imgH="761760" progId="Equation.DSMT4">
                  <p:embed/>
                </p:oleObj>
              </mc:Choice>
              <mc:Fallback>
                <p:oleObj name="Equation" r:id="rId3" imgW="397476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939" y="242419"/>
                        <a:ext cx="8313738" cy="1593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973802"/>
              </p:ext>
            </p:extLst>
          </p:nvPr>
        </p:nvGraphicFramePr>
        <p:xfrm>
          <a:off x="1479257" y="1720128"/>
          <a:ext cx="26225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4" name="Equation" r:id="rId5" imgW="1282680" imgH="431640" progId="Equation.DSMT4">
                  <p:embed/>
                </p:oleObj>
              </mc:Choice>
              <mc:Fallback>
                <p:oleObj name="Equation" r:id="rId5" imgW="1282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9257" y="1720128"/>
                        <a:ext cx="2622550" cy="88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479257" y="269142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且</a:t>
            </a:r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925098"/>
              </p:ext>
            </p:extLst>
          </p:nvPr>
        </p:nvGraphicFramePr>
        <p:xfrm>
          <a:off x="2423592" y="2554712"/>
          <a:ext cx="55276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5" name="Equation" r:id="rId7" imgW="2705040" imgH="457200" progId="Equation.DSMT4">
                  <p:embed/>
                </p:oleObj>
              </mc:Choice>
              <mc:Fallback>
                <p:oleObj name="Equation" r:id="rId7" imgW="27050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23592" y="2554712"/>
                        <a:ext cx="5527675" cy="93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345107" y="3889178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于是由夹挤定理，</a:t>
            </a:r>
            <a:endParaRPr lang="zh-CN" altLang="en-US" sz="2800" b="1" dirty="0"/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292615"/>
              </p:ext>
            </p:extLst>
          </p:nvPr>
        </p:nvGraphicFramePr>
        <p:xfrm>
          <a:off x="4421296" y="3384279"/>
          <a:ext cx="5073650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6" name="Equation" r:id="rId9" imgW="2425680" imgH="787320" progId="Equation.DSMT4">
                  <p:embed/>
                </p:oleObj>
              </mc:Choice>
              <mc:Fallback>
                <p:oleObj name="Equation" r:id="rId9" imgW="242568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296" y="3384279"/>
                        <a:ext cx="5073650" cy="164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540934" y="4986868"/>
            <a:ext cx="9151573" cy="1241425"/>
            <a:chOff x="1540934" y="4986868"/>
            <a:chExt cx="9151573" cy="1241425"/>
          </a:xfrm>
        </p:grpSpPr>
        <p:graphicFrame>
          <p:nvGraphicFramePr>
            <p:cNvPr id="14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4277919"/>
                </p:ext>
              </p:extLst>
            </p:nvPr>
          </p:nvGraphicFramePr>
          <p:xfrm>
            <a:off x="6384032" y="5243358"/>
            <a:ext cx="4308475" cy="931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17" name="Equation" r:id="rId11" imgW="2057400" imgH="444240" progId="Equation.DSMT4">
                    <p:embed/>
                  </p:oleObj>
                </mc:Choice>
                <mc:Fallback>
                  <p:oleObj name="Equation" r:id="rId11" imgW="205740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4032" y="5243358"/>
                          <a:ext cx="4308475" cy="931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6"/>
            <p:cNvSpPr txBox="1">
              <a:spLocks noChangeArrowheads="1"/>
            </p:cNvSpPr>
            <p:nvPr/>
          </p:nvSpPr>
          <p:spPr bwMode="auto">
            <a:xfrm>
              <a:off x="1540934" y="5437188"/>
              <a:ext cx="12666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练习</a:t>
              </a:r>
              <a:r>
                <a:rPr lang="zh-CN" altLang="en-US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：</a:t>
              </a:r>
              <a:endParaRPr lang="zh-CN" altLang="en-US" sz="2800" b="1" dirty="0"/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2786035"/>
                </p:ext>
              </p:extLst>
            </p:nvPr>
          </p:nvGraphicFramePr>
          <p:xfrm>
            <a:off x="2584675" y="4986868"/>
            <a:ext cx="3667125" cy="1241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18" name="Equation" r:id="rId13" imgW="1612800" imgH="545760" progId="Equation.DSMT4">
                    <p:embed/>
                  </p:oleObj>
                </mc:Choice>
                <mc:Fallback>
                  <p:oleObj name="Equation" r:id="rId13" imgW="1612800" imgH="5457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584675" y="4986868"/>
                          <a:ext cx="3667125" cy="1241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6657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3200400" y="3657600"/>
          <a:ext cx="51816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3" name="BMP 图象" r:id="rId3" imgW="2819794" imgH="1867161" progId="Paint.Picture">
                  <p:embed/>
                </p:oleObj>
              </mc:Choice>
              <mc:Fallback>
                <p:oleObj name="BMP 图象" r:id="rId3" imgW="2819794" imgH="186716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657600"/>
                        <a:ext cx="5181600" cy="213360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743200" y="1981201"/>
          <a:ext cx="1498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4" name="公式" r:id="rId5" imgW="1497950" imgH="406224" progId="Equation.3">
                  <p:embed/>
                </p:oleObj>
              </mc:Choice>
              <mc:Fallback>
                <p:oleObj name="公式" r:id="rId5" imgW="149795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81201"/>
                        <a:ext cx="14986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4572000" y="1752600"/>
          <a:ext cx="2184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5" name="公式" r:id="rId7" imgW="2184400" imgH="660400" progId="Equation.3">
                  <p:embed/>
                </p:oleObj>
              </mc:Choice>
              <mc:Fallback>
                <p:oleObj name="公式" r:id="rId7" imgW="21844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2184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7086600" y="1820094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曲边梯形的面积</a:t>
            </a:r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2743200" y="2787651"/>
          <a:ext cx="1498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6" name="公式" r:id="rId9" imgW="1497950" imgH="406224" progId="Equation.3">
                  <p:embed/>
                </p:oleObj>
              </mc:Choice>
              <mc:Fallback>
                <p:oleObj name="公式" r:id="rId9" imgW="149795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787651"/>
                        <a:ext cx="14986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4533900" y="2559050"/>
          <a:ext cx="2413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7" name="公式" r:id="rId11" imgW="2413000" imgH="660400" progId="Equation.3">
                  <p:embed/>
                </p:oleObj>
              </mc:Choice>
              <mc:Fallback>
                <p:oleObj name="公式" r:id="rId11" imgW="24130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2559050"/>
                        <a:ext cx="2413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7086600" y="2618044"/>
            <a:ext cx="2971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曲边梯形的面积的负值</a:t>
            </a:r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3698875" y="4530725"/>
          <a:ext cx="2619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8" name="公式" r:id="rId13" imgW="393529" imgH="457002" progId="Equation.3">
                  <p:embed/>
                </p:oleObj>
              </mc:Choice>
              <mc:Fallback>
                <p:oleObj name="公式" r:id="rId13" imgW="393529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4530725"/>
                        <a:ext cx="2619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4668838" y="4779963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9" name="公式" r:id="rId15" imgW="419100" imgH="457200" progId="Equation.3">
                  <p:embed/>
                </p:oleObj>
              </mc:Choice>
              <mc:Fallback>
                <p:oleObj name="公式" r:id="rId15" imgW="419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838" y="4779963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5969000" y="4495800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0" name="公式" r:id="rId17" imgW="419100" imgH="457200" progId="Equation.3">
                  <p:embed/>
                </p:oleObj>
              </mc:Choice>
              <mc:Fallback>
                <p:oleObj name="公式" r:id="rId17" imgW="419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4495800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7086601" y="4876800"/>
          <a:ext cx="2698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1" name="公式" r:id="rId19" imgW="406224" imgH="457002" progId="Equation.3">
                  <p:embed/>
                </p:oleObj>
              </mc:Choice>
              <mc:Fallback>
                <p:oleObj name="公式" r:id="rId19" imgW="406224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1" y="4876800"/>
                        <a:ext cx="2698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047409"/>
              </p:ext>
            </p:extLst>
          </p:nvPr>
        </p:nvGraphicFramePr>
        <p:xfrm>
          <a:off x="3391124" y="5767388"/>
          <a:ext cx="4572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2" name="公式" r:id="rId21" imgW="4572000" imgH="660400" progId="Equation.3">
                  <p:embed/>
                </p:oleObj>
              </mc:Choice>
              <mc:Fallback>
                <p:oleObj name="公式" r:id="rId21" imgW="45720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1124" y="5767388"/>
                        <a:ext cx="4572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909680"/>
              </p:ext>
            </p:extLst>
          </p:nvPr>
        </p:nvGraphicFramePr>
        <p:xfrm>
          <a:off x="5664200" y="6043613"/>
          <a:ext cx="2984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3" name="公式" r:id="rId23" imgW="181145" imgH="28498" progId="Equation.3">
                  <p:embed/>
                </p:oleObj>
              </mc:Choice>
              <mc:Fallback>
                <p:oleObj name="公式" r:id="rId23" imgW="181145" imgH="284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6043613"/>
                        <a:ext cx="298450" cy="10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191726"/>
              </p:ext>
            </p:extLst>
          </p:nvPr>
        </p:nvGraphicFramePr>
        <p:xfrm>
          <a:off x="6425329" y="5971382"/>
          <a:ext cx="2651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4" name="公式" r:id="rId25" imgW="209601" imgH="200179" progId="Equation.3">
                  <p:embed/>
                </p:oleObj>
              </mc:Choice>
              <mc:Fallback>
                <p:oleObj name="公式" r:id="rId25" imgW="209601" imgH="2001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5329" y="5971382"/>
                        <a:ext cx="265113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715469"/>
              </p:ext>
            </p:extLst>
          </p:nvPr>
        </p:nvGraphicFramePr>
        <p:xfrm>
          <a:off x="7228913" y="6013625"/>
          <a:ext cx="307247" cy="11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5" name="公式" r:id="rId27" imgW="181145" imgH="28498" progId="Equation.3">
                  <p:embed/>
                </p:oleObj>
              </mc:Choice>
              <mc:Fallback>
                <p:oleObj name="公式" r:id="rId27" imgW="181145" imgH="284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8913" y="6013625"/>
                        <a:ext cx="307247" cy="11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Rectangle 17"/>
          <p:cNvSpPr>
            <a:spLocks noGrp="1" noChangeArrowheads="1"/>
          </p:cNvSpPr>
          <p:nvPr>
            <p:ph type="title"/>
          </p:nvPr>
        </p:nvSpPr>
        <p:spPr>
          <a:xfrm>
            <a:off x="2542134" y="764877"/>
            <a:ext cx="5472608" cy="706884"/>
          </a:xfrm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四、定积分的几何意义</a:t>
            </a:r>
          </a:p>
        </p:txBody>
      </p:sp>
    </p:spTree>
    <p:extLst>
      <p:ext uri="{BB962C8B-B14F-4D97-AF65-F5344CB8AC3E}">
        <p14:creationId xmlns:p14="http://schemas.microsoft.com/office/powerpoint/2010/main" val="2428498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utoUpdateAnimBg="0"/>
      <p:bldP spid="1741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495600" y="911770"/>
            <a:ext cx="2433464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几何意义：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604818"/>
              </p:ext>
            </p:extLst>
          </p:nvPr>
        </p:nvGraphicFramePr>
        <p:xfrm>
          <a:off x="2770336" y="1548061"/>
          <a:ext cx="7050088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2" name="公式" r:id="rId3" imgW="7048500" imgH="2032000" progId="Equation.3">
                  <p:embed/>
                </p:oleObj>
              </mc:Choice>
              <mc:Fallback>
                <p:oleObj name="公式" r:id="rId3" imgW="7048500" imgH="203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336" y="1548061"/>
                        <a:ext cx="7050088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4511824" y="3643717"/>
            <a:ext cx="5638800" cy="2192338"/>
            <a:chOff x="912" y="2544"/>
            <a:chExt cx="3552" cy="1381"/>
          </a:xfrm>
        </p:grpSpPr>
        <p:graphicFrame>
          <p:nvGraphicFramePr>
            <p:cNvPr id="19461" name="Object 5"/>
            <p:cNvGraphicFramePr>
              <a:graphicFrameLocks noChangeAspect="1"/>
            </p:cNvGraphicFramePr>
            <p:nvPr/>
          </p:nvGraphicFramePr>
          <p:xfrm>
            <a:off x="912" y="2544"/>
            <a:ext cx="3552" cy="1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73" name="BMP 图象" r:id="rId5" imgW="2819794" imgH="1867161" progId="Paint.Picture">
                    <p:embed/>
                  </p:oleObj>
                </mc:Choice>
                <mc:Fallback>
                  <p:oleObj name="BMP 图象" r:id="rId5" imgW="2819794" imgH="186716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544"/>
                          <a:ext cx="3552" cy="1381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00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2" name="Object 6"/>
            <p:cNvGraphicFramePr>
              <a:graphicFrameLocks noChangeAspect="1"/>
            </p:cNvGraphicFramePr>
            <p:nvPr/>
          </p:nvGraphicFramePr>
          <p:xfrm>
            <a:off x="2736" y="3067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74" name="公式" r:id="rId7" imgW="253890" imgH="241195" progId="Equation.3">
                    <p:embed/>
                  </p:oleObj>
                </mc:Choice>
                <mc:Fallback>
                  <p:oleObj name="公式" r:id="rId7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067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3" name="Object 7"/>
            <p:cNvGraphicFramePr>
              <a:graphicFrameLocks noChangeAspect="1"/>
            </p:cNvGraphicFramePr>
            <p:nvPr/>
          </p:nvGraphicFramePr>
          <p:xfrm>
            <a:off x="1235" y="2971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75" name="公式" r:id="rId9" imgW="253890" imgH="241195" progId="Equation.3">
                    <p:embed/>
                  </p:oleObj>
                </mc:Choice>
                <mc:Fallback>
                  <p:oleObj name="公式" r:id="rId9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5" y="2971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4" name="Object 8"/>
            <p:cNvGraphicFramePr>
              <a:graphicFrameLocks noChangeAspect="1"/>
            </p:cNvGraphicFramePr>
            <p:nvPr/>
          </p:nvGraphicFramePr>
          <p:xfrm>
            <a:off x="1968" y="3345"/>
            <a:ext cx="135" cy="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76" name="公式" r:id="rId10" imgW="240986" imgH="88784" progId="Equation.3">
                    <p:embed/>
                  </p:oleObj>
                </mc:Choice>
                <mc:Fallback>
                  <p:oleObj name="公式" r:id="rId10" imgW="240986" imgH="88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345"/>
                          <a:ext cx="135" cy="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5" name="Object 9"/>
            <p:cNvGraphicFramePr>
              <a:graphicFrameLocks noChangeAspect="1"/>
            </p:cNvGraphicFramePr>
            <p:nvPr/>
          </p:nvGraphicFramePr>
          <p:xfrm>
            <a:off x="3566" y="3441"/>
            <a:ext cx="135" cy="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77" name="公式" r:id="rId12" imgW="240986" imgH="88784" progId="Equation.3">
                    <p:embed/>
                  </p:oleObj>
                </mc:Choice>
                <mc:Fallback>
                  <p:oleObj name="公式" r:id="rId12" imgW="240986" imgH="88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6" y="3441"/>
                          <a:ext cx="135" cy="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085484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2590801" y="838201"/>
            <a:ext cx="7007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利用定积分的几何意义可得下列有用的公式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67000" y="1427163"/>
          <a:ext cx="30480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2" name="Equation" r:id="rId3" imgW="1447172" imgH="406224" progId="Equation.DSMT4">
                  <p:embed/>
                </p:oleObj>
              </mc:Choice>
              <mc:Fallback>
                <p:oleObj name="Equation" r:id="rId3" imgW="1447172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427163"/>
                        <a:ext cx="3048000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11426" y="4210051"/>
          <a:ext cx="296862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3" name="Equation" r:id="rId5" imgW="1409088" imgH="406224" progId="Equation.DSMT4">
                  <p:embed/>
                </p:oleObj>
              </mc:Choice>
              <mc:Fallback>
                <p:oleObj name="Equation" r:id="rId5" imgW="1409088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6" y="4210051"/>
                        <a:ext cx="2968625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121400" y="1693864"/>
            <a:ext cx="2578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/>
              <a:t>上半圆的面积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884864" y="4395789"/>
            <a:ext cx="3309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/>
              <a:t>四分之一圆的面积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5410200" y="2776538"/>
          <a:ext cx="1600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4" name="Equation" r:id="rId7" imgW="850531" imgH="266584" progId="Equation.DSMT4">
                  <p:embed/>
                </p:oleObj>
              </mc:Choice>
              <mc:Fallback>
                <p:oleObj name="Equation" r:id="rId7" imgW="850531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776538"/>
                        <a:ext cx="16002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3638551" y="3995738"/>
            <a:ext cx="1992313" cy="284162"/>
            <a:chOff x="4841408" y="3512542"/>
            <a:chExt cx="1992056" cy="282921"/>
          </a:xfrm>
        </p:grpSpPr>
        <p:graphicFrame>
          <p:nvGraphicFramePr>
            <p:cNvPr id="20500" name="对象 36"/>
            <p:cNvGraphicFramePr>
              <a:graphicFrameLocks noChangeAspect="1"/>
            </p:cNvGraphicFramePr>
            <p:nvPr/>
          </p:nvGraphicFramePr>
          <p:xfrm>
            <a:off x="4841408" y="3512542"/>
            <a:ext cx="421986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5" name="Equation" r:id="rId9" imgW="215713" imgH="139579" progId="Equation.DSMT4">
                    <p:embed/>
                  </p:oleObj>
                </mc:Choice>
                <mc:Fallback>
                  <p:oleObj name="Equation" r:id="rId9" imgW="215713" imgH="1395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1408" y="3512542"/>
                          <a:ext cx="421986" cy="273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1" name="对象 37"/>
            <p:cNvGraphicFramePr>
              <a:graphicFrameLocks noChangeAspect="1"/>
            </p:cNvGraphicFramePr>
            <p:nvPr/>
          </p:nvGraphicFramePr>
          <p:xfrm>
            <a:off x="6591009" y="3528763"/>
            <a:ext cx="242455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6" name="Equation" r:id="rId11" imgW="126835" imgH="139518" progId="Equation.DSMT4">
                    <p:embed/>
                  </p:oleObj>
                </mc:Choice>
                <mc:Fallback>
                  <p:oleObj name="Equation" r:id="rId11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1009" y="3528763"/>
                          <a:ext cx="242455" cy="266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8" name="直接连接符 47"/>
          <p:cNvCxnSpPr/>
          <p:nvPr/>
        </p:nvCxnSpPr>
        <p:spPr>
          <a:xfrm>
            <a:off x="4768850" y="3065464"/>
            <a:ext cx="0" cy="89217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497264" y="2263775"/>
            <a:ext cx="2625725" cy="2478088"/>
            <a:chOff x="4868008" y="2331588"/>
            <a:chExt cx="2625997" cy="2478678"/>
          </a:xfrm>
        </p:grpSpPr>
        <p:grpSp>
          <p:nvGrpSpPr>
            <p:cNvPr id="20491" name="组合 38"/>
            <p:cNvGrpSpPr>
              <a:grpSpLocks/>
            </p:cNvGrpSpPr>
            <p:nvPr/>
          </p:nvGrpSpPr>
          <p:grpSpPr bwMode="auto">
            <a:xfrm>
              <a:off x="4868008" y="2331588"/>
              <a:ext cx="2625997" cy="2478678"/>
              <a:chOff x="1820008" y="2164432"/>
              <a:chExt cx="2625997" cy="2478678"/>
            </a:xfrm>
          </p:grpSpPr>
          <p:sp>
            <p:nvSpPr>
              <p:cNvPr id="40" name="弦形 39"/>
              <p:cNvSpPr/>
              <p:nvPr/>
            </p:nvSpPr>
            <p:spPr>
              <a:xfrm>
                <a:off x="2201047" y="2966311"/>
                <a:ext cx="1752782" cy="1676799"/>
              </a:xfrm>
              <a:prstGeom prst="chord">
                <a:avLst>
                  <a:gd name="adj1" fmla="val 10675624"/>
                  <a:gd name="adj2" fmla="val 134462"/>
                </a:avLst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20494" name="组合 40"/>
              <p:cNvGrpSpPr>
                <a:grpSpLocks/>
              </p:cNvGrpSpPr>
              <p:nvPr/>
            </p:nvGrpSpPr>
            <p:grpSpPr bwMode="auto">
              <a:xfrm>
                <a:off x="1820008" y="2164432"/>
                <a:ext cx="2625997" cy="2052459"/>
                <a:chOff x="2136515" y="2310485"/>
                <a:chExt cx="2625997" cy="2052459"/>
              </a:xfrm>
            </p:grpSpPr>
            <p:cxnSp>
              <p:nvCxnSpPr>
                <p:cNvPr id="42" name="直接箭头连接符 41"/>
                <p:cNvCxnSpPr/>
                <p:nvPr/>
              </p:nvCxnSpPr>
              <p:spPr>
                <a:xfrm flipV="1">
                  <a:off x="3401883" y="2486740"/>
                  <a:ext cx="0" cy="167679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496" name="组合 42"/>
                <p:cNvGrpSpPr>
                  <a:grpSpLocks/>
                </p:cNvGrpSpPr>
                <p:nvPr/>
              </p:nvGrpSpPr>
              <p:grpSpPr bwMode="auto">
                <a:xfrm>
                  <a:off x="2136515" y="2310485"/>
                  <a:ext cx="2625997" cy="2052459"/>
                  <a:chOff x="1199158" y="2214741"/>
                  <a:chExt cx="2625997" cy="2052459"/>
                </a:xfrm>
              </p:grpSpPr>
              <p:cxnSp>
                <p:nvCxnSpPr>
                  <p:cNvPr id="44" name="直接箭头连接符 43"/>
                  <p:cNvCxnSpPr/>
                  <p:nvPr/>
                </p:nvCxnSpPr>
                <p:spPr>
                  <a:xfrm>
                    <a:off x="1199158" y="3901068"/>
                    <a:ext cx="251486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20498" name="对象 44"/>
                  <p:cNvGraphicFramePr>
                    <a:graphicFrameLocks noChangeAspect="1"/>
                  </p:cNvGraphicFramePr>
                  <p:nvPr/>
                </p:nvGraphicFramePr>
                <p:xfrm>
                  <a:off x="3515464" y="3957509"/>
                  <a:ext cx="309691" cy="30969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8647" name="Equation" r:id="rId13" imgW="139700" imgH="139700" progId="Equation.DSMT4">
                          <p:embed/>
                        </p:oleObj>
                      </mc:Choice>
                      <mc:Fallback>
                        <p:oleObj name="Equation" r:id="rId13" imgW="139700" imgH="13970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15464" y="3957509"/>
                                <a:ext cx="309691" cy="30969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0499" name="对象 45"/>
                  <p:cNvGraphicFramePr>
                    <a:graphicFrameLocks noChangeAspect="1"/>
                  </p:cNvGraphicFramePr>
                  <p:nvPr/>
                </p:nvGraphicFramePr>
                <p:xfrm>
                  <a:off x="2503350" y="2214741"/>
                  <a:ext cx="304800" cy="35353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8648" name="Equation" r:id="rId15" imgW="139579" imgH="164957" progId="Equation.DSMT4">
                          <p:embed/>
                        </p:oleObj>
                      </mc:Choice>
                      <mc:Fallback>
                        <p:oleObj name="Equation" r:id="rId15" imgW="139579" imgH="164957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503350" y="2214741"/>
                                <a:ext cx="304800" cy="35353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graphicFrame>
          <p:nvGraphicFramePr>
            <p:cNvPr id="20492" name="对象 6"/>
            <p:cNvGraphicFramePr>
              <a:graphicFrameLocks noChangeAspect="1"/>
            </p:cNvGraphicFramePr>
            <p:nvPr/>
          </p:nvGraphicFramePr>
          <p:xfrm>
            <a:off x="6248400" y="4047238"/>
            <a:ext cx="271236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9" name="Equation" r:id="rId17" imgW="164814" imgH="177492" progId="Equation.DSMT4">
                    <p:embed/>
                  </p:oleObj>
                </mc:Choice>
                <mc:Fallback>
                  <p:oleObj name="Equation" r:id="rId17" imgW="164814" imgH="1774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8400" y="4047238"/>
                          <a:ext cx="271236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1894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5099050" y="2987675"/>
          <a:ext cx="16716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0" name="Equation" r:id="rId3" imgW="888614" imgH="266584" progId="Equation.DSMT4">
                  <p:embed/>
                </p:oleObj>
              </mc:Choice>
              <mc:Fallback>
                <p:oleObj name="Equation" r:id="rId3" imgW="888614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2987675"/>
                        <a:ext cx="16716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弦形 39"/>
          <p:cNvSpPr/>
          <p:nvPr/>
        </p:nvSpPr>
        <p:spPr>
          <a:xfrm>
            <a:off x="3333452" y="3200400"/>
            <a:ext cx="1676400" cy="1752600"/>
          </a:xfrm>
          <a:prstGeom prst="chord">
            <a:avLst>
              <a:gd name="adj1" fmla="val 10675624"/>
              <a:gd name="adj2" fmla="val 13446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64" name="组合 63"/>
          <p:cNvGrpSpPr>
            <a:grpSpLocks/>
          </p:cNvGrpSpPr>
          <p:nvPr/>
        </p:nvGrpSpPr>
        <p:grpSpPr bwMode="auto">
          <a:xfrm>
            <a:off x="2057401" y="2481263"/>
            <a:ext cx="3876675" cy="2138362"/>
            <a:chOff x="533400" y="2819399"/>
            <a:chExt cx="3877408" cy="2137821"/>
          </a:xfrm>
        </p:grpSpPr>
        <p:grpSp>
          <p:nvGrpSpPr>
            <p:cNvPr id="21513" name="组合 33"/>
            <p:cNvGrpSpPr>
              <a:grpSpLocks/>
            </p:cNvGrpSpPr>
            <p:nvPr/>
          </p:nvGrpSpPr>
          <p:grpSpPr bwMode="auto">
            <a:xfrm>
              <a:off x="533400" y="2819399"/>
              <a:ext cx="3877408" cy="1800239"/>
              <a:chOff x="2145307" y="2363413"/>
              <a:chExt cx="3877408" cy="1800239"/>
            </a:xfrm>
          </p:grpSpPr>
          <p:cxnSp>
            <p:nvCxnSpPr>
              <p:cNvPr id="12" name="直接箭头连接符 11"/>
              <p:cNvCxnSpPr/>
              <p:nvPr/>
            </p:nvCxnSpPr>
            <p:spPr>
              <a:xfrm flipV="1">
                <a:off x="3402845" y="2487207"/>
                <a:ext cx="0" cy="16759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17" name="组合 31"/>
              <p:cNvGrpSpPr>
                <a:grpSpLocks/>
              </p:cNvGrpSpPr>
              <p:nvPr/>
            </p:nvGrpSpPr>
            <p:grpSpPr bwMode="auto">
              <a:xfrm>
                <a:off x="2145307" y="2363413"/>
                <a:ext cx="3877408" cy="1632438"/>
                <a:chOff x="1207950" y="2267669"/>
                <a:chExt cx="3877408" cy="1632438"/>
              </a:xfrm>
            </p:grpSpPr>
            <p:cxnSp>
              <p:nvCxnSpPr>
                <p:cNvPr id="8" name="直接箭头连接符 7"/>
                <p:cNvCxnSpPr/>
                <p:nvPr/>
              </p:nvCxnSpPr>
              <p:spPr>
                <a:xfrm>
                  <a:off x="1207950" y="3897619"/>
                  <a:ext cx="387740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21519" name="对象 24"/>
                <p:cNvGraphicFramePr>
                  <a:graphicFrameLocks noChangeAspect="1"/>
                </p:cNvGraphicFramePr>
                <p:nvPr/>
              </p:nvGraphicFramePr>
              <p:xfrm>
                <a:off x="2476500" y="2267669"/>
                <a:ext cx="304800" cy="3535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621" name="Equation" r:id="rId5" imgW="139579" imgH="164957" progId="Equation.DSMT4">
                        <p:embed/>
                      </p:oleObj>
                    </mc:Choice>
                    <mc:Fallback>
                      <p:oleObj name="Equation" r:id="rId5" imgW="139579" imgH="164957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76500" y="2267669"/>
                              <a:ext cx="304800" cy="3535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21514" name="对象 36"/>
            <p:cNvGraphicFramePr>
              <a:graphicFrameLocks noChangeAspect="1"/>
            </p:cNvGraphicFramePr>
            <p:nvPr/>
          </p:nvGraphicFramePr>
          <p:xfrm>
            <a:off x="1433446" y="4572000"/>
            <a:ext cx="322262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22" name="Equation" r:id="rId7" imgW="164814" imgH="177492" progId="Equation.DSMT4">
                    <p:embed/>
                  </p:oleObj>
                </mc:Choice>
                <mc:Fallback>
                  <p:oleObj name="Equation" r:id="rId7" imgW="164814" imgH="1774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3446" y="4572000"/>
                          <a:ext cx="322262" cy="347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5" name="对象 44"/>
            <p:cNvGraphicFramePr>
              <a:graphicFrameLocks noChangeAspect="1"/>
            </p:cNvGraphicFramePr>
            <p:nvPr/>
          </p:nvGraphicFramePr>
          <p:xfrm>
            <a:off x="3999034" y="4572000"/>
            <a:ext cx="296226" cy="385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23" name="Equation" r:id="rId9" imgW="139700" imgH="139700" progId="Equation.DSMT4">
                    <p:embed/>
                  </p:oleObj>
                </mc:Choice>
                <mc:Fallback>
                  <p:oleObj name="Equation" r:id="rId9" imgW="139700" imgH="139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9034" y="4572000"/>
                          <a:ext cx="296226" cy="385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09" name="TextBox 51"/>
          <p:cNvSpPr txBox="1">
            <a:spLocks noChangeArrowheads="1"/>
          </p:cNvSpPr>
          <p:nvPr/>
        </p:nvSpPr>
        <p:spPr bwMode="auto">
          <a:xfrm>
            <a:off x="2207570" y="1205707"/>
            <a:ext cx="12668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练习：</a:t>
            </a:r>
          </a:p>
        </p:txBody>
      </p:sp>
      <p:graphicFrame>
        <p:nvGraphicFramePr>
          <p:cNvPr id="21510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103900"/>
              </p:ext>
            </p:extLst>
          </p:nvPr>
        </p:nvGraphicFramePr>
        <p:xfrm>
          <a:off x="3474395" y="1102520"/>
          <a:ext cx="443706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4" name="Equation" r:id="rId11" imgW="2159000" imgH="330200" progId="Equation.DSMT4">
                  <p:embed/>
                </p:oleObj>
              </mc:Choice>
              <mc:Fallback>
                <p:oleObj name="Equation" r:id="rId11" imgW="21590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395" y="1102520"/>
                        <a:ext cx="4437063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直接连接符 55"/>
          <p:cNvCxnSpPr/>
          <p:nvPr/>
        </p:nvCxnSpPr>
        <p:spPr>
          <a:xfrm>
            <a:off x="4133850" y="3238500"/>
            <a:ext cx="19050" cy="838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对象 64"/>
          <p:cNvGraphicFramePr>
            <a:graphicFrameLocks noChangeAspect="1"/>
          </p:cNvGraphicFramePr>
          <p:nvPr/>
        </p:nvGraphicFramePr>
        <p:xfrm>
          <a:off x="4038600" y="4114801"/>
          <a:ext cx="10493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5" name="Equation" r:id="rId13" imgW="571252" imgH="203112" progId="Equation.DSMT4">
                  <p:embed/>
                </p:oleObj>
              </mc:Choice>
              <mc:Fallback>
                <p:oleObj name="Equation" r:id="rId13" imgW="57125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14801"/>
                        <a:ext cx="104933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8024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91744" y="2636912"/>
            <a:ext cx="4608512" cy="792088"/>
          </a:xfrm>
          <a:ln w="53975" cmpd="thickThin">
            <a:solidFill>
              <a:srgbClr val="FF0000"/>
            </a:solidFill>
          </a:ln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五、定积分的性质</a:t>
            </a:r>
          </a:p>
        </p:txBody>
      </p:sp>
    </p:spTree>
    <p:extLst>
      <p:ext uri="{BB962C8B-B14F-4D97-AF65-F5344CB8AC3E}">
        <p14:creationId xmlns:p14="http://schemas.microsoft.com/office/powerpoint/2010/main" val="32897455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1783878" y="764703"/>
            <a:ext cx="8992641" cy="1452501"/>
            <a:chOff x="474" y="368"/>
            <a:chExt cx="5341" cy="4118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474" y="368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83" cy="374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362200" y="2209801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3352800" y="2133600"/>
          <a:ext cx="35052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9" name="Equation" r:id="rId3" imgW="1459866" imgH="330057" progId="Equation.DSMT4">
                  <p:embed/>
                </p:oleObj>
              </mc:Choice>
              <mc:Fallback>
                <p:oleObj name="Equation" r:id="rId3" imgW="1459866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5052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352800" y="2971800"/>
          <a:ext cx="44958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0" name="Equation" r:id="rId5" imgW="1943100" imgH="431800" progId="Equation.DSMT4">
                  <p:embed/>
                </p:oleObj>
              </mc:Choice>
              <mc:Fallback>
                <p:oleObj name="Equation" r:id="rId5" imgW="1943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971800"/>
                        <a:ext cx="44958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3352800" y="3886200"/>
          <a:ext cx="2895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1" name="Equation" r:id="rId7" imgW="1295400" imgH="431800" progId="Equation.DSMT4">
                  <p:embed/>
                </p:oleObj>
              </mc:Choice>
              <mc:Fallback>
                <p:oleObj name="Equation" r:id="rId7" imgW="1295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886200"/>
                        <a:ext cx="2895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6172200" y="3962400"/>
          <a:ext cx="25908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2" name="Equation" r:id="rId9" imgW="1257300" imgH="431800" progId="Equation.DSMT4">
                  <p:embed/>
                </p:oleObj>
              </mc:Choice>
              <mc:Fallback>
                <p:oleObj name="Equation" r:id="rId9" imgW="12573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962400"/>
                        <a:ext cx="25908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3429000" y="4800601"/>
          <a:ext cx="19812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3" name="Equation" r:id="rId11" imgW="939392" imgH="330057" progId="Equation.DSMT4">
                  <p:embed/>
                </p:oleObj>
              </mc:Choice>
              <mc:Fallback>
                <p:oleObj name="Equation" r:id="rId11" imgW="939392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800601"/>
                        <a:ext cx="19812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5410200" y="4800601"/>
          <a:ext cx="18288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4" name="Equation" r:id="rId13" imgW="927100" imgH="330200" progId="Equation.DSMT4">
                  <p:embed/>
                </p:oleObj>
              </mc:Choice>
              <mc:Fallback>
                <p:oleObj name="Equation" r:id="rId13" imgW="927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800601"/>
                        <a:ext cx="18288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3124200" y="1219201"/>
          <a:ext cx="7272338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5" name="文档" r:id="rId15" imgW="7014749" imgH="806184" progId="Word.Document.8">
                  <p:embed/>
                </p:oleObj>
              </mc:Choice>
              <mc:Fallback>
                <p:oleObj name="文档" r:id="rId15" imgW="7014749" imgH="8061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19201"/>
                        <a:ext cx="7272338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2278064" y="5424488"/>
            <a:ext cx="72779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此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性质可以推广到有限多个函数作和的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情况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2278064" y="80645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性质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线性性质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4177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9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2"/>
          <p:cNvGrpSpPr>
            <a:grpSpLocks/>
          </p:cNvGrpSpPr>
          <p:nvPr/>
        </p:nvGrpSpPr>
        <p:grpSpPr bwMode="auto">
          <a:xfrm>
            <a:off x="1919536" y="627066"/>
            <a:ext cx="8640960" cy="1463672"/>
            <a:chOff x="474" y="368"/>
            <a:chExt cx="5341" cy="4118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474" y="368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83" cy="374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940050" y="1227138"/>
          <a:ext cx="559435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5" name="文档" r:id="rId3" imgW="5610464" imgH="831690" progId="Word.Document.8">
                  <p:embed/>
                </p:oleObj>
              </mc:Choice>
              <mc:Fallback>
                <p:oleObj name="文档" r:id="rId3" imgW="5610464" imgH="8316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1227138"/>
                        <a:ext cx="5594350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2399542" y="2399545"/>
            <a:ext cx="8001000" cy="519113"/>
            <a:chOff x="720" y="1632"/>
            <a:chExt cx="5040" cy="327"/>
          </a:xfrm>
        </p:grpSpPr>
        <p:sp>
          <p:nvSpPr>
            <p:cNvPr id="24591" name="Text Box 4"/>
            <p:cNvSpPr txBox="1">
              <a:spLocks noChangeArrowheads="1"/>
            </p:cNvSpPr>
            <p:nvPr/>
          </p:nvSpPr>
          <p:spPr bwMode="auto">
            <a:xfrm>
              <a:off x="720" y="1632"/>
              <a:ext cx="50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补充：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不论           的相对位置如何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上式总成立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24592" name="Object 5"/>
            <p:cNvGraphicFramePr>
              <a:graphicFrameLocks noChangeAspect="1"/>
            </p:cNvGraphicFramePr>
            <p:nvPr/>
          </p:nvGraphicFramePr>
          <p:xfrm>
            <a:off x="1972" y="1700"/>
            <a:ext cx="55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6" name="公式" r:id="rId5" imgW="875920" imgH="393529" progId="Equation.3">
                    <p:embed/>
                  </p:oleObj>
                </mc:Choice>
                <mc:Fallback>
                  <p:oleObj name="公式" r:id="rId5" imgW="87592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2" y="1700"/>
                          <a:ext cx="55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466976" y="2987215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例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  若</a:t>
            </a: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500026"/>
              </p:ext>
            </p:extLst>
          </p:nvPr>
        </p:nvGraphicFramePr>
        <p:xfrm>
          <a:off x="3754934" y="3067680"/>
          <a:ext cx="14605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7" name="公式" r:id="rId7" imgW="1459866" imgH="393529" progId="Equation.3">
                  <p:embed/>
                </p:oleObj>
              </mc:Choice>
              <mc:Fallback>
                <p:oleObj name="公式" r:id="rId7" imgW="145986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934" y="3067680"/>
                        <a:ext cx="14605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267598"/>
              </p:ext>
            </p:extLst>
          </p:nvPr>
        </p:nvGraphicFramePr>
        <p:xfrm>
          <a:off x="3089301" y="3552864"/>
          <a:ext cx="1511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8" name="公式" r:id="rId9" imgW="1511300" imgH="660400" progId="Equation.3">
                  <p:embed/>
                </p:oleObj>
              </mc:Choice>
              <mc:Fallback>
                <p:oleObj name="公式" r:id="rId9" imgW="15113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301" y="3552864"/>
                        <a:ext cx="1511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681874"/>
              </p:ext>
            </p:extLst>
          </p:nvPr>
        </p:nvGraphicFramePr>
        <p:xfrm>
          <a:off x="4600601" y="3552864"/>
          <a:ext cx="3657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9" name="公式" r:id="rId11" imgW="3657600" imgH="660400" progId="Equation.3">
                  <p:embed/>
                </p:oleObj>
              </mc:Choice>
              <mc:Fallback>
                <p:oleObj name="公式" r:id="rId11" imgW="36576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601" y="3552864"/>
                        <a:ext cx="3657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634513"/>
              </p:ext>
            </p:extLst>
          </p:nvPr>
        </p:nvGraphicFramePr>
        <p:xfrm>
          <a:off x="3580607" y="4344194"/>
          <a:ext cx="1511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0" name="公式" r:id="rId13" imgW="1511300" imgH="660400" progId="Equation.3">
                  <p:embed/>
                </p:oleObj>
              </mc:Choice>
              <mc:Fallback>
                <p:oleObj name="公式" r:id="rId13" imgW="15113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0607" y="4344194"/>
                        <a:ext cx="1511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728584"/>
              </p:ext>
            </p:extLst>
          </p:nvPr>
        </p:nvGraphicFramePr>
        <p:xfrm>
          <a:off x="5157788" y="4321891"/>
          <a:ext cx="3644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1" name="公式" r:id="rId15" imgW="3644900" imgH="660400" progId="Equation.3">
                  <p:embed/>
                </p:oleObj>
              </mc:Choice>
              <mc:Fallback>
                <p:oleObj name="公式" r:id="rId15" imgW="36449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321891"/>
                        <a:ext cx="3644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553393"/>
              </p:ext>
            </p:extLst>
          </p:nvPr>
        </p:nvGraphicFramePr>
        <p:xfrm>
          <a:off x="5155775" y="5169509"/>
          <a:ext cx="3797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2" name="公式" r:id="rId17" imgW="3797300" imgH="685800" progId="Equation.3">
                  <p:embed/>
                </p:oleObj>
              </mc:Choice>
              <mc:Fallback>
                <p:oleObj name="公式" r:id="rId17" imgW="37973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5775" y="5169509"/>
                        <a:ext cx="3797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3494817" y="709382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区间可加性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2927281" y="4414838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215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730469"/>
              </p:ext>
            </p:extLst>
          </p:nvPr>
        </p:nvGraphicFramePr>
        <p:xfrm>
          <a:off x="6400800" y="766763"/>
          <a:ext cx="23860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3" name="Document" r:id="rId19" imgW="2357456" imgH="429135" progId="Word.Document.8">
                  <p:embed/>
                </p:oleObj>
              </mc:Choice>
              <mc:Fallback>
                <p:oleObj name="Document" r:id="rId19" imgW="2357456" imgH="4291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6763"/>
                        <a:ext cx="238601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Text Box 16"/>
          <p:cNvSpPr txBox="1">
            <a:spLocks noChangeArrowheads="1"/>
          </p:cNvSpPr>
          <p:nvPr/>
        </p:nvSpPr>
        <p:spPr bwMode="auto">
          <a:xfrm>
            <a:off x="2495576" y="692633"/>
            <a:ext cx="2105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性质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508080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utoUpdateAnimBg="0"/>
      <p:bldP spid="21517" grpId="0" autoUpdateAnimBg="0"/>
      <p:bldP spid="2151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2"/>
          <p:cNvGrpSpPr>
            <a:grpSpLocks/>
          </p:cNvGrpSpPr>
          <p:nvPr/>
        </p:nvGrpSpPr>
        <p:grpSpPr bwMode="auto">
          <a:xfrm>
            <a:off x="1631502" y="4214917"/>
            <a:ext cx="8992641" cy="1452501"/>
            <a:chOff x="474" y="368"/>
            <a:chExt cx="5341" cy="4118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474" y="368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83" cy="374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4" name="Group 2"/>
          <p:cNvGrpSpPr>
            <a:grpSpLocks/>
          </p:cNvGrpSpPr>
          <p:nvPr/>
        </p:nvGrpSpPr>
        <p:grpSpPr bwMode="auto">
          <a:xfrm>
            <a:off x="1631503" y="2531915"/>
            <a:ext cx="8992641" cy="1452501"/>
            <a:chOff x="474" y="368"/>
            <a:chExt cx="5341" cy="4118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474" y="368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83" cy="374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1" name="Group 2"/>
          <p:cNvGrpSpPr>
            <a:grpSpLocks/>
          </p:cNvGrpSpPr>
          <p:nvPr/>
        </p:nvGrpSpPr>
        <p:grpSpPr bwMode="auto">
          <a:xfrm>
            <a:off x="1631504" y="852549"/>
            <a:ext cx="8992641" cy="1452501"/>
            <a:chOff x="474" y="368"/>
            <a:chExt cx="5341" cy="4118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474" y="368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83" cy="374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088898"/>
              </p:ext>
            </p:extLst>
          </p:nvPr>
        </p:nvGraphicFramePr>
        <p:xfrm>
          <a:off x="3265212" y="3109867"/>
          <a:ext cx="4900397" cy="774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0" name="Document" r:id="rId3" imgW="4697270" imgH="744507" progId="Word.Document.8">
                  <p:embed/>
                </p:oleObj>
              </mc:Choice>
              <mc:Fallback>
                <p:oleObj name="Document" r:id="rId3" imgW="4697270" imgH="7445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212" y="3109867"/>
                        <a:ext cx="4900397" cy="774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10211" y="9525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性质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保序性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477282"/>
              </p:ext>
            </p:extLst>
          </p:nvPr>
        </p:nvGraphicFramePr>
        <p:xfrm>
          <a:off x="3437419" y="2639761"/>
          <a:ext cx="5380806" cy="567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1" name="Document" r:id="rId5" imgW="5079619" imgH="542899" progId="Word.Document.8">
                  <p:embed/>
                </p:oleObj>
              </mc:Choice>
              <mc:Fallback>
                <p:oleObj name="Document" r:id="rId5" imgW="5079619" imgH="5428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7419" y="2639761"/>
                        <a:ext cx="5380806" cy="567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812405"/>
              </p:ext>
            </p:extLst>
          </p:nvPr>
        </p:nvGraphicFramePr>
        <p:xfrm>
          <a:off x="5186018" y="1000864"/>
          <a:ext cx="5040560" cy="43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2" name="Document" r:id="rId7" imgW="5423445" imgH="473057" progId="Word.Document.8">
                  <p:embed/>
                </p:oleObj>
              </mc:Choice>
              <mc:Fallback>
                <p:oleObj name="Document" r:id="rId7" imgW="5423445" imgH="4730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018" y="1000864"/>
                        <a:ext cx="5040560" cy="43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2143849" y="2632566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推论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2163914" y="4268398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推论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225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231630"/>
              </p:ext>
            </p:extLst>
          </p:nvPr>
        </p:nvGraphicFramePr>
        <p:xfrm>
          <a:off x="3459314" y="4782482"/>
          <a:ext cx="4246984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3" name="文档" r:id="rId9" imgW="4043578" imgH="790336" progId="Word.Document.8">
                  <p:embed/>
                </p:oleObj>
              </mc:Choice>
              <mc:Fallback>
                <p:oleObj name="文档" r:id="rId9" imgW="4043578" imgH="7903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314" y="4782482"/>
                        <a:ext cx="4246984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3439249" y="4227496"/>
            <a:ext cx="2152695" cy="573208"/>
            <a:chOff x="-79" y="-57125"/>
            <a:chExt cx="2152695" cy="573208"/>
          </a:xfrm>
        </p:grpSpPr>
        <p:sp>
          <p:nvSpPr>
            <p:cNvPr id="2" name="Rectangle 57"/>
            <p:cNvSpPr>
              <a:spLocks noChangeArrowheads="1"/>
            </p:cNvSpPr>
            <p:nvPr/>
          </p:nvSpPr>
          <p:spPr bwMode="auto">
            <a:xfrm>
              <a:off x="-79" y="-57125"/>
              <a:ext cx="54534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若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5820294"/>
                </p:ext>
              </p:extLst>
            </p:nvPr>
          </p:nvGraphicFramePr>
          <p:xfrm>
            <a:off x="545264" y="20965"/>
            <a:ext cx="1607352" cy="495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24" name="Equation" r:id="rId11" imgW="723600" imgH="203040" progId="Equation.DSMT4">
                    <p:embed/>
                  </p:oleObj>
                </mc:Choice>
                <mc:Fallback>
                  <p:oleObj name="Equation" r:id="rId11" imgW="723600" imgH="203040" progId="Equation.DSMT4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264" y="20965"/>
                          <a:ext cx="1607352" cy="49511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Rectangle 58"/>
          <p:cNvSpPr>
            <a:spLocks noChangeArrowheads="1"/>
          </p:cNvSpPr>
          <p:nvPr/>
        </p:nvSpPr>
        <p:spPr bwMode="auto">
          <a:xfrm>
            <a:off x="0" y="885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354321"/>
              </p:ext>
            </p:extLst>
          </p:nvPr>
        </p:nvGraphicFramePr>
        <p:xfrm>
          <a:off x="3285604" y="1421586"/>
          <a:ext cx="5620792" cy="7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5" name="Equation" r:id="rId13" imgW="2349360" imgH="330120" progId="Equation.DSMT4">
                  <p:embed/>
                </p:oleObj>
              </mc:Choice>
              <mc:Fallback>
                <p:oleObj name="Equation" r:id="rId13" imgW="2349360" imgH="330120" progId="Equation.DSMT4">
                  <p:embed/>
                  <p:pic>
                    <p:nvPicPr>
                      <p:cNvPr id="0" name="Object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5604" y="1421586"/>
                        <a:ext cx="5620792" cy="786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71"/>
          <p:cNvSpPr>
            <a:spLocks noChangeArrowheads="1"/>
          </p:cNvSpPr>
          <p:nvPr/>
        </p:nvSpPr>
        <p:spPr bwMode="auto">
          <a:xfrm>
            <a:off x="0" y="1114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auto">
          <a:xfrm>
            <a:off x="0" y="2181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5381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  <p:bldP spid="22535" grpId="0" autoUpdateAnimBg="0"/>
      <p:bldP spid="2253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903955"/>
              </p:ext>
            </p:extLst>
          </p:nvPr>
        </p:nvGraphicFramePr>
        <p:xfrm>
          <a:off x="2574925" y="906463"/>
          <a:ext cx="724852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5" name="Document" r:id="rId3" imgW="7354704" imgH="849218" progId="Word.Document.8">
                  <p:embed/>
                </p:oleObj>
              </mc:Choice>
              <mc:Fallback>
                <p:oleObj name="Document" r:id="rId3" imgW="7354704" imgH="8492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906463"/>
                        <a:ext cx="7248525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438400" y="190500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505200" y="1905001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960813" y="1946276"/>
          <a:ext cx="2273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6" name="公式" r:id="rId5" imgW="2273300" imgH="482600" progId="Equation.3">
                  <p:embed/>
                </p:oleObj>
              </mc:Choice>
              <mc:Fallback>
                <p:oleObj name="公式" r:id="rId5" imgW="2273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3" y="1946276"/>
                        <a:ext cx="2273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6527800" y="2057401"/>
          <a:ext cx="1625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7" name="公式" r:id="rId7" imgW="1624895" imgH="406224" progId="Equation.3">
                  <p:embed/>
                </p:oleObj>
              </mc:Choice>
              <mc:Fallback>
                <p:oleObj name="公式" r:id="rId7" imgW="162489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2057401"/>
                        <a:ext cx="16256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3581400" y="2795588"/>
          <a:ext cx="1905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8" name="公式" r:id="rId9" imgW="1904174" imgH="406224" progId="Equation.3">
                  <p:embed/>
                </p:oleObj>
              </mc:Choice>
              <mc:Fallback>
                <p:oleObj name="公式" r:id="rId9" imgW="1904174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795588"/>
                        <a:ext cx="19050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5969000" y="2603500"/>
          <a:ext cx="3149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9" name="公式" r:id="rId11" imgW="3149600" imgH="685800" progId="Equation.3">
                  <p:embed/>
                </p:oleObj>
              </mc:Choice>
              <mc:Fallback>
                <p:oleObj name="公式" r:id="rId11" imgW="31496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2603500"/>
                        <a:ext cx="3149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3530600" y="3581400"/>
          <a:ext cx="1600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0" name="公式" r:id="rId13" imgW="1600200" imgH="660400" progId="Equation.3">
                  <p:embed/>
                </p:oleObj>
              </mc:Choice>
              <mc:Fallback>
                <p:oleObj name="公式" r:id="rId13" imgW="16002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3581400"/>
                        <a:ext cx="1600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5251450" y="3568700"/>
          <a:ext cx="137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1" name="公式" r:id="rId15" imgW="1371600" imgH="685800" progId="Equation.3">
                  <p:embed/>
                </p:oleObj>
              </mc:Choice>
              <mc:Fallback>
                <p:oleObj name="公式" r:id="rId15" imgW="13716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3568700"/>
                        <a:ext cx="1371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3429000" y="47244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于是</a:t>
            </a:r>
          </a:p>
        </p:txBody>
      </p:sp>
      <p:grpSp>
        <p:nvGrpSpPr>
          <p:cNvPr id="23564" name="Group 12"/>
          <p:cNvGrpSpPr>
            <a:grpSpLocks/>
          </p:cNvGrpSpPr>
          <p:nvPr/>
        </p:nvGrpSpPr>
        <p:grpSpPr bwMode="auto">
          <a:xfrm>
            <a:off x="4419600" y="4660900"/>
            <a:ext cx="2863850" cy="685800"/>
            <a:chOff x="1824" y="2936"/>
            <a:chExt cx="1804" cy="432"/>
          </a:xfrm>
        </p:grpSpPr>
        <p:graphicFrame>
          <p:nvGraphicFramePr>
            <p:cNvPr id="26637" name="Object 13"/>
            <p:cNvGraphicFramePr>
              <a:graphicFrameLocks noChangeAspect="1"/>
            </p:cNvGraphicFramePr>
            <p:nvPr/>
          </p:nvGraphicFramePr>
          <p:xfrm>
            <a:off x="1824" y="2944"/>
            <a:ext cx="784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22" name="公式" r:id="rId17" imgW="1244600" imgH="660400" progId="Equation.3">
                    <p:embed/>
                  </p:oleObj>
                </mc:Choice>
                <mc:Fallback>
                  <p:oleObj name="公式" r:id="rId17" imgW="1244600" imgH="660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944"/>
                          <a:ext cx="784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8" name="Object 14"/>
            <p:cNvGraphicFramePr>
              <a:graphicFrameLocks noChangeAspect="1"/>
            </p:cNvGraphicFramePr>
            <p:nvPr/>
          </p:nvGraphicFramePr>
          <p:xfrm>
            <a:off x="2684" y="2936"/>
            <a:ext cx="94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23" name="公式" r:id="rId19" imgW="1498600" imgH="685800" progId="Equation.3">
                    <p:embed/>
                  </p:oleObj>
                </mc:Choice>
                <mc:Fallback>
                  <p:oleObj name="公式" r:id="rId19" imgW="1498600" imgH="685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4" y="2936"/>
                          <a:ext cx="94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8608956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3556" grpId="0" autoUpdateAnimBg="0"/>
      <p:bldP spid="2356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6632575" y="2593975"/>
            <a:ext cx="3195638" cy="2266950"/>
            <a:chOff x="3218" y="1634"/>
            <a:chExt cx="2013" cy="1428"/>
          </a:xfrm>
        </p:grpSpPr>
        <p:graphicFrame>
          <p:nvGraphicFramePr>
            <p:cNvPr id="3083" name="Object 3"/>
            <p:cNvGraphicFramePr>
              <a:graphicFrameLocks noChangeAspect="1"/>
            </p:cNvGraphicFramePr>
            <p:nvPr/>
          </p:nvGraphicFramePr>
          <p:xfrm>
            <a:off x="3596" y="1946"/>
            <a:ext cx="1200" cy="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" name="BMP 图象" r:id="rId3" imgW="1828571" imgH="1857143" progId="Paint.Picture">
                    <p:embed/>
                  </p:oleObj>
                </mc:Choice>
                <mc:Fallback>
                  <p:oleObj name="BMP 图象" r:id="rId3" imgW="1828571" imgH="185714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1946"/>
                          <a:ext cx="1200" cy="8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4" name="Rectangle 4"/>
            <p:cNvSpPr>
              <a:spLocks noChangeArrowheads="1"/>
            </p:cNvSpPr>
            <p:nvPr/>
          </p:nvSpPr>
          <p:spPr bwMode="auto">
            <a:xfrm>
              <a:off x="3604" y="2749"/>
              <a:ext cx="18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085" name="Rectangle 5"/>
            <p:cNvSpPr>
              <a:spLocks noChangeArrowheads="1"/>
            </p:cNvSpPr>
            <p:nvPr/>
          </p:nvSpPr>
          <p:spPr bwMode="auto">
            <a:xfrm>
              <a:off x="3604" y="2762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086" name="Rectangle 6"/>
            <p:cNvSpPr>
              <a:spLocks noChangeArrowheads="1"/>
            </p:cNvSpPr>
            <p:nvPr/>
          </p:nvSpPr>
          <p:spPr bwMode="auto">
            <a:xfrm>
              <a:off x="4761" y="2789"/>
              <a:ext cx="18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087" name="Rectangle 7"/>
            <p:cNvSpPr>
              <a:spLocks noChangeArrowheads="1"/>
            </p:cNvSpPr>
            <p:nvPr/>
          </p:nvSpPr>
          <p:spPr bwMode="auto">
            <a:xfrm>
              <a:off x="4709" y="2790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3088" name="Group 8"/>
            <p:cNvGrpSpPr>
              <a:grpSpLocks/>
            </p:cNvGrpSpPr>
            <p:nvPr/>
          </p:nvGrpSpPr>
          <p:grpSpPr bwMode="auto">
            <a:xfrm>
              <a:off x="3218" y="1634"/>
              <a:ext cx="2013" cy="1427"/>
              <a:chOff x="3218" y="1634"/>
              <a:chExt cx="2013" cy="1427"/>
            </a:xfrm>
          </p:grpSpPr>
          <p:grpSp>
            <p:nvGrpSpPr>
              <p:cNvPr id="3089" name="Group 9"/>
              <p:cNvGrpSpPr>
                <a:grpSpLocks/>
              </p:cNvGrpSpPr>
              <p:nvPr/>
            </p:nvGrpSpPr>
            <p:grpSpPr bwMode="auto">
              <a:xfrm>
                <a:off x="3218" y="2771"/>
                <a:ext cx="1866" cy="80"/>
                <a:chOff x="3218" y="2771"/>
                <a:chExt cx="1866" cy="80"/>
              </a:xfrm>
            </p:grpSpPr>
            <p:sp>
              <p:nvSpPr>
                <p:cNvPr id="3099" name="Rectangle 10"/>
                <p:cNvSpPr>
                  <a:spLocks noChangeArrowheads="1"/>
                </p:cNvSpPr>
                <p:nvPr/>
              </p:nvSpPr>
              <p:spPr bwMode="auto">
                <a:xfrm>
                  <a:off x="3218" y="2803"/>
                  <a:ext cx="1789" cy="1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100" name="Freeform 11"/>
                <p:cNvSpPr>
                  <a:spLocks/>
                </p:cNvSpPr>
                <p:nvPr/>
              </p:nvSpPr>
              <p:spPr bwMode="auto">
                <a:xfrm>
                  <a:off x="5005" y="2771"/>
                  <a:ext cx="79" cy="80"/>
                </a:xfrm>
                <a:custGeom>
                  <a:avLst/>
                  <a:gdLst>
                    <a:gd name="T0" fmla="*/ 0 w 158"/>
                    <a:gd name="T1" fmla="*/ 3 h 159"/>
                    <a:gd name="T2" fmla="*/ 3 w 158"/>
                    <a:gd name="T3" fmla="*/ 2 h 159"/>
                    <a:gd name="T4" fmla="*/ 0 w 158"/>
                    <a:gd name="T5" fmla="*/ 0 h 159"/>
                    <a:gd name="T6" fmla="*/ 0 w 158"/>
                    <a:gd name="T7" fmla="*/ 3 h 15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8" h="159">
                      <a:moveTo>
                        <a:pt x="0" y="159"/>
                      </a:moveTo>
                      <a:lnTo>
                        <a:pt x="158" y="79"/>
                      </a:lnTo>
                      <a:lnTo>
                        <a:pt x="0" y="0"/>
                      </a:lnTo>
                      <a:lnTo>
                        <a:pt x="0" y="1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90" name="Group 12"/>
              <p:cNvGrpSpPr>
                <a:grpSpLocks/>
              </p:cNvGrpSpPr>
              <p:nvPr/>
            </p:nvGrpSpPr>
            <p:grpSpPr bwMode="auto">
              <a:xfrm>
                <a:off x="3361" y="1700"/>
                <a:ext cx="79" cy="1275"/>
                <a:chOff x="3361" y="1700"/>
                <a:chExt cx="79" cy="1275"/>
              </a:xfrm>
            </p:grpSpPr>
            <p:sp>
              <p:nvSpPr>
                <p:cNvPr id="3097" name="Rectangle 13"/>
                <p:cNvSpPr>
                  <a:spLocks noChangeArrowheads="1"/>
                </p:cNvSpPr>
                <p:nvPr/>
              </p:nvSpPr>
              <p:spPr bwMode="auto">
                <a:xfrm>
                  <a:off x="3392" y="1777"/>
                  <a:ext cx="16" cy="119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098" name="Freeform 14"/>
                <p:cNvSpPr>
                  <a:spLocks/>
                </p:cNvSpPr>
                <p:nvPr/>
              </p:nvSpPr>
              <p:spPr bwMode="auto">
                <a:xfrm>
                  <a:off x="3361" y="1700"/>
                  <a:ext cx="79" cy="79"/>
                </a:xfrm>
                <a:custGeom>
                  <a:avLst/>
                  <a:gdLst>
                    <a:gd name="T0" fmla="*/ 2 w 160"/>
                    <a:gd name="T1" fmla="*/ 3 h 157"/>
                    <a:gd name="T2" fmla="*/ 1 w 160"/>
                    <a:gd name="T3" fmla="*/ 0 h 157"/>
                    <a:gd name="T4" fmla="*/ 0 w 160"/>
                    <a:gd name="T5" fmla="*/ 3 h 157"/>
                    <a:gd name="T6" fmla="*/ 2 w 160"/>
                    <a:gd name="T7" fmla="*/ 3 h 15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60" h="157">
                      <a:moveTo>
                        <a:pt x="160" y="157"/>
                      </a:moveTo>
                      <a:lnTo>
                        <a:pt x="79" y="0"/>
                      </a:lnTo>
                      <a:lnTo>
                        <a:pt x="0" y="157"/>
                      </a:lnTo>
                      <a:lnTo>
                        <a:pt x="160" y="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91" name="Rectangle 15"/>
              <p:cNvSpPr>
                <a:spLocks noChangeArrowheads="1"/>
              </p:cNvSpPr>
              <p:nvPr/>
            </p:nvSpPr>
            <p:spPr bwMode="auto">
              <a:xfrm>
                <a:off x="5022" y="2786"/>
                <a:ext cx="20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092" name="Rectangle 16"/>
              <p:cNvSpPr>
                <a:spLocks noChangeArrowheads="1"/>
              </p:cNvSpPr>
              <p:nvPr/>
            </p:nvSpPr>
            <p:spPr bwMode="auto">
              <a:xfrm>
                <a:off x="5022" y="2799"/>
                <a:ext cx="10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93" name="Rectangle 17"/>
              <p:cNvSpPr>
                <a:spLocks noChangeArrowheads="1"/>
              </p:cNvSpPr>
              <p:nvPr/>
            </p:nvSpPr>
            <p:spPr bwMode="auto">
              <a:xfrm>
                <a:off x="3236" y="1634"/>
                <a:ext cx="194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094" name="Rectangle 18"/>
              <p:cNvSpPr>
                <a:spLocks noChangeArrowheads="1"/>
              </p:cNvSpPr>
              <p:nvPr/>
            </p:nvSpPr>
            <p:spPr bwMode="auto">
              <a:xfrm>
                <a:off x="3236" y="1647"/>
                <a:ext cx="9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95" name="Rectangle 19"/>
              <p:cNvSpPr>
                <a:spLocks noChangeArrowheads="1"/>
              </p:cNvSpPr>
              <p:nvPr/>
            </p:nvSpPr>
            <p:spPr bwMode="auto">
              <a:xfrm>
                <a:off x="3246" y="2762"/>
                <a:ext cx="230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096" name="Rectangle 20"/>
              <p:cNvSpPr>
                <a:spLocks noChangeArrowheads="1"/>
              </p:cNvSpPr>
              <p:nvPr/>
            </p:nvSpPr>
            <p:spPr bwMode="auto">
              <a:xfrm>
                <a:off x="3246" y="2779"/>
                <a:ext cx="113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5141" name="Object 21"/>
          <p:cNvGraphicFramePr>
            <a:graphicFrameLocks noChangeAspect="1"/>
          </p:cNvGraphicFramePr>
          <p:nvPr/>
        </p:nvGraphicFramePr>
        <p:xfrm>
          <a:off x="7772400" y="3886200"/>
          <a:ext cx="876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" name="公式" r:id="rId5" imgW="876300" imgH="330200" progId="Equation.3">
                  <p:embed/>
                </p:oleObj>
              </mc:Choice>
              <mc:Fallback>
                <p:oleObj name="公式" r:id="rId5" imgW="8763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886200"/>
                        <a:ext cx="876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349376"/>
              </p:ext>
            </p:extLst>
          </p:nvPr>
        </p:nvGraphicFramePr>
        <p:xfrm>
          <a:off x="2168761" y="2803483"/>
          <a:ext cx="3495675" cy="588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" name="文档" r:id="rId7" imgW="3505966" imgH="592752" progId="Word.Document.8">
                  <p:embed/>
                </p:oleObj>
              </mc:Choice>
              <mc:Fallback>
                <p:oleObj name="文档" r:id="rId7" imgW="3505966" imgH="5927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761" y="2803483"/>
                        <a:ext cx="3495675" cy="588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3" name="Rectangle 23"/>
          <p:cNvSpPr>
            <a:spLocks noChangeArrowheads="1"/>
          </p:cNvSpPr>
          <p:nvPr/>
        </p:nvSpPr>
        <p:spPr bwMode="auto">
          <a:xfrm>
            <a:off x="2009094" y="1697763"/>
            <a:ext cx="55402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实例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（求曲边梯形的面积）</a:t>
            </a:r>
          </a:p>
        </p:txBody>
      </p:sp>
      <p:graphicFrame>
        <p:nvGraphicFramePr>
          <p:cNvPr id="514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146973"/>
              </p:ext>
            </p:extLst>
          </p:nvPr>
        </p:nvGraphicFramePr>
        <p:xfrm>
          <a:off x="2270127" y="3370195"/>
          <a:ext cx="39528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name="文档" r:id="rId9" imgW="3653005" imgH="592752" progId="Word.Document.8">
                  <p:embed/>
                </p:oleObj>
              </mc:Choice>
              <mc:Fallback>
                <p:oleObj name="文档" r:id="rId9" imgW="3653005" imgH="5927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7" y="3370195"/>
                        <a:ext cx="39528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23066"/>
              </p:ext>
            </p:extLst>
          </p:nvPr>
        </p:nvGraphicFramePr>
        <p:xfrm>
          <a:off x="2168760" y="3998844"/>
          <a:ext cx="3711215" cy="612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" name="文档" r:id="rId11" imgW="3740310" imgH="624917" progId="Word.Document.8">
                  <p:embed/>
                </p:oleObj>
              </mc:Choice>
              <mc:Fallback>
                <p:oleObj name="文档" r:id="rId11" imgW="3740310" imgH="6249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760" y="3998844"/>
                        <a:ext cx="3711215" cy="612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761782"/>
              </p:ext>
            </p:extLst>
          </p:nvPr>
        </p:nvGraphicFramePr>
        <p:xfrm>
          <a:off x="2173489" y="4639521"/>
          <a:ext cx="3966168" cy="59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" name="Document" r:id="rId13" imgW="4107546" imgH="613102" progId="Word.Document.8">
                  <p:embed/>
                </p:oleObj>
              </mc:Choice>
              <mc:Fallback>
                <p:oleObj name="Document" r:id="rId13" imgW="4107546" imgH="6131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489" y="4639521"/>
                        <a:ext cx="3966168" cy="591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Rectangle 27"/>
          <p:cNvSpPr>
            <a:spLocks noGrp="1" noChangeArrowheads="1"/>
          </p:cNvSpPr>
          <p:nvPr>
            <p:ph type="title"/>
          </p:nvPr>
        </p:nvSpPr>
        <p:spPr>
          <a:xfrm>
            <a:off x="2009094" y="543363"/>
            <a:ext cx="4032448" cy="1072357"/>
          </a:xfrm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一、问题的提出</a:t>
            </a:r>
          </a:p>
        </p:txBody>
      </p:sp>
      <p:graphicFrame>
        <p:nvGraphicFramePr>
          <p:cNvPr id="5148" name="Object 28"/>
          <p:cNvGraphicFramePr>
            <a:graphicFrameLocks noChangeAspect="1"/>
          </p:cNvGraphicFramePr>
          <p:nvPr/>
        </p:nvGraphicFramePr>
        <p:xfrm>
          <a:off x="7620000" y="2825750"/>
          <a:ext cx="1295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" name="公式" r:id="rId15" imgW="1390513" imgH="352399" progId="Equation.3">
                  <p:embed/>
                </p:oleObj>
              </mc:Choice>
              <mc:Fallback>
                <p:oleObj name="公式" r:id="rId15" imgW="1390513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825750"/>
                        <a:ext cx="12954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470611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1783878" y="764703"/>
            <a:ext cx="8776618" cy="2359497"/>
            <a:chOff x="474" y="368"/>
            <a:chExt cx="5341" cy="4118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474" y="368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83" cy="374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605957"/>
              </p:ext>
            </p:extLst>
          </p:nvPr>
        </p:nvGraphicFramePr>
        <p:xfrm>
          <a:off x="5637213" y="838200"/>
          <a:ext cx="35988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7" name="Document" r:id="rId3" imgW="3591988" imgH="594381" progId="Word.Document.8">
                  <p:embed/>
                </p:oleObj>
              </mc:Choice>
              <mc:Fallback>
                <p:oleObj name="Document" r:id="rId3" imgW="3591988" imgH="5943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213" y="838200"/>
                        <a:ext cx="3598862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362200" y="3124201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857622"/>
              </p:ext>
            </p:extLst>
          </p:nvPr>
        </p:nvGraphicFramePr>
        <p:xfrm>
          <a:off x="3181400" y="3210769"/>
          <a:ext cx="2819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8" name="公式" r:id="rId5" imgW="2819400" imgH="406400" progId="Equation.3">
                  <p:embed/>
                </p:oleObj>
              </mc:Choice>
              <mc:Fallback>
                <p:oleObj name="公式" r:id="rId5" imgW="2819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400" y="3210769"/>
                        <a:ext cx="2819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680913"/>
              </p:ext>
            </p:extLst>
          </p:nvPr>
        </p:nvGraphicFramePr>
        <p:xfrm>
          <a:off x="3109453" y="3612972"/>
          <a:ext cx="4902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9" name="公式" r:id="rId7" imgW="4902200" imgH="685800" progId="Equation.3">
                  <p:embed/>
                </p:oleObj>
              </mc:Choice>
              <mc:Fallback>
                <p:oleObj name="公式" r:id="rId7" imgW="49022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453" y="3612972"/>
                        <a:ext cx="4902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533773"/>
              </p:ext>
            </p:extLst>
          </p:nvPr>
        </p:nvGraphicFramePr>
        <p:xfrm>
          <a:off x="3359696" y="4276636"/>
          <a:ext cx="5092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0" name="公式" r:id="rId9" imgW="5092700" imgH="685800" progId="Equation.3">
                  <p:embed/>
                </p:oleObj>
              </mc:Choice>
              <mc:Fallback>
                <p:oleObj name="公式" r:id="rId9" imgW="50927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6" y="4276636"/>
                        <a:ext cx="5092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495600" y="4922043"/>
            <a:ext cx="701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此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性质可用于估计积分值的大致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范围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925018"/>
              </p:ext>
            </p:extLst>
          </p:nvPr>
        </p:nvGraphicFramePr>
        <p:xfrm>
          <a:off x="3054350" y="1611313"/>
          <a:ext cx="67865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1" name="Document" r:id="rId11" imgW="6824045" imgH="496787" progId="Word.Document.8">
                  <p:embed/>
                </p:oleObj>
              </mc:Choice>
              <mc:Fallback>
                <p:oleObj name="Document" r:id="rId11" imgW="6824045" imgH="4967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1611313"/>
                        <a:ext cx="67865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2390776" y="854076"/>
            <a:ext cx="3019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性质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4(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估值定理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3479057" y="5465623"/>
            <a:ext cx="59450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曲边梯形的面积  夹在两个矩形之间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985662"/>
              </p:ext>
            </p:extLst>
          </p:nvPr>
        </p:nvGraphicFramePr>
        <p:xfrm>
          <a:off x="2933502" y="2111544"/>
          <a:ext cx="5945088" cy="832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2" name="Equation" r:id="rId13" imgW="2349360" imgH="330120" progId="Equation.DSMT4">
                  <p:embed/>
                </p:oleObj>
              </mc:Choice>
              <mc:Fallback>
                <p:oleObj name="Equation" r:id="rId13" imgW="2349360" imgH="330120" progId="Equation.DSMT4">
                  <p:embed/>
                  <p:pic>
                    <p:nvPicPr>
                      <p:cNvPr id="0" name="Object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502" y="2111544"/>
                        <a:ext cx="5945088" cy="8320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752956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  <p:bldP spid="24583" grpId="0" autoUpdateAnimBg="0"/>
      <p:bldP spid="2458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17734" y="1379204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232220"/>
              </p:ext>
            </p:extLst>
          </p:nvPr>
        </p:nvGraphicFramePr>
        <p:xfrm>
          <a:off x="2705407" y="1213940"/>
          <a:ext cx="18288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" name="公式" r:id="rId3" imgW="2108200" imgH="889000" progId="Equation.3">
                  <p:embed/>
                </p:oleObj>
              </mc:Choice>
              <mc:Fallback>
                <p:oleObj name="公式" r:id="rId3" imgW="2108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407" y="1213940"/>
                        <a:ext cx="18288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807308"/>
              </p:ext>
            </p:extLst>
          </p:nvPr>
        </p:nvGraphicFramePr>
        <p:xfrm>
          <a:off x="2289939" y="1993353"/>
          <a:ext cx="6650995" cy="898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0" name="Equation" r:id="rId5" imgW="2844720" imgH="406080" progId="Equation.DSMT4">
                  <p:embed/>
                </p:oleObj>
              </mc:Choice>
              <mc:Fallback>
                <p:oleObj name="Equation" r:id="rId5" imgW="2844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939" y="1993353"/>
                        <a:ext cx="6650995" cy="898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871978"/>
              </p:ext>
            </p:extLst>
          </p:nvPr>
        </p:nvGraphicFramePr>
        <p:xfrm>
          <a:off x="4557625" y="1139750"/>
          <a:ext cx="1541463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1" name="Equation" r:id="rId7" imgW="698197" imgH="406224" progId="Equation.DSMT4">
                  <p:embed/>
                </p:oleObj>
              </mc:Choice>
              <mc:Fallback>
                <p:oleObj name="Equation" r:id="rId7" imgW="698197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625" y="1139750"/>
                        <a:ext cx="1541463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261099"/>
              </p:ext>
            </p:extLst>
          </p:nvPr>
        </p:nvGraphicFramePr>
        <p:xfrm>
          <a:off x="6240016" y="1192950"/>
          <a:ext cx="4402991" cy="1005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2" name="Document" r:id="rId9" imgW="4493495" imgH="1031437" progId="Word.Document.8">
                  <p:embed/>
                </p:oleObj>
              </mc:Choice>
              <mc:Fallback>
                <p:oleObj name="Document" r:id="rId9" imgW="4493495" imgH="10314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016" y="1192950"/>
                        <a:ext cx="4402991" cy="1005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236973"/>
              </p:ext>
            </p:extLst>
          </p:nvPr>
        </p:nvGraphicFramePr>
        <p:xfrm>
          <a:off x="1917734" y="2636853"/>
          <a:ext cx="5816566" cy="989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3" name="Document" r:id="rId11" imgW="5957854" imgH="1019133" progId="Word.Document.8">
                  <p:embed/>
                </p:oleObj>
              </mc:Choice>
              <mc:Fallback>
                <p:oleObj name="Document" r:id="rId11" imgW="5957854" imgH="10191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34" y="2636853"/>
                        <a:ext cx="5816566" cy="989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970621" y="652782"/>
            <a:ext cx="6515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不计算定积分 估计                  的大小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205464"/>
              </p:ext>
            </p:extLst>
          </p:nvPr>
        </p:nvGraphicFramePr>
        <p:xfrm>
          <a:off x="5825811" y="385079"/>
          <a:ext cx="1295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4" name="Equation" r:id="rId13" imgW="1511300" imgH="1041400" progId="Equation.DSMT4">
                  <p:embed/>
                </p:oleObj>
              </mc:Choice>
              <mc:Fallback>
                <p:oleObj name="Equation" r:id="rId13" imgW="1511300" imgH="1041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5811" y="385079"/>
                        <a:ext cx="1295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357690"/>
              </p:ext>
            </p:extLst>
          </p:nvPr>
        </p:nvGraphicFramePr>
        <p:xfrm>
          <a:off x="3619807" y="3487263"/>
          <a:ext cx="5321127" cy="932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5" name="Equation" r:id="rId15" imgW="2209680" imgH="431640" progId="Equation.DSMT4">
                  <p:embed/>
                </p:oleObj>
              </mc:Choice>
              <mc:Fallback>
                <p:oleObj name="Equation" r:id="rId15" imgW="2209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807" y="3487263"/>
                        <a:ext cx="5321127" cy="932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729369"/>
              </p:ext>
            </p:extLst>
          </p:nvPr>
        </p:nvGraphicFramePr>
        <p:xfrm>
          <a:off x="1976970" y="4389246"/>
          <a:ext cx="3520054" cy="953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6" name="Equation" r:id="rId17" imgW="1346040" imgH="406080" progId="Equation.DSMT4">
                  <p:embed/>
                </p:oleObj>
              </mc:Choice>
              <mc:Fallback>
                <p:oleObj name="Equation" r:id="rId17" imgW="1346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970" y="4389246"/>
                        <a:ext cx="3520054" cy="953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798962"/>
              </p:ext>
            </p:extLst>
          </p:nvPr>
        </p:nvGraphicFramePr>
        <p:xfrm>
          <a:off x="5497024" y="4389246"/>
          <a:ext cx="5145983" cy="1034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7" name="Equation" r:id="rId19" imgW="2095200" imgH="469800" progId="Equation.DSMT4">
                  <p:embed/>
                </p:oleObj>
              </mc:Choice>
              <mc:Fallback>
                <p:oleObj name="Equation" r:id="rId19" imgW="20952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024" y="4389246"/>
                        <a:ext cx="5145983" cy="1034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704182"/>
              </p:ext>
            </p:extLst>
          </p:nvPr>
        </p:nvGraphicFramePr>
        <p:xfrm>
          <a:off x="5272992" y="5322149"/>
          <a:ext cx="3740944" cy="994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8" name="Equation" r:id="rId21" imgW="1587240" imgH="469800" progId="Equation.DSMT4">
                  <p:embed/>
                </p:oleObj>
              </mc:Choice>
              <mc:Fallback>
                <p:oleObj name="Equation" r:id="rId21" imgW="15872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992" y="5322149"/>
                        <a:ext cx="3740944" cy="994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56395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862959"/>
              </p:ext>
            </p:extLst>
          </p:nvPr>
        </p:nvGraphicFramePr>
        <p:xfrm>
          <a:off x="2794920" y="602269"/>
          <a:ext cx="61087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5" name="Equation" r:id="rId3" imgW="2476440" imgH="406080" progId="Equation.DSMT4">
                  <p:embed/>
                </p:oleObj>
              </mc:Choice>
              <mc:Fallback>
                <p:oleObj name="Equation" r:id="rId3" imgW="2476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920" y="602269"/>
                        <a:ext cx="61087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9852" y="1568425"/>
            <a:ext cx="25264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利用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估值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定理，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845771"/>
              </p:ext>
            </p:extLst>
          </p:nvPr>
        </p:nvGraphicFramePr>
        <p:xfrm>
          <a:off x="5015880" y="1560554"/>
          <a:ext cx="4189013" cy="560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6" name="公式" r:id="rId5" imgW="1689100" imgH="228600" progId="Equation.3">
                  <p:embed/>
                </p:oleObj>
              </mc:Choice>
              <mc:Fallback>
                <p:oleObj name="公式" r:id="rId5" imgW="1689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880" y="1560554"/>
                        <a:ext cx="4189013" cy="560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365935"/>
              </p:ext>
            </p:extLst>
          </p:nvPr>
        </p:nvGraphicFramePr>
        <p:xfrm>
          <a:off x="1815920" y="2211825"/>
          <a:ext cx="3450704" cy="568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7" name="公式" r:id="rId7" imgW="1460500" imgH="228600" progId="Equation.3">
                  <p:embed/>
                </p:oleObj>
              </mc:Choice>
              <mc:Fallback>
                <p:oleObj name="公式" r:id="rId7" imgW="146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920" y="2211825"/>
                        <a:ext cx="3450704" cy="568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605120"/>
              </p:ext>
            </p:extLst>
          </p:nvPr>
        </p:nvGraphicFramePr>
        <p:xfrm>
          <a:off x="5266624" y="2109857"/>
          <a:ext cx="4516248" cy="809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8" name="公式" r:id="rId9" imgW="1943100" imgH="342900" progId="Equation.3">
                  <p:embed/>
                </p:oleObj>
              </mc:Choice>
              <mc:Fallback>
                <p:oleObj name="公式" r:id="rId9" imgW="19431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6624" y="2109857"/>
                        <a:ext cx="4516248" cy="809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454665"/>
              </p:ext>
            </p:extLst>
          </p:nvPr>
        </p:nvGraphicFramePr>
        <p:xfrm>
          <a:off x="2289852" y="2666618"/>
          <a:ext cx="4992216" cy="984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9" name="公式" r:id="rId11" imgW="1815312" imgH="406224" progId="Equation.3">
                  <p:embed/>
                </p:oleObj>
              </mc:Choice>
              <mc:Fallback>
                <p:oleObj name="公式" r:id="rId11" imgW="181531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852" y="2666618"/>
                        <a:ext cx="4992216" cy="984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760394"/>
              </p:ext>
            </p:extLst>
          </p:nvPr>
        </p:nvGraphicFramePr>
        <p:xfrm>
          <a:off x="1815920" y="3519549"/>
          <a:ext cx="2844552" cy="7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0" name="公式" r:id="rId13" imgW="1167893" imgH="291973" progId="Equation.3">
                  <p:embed/>
                </p:oleObj>
              </mc:Choice>
              <mc:Fallback>
                <p:oleObj name="公式" r:id="rId13" imgW="1167893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920" y="3519549"/>
                        <a:ext cx="2844552" cy="71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328603"/>
              </p:ext>
            </p:extLst>
          </p:nvPr>
        </p:nvGraphicFramePr>
        <p:xfrm>
          <a:off x="1761431" y="4126695"/>
          <a:ext cx="670083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1" name="Equation" r:id="rId15" imgW="2717640" imgH="342720" progId="Equation.DSMT4">
                  <p:embed/>
                </p:oleObj>
              </mc:Choice>
              <mc:Fallback>
                <p:oleObj name="Equation" r:id="rId15" imgW="27176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431" y="4126695"/>
                        <a:ext cx="6700837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744510" y="156842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3782" y="837546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44510" y="5075129"/>
            <a:ext cx="4711530" cy="761744"/>
            <a:chOff x="1744510" y="5075129"/>
            <a:chExt cx="4711530" cy="761744"/>
          </a:xfrm>
        </p:grpSpPr>
        <p:sp>
          <p:nvSpPr>
            <p:cNvPr id="4" name="文本框 3"/>
            <p:cNvSpPr txBox="1"/>
            <p:nvPr/>
          </p:nvSpPr>
          <p:spPr>
            <a:xfrm>
              <a:off x="1744510" y="5154349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练习</a:t>
              </a:r>
              <a:endPara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5507463"/>
                </p:ext>
              </p:extLst>
            </p:nvPr>
          </p:nvGraphicFramePr>
          <p:xfrm>
            <a:off x="2647321" y="5075129"/>
            <a:ext cx="3808719" cy="761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62" name="Equation" r:id="rId17" imgW="1714320" imgH="342720" progId="Equation.DSMT4">
                    <p:embed/>
                  </p:oleObj>
                </mc:Choice>
                <mc:Fallback>
                  <p:oleObj name="Equation" r:id="rId17" imgW="171432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647321" y="5075129"/>
                          <a:ext cx="3808719" cy="7617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737997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"/>
          <p:cNvGrpSpPr>
            <a:grpSpLocks/>
          </p:cNvGrpSpPr>
          <p:nvPr/>
        </p:nvGrpSpPr>
        <p:grpSpPr bwMode="auto">
          <a:xfrm>
            <a:off x="1783879" y="620688"/>
            <a:ext cx="8632601" cy="2778561"/>
            <a:chOff x="474" y="368"/>
            <a:chExt cx="5341" cy="4118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474" y="368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83" cy="374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706762"/>
              </p:ext>
            </p:extLst>
          </p:nvPr>
        </p:nvGraphicFramePr>
        <p:xfrm>
          <a:off x="3160714" y="1371600"/>
          <a:ext cx="621188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0" name="Document" r:id="rId3" imgW="6224624" imgH="594344" progId="Word.Document.8">
                  <p:embed/>
                </p:oleObj>
              </mc:Choice>
              <mc:Fallback>
                <p:oleObj name="Document" r:id="rId3" imgW="6224624" imgH="5943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4" y="1371600"/>
                        <a:ext cx="6211887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340077" y="4006850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209380"/>
              </p:ext>
            </p:extLst>
          </p:nvPr>
        </p:nvGraphicFramePr>
        <p:xfrm>
          <a:off x="3219450" y="4609021"/>
          <a:ext cx="4229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1" name="公式" r:id="rId5" imgW="4229100" imgH="889000" progId="Equation.3">
                  <p:embed/>
                </p:oleObj>
              </mc:Choice>
              <mc:Fallback>
                <p:oleObj name="公式" r:id="rId5" imgW="42291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4609021"/>
                        <a:ext cx="4229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986428"/>
              </p:ext>
            </p:extLst>
          </p:nvPr>
        </p:nvGraphicFramePr>
        <p:xfrm>
          <a:off x="3200400" y="3935413"/>
          <a:ext cx="5410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2" name="公式" r:id="rId7" imgW="5410200" imgH="660400" progId="Equation.3">
                  <p:embed/>
                </p:oleObj>
              </mc:Choice>
              <mc:Fallback>
                <p:oleObj name="公式" r:id="rId7" imgW="54102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935413"/>
                        <a:ext cx="5410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124200" y="5499101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由闭区间上连续函数的介值定理知</a:t>
            </a:r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292178"/>
              </p:ext>
            </p:extLst>
          </p:nvPr>
        </p:nvGraphicFramePr>
        <p:xfrm>
          <a:off x="2516188" y="1987550"/>
          <a:ext cx="661035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3" name="Document" r:id="rId9" imgW="6829805" imgH="698382" progId="Word.Document.8">
                  <p:embed/>
                </p:oleObj>
              </mc:Choice>
              <mc:Fallback>
                <p:oleObj name="Document" r:id="rId9" imgW="6829805" imgH="6983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1987550"/>
                        <a:ext cx="661035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286636"/>
              </p:ext>
            </p:extLst>
          </p:nvPr>
        </p:nvGraphicFramePr>
        <p:xfrm>
          <a:off x="2516188" y="2498137"/>
          <a:ext cx="6602412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4" name="Document" r:id="rId11" imgW="6636118" imgH="792339" progId="Word.Document.8">
                  <p:embed/>
                </p:oleObj>
              </mc:Choice>
              <mc:Fallback>
                <p:oleObj name="Document" r:id="rId11" imgW="6636118" imgH="7923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2498137"/>
                        <a:ext cx="6602412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2362200" y="762001"/>
            <a:ext cx="708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性质</a:t>
            </a:r>
            <a:r>
              <a:rPr kumimoji="1"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(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积分中值定理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658" name="AutoShape 10"/>
          <p:cNvSpPr>
            <a:spLocks noChangeArrowheads="1"/>
          </p:cNvSpPr>
          <p:nvPr/>
        </p:nvSpPr>
        <p:spPr bwMode="auto">
          <a:xfrm>
            <a:off x="6343650" y="3418196"/>
            <a:ext cx="2209800" cy="457200"/>
          </a:xfrm>
          <a:prstGeom prst="wedgeRectCallout">
            <a:avLst>
              <a:gd name="adj1" fmla="val -65875"/>
              <a:gd name="adj2" fmla="val -96875"/>
            </a:avLst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积分中值公式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6667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  <p:bldP spid="27654" grpId="0" autoUpdateAnimBg="0"/>
      <p:bldP spid="27658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711450" y="692150"/>
          <a:ext cx="55197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8" name="文档" r:id="rId3" imgW="5524623" imgH="475099" progId="Word.Document.8">
                  <p:embed/>
                </p:oleObj>
              </mc:Choice>
              <mc:Fallback>
                <p:oleObj name="文档" r:id="rId3" imgW="5524623" imgH="4750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692150"/>
                        <a:ext cx="55197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667000" y="14144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使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476625" y="1235075"/>
          <a:ext cx="3335338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9" name="公式" r:id="rId5" imgW="3556000" imgH="889000" progId="Equation.3">
                  <p:embed/>
                </p:oleObj>
              </mc:Choice>
              <mc:Fallback>
                <p:oleObj name="公式" r:id="rId5" imgW="35560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1235075"/>
                        <a:ext cx="3335338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3429000" y="2157414"/>
          <a:ext cx="53609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70" name="文档" r:id="rId7" imgW="5486400" imgH="661676" progId="Word.Document.8">
                  <p:embed/>
                </p:oleObj>
              </mc:Choice>
              <mc:Fallback>
                <p:oleObj name="文档" r:id="rId7" imgW="5486400" imgH="6616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157414"/>
                        <a:ext cx="5360988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7345363" y="2314575"/>
          <a:ext cx="166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71" name="公式" r:id="rId9" imgW="1663700" imgH="419100" progId="Equation.3">
                  <p:embed/>
                </p:oleObj>
              </mc:Choice>
              <mc:Fallback>
                <p:oleObj name="公式" r:id="rId9" imgW="1663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5363" y="2314575"/>
                        <a:ext cx="166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5924550" y="3352800"/>
          <a:ext cx="3962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72" name="文档" r:id="rId11" imgW="3810000" imgH="949960" progId="Word.Document.8">
                  <p:embed/>
                </p:oleObj>
              </mc:Choice>
              <mc:Fallback>
                <p:oleObj name="文档" r:id="rId11" imgW="3810000" imgH="949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0" y="3352800"/>
                        <a:ext cx="3962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667001" y="2184401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即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2614613" y="2833687"/>
            <a:ext cx="556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积分中值公式的几何解释：</a:t>
            </a:r>
          </a:p>
        </p:txBody>
      </p:sp>
      <p:grpSp>
        <p:nvGrpSpPr>
          <p:cNvPr id="28682" name="Group 10"/>
          <p:cNvGrpSpPr>
            <a:grpSpLocks/>
          </p:cNvGrpSpPr>
          <p:nvPr/>
        </p:nvGrpSpPr>
        <p:grpSpPr bwMode="auto">
          <a:xfrm>
            <a:off x="2820988" y="3657601"/>
            <a:ext cx="2944812" cy="2265363"/>
            <a:chOff x="817" y="2304"/>
            <a:chExt cx="1855" cy="1427"/>
          </a:xfrm>
        </p:grpSpPr>
        <p:graphicFrame>
          <p:nvGraphicFramePr>
            <p:cNvPr id="31766" name="Object 11"/>
            <p:cNvGraphicFramePr>
              <a:graphicFrameLocks noChangeAspect="1"/>
            </p:cNvGraphicFramePr>
            <p:nvPr/>
          </p:nvGraphicFramePr>
          <p:xfrm>
            <a:off x="1449" y="2564"/>
            <a:ext cx="834" cy="9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73" name="BMP 图象" r:id="rId13" imgW="1324160" imgH="1504762" progId="Paint.Picture">
                    <p:embed/>
                  </p:oleObj>
                </mc:Choice>
                <mc:Fallback>
                  <p:oleObj name="BMP 图象" r:id="rId13" imgW="1324160" imgH="1504762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9" y="2564"/>
                          <a:ext cx="834" cy="9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7" name="Line 12"/>
            <p:cNvSpPr>
              <a:spLocks noChangeShapeType="1"/>
            </p:cNvSpPr>
            <p:nvPr/>
          </p:nvSpPr>
          <p:spPr bwMode="auto">
            <a:xfrm>
              <a:off x="1017" y="3504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8" name="Line 13"/>
            <p:cNvSpPr>
              <a:spLocks noChangeShapeType="1"/>
            </p:cNvSpPr>
            <p:nvPr/>
          </p:nvSpPr>
          <p:spPr bwMode="auto">
            <a:xfrm flipV="1">
              <a:off x="1017" y="2304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69" name="Object 14"/>
            <p:cNvGraphicFramePr>
              <a:graphicFrameLocks noChangeAspect="1"/>
            </p:cNvGraphicFramePr>
            <p:nvPr/>
          </p:nvGraphicFramePr>
          <p:xfrm>
            <a:off x="2505" y="3552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74" name="公式" r:id="rId15" imgW="266469" imgH="253780" progId="Equation.3">
                    <p:embed/>
                  </p:oleObj>
                </mc:Choice>
                <mc:Fallback>
                  <p:oleObj name="公式" r:id="rId15" imgW="266469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" y="3552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0" name="Object 15"/>
            <p:cNvGraphicFramePr>
              <a:graphicFrameLocks noChangeAspect="1"/>
            </p:cNvGraphicFramePr>
            <p:nvPr/>
          </p:nvGraphicFramePr>
          <p:xfrm>
            <a:off x="817" y="2304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75" name="公式" r:id="rId17" imgW="266584" imgH="330057" progId="Equation.3">
                    <p:embed/>
                  </p:oleObj>
                </mc:Choice>
                <mc:Fallback>
                  <p:oleObj name="公式" r:id="rId17" imgW="266584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" y="2304"/>
                          <a:ext cx="16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1" name="Object 16"/>
            <p:cNvGraphicFramePr>
              <a:graphicFrameLocks noChangeAspect="1"/>
            </p:cNvGraphicFramePr>
            <p:nvPr/>
          </p:nvGraphicFramePr>
          <p:xfrm>
            <a:off x="912" y="3537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76" name="公式" r:id="rId19" imgW="228501" imgH="253890" progId="Equation.3">
                    <p:embed/>
                  </p:oleObj>
                </mc:Choice>
                <mc:Fallback>
                  <p:oleObj name="公式" r:id="rId19" imgW="228501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537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2" name="Object 17"/>
            <p:cNvGraphicFramePr>
              <a:graphicFrameLocks noChangeAspect="1"/>
            </p:cNvGraphicFramePr>
            <p:nvPr/>
          </p:nvGraphicFramePr>
          <p:xfrm>
            <a:off x="1394" y="3552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77" name="公式" r:id="rId21" imgW="241195" imgH="253890" progId="Equation.3">
                    <p:embed/>
                  </p:oleObj>
                </mc:Choice>
                <mc:Fallback>
                  <p:oleObj name="公式" r:id="rId21" imgW="241195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3552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3" name="Object 18"/>
            <p:cNvGraphicFramePr>
              <a:graphicFrameLocks noChangeAspect="1"/>
            </p:cNvGraphicFramePr>
            <p:nvPr/>
          </p:nvGraphicFramePr>
          <p:xfrm>
            <a:off x="2217" y="3523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78" name="公式" r:id="rId23" imgW="228600" imgH="330200" progId="Equation.3">
                    <p:embed/>
                  </p:oleObj>
                </mc:Choice>
                <mc:Fallback>
                  <p:oleObj name="公式" r:id="rId23" imgW="228600" imgH="33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7" y="3523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3829050" y="4298950"/>
            <a:ext cx="1295400" cy="1250950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4394200" y="4343400"/>
            <a:ext cx="0" cy="1219200"/>
          </a:xfrm>
          <a:prstGeom prst="line">
            <a:avLst/>
          </a:prstGeom>
          <a:noFill/>
          <a:ln w="38100">
            <a:solidFill>
              <a:srgbClr val="FF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693" name="Object 21"/>
          <p:cNvGraphicFramePr>
            <a:graphicFrameLocks noChangeAspect="1"/>
          </p:cNvGraphicFramePr>
          <p:nvPr/>
        </p:nvGraphicFramePr>
        <p:xfrm>
          <a:off x="4279900" y="5624514"/>
          <a:ext cx="2159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79" name="公式" r:id="rId25" imgW="181145" imgH="361783" progId="Equation.3">
                  <p:embed/>
                </p:oleObj>
              </mc:Choice>
              <mc:Fallback>
                <p:oleObj name="公式" r:id="rId25" imgW="181145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5624514"/>
                        <a:ext cx="2159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4" name="Line 22"/>
          <p:cNvSpPr>
            <a:spLocks noChangeShapeType="1"/>
          </p:cNvSpPr>
          <p:nvPr/>
        </p:nvSpPr>
        <p:spPr bwMode="auto">
          <a:xfrm flipH="1">
            <a:off x="3130550" y="4298950"/>
            <a:ext cx="1295400" cy="0"/>
          </a:xfrm>
          <a:prstGeom prst="line">
            <a:avLst/>
          </a:prstGeom>
          <a:noFill/>
          <a:ln w="38100">
            <a:solidFill>
              <a:srgbClr val="FF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695" name="Object 23"/>
          <p:cNvGraphicFramePr>
            <a:graphicFrameLocks noChangeAspect="1"/>
          </p:cNvGraphicFramePr>
          <p:nvPr/>
        </p:nvGraphicFramePr>
        <p:xfrm>
          <a:off x="2439988" y="4143376"/>
          <a:ext cx="6842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0" name="公式" r:id="rId27" imgW="752341" imgH="361783" progId="Equation.3">
                  <p:embed/>
                </p:oleObj>
              </mc:Choice>
              <mc:Fallback>
                <p:oleObj name="公式" r:id="rId27" imgW="752341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4143376"/>
                        <a:ext cx="684212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6" name="Object 24"/>
          <p:cNvGraphicFramePr>
            <a:graphicFrameLocks noChangeAspect="1"/>
          </p:cNvGraphicFramePr>
          <p:nvPr/>
        </p:nvGraphicFramePr>
        <p:xfrm>
          <a:off x="7143750" y="3810000"/>
          <a:ext cx="31432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1" name="文档" r:id="rId29" imgW="3149600" imgH="447040" progId="Word.Document.8">
                  <p:embed/>
                </p:oleObj>
              </mc:Choice>
              <mc:Fallback>
                <p:oleObj name="文档" r:id="rId29" imgW="3149600" imgH="447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0" y="3810000"/>
                        <a:ext cx="31432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7" name="Object 25"/>
          <p:cNvGraphicFramePr>
            <a:graphicFrameLocks noChangeAspect="1"/>
          </p:cNvGraphicFramePr>
          <p:nvPr/>
        </p:nvGraphicFramePr>
        <p:xfrm>
          <a:off x="7239000" y="4267200"/>
          <a:ext cx="27241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2" name="文档" r:id="rId31" imgW="2722880" imgH="447040" progId="Word.Document.8">
                  <p:embed/>
                </p:oleObj>
              </mc:Choice>
              <mc:Fallback>
                <p:oleObj name="文档" r:id="rId31" imgW="2722880" imgH="447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267200"/>
                        <a:ext cx="27241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8" name="Object 26"/>
          <p:cNvGraphicFramePr>
            <a:graphicFrameLocks noChangeAspect="1"/>
          </p:cNvGraphicFramePr>
          <p:nvPr/>
        </p:nvGraphicFramePr>
        <p:xfrm>
          <a:off x="6057900" y="4191000"/>
          <a:ext cx="11620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3" name="文档" r:id="rId33" imgW="1193800" imgH="619760" progId="Word.Document.8">
                  <p:embed/>
                </p:oleObj>
              </mc:Choice>
              <mc:Fallback>
                <p:oleObj name="文档" r:id="rId33" imgW="1193800" imgH="619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4191000"/>
                        <a:ext cx="11620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9" name="Object 27"/>
          <p:cNvGraphicFramePr>
            <a:graphicFrameLocks noChangeAspect="1"/>
          </p:cNvGraphicFramePr>
          <p:nvPr/>
        </p:nvGraphicFramePr>
        <p:xfrm>
          <a:off x="6057900" y="4667250"/>
          <a:ext cx="38862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4" name="文档" r:id="rId35" imgW="3891280" imgH="594360" progId="Word.Document.8">
                  <p:embed/>
                </p:oleObj>
              </mc:Choice>
              <mc:Fallback>
                <p:oleObj name="文档" r:id="rId35" imgW="3891280" imgH="594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4667250"/>
                        <a:ext cx="38862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0" name="Object 28"/>
          <p:cNvGraphicFramePr>
            <a:graphicFrameLocks noChangeAspect="1"/>
          </p:cNvGraphicFramePr>
          <p:nvPr/>
        </p:nvGraphicFramePr>
        <p:xfrm>
          <a:off x="6057900" y="5143500"/>
          <a:ext cx="38862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5" name="文档" r:id="rId37" imgW="3891280" imgH="594360" progId="Word.Document.8">
                  <p:embed/>
                </p:oleObj>
              </mc:Choice>
              <mc:Fallback>
                <p:oleObj name="文档" r:id="rId37" imgW="3891280" imgH="594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5143500"/>
                        <a:ext cx="38862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1" name="Object 29"/>
          <p:cNvGraphicFramePr>
            <a:graphicFrameLocks noChangeAspect="1"/>
          </p:cNvGraphicFramePr>
          <p:nvPr/>
        </p:nvGraphicFramePr>
        <p:xfrm>
          <a:off x="6134100" y="5715000"/>
          <a:ext cx="3124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6" name="文档" r:id="rId39" imgW="3129280" imgH="426720" progId="Word.Document.8">
                  <p:embed/>
                </p:oleObj>
              </mc:Choice>
              <mc:Fallback>
                <p:oleObj name="文档" r:id="rId39" imgW="3129280" imgH="426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5715000"/>
                        <a:ext cx="3124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59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5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utoUpdateAnimBg="0"/>
      <p:bldP spid="28680" grpId="0" autoUpdateAnimBg="0"/>
      <p:bldP spid="28681" grpId="0" autoUpdateAnimBg="0"/>
      <p:bldP spid="28691" grpId="0" animBg="1"/>
      <p:bldP spid="28692" grpId="0" animBg="1"/>
      <p:bldP spid="2869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2235848" y="664341"/>
            <a:ext cx="1204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zh-CN" altLang="en-US" sz="2800" b="1" dirty="0"/>
              <a:t>   求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534640"/>
              </p:ext>
            </p:extLst>
          </p:nvPr>
        </p:nvGraphicFramePr>
        <p:xfrm>
          <a:off x="2176464" y="1977088"/>
          <a:ext cx="4639616" cy="912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8" name="Equation" r:id="rId3" imgW="2197100" imgH="431800" progId="Equation.DSMT4">
                  <p:embed/>
                </p:oleObj>
              </mc:Choice>
              <mc:Fallback>
                <p:oleObj name="Equation" r:id="rId3" imgW="2197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4" y="1977088"/>
                        <a:ext cx="4639616" cy="912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76464" y="1388531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88457" y="1399864"/>
            <a:ext cx="269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由积分中值定理</a:t>
            </a:r>
          </a:p>
        </p:txBody>
      </p:sp>
      <p:graphicFrame>
        <p:nvGraphicFramePr>
          <p:cNvPr id="32774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710765"/>
              </p:ext>
            </p:extLst>
          </p:nvPr>
        </p:nvGraphicFramePr>
        <p:xfrm>
          <a:off x="3459037" y="466961"/>
          <a:ext cx="2183227" cy="8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9" name="Equation" r:id="rId5" imgW="1028254" imgH="406224" progId="Equation.DSMT4">
                  <p:embed/>
                </p:oleObj>
              </mc:Choice>
              <mc:Fallback>
                <p:oleObj name="Equation" r:id="rId5" imgW="1028254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037" y="466961"/>
                        <a:ext cx="2183227" cy="86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604580"/>
              </p:ext>
            </p:extLst>
          </p:nvPr>
        </p:nvGraphicFramePr>
        <p:xfrm>
          <a:off x="6816080" y="1977088"/>
          <a:ext cx="3888432" cy="918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0" name="Equation" r:id="rId7" imgW="1828800" imgH="431800" progId="Equation.DSMT4">
                  <p:embed/>
                </p:oleObj>
              </mc:Choice>
              <mc:Fallback>
                <p:oleObj name="Equation" r:id="rId7" imgW="1828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080" y="1977088"/>
                        <a:ext cx="3888432" cy="918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814432"/>
              </p:ext>
            </p:extLst>
          </p:nvPr>
        </p:nvGraphicFramePr>
        <p:xfrm>
          <a:off x="2922617" y="2805386"/>
          <a:ext cx="1946247" cy="919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1" name="Equation" r:id="rId9" imgW="914400" imgH="431800" progId="Equation.DSMT4">
                  <p:embed/>
                </p:oleObj>
              </mc:Choice>
              <mc:Fallback>
                <p:oleObj name="Equation" r:id="rId9" imgW="914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617" y="2805386"/>
                        <a:ext cx="1946247" cy="919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028796"/>
              </p:ext>
            </p:extLst>
          </p:nvPr>
        </p:nvGraphicFramePr>
        <p:xfrm>
          <a:off x="4650317" y="3048482"/>
          <a:ext cx="1517691" cy="458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2" name="Equation" r:id="rId11" imgW="672808" imgH="203112" progId="Equation.DSMT4">
                  <p:embed/>
                </p:oleObj>
              </mc:Choice>
              <mc:Fallback>
                <p:oleObj name="Equation" r:id="rId11" imgW="67280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317" y="3048482"/>
                        <a:ext cx="1517691" cy="458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66431" y="3898248"/>
            <a:ext cx="207140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例</a:t>
            </a:r>
            <a:r>
              <a:rPr lang="zh-CN" altLang="en-US" sz="2800" b="1" dirty="0">
                <a:latin typeface="Arial" charset="0"/>
              </a:rPr>
              <a:t> 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(1991.1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2779" name="对象 15"/>
          <p:cNvGraphicFramePr>
            <a:graphicFrameLocks noChangeAspect="1"/>
          </p:cNvGraphicFramePr>
          <p:nvPr/>
        </p:nvGraphicFramePr>
        <p:xfrm>
          <a:off x="7670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3" name="Equation" r:id="rId13" imgW="437454" imgH="680484" progId="Equation.DSMT4">
                  <p:embed/>
                </p:oleObj>
              </mc:Choice>
              <mc:Fallback>
                <p:oleObj name="Equation" r:id="rId13" imgW="437454" imgH="6804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3352800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2150045" y="3921054"/>
            <a:ext cx="8035925" cy="1676400"/>
            <a:chOff x="623988" y="3429000"/>
            <a:chExt cx="8035090" cy="1676400"/>
          </a:xfrm>
        </p:grpSpPr>
        <p:grpSp>
          <p:nvGrpSpPr>
            <p:cNvPr id="32781" name="组合 12"/>
            <p:cNvGrpSpPr>
              <a:grpSpLocks/>
            </p:cNvGrpSpPr>
            <p:nvPr/>
          </p:nvGrpSpPr>
          <p:grpSpPr bwMode="auto">
            <a:xfrm>
              <a:off x="2715478" y="3429000"/>
              <a:ext cx="5943600" cy="523220"/>
              <a:chOff x="2935838" y="3886200"/>
              <a:chExt cx="5943600" cy="523220"/>
            </a:xfrm>
          </p:grpSpPr>
          <p:sp>
            <p:nvSpPr>
              <p:cNvPr id="32787" name="TextBox 10"/>
              <p:cNvSpPr txBox="1">
                <a:spLocks noChangeArrowheads="1"/>
              </p:cNvSpPr>
              <p:nvPr/>
            </p:nvSpPr>
            <p:spPr bwMode="auto">
              <a:xfrm>
                <a:off x="2935838" y="3886200"/>
                <a:ext cx="59436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800" b="1"/>
                  <a:t>设函数        在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[0,1]</a:t>
                </a:r>
                <a:r>
                  <a:rPr lang="zh-CN" altLang="en-US" sz="2800" b="1"/>
                  <a:t>上连续，在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(0,1)</a:t>
                </a:r>
                <a:r>
                  <a:rPr lang="zh-CN" altLang="en-US" sz="2800" b="1"/>
                  <a:t>内</a:t>
                </a:r>
              </a:p>
            </p:txBody>
          </p:sp>
          <p:graphicFrame>
            <p:nvGraphicFramePr>
              <p:cNvPr id="32788" name="对象 11"/>
              <p:cNvGraphicFramePr>
                <a:graphicFrameLocks noChangeAspect="1"/>
              </p:cNvGraphicFramePr>
              <p:nvPr/>
            </p:nvGraphicFramePr>
            <p:xfrm>
              <a:off x="4038600" y="3924300"/>
              <a:ext cx="810223" cy="4470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974" name="Equation" r:id="rId15" imgW="368140" imgH="203112" progId="Equation.DSMT4">
                      <p:embed/>
                    </p:oleObj>
                  </mc:Choice>
                  <mc:Fallback>
                    <p:oleObj name="Equation" r:id="rId15" imgW="368140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8600" y="3924300"/>
                            <a:ext cx="810223" cy="4470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2782" name="TextBox 13"/>
            <p:cNvSpPr txBox="1">
              <a:spLocks noChangeArrowheads="1"/>
            </p:cNvSpPr>
            <p:nvPr/>
          </p:nvSpPr>
          <p:spPr bwMode="auto">
            <a:xfrm>
              <a:off x="623988" y="4053254"/>
              <a:ext cx="162736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可导，且</a:t>
              </a:r>
            </a:p>
          </p:txBody>
        </p:sp>
        <p:graphicFrame>
          <p:nvGraphicFramePr>
            <p:cNvPr id="32783" name="对象 14"/>
            <p:cNvGraphicFramePr>
              <a:graphicFrameLocks noChangeAspect="1"/>
            </p:cNvGraphicFramePr>
            <p:nvPr/>
          </p:nvGraphicFramePr>
          <p:xfrm>
            <a:off x="2251357" y="3972735"/>
            <a:ext cx="2575039" cy="7620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75" name="Equation" r:id="rId17" imgW="1244600" imgH="368300" progId="Equation.DSMT4">
                    <p:embed/>
                  </p:oleObj>
                </mc:Choice>
                <mc:Fallback>
                  <p:oleObj name="Equation" r:id="rId17" imgW="1244600" imgH="368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1357" y="3972735"/>
                          <a:ext cx="2575039" cy="7620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4" name="TextBox 16"/>
            <p:cNvSpPr txBox="1">
              <a:spLocks noChangeArrowheads="1"/>
            </p:cNvSpPr>
            <p:nvPr/>
          </p:nvSpPr>
          <p:spPr bwMode="auto">
            <a:xfrm>
              <a:off x="4876799" y="4069451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证明存在</a:t>
              </a:r>
            </a:p>
          </p:txBody>
        </p:sp>
        <p:graphicFrame>
          <p:nvGraphicFramePr>
            <p:cNvPr id="32785" name="对象 17"/>
            <p:cNvGraphicFramePr>
              <a:graphicFrameLocks noChangeAspect="1"/>
            </p:cNvGraphicFramePr>
            <p:nvPr/>
          </p:nvGraphicFramePr>
          <p:xfrm>
            <a:off x="6400800" y="4100793"/>
            <a:ext cx="1427044" cy="475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76" name="Equation" r:id="rId19" imgW="609336" imgH="203112" progId="Equation.DSMT4">
                    <p:embed/>
                  </p:oleObj>
                </mc:Choice>
                <mc:Fallback>
                  <p:oleObj name="Equation" r:id="rId19" imgW="609336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0800" y="4100793"/>
                          <a:ext cx="1427044" cy="4756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6" name="对象 18"/>
            <p:cNvGraphicFramePr>
              <a:graphicFrameLocks noChangeAspect="1"/>
            </p:cNvGraphicFramePr>
            <p:nvPr/>
          </p:nvGraphicFramePr>
          <p:xfrm>
            <a:off x="652015" y="4648200"/>
            <a:ext cx="208597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77" name="Equation" r:id="rId21" imgW="926698" imgH="203112" progId="Equation.DSMT4">
                    <p:embed/>
                  </p:oleObj>
                </mc:Choice>
                <mc:Fallback>
                  <p:oleObj name="Equation" r:id="rId21" imgW="926698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015" y="4648200"/>
                          <a:ext cx="2085975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140793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6192838" y="1849438"/>
            <a:ext cx="3962400" cy="2476500"/>
            <a:chOff x="3218" y="1634"/>
            <a:chExt cx="2013" cy="1428"/>
          </a:xfrm>
        </p:grpSpPr>
        <p:graphicFrame>
          <p:nvGraphicFramePr>
            <p:cNvPr id="4135" name="Object 3"/>
            <p:cNvGraphicFramePr>
              <a:graphicFrameLocks noChangeAspect="1"/>
            </p:cNvGraphicFramePr>
            <p:nvPr/>
          </p:nvGraphicFramePr>
          <p:xfrm>
            <a:off x="3596" y="1946"/>
            <a:ext cx="1200" cy="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2" name="BMP 图象" r:id="rId3" imgW="1828571" imgH="1857143" progId="Paint.Picture">
                    <p:embed/>
                  </p:oleObj>
                </mc:Choice>
                <mc:Fallback>
                  <p:oleObj name="BMP 图象" r:id="rId3" imgW="1828571" imgH="185714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1946"/>
                          <a:ext cx="1200" cy="8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6" name="Rectangle 4"/>
            <p:cNvSpPr>
              <a:spLocks noChangeArrowheads="1"/>
            </p:cNvSpPr>
            <p:nvPr/>
          </p:nvSpPr>
          <p:spPr bwMode="auto">
            <a:xfrm>
              <a:off x="3604" y="2749"/>
              <a:ext cx="18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137" name="Rectangle 5"/>
            <p:cNvSpPr>
              <a:spLocks noChangeArrowheads="1"/>
            </p:cNvSpPr>
            <p:nvPr/>
          </p:nvSpPr>
          <p:spPr bwMode="auto">
            <a:xfrm>
              <a:off x="3604" y="2762"/>
              <a:ext cx="8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138" name="Rectangle 6"/>
            <p:cNvSpPr>
              <a:spLocks noChangeArrowheads="1"/>
            </p:cNvSpPr>
            <p:nvPr/>
          </p:nvSpPr>
          <p:spPr bwMode="auto">
            <a:xfrm>
              <a:off x="4761" y="2789"/>
              <a:ext cx="18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139" name="Rectangle 7"/>
            <p:cNvSpPr>
              <a:spLocks noChangeArrowheads="1"/>
            </p:cNvSpPr>
            <p:nvPr/>
          </p:nvSpPr>
          <p:spPr bwMode="auto">
            <a:xfrm>
              <a:off x="4709" y="2790"/>
              <a:ext cx="8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4140" name="Group 8"/>
            <p:cNvGrpSpPr>
              <a:grpSpLocks/>
            </p:cNvGrpSpPr>
            <p:nvPr/>
          </p:nvGrpSpPr>
          <p:grpSpPr bwMode="auto">
            <a:xfrm>
              <a:off x="3218" y="1634"/>
              <a:ext cx="2013" cy="1427"/>
              <a:chOff x="3218" y="1634"/>
              <a:chExt cx="2013" cy="1427"/>
            </a:xfrm>
          </p:grpSpPr>
          <p:grpSp>
            <p:nvGrpSpPr>
              <p:cNvPr id="4141" name="Group 9"/>
              <p:cNvGrpSpPr>
                <a:grpSpLocks/>
              </p:cNvGrpSpPr>
              <p:nvPr/>
            </p:nvGrpSpPr>
            <p:grpSpPr bwMode="auto">
              <a:xfrm>
                <a:off x="3218" y="2771"/>
                <a:ext cx="1866" cy="80"/>
                <a:chOff x="3218" y="2771"/>
                <a:chExt cx="1866" cy="80"/>
              </a:xfrm>
            </p:grpSpPr>
            <p:sp>
              <p:nvSpPr>
                <p:cNvPr id="4151" name="Rectangle 10"/>
                <p:cNvSpPr>
                  <a:spLocks noChangeArrowheads="1"/>
                </p:cNvSpPr>
                <p:nvPr/>
              </p:nvSpPr>
              <p:spPr bwMode="auto">
                <a:xfrm>
                  <a:off x="3218" y="2803"/>
                  <a:ext cx="1789" cy="1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4152" name="Freeform 11"/>
                <p:cNvSpPr>
                  <a:spLocks/>
                </p:cNvSpPr>
                <p:nvPr/>
              </p:nvSpPr>
              <p:spPr bwMode="auto">
                <a:xfrm>
                  <a:off x="5005" y="2771"/>
                  <a:ext cx="79" cy="80"/>
                </a:xfrm>
                <a:custGeom>
                  <a:avLst/>
                  <a:gdLst>
                    <a:gd name="T0" fmla="*/ 0 w 158"/>
                    <a:gd name="T1" fmla="*/ 3 h 159"/>
                    <a:gd name="T2" fmla="*/ 3 w 158"/>
                    <a:gd name="T3" fmla="*/ 2 h 159"/>
                    <a:gd name="T4" fmla="*/ 0 w 158"/>
                    <a:gd name="T5" fmla="*/ 0 h 159"/>
                    <a:gd name="T6" fmla="*/ 0 w 158"/>
                    <a:gd name="T7" fmla="*/ 3 h 15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8" h="159">
                      <a:moveTo>
                        <a:pt x="0" y="159"/>
                      </a:moveTo>
                      <a:lnTo>
                        <a:pt x="158" y="79"/>
                      </a:lnTo>
                      <a:lnTo>
                        <a:pt x="0" y="0"/>
                      </a:lnTo>
                      <a:lnTo>
                        <a:pt x="0" y="1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42" name="Group 12"/>
              <p:cNvGrpSpPr>
                <a:grpSpLocks/>
              </p:cNvGrpSpPr>
              <p:nvPr/>
            </p:nvGrpSpPr>
            <p:grpSpPr bwMode="auto">
              <a:xfrm>
                <a:off x="3361" y="1700"/>
                <a:ext cx="79" cy="1275"/>
                <a:chOff x="3361" y="1700"/>
                <a:chExt cx="79" cy="1275"/>
              </a:xfrm>
            </p:grpSpPr>
            <p:sp>
              <p:nvSpPr>
                <p:cNvPr id="4149" name="Rectangle 13"/>
                <p:cNvSpPr>
                  <a:spLocks noChangeArrowheads="1"/>
                </p:cNvSpPr>
                <p:nvPr/>
              </p:nvSpPr>
              <p:spPr bwMode="auto">
                <a:xfrm>
                  <a:off x="3392" y="1777"/>
                  <a:ext cx="16" cy="119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4150" name="Freeform 14"/>
                <p:cNvSpPr>
                  <a:spLocks/>
                </p:cNvSpPr>
                <p:nvPr/>
              </p:nvSpPr>
              <p:spPr bwMode="auto">
                <a:xfrm>
                  <a:off x="3361" y="1700"/>
                  <a:ext cx="79" cy="79"/>
                </a:xfrm>
                <a:custGeom>
                  <a:avLst/>
                  <a:gdLst>
                    <a:gd name="T0" fmla="*/ 2 w 160"/>
                    <a:gd name="T1" fmla="*/ 3 h 157"/>
                    <a:gd name="T2" fmla="*/ 1 w 160"/>
                    <a:gd name="T3" fmla="*/ 0 h 157"/>
                    <a:gd name="T4" fmla="*/ 0 w 160"/>
                    <a:gd name="T5" fmla="*/ 3 h 157"/>
                    <a:gd name="T6" fmla="*/ 2 w 160"/>
                    <a:gd name="T7" fmla="*/ 3 h 15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60" h="157">
                      <a:moveTo>
                        <a:pt x="160" y="157"/>
                      </a:moveTo>
                      <a:lnTo>
                        <a:pt x="79" y="0"/>
                      </a:lnTo>
                      <a:lnTo>
                        <a:pt x="0" y="157"/>
                      </a:lnTo>
                      <a:lnTo>
                        <a:pt x="160" y="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143" name="Rectangle 15"/>
              <p:cNvSpPr>
                <a:spLocks noChangeArrowheads="1"/>
              </p:cNvSpPr>
              <p:nvPr/>
            </p:nvSpPr>
            <p:spPr bwMode="auto">
              <a:xfrm>
                <a:off x="5022" y="2786"/>
                <a:ext cx="20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144" name="Rectangle 16"/>
              <p:cNvSpPr>
                <a:spLocks noChangeArrowheads="1"/>
              </p:cNvSpPr>
              <p:nvPr/>
            </p:nvSpPr>
            <p:spPr bwMode="auto">
              <a:xfrm>
                <a:off x="5022" y="2800"/>
                <a:ext cx="8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45" name="Rectangle 17"/>
              <p:cNvSpPr>
                <a:spLocks noChangeArrowheads="1"/>
              </p:cNvSpPr>
              <p:nvPr/>
            </p:nvSpPr>
            <p:spPr bwMode="auto">
              <a:xfrm>
                <a:off x="3236" y="1634"/>
                <a:ext cx="194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146" name="Rectangle 18"/>
              <p:cNvSpPr>
                <a:spLocks noChangeArrowheads="1"/>
              </p:cNvSpPr>
              <p:nvPr/>
            </p:nvSpPr>
            <p:spPr bwMode="auto">
              <a:xfrm>
                <a:off x="3236" y="1647"/>
                <a:ext cx="7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47" name="Rectangle 19"/>
              <p:cNvSpPr>
                <a:spLocks noChangeArrowheads="1"/>
              </p:cNvSpPr>
              <p:nvPr/>
            </p:nvSpPr>
            <p:spPr bwMode="auto">
              <a:xfrm>
                <a:off x="3246" y="2762"/>
                <a:ext cx="230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148" name="Rectangle 20"/>
              <p:cNvSpPr>
                <a:spLocks noChangeArrowheads="1"/>
              </p:cNvSpPr>
              <p:nvPr/>
            </p:nvSpPr>
            <p:spPr bwMode="auto">
              <a:xfrm>
                <a:off x="3246" y="2779"/>
                <a:ext cx="91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65" name="Group 21"/>
          <p:cNvGrpSpPr>
            <a:grpSpLocks/>
          </p:cNvGrpSpPr>
          <p:nvPr/>
        </p:nvGrpSpPr>
        <p:grpSpPr bwMode="auto">
          <a:xfrm>
            <a:off x="2397125" y="1828800"/>
            <a:ext cx="3962400" cy="2476500"/>
            <a:chOff x="3218" y="1634"/>
            <a:chExt cx="2013" cy="1428"/>
          </a:xfrm>
        </p:grpSpPr>
        <p:graphicFrame>
          <p:nvGraphicFramePr>
            <p:cNvPr id="4117" name="Object 22"/>
            <p:cNvGraphicFramePr>
              <a:graphicFrameLocks noChangeAspect="1"/>
            </p:cNvGraphicFramePr>
            <p:nvPr/>
          </p:nvGraphicFramePr>
          <p:xfrm>
            <a:off x="3596" y="1946"/>
            <a:ext cx="1200" cy="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3" name="BMP 图象" r:id="rId5" imgW="1828571" imgH="1857143" progId="Paint.Picture">
                    <p:embed/>
                  </p:oleObj>
                </mc:Choice>
                <mc:Fallback>
                  <p:oleObj name="BMP 图象" r:id="rId5" imgW="1828571" imgH="185714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1946"/>
                          <a:ext cx="1200" cy="8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8" name="Rectangle 23"/>
            <p:cNvSpPr>
              <a:spLocks noChangeArrowheads="1"/>
            </p:cNvSpPr>
            <p:nvPr/>
          </p:nvSpPr>
          <p:spPr bwMode="auto">
            <a:xfrm>
              <a:off x="3604" y="2749"/>
              <a:ext cx="18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119" name="Rectangle 24"/>
            <p:cNvSpPr>
              <a:spLocks noChangeArrowheads="1"/>
            </p:cNvSpPr>
            <p:nvPr/>
          </p:nvSpPr>
          <p:spPr bwMode="auto">
            <a:xfrm>
              <a:off x="3604" y="2762"/>
              <a:ext cx="8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120" name="Rectangle 25"/>
            <p:cNvSpPr>
              <a:spLocks noChangeArrowheads="1"/>
            </p:cNvSpPr>
            <p:nvPr/>
          </p:nvSpPr>
          <p:spPr bwMode="auto">
            <a:xfrm>
              <a:off x="4761" y="2789"/>
              <a:ext cx="18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121" name="Rectangle 26"/>
            <p:cNvSpPr>
              <a:spLocks noChangeArrowheads="1"/>
            </p:cNvSpPr>
            <p:nvPr/>
          </p:nvSpPr>
          <p:spPr bwMode="auto">
            <a:xfrm>
              <a:off x="4709" y="2790"/>
              <a:ext cx="8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4122" name="Group 27"/>
            <p:cNvGrpSpPr>
              <a:grpSpLocks/>
            </p:cNvGrpSpPr>
            <p:nvPr/>
          </p:nvGrpSpPr>
          <p:grpSpPr bwMode="auto">
            <a:xfrm>
              <a:off x="3218" y="1634"/>
              <a:ext cx="2013" cy="1427"/>
              <a:chOff x="3218" y="1634"/>
              <a:chExt cx="2013" cy="1427"/>
            </a:xfrm>
          </p:grpSpPr>
          <p:grpSp>
            <p:nvGrpSpPr>
              <p:cNvPr id="4123" name="Group 28"/>
              <p:cNvGrpSpPr>
                <a:grpSpLocks/>
              </p:cNvGrpSpPr>
              <p:nvPr/>
            </p:nvGrpSpPr>
            <p:grpSpPr bwMode="auto">
              <a:xfrm>
                <a:off x="3218" y="2771"/>
                <a:ext cx="1866" cy="80"/>
                <a:chOff x="3218" y="2771"/>
                <a:chExt cx="1866" cy="80"/>
              </a:xfrm>
            </p:grpSpPr>
            <p:sp>
              <p:nvSpPr>
                <p:cNvPr id="4133" name="Rectangle 29"/>
                <p:cNvSpPr>
                  <a:spLocks noChangeArrowheads="1"/>
                </p:cNvSpPr>
                <p:nvPr/>
              </p:nvSpPr>
              <p:spPr bwMode="auto">
                <a:xfrm>
                  <a:off x="3218" y="2803"/>
                  <a:ext cx="1789" cy="1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4134" name="Freeform 30"/>
                <p:cNvSpPr>
                  <a:spLocks/>
                </p:cNvSpPr>
                <p:nvPr/>
              </p:nvSpPr>
              <p:spPr bwMode="auto">
                <a:xfrm>
                  <a:off x="5005" y="2771"/>
                  <a:ext cx="79" cy="80"/>
                </a:xfrm>
                <a:custGeom>
                  <a:avLst/>
                  <a:gdLst>
                    <a:gd name="T0" fmla="*/ 0 w 158"/>
                    <a:gd name="T1" fmla="*/ 3 h 159"/>
                    <a:gd name="T2" fmla="*/ 3 w 158"/>
                    <a:gd name="T3" fmla="*/ 2 h 159"/>
                    <a:gd name="T4" fmla="*/ 0 w 158"/>
                    <a:gd name="T5" fmla="*/ 0 h 159"/>
                    <a:gd name="T6" fmla="*/ 0 w 158"/>
                    <a:gd name="T7" fmla="*/ 3 h 15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8" h="159">
                      <a:moveTo>
                        <a:pt x="0" y="159"/>
                      </a:moveTo>
                      <a:lnTo>
                        <a:pt x="158" y="79"/>
                      </a:lnTo>
                      <a:lnTo>
                        <a:pt x="0" y="0"/>
                      </a:lnTo>
                      <a:lnTo>
                        <a:pt x="0" y="1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24" name="Group 31"/>
              <p:cNvGrpSpPr>
                <a:grpSpLocks/>
              </p:cNvGrpSpPr>
              <p:nvPr/>
            </p:nvGrpSpPr>
            <p:grpSpPr bwMode="auto">
              <a:xfrm>
                <a:off x="3361" y="1700"/>
                <a:ext cx="79" cy="1275"/>
                <a:chOff x="3361" y="1700"/>
                <a:chExt cx="79" cy="1275"/>
              </a:xfrm>
            </p:grpSpPr>
            <p:sp>
              <p:nvSpPr>
                <p:cNvPr id="4131" name="Rectangle 32"/>
                <p:cNvSpPr>
                  <a:spLocks noChangeArrowheads="1"/>
                </p:cNvSpPr>
                <p:nvPr/>
              </p:nvSpPr>
              <p:spPr bwMode="auto">
                <a:xfrm>
                  <a:off x="3392" y="1777"/>
                  <a:ext cx="16" cy="119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4132" name="Freeform 33"/>
                <p:cNvSpPr>
                  <a:spLocks/>
                </p:cNvSpPr>
                <p:nvPr/>
              </p:nvSpPr>
              <p:spPr bwMode="auto">
                <a:xfrm>
                  <a:off x="3361" y="1700"/>
                  <a:ext cx="79" cy="79"/>
                </a:xfrm>
                <a:custGeom>
                  <a:avLst/>
                  <a:gdLst>
                    <a:gd name="T0" fmla="*/ 2 w 160"/>
                    <a:gd name="T1" fmla="*/ 3 h 157"/>
                    <a:gd name="T2" fmla="*/ 1 w 160"/>
                    <a:gd name="T3" fmla="*/ 0 h 157"/>
                    <a:gd name="T4" fmla="*/ 0 w 160"/>
                    <a:gd name="T5" fmla="*/ 3 h 157"/>
                    <a:gd name="T6" fmla="*/ 2 w 160"/>
                    <a:gd name="T7" fmla="*/ 3 h 15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60" h="157">
                      <a:moveTo>
                        <a:pt x="160" y="157"/>
                      </a:moveTo>
                      <a:lnTo>
                        <a:pt x="79" y="0"/>
                      </a:lnTo>
                      <a:lnTo>
                        <a:pt x="0" y="157"/>
                      </a:lnTo>
                      <a:lnTo>
                        <a:pt x="160" y="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125" name="Rectangle 34"/>
              <p:cNvSpPr>
                <a:spLocks noChangeArrowheads="1"/>
              </p:cNvSpPr>
              <p:nvPr/>
            </p:nvSpPr>
            <p:spPr bwMode="auto">
              <a:xfrm>
                <a:off x="5022" y="2786"/>
                <a:ext cx="20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126" name="Rectangle 35"/>
              <p:cNvSpPr>
                <a:spLocks noChangeArrowheads="1"/>
              </p:cNvSpPr>
              <p:nvPr/>
            </p:nvSpPr>
            <p:spPr bwMode="auto">
              <a:xfrm>
                <a:off x="5022" y="2800"/>
                <a:ext cx="8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7" name="Rectangle 36"/>
              <p:cNvSpPr>
                <a:spLocks noChangeArrowheads="1"/>
              </p:cNvSpPr>
              <p:nvPr/>
            </p:nvSpPr>
            <p:spPr bwMode="auto">
              <a:xfrm>
                <a:off x="3236" y="1634"/>
                <a:ext cx="194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128" name="Rectangle 37"/>
              <p:cNvSpPr>
                <a:spLocks noChangeArrowheads="1"/>
              </p:cNvSpPr>
              <p:nvPr/>
            </p:nvSpPr>
            <p:spPr bwMode="auto">
              <a:xfrm>
                <a:off x="3236" y="1647"/>
                <a:ext cx="7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9" name="Rectangle 38"/>
              <p:cNvSpPr>
                <a:spLocks noChangeArrowheads="1"/>
              </p:cNvSpPr>
              <p:nvPr/>
            </p:nvSpPr>
            <p:spPr bwMode="auto">
              <a:xfrm>
                <a:off x="3246" y="2762"/>
                <a:ext cx="230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130" name="Rectangle 39"/>
              <p:cNvSpPr>
                <a:spLocks noChangeArrowheads="1"/>
              </p:cNvSpPr>
              <p:nvPr/>
            </p:nvSpPr>
            <p:spPr bwMode="auto">
              <a:xfrm>
                <a:off x="3246" y="2779"/>
                <a:ext cx="91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100" name="Text Box 40"/>
          <p:cNvSpPr txBox="1">
            <a:spLocks noChangeArrowheads="1"/>
          </p:cNvSpPr>
          <p:nvPr/>
        </p:nvSpPr>
        <p:spPr bwMode="auto">
          <a:xfrm>
            <a:off x="2667000" y="1066801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用矩形面积近似取代曲边梯形面积</a:t>
            </a:r>
          </a:p>
        </p:txBody>
      </p:sp>
      <p:sp>
        <p:nvSpPr>
          <p:cNvPr id="6185" name="Rectangle 41"/>
          <p:cNvSpPr>
            <a:spLocks noChangeArrowheads="1"/>
          </p:cNvSpPr>
          <p:nvPr/>
        </p:nvSpPr>
        <p:spPr bwMode="auto">
          <a:xfrm>
            <a:off x="3165476" y="3081338"/>
            <a:ext cx="644525" cy="785812"/>
          </a:xfrm>
          <a:prstGeom prst="rect">
            <a:avLst/>
          </a:prstGeom>
          <a:solidFill>
            <a:srgbClr val="99FF33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3810000" y="3027364"/>
            <a:ext cx="685800" cy="839787"/>
          </a:xfrm>
          <a:prstGeom prst="rect">
            <a:avLst/>
          </a:prstGeom>
          <a:solidFill>
            <a:srgbClr val="FF00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4495800" y="2582864"/>
            <a:ext cx="477838" cy="128428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88" name="Rectangle 44"/>
          <p:cNvSpPr>
            <a:spLocks noChangeArrowheads="1"/>
          </p:cNvSpPr>
          <p:nvPr/>
        </p:nvSpPr>
        <p:spPr bwMode="auto">
          <a:xfrm>
            <a:off x="4973638" y="2420938"/>
            <a:ext cx="501650" cy="1446212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89" name="Rectangle 45"/>
          <p:cNvSpPr>
            <a:spLocks noChangeArrowheads="1"/>
          </p:cNvSpPr>
          <p:nvPr/>
        </p:nvSpPr>
        <p:spPr bwMode="auto">
          <a:xfrm>
            <a:off x="6954838" y="3132138"/>
            <a:ext cx="360362" cy="754062"/>
          </a:xfrm>
          <a:prstGeom prst="rect">
            <a:avLst/>
          </a:prstGeom>
          <a:solidFill>
            <a:srgbClr val="FF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90" name="Rectangle 46"/>
          <p:cNvSpPr>
            <a:spLocks noChangeArrowheads="1"/>
          </p:cNvSpPr>
          <p:nvPr/>
        </p:nvSpPr>
        <p:spPr bwMode="auto">
          <a:xfrm>
            <a:off x="7313613" y="3173414"/>
            <a:ext cx="195262" cy="712787"/>
          </a:xfrm>
          <a:prstGeom prst="rect">
            <a:avLst/>
          </a:prstGeom>
          <a:solidFill>
            <a:srgbClr val="FF00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91" name="Rectangle 47"/>
          <p:cNvSpPr>
            <a:spLocks noChangeArrowheads="1"/>
          </p:cNvSpPr>
          <p:nvPr/>
        </p:nvSpPr>
        <p:spPr bwMode="auto">
          <a:xfrm>
            <a:off x="7515226" y="3094038"/>
            <a:ext cx="207963" cy="792162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92" name="Rectangle 48"/>
          <p:cNvSpPr>
            <a:spLocks noChangeArrowheads="1"/>
          </p:cNvSpPr>
          <p:nvPr/>
        </p:nvSpPr>
        <p:spPr bwMode="auto">
          <a:xfrm>
            <a:off x="7723188" y="2970214"/>
            <a:ext cx="222250" cy="915987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93" name="Rectangle 49"/>
          <p:cNvSpPr>
            <a:spLocks noChangeArrowheads="1"/>
          </p:cNvSpPr>
          <p:nvPr/>
        </p:nvSpPr>
        <p:spPr bwMode="auto">
          <a:xfrm>
            <a:off x="7937501" y="2819400"/>
            <a:ext cx="290513" cy="1066800"/>
          </a:xfrm>
          <a:prstGeom prst="rect">
            <a:avLst/>
          </a:prstGeom>
          <a:solidFill>
            <a:srgbClr val="99FF33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94" name="Rectangle 50"/>
          <p:cNvSpPr>
            <a:spLocks noChangeArrowheads="1"/>
          </p:cNvSpPr>
          <p:nvPr/>
        </p:nvSpPr>
        <p:spPr bwMode="auto">
          <a:xfrm>
            <a:off x="8229600" y="2633664"/>
            <a:ext cx="304800" cy="1252537"/>
          </a:xfrm>
          <a:prstGeom prst="rect">
            <a:avLst/>
          </a:prstGeom>
          <a:solidFill>
            <a:srgbClr val="CC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95" name="Rectangle 51"/>
          <p:cNvSpPr>
            <a:spLocks noChangeArrowheads="1"/>
          </p:cNvSpPr>
          <p:nvPr/>
        </p:nvSpPr>
        <p:spPr bwMode="auto">
          <a:xfrm>
            <a:off x="8534400" y="2508250"/>
            <a:ext cx="304800" cy="1377950"/>
          </a:xfrm>
          <a:prstGeom prst="rect">
            <a:avLst/>
          </a:prstGeom>
          <a:solidFill>
            <a:srgbClr val="FFFF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96" name="Rectangle 52"/>
          <p:cNvSpPr>
            <a:spLocks noChangeArrowheads="1"/>
          </p:cNvSpPr>
          <p:nvPr/>
        </p:nvSpPr>
        <p:spPr bwMode="auto">
          <a:xfrm>
            <a:off x="8839200" y="2438400"/>
            <a:ext cx="228600" cy="1447800"/>
          </a:xfrm>
          <a:prstGeom prst="rect">
            <a:avLst/>
          </a:prstGeom>
          <a:solidFill>
            <a:srgbClr val="FF00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97" name="Rectangle 53"/>
          <p:cNvSpPr>
            <a:spLocks noChangeArrowheads="1"/>
          </p:cNvSpPr>
          <p:nvPr/>
        </p:nvSpPr>
        <p:spPr bwMode="auto">
          <a:xfrm>
            <a:off x="9067800" y="2471738"/>
            <a:ext cx="196850" cy="1414462"/>
          </a:xfrm>
          <a:prstGeom prst="rect">
            <a:avLst/>
          </a:prstGeom>
          <a:solidFill>
            <a:srgbClr val="99FF33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98" name="Text Box 54"/>
          <p:cNvSpPr txBox="1">
            <a:spLocks noChangeArrowheads="1"/>
          </p:cNvSpPr>
          <p:nvPr/>
        </p:nvSpPr>
        <p:spPr bwMode="auto">
          <a:xfrm>
            <a:off x="2376872" y="4619559"/>
            <a:ext cx="785042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显然，小矩形越多，矩形总面积越接近曲边梯形面积．</a:t>
            </a:r>
          </a:p>
        </p:txBody>
      </p:sp>
      <p:sp>
        <p:nvSpPr>
          <p:cNvPr id="6199" name="Text Box 55"/>
          <p:cNvSpPr txBox="1">
            <a:spLocks noChangeArrowheads="1"/>
          </p:cNvSpPr>
          <p:nvPr/>
        </p:nvSpPr>
        <p:spPr bwMode="auto">
          <a:xfrm>
            <a:off x="3276600" y="4114801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（四个小矩形）</a:t>
            </a:r>
          </a:p>
        </p:txBody>
      </p:sp>
      <p:sp>
        <p:nvSpPr>
          <p:cNvPr id="6200" name="Text Box 56"/>
          <p:cNvSpPr txBox="1">
            <a:spLocks noChangeArrowheads="1"/>
          </p:cNvSpPr>
          <p:nvPr/>
        </p:nvSpPr>
        <p:spPr bwMode="auto">
          <a:xfrm>
            <a:off x="7315200" y="4114801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（九个小矩形）</a:t>
            </a:r>
          </a:p>
        </p:txBody>
      </p:sp>
    </p:spTree>
    <p:extLst>
      <p:ext uri="{BB962C8B-B14F-4D97-AF65-F5344CB8AC3E}">
        <p14:creationId xmlns:p14="http://schemas.microsoft.com/office/powerpoint/2010/main" val="37675399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0" dur="500"/>
                                        <p:tgtEl>
                                          <p:spTgt spid="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4" dur="500"/>
                                        <p:tgtEl>
                                          <p:spTgt spid="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"/>
                                        <p:tgtEl>
                                          <p:spTgt spid="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" grpId="0" animBg="1"/>
      <p:bldP spid="6186" grpId="0" animBg="1"/>
      <p:bldP spid="6187" grpId="0" animBg="1"/>
      <p:bldP spid="6188" grpId="0" animBg="1"/>
      <p:bldP spid="6189" grpId="0" animBg="1"/>
      <p:bldP spid="6190" grpId="0" animBg="1"/>
      <p:bldP spid="6191" grpId="0" animBg="1"/>
      <p:bldP spid="6192" grpId="0" animBg="1"/>
      <p:bldP spid="6193" grpId="0" animBg="1"/>
      <p:bldP spid="6194" grpId="0" animBg="1"/>
      <p:bldP spid="6195" grpId="0" animBg="1"/>
      <p:bldP spid="6196" grpId="0" animBg="1"/>
      <p:bldP spid="6197" grpId="0" animBg="1"/>
      <p:bldP spid="6198" grpId="0" autoUpdateAnimBg="0"/>
      <p:bldP spid="6199" grpId="0" autoUpdateAnimBg="0"/>
      <p:bldP spid="620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054351" y="463860"/>
            <a:ext cx="3816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曲边梯形如图所示，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780299"/>
              </p:ext>
            </p:extLst>
          </p:nvPr>
        </p:nvGraphicFramePr>
        <p:xfrm>
          <a:off x="2438400" y="1031875"/>
          <a:ext cx="54864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" name="Equation" r:id="rId3" imgW="2324100" imgH="457200" progId="Equation.DSMT4">
                  <p:embed/>
                </p:oleObj>
              </mc:Choice>
              <mc:Fallback>
                <p:oleObj name="Equation" r:id="rId3" imgW="2324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031875"/>
                        <a:ext cx="54864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5867400" y="2286001"/>
            <a:ext cx="4648200" cy="2438400"/>
            <a:chOff x="2736" y="1440"/>
            <a:chExt cx="2928" cy="1536"/>
          </a:xfrm>
        </p:grpSpPr>
        <p:graphicFrame>
          <p:nvGraphicFramePr>
            <p:cNvPr id="5162" name="Object 5"/>
            <p:cNvGraphicFramePr>
              <a:graphicFrameLocks noChangeAspect="1"/>
            </p:cNvGraphicFramePr>
            <p:nvPr/>
          </p:nvGraphicFramePr>
          <p:xfrm>
            <a:off x="3272" y="1559"/>
            <a:ext cx="1680" cy="1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7" name="BMP 图象" r:id="rId5" imgW="1905266" imgH="1352381" progId="Paint.Picture">
                    <p:embed/>
                  </p:oleObj>
                </mc:Choice>
                <mc:Fallback>
                  <p:oleObj name="BMP 图象" r:id="rId5" imgW="1905266" imgH="135238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2" y="1559"/>
                          <a:ext cx="1680" cy="1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3" name="Object 6"/>
            <p:cNvGraphicFramePr>
              <a:graphicFrameLocks noChangeAspect="1"/>
            </p:cNvGraphicFramePr>
            <p:nvPr/>
          </p:nvGraphicFramePr>
          <p:xfrm>
            <a:off x="3209" y="2784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8" name="公式" r:id="rId7" imgW="241195" imgH="253890" progId="Equation.3">
                    <p:embed/>
                  </p:oleObj>
                </mc:Choice>
                <mc:Fallback>
                  <p:oleObj name="公式" r:id="rId7" imgW="241195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9" y="2784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4" name="Object 7"/>
            <p:cNvGraphicFramePr>
              <a:graphicFrameLocks noChangeAspect="1"/>
            </p:cNvGraphicFramePr>
            <p:nvPr/>
          </p:nvGraphicFramePr>
          <p:xfrm>
            <a:off x="4944" y="2768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9" name="公式" r:id="rId9" imgW="228600" imgH="330200" progId="Equation.3">
                    <p:embed/>
                  </p:oleObj>
                </mc:Choice>
                <mc:Fallback>
                  <p:oleObj name="公式" r:id="rId9" imgW="228600" imgH="33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768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5" name="Line 8"/>
            <p:cNvSpPr>
              <a:spLocks noChangeShapeType="1"/>
            </p:cNvSpPr>
            <p:nvPr/>
          </p:nvSpPr>
          <p:spPr bwMode="auto">
            <a:xfrm>
              <a:off x="2769" y="2737"/>
              <a:ext cx="27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6" name="Line 9"/>
            <p:cNvSpPr>
              <a:spLocks noChangeShapeType="1"/>
            </p:cNvSpPr>
            <p:nvPr/>
          </p:nvSpPr>
          <p:spPr bwMode="auto">
            <a:xfrm flipV="1">
              <a:off x="3041" y="1440"/>
              <a:ext cx="0" cy="14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67" name="Object 10"/>
            <p:cNvGraphicFramePr>
              <a:graphicFrameLocks noChangeAspect="1"/>
            </p:cNvGraphicFramePr>
            <p:nvPr/>
          </p:nvGraphicFramePr>
          <p:xfrm>
            <a:off x="5427" y="2785"/>
            <a:ext cx="23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" name="公式" r:id="rId11" imgW="266469" imgH="253780" progId="Equation.3">
                    <p:embed/>
                  </p:oleObj>
                </mc:Choice>
                <mc:Fallback>
                  <p:oleObj name="公式" r:id="rId11" imgW="266469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7" y="2785"/>
                          <a:ext cx="23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8" name="Object 11"/>
            <p:cNvGraphicFramePr>
              <a:graphicFrameLocks noChangeAspect="1"/>
            </p:cNvGraphicFramePr>
            <p:nvPr/>
          </p:nvGraphicFramePr>
          <p:xfrm>
            <a:off x="2736" y="1440"/>
            <a:ext cx="23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1" name="公式" r:id="rId13" imgW="266584" imgH="330057" progId="Equation.3">
                    <p:embed/>
                  </p:oleObj>
                </mc:Choice>
                <mc:Fallback>
                  <p:oleObj name="公式" r:id="rId13" imgW="266584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440"/>
                          <a:ext cx="23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9" name="Object 12"/>
            <p:cNvGraphicFramePr>
              <a:graphicFrameLocks noChangeAspect="1"/>
            </p:cNvGraphicFramePr>
            <p:nvPr/>
          </p:nvGraphicFramePr>
          <p:xfrm>
            <a:off x="2797" y="2765"/>
            <a:ext cx="224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2" name="公式" r:id="rId15" imgW="228501" imgH="253890" progId="Equation.3">
                    <p:embed/>
                  </p:oleObj>
                </mc:Choice>
                <mc:Fallback>
                  <p:oleObj name="公式" r:id="rId15" imgW="228501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7" y="2765"/>
                          <a:ext cx="224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7118350" y="2794001"/>
            <a:ext cx="1905000" cy="1560513"/>
            <a:chOff x="3620" y="1856"/>
            <a:chExt cx="1200" cy="983"/>
          </a:xfrm>
        </p:grpSpPr>
        <p:sp>
          <p:nvSpPr>
            <p:cNvPr id="5155" name="Line 14"/>
            <p:cNvSpPr>
              <a:spLocks noChangeShapeType="1"/>
            </p:cNvSpPr>
            <p:nvPr/>
          </p:nvSpPr>
          <p:spPr bwMode="auto">
            <a:xfrm>
              <a:off x="3620" y="1856"/>
              <a:ext cx="0" cy="9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Line 15"/>
            <p:cNvSpPr>
              <a:spLocks noChangeShapeType="1"/>
            </p:cNvSpPr>
            <p:nvPr/>
          </p:nvSpPr>
          <p:spPr bwMode="auto">
            <a:xfrm>
              <a:off x="3860" y="1872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Line 16"/>
            <p:cNvSpPr>
              <a:spLocks noChangeShapeType="1"/>
            </p:cNvSpPr>
            <p:nvPr/>
          </p:nvSpPr>
          <p:spPr bwMode="auto">
            <a:xfrm>
              <a:off x="4052" y="2064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Line 17"/>
            <p:cNvSpPr>
              <a:spLocks noChangeShapeType="1"/>
            </p:cNvSpPr>
            <p:nvPr/>
          </p:nvSpPr>
          <p:spPr bwMode="auto">
            <a:xfrm>
              <a:off x="4244" y="225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Line 18"/>
            <p:cNvSpPr>
              <a:spLocks noChangeShapeType="1"/>
            </p:cNvSpPr>
            <p:nvPr/>
          </p:nvSpPr>
          <p:spPr bwMode="auto">
            <a:xfrm>
              <a:off x="4484" y="235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0" name="Line 19"/>
            <p:cNvSpPr>
              <a:spLocks noChangeShapeType="1"/>
            </p:cNvSpPr>
            <p:nvPr/>
          </p:nvSpPr>
          <p:spPr bwMode="auto">
            <a:xfrm flipH="1">
              <a:off x="4676" y="2180"/>
              <a:ext cx="0" cy="6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1" name="Line 20"/>
            <p:cNvSpPr>
              <a:spLocks noChangeShapeType="1"/>
            </p:cNvSpPr>
            <p:nvPr/>
          </p:nvSpPr>
          <p:spPr bwMode="auto">
            <a:xfrm>
              <a:off x="4820" y="1968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89" name="Group 21"/>
          <p:cNvGrpSpPr>
            <a:grpSpLocks/>
          </p:cNvGrpSpPr>
          <p:nvPr/>
        </p:nvGrpSpPr>
        <p:grpSpPr bwMode="auto">
          <a:xfrm>
            <a:off x="6737350" y="2819400"/>
            <a:ext cx="2559050" cy="806450"/>
            <a:chOff x="3380" y="1872"/>
            <a:chExt cx="1612" cy="508"/>
          </a:xfrm>
        </p:grpSpPr>
        <p:sp>
          <p:nvSpPr>
            <p:cNvPr id="5147" name="Line 22"/>
            <p:cNvSpPr>
              <a:spLocks noChangeShapeType="1"/>
            </p:cNvSpPr>
            <p:nvPr/>
          </p:nvSpPr>
          <p:spPr bwMode="auto">
            <a:xfrm>
              <a:off x="3380" y="2160"/>
              <a:ext cx="24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Line 23"/>
            <p:cNvSpPr>
              <a:spLocks noChangeShapeType="1"/>
            </p:cNvSpPr>
            <p:nvPr/>
          </p:nvSpPr>
          <p:spPr bwMode="auto">
            <a:xfrm>
              <a:off x="3620" y="1872"/>
              <a:ext cx="24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Line 24"/>
            <p:cNvSpPr>
              <a:spLocks noChangeShapeType="1"/>
            </p:cNvSpPr>
            <p:nvPr/>
          </p:nvSpPr>
          <p:spPr bwMode="auto">
            <a:xfrm>
              <a:off x="3860" y="2092"/>
              <a:ext cx="20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Line 25"/>
            <p:cNvSpPr>
              <a:spLocks noChangeShapeType="1"/>
            </p:cNvSpPr>
            <p:nvPr/>
          </p:nvSpPr>
          <p:spPr bwMode="auto">
            <a:xfrm>
              <a:off x="4052" y="2304"/>
              <a:ext cx="20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Line 26"/>
            <p:cNvSpPr>
              <a:spLocks noChangeShapeType="1"/>
            </p:cNvSpPr>
            <p:nvPr/>
          </p:nvSpPr>
          <p:spPr bwMode="auto">
            <a:xfrm>
              <a:off x="4244" y="2380"/>
              <a:ext cx="288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Line 27"/>
            <p:cNvSpPr>
              <a:spLocks noChangeShapeType="1"/>
            </p:cNvSpPr>
            <p:nvPr/>
          </p:nvSpPr>
          <p:spPr bwMode="auto">
            <a:xfrm>
              <a:off x="4452" y="2380"/>
              <a:ext cx="24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Line 28"/>
            <p:cNvSpPr>
              <a:spLocks noChangeShapeType="1"/>
            </p:cNvSpPr>
            <p:nvPr/>
          </p:nvSpPr>
          <p:spPr bwMode="auto">
            <a:xfrm>
              <a:off x="4664" y="2168"/>
              <a:ext cx="17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Line 29"/>
            <p:cNvSpPr>
              <a:spLocks noChangeShapeType="1"/>
            </p:cNvSpPr>
            <p:nvPr/>
          </p:nvSpPr>
          <p:spPr bwMode="auto">
            <a:xfrm>
              <a:off x="4848" y="1968"/>
              <a:ext cx="144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98" name="Group 30"/>
          <p:cNvGrpSpPr>
            <a:grpSpLocks/>
          </p:cNvGrpSpPr>
          <p:nvPr/>
        </p:nvGrpSpPr>
        <p:grpSpPr bwMode="auto">
          <a:xfrm>
            <a:off x="6934200" y="2851150"/>
            <a:ext cx="2209800" cy="1873250"/>
            <a:chOff x="3504" y="1892"/>
            <a:chExt cx="1392" cy="1180"/>
          </a:xfrm>
        </p:grpSpPr>
        <p:sp>
          <p:nvSpPr>
            <p:cNvPr id="5138" name="Line 31"/>
            <p:cNvSpPr>
              <a:spLocks noChangeShapeType="1"/>
            </p:cNvSpPr>
            <p:nvPr/>
          </p:nvSpPr>
          <p:spPr bwMode="auto">
            <a:xfrm>
              <a:off x="3744" y="1892"/>
              <a:ext cx="0" cy="94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Line 32"/>
            <p:cNvSpPr>
              <a:spLocks noChangeShapeType="1"/>
            </p:cNvSpPr>
            <p:nvPr/>
          </p:nvSpPr>
          <p:spPr bwMode="auto">
            <a:xfrm>
              <a:off x="4128" y="2304"/>
              <a:ext cx="0" cy="52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Line 33"/>
            <p:cNvSpPr>
              <a:spLocks noChangeShapeType="1"/>
            </p:cNvSpPr>
            <p:nvPr/>
          </p:nvSpPr>
          <p:spPr bwMode="auto">
            <a:xfrm>
              <a:off x="4368" y="2400"/>
              <a:ext cx="0" cy="448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Line 34"/>
            <p:cNvSpPr>
              <a:spLocks noChangeShapeType="1"/>
            </p:cNvSpPr>
            <p:nvPr/>
          </p:nvSpPr>
          <p:spPr bwMode="auto">
            <a:xfrm flipH="1">
              <a:off x="4760" y="2180"/>
              <a:ext cx="0" cy="65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Line 35"/>
            <p:cNvSpPr>
              <a:spLocks noChangeShapeType="1"/>
            </p:cNvSpPr>
            <p:nvPr/>
          </p:nvSpPr>
          <p:spPr bwMode="auto">
            <a:xfrm>
              <a:off x="4560" y="2381"/>
              <a:ext cx="0" cy="42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Line 36"/>
            <p:cNvSpPr>
              <a:spLocks noChangeShapeType="1"/>
            </p:cNvSpPr>
            <p:nvPr/>
          </p:nvSpPr>
          <p:spPr bwMode="auto">
            <a:xfrm>
              <a:off x="3936" y="2084"/>
              <a:ext cx="0" cy="76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Line 37"/>
            <p:cNvSpPr>
              <a:spLocks noChangeShapeType="1"/>
            </p:cNvSpPr>
            <p:nvPr/>
          </p:nvSpPr>
          <p:spPr bwMode="auto">
            <a:xfrm flipH="1">
              <a:off x="3504" y="2160"/>
              <a:ext cx="0" cy="68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Line 38"/>
            <p:cNvSpPr>
              <a:spLocks noChangeShapeType="1"/>
            </p:cNvSpPr>
            <p:nvPr/>
          </p:nvSpPr>
          <p:spPr bwMode="auto">
            <a:xfrm>
              <a:off x="4896" y="1968"/>
              <a:ext cx="0" cy="864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46" name="Object 39"/>
            <p:cNvGraphicFramePr>
              <a:graphicFrameLocks noChangeAspect="1"/>
            </p:cNvGraphicFramePr>
            <p:nvPr/>
          </p:nvGraphicFramePr>
          <p:xfrm>
            <a:off x="4320" y="2859"/>
            <a:ext cx="14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" name="公式" r:id="rId17" imgW="247773" imgH="400011" progId="Equation.3">
                    <p:embed/>
                  </p:oleObj>
                </mc:Choice>
                <mc:Fallback>
                  <p:oleObj name="公式" r:id="rId17" imgW="247773" imgH="40001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859"/>
                          <a:ext cx="141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08" name="Group 40"/>
          <p:cNvGrpSpPr>
            <a:grpSpLocks/>
          </p:cNvGrpSpPr>
          <p:nvPr/>
        </p:nvGrpSpPr>
        <p:grpSpPr bwMode="auto">
          <a:xfrm>
            <a:off x="7031038" y="4343401"/>
            <a:ext cx="2341562" cy="339725"/>
            <a:chOff x="3565" y="2832"/>
            <a:chExt cx="1475" cy="214"/>
          </a:xfrm>
        </p:grpSpPr>
        <p:graphicFrame>
          <p:nvGraphicFramePr>
            <p:cNvPr id="5133" name="Object 41"/>
            <p:cNvGraphicFramePr>
              <a:graphicFrameLocks noChangeAspect="1"/>
            </p:cNvGraphicFramePr>
            <p:nvPr/>
          </p:nvGraphicFramePr>
          <p:xfrm>
            <a:off x="4441" y="2832"/>
            <a:ext cx="15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4" name="公式" r:id="rId19" imgW="342751" imgH="457002" progId="Equation.3">
                    <p:embed/>
                  </p:oleObj>
                </mc:Choice>
                <mc:Fallback>
                  <p:oleObj name="公式" r:id="rId19" imgW="342751" imgH="457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1" y="2832"/>
                          <a:ext cx="15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34" name="Group 42"/>
            <p:cNvGrpSpPr>
              <a:grpSpLocks/>
            </p:cNvGrpSpPr>
            <p:nvPr/>
          </p:nvGrpSpPr>
          <p:grpSpPr bwMode="auto">
            <a:xfrm>
              <a:off x="3565" y="2832"/>
              <a:ext cx="1475" cy="214"/>
              <a:chOff x="3565" y="2832"/>
              <a:chExt cx="1475" cy="214"/>
            </a:xfrm>
          </p:grpSpPr>
          <p:graphicFrame>
            <p:nvGraphicFramePr>
              <p:cNvPr id="5135" name="Object 43"/>
              <p:cNvGraphicFramePr>
                <a:graphicFrameLocks noChangeAspect="1"/>
              </p:cNvGraphicFramePr>
              <p:nvPr/>
            </p:nvGraphicFramePr>
            <p:xfrm>
              <a:off x="3565" y="2834"/>
              <a:ext cx="164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5" name="公式" r:id="rId21" imgW="355446" imgH="457002" progId="Equation.3">
                      <p:embed/>
                    </p:oleObj>
                  </mc:Choice>
                  <mc:Fallback>
                    <p:oleObj name="公式" r:id="rId21" imgW="355446" imgH="4570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5" y="2834"/>
                            <a:ext cx="164" cy="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6" name="Object 44"/>
              <p:cNvGraphicFramePr>
                <a:graphicFrameLocks noChangeAspect="1"/>
              </p:cNvGraphicFramePr>
              <p:nvPr/>
            </p:nvGraphicFramePr>
            <p:xfrm>
              <a:off x="4097" y="2832"/>
              <a:ext cx="270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6" name="公式" r:id="rId23" imgW="583947" imgH="457002" progId="Equation.3">
                      <p:embed/>
                    </p:oleObj>
                  </mc:Choice>
                  <mc:Fallback>
                    <p:oleObj name="公式" r:id="rId23" imgW="583947" imgH="4570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7" y="2832"/>
                            <a:ext cx="270" cy="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7" name="Object 45"/>
              <p:cNvGraphicFramePr>
                <a:graphicFrameLocks noChangeAspect="1"/>
              </p:cNvGraphicFramePr>
              <p:nvPr/>
            </p:nvGraphicFramePr>
            <p:xfrm>
              <a:off x="4752" y="2832"/>
              <a:ext cx="288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7" name="公式" r:id="rId25" imgW="622300" imgH="457200" progId="Equation.3">
                      <p:embed/>
                    </p:oleObj>
                  </mc:Choice>
                  <mc:Fallback>
                    <p:oleObj name="公式" r:id="rId25" imgW="622300" imgH="457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2832"/>
                            <a:ext cx="288" cy="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7214" name="Object 46"/>
          <p:cNvGraphicFramePr>
            <a:graphicFrameLocks noChangeAspect="1"/>
          </p:cNvGraphicFramePr>
          <p:nvPr/>
        </p:nvGraphicFramePr>
        <p:xfrm>
          <a:off x="2438400" y="2095500"/>
          <a:ext cx="3327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" name="公式" r:id="rId27" imgW="3327400" imgH="1562100" progId="Equation.3">
                  <p:embed/>
                </p:oleObj>
              </mc:Choice>
              <mc:Fallback>
                <p:oleObj name="公式" r:id="rId27" imgW="3327400" imgH="156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95500"/>
                        <a:ext cx="33274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5" name="Object 47"/>
          <p:cNvGraphicFramePr>
            <a:graphicFrameLocks noChangeAspect="1"/>
          </p:cNvGraphicFramePr>
          <p:nvPr/>
        </p:nvGraphicFramePr>
        <p:xfrm>
          <a:off x="2438400" y="3886201"/>
          <a:ext cx="34290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" name="公式" r:id="rId29" imgW="3429000" imgH="1003300" progId="Equation.3">
                  <p:embed/>
                </p:oleObj>
              </mc:Choice>
              <mc:Fallback>
                <p:oleObj name="公式" r:id="rId29" imgW="34290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1"/>
                        <a:ext cx="34290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6" name="Object 48"/>
          <p:cNvGraphicFramePr>
            <a:graphicFrameLocks noChangeAspect="1"/>
          </p:cNvGraphicFramePr>
          <p:nvPr/>
        </p:nvGraphicFramePr>
        <p:xfrm>
          <a:off x="3987800" y="5638800"/>
          <a:ext cx="218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" name="公式" r:id="rId31" imgW="2184400" imgH="457200" progId="Equation.3">
                  <p:embed/>
                </p:oleObj>
              </mc:Choice>
              <mc:Fallback>
                <p:oleObj name="公式" r:id="rId31" imgW="2184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5638800"/>
                        <a:ext cx="218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7" name="Object 49"/>
          <p:cNvGraphicFramePr>
            <a:graphicFrameLocks noChangeAspect="1"/>
          </p:cNvGraphicFramePr>
          <p:nvPr/>
        </p:nvGraphicFramePr>
        <p:xfrm>
          <a:off x="2454275" y="5064126"/>
          <a:ext cx="69738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" name="公式" r:id="rId33" imgW="6972300" imgH="444500" progId="Equation.3">
                  <p:embed/>
                </p:oleObj>
              </mc:Choice>
              <mc:Fallback>
                <p:oleObj name="公式" r:id="rId33" imgW="6972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5064126"/>
                        <a:ext cx="697388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92659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038600" y="1828800"/>
          <a:ext cx="2501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Equation" r:id="rId3" imgW="2501900" imgH="939800" progId="Equation.DSMT4">
                  <p:embed/>
                </p:oleObj>
              </mc:Choice>
              <mc:Fallback>
                <p:oleObj name="Equation" r:id="rId3" imgW="25019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828800"/>
                        <a:ext cx="2501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438400" y="1219201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曲边梯形面积的近似值为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5181600" y="4546600"/>
          <a:ext cx="3073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公式" r:id="rId5" imgW="3073400" imgH="939800" progId="Equation.3">
                  <p:embed/>
                </p:oleObj>
              </mc:Choice>
              <mc:Fallback>
                <p:oleObj name="公式" r:id="rId5" imgW="30734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546600"/>
                        <a:ext cx="3073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598914"/>
              </p:ext>
            </p:extLst>
          </p:nvPr>
        </p:nvGraphicFramePr>
        <p:xfrm>
          <a:off x="1841500" y="2768600"/>
          <a:ext cx="8443913" cy="174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Equation" r:id="rId7" imgW="3429000" imgH="761760" progId="Equation.DSMT4">
                  <p:embed/>
                </p:oleObj>
              </mc:Choice>
              <mc:Fallback>
                <p:oleObj name="Equation" r:id="rId7" imgW="342900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768600"/>
                        <a:ext cx="8443913" cy="174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438400" y="47386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曲边梯形面积为</a:t>
            </a:r>
          </a:p>
        </p:txBody>
      </p:sp>
    </p:spTree>
    <p:extLst>
      <p:ext uri="{BB962C8B-B14F-4D97-AF65-F5344CB8AC3E}">
        <p14:creationId xmlns:p14="http://schemas.microsoft.com/office/powerpoint/2010/main" val="28596894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438401" y="1019176"/>
            <a:ext cx="56845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实例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 smtClean="0">
                <a:latin typeface="Times New Roman" panose="02020603050405020304" pitchFamily="18" charset="0"/>
              </a:rPr>
              <a:t>(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求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变速直线运动的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路程</a:t>
            </a:r>
            <a:r>
              <a:rPr kumimoji="1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245373"/>
              </p:ext>
            </p:extLst>
          </p:nvPr>
        </p:nvGraphicFramePr>
        <p:xfrm>
          <a:off x="2464265" y="1764794"/>
          <a:ext cx="7462837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Document" r:id="rId3" imgW="7130056" imgH="1440682" progId="Word.Document.8">
                  <p:embed/>
                </p:oleObj>
              </mc:Choice>
              <mc:Fallback>
                <p:oleObj name="Document" r:id="rId3" imgW="7130056" imgH="14406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4265" y="1764794"/>
                        <a:ext cx="7462837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350659" y="3440112"/>
            <a:ext cx="769004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思路：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把整段时间分割成若干小段，每小段上速度看作不变，求出各小段的路程再相加，便得到路程的近似值，最后通过对时间的无限细分过程求得路程的精确值．</a:t>
            </a:r>
          </a:p>
        </p:txBody>
      </p:sp>
    </p:spTree>
    <p:extLst>
      <p:ext uri="{BB962C8B-B14F-4D97-AF65-F5344CB8AC3E}">
        <p14:creationId xmlns:p14="http://schemas.microsoft.com/office/powerpoint/2010/main" val="6094981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209800" y="838201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(1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分割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4267200" y="914400"/>
          <a:ext cx="528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4" name="公式" r:id="rId3" imgW="5283200" imgH="457200" progId="Equation.3">
                  <p:embed/>
                </p:oleObj>
              </mc:Choice>
              <mc:Fallback>
                <p:oleObj name="公式" r:id="rId3" imgW="5283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914400"/>
                        <a:ext cx="5283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4089400" y="1676400"/>
          <a:ext cx="193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5" name="公式" r:id="rId5" imgW="1930400" imgH="457200" progId="Equation.3">
                  <p:embed/>
                </p:oleObj>
              </mc:Choice>
              <mc:Fallback>
                <p:oleObj name="公式" r:id="rId5" imgW="1930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1676400"/>
                        <a:ext cx="193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6858000" y="1676400"/>
          <a:ext cx="2120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6" name="公式" r:id="rId7" imgW="2120900" imgH="457200" progId="Equation.3">
                  <p:embed/>
                </p:oleObj>
              </mc:Choice>
              <mc:Fallback>
                <p:oleObj name="公式" r:id="rId7" imgW="2120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676400"/>
                        <a:ext cx="2120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6" name="Group 6"/>
          <p:cNvGrpSpPr>
            <a:grpSpLocks/>
          </p:cNvGrpSpPr>
          <p:nvPr/>
        </p:nvGrpSpPr>
        <p:grpSpPr bwMode="auto">
          <a:xfrm>
            <a:off x="4216401" y="2102644"/>
            <a:ext cx="3111500" cy="828675"/>
            <a:chOff x="1688" y="1248"/>
            <a:chExt cx="1960" cy="522"/>
          </a:xfrm>
        </p:grpSpPr>
        <p:sp>
          <p:nvSpPr>
            <p:cNvPr id="8209" name="Text Box 7"/>
            <p:cNvSpPr txBox="1">
              <a:spLocks noChangeArrowheads="1"/>
            </p:cNvSpPr>
            <p:nvPr/>
          </p:nvSpPr>
          <p:spPr bwMode="auto">
            <a:xfrm>
              <a:off x="1688" y="1440"/>
              <a:ext cx="1296" cy="330"/>
            </a:xfrm>
            <a:prstGeom prst="rect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部分路程值</a:t>
              </a:r>
            </a:p>
          </p:txBody>
        </p:sp>
        <p:grpSp>
          <p:nvGrpSpPr>
            <p:cNvPr id="8210" name="Group 8"/>
            <p:cNvGrpSpPr>
              <a:grpSpLocks/>
            </p:cNvGrpSpPr>
            <p:nvPr/>
          </p:nvGrpSpPr>
          <p:grpSpPr bwMode="auto">
            <a:xfrm>
              <a:off x="2976" y="1248"/>
              <a:ext cx="672" cy="384"/>
              <a:chOff x="2976" y="1248"/>
              <a:chExt cx="672" cy="384"/>
            </a:xfrm>
          </p:grpSpPr>
          <p:sp>
            <p:nvSpPr>
              <p:cNvPr id="8211" name="Line 9"/>
              <p:cNvSpPr>
                <a:spLocks noChangeShapeType="1"/>
              </p:cNvSpPr>
              <p:nvPr/>
            </p:nvSpPr>
            <p:spPr bwMode="auto">
              <a:xfrm flipV="1">
                <a:off x="2976" y="1248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2" name="Line 10"/>
              <p:cNvSpPr>
                <a:spLocks noChangeShapeType="1"/>
              </p:cNvSpPr>
              <p:nvPr/>
            </p:nvSpPr>
            <p:spPr bwMode="auto">
              <a:xfrm>
                <a:off x="3312" y="1248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251" name="Group 11"/>
          <p:cNvGrpSpPr>
            <a:grpSpLocks/>
          </p:cNvGrpSpPr>
          <p:nvPr/>
        </p:nvGrpSpPr>
        <p:grpSpPr bwMode="auto">
          <a:xfrm>
            <a:off x="7162800" y="2133600"/>
            <a:ext cx="2438400" cy="828675"/>
            <a:chOff x="3552" y="1248"/>
            <a:chExt cx="1536" cy="522"/>
          </a:xfrm>
        </p:grpSpPr>
        <p:sp>
          <p:nvSpPr>
            <p:cNvPr id="8206" name="Text Box 12"/>
            <p:cNvSpPr txBox="1">
              <a:spLocks noChangeArrowheads="1"/>
            </p:cNvSpPr>
            <p:nvPr/>
          </p:nvSpPr>
          <p:spPr bwMode="auto">
            <a:xfrm>
              <a:off x="3552" y="1440"/>
              <a:ext cx="1536" cy="3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某时刻的速度</a:t>
              </a:r>
            </a:p>
          </p:txBody>
        </p:sp>
        <p:sp>
          <p:nvSpPr>
            <p:cNvPr id="8207" name="Line 13"/>
            <p:cNvSpPr>
              <a:spLocks noChangeShapeType="1"/>
            </p:cNvSpPr>
            <p:nvPr/>
          </p:nvSpPr>
          <p:spPr bwMode="auto">
            <a:xfrm flipV="1">
              <a:off x="4176" y="1248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Line 14"/>
            <p:cNvSpPr>
              <a:spLocks noChangeShapeType="1"/>
            </p:cNvSpPr>
            <p:nvPr/>
          </p:nvSpPr>
          <p:spPr bwMode="auto">
            <a:xfrm>
              <a:off x="3984" y="1248"/>
              <a:ext cx="43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2209800" y="3440397"/>
            <a:ext cx="190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(2)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求和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4267200" y="3200400"/>
          <a:ext cx="2197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7" name="公式" r:id="rId9" imgW="2197100" imgH="939800" progId="Equation.3">
                  <p:embed/>
                </p:oleObj>
              </mc:Choice>
              <mc:Fallback>
                <p:oleObj name="公式" r:id="rId9" imgW="21971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00400"/>
                        <a:ext cx="2197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2209800" y="4307452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(3)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取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极限</a:t>
            </a:r>
          </a:p>
        </p:txBody>
      </p:sp>
      <p:graphicFrame>
        <p:nvGraphicFramePr>
          <p:cNvPr id="10258" name="Object 18"/>
          <p:cNvGraphicFramePr>
            <a:graphicFrameLocks noChangeAspect="1"/>
          </p:cNvGraphicFramePr>
          <p:nvPr/>
        </p:nvGraphicFramePr>
        <p:xfrm>
          <a:off x="4572000" y="4329113"/>
          <a:ext cx="392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" name="Equation" r:id="rId11" imgW="3924300" imgH="457200" progId="Equation.DSMT4">
                  <p:embed/>
                </p:oleObj>
              </mc:Choice>
              <mc:Fallback>
                <p:oleObj name="Equation" r:id="rId11" imgW="39243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329113"/>
                        <a:ext cx="392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5295900" y="4927600"/>
          <a:ext cx="2781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9" name="公式" r:id="rId13" imgW="2781300" imgH="939800" progId="Equation.3">
                  <p:embed/>
                </p:oleObj>
              </mc:Choice>
              <mc:Fallback>
                <p:oleObj name="公式" r:id="rId13" imgW="27813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4927600"/>
                        <a:ext cx="2781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2819401" y="5105401"/>
            <a:ext cx="2328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路程的精确值</a:t>
            </a:r>
          </a:p>
        </p:txBody>
      </p:sp>
    </p:spTree>
    <p:extLst>
      <p:ext uri="{BB962C8B-B14F-4D97-AF65-F5344CB8AC3E}">
        <p14:creationId xmlns:p14="http://schemas.microsoft.com/office/powerpoint/2010/main" val="15254031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5" grpId="0" autoUpdateAnimBg="0"/>
      <p:bldP spid="10257" grpId="0" autoUpdateAnimBg="0"/>
      <p:bldP spid="1026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793404"/>
              </p:ext>
            </p:extLst>
          </p:nvPr>
        </p:nvGraphicFramePr>
        <p:xfrm>
          <a:off x="3044825" y="1635125"/>
          <a:ext cx="47148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7" name="Document" r:id="rId3" imgW="4739394" imgH="568460" progId="Word.Document.8">
                  <p:embed/>
                </p:oleObj>
              </mc:Choice>
              <mc:Fallback>
                <p:oleObj name="Document" r:id="rId3" imgW="4739394" imgH="5684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5" y="1635125"/>
                        <a:ext cx="471487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067600"/>
              </p:ext>
            </p:extLst>
          </p:nvPr>
        </p:nvGraphicFramePr>
        <p:xfrm>
          <a:off x="2465554" y="5121893"/>
          <a:ext cx="53181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8" name="Document" r:id="rId5" imgW="5347119" imgH="654143" progId="Word.Document.8">
                  <p:embed/>
                </p:oleObj>
              </mc:Choice>
              <mc:Fallback>
                <p:oleObj name="Document" r:id="rId5" imgW="5347119" imgH="6541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554" y="5121893"/>
                        <a:ext cx="531812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553605"/>
              </p:ext>
            </p:extLst>
          </p:nvPr>
        </p:nvGraphicFramePr>
        <p:xfrm>
          <a:off x="7729050" y="5212380"/>
          <a:ext cx="27368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9" name="Document" r:id="rId7" imgW="2617035" imgH="449296" progId="Word.Document.8">
                  <p:embed/>
                </p:oleObj>
              </mc:Choice>
              <mc:Fallback>
                <p:oleObj name="Document" r:id="rId7" imgW="2617035" imgH="4492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9050" y="5212380"/>
                        <a:ext cx="273685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674812"/>
              </p:ext>
            </p:extLst>
          </p:nvPr>
        </p:nvGraphicFramePr>
        <p:xfrm>
          <a:off x="7508875" y="1660525"/>
          <a:ext cx="28352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0" name="Document" r:id="rId9" imgW="2906137" imgH="447856" progId="Word.Document.8">
                  <p:embed/>
                </p:oleObj>
              </mc:Choice>
              <mc:Fallback>
                <p:oleObj name="Document" r:id="rId9" imgW="2906137" imgH="4478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75" y="1660525"/>
                        <a:ext cx="283527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651532"/>
              </p:ext>
            </p:extLst>
          </p:nvPr>
        </p:nvGraphicFramePr>
        <p:xfrm>
          <a:off x="2566987" y="2198687"/>
          <a:ext cx="1829231" cy="43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1" name="Document" r:id="rId11" imgW="1808055" imgH="434896" progId="Word.Document.8">
                  <p:embed/>
                </p:oleObj>
              </mc:Choice>
              <mc:Fallback>
                <p:oleObj name="Document" r:id="rId11" imgW="1808055" imgH="4348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7" y="2198687"/>
                        <a:ext cx="1829231" cy="439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109459"/>
              </p:ext>
            </p:extLst>
          </p:nvPr>
        </p:nvGraphicFramePr>
        <p:xfrm>
          <a:off x="4396481" y="2180903"/>
          <a:ext cx="541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2" name="公式" r:id="rId13" imgW="5353144" imgH="400011" progId="Equation.3">
                  <p:embed/>
                </p:oleObj>
              </mc:Choice>
              <mc:Fallback>
                <p:oleObj name="公式" r:id="rId13" imgW="5353144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6481" y="2180903"/>
                        <a:ext cx="541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284131"/>
              </p:ext>
            </p:extLst>
          </p:nvPr>
        </p:nvGraphicFramePr>
        <p:xfrm>
          <a:off x="2513780" y="2731809"/>
          <a:ext cx="4706170" cy="449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3" name="Document" r:id="rId15" imgW="4581342" imgH="457216" progId="Word.Document.8">
                  <p:embed/>
                </p:oleObj>
              </mc:Choice>
              <mc:Fallback>
                <p:oleObj name="Document" r:id="rId15" imgW="4581342" imgH="4572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780" y="2731809"/>
                        <a:ext cx="4706170" cy="449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162071"/>
              </p:ext>
            </p:extLst>
          </p:nvPr>
        </p:nvGraphicFramePr>
        <p:xfrm>
          <a:off x="6816080" y="2731809"/>
          <a:ext cx="33305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4" name="Document" r:id="rId17" imgW="3414135" imgH="429135" progId="Word.Document.8">
                  <p:embed/>
                </p:oleObj>
              </mc:Choice>
              <mc:Fallback>
                <p:oleObj name="Document" r:id="rId17" imgW="3414135" imgH="4291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080" y="2731809"/>
                        <a:ext cx="33305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076517"/>
              </p:ext>
            </p:extLst>
          </p:nvPr>
        </p:nvGraphicFramePr>
        <p:xfrm>
          <a:off x="2564192" y="3398566"/>
          <a:ext cx="54879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5" name="文档" r:id="rId19" imgW="5486400" imgH="460248" progId="Word.Document.8">
                  <p:embed/>
                </p:oleObj>
              </mc:Choice>
              <mc:Fallback>
                <p:oleObj name="文档" r:id="rId19" imgW="5486400" imgH="4602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4192" y="3398566"/>
                        <a:ext cx="548798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63963"/>
              </p:ext>
            </p:extLst>
          </p:nvPr>
        </p:nvGraphicFramePr>
        <p:xfrm>
          <a:off x="7219950" y="3413207"/>
          <a:ext cx="2692474" cy="421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6" name="Document" r:id="rId21" imgW="2743405" imgH="429135" progId="Word.Document.8">
                  <p:embed/>
                </p:oleObj>
              </mc:Choice>
              <mc:Fallback>
                <p:oleObj name="Document" r:id="rId21" imgW="2743405" imgH="4291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9950" y="3413207"/>
                        <a:ext cx="2692474" cy="421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562006"/>
              </p:ext>
            </p:extLst>
          </p:nvPr>
        </p:nvGraphicFramePr>
        <p:xfrm>
          <a:off x="2449513" y="3924047"/>
          <a:ext cx="37258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7" name="Document" r:id="rId23" imgW="3747520" imgH="573141" progId="Word.Document.8">
                  <p:embed/>
                </p:oleObj>
              </mc:Choice>
              <mc:Fallback>
                <p:oleObj name="Document" r:id="rId23" imgW="3747520" imgH="5731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3924047"/>
                        <a:ext cx="372586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087766"/>
              </p:ext>
            </p:extLst>
          </p:nvPr>
        </p:nvGraphicFramePr>
        <p:xfrm>
          <a:off x="5807968" y="4019729"/>
          <a:ext cx="4700463" cy="46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8" name="Document" r:id="rId25" imgW="4630665" imgH="462977" progId="Word.Document.8">
                  <p:embed/>
                </p:oleObj>
              </mc:Choice>
              <mc:Fallback>
                <p:oleObj name="Document" r:id="rId25" imgW="4630665" imgH="4629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968" y="4019729"/>
                        <a:ext cx="4700463" cy="468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81499"/>
              </p:ext>
            </p:extLst>
          </p:nvPr>
        </p:nvGraphicFramePr>
        <p:xfrm>
          <a:off x="2449513" y="4384493"/>
          <a:ext cx="39433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9" name="Document" r:id="rId27" imgW="4036981" imgH="939994" progId="Word.Document.8">
                  <p:embed/>
                </p:oleObj>
              </mc:Choice>
              <mc:Fallback>
                <p:oleObj name="Document" r:id="rId27" imgW="4036981" imgH="939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4384493"/>
                        <a:ext cx="39433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Rectangle 15"/>
          <p:cNvSpPr>
            <a:spLocks noGrp="1" noChangeArrowheads="1"/>
          </p:cNvSpPr>
          <p:nvPr>
            <p:ph type="title"/>
          </p:nvPr>
        </p:nvSpPr>
        <p:spPr>
          <a:xfrm>
            <a:off x="2453159" y="647099"/>
            <a:ext cx="3888432" cy="754857"/>
          </a:xfrm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二、定积分的定义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2135560" y="1576837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32050189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0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519</Words>
  <Application>Microsoft Office PowerPoint</Application>
  <PresentationFormat>宽屏</PresentationFormat>
  <Paragraphs>124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黑体</vt:lpstr>
      <vt:lpstr>华文行楷</vt:lpstr>
      <vt:lpstr>华文楷体</vt:lpstr>
      <vt:lpstr>宋体</vt:lpstr>
      <vt:lpstr>Arial</vt:lpstr>
      <vt:lpstr>Calibri</vt:lpstr>
      <vt:lpstr>Times New Roman</vt:lpstr>
      <vt:lpstr>Office 主题</vt:lpstr>
      <vt:lpstr>BMP 图象</vt:lpstr>
      <vt:lpstr>公式</vt:lpstr>
      <vt:lpstr>文档</vt:lpstr>
      <vt:lpstr>Document</vt:lpstr>
      <vt:lpstr>Equation</vt:lpstr>
      <vt:lpstr>第5章  定积分及其应用</vt:lpstr>
      <vt:lpstr>PowerPoint 演示文稿</vt:lpstr>
      <vt:lpstr>一、问题的提出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二、定积分的定义</vt:lpstr>
      <vt:lpstr>PowerPoint 演示文稿</vt:lpstr>
      <vt:lpstr>PowerPoint 演示文稿</vt:lpstr>
      <vt:lpstr>三、存在定理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四、定积分的几何意义</vt:lpstr>
      <vt:lpstr>PowerPoint 演示文稿</vt:lpstr>
      <vt:lpstr>PowerPoint 演示文稿</vt:lpstr>
      <vt:lpstr>PowerPoint 演示文稿</vt:lpstr>
      <vt:lpstr>五、定积分的性质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112</cp:revision>
  <dcterms:created xsi:type="dcterms:W3CDTF">2009-06-13T01:14:34Z</dcterms:created>
  <dcterms:modified xsi:type="dcterms:W3CDTF">2021-11-21T12:28:42Z</dcterms:modified>
</cp:coreProperties>
</file>