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238" autoAdjust="0"/>
  </p:normalViewPr>
  <p:slideViewPr>
    <p:cSldViewPr>
      <p:cViewPr varScale="1">
        <p:scale>
          <a:sx n="116" d="100"/>
          <a:sy n="116" d="100"/>
        </p:scale>
        <p:origin x="16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60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2.wmf"/><Relationship Id="rId7" Type="http://schemas.openxmlformats.org/officeDocument/2006/relationships/image" Target="../media/image123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6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08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92581" y="2499014"/>
            <a:ext cx="6474691" cy="94615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dirty="0" smtClean="0">
                <a:solidFill>
                  <a:srgbClr val="FF3300"/>
                </a:solidFill>
                <a:ea typeface="ˎ̥"/>
                <a:cs typeface="ˎ̥"/>
              </a:rPr>
              <a:t>§1.4 </a:t>
            </a:r>
            <a:r>
              <a:rPr lang="zh-CN" altLang="en-US" sz="4400" b="1" dirty="0" smtClean="0">
                <a:solidFill>
                  <a:srgbClr val="FF3300"/>
                </a:solidFill>
                <a:ea typeface="ˎ̥"/>
                <a:cs typeface="ˎ̥"/>
              </a:rPr>
              <a:t>一阶线性微分方程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9933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FB884-F4AB-4802-A1E9-225241BC14FA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/>
          </p:nvPr>
        </p:nvGraphicFramePr>
        <p:xfrm>
          <a:off x="2359024" y="1038139"/>
          <a:ext cx="3663084" cy="104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422360" imgH="406080" progId="Equation.DSMT4">
                  <p:embed/>
                </p:oleObj>
              </mc:Choice>
              <mc:Fallback>
                <p:oleObj name="Equation" r:id="rId3" imgW="1422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4" y="1038139"/>
                        <a:ext cx="3663084" cy="1044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/>
          </p:nvPr>
        </p:nvGraphicFramePr>
        <p:xfrm>
          <a:off x="2319882" y="2028603"/>
          <a:ext cx="3367520" cy="106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1282680" imgH="406080" progId="Equation.DSMT4">
                  <p:embed/>
                </p:oleObj>
              </mc:Choice>
              <mc:Fallback>
                <p:oleObj name="Equation" r:id="rId5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882" y="2028603"/>
                        <a:ext cx="3367520" cy="106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/>
          </p:nvPr>
        </p:nvGraphicFramePr>
        <p:xfrm>
          <a:off x="2114517" y="3163896"/>
          <a:ext cx="4467225" cy="5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7" imgW="1904760" imgH="215640" progId="Equation.DSMT4">
                  <p:embed/>
                </p:oleObj>
              </mc:Choice>
              <mc:Fallback>
                <p:oleObj name="Equation" r:id="rId7" imgW="1904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17" y="3163896"/>
                        <a:ext cx="4467225" cy="50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/>
          </p:nvPr>
        </p:nvGraphicFramePr>
        <p:xfrm>
          <a:off x="6710361" y="2880520"/>
          <a:ext cx="964253" cy="93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9" imgW="419040" imgH="406080" progId="Equation.DSMT4">
                  <p:embed/>
                </p:oleObj>
              </mc:Choice>
              <mc:Fallback>
                <p:oleObj name="Equation" r:id="rId9" imgW="419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1" y="2880520"/>
                        <a:ext cx="964253" cy="933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14517" y="3813971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故所给初值问题</a:t>
            </a:r>
            <a:r>
              <a:rPr lang="zh-CN" altLang="en-US" sz="2800" b="1" dirty="0" smtClean="0"/>
              <a:t>的特解</a:t>
            </a:r>
            <a:r>
              <a:rPr lang="zh-CN" altLang="en-US" sz="2800" b="1" dirty="0"/>
              <a:t>为</a:t>
            </a:r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>
            <p:extLst/>
          </p:nvPr>
        </p:nvGraphicFramePr>
        <p:xfrm>
          <a:off x="2955336" y="4337191"/>
          <a:ext cx="40259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1" imgW="1511280" imgH="406080" progId="Equation.DSMT4">
                  <p:embed/>
                </p:oleObj>
              </mc:Choice>
              <mc:Fallback>
                <p:oleObj name="Equation" r:id="rId11" imgW="1511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336" y="4337191"/>
                        <a:ext cx="40259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0148"/>
              </p:ext>
            </p:extLst>
          </p:nvPr>
        </p:nvGraphicFramePr>
        <p:xfrm>
          <a:off x="7464152" y="404664"/>
          <a:ext cx="3895580" cy="102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3" imgW="1549080" imgH="406080" progId="Equation.DSMT4">
                  <p:embed/>
                </p:oleObj>
              </mc:Choice>
              <mc:Fallback>
                <p:oleObj name="Equation" r:id="rId13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404664"/>
                        <a:ext cx="3895580" cy="102107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6F655A-6F47-4850-970C-D77D16562FF0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2560" y="851203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72342"/>
              </p:ext>
            </p:extLst>
          </p:nvPr>
        </p:nvGraphicFramePr>
        <p:xfrm>
          <a:off x="1759877" y="558070"/>
          <a:ext cx="94583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3873240" imgH="355320" progId="Equation.DSMT4">
                  <p:embed/>
                </p:oleObj>
              </mc:Choice>
              <mc:Fallback>
                <p:oleObj name="Equation" r:id="rId3" imgW="38732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9877" y="558070"/>
                        <a:ext cx="945832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43738" y="25030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7997" y="129575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785" y="1826251"/>
            <a:ext cx="5783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的凹凸区间及拐点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35446"/>
              </p:ext>
            </p:extLst>
          </p:nvPr>
        </p:nvGraphicFramePr>
        <p:xfrm>
          <a:off x="1933407" y="2214279"/>
          <a:ext cx="3414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1523880" imgH="355320" progId="Equation.DSMT4">
                  <p:embed/>
                </p:oleObj>
              </mc:Choice>
              <mc:Fallback>
                <p:oleObj name="Equation" r:id="rId5" imgW="1523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3407" y="2214279"/>
                        <a:ext cx="341471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37260"/>
              </p:ext>
            </p:extLst>
          </p:nvPr>
        </p:nvGraphicFramePr>
        <p:xfrm>
          <a:off x="1876799" y="3164576"/>
          <a:ext cx="51101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7" imgW="2171520" imgH="406080" progId="Equation.DSMT4">
                  <p:embed/>
                </p:oleObj>
              </mc:Choice>
              <mc:Fallback>
                <p:oleObj name="Equation" r:id="rId7" imgW="2171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799" y="3164576"/>
                        <a:ext cx="5110162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77065"/>
              </p:ext>
            </p:extLst>
          </p:nvPr>
        </p:nvGraphicFramePr>
        <p:xfrm>
          <a:off x="6913857" y="2996688"/>
          <a:ext cx="40640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9" imgW="1726920" imgH="520560" progId="Equation.DSMT4">
                  <p:embed/>
                </p:oleObj>
              </mc:Choice>
              <mc:Fallback>
                <p:oleObj name="Equation" r:id="rId9" imgW="1726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3857" y="2996688"/>
                        <a:ext cx="4064000" cy="122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08773"/>
              </p:ext>
            </p:extLst>
          </p:nvPr>
        </p:nvGraphicFramePr>
        <p:xfrm>
          <a:off x="2005992" y="4035892"/>
          <a:ext cx="3648552" cy="118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1" imgW="1600200" imgH="520560" progId="Equation.DSMT4">
                  <p:embed/>
                </p:oleObj>
              </mc:Choice>
              <mc:Fallback>
                <p:oleObj name="Equation" r:id="rId11" imgW="16002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5992" y="4035892"/>
                        <a:ext cx="3648552" cy="118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4134"/>
              </p:ext>
            </p:extLst>
          </p:nvPr>
        </p:nvGraphicFramePr>
        <p:xfrm>
          <a:off x="5611792" y="4001376"/>
          <a:ext cx="2269030" cy="90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3" imgW="888840" imgH="355320" progId="Equation.DSMT4">
                  <p:embed/>
                </p:oleObj>
              </mc:Choice>
              <mc:Fallback>
                <p:oleObj name="Equation" r:id="rId13" imgW="888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1792" y="4001376"/>
                        <a:ext cx="2269030" cy="907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3738" y="33507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82560" y="5307983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(0)=0,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90209" y="5307983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29129"/>
              </p:ext>
            </p:extLst>
          </p:nvPr>
        </p:nvGraphicFramePr>
        <p:xfrm>
          <a:off x="4597722" y="5031069"/>
          <a:ext cx="2113644" cy="87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5" imgW="863280" imgH="355320" progId="Equation.DSMT4">
                  <p:embed/>
                </p:oleObj>
              </mc:Choice>
              <mc:Fallback>
                <p:oleObj name="Equation" r:id="rId15" imgW="863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97722" y="5031069"/>
                        <a:ext cx="2113644" cy="87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622340" y="182277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508" y="962427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r>
              <a:rPr lang="en-US" altLang="zh-CN" sz="2800" b="1" dirty="0" smtClean="0"/>
              <a:t>,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71832" y="597628"/>
          <a:ext cx="5721942" cy="90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2247840" imgH="355320" progId="Equation.DSMT4">
                  <p:embed/>
                </p:oleObj>
              </mc:Choice>
              <mc:Fallback>
                <p:oleObj name="Equation" r:id="rId3" imgW="2247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832" y="597628"/>
                        <a:ext cx="5721942" cy="905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935884" y="1390594"/>
          <a:ext cx="52038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5" imgW="2044440" imgH="355320" progId="Equation.DSMT4">
                  <p:embed/>
                </p:oleObj>
              </mc:Choice>
              <mc:Fallback>
                <p:oleObj name="Equation" r:id="rId5" imgW="20444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5884" y="1390594"/>
                        <a:ext cx="520382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139709" y="1452165"/>
          <a:ext cx="3530024" cy="8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7" imgW="1536480" imgH="355320" progId="Equation.DSMT4">
                  <p:embed/>
                </p:oleObj>
              </mc:Choice>
              <mc:Fallback>
                <p:oleObj name="Equation" r:id="rId7" imgW="1536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39709" y="1452165"/>
                        <a:ext cx="3530024" cy="8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56508" y="2360310"/>
          <a:ext cx="2230648" cy="51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9" imgW="927000" imgH="215640" progId="Equation.DSMT4">
                  <p:embed/>
                </p:oleObj>
              </mc:Choice>
              <mc:Fallback>
                <p:oleObj name="Equation" r:id="rId9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6508" y="2360310"/>
                        <a:ext cx="2230648" cy="519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288145" y="2319212"/>
          <a:ext cx="47767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1" imgW="2019240" imgH="253800" progId="Equation.DSMT4">
                  <p:embed/>
                </p:oleObj>
              </mc:Choice>
              <mc:Fallback>
                <p:oleObj name="Equation" r:id="rId11" imgW="2019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8145" y="2319212"/>
                        <a:ext cx="4776788" cy="60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956508" y="2987214"/>
          <a:ext cx="6183201" cy="5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13" imgW="2679480" imgH="241200" progId="Equation.DSMT4">
                  <p:embed/>
                </p:oleObj>
              </mc:Choice>
              <mc:Fallback>
                <p:oleObj name="Equation" r:id="rId13" imgW="267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6508" y="2987214"/>
                        <a:ext cx="6183201" cy="5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921037" y="4293897"/>
          <a:ext cx="60944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5" imgW="2641320" imgH="241200" progId="Equation.DSMT4">
                  <p:embed/>
                </p:oleObj>
              </mc:Choice>
              <mc:Fallback>
                <p:oleObj name="Equation" r:id="rId15" imgW="264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1037" y="4293897"/>
                        <a:ext cx="6094413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921037" y="3629677"/>
          <a:ext cx="6401379" cy="55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7" imgW="2781000" imgH="241200" progId="Equation.DSMT4">
                  <p:embed/>
                </p:oleObj>
              </mc:Choice>
              <mc:Fallback>
                <p:oleObj name="Equation" r:id="rId17" imgW="278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1037" y="3629677"/>
                        <a:ext cx="6401379" cy="55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868217" y="4934949"/>
          <a:ext cx="6401379" cy="55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19" imgW="2781000" imgH="241200" progId="Equation.DSMT4">
                  <p:embed/>
                </p:oleObj>
              </mc:Choice>
              <mc:Fallback>
                <p:oleObj name="Equation" r:id="rId19" imgW="278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8217" y="4934949"/>
                        <a:ext cx="6401379" cy="555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868217" y="5399260"/>
          <a:ext cx="8867984" cy="77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21" imgW="3797280" imgH="330120" progId="Equation.DSMT4">
                  <p:embed/>
                </p:oleObj>
              </mc:Choice>
              <mc:Fallback>
                <p:oleObj name="Equation" r:id="rId21" imgW="3797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8217" y="5399260"/>
                        <a:ext cx="8867984" cy="77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4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7348" y="80551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501564" y="500983"/>
          <a:ext cx="10358437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3" imgW="4241520" imgH="469800" progId="Equation.DSMT4">
                  <p:embed/>
                </p:oleObj>
              </mc:Choice>
              <mc:Fallback>
                <p:oleObj name="Equation" r:id="rId3" imgW="4241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564" y="500983"/>
                        <a:ext cx="10358437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4978" y="2576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348" y="140597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58795" y="2260915"/>
          <a:ext cx="4838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5" imgW="2158920" imgH="469800" progId="Equation.DSMT4">
                  <p:embed/>
                </p:oleObj>
              </mc:Choice>
              <mc:Fallback>
                <p:oleObj name="Equation" r:id="rId5" imgW="2158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8795" y="2260915"/>
                        <a:ext cx="48387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827602" y="3190316"/>
          <a:ext cx="51101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7" imgW="2171520" imgH="406080" progId="Equation.DSMT4">
                  <p:embed/>
                </p:oleObj>
              </mc:Choice>
              <mc:Fallback>
                <p:oleObj name="Equation" r:id="rId7" imgW="2171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7602" y="3190316"/>
                        <a:ext cx="5110162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877187" y="3006793"/>
          <a:ext cx="472122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9" imgW="2006280" imgH="520560" progId="Equation.DSMT4">
                  <p:embed/>
                </p:oleObj>
              </mc:Choice>
              <mc:Fallback>
                <p:oleObj name="Equation" r:id="rId9" imgW="2006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7187" y="3006793"/>
                        <a:ext cx="4721225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775617" y="4054037"/>
          <a:ext cx="42576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11" imgW="1866600" imgH="520560" progId="Equation.DSMT4">
                  <p:embed/>
                </p:oleObj>
              </mc:Choice>
              <mc:Fallback>
                <p:oleObj name="Equation" r:id="rId11" imgW="1866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5617" y="4054037"/>
                        <a:ext cx="4257675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5964902" y="4021248"/>
          <a:ext cx="23987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3" imgW="939600" imgH="355320" progId="Equation.DSMT4">
                  <p:embed/>
                </p:oleObj>
              </mc:Choice>
              <mc:Fallback>
                <p:oleObj name="Equation" r:id="rId13" imgW="939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64902" y="4021248"/>
                        <a:ext cx="239871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68218" y="343297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284626" y="5128655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5101292" y="4806512"/>
          <a:ext cx="22399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15" imgW="914400" imgH="355320" progId="Equation.DSMT4">
                  <p:embed/>
                </p:oleObj>
              </mc:Choice>
              <mc:Fallback>
                <p:oleObj name="Equation" r:id="rId15" imgW="914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01292" y="4806512"/>
                        <a:ext cx="22399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164945" y="2047928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3032568" y="1453185"/>
          <a:ext cx="7924800" cy="5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17" imgW="3314520" imgH="215640" progId="Equation.DSMT4">
                  <p:embed/>
                </p:oleObj>
              </mc:Choice>
              <mc:Fallback>
                <p:oleObj name="Equation" r:id="rId17" imgW="3314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32568" y="1453185"/>
                        <a:ext cx="7924800" cy="5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1007348" y="1957424"/>
          <a:ext cx="6273872" cy="50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19" imgW="2705040" imgH="215640" progId="Equation.DSMT4">
                  <p:embed/>
                </p:oleObj>
              </mc:Choice>
              <mc:Fallback>
                <p:oleObj name="Equation" r:id="rId19" imgW="2705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7348" y="1957424"/>
                        <a:ext cx="6273872" cy="500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1231141" y="5138655"/>
          <a:ext cx="2101679" cy="50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21" imgW="901440" imgH="215640" progId="Equation.DSMT4">
                  <p:embed/>
                </p:oleObj>
              </mc:Choice>
              <mc:Fallback>
                <p:oleObj name="Equation" r:id="rId21" imgW="901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31141" y="5138655"/>
                        <a:ext cx="2101679" cy="503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1231141" y="5411595"/>
          <a:ext cx="5810009" cy="13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23" imgW="2412720" imgH="545760" progId="Equation.DSMT4">
                  <p:embed/>
                </p:oleObj>
              </mc:Choice>
              <mc:Fallback>
                <p:oleObj name="Equation" r:id="rId23" imgW="2412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31141" y="5411595"/>
                        <a:ext cx="5810009" cy="13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6994968" y="5552232"/>
          <a:ext cx="1453530" cy="103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25" imgW="571320" imgH="406080" progId="Equation.DSMT4">
                  <p:embed/>
                </p:oleObj>
              </mc:Choice>
              <mc:Fallback>
                <p:oleObj name="Equation" r:id="rId25" imgW="571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94968" y="5552232"/>
                        <a:ext cx="1453530" cy="1033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8343900" y="5624667"/>
          <a:ext cx="1952411" cy="96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27" imgW="825480" imgH="406080" progId="Equation.DSMT4">
                  <p:embed/>
                </p:oleObj>
              </mc:Choice>
              <mc:Fallback>
                <p:oleObj name="Equation" r:id="rId27" imgW="825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43900" y="5624667"/>
                        <a:ext cx="1952411" cy="96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9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2536" y="109306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936768" y="941463"/>
          <a:ext cx="8931813" cy="82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3568680" imgH="330120" progId="Equation.DSMT4">
                  <p:embed/>
                </p:oleObj>
              </mc:Choice>
              <mc:Fallback>
                <p:oleObj name="Equation" r:id="rId3" imgW="3568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6768" y="941463"/>
                        <a:ext cx="8931813" cy="826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972536" y="1757515"/>
          <a:ext cx="1928464" cy="53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5" imgW="774360" imgH="215640" progId="Equation.DSMT4">
                  <p:embed/>
                </p:oleObj>
              </mc:Choice>
              <mc:Fallback>
                <p:oleObj name="Equation" r:id="rId5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536" y="1757515"/>
                        <a:ext cx="1928464" cy="537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990911" y="1761884"/>
          <a:ext cx="806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3263760" imgH="215640" progId="Equation.DSMT4">
                  <p:embed/>
                </p:oleObj>
              </mc:Choice>
              <mc:Fallback>
                <p:oleObj name="Equation" r:id="rId7" imgW="326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0911" y="1761884"/>
                        <a:ext cx="80676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9550" y="23501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733028" y="2408765"/>
          <a:ext cx="1954458" cy="52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799920" imgH="215640" progId="Equation.DSMT4">
                  <p:embed/>
                </p:oleObj>
              </mc:Choice>
              <mc:Fallback>
                <p:oleObj name="Equation" r:id="rId9" imgW="799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3028" y="2408765"/>
                        <a:ext cx="1954458" cy="527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809871" y="2443429"/>
          <a:ext cx="1868113" cy="50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11" imgW="799920" imgH="215640" progId="Equation.DSMT4">
                  <p:embed/>
                </p:oleObj>
              </mc:Choice>
              <mc:Fallback>
                <p:oleObj name="Equation" r:id="rId11" imgW="799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9871" y="2443429"/>
                        <a:ext cx="1868113" cy="504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722632" y="23503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958252" y="2873572"/>
          <a:ext cx="5122893" cy="82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13" imgW="2057400" imgH="330120" progId="Equation.DSMT4">
                  <p:embed/>
                </p:oleObj>
              </mc:Choice>
              <mc:Fallback>
                <p:oleObj name="Equation" r:id="rId13" imgW="2057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8252" y="2873572"/>
                        <a:ext cx="5122893" cy="822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081145" y="2925432"/>
          <a:ext cx="409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15" imgW="1777680" imgH="330120" progId="Equation.DSMT4">
                  <p:embed/>
                </p:oleObj>
              </mc:Choice>
              <mc:Fallback>
                <p:oleObj name="Equation" r:id="rId15" imgW="1777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1145" y="2925432"/>
                        <a:ext cx="40973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97933" y="369576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原积分方程可化为，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2012428" y="4156385"/>
          <a:ext cx="6175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17" imgW="2679480" imgH="330120" progId="Equation.DSMT4">
                  <p:embed/>
                </p:oleObj>
              </mc:Choice>
              <mc:Fallback>
                <p:oleObj name="Equation" r:id="rId17" imgW="2679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12428" y="4156385"/>
                        <a:ext cx="61753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990911" y="5258055"/>
          <a:ext cx="38115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19" imgW="1562040" imgH="330120" progId="Equation.DSMT4">
                  <p:embed/>
                </p:oleObj>
              </mc:Choice>
              <mc:Fallback>
                <p:oleObj name="Equation" r:id="rId19" imgW="1562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90911" y="5258055"/>
                        <a:ext cx="3811588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58252" y="4909902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两边对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/>
              <a:t>求导得，</a:t>
            </a:r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8413656" y="2296533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9054" y="1271262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459953" y="1138367"/>
          <a:ext cx="3368471" cy="78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3" imgW="1409400" imgH="330120" progId="Equation.DSMT4">
                  <p:embed/>
                </p:oleObj>
              </mc:Choice>
              <mc:Fallback>
                <p:oleObj name="Equation" r:id="rId3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9953" y="1138367"/>
                        <a:ext cx="3368471" cy="789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828424" y="1297746"/>
          <a:ext cx="2805103" cy="49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5" imgW="1218960" imgH="215640" progId="Equation.DSMT4">
                  <p:embed/>
                </p:oleObj>
              </mc:Choice>
              <mc:Fallback>
                <p:oleObj name="Equation" r:id="rId5" imgW="1218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8424" y="1297746"/>
                        <a:ext cx="2805103" cy="49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003080" y="1898084"/>
          <a:ext cx="4913746" cy="52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7" imgW="2031840" imgH="215640" progId="Equation.DSMT4">
                  <p:embed/>
                </p:oleObj>
              </mc:Choice>
              <mc:Fallback>
                <p:oleObj name="Equation" r:id="rId7" imgW="2031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3080" y="1898084"/>
                        <a:ext cx="4913746" cy="52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968855" y="1912077"/>
          <a:ext cx="1853046" cy="50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9" imgW="787320" imgH="215640" progId="Equation.DSMT4">
                  <p:embed/>
                </p:oleObj>
              </mc:Choice>
              <mc:Fallback>
                <p:oleObj name="Equation" r:id="rId9" imgW="787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8855" y="1912077"/>
                        <a:ext cx="1853046" cy="508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1199" y="245426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解该一阶线性微分方程可得，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638405" y="2394644"/>
          <a:ext cx="3665430" cy="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1" imgW="1422360" imgH="228600" progId="Equation.DSMT4">
                  <p:embed/>
                </p:oleObj>
              </mc:Choice>
              <mc:Fallback>
                <p:oleObj name="Equation" r:id="rId11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405" y="2394644"/>
                        <a:ext cx="3665430" cy="58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053544" y="3112999"/>
          <a:ext cx="3394130" cy="51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13" imgW="1422360" imgH="215640" progId="Equation.DSMT4">
                  <p:embed/>
                </p:oleObj>
              </mc:Choice>
              <mc:Fallback>
                <p:oleObj name="Equation" r:id="rId13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3544" y="3112999"/>
                        <a:ext cx="3394130" cy="516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103432" y="3076897"/>
          <a:ext cx="3226255" cy="55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5" imgW="1333440" imgH="228600" progId="Equation.DSMT4">
                  <p:embed/>
                </p:oleObj>
              </mc:Choice>
              <mc:Fallback>
                <p:oleObj name="Equation" r:id="rId15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03432" y="3076897"/>
                        <a:ext cx="3226255" cy="55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71199" y="3766321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由题意可知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690790" y="3574307"/>
          <a:ext cx="4422830" cy="90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17" imgW="1981080" imgH="406080" progId="Equation.DSMT4">
                  <p:embed/>
                </p:oleObj>
              </mc:Choice>
              <mc:Fallback>
                <p:oleObj name="Equation" r:id="rId17" imgW="1981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0790" y="3574307"/>
                        <a:ext cx="4422830" cy="90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053544" y="4331816"/>
          <a:ext cx="8042563" cy="8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19" imgW="3301920" imgH="330120" progId="Equation.DSMT4">
                  <p:embed/>
                </p:oleObj>
              </mc:Choice>
              <mc:Fallback>
                <p:oleObj name="Equation" r:id="rId19" imgW="3301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3544" y="4331816"/>
                        <a:ext cx="8042563" cy="8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053544" y="5082371"/>
          <a:ext cx="3420544" cy="78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21" imgW="1447560" imgH="330120" progId="Equation.DSMT4">
                  <p:embed/>
                </p:oleObj>
              </mc:Choice>
              <mc:Fallback>
                <p:oleObj name="Equation" r:id="rId21" imgW="1447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53544" y="5082371"/>
                        <a:ext cx="3420544" cy="780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654944" y="5203364"/>
          <a:ext cx="32718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23" imgW="1371600" imgH="228600" progId="Equation.DSMT4">
                  <p:embed/>
                </p:oleObj>
              </mc:Choice>
              <mc:Fallback>
                <p:oleObj name="Equation" r:id="rId23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54944" y="5203364"/>
                        <a:ext cx="3271837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8128575" y="4990848"/>
          <a:ext cx="1504952" cy="96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25" imgW="634680" imgH="406080" progId="Equation.DSMT4">
                  <p:embed/>
                </p:oleObj>
              </mc:Choice>
              <mc:Fallback>
                <p:oleObj name="Equation" r:id="rId25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28575" y="4990848"/>
                        <a:ext cx="1504952" cy="96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4528910" y="3103969"/>
          <a:ext cx="15097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27" imgW="596880" imgH="177480" progId="Equation.DSMT4">
                  <p:embed/>
                </p:oleObj>
              </mc:Choice>
              <mc:Fallback>
                <p:oleObj name="Equation" r:id="rId27" imgW="596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28910" y="3103969"/>
                        <a:ext cx="1509712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4495" y="894368"/>
            <a:ext cx="8316684" cy="523220"/>
            <a:chOff x="1506584" y="544677"/>
            <a:chExt cx="8569234" cy="523220"/>
          </a:xfrm>
        </p:grpSpPr>
        <p:sp>
          <p:nvSpPr>
            <p:cNvPr id="4" name="矩形 3"/>
            <p:cNvSpPr/>
            <p:nvPr/>
          </p:nvSpPr>
          <p:spPr>
            <a:xfrm>
              <a:off x="1506584" y="544677"/>
              <a:ext cx="85692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已知</a:t>
              </a:r>
              <a:r>
                <a:rPr lang="zh-CN" altLang="zh-CN" sz="2800" b="1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函数</a:t>
              </a:r>
              <a:r>
                <a:rPr lang="en-US" altLang="zh-CN" sz="2800" b="1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          </a:t>
              </a:r>
              <a:r>
                <a:rPr lang="zh-CN" altLang="zh-CN" sz="2800" b="1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满足方程</a:t>
              </a:r>
              <a:endParaRPr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/>
            </p:nvPr>
          </p:nvGraphicFramePr>
          <p:xfrm>
            <a:off x="3033917" y="557611"/>
            <a:ext cx="877933" cy="484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Equation" r:id="rId3" imgW="368280" imgH="203040" progId="Equation.DSMT4">
                    <p:embed/>
                  </p:oleObj>
                </mc:Choice>
                <mc:Fallback>
                  <p:oleObj name="Equation" r:id="rId3" imgW="368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33917" y="557611"/>
                          <a:ext cx="877933" cy="484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5564805" y="567318"/>
            <a:ext cx="4161065" cy="500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Equation" r:id="rId5" imgW="1688760" imgH="203040" progId="Equation.DSMT4">
                    <p:embed/>
                  </p:oleObj>
                </mc:Choice>
                <mc:Fallback>
                  <p:oleObj name="Equation" r:id="rId5" imgW="1688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564805" y="567318"/>
                          <a:ext cx="4161065" cy="5005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650206"/>
              </p:ext>
            </p:extLst>
          </p:nvPr>
        </p:nvGraphicFramePr>
        <p:xfrm>
          <a:off x="1574677" y="1357690"/>
          <a:ext cx="35512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4677" y="1357690"/>
                        <a:ext cx="3551237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516497" y="1912021"/>
            <a:ext cx="7158446" cy="1076913"/>
            <a:chOff x="2012852" y="1642600"/>
            <a:chExt cx="7158446" cy="1076913"/>
          </a:xfrm>
        </p:grpSpPr>
        <p:sp>
          <p:nvSpPr>
            <p:cNvPr id="5" name="矩形 4"/>
            <p:cNvSpPr/>
            <p:nvPr/>
          </p:nvSpPr>
          <p:spPr>
            <a:xfrm>
              <a:off x="2012852" y="1642600"/>
              <a:ext cx="7158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8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  <a:r>
                <a:rPr lang="zh-CN" altLang="zh-CN" sz="2800" b="1" kern="100" dirty="0" smtClean="0">
                  <a:latin typeface="Calibri" panose="020F0502020204030204" pitchFamily="34" charset="0"/>
                  <a:cs typeface="宋体" panose="02010600030101010101" pitchFamily="2" charset="-122"/>
                </a:rPr>
                <a:t>求</a:t>
              </a:r>
              <a:r>
                <a:rPr lang="en-US" altLang="zh-CN" sz="2800" b="1" i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zh-CN" sz="28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zh-CN" sz="28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zh-CN" sz="2800" b="1" kern="100" dirty="0">
                  <a:latin typeface="Calibri" panose="020F0502020204030204" pitchFamily="34" charset="0"/>
                  <a:cs typeface="宋体" panose="02010600030101010101" pitchFamily="2" charset="-122"/>
                </a:rPr>
                <a:t>表达式；</a:t>
              </a:r>
            </a:p>
            <a:p>
              <a:pPr lvl="0"/>
              <a:r>
                <a:rPr lang="en-US" altLang="zh-CN" sz="28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</a:t>
              </a:r>
              <a:r>
                <a:rPr lang="zh-CN" altLang="zh-CN" sz="2800" b="1" kern="100" dirty="0" smtClean="0">
                  <a:latin typeface="Calibri" panose="020F0502020204030204" pitchFamily="34" charset="0"/>
                  <a:cs typeface="宋体" panose="02010600030101010101" pitchFamily="2" charset="-122"/>
                </a:rPr>
                <a:t>求曲线</a:t>
              </a:r>
              <a:r>
                <a:rPr lang="en-US" altLang="zh-CN" sz="2800" b="1" kern="100" dirty="0" smtClean="0">
                  <a:latin typeface="Calibri" panose="020F0502020204030204" pitchFamily="34" charset="0"/>
                  <a:cs typeface="宋体" panose="02010600030101010101" pitchFamily="2" charset="-122"/>
                </a:rPr>
                <a:t>                                            </a:t>
              </a:r>
              <a:r>
                <a:rPr lang="zh-CN" altLang="zh-CN" sz="2800" b="1" kern="100" dirty="0" smtClean="0">
                  <a:latin typeface="Calibri" panose="020F0502020204030204" pitchFamily="34" charset="0"/>
                  <a:cs typeface="宋体" panose="02010600030101010101" pitchFamily="2" charset="-122"/>
                </a:rPr>
                <a:t>的拐点</a:t>
              </a:r>
              <a:r>
                <a:rPr lang="en-US" altLang="zh-CN" sz="2800" b="1" kern="100" dirty="0">
                  <a:latin typeface="Calibri" panose="020F0502020204030204" pitchFamily="34" charset="0"/>
                  <a:cs typeface="宋体" panose="02010600030101010101" pitchFamily="2" charset="-122"/>
                </a:rPr>
                <a:t>.</a:t>
              </a:r>
              <a:endParaRPr lang="zh-CN" altLang="zh-CN" sz="2800" kern="100" dirty="0">
                <a:latin typeface="Calibri" panose="020F0502020204030204" pitchFamily="34" charset="0"/>
                <a:cs typeface="宋体" panose="02010600030101010101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3824236" y="1920330"/>
            <a:ext cx="3411897" cy="799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Equation" r:id="rId9" imgW="1409400" imgH="330120" progId="Equation.DSMT4">
                    <p:embed/>
                  </p:oleObj>
                </mc:Choice>
                <mc:Fallback>
                  <p:oleObj name="Equation" r:id="rId9" imgW="14094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24236" y="1920330"/>
                          <a:ext cx="3411897" cy="7991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/>
          <p:cNvSpPr txBox="1"/>
          <p:nvPr/>
        </p:nvSpPr>
        <p:spPr>
          <a:xfrm>
            <a:off x="1516497" y="291339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4" name="矩形 13"/>
          <p:cNvSpPr/>
          <p:nvPr/>
        </p:nvSpPr>
        <p:spPr>
          <a:xfrm>
            <a:off x="2269078" y="2913394"/>
            <a:ext cx="164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联立</a:t>
            </a:r>
            <a:endParaRPr lang="zh-CN" altLang="en-US" sz="28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884067"/>
              </p:ext>
            </p:extLst>
          </p:nvPr>
        </p:nvGraphicFramePr>
        <p:xfrm>
          <a:off x="1928636" y="3450140"/>
          <a:ext cx="4458731" cy="117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11" imgW="1777680" imgH="469800" progId="Equation.DSMT4">
                  <p:embed/>
                </p:oleObj>
              </mc:Choice>
              <mc:Fallback>
                <p:oleObj name="Equation" r:id="rId11" imgW="1777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28636" y="3450140"/>
                        <a:ext cx="4458731" cy="117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99961"/>
              </p:ext>
            </p:extLst>
          </p:nvPr>
        </p:nvGraphicFramePr>
        <p:xfrm>
          <a:off x="1574677" y="4605497"/>
          <a:ext cx="39576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13" imgW="1638000" imgH="228600" progId="Equation.DSMT4">
                  <p:embed/>
                </p:oleObj>
              </mc:Choice>
              <mc:Fallback>
                <p:oleObj name="Equation" r:id="rId13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4677" y="4605497"/>
                        <a:ext cx="3957637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29684"/>
              </p:ext>
            </p:extLst>
          </p:nvPr>
        </p:nvGraphicFramePr>
        <p:xfrm>
          <a:off x="5663952" y="4626593"/>
          <a:ext cx="1284942" cy="47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63952" y="4626593"/>
                        <a:ext cx="1284942" cy="478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53305"/>
              </p:ext>
            </p:extLst>
          </p:nvPr>
        </p:nvGraphicFramePr>
        <p:xfrm>
          <a:off x="2288148" y="5122051"/>
          <a:ext cx="4775262" cy="97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17" imgW="1993680" imgH="406080" progId="Equation.DSMT4">
                  <p:embed/>
                </p:oleObj>
              </mc:Choice>
              <mc:Fallback>
                <p:oleObj name="Equation" r:id="rId17" imgW="1993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8148" y="5122051"/>
                        <a:ext cx="4775262" cy="973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50286"/>
              </p:ext>
            </p:extLst>
          </p:nvPr>
        </p:nvGraphicFramePr>
        <p:xfrm>
          <a:off x="7050699" y="5229200"/>
          <a:ext cx="1933748" cy="51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19" imgW="761760" imgH="203040" progId="Equation.DSMT4">
                  <p:embed/>
                </p:oleObj>
              </mc:Choice>
              <mc:Fallback>
                <p:oleObj name="Equation" r:id="rId19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50699" y="5229200"/>
                        <a:ext cx="1933748" cy="515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519333" y="89436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0707" y="2404463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488089" y="1021330"/>
          <a:ext cx="3928336" cy="54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3" imgW="1650960" imgH="228600" progId="Equation.DSMT4">
                  <p:embed/>
                </p:oleObj>
              </mc:Choice>
              <mc:Fallback>
                <p:oleObj name="Equation" r:id="rId3" imgW="1650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8089" y="1021330"/>
                        <a:ext cx="3928336" cy="543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19547" y="1057665"/>
            <a:ext cx="1550125" cy="54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得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800" b="1" dirty="0" smtClean="0"/>
              <a:t>,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69672" y="1035758"/>
          <a:ext cx="2486844" cy="55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5" imgW="1028520" imgH="228600" progId="Equation.DSMT4">
                  <p:embed/>
                </p:oleObj>
              </mc:Choice>
              <mc:Fallback>
                <p:oleObj name="Equation" r:id="rId5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9672" y="1035758"/>
                        <a:ext cx="2486844" cy="55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686098" y="1867753"/>
          <a:ext cx="3411897" cy="79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7" imgW="1409400" imgH="330120" progId="Equation.DSMT4">
                  <p:embed/>
                </p:oleObj>
              </mc:Choice>
              <mc:Fallback>
                <p:oleObj name="Equation" r:id="rId7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6098" y="1867753"/>
                        <a:ext cx="3411897" cy="799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88089" y="200573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031418" y="1853727"/>
          <a:ext cx="2120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9" imgW="876240" imgH="330120" progId="Equation.DSMT4">
                  <p:embed/>
                </p:oleObj>
              </mc:Choice>
              <mc:Fallback>
                <p:oleObj name="Equation" r:id="rId9" imgW="876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1418" y="1853727"/>
                        <a:ext cx="21209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122233" y="2661981"/>
          <a:ext cx="3413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1" imgW="1409400" imgH="330120" progId="Equation.DSMT4">
                  <p:embed/>
                </p:oleObj>
              </mc:Choice>
              <mc:Fallback>
                <p:oleObj name="Equation" r:id="rId11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2233" y="2661981"/>
                        <a:ext cx="34131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122233" y="3462998"/>
          <a:ext cx="4857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3" imgW="2006280" imgH="330120" progId="Equation.DSMT4">
                  <p:embed/>
                </p:oleObj>
              </mc:Choice>
              <mc:Fallback>
                <p:oleObj name="Equation" r:id="rId13" imgW="2006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22233" y="3462998"/>
                        <a:ext cx="48577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490036" y="4445056"/>
          <a:ext cx="3063492" cy="52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5" imgW="1257120" imgH="215640" progId="Equation.DSMT4">
                  <p:embed/>
                </p:oleObj>
              </mc:Choice>
              <mc:Fallback>
                <p:oleObj name="Equation" r:id="rId15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0036" y="4445056"/>
                        <a:ext cx="3063492" cy="526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4788644" y="4428757"/>
          <a:ext cx="2969683" cy="50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7" imgW="1257120" imgH="215640" progId="Equation.DSMT4">
                  <p:embed/>
                </p:oleObj>
              </mc:Choice>
              <mc:Fallback>
                <p:oleObj name="Equation" r:id="rId17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8644" y="4428757"/>
                        <a:ext cx="2969683" cy="50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490035" y="5156835"/>
          <a:ext cx="1831594" cy="51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19" imgW="774360" imgH="215640" progId="Equation.DSMT4">
                  <p:embed/>
                </p:oleObj>
              </mc:Choice>
              <mc:Fallback>
                <p:oleObj name="Equation" r:id="rId19" imgW="774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90035" y="5156835"/>
                        <a:ext cx="1831594" cy="510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091927" y="5144059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/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所以曲线的拐点</a:t>
            </a:r>
            <a:r>
              <a:rPr lang="zh-CN" altLang="zh-CN" sz="28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81970" y="138742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形如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>
            <p:extLst/>
          </p:nvPr>
        </p:nvGraphicFramePr>
        <p:xfrm>
          <a:off x="3984556" y="1564688"/>
          <a:ext cx="3385416" cy="101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1358640" imgH="406080" progId="Equation.DSMT4">
                  <p:embed/>
                </p:oleObj>
              </mc:Choice>
              <mc:Fallback>
                <p:oleObj name="Equation" r:id="rId3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556" y="1564688"/>
                        <a:ext cx="3385416" cy="1010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781970" y="2610481"/>
            <a:ext cx="393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的方程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称为伯努利方程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>
            <p:extLst/>
          </p:nvPr>
        </p:nvGraphicFramePr>
        <p:xfrm>
          <a:off x="5733472" y="2600960"/>
          <a:ext cx="48085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1993680" imgH="215640" progId="Equation.DSMT4">
                  <p:embed/>
                </p:oleObj>
              </mc:Choice>
              <mc:Fallback>
                <p:oleObj name="Equation" r:id="rId5" imgW="1993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472" y="2600960"/>
                        <a:ext cx="48085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781970" y="3232244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解法</a:t>
            </a:r>
            <a:r>
              <a:rPr lang="en-US" altLang="zh-CN" sz="2800" b="1" dirty="0">
                <a:solidFill>
                  <a:srgbClr val="FF3300"/>
                </a:solidFill>
              </a:rPr>
              <a:t>:</a:t>
            </a:r>
          </a:p>
        </p:txBody>
      </p:sp>
      <p:graphicFrame>
        <p:nvGraphicFramePr>
          <p:cNvPr id="14344" name="Object 5"/>
          <p:cNvGraphicFramePr>
            <a:graphicFrameLocks noChangeAspect="1"/>
          </p:cNvGraphicFramePr>
          <p:nvPr>
            <p:extLst/>
          </p:nvPr>
        </p:nvGraphicFramePr>
        <p:xfrm>
          <a:off x="3021141" y="3225027"/>
          <a:ext cx="5784345" cy="5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2374560" imgH="228600" progId="Equation.DSMT4">
                  <p:embed/>
                </p:oleObj>
              </mc:Choice>
              <mc:Fallback>
                <p:oleObj name="Equation" r:id="rId7" imgW="237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141" y="3225027"/>
                        <a:ext cx="5784345" cy="5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6"/>
          <p:cNvGraphicFramePr>
            <a:graphicFrameLocks noChangeAspect="1"/>
          </p:cNvGraphicFramePr>
          <p:nvPr>
            <p:extLst/>
          </p:nvPr>
        </p:nvGraphicFramePr>
        <p:xfrm>
          <a:off x="3520859" y="3816457"/>
          <a:ext cx="4616882" cy="95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1968480" imgH="406080" progId="Equation.DSMT4">
                  <p:embed/>
                </p:oleObj>
              </mc:Choice>
              <mc:Fallback>
                <p:oleObj name="Equation" r:id="rId9" imgW="1968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859" y="3816457"/>
                        <a:ext cx="4616882" cy="952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7"/>
          <p:cNvGraphicFramePr>
            <a:graphicFrameLocks noChangeAspect="1"/>
          </p:cNvGraphicFramePr>
          <p:nvPr>
            <p:extLst/>
          </p:nvPr>
        </p:nvGraphicFramePr>
        <p:xfrm>
          <a:off x="3105149" y="4833391"/>
          <a:ext cx="4455583" cy="544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1866600" imgH="228600" progId="Equation.DSMT4">
                  <p:embed/>
                </p:oleObj>
              </mc:Choice>
              <mc:Fallback>
                <p:oleObj name="Equation" r:id="rId11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49" y="4833391"/>
                        <a:ext cx="4455583" cy="544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8"/>
          <p:cNvGraphicFramePr>
            <a:graphicFrameLocks noChangeAspect="1"/>
          </p:cNvGraphicFramePr>
          <p:nvPr>
            <p:extLst/>
          </p:nvPr>
        </p:nvGraphicFramePr>
        <p:xfrm>
          <a:off x="3127182" y="5440423"/>
          <a:ext cx="2205759" cy="53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939600" imgH="228600" progId="Equation.DSMT4">
                  <p:embed/>
                </p:oleObj>
              </mc:Choice>
              <mc:Fallback>
                <p:oleObj name="Equation" r:id="rId13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182" y="5440423"/>
                        <a:ext cx="2205759" cy="535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灯片编号占位符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E0933B-305D-40AA-A1EE-F8524D0E87CE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1970" y="802654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、伯努利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(Bernoulli)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143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9529" y="934085"/>
            <a:ext cx="6043613" cy="1165225"/>
            <a:chOff x="85" y="348"/>
            <a:chExt cx="3807" cy="734"/>
          </a:xfrm>
        </p:grpSpPr>
        <p:sp>
          <p:nvSpPr>
            <p:cNvPr id="44046" name="Text Box 3"/>
            <p:cNvSpPr txBox="1">
              <a:spLocks noChangeArrowheads="1"/>
            </p:cNvSpPr>
            <p:nvPr/>
          </p:nvSpPr>
          <p:spPr bwMode="auto">
            <a:xfrm>
              <a:off x="85" y="499"/>
              <a:ext cx="13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 smtClean="0">
                  <a:solidFill>
                    <a:srgbClr val="FF3300"/>
                  </a:solidFill>
                </a:rPr>
                <a:t>例</a:t>
              </a:r>
              <a:r>
                <a:rPr lang="en-US" altLang="zh-CN" sz="3200" b="1" dirty="0" smtClean="0">
                  <a:solidFill>
                    <a:srgbClr val="FF3300"/>
                  </a:solidFill>
                </a:rPr>
                <a:t>8</a:t>
              </a:r>
              <a:r>
                <a:rPr lang="en-US" altLang="zh-CN" sz="3200" b="1" dirty="0" smtClean="0"/>
                <a:t>  </a:t>
              </a:r>
              <a:r>
                <a:rPr lang="zh-CN" altLang="en-US" sz="2800" b="1" dirty="0"/>
                <a:t>求方程</a:t>
              </a:r>
            </a:p>
          </p:txBody>
        </p:sp>
        <p:graphicFrame>
          <p:nvGraphicFramePr>
            <p:cNvPr id="44041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429" y="348"/>
            <a:ext cx="1515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Equation" r:id="rId3" imgW="914400" imgH="444240" progId="Equation.DSMT4">
                    <p:embed/>
                  </p:oleObj>
                </mc:Choice>
                <mc:Fallback>
                  <p:oleObj name="Equation" r:id="rId3" imgW="91440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48"/>
                          <a:ext cx="1515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7" name="Text Box 5"/>
            <p:cNvSpPr txBox="1">
              <a:spLocks noChangeArrowheads="1"/>
            </p:cNvSpPr>
            <p:nvPr/>
          </p:nvSpPr>
          <p:spPr bwMode="auto">
            <a:xfrm>
              <a:off x="3042" y="551"/>
              <a:ext cx="8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的通解</a:t>
              </a:r>
              <a:r>
                <a:rPr lang="en-US" altLang="zh-CN" sz="2800" b="1" dirty="0"/>
                <a:t>.</a:t>
              </a:r>
            </a:p>
          </p:txBody>
        </p:sp>
      </p:grp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59529" y="2132668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解</a:t>
            </a:r>
            <a:r>
              <a:rPr lang="en-US" altLang="zh-CN" sz="2800" b="1" dirty="0">
                <a:solidFill>
                  <a:srgbClr val="FF3300"/>
                </a:solidFill>
              </a:rPr>
              <a:t>:</a:t>
            </a:r>
          </a:p>
        </p:txBody>
      </p:sp>
      <p:graphicFrame>
        <p:nvGraphicFramePr>
          <p:cNvPr id="15367" name="Object 2"/>
          <p:cNvGraphicFramePr>
            <a:graphicFrameLocks noChangeAspect="1"/>
          </p:cNvGraphicFramePr>
          <p:nvPr>
            <p:extLst/>
          </p:nvPr>
        </p:nvGraphicFramePr>
        <p:xfrm>
          <a:off x="2466975" y="2157413"/>
          <a:ext cx="42799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5" imgW="1765080" imgH="215640" progId="Equation.DSMT4">
                  <p:embed/>
                </p:oleObj>
              </mc:Choice>
              <mc:Fallback>
                <p:oleObj name="Equation" r:id="rId5" imgW="176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157413"/>
                        <a:ext cx="42799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3"/>
          <p:cNvGraphicFramePr>
            <a:graphicFrameLocks noChangeAspect="1"/>
          </p:cNvGraphicFramePr>
          <p:nvPr>
            <p:extLst/>
          </p:nvPr>
        </p:nvGraphicFramePr>
        <p:xfrm>
          <a:off x="6818313" y="2116138"/>
          <a:ext cx="3479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2116138"/>
                        <a:ext cx="34798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4"/>
          <p:cNvGraphicFramePr>
            <a:graphicFrameLocks noChangeAspect="1"/>
          </p:cNvGraphicFramePr>
          <p:nvPr>
            <p:extLst/>
          </p:nvPr>
        </p:nvGraphicFramePr>
        <p:xfrm>
          <a:off x="4035425" y="2640013"/>
          <a:ext cx="21621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9" imgW="876240" imgH="406080" progId="Equation.DSMT4">
                  <p:embed/>
                </p:oleObj>
              </mc:Choice>
              <mc:Fallback>
                <p:oleObj name="Equation" r:id="rId9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2640013"/>
                        <a:ext cx="21621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664648" y="3657927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解以上线性方程得</a:t>
            </a:r>
          </a:p>
        </p:txBody>
      </p:sp>
      <p:graphicFrame>
        <p:nvGraphicFramePr>
          <p:cNvPr id="15371" name="Object 5"/>
          <p:cNvGraphicFramePr>
            <a:graphicFrameLocks noChangeAspect="1"/>
          </p:cNvGraphicFramePr>
          <p:nvPr>
            <p:extLst/>
          </p:nvPr>
        </p:nvGraphicFramePr>
        <p:xfrm>
          <a:off x="1992312" y="4166570"/>
          <a:ext cx="47450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11" imgW="1714320" imgH="368280" progId="Equation.DSMT4">
                  <p:embed/>
                </p:oleObj>
              </mc:Choice>
              <mc:Fallback>
                <p:oleObj name="Equation" r:id="rId11" imgW="1714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4166570"/>
                        <a:ext cx="47450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6"/>
          <p:cNvGraphicFramePr>
            <a:graphicFrameLocks noChangeAspect="1"/>
          </p:cNvGraphicFramePr>
          <p:nvPr>
            <p:extLst/>
          </p:nvPr>
        </p:nvGraphicFramePr>
        <p:xfrm>
          <a:off x="6678613" y="4231431"/>
          <a:ext cx="1879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3" imgW="761760" imgH="406080" progId="Equation.DSMT4">
                  <p:embed/>
                </p:oleObj>
              </mc:Choice>
              <mc:Fallback>
                <p:oleObj name="Equation" r:id="rId13" imgW="761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4231431"/>
                        <a:ext cx="18796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7"/>
          <p:cNvGraphicFramePr>
            <a:graphicFrameLocks noChangeAspect="1"/>
          </p:cNvGraphicFramePr>
          <p:nvPr>
            <p:extLst/>
          </p:nvPr>
        </p:nvGraphicFramePr>
        <p:xfrm>
          <a:off x="1659529" y="5324582"/>
          <a:ext cx="5765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15" imgW="2336760" imgH="228600" progId="Equation.DSMT4">
                  <p:embed/>
                </p:oleObj>
              </mc:Choice>
              <mc:Fallback>
                <p:oleObj name="Equation" r:id="rId15" imgW="2336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529" y="5324582"/>
                        <a:ext cx="57658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8"/>
          <p:cNvGraphicFramePr>
            <a:graphicFrameLocks noChangeAspect="1"/>
          </p:cNvGraphicFramePr>
          <p:nvPr>
            <p:extLst/>
          </p:nvPr>
        </p:nvGraphicFramePr>
        <p:xfrm>
          <a:off x="7598683" y="5128111"/>
          <a:ext cx="2214073" cy="94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17" imgW="952200" imgH="406080" progId="Equation.DSMT4">
                  <p:embed/>
                </p:oleObj>
              </mc:Choice>
              <mc:Fallback>
                <p:oleObj name="Equation" r:id="rId17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8683" y="5128111"/>
                        <a:ext cx="2214073" cy="941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灯片编号占位符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E578F1-3E12-4C5C-95A2-4FD9FDADE984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48415"/>
              </p:ext>
            </p:extLst>
          </p:nvPr>
        </p:nvGraphicFramePr>
        <p:xfrm>
          <a:off x="3823975" y="1045600"/>
          <a:ext cx="4748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1688760" imgH="406080" progId="Equation.DSMT4">
                  <p:embed/>
                </p:oleObj>
              </mc:Choice>
              <mc:Fallback>
                <p:oleObj name="Equation" r:id="rId3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975" y="1045600"/>
                        <a:ext cx="47482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1624012" y="616131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一阶线性微分方程</a:t>
            </a: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70363"/>
              </p:ext>
            </p:extLst>
          </p:nvPr>
        </p:nvGraphicFramePr>
        <p:xfrm>
          <a:off x="1624012" y="2121413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1790640" imgH="215640" progId="Equation.DSMT4">
                  <p:embed/>
                </p:oleObj>
              </mc:Choice>
              <mc:Fallback>
                <p:oleObj name="Equation" r:id="rId5" imgW="1790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2" y="2121413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9963"/>
              </p:ext>
            </p:extLst>
          </p:nvPr>
        </p:nvGraphicFramePr>
        <p:xfrm>
          <a:off x="4300537" y="2554006"/>
          <a:ext cx="42148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7" imgW="1650960" imgH="406080" progId="Equation.DSMT4">
                  <p:embed/>
                </p:oleObj>
              </mc:Choice>
              <mc:Fallback>
                <p:oleObj name="Equation" r:id="rId7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7" y="2554006"/>
                        <a:ext cx="42148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>
            <p:extLst/>
          </p:nvPr>
        </p:nvGraphicFramePr>
        <p:xfrm>
          <a:off x="1644650" y="3424237"/>
          <a:ext cx="8304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9" imgW="3365280" imgH="215640" progId="Equation.DSMT4">
                  <p:embed/>
                </p:oleObj>
              </mc:Choice>
              <mc:Fallback>
                <p:oleObj name="Equation" r:id="rId9" imgW="3365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424237"/>
                        <a:ext cx="8304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"/>
          <p:cNvGraphicFramePr>
            <a:graphicFrameLocks noChangeAspect="1"/>
          </p:cNvGraphicFramePr>
          <p:nvPr>
            <p:extLst/>
          </p:nvPr>
        </p:nvGraphicFramePr>
        <p:xfrm>
          <a:off x="1624012" y="4027489"/>
          <a:ext cx="3492499" cy="50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11" imgW="1498320" imgH="215640" progId="Equation.DSMT4">
                  <p:embed/>
                </p:oleObj>
              </mc:Choice>
              <mc:Fallback>
                <p:oleObj name="Equation" r:id="rId11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2" y="4027489"/>
                        <a:ext cx="3492499" cy="50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"/>
          <p:cNvGraphicFramePr>
            <a:graphicFrameLocks noChangeAspect="1"/>
          </p:cNvGraphicFramePr>
          <p:nvPr>
            <p:extLst/>
          </p:nvPr>
        </p:nvGraphicFramePr>
        <p:xfrm>
          <a:off x="4300537" y="4346576"/>
          <a:ext cx="37306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3" imgW="1460160" imgH="406080" progId="Equation.DSMT4">
                  <p:embed/>
                </p:oleObj>
              </mc:Choice>
              <mc:Fallback>
                <p:oleObj name="Equation" r:id="rId13" imgW="1460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7" y="4346576"/>
                        <a:ext cx="37306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25347"/>
              </p:ext>
            </p:extLst>
          </p:nvPr>
        </p:nvGraphicFramePr>
        <p:xfrm>
          <a:off x="1644649" y="5365470"/>
          <a:ext cx="4602934" cy="52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5" imgW="1879560" imgH="215640" progId="Equation.DSMT4">
                  <p:embed/>
                </p:oleObj>
              </mc:Choice>
              <mc:Fallback>
                <p:oleObj name="Equation" r:id="rId15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49" y="5365470"/>
                        <a:ext cx="4602934" cy="52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66269"/>
              </p:ext>
            </p:extLst>
          </p:nvPr>
        </p:nvGraphicFramePr>
        <p:xfrm>
          <a:off x="1644649" y="5939265"/>
          <a:ext cx="67691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7" imgW="2781000" imgH="215640" progId="Equation.DSMT4">
                  <p:embed/>
                </p:oleObj>
              </mc:Choice>
              <mc:Fallback>
                <p:oleObj name="Equation" r:id="rId17" imgW="278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49" y="5939265"/>
                        <a:ext cx="67691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605C5F-8E37-4284-AA8B-A58ED60D3459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Text Box 2"/>
          <p:cNvSpPr txBox="1">
            <a:spLocks noChangeArrowheads="1"/>
          </p:cNvSpPr>
          <p:nvPr/>
        </p:nvSpPr>
        <p:spPr bwMode="auto">
          <a:xfrm>
            <a:off x="1963560" y="871032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常数变易法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>
            <p:extLst/>
          </p:nvPr>
        </p:nvGraphicFramePr>
        <p:xfrm>
          <a:off x="1963560" y="1465587"/>
          <a:ext cx="42306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1714320" imgH="228600" progId="Equation.DSMT4">
                  <p:embed/>
                </p:oleObj>
              </mc:Choice>
              <mc:Fallback>
                <p:oleObj name="Equation" r:id="rId3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60" y="1465587"/>
                        <a:ext cx="42306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"/>
          <p:cNvGraphicFramePr>
            <a:graphicFrameLocks noChangeAspect="1"/>
          </p:cNvGraphicFramePr>
          <p:nvPr>
            <p:extLst/>
          </p:nvPr>
        </p:nvGraphicFramePr>
        <p:xfrm>
          <a:off x="4663103" y="1946292"/>
          <a:ext cx="21621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876240" imgH="406080" progId="Equation.DSMT4">
                  <p:embed/>
                </p:oleObj>
              </mc:Choice>
              <mc:Fallback>
                <p:oleObj name="Equation" r:id="rId5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103" y="1946292"/>
                        <a:ext cx="21621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>
            <p:extLst/>
          </p:nvPr>
        </p:nvGraphicFramePr>
        <p:xfrm>
          <a:off x="1963560" y="2931350"/>
          <a:ext cx="3543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1434960" imgH="215640" progId="Equation.DSMT4">
                  <p:embed/>
                </p:oleObj>
              </mc:Choice>
              <mc:Fallback>
                <p:oleObj name="Equation" r:id="rId7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60" y="2931350"/>
                        <a:ext cx="35433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5"/>
          <p:cNvGraphicFramePr>
            <a:graphicFrameLocks noChangeAspect="1"/>
          </p:cNvGraphicFramePr>
          <p:nvPr>
            <p:extLst/>
          </p:nvPr>
        </p:nvGraphicFramePr>
        <p:xfrm>
          <a:off x="1963560" y="4114490"/>
          <a:ext cx="34782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9" imgW="1409400" imgH="228600" progId="Equation.DSMT4">
                  <p:embed/>
                </p:oleObj>
              </mc:Choice>
              <mc:Fallback>
                <p:oleObj name="Equation" r:id="rId9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560" y="4114490"/>
                        <a:ext cx="34782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6"/>
          <p:cNvGraphicFramePr>
            <a:graphicFrameLocks noChangeAspect="1"/>
          </p:cNvGraphicFramePr>
          <p:nvPr>
            <p:extLst/>
          </p:nvPr>
        </p:nvGraphicFramePr>
        <p:xfrm>
          <a:off x="1862138" y="4722557"/>
          <a:ext cx="81200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1" imgW="3288960" imgH="215640" progId="Equation.DSMT4">
                  <p:embed/>
                </p:oleObj>
              </mc:Choice>
              <mc:Fallback>
                <p:oleObj name="Equation" r:id="rId11" imgW="328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722557"/>
                        <a:ext cx="81200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7"/>
          <p:cNvGraphicFramePr>
            <a:graphicFrameLocks noChangeAspect="1"/>
          </p:cNvGraphicFramePr>
          <p:nvPr>
            <p:extLst/>
          </p:nvPr>
        </p:nvGraphicFramePr>
        <p:xfrm>
          <a:off x="2804934" y="3465819"/>
          <a:ext cx="533876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13" imgW="2057400" imgH="291960" progId="Equation.DSMT4">
                  <p:embed/>
                </p:oleObj>
              </mc:Choice>
              <mc:Fallback>
                <p:oleObj name="Equation" r:id="rId13" imgW="2057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934" y="3465819"/>
                        <a:ext cx="533876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"/>
          <p:cNvGraphicFramePr>
            <a:graphicFrameLocks noChangeAspect="1"/>
          </p:cNvGraphicFramePr>
          <p:nvPr>
            <p:extLst/>
          </p:nvPr>
        </p:nvGraphicFramePr>
        <p:xfrm>
          <a:off x="2048646" y="5257027"/>
          <a:ext cx="5318805" cy="71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5" imgW="2158920" imgH="291960" progId="Equation.DSMT4">
                  <p:embed/>
                </p:oleObj>
              </mc:Choice>
              <mc:Fallback>
                <p:oleObj name="Equation" r:id="rId15" imgW="2158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646" y="5257027"/>
                        <a:ext cx="5318805" cy="71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A4324C-13F8-4008-85D8-A1B85515D16B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2114550" y="922338"/>
          <a:ext cx="67992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2590560" imgH="406080" progId="Equation.DSMT4">
                  <p:embed/>
                </p:oleObj>
              </mc:Choice>
              <mc:Fallback>
                <p:oleObj name="Equation" r:id="rId3" imgW="2590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922338"/>
                        <a:ext cx="67992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30400" y="2274511"/>
            <a:ext cx="1955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代入</a:t>
            </a:r>
            <a:r>
              <a:rPr lang="en-US" altLang="zh-CN" sz="2800" b="1" dirty="0" smtClean="0"/>
              <a:t>(1.1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得</a:t>
            </a: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>
            <p:extLst/>
          </p:nvPr>
        </p:nvGraphicFramePr>
        <p:xfrm>
          <a:off x="4297363" y="2044700"/>
          <a:ext cx="33940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371600" imgH="406080" progId="Equation.DSMT4">
                  <p:embed/>
                </p:oleObj>
              </mc:Choice>
              <mc:Fallback>
                <p:oleObj name="Equation" r:id="rId5" imgW="1371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2044700"/>
                        <a:ext cx="33940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15488" y="324377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积分得</a:t>
            </a:r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>
            <p:extLst/>
          </p:nvPr>
        </p:nvGraphicFramePr>
        <p:xfrm>
          <a:off x="3579813" y="3035300"/>
          <a:ext cx="45005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1765080" imgH="330120" progId="Equation.DSMT4">
                  <p:embed/>
                </p:oleObj>
              </mc:Choice>
              <mc:Fallback>
                <p:oleObj name="Equation" r:id="rId7" imgW="1765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035300"/>
                        <a:ext cx="45005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>
            <p:extLst/>
          </p:nvPr>
        </p:nvGraphicFramePr>
        <p:xfrm>
          <a:off x="1943100" y="3986213"/>
          <a:ext cx="3603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986213"/>
                        <a:ext cx="3603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6"/>
          <p:cNvGraphicFramePr>
            <a:graphicFrameLocks noChangeAspect="1"/>
          </p:cNvGraphicFramePr>
          <p:nvPr>
            <p:extLst/>
          </p:nvPr>
        </p:nvGraphicFramePr>
        <p:xfrm>
          <a:off x="2555875" y="4737100"/>
          <a:ext cx="65341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2463480" imgH="330120" progId="Equation.DSMT4">
                  <p:embed/>
                </p:oleObj>
              </mc:Choice>
              <mc:Fallback>
                <p:oleObj name="Equation" r:id="rId11" imgW="246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37100"/>
                        <a:ext cx="6534150" cy="871538"/>
                      </a:xfrm>
                      <a:prstGeom prst="rect">
                        <a:avLst/>
                      </a:prstGeom>
                      <a:noFill/>
                      <a:ln w="50800" cmpd="thickThin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051957" y="5739215"/>
            <a:ext cx="5710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注  求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(1.1</a:t>
            </a:r>
            <a:r>
              <a:rPr lang="en-US" altLang="zh-CN" sz="2800" b="1" dirty="0">
                <a:solidFill>
                  <a:srgbClr val="FF3300"/>
                </a:solidFill>
              </a:rPr>
              <a:t>)</a:t>
            </a:r>
            <a:r>
              <a:rPr lang="zh-CN" altLang="en-US" sz="2800" b="1" dirty="0">
                <a:solidFill>
                  <a:srgbClr val="FF3300"/>
                </a:solidFill>
              </a:rPr>
              <a:t>的通解可直接用公式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(1.3)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36874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EDB0E-B80E-408B-ADEA-C34A858165F6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1363" y="4911013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(1.3)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  <p:bldP spid="820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6" name="Group 2"/>
          <p:cNvGrpSpPr>
            <a:grpSpLocks/>
          </p:cNvGrpSpPr>
          <p:nvPr/>
        </p:nvGrpSpPr>
        <p:grpSpPr bwMode="auto">
          <a:xfrm>
            <a:off x="2279650" y="861616"/>
            <a:ext cx="6418263" cy="1709738"/>
            <a:chOff x="452" y="321"/>
            <a:chExt cx="4043" cy="1077"/>
          </a:xfrm>
        </p:grpSpPr>
        <p:sp>
          <p:nvSpPr>
            <p:cNvPr id="37905" name="Text Box 3"/>
            <p:cNvSpPr txBox="1">
              <a:spLocks noChangeArrowheads="1"/>
            </p:cNvSpPr>
            <p:nvPr/>
          </p:nvSpPr>
          <p:spPr bwMode="auto">
            <a:xfrm>
              <a:off x="452" y="321"/>
              <a:ext cx="13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3300"/>
                  </a:solidFill>
                </a:rPr>
                <a:t>例</a:t>
              </a:r>
              <a:r>
                <a:rPr lang="en-US" altLang="zh-CN" sz="3200" b="1" dirty="0">
                  <a:solidFill>
                    <a:srgbClr val="FF3300"/>
                  </a:solidFill>
                </a:rPr>
                <a:t>1</a:t>
              </a:r>
              <a:r>
                <a:rPr lang="en-US" altLang="zh-CN" sz="3200" b="1" dirty="0"/>
                <a:t>   </a:t>
              </a:r>
              <a:r>
                <a:rPr lang="zh-CN" altLang="en-US" sz="2800" b="1" dirty="0"/>
                <a:t>求方程</a:t>
              </a:r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509" y="472"/>
            <a:ext cx="298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Equation" r:id="rId3" imgW="1803240" imgH="406080" progId="Equation.DSMT4">
                    <p:embed/>
                  </p:oleObj>
                </mc:Choice>
                <mc:Fallback>
                  <p:oleObj name="Equation" r:id="rId3" imgW="18032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472"/>
                          <a:ext cx="298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Text Box 5"/>
            <p:cNvSpPr txBox="1">
              <a:spLocks noChangeArrowheads="1"/>
            </p:cNvSpPr>
            <p:nvPr/>
          </p:nvSpPr>
          <p:spPr bwMode="auto">
            <a:xfrm>
              <a:off x="603" y="1068"/>
              <a:ext cx="19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通解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这里为</a:t>
              </a:r>
              <a:r>
                <a:rPr lang="en-US" altLang="zh-CN" sz="2800" b="1" i="1" dirty="0"/>
                <a:t>n</a:t>
              </a:r>
              <a:r>
                <a:rPr lang="zh-CN" altLang="en-US" sz="2800" b="1" dirty="0" smtClean="0"/>
                <a:t>常数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79650" y="2760726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解</a:t>
            </a:r>
            <a:r>
              <a:rPr lang="en-US" altLang="zh-CN" sz="2800" b="1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58418" y="277389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将方程改写为</a:t>
            </a:r>
          </a:p>
        </p:txBody>
      </p:sp>
      <p:graphicFrame>
        <p:nvGraphicFramePr>
          <p:cNvPr id="9224" name="Object 2"/>
          <p:cNvGraphicFramePr>
            <a:graphicFrameLocks noChangeAspect="1"/>
          </p:cNvGraphicFramePr>
          <p:nvPr>
            <p:extLst/>
          </p:nvPr>
        </p:nvGraphicFramePr>
        <p:xfrm>
          <a:off x="5877868" y="2413492"/>
          <a:ext cx="41068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1562040" imgH="406080" progId="Equation.DSMT4">
                  <p:embed/>
                </p:oleObj>
              </mc:Choice>
              <mc:Fallback>
                <p:oleObj name="Equation" r:id="rId5" imgW="1562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868" y="2413492"/>
                        <a:ext cx="41068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279650" y="3662691"/>
            <a:ext cx="2799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首先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求齐次方程</a:t>
            </a:r>
          </a:p>
        </p:txBody>
      </p:sp>
      <p:graphicFrame>
        <p:nvGraphicFramePr>
          <p:cNvPr id="9226" name="Object 3"/>
          <p:cNvGraphicFramePr>
            <a:graphicFrameLocks noChangeAspect="1"/>
          </p:cNvGraphicFramePr>
          <p:nvPr>
            <p:extLst/>
          </p:nvPr>
        </p:nvGraphicFramePr>
        <p:xfrm>
          <a:off x="5136407" y="3391695"/>
          <a:ext cx="21383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812520" imgH="406080" progId="Equation.DSMT4">
                  <p:embed/>
                </p:oleObj>
              </mc:Choice>
              <mc:Fallback>
                <p:oleObj name="Equation" r:id="rId7" imgW="812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407" y="3391695"/>
                        <a:ext cx="213836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297954" y="366269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的通解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421686" y="4661884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从</a:t>
            </a:r>
          </a:p>
        </p:txBody>
      </p:sp>
      <p:graphicFrame>
        <p:nvGraphicFramePr>
          <p:cNvPr id="9229" name="Object 4"/>
          <p:cNvGraphicFramePr>
            <a:graphicFrameLocks noChangeAspect="1"/>
          </p:cNvGraphicFramePr>
          <p:nvPr>
            <p:extLst/>
          </p:nvPr>
        </p:nvGraphicFramePr>
        <p:xfrm>
          <a:off x="3074792" y="4398503"/>
          <a:ext cx="21367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812520" imgH="406080" progId="Equation.DSMT4">
                  <p:embed/>
                </p:oleObj>
              </mc:Choice>
              <mc:Fallback>
                <p:oleObj name="Equation" r:id="rId9" imgW="812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792" y="4398503"/>
                        <a:ext cx="21367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211567" y="4661884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分离变量得</a:t>
            </a:r>
          </a:p>
        </p:txBody>
      </p:sp>
      <p:graphicFrame>
        <p:nvGraphicFramePr>
          <p:cNvPr id="9231" name="Object 5"/>
          <p:cNvGraphicFramePr>
            <a:graphicFrameLocks noChangeAspect="1"/>
          </p:cNvGraphicFramePr>
          <p:nvPr>
            <p:extLst/>
          </p:nvPr>
        </p:nvGraphicFramePr>
        <p:xfrm>
          <a:off x="7297954" y="4344609"/>
          <a:ext cx="2136342" cy="104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876240" imgH="431640" progId="Equation.DSMT4">
                  <p:embed/>
                </p:oleObj>
              </mc:Choice>
              <mc:Fallback>
                <p:oleObj name="Equation" r:id="rId11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954" y="4344609"/>
                        <a:ext cx="2136342" cy="104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6"/>
          <p:cNvGraphicFramePr>
            <a:graphicFrameLocks noChangeAspect="1"/>
          </p:cNvGraphicFramePr>
          <p:nvPr>
            <p:extLst/>
          </p:nvPr>
        </p:nvGraphicFramePr>
        <p:xfrm>
          <a:off x="4860925" y="5553075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3" imgW="1333440" imgH="241200" progId="Equation.DSMT4">
                  <p:embed/>
                </p:oleObj>
              </mc:Choice>
              <mc:Fallback>
                <p:oleObj name="Equation" r:id="rId13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5553075"/>
                        <a:ext cx="3505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495550" y="563853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两边积分得</a:t>
            </a:r>
          </a:p>
        </p:txBody>
      </p:sp>
      <p:sp>
        <p:nvSpPr>
          <p:cNvPr id="37904" name="灯片编号占位符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4E6EC8-0E3F-4570-BDBD-D5E9C08E664A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3" grpId="0"/>
      <p:bldP spid="9225" grpId="0"/>
      <p:bldP spid="9227" grpId="0"/>
      <p:bldP spid="9228" grpId="0"/>
      <p:bldP spid="9230" grpId="0"/>
      <p:bldP spid="92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40022" y="1158534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故对应齐次方程通解为</a:t>
            </a:r>
          </a:p>
        </p:txBody>
      </p:sp>
      <p:graphicFrame>
        <p:nvGraphicFramePr>
          <p:cNvPr id="10243" name="Object 2"/>
          <p:cNvGraphicFramePr>
            <a:graphicFrameLocks noChangeAspect="1"/>
          </p:cNvGraphicFramePr>
          <p:nvPr>
            <p:extLst/>
          </p:nvPr>
        </p:nvGraphicFramePr>
        <p:xfrm>
          <a:off x="5600689" y="1064694"/>
          <a:ext cx="2202149" cy="60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689" y="1064694"/>
                        <a:ext cx="2202149" cy="606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84114" y="2668439"/>
            <a:ext cx="7127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其次应用常数变易法求非齐线性方程的通解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0245" name="Object 3"/>
          <p:cNvGraphicFramePr>
            <a:graphicFrameLocks noChangeAspect="1"/>
          </p:cNvGraphicFramePr>
          <p:nvPr>
            <p:extLst/>
          </p:nvPr>
        </p:nvGraphicFramePr>
        <p:xfrm>
          <a:off x="2240133" y="3177863"/>
          <a:ext cx="6829448" cy="55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2781000" imgH="228600" progId="Equation.DSMT4">
                  <p:embed/>
                </p:oleObj>
              </mc:Choice>
              <mc:Fallback>
                <p:oleObj name="Equation" r:id="rId5" imgW="27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133" y="3177863"/>
                        <a:ext cx="6829448" cy="557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>
            <p:extLst/>
          </p:nvPr>
        </p:nvGraphicFramePr>
        <p:xfrm>
          <a:off x="1840022" y="3753570"/>
          <a:ext cx="91297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3886200" imgH="406080" progId="Equation.DSMT4">
                  <p:embed/>
                </p:oleObj>
              </mc:Choice>
              <mc:Fallback>
                <p:oleObj name="Equation" r:id="rId7" imgW="3886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022" y="3753570"/>
                        <a:ext cx="91297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840022" y="487517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即</a:t>
            </a:r>
          </a:p>
        </p:txBody>
      </p:sp>
      <p:graphicFrame>
        <p:nvGraphicFramePr>
          <p:cNvPr id="10248" name="Object 5"/>
          <p:cNvGraphicFramePr>
            <a:graphicFrameLocks noChangeAspect="1"/>
          </p:cNvGraphicFramePr>
          <p:nvPr>
            <p:extLst/>
          </p:nvPr>
        </p:nvGraphicFramePr>
        <p:xfrm>
          <a:off x="2472046" y="4560784"/>
          <a:ext cx="1878874" cy="101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749160" imgH="406080" progId="Equation.DSMT4">
                  <p:embed/>
                </p:oleObj>
              </mc:Choice>
              <mc:Fallback>
                <p:oleObj name="Equation" r:id="rId9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46" y="4560784"/>
                        <a:ext cx="1878874" cy="1015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635657" y="481393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积分得</a:t>
            </a:r>
          </a:p>
        </p:txBody>
      </p:sp>
      <p:graphicFrame>
        <p:nvGraphicFramePr>
          <p:cNvPr id="10250" name="Object 6"/>
          <p:cNvGraphicFramePr>
            <a:graphicFrameLocks noChangeAspect="1"/>
          </p:cNvGraphicFramePr>
          <p:nvPr>
            <p:extLst/>
          </p:nvPr>
        </p:nvGraphicFramePr>
        <p:xfrm>
          <a:off x="5902350" y="4799909"/>
          <a:ext cx="24034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50" y="4799909"/>
                        <a:ext cx="24034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784114" y="5490975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故通解为</a:t>
            </a:r>
          </a:p>
        </p:txBody>
      </p:sp>
      <p:graphicFrame>
        <p:nvGraphicFramePr>
          <p:cNvPr id="10252" name="Object 7"/>
          <p:cNvGraphicFramePr>
            <a:graphicFrameLocks noChangeAspect="1"/>
          </p:cNvGraphicFramePr>
          <p:nvPr>
            <p:extLst/>
          </p:nvPr>
        </p:nvGraphicFramePr>
        <p:xfrm>
          <a:off x="3578796" y="5492235"/>
          <a:ext cx="5426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3" imgW="2374560" imgH="228600" progId="Equation.DSMT4">
                  <p:embed/>
                </p:oleObj>
              </mc:Choice>
              <mc:Fallback>
                <p:oleObj name="Equation" r:id="rId13" imgW="237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796" y="5492235"/>
                        <a:ext cx="54260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8"/>
          <p:cNvGraphicFramePr>
            <a:graphicFrameLocks noChangeAspect="1"/>
          </p:cNvGraphicFramePr>
          <p:nvPr>
            <p:extLst/>
          </p:nvPr>
        </p:nvGraphicFramePr>
        <p:xfrm>
          <a:off x="2362200" y="1690717"/>
          <a:ext cx="6248400" cy="9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5" imgW="2184120" imgH="330120" progId="Equation.DSMT4">
                  <p:embed/>
                </p:oleObj>
              </mc:Choice>
              <mc:Fallback>
                <p:oleObj name="Equation" r:id="rId15" imgW="2184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90717"/>
                        <a:ext cx="6248400" cy="9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灯片编号占位符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2110D7-E113-433F-AB3E-1D1CB81A1090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7" grpId="0"/>
      <p:bldP spid="10249" grpId="0"/>
      <p:bldP spid="102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/>
          </p:nvPr>
        </p:nvGraphicFramePr>
        <p:xfrm>
          <a:off x="4304120" y="1235147"/>
          <a:ext cx="41068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1562040" imgH="406080" progId="Equation.DSMT4">
                  <p:embed/>
                </p:oleObj>
              </mc:Choice>
              <mc:Fallback>
                <p:oleObj name="Equation" r:id="rId3" imgW="1562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120" y="1235147"/>
                        <a:ext cx="41068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19198" y="15061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另解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2586" y="15061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方程化为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219199" y="23337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314882" y="2422148"/>
          <a:ext cx="5343370" cy="96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2247840" imgH="406080" progId="Equation.DSMT4">
                  <p:embed/>
                </p:oleObj>
              </mc:Choice>
              <mc:Fallback>
                <p:oleObj name="Equation" r:id="rId5" imgW="2247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882" y="2422148"/>
                        <a:ext cx="5343370" cy="966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65422" y="3509969"/>
          <a:ext cx="5768681" cy="78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2425680" imgH="330120" progId="Equation.DSMT4">
                  <p:embed/>
                </p:oleObj>
              </mc:Choice>
              <mc:Fallback>
                <p:oleObj name="Equation" r:id="rId7" imgW="2425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22" y="3509969"/>
                        <a:ext cx="5768681" cy="781399"/>
                      </a:xfrm>
                      <a:prstGeom prst="rect">
                        <a:avLst/>
                      </a:prstGeom>
                      <a:noFill/>
                      <a:ln w="508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19199" y="350996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825750" y="4291368"/>
          <a:ext cx="5508353" cy="85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2361960" imgH="368280" progId="Equation.DSMT4">
                  <p:embed/>
                </p:oleObj>
              </mc:Choice>
              <mc:Fallback>
                <p:oleObj name="Equation" r:id="rId9" imgW="2361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5750" y="4291368"/>
                        <a:ext cx="5508353" cy="857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825750" y="5271133"/>
          <a:ext cx="2956741" cy="57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1180800" imgH="228600" progId="Equation.DSMT4">
                  <p:embed/>
                </p:oleObj>
              </mc:Choice>
              <mc:Fallback>
                <p:oleObj name="Equation" r:id="rId11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5750" y="5271133"/>
                        <a:ext cx="2956741" cy="572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7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80725" y="809917"/>
            <a:ext cx="5673725" cy="1131888"/>
            <a:chOff x="476" y="279"/>
            <a:chExt cx="3574" cy="713"/>
          </a:xfrm>
        </p:grpSpPr>
        <p:sp>
          <p:nvSpPr>
            <p:cNvPr id="39953" name="Text Box 3"/>
            <p:cNvSpPr txBox="1">
              <a:spLocks noChangeArrowheads="1"/>
            </p:cNvSpPr>
            <p:nvPr/>
          </p:nvSpPr>
          <p:spPr bwMode="auto">
            <a:xfrm>
              <a:off x="476" y="436"/>
              <a:ext cx="131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3300"/>
                  </a:solidFill>
                </a:rPr>
                <a:t>例</a:t>
              </a:r>
              <a:r>
                <a:rPr lang="en-US" altLang="zh-CN" sz="3200" b="1" dirty="0">
                  <a:solidFill>
                    <a:srgbClr val="FF3300"/>
                  </a:solidFill>
                </a:rPr>
                <a:t>2</a:t>
              </a:r>
              <a:r>
                <a:rPr lang="en-US" altLang="zh-CN" sz="3200" b="1" dirty="0"/>
                <a:t>  </a:t>
              </a:r>
              <a:r>
                <a:rPr lang="zh-CN" altLang="en-US" sz="2800" b="1" dirty="0"/>
                <a:t>求方程</a:t>
              </a:r>
            </a:p>
          </p:txBody>
        </p:sp>
        <p:graphicFrame>
          <p:nvGraphicFramePr>
            <p:cNvPr id="3994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1858" y="279"/>
            <a:ext cx="1451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3" imgW="876240" imgH="431640" progId="Equation.DSMT4">
                    <p:embed/>
                  </p:oleObj>
                </mc:Choice>
                <mc:Fallback>
                  <p:oleObj name="Equation" r:id="rId3" imgW="8762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279"/>
                          <a:ext cx="1451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Text Box 5"/>
            <p:cNvSpPr txBox="1">
              <a:spLocks noChangeArrowheads="1"/>
            </p:cNvSpPr>
            <p:nvPr/>
          </p:nvSpPr>
          <p:spPr bwMode="auto">
            <a:xfrm>
              <a:off x="3424" y="482"/>
              <a:ext cx="6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通解</a:t>
              </a:r>
              <a:r>
                <a:rPr lang="en-US" altLang="zh-CN" sz="2800" b="1" dirty="0"/>
                <a:t>.</a:t>
              </a:r>
            </a:p>
          </p:txBody>
        </p:sp>
      </p:grp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680725" y="1844113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解</a:t>
            </a:r>
            <a:r>
              <a:rPr lang="en-US" altLang="zh-CN" sz="2800" b="1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39948" name="Text Box 7"/>
          <p:cNvSpPr txBox="1">
            <a:spLocks noChangeArrowheads="1"/>
          </p:cNvSpPr>
          <p:nvPr/>
        </p:nvSpPr>
        <p:spPr bwMode="auto">
          <a:xfrm>
            <a:off x="3432176" y="378936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1272" name="Object 2"/>
          <p:cNvGraphicFramePr>
            <a:graphicFrameLocks noChangeAspect="1"/>
          </p:cNvGraphicFramePr>
          <p:nvPr>
            <p:extLst/>
          </p:nvPr>
        </p:nvGraphicFramePr>
        <p:xfrm>
          <a:off x="2284413" y="1880693"/>
          <a:ext cx="57642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5" imgW="2361960" imgH="215640" progId="Equation.DSMT4">
                  <p:embed/>
                </p:oleObj>
              </mc:Choice>
              <mc:Fallback>
                <p:oleObj name="Equation" r:id="rId5" imgW="2361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1880693"/>
                        <a:ext cx="57642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8048625" y="184411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但将它改写为</a:t>
            </a:r>
          </a:p>
        </p:txBody>
      </p:sp>
      <p:graphicFrame>
        <p:nvGraphicFramePr>
          <p:cNvPr id="11274" name="Object 3"/>
          <p:cNvGraphicFramePr>
            <a:graphicFrameLocks noChangeAspect="1"/>
          </p:cNvGraphicFramePr>
          <p:nvPr>
            <p:extLst/>
          </p:nvPr>
        </p:nvGraphicFramePr>
        <p:xfrm>
          <a:off x="2844816" y="2379844"/>
          <a:ext cx="2059668" cy="104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7" imgW="876240" imgH="444240" progId="Equation.DSMT4">
                  <p:embed/>
                </p:oleObj>
              </mc:Choice>
              <mc:Fallback>
                <p:oleObj name="Equation" r:id="rId7" imgW="87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16" y="2379844"/>
                        <a:ext cx="2059668" cy="1042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66519" y="263502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即</a:t>
            </a:r>
          </a:p>
        </p:txBody>
      </p:sp>
      <p:graphicFrame>
        <p:nvGraphicFramePr>
          <p:cNvPr id="11276" name="Object 4"/>
          <p:cNvGraphicFramePr>
            <a:graphicFrameLocks noChangeAspect="1"/>
          </p:cNvGraphicFramePr>
          <p:nvPr>
            <p:extLst/>
          </p:nvPr>
        </p:nvGraphicFramePr>
        <p:xfrm>
          <a:off x="6022154" y="2367531"/>
          <a:ext cx="1937480" cy="981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9" imgW="850680" imgH="431640" progId="Equation.DSMT4">
                  <p:embed/>
                </p:oleObj>
              </mc:Choice>
              <mc:Fallback>
                <p:oleObj name="Equation" r:id="rId9" imgW="85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154" y="2367531"/>
                        <a:ext cx="1937480" cy="981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5"/>
          <p:cNvGraphicFramePr>
            <a:graphicFrameLocks noChangeAspect="1"/>
          </p:cNvGraphicFramePr>
          <p:nvPr>
            <p:extLst/>
          </p:nvPr>
        </p:nvGraphicFramePr>
        <p:xfrm>
          <a:off x="1788115" y="3470360"/>
          <a:ext cx="70342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11" imgW="2946240" imgH="215640" progId="Equation.DSMT4">
                  <p:embed/>
                </p:oleObj>
              </mc:Choice>
              <mc:Fallback>
                <p:oleObj name="Equation" r:id="rId11" imgW="294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115" y="3470360"/>
                        <a:ext cx="70342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788115" y="4134505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故其通解为</a:t>
            </a:r>
          </a:p>
        </p:txBody>
      </p:sp>
      <p:graphicFrame>
        <p:nvGraphicFramePr>
          <p:cNvPr id="11279" name="Object 6"/>
          <p:cNvGraphicFramePr>
            <a:graphicFrameLocks noChangeAspect="1"/>
          </p:cNvGraphicFramePr>
          <p:nvPr>
            <p:extLst/>
          </p:nvPr>
        </p:nvGraphicFramePr>
        <p:xfrm>
          <a:off x="3935413" y="3984321"/>
          <a:ext cx="5121304" cy="80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3" imgW="2095200" imgH="330120" progId="Equation.DSMT4">
                  <p:embed/>
                </p:oleObj>
              </mc:Choice>
              <mc:Fallback>
                <p:oleObj name="Equation" r:id="rId13" imgW="2095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984321"/>
                        <a:ext cx="5121304" cy="804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7"/>
          <p:cNvGraphicFramePr>
            <a:graphicFrameLocks noChangeAspect="1"/>
          </p:cNvGraphicFramePr>
          <p:nvPr>
            <p:extLst/>
          </p:nvPr>
        </p:nvGraphicFramePr>
        <p:xfrm>
          <a:off x="4282479" y="4775201"/>
          <a:ext cx="4156391" cy="93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5" imgW="1739880" imgH="393480" progId="Equation.DSMT4">
                  <p:embed/>
                </p:oleObj>
              </mc:Choice>
              <mc:Fallback>
                <p:oleObj name="Equation" r:id="rId15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479" y="4775201"/>
                        <a:ext cx="4156391" cy="938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8"/>
          <p:cNvGraphicFramePr>
            <a:graphicFrameLocks noChangeAspect="1"/>
          </p:cNvGraphicFramePr>
          <p:nvPr>
            <p:extLst/>
          </p:nvPr>
        </p:nvGraphicFramePr>
        <p:xfrm>
          <a:off x="4291013" y="5775327"/>
          <a:ext cx="5061993" cy="55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7" imgW="2184120" imgH="241200" progId="Equation.DSMT4">
                  <p:embed/>
                </p:oleObj>
              </mc:Choice>
              <mc:Fallback>
                <p:oleObj name="Equation" r:id="rId17" imgW="2184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775327"/>
                        <a:ext cx="5061993" cy="556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灯片编号占位符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9EB4B6-1761-4544-829F-EB60D9FAB49B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3" grpId="0"/>
      <p:bldP spid="11275" grpId="0"/>
      <p:bldP spid="112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29837" y="1104594"/>
            <a:ext cx="6977063" cy="1512888"/>
            <a:chOff x="295" y="300"/>
            <a:chExt cx="4395" cy="953"/>
          </a:xfrm>
        </p:grpSpPr>
        <p:sp>
          <p:nvSpPr>
            <p:cNvPr id="40970" name="Text Box 3"/>
            <p:cNvSpPr txBox="1">
              <a:spLocks noChangeArrowheads="1"/>
            </p:cNvSpPr>
            <p:nvPr/>
          </p:nvSpPr>
          <p:spPr bwMode="auto">
            <a:xfrm>
              <a:off x="295" y="300"/>
              <a:ext cx="17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FF3300"/>
                  </a:solidFill>
                </a:rPr>
                <a:t>例</a:t>
              </a:r>
              <a:r>
                <a:rPr lang="en-US" altLang="zh-CN" sz="3200" b="1" dirty="0">
                  <a:solidFill>
                    <a:srgbClr val="FF3300"/>
                  </a:solidFill>
                </a:rPr>
                <a:t>3</a:t>
              </a:r>
              <a:r>
                <a:rPr lang="en-US" altLang="zh-CN" sz="3200" dirty="0"/>
                <a:t>  </a:t>
              </a:r>
              <a:r>
                <a:rPr lang="zh-CN" altLang="en-US" sz="2800" b="1" dirty="0"/>
                <a:t>求初值问题</a:t>
              </a:r>
            </a:p>
          </p:txBody>
        </p:sp>
        <p:graphicFrame>
          <p:nvGraphicFramePr>
            <p:cNvPr id="4096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12" y="613"/>
            <a:ext cx="292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3" imgW="1854000" imgH="406080" progId="Equation.DSMT4">
                    <p:embed/>
                  </p:oleObj>
                </mc:Choice>
                <mc:Fallback>
                  <p:oleObj name="Equation" r:id="rId3" imgW="18540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613"/>
                          <a:ext cx="292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Text Box 5"/>
            <p:cNvSpPr txBox="1">
              <a:spLocks noChangeArrowheads="1"/>
            </p:cNvSpPr>
            <p:nvPr/>
          </p:nvSpPr>
          <p:spPr bwMode="auto">
            <a:xfrm>
              <a:off x="4064" y="769"/>
              <a:ext cx="6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的解</a:t>
              </a:r>
              <a:r>
                <a:rPr lang="en-US" altLang="zh-CN" sz="2800" b="1" dirty="0"/>
                <a:t>.</a:t>
              </a:r>
            </a:p>
          </p:txBody>
        </p:sp>
      </p:grp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129837" y="2638719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解</a:t>
            </a:r>
            <a:r>
              <a:rPr lang="en-US" altLang="zh-CN" sz="2800" b="1" dirty="0">
                <a:solidFill>
                  <a:srgbClr val="FF3300"/>
                </a:solidFill>
              </a:rPr>
              <a:t>: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06879" y="2638719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先求原方程的通解</a:t>
            </a:r>
          </a:p>
        </p:txBody>
      </p:sp>
      <p:graphicFrame>
        <p:nvGraphicFramePr>
          <p:cNvPr id="12296" name="Object 2"/>
          <p:cNvGraphicFramePr>
            <a:graphicFrameLocks noChangeAspect="1"/>
          </p:cNvGraphicFramePr>
          <p:nvPr>
            <p:extLst/>
          </p:nvPr>
        </p:nvGraphicFramePr>
        <p:xfrm>
          <a:off x="3182938" y="3275014"/>
          <a:ext cx="5788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2120760" imgH="330120" progId="Equation.DSMT4">
                  <p:embed/>
                </p:oleObj>
              </mc:Choice>
              <mc:Fallback>
                <p:oleObj name="Equation" r:id="rId5" imgW="2120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275014"/>
                        <a:ext cx="57880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3"/>
          <p:cNvGraphicFramePr>
            <a:graphicFrameLocks noChangeAspect="1"/>
          </p:cNvGraphicFramePr>
          <p:nvPr>
            <p:extLst/>
          </p:nvPr>
        </p:nvGraphicFramePr>
        <p:xfrm>
          <a:off x="3497263" y="4094957"/>
          <a:ext cx="547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2006280" imgH="368280" progId="Equation.DSMT4">
                  <p:embed/>
                </p:oleObj>
              </mc:Choice>
              <mc:Fallback>
                <p:oleObj name="Equation" r:id="rId7" imgW="2006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4094957"/>
                        <a:ext cx="547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4"/>
          <p:cNvGraphicFramePr>
            <a:graphicFrameLocks noChangeAspect="1"/>
          </p:cNvGraphicFramePr>
          <p:nvPr>
            <p:extLst/>
          </p:nvPr>
        </p:nvGraphicFramePr>
        <p:xfrm>
          <a:off x="3497263" y="5119494"/>
          <a:ext cx="4224337" cy="102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1676160" imgH="406080" progId="Equation.DSMT4">
                  <p:embed/>
                </p:oleObj>
              </mc:Choice>
              <mc:Fallback>
                <p:oleObj name="Equation" r:id="rId9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5119494"/>
                        <a:ext cx="4224337" cy="1023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225AC3-10DD-4FAC-8F3F-CC4C8DC4BB98}" type="slidenum">
              <a:rPr lang="en-US" altLang="zh-CN" sz="12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337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ˎ̥</vt:lpstr>
      <vt:lpstr>黑体</vt:lpstr>
      <vt:lpstr>华文楷体</vt:lpstr>
      <vt:lpstr>宋体</vt:lpstr>
      <vt:lpstr>Arial</vt:lpstr>
      <vt:lpstr>Calibri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67</cp:revision>
  <dcterms:created xsi:type="dcterms:W3CDTF">2009-06-13T01:14:34Z</dcterms:created>
  <dcterms:modified xsi:type="dcterms:W3CDTF">2021-12-07T15:43:30Z</dcterms:modified>
</cp:coreProperties>
</file>