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7215-6AA6-4C5F-A3F7-17E597F54E15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0A79C-7854-4AFA-B89C-7DFF6933B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4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FFC77-8507-4664-97F6-717D553A9AE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400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B7704-C65F-4056-B689-3D4F074275B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841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B609-251A-44DF-99DB-20217473AF39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3CF-07C9-4F84-801A-435011B63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B609-251A-44DF-99DB-20217473AF39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3CF-07C9-4F84-801A-435011B63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9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B609-251A-44DF-99DB-20217473AF39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3CF-07C9-4F84-801A-435011B63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7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B609-251A-44DF-99DB-20217473AF39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3CF-07C9-4F84-801A-435011B63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6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B609-251A-44DF-99DB-20217473AF39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3CF-07C9-4F84-801A-435011B63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6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B609-251A-44DF-99DB-20217473AF39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3CF-07C9-4F84-801A-435011B63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B609-251A-44DF-99DB-20217473AF39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3CF-07C9-4F84-801A-435011B63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0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B609-251A-44DF-99DB-20217473AF39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3CF-07C9-4F84-801A-435011B63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B609-251A-44DF-99DB-20217473AF39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3CF-07C9-4F84-801A-435011B63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B609-251A-44DF-99DB-20217473AF39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3CF-07C9-4F84-801A-435011B63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9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B609-251A-44DF-99DB-20217473AF39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83CF-07C9-4F84-801A-435011B63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3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4B609-251A-44DF-99DB-20217473AF39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483CF-07C9-4F84-801A-435011B63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7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2" Type="http://schemas.openxmlformats.org/officeDocument/2006/relationships/image" Target="../media/image11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wmf"/><Relationship Id="rId11" Type="http://schemas.openxmlformats.org/officeDocument/2006/relationships/image" Target="../media/image146.wmf"/><Relationship Id="rId5" Type="http://schemas.openxmlformats.org/officeDocument/2006/relationships/image" Target="../media/image140.wmf"/><Relationship Id="rId10" Type="http://schemas.openxmlformats.org/officeDocument/2006/relationships/image" Target="../media/image145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10" Type="http://schemas.openxmlformats.org/officeDocument/2006/relationships/image" Target="../media/image155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image" Target="../media/image167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12" Type="http://schemas.openxmlformats.org/officeDocument/2006/relationships/image" Target="../media/image166.wmf"/><Relationship Id="rId2" Type="http://schemas.openxmlformats.org/officeDocument/2006/relationships/image" Target="../media/image15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wmf"/><Relationship Id="rId11" Type="http://schemas.openxmlformats.org/officeDocument/2006/relationships/image" Target="../media/image165.wmf"/><Relationship Id="rId5" Type="http://schemas.openxmlformats.org/officeDocument/2006/relationships/image" Target="../media/image159.wmf"/><Relationship Id="rId10" Type="http://schemas.openxmlformats.org/officeDocument/2006/relationships/image" Target="../media/image164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wmf"/><Relationship Id="rId11" Type="http://schemas.openxmlformats.org/officeDocument/2006/relationships/image" Target="../media/image177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image" Target="../media/image189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12" Type="http://schemas.openxmlformats.org/officeDocument/2006/relationships/image" Target="../media/image188.wmf"/><Relationship Id="rId2" Type="http://schemas.openxmlformats.org/officeDocument/2006/relationships/image" Target="../media/image17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wmf"/><Relationship Id="rId11" Type="http://schemas.openxmlformats.org/officeDocument/2006/relationships/image" Target="../media/image187.wmf"/><Relationship Id="rId5" Type="http://schemas.openxmlformats.org/officeDocument/2006/relationships/image" Target="../media/image181.wmf"/><Relationship Id="rId15" Type="http://schemas.openxmlformats.org/officeDocument/2006/relationships/image" Target="../media/image191.wmf"/><Relationship Id="rId10" Type="http://schemas.openxmlformats.org/officeDocument/2006/relationships/image" Target="../media/image186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Relationship Id="rId14" Type="http://schemas.openxmlformats.org/officeDocument/2006/relationships/image" Target="../media/image19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12" Type="http://schemas.openxmlformats.org/officeDocument/2006/relationships/image" Target="../media/image186.wmf"/><Relationship Id="rId2" Type="http://schemas.openxmlformats.org/officeDocument/2006/relationships/image" Target="../media/image19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wmf"/><Relationship Id="rId11" Type="http://schemas.openxmlformats.org/officeDocument/2006/relationships/image" Target="../media/image185.wmf"/><Relationship Id="rId5" Type="http://schemas.openxmlformats.org/officeDocument/2006/relationships/image" Target="../media/image195.wmf"/><Relationship Id="rId10" Type="http://schemas.openxmlformats.org/officeDocument/2006/relationships/image" Target="../media/image200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2" Type="http://schemas.openxmlformats.org/officeDocument/2006/relationships/image" Target="../media/image20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image" Target="../media/image233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12" Type="http://schemas.openxmlformats.org/officeDocument/2006/relationships/image" Target="../media/image232.wmf"/><Relationship Id="rId2" Type="http://schemas.openxmlformats.org/officeDocument/2006/relationships/image" Target="../media/image22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6.wmf"/><Relationship Id="rId11" Type="http://schemas.openxmlformats.org/officeDocument/2006/relationships/image" Target="../media/image231.wmf"/><Relationship Id="rId5" Type="http://schemas.openxmlformats.org/officeDocument/2006/relationships/image" Target="../media/image225.wmf"/><Relationship Id="rId15" Type="http://schemas.openxmlformats.org/officeDocument/2006/relationships/image" Target="../media/image235.wmf"/><Relationship Id="rId10" Type="http://schemas.openxmlformats.org/officeDocument/2006/relationships/image" Target="../media/image230.wmf"/><Relationship Id="rId4" Type="http://schemas.openxmlformats.org/officeDocument/2006/relationships/image" Target="../media/image224.wmf"/><Relationship Id="rId9" Type="http://schemas.openxmlformats.org/officeDocument/2006/relationships/image" Target="../media/image229.wmf"/><Relationship Id="rId14" Type="http://schemas.openxmlformats.org/officeDocument/2006/relationships/image" Target="../media/image23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image" Target="../media/image237.wmf"/><Relationship Id="rId7" Type="http://schemas.openxmlformats.org/officeDocument/2006/relationships/image" Target="../media/image241.wmf"/><Relationship Id="rId2" Type="http://schemas.openxmlformats.org/officeDocument/2006/relationships/image" Target="../media/image23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2" Type="http://schemas.openxmlformats.org/officeDocument/2006/relationships/image" Target="../media/image24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2" Type="http://schemas.openxmlformats.org/officeDocument/2006/relationships/image" Target="../media/image25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8.wmf"/><Relationship Id="rId11" Type="http://schemas.openxmlformats.org/officeDocument/2006/relationships/image" Target="../media/image263.wmf"/><Relationship Id="rId5" Type="http://schemas.openxmlformats.org/officeDocument/2006/relationships/image" Target="../media/image257.wmf"/><Relationship Id="rId10" Type="http://schemas.openxmlformats.org/officeDocument/2006/relationships/image" Target="../media/image262.wmf"/><Relationship Id="rId4" Type="http://schemas.openxmlformats.org/officeDocument/2006/relationships/image" Target="../media/image256.wmf"/><Relationship Id="rId9" Type="http://schemas.openxmlformats.org/officeDocument/2006/relationships/image" Target="../media/image26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2" Type="http://schemas.openxmlformats.org/officeDocument/2006/relationships/image" Target="../media/image26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10" Type="http://schemas.openxmlformats.org/officeDocument/2006/relationships/image" Target="../media/image272.wmf"/><Relationship Id="rId4" Type="http://schemas.openxmlformats.org/officeDocument/2006/relationships/image" Target="../media/image266.wmf"/><Relationship Id="rId9" Type="http://schemas.openxmlformats.org/officeDocument/2006/relationships/image" Target="../media/image27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12" Type="http://schemas.openxmlformats.org/officeDocument/2006/relationships/image" Target="../media/image283.wmf"/><Relationship Id="rId2" Type="http://schemas.openxmlformats.org/officeDocument/2006/relationships/image" Target="../media/image27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wmf"/><Relationship Id="rId11" Type="http://schemas.openxmlformats.org/officeDocument/2006/relationships/image" Target="../media/image282.wmf"/><Relationship Id="rId5" Type="http://schemas.openxmlformats.org/officeDocument/2006/relationships/image" Target="../media/image276.wmf"/><Relationship Id="rId10" Type="http://schemas.openxmlformats.org/officeDocument/2006/relationships/image" Target="../media/image281.wmf"/><Relationship Id="rId4" Type="http://schemas.openxmlformats.org/officeDocument/2006/relationships/image" Target="../media/image275.wmf"/><Relationship Id="rId9" Type="http://schemas.openxmlformats.org/officeDocument/2006/relationships/image" Target="../media/image28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2" Type="http://schemas.openxmlformats.org/officeDocument/2006/relationships/image" Target="../media/image28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8.wmf"/><Relationship Id="rId11" Type="http://schemas.openxmlformats.org/officeDocument/2006/relationships/image" Target="../media/image293.wmf"/><Relationship Id="rId5" Type="http://schemas.openxmlformats.org/officeDocument/2006/relationships/image" Target="../media/image287.wmf"/><Relationship Id="rId10" Type="http://schemas.openxmlformats.org/officeDocument/2006/relationships/image" Target="../media/image292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image" Target="../media/image305.wmf"/><Relationship Id="rId18" Type="http://schemas.openxmlformats.org/officeDocument/2006/relationships/image" Target="../media/image310.wmf"/><Relationship Id="rId3" Type="http://schemas.openxmlformats.org/officeDocument/2006/relationships/image" Target="../media/image295.wmf"/><Relationship Id="rId7" Type="http://schemas.openxmlformats.org/officeDocument/2006/relationships/image" Target="../media/image299.wmf"/><Relationship Id="rId12" Type="http://schemas.openxmlformats.org/officeDocument/2006/relationships/image" Target="../media/image304.wmf"/><Relationship Id="rId17" Type="http://schemas.openxmlformats.org/officeDocument/2006/relationships/image" Target="../media/image309.wmf"/><Relationship Id="rId2" Type="http://schemas.openxmlformats.org/officeDocument/2006/relationships/image" Target="../media/image294.wmf"/><Relationship Id="rId16" Type="http://schemas.openxmlformats.org/officeDocument/2006/relationships/image" Target="../media/image308.wmf"/><Relationship Id="rId20" Type="http://schemas.openxmlformats.org/officeDocument/2006/relationships/image" Target="../media/image3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8.wmf"/><Relationship Id="rId11" Type="http://schemas.openxmlformats.org/officeDocument/2006/relationships/image" Target="../media/image303.wmf"/><Relationship Id="rId5" Type="http://schemas.openxmlformats.org/officeDocument/2006/relationships/image" Target="../media/image297.wmf"/><Relationship Id="rId15" Type="http://schemas.openxmlformats.org/officeDocument/2006/relationships/image" Target="../media/image307.wmf"/><Relationship Id="rId10" Type="http://schemas.openxmlformats.org/officeDocument/2006/relationships/image" Target="../media/image302.wmf"/><Relationship Id="rId19" Type="http://schemas.openxmlformats.org/officeDocument/2006/relationships/image" Target="../media/image311.wmf"/><Relationship Id="rId4" Type="http://schemas.openxmlformats.org/officeDocument/2006/relationships/image" Target="../media/image296.wmf"/><Relationship Id="rId9" Type="http://schemas.openxmlformats.org/officeDocument/2006/relationships/image" Target="../media/image301.wmf"/><Relationship Id="rId14" Type="http://schemas.openxmlformats.org/officeDocument/2006/relationships/image" Target="../media/image30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image" Target="../media/image324.wmf"/><Relationship Id="rId3" Type="http://schemas.openxmlformats.org/officeDocument/2006/relationships/image" Target="../media/image314.wmf"/><Relationship Id="rId7" Type="http://schemas.openxmlformats.org/officeDocument/2006/relationships/image" Target="../media/image318.wmf"/><Relationship Id="rId12" Type="http://schemas.openxmlformats.org/officeDocument/2006/relationships/image" Target="../media/image323.wmf"/><Relationship Id="rId2" Type="http://schemas.openxmlformats.org/officeDocument/2006/relationships/image" Target="../media/image31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7.wmf"/><Relationship Id="rId11" Type="http://schemas.openxmlformats.org/officeDocument/2006/relationships/image" Target="../media/image322.wmf"/><Relationship Id="rId5" Type="http://schemas.openxmlformats.org/officeDocument/2006/relationships/image" Target="../media/image316.wmf"/><Relationship Id="rId10" Type="http://schemas.openxmlformats.org/officeDocument/2006/relationships/image" Target="../media/image321.wmf"/><Relationship Id="rId4" Type="http://schemas.openxmlformats.org/officeDocument/2006/relationships/image" Target="../media/image315.wmf"/><Relationship Id="rId9" Type="http://schemas.openxmlformats.org/officeDocument/2006/relationships/image" Target="../media/image320.wmf"/><Relationship Id="rId14" Type="http://schemas.openxmlformats.org/officeDocument/2006/relationships/image" Target="../media/image32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13" Type="http://schemas.openxmlformats.org/officeDocument/2006/relationships/image" Target="../media/image337.wmf"/><Relationship Id="rId3" Type="http://schemas.openxmlformats.org/officeDocument/2006/relationships/image" Target="../media/image327.wmf"/><Relationship Id="rId7" Type="http://schemas.openxmlformats.org/officeDocument/2006/relationships/image" Target="../media/image331.wmf"/><Relationship Id="rId12" Type="http://schemas.openxmlformats.org/officeDocument/2006/relationships/image" Target="../media/image336.wmf"/><Relationship Id="rId2" Type="http://schemas.openxmlformats.org/officeDocument/2006/relationships/image" Target="../media/image326.wmf"/><Relationship Id="rId16" Type="http://schemas.openxmlformats.org/officeDocument/2006/relationships/image" Target="../media/image34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wmf"/><Relationship Id="rId11" Type="http://schemas.openxmlformats.org/officeDocument/2006/relationships/image" Target="../media/image335.wmf"/><Relationship Id="rId5" Type="http://schemas.openxmlformats.org/officeDocument/2006/relationships/image" Target="../media/image329.wmf"/><Relationship Id="rId15" Type="http://schemas.openxmlformats.org/officeDocument/2006/relationships/image" Target="../media/image339.wmf"/><Relationship Id="rId10" Type="http://schemas.openxmlformats.org/officeDocument/2006/relationships/image" Target="../media/image334.wmf"/><Relationship Id="rId4" Type="http://schemas.openxmlformats.org/officeDocument/2006/relationships/image" Target="../media/image328.wmf"/><Relationship Id="rId9" Type="http://schemas.openxmlformats.org/officeDocument/2006/relationships/image" Target="../media/image333.wmf"/><Relationship Id="rId14" Type="http://schemas.openxmlformats.org/officeDocument/2006/relationships/image" Target="../media/image33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wmf"/><Relationship Id="rId2" Type="http://schemas.openxmlformats.org/officeDocument/2006/relationships/image" Target="../media/image34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546929"/>
            <a:ext cx="5945909" cy="1627907"/>
          </a:xfrm>
          <a:ln w="63500" cmpd="thickThin">
            <a:solidFill>
              <a:srgbClr val="FF0000"/>
            </a:solidFill>
          </a:ln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FF3300"/>
                </a:solidFill>
              </a:rPr>
              <a:t>第七章 </a:t>
            </a:r>
            <a:r>
              <a:rPr lang="zh-CN" altLang="zh-CN" sz="4000" b="1" dirty="0">
                <a:solidFill>
                  <a:srgbClr val="FF3300"/>
                </a:solidFill>
              </a:rPr>
              <a:t>空间解析几何与</a:t>
            </a:r>
            <a:r>
              <a:rPr lang="zh-CN" altLang="en-US" sz="4000" b="1" dirty="0">
                <a:solidFill>
                  <a:srgbClr val="FF3300"/>
                </a:solidFill>
              </a:rPr>
              <a:t/>
            </a:r>
            <a:br>
              <a:rPr lang="zh-CN" altLang="en-US" sz="4000" b="1" dirty="0">
                <a:solidFill>
                  <a:srgbClr val="FF3300"/>
                </a:solidFill>
              </a:rPr>
            </a:br>
            <a:r>
              <a:rPr lang="zh-CN" altLang="zh-CN" sz="4000" b="1" dirty="0">
                <a:solidFill>
                  <a:srgbClr val="FF3300"/>
                </a:solidFill>
              </a:rPr>
              <a:t>向量代数习题课</a:t>
            </a:r>
            <a:endParaRPr lang="zh-CN" altLang="en-US" sz="4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9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1" y="15599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851025" y="549275"/>
            <a:ext cx="442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）线、面之间的平行与垂直 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2063750" y="1195390"/>
            <a:ext cx="8237538" cy="488951"/>
            <a:chOff x="466" y="889"/>
            <a:chExt cx="5189" cy="308"/>
          </a:xfrm>
        </p:grpSpPr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466" y="889"/>
              <a:ext cx="38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设直线   与    的方向向量分别为                     ，</a:t>
              </a:r>
              <a:r>
                <a:rPr lang="zh-CN" altLang="en-US"/>
                <a:t> </a:t>
              </a:r>
            </a:p>
          </p:txBody>
        </p:sp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" y="921"/>
              <a:ext cx="217" cy="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6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910"/>
              <a:ext cx="217" cy="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64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897"/>
              <a:ext cx="1179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65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913"/>
              <a:ext cx="1278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066" name="Group 10"/>
          <p:cNvGrpSpPr>
            <a:grpSpLocks/>
          </p:cNvGrpSpPr>
          <p:nvPr/>
        </p:nvGrpSpPr>
        <p:grpSpPr bwMode="auto">
          <a:xfrm>
            <a:off x="2063750" y="1844675"/>
            <a:ext cx="7773988" cy="477838"/>
            <a:chOff x="478" y="1241"/>
            <a:chExt cx="4897" cy="301"/>
          </a:xfrm>
        </p:grpSpPr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478" y="1241"/>
              <a:ext cx="2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平面    与    的法向量分别为</a:t>
              </a:r>
              <a:r>
                <a:rPr lang="zh-CN" altLang="en-US"/>
                <a:t> </a:t>
              </a:r>
            </a:p>
          </p:txBody>
        </p:sp>
        <p:pic>
          <p:nvPicPr>
            <p:cNvPr id="45068" name="Picture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1253"/>
              <a:ext cx="237" cy="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69" name="Picture 1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1253"/>
              <a:ext cx="237" cy="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70" name="Picture 1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265"/>
              <a:ext cx="1225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71" name="Picture 1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1265"/>
              <a:ext cx="1270" cy="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017839" y="252571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/>
              <a:t>☆</a:t>
            </a:r>
          </a:p>
        </p:txBody>
      </p:sp>
      <p:pic>
        <p:nvPicPr>
          <p:cNvPr id="45073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1" y="2349501"/>
            <a:ext cx="4030663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4" name="Picture 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9" y="3141664"/>
            <a:ext cx="4008437" cy="8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5" name="Picture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4071938"/>
            <a:ext cx="4464050" cy="38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6" name="Picture 2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4651375"/>
            <a:ext cx="547370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7" name="Picture 2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5264150"/>
            <a:ext cx="54864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78" name="Picture 2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805489"/>
            <a:ext cx="3671888" cy="8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3025775" y="3259138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/>
              <a:t>☆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3000375" y="400526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/>
              <a:t>☆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3008314" y="46275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/>
              <a:t>☆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3000375" y="5229225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/>
              <a:t>☆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3000375" y="594995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/>
              <a:t>☆</a:t>
            </a:r>
          </a:p>
        </p:txBody>
      </p:sp>
    </p:spTree>
    <p:extLst>
      <p:ext uri="{BB962C8B-B14F-4D97-AF65-F5344CB8AC3E}">
        <p14:creationId xmlns:p14="http://schemas.microsoft.com/office/powerpoint/2010/main" val="65585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72" grpId="0"/>
      <p:bldP spid="45079" grpId="0"/>
      <p:bldP spid="45080" grpId="0"/>
      <p:bldP spid="45081" grpId="0"/>
      <p:bldP spid="45082" grpId="0"/>
      <p:bldP spid="450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003635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063750" y="690097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二、空间曲面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85988" y="1471613"/>
            <a:ext cx="2246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．一般方程：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1543051"/>
            <a:ext cx="1728788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198689" y="2425700"/>
            <a:ext cx="2655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．旋转面：曲线  </a:t>
            </a:r>
          </a:p>
        </p:txBody>
      </p:sp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2239964"/>
            <a:ext cx="1439862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1524001" y="3172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1993901" y="4875214"/>
            <a:ext cx="8239125" cy="1074737"/>
            <a:chOff x="296" y="227"/>
            <a:chExt cx="5190" cy="677"/>
          </a:xfrm>
        </p:grpSpPr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470" y="227"/>
              <a:ext cx="5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同理可得        </a:t>
              </a:r>
              <a:r>
                <a:rPr lang="zh-CN" altLang="en-US" sz="2400" b="1" dirty="0" smtClean="0"/>
                <a:t>  面</a:t>
              </a:r>
              <a:r>
                <a:rPr lang="zh-CN" altLang="en-US" sz="2400" b="1" dirty="0"/>
                <a:t>上的曲线绕    轴旋转所得旋转面的方程及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46095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281"/>
              <a:ext cx="385" cy="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96" name="Picture 1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75"/>
              <a:ext cx="181" cy="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296" y="616"/>
              <a:ext cx="2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绕    轴旋转所得旋转面的方程。</a:t>
              </a:r>
            </a:p>
          </p:txBody>
        </p:sp>
        <p:pic>
          <p:nvPicPr>
            <p:cNvPr id="46098" name="Picture 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662"/>
              <a:ext cx="222" cy="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099" name="Group 19"/>
          <p:cNvGrpSpPr>
            <a:grpSpLocks/>
          </p:cNvGrpSpPr>
          <p:nvPr/>
        </p:nvGrpSpPr>
        <p:grpSpPr bwMode="auto">
          <a:xfrm>
            <a:off x="2557464" y="2409825"/>
            <a:ext cx="7138987" cy="1447800"/>
            <a:chOff x="651" y="1518"/>
            <a:chExt cx="4497" cy="912"/>
          </a:xfrm>
        </p:grpSpPr>
        <p:sp>
          <p:nvSpPr>
            <p:cNvPr id="46100" name="Rectangle 20"/>
            <p:cNvSpPr>
              <a:spLocks noChangeArrowheads="1"/>
            </p:cNvSpPr>
            <p:nvPr/>
          </p:nvSpPr>
          <p:spPr bwMode="auto">
            <a:xfrm>
              <a:off x="2900" y="1518"/>
              <a:ext cx="2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绕    轴旋转所得旋转曲面</a:t>
              </a:r>
              <a:endParaRPr lang="zh-CN" altLang="en-US"/>
            </a:p>
          </p:txBody>
        </p:sp>
        <p:pic>
          <p:nvPicPr>
            <p:cNvPr id="46101" name="Picture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1565"/>
              <a:ext cx="181" cy="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102" name="Picture 2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" y="2104"/>
              <a:ext cx="1618" cy="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03" name="Rectangle 23"/>
            <p:cNvSpPr>
              <a:spLocks noChangeArrowheads="1"/>
            </p:cNvSpPr>
            <p:nvPr/>
          </p:nvSpPr>
          <p:spPr bwMode="auto">
            <a:xfrm>
              <a:off x="651" y="2139"/>
              <a:ext cx="7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方程为</a:t>
              </a:r>
              <a:r>
                <a:rPr lang="zh-CN" altLang="en-US" dirty="0"/>
                <a:t> </a:t>
              </a:r>
            </a:p>
          </p:txBody>
        </p:sp>
      </p:grpSp>
      <p:grpSp>
        <p:nvGrpSpPr>
          <p:cNvPr id="46104" name="Group 24"/>
          <p:cNvGrpSpPr>
            <a:grpSpLocks/>
          </p:cNvGrpSpPr>
          <p:nvPr/>
        </p:nvGrpSpPr>
        <p:grpSpPr bwMode="auto">
          <a:xfrm>
            <a:off x="2566988" y="3395663"/>
            <a:ext cx="7256462" cy="1185862"/>
            <a:chOff x="657" y="2139"/>
            <a:chExt cx="4571" cy="747"/>
          </a:xfrm>
        </p:grpSpPr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2801" y="2139"/>
              <a:ext cx="24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绕   轴旋转所成的旋转曲面</a:t>
              </a:r>
              <a:r>
                <a:rPr lang="zh-CN" altLang="en-US"/>
                <a:t> </a:t>
              </a:r>
            </a:p>
          </p:txBody>
        </p:sp>
        <p:pic>
          <p:nvPicPr>
            <p:cNvPr id="46106" name="Picture 2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9" y="2165"/>
              <a:ext cx="221" cy="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107" name="Picture 2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" y="2550"/>
              <a:ext cx="1699" cy="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08" name="Rectangle 28"/>
            <p:cNvSpPr>
              <a:spLocks noChangeArrowheads="1"/>
            </p:cNvSpPr>
            <p:nvPr/>
          </p:nvSpPr>
          <p:spPr bwMode="auto">
            <a:xfrm>
              <a:off x="657" y="2598"/>
              <a:ext cx="7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方程为</a:t>
              </a:r>
              <a:r>
                <a:rPr lang="zh-CN" altLang="en-US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2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460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138363" y="404813"/>
            <a:ext cx="244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三、空间曲线</a:t>
            </a:r>
            <a:r>
              <a:rPr lang="zh-CN" altLang="en-US">
                <a:solidFill>
                  <a:srgbClr val="FF3300"/>
                </a:solidFill>
              </a:rPr>
              <a:t> 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487613" y="1238250"/>
            <a:ext cx="194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．一般方程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1052514"/>
            <a:ext cx="1800225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509838" y="2276475"/>
            <a:ext cx="194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．参数方程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1912938"/>
            <a:ext cx="151288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527301" y="3322638"/>
            <a:ext cx="5294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．空间曲线在坐标面上的投影曲线：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2351088" y="3789363"/>
            <a:ext cx="7848600" cy="893762"/>
            <a:chOff x="521" y="2387"/>
            <a:chExt cx="4944" cy="563"/>
          </a:xfrm>
        </p:grpSpPr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521" y="2528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1</a:t>
              </a:r>
              <a:r>
                <a:rPr lang="zh-CN" altLang="en-US" sz="2400" b="1"/>
                <a:t>）</a:t>
              </a:r>
              <a:r>
                <a:rPr lang="zh-CN" altLang="en-US"/>
                <a:t> </a:t>
              </a:r>
            </a:p>
          </p:txBody>
        </p:sp>
        <p:pic>
          <p:nvPicPr>
            <p:cNvPr id="47114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2387"/>
              <a:ext cx="1152" cy="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2296" y="2518"/>
              <a:ext cx="2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在        面上的投影曲线：</a:t>
              </a:r>
              <a:r>
                <a:rPr lang="zh-CN" altLang="en-US"/>
                <a:t> </a:t>
              </a:r>
            </a:p>
          </p:txBody>
        </p:sp>
        <p:pic>
          <p:nvPicPr>
            <p:cNvPr id="47116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" y="2570"/>
              <a:ext cx="385" cy="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117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3" y="2411"/>
              <a:ext cx="1012" cy="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2279651" y="4724401"/>
            <a:ext cx="7770813" cy="893763"/>
            <a:chOff x="476" y="3073"/>
            <a:chExt cx="4895" cy="563"/>
          </a:xfrm>
        </p:grpSpPr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476" y="3214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2</a:t>
              </a:r>
              <a:r>
                <a:rPr lang="zh-CN" altLang="en-US" sz="2400" b="1"/>
                <a:t>）</a:t>
              </a:r>
              <a:r>
                <a:rPr lang="zh-CN" altLang="en-US"/>
                <a:t> </a:t>
              </a:r>
            </a:p>
          </p:txBody>
        </p:sp>
        <p:pic>
          <p:nvPicPr>
            <p:cNvPr id="47120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" y="3073"/>
              <a:ext cx="1152" cy="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2251" y="3204"/>
              <a:ext cx="2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在        面上的投影曲线：</a:t>
              </a:r>
              <a:r>
                <a:rPr lang="zh-CN" altLang="en-US"/>
                <a:t> </a:t>
              </a:r>
            </a:p>
          </p:txBody>
        </p:sp>
        <p:pic>
          <p:nvPicPr>
            <p:cNvPr id="47122" name="Picture 1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" y="3256"/>
              <a:ext cx="385" cy="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123" name="Picture 1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" y="3076"/>
              <a:ext cx="960" cy="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124" name="Group 20"/>
          <p:cNvGrpSpPr>
            <a:grpSpLocks/>
          </p:cNvGrpSpPr>
          <p:nvPr/>
        </p:nvGrpSpPr>
        <p:grpSpPr bwMode="auto">
          <a:xfrm>
            <a:off x="2279651" y="5734050"/>
            <a:ext cx="7743825" cy="901700"/>
            <a:chOff x="476" y="3612"/>
            <a:chExt cx="4878" cy="568"/>
          </a:xfrm>
        </p:grpSpPr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476" y="3758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3</a:t>
              </a:r>
              <a:r>
                <a:rPr lang="zh-CN" altLang="en-US" sz="2400" b="1"/>
                <a:t>）</a:t>
              </a:r>
              <a:r>
                <a:rPr lang="zh-CN" altLang="en-US"/>
                <a:t> </a:t>
              </a:r>
            </a:p>
          </p:txBody>
        </p:sp>
        <p:pic>
          <p:nvPicPr>
            <p:cNvPr id="47126" name="Picture 2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" y="3617"/>
              <a:ext cx="1152" cy="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2251" y="3748"/>
              <a:ext cx="2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在        面上的投影曲线：</a:t>
              </a:r>
              <a:r>
                <a:rPr lang="zh-CN" altLang="en-US"/>
                <a:t> </a:t>
              </a:r>
            </a:p>
          </p:txBody>
        </p:sp>
        <p:pic>
          <p:nvPicPr>
            <p:cNvPr id="47128" name="Picture 2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" y="3817"/>
              <a:ext cx="385" cy="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129" name="Picture 2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" y="3612"/>
              <a:ext cx="974" cy="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443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  <p:bldP spid="47109" grpId="0"/>
      <p:bldP spid="47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1" y="1450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524001" y="14695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343151" y="749300"/>
            <a:ext cx="3199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向量代数典型例题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524001" y="1459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524001" y="1474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2163764" y="1403350"/>
            <a:ext cx="7488237" cy="965200"/>
            <a:chOff x="403" y="1341"/>
            <a:chExt cx="4717" cy="608"/>
          </a:xfrm>
        </p:grpSpPr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403" y="1348"/>
              <a:ext cx="4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1】</a:t>
              </a:r>
              <a:r>
                <a:rPr lang="zh-CN" altLang="en-US" sz="2400" b="1" dirty="0"/>
                <a:t>已知两</a:t>
              </a:r>
              <a:r>
                <a:rPr lang="zh-CN" altLang="en-US" sz="2400" b="1" dirty="0" smtClean="0"/>
                <a:t>点                     和                     </a:t>
              </a:r>
              <a:r>
                <a:rPr lang="en-US" altLang="zh-CN" sz="2400" b="1" dirty="0"/>
                <a:t>,</a:t>
              </a:r>
              <a:r>
                <a:rPr lang="zh-CN" altLang="en-US" sz="2400" b="1" dirty="0"/>
                <a:t>求向量 </a:t>
              </a:r>
            </a:p>
          </p:txBody>
        </p:sp>
        <p:pic>
          <p:nvPicPr>
            <p:cNvPr id="37903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" y="1341"/>
              <a:ext cx="911" cy="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904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" y="1349"/>
              <a:ext cx="887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1648" y="1649"/>
              <a:ext cx="14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余弦和方向角。</a:t>
              </a:r>
            </a:p>
          </p:txBody>
        </p:sp>
        <p:pic>
          <p:nvPicPr>
            <p:cNvPr id="37906" name="Picture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4" y="1342"/>
              <a:ext cx="576" cy="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675" y="1661"/>
              <a:ext cx="1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的模、方向 </a:t>
              </a:r>
            </a:p>
          </p:txBody>
        </p:sp>
      </p:grp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2557464" y="2611438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解：</a:t>
            </a:r>
            <a:r>
              <a:rPr lang="zh-CN" altLang="en-US" sz="2400" dirty="0"/>
              <a:t> </a:t>
            </a:r>
          </a:p>
        </p:txBody>
      </p:sp>
      <p:pic>
        <p:nvPicPr>
          <p:cNvPr id="37909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5" y="2595564"/>
            <a:ext cx="2439988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10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2593976"/>
            <a:ext cx="1368425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1524001" y="1383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1524001" y="1374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1524001" y="1383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2640014" y="3176589"/>
            <a:ext cx="6648452" cy="828675"/>
            <a:chOff x="703" y="2571"/>
            <a:chExt cx="4188" cy="522"/>
          </a:xfrm>
        </p:grpSpPr>
        <p:sp>
          <p:nvSpPr>
            <p:cNvPr id="37915" name="Rectangle 27"/>
            <p:cNvSpPr>
              <a:spLocks noChangeArrowheads="1"/>
            </p:cNvSpPr>
            <p:nvPr/>
          </p:nvSpPr>
          <p:spPr bwMode="auto">
            <a:xfrm>
              <a:off x="703" y="2703"/>
              <a:ext cx="41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方向余弦</a:t>
              </a:r>
              <a:r>
                <a:rPr lang="zh-CN" altLang="en-US" sz="2400" b="1" dirty="0" smtClean="0"/>
                <a:t>为                      </a:t>
              </a:r>
              <a:r>
                <a:rPr lang="en-US" altLang="zh-CN" sz="2400" b="1" dirty="0" smtClean="0"/>
                <a:t>,                        </a:t>
              </a:r>
              <a:r>
                <a:rPr lang="en-US" altLang="zh-CN" sz="2400" b="1" dirty="0"/>
                <a:t>,                      </a:t>
              </a:r>
              <a:r>
                <a:rPr lang="en-US" altLang="zh-CN" sz="2400" dirty="0"/>
                <a:t> </a:t>
              </a:r>
            </a:p>
          </p:txBody>
        </p:sp>
        <p:pic>
          <p:nvPicPr>
            <p:cNvPr id="37916" name="Picture 2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2588"/>
              <a:ext cx="862" cy="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917" name="Picture 2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9" y="2571"/>
              <a:ext cx="983" cy="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918" name="Picture 3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2578"/>
              <a:ext cx="767" cy="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1524001" y="1383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7920" name="Group 32"/>
          <p:cNvGrpSpPr>
            <a:grpSpLocks/>
          </p:cNvGrpSpPr>
          <p:nvPr/>
        </p:nvGrpSpPr>
        <p:grpSpPr bwMode="auto">
          <a:xfrm>
            <a:off x="2670176" y="4030663"/>
            <a:ext cx="4924425" cy="838200"/>
            <a:chOff x="722" y="3136"/>
            <a:chExt cx="3102" cy="528"/>
          </a:xfrm>
        </p:grpSpPr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722" y="3254"/>
              <a:ext cx="2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方向角</a:t>
              </a:r>
              <a:r>
                <a:rPr lang="zh-CN" altLang="en-US" sz="2400" b="1" dirty="0" smtClean="0"/>
                <a:t>为                 </a:t>
              </a:r>
              <a:r>
                <a:rPr lang="en-US" altLang="zh-CN" sz="2400" b="1" dirty="0" smtClean="0"/>
                <a:t>,                </a:t>
              </a:r>
              <a:r>
                <a:rPr lang="en-US" altLang="zh-CN" sz="2400" b="1" dirty="0"/>
                <a:t>,</a:t>
              </a:r>
              <a:r>
                <a:rPr lang="en-US" altLang="zh-CN" sz="2400" dirty="0"/>
                <a:t> </a:t>
              </a:r>
            </a:p>
          </p:txBody>
        </p:sp>
        <p:pic>
          <p:nvPicPr>
            <p:cNvPr id="37922" name="Picture 3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3152"/>
              <a:ext cx="649" cy="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923" name="Picture 3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" y="3136"/>
              <a:ext cx="676" cy="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924" name="Picture 36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" y="3147"/>
              <a:ext cx="637" cy="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915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/>
      <p:bldP spid="379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78" name="Group 30"/>
          <p:cNvGrpSpPr>
            <a:grpSpLocks/>
          </p:cNvGrpSpPr>
          <p:nvPr/>
        </p:nvGrpSpPr>
        <p:grpSpPr bwMode="auto">
          <a:xfrm>
            <a:off x="2063750" y="444500"/>
            <a:ext cx="8453438" cy="1031874"/>
            <a:chOff x="340" y="280"/>
            <a:chExt cx="5325" cy="650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340" y="280"/>
              <a:ext cx="50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2】</a:t>
              </a:r>
              <a:r>
                <a:rPr lang="zh-CN" altLang="en-US" sz="2400" b="1" dirty="0" smtClean="0"/>
                <a:t>确定               </a:t>
              </a:r>
              <a:r>
                <a:rPr lang="zh-CN" altLang="en-US" sz="2400" b="1" dirty="0"/>
                <a:t>的值，使</a:t>
              </a:r>
              <a:r>
                <a:rPr lang="zh-CN" altLang="en-US" sz="2400" b="1" dirty="0" smtClean="0"/>
                <a:t>向量                                 </a:t>
              </a:r>
              <a:r>
                <a:rPr lang="zh-CN" altLang="en-US" sz="2400" b="1" dirty="0"/>
                <a:t>与向量</a:t>
              </a:r>
              <a:r>
                <a:rPr lang="zh-CN" altLang="en-US" sz="2000" dirty="0"/>
                <a:t> </a:t>
              </a:r>
            </a:p>
          </p:txBody>
        </p:sp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" y="305"/>
              <a:ext cx="589" cy="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" y="281"/>
              <a:ext cx="1347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2228" y="642"/>
              <a:ext cx="3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相等</a:t>
              </a:r>
              <a:r>
                <a:rPr lang="en-US" altLang="zh-CN" sz="2400" b="1" dirty="0" smtClean="0"/>
                <a:t>.</a:t>
              </a:r>
              <a:r>
                <a:rPr lang="zh-CN" altLang="en-US" sz="2400" b="1" dirty="0" smtClean="0"/>
                <a:t>并</a:t>
              </a:r>
              <a:r>
                <a:rPr lang="zh-CN" altLang="en-US" sz="2400" b="1" dirty="0"/>
                <a:t>求此时向量的模与方向余弦。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27656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653"/>
              <a:ext cx="1723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203450" y="1739900"/>
            <a:ext cx="670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分析：  向量相等的定义是向量坐标对应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相等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297114" y="2349500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解：</a:t>
            </a:r>
            <a:r>
              <a:rPr lang="zh-CN" altLang="en-US" sz="2400" b="1" dirty="0"/>
              <a:t>  由已知条件得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524001" y="28966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997201"/>
            <a:ext cx="1223962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800601" y="3357563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易得</a:t>
            </a:r>
            <a:r>
              <a:rPr lang="zh-CN" altLang="en-US"/>
              <a:t> 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1524001" y="28966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7662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2949576"/>
            <a:ext cx="938212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7674" name="Group 26"/>
          <p:cNvGrpSpPr>
            <a:grpSpLocks/>
          </p:cNvGrpSpPr>
          <p:nvPr/>
        </p:nvGrpSpPr>
        <p:grpSpPr bwMode="auto">
          <a:xfrm>
            <a:off x="2351088" y="4364044"/>
            <a:ext cx="5360989" cy="461963"/>
            <a:chOff x="644" y="2911"/>
            <a:chExt cx="3377" cy="291"/>
          </a:xfrm>
        </p:grpSpPr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644" y="2911"/>
              <a:ext cx="33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即</a:t>
              </a:r>
              <a:r>
                <a:rPr lang="zh-CN" altLang="en-US" sz="2400" b="1" dirty="0" smtClean="0"/>
                <a:t>当                                     </a:t>
              </a:r>
              <a:r>
                <a:rPr lang="zh-CN" altLang="en-US" sz="2400" b="1" dirty="0"/>
                <a:t>时两向量</a:t>
              </a:r>
              <a:r>
                <a:rPr lang="zh-CN" altLang="en-US" sz="2400" b="1" dirty="0" smtClean="0"/>
                <a:t>相等</a:t>
              </a:r>
              <a:r>
                <a:rPr lang="en-US" altLang="zh-CN" sz="2400" b="1" dirty="0" smtClean="0"/>
                <a:t>.</a:t>
              </a:r>
              <a:r>
                <a:rPr lang="zh-CN" altLang="en-US" sz="2400" b="1" dirty="0" smtClean="0"/>
                <a:t> </a:t>
              </a:r>
              <a:endParaRPr lang="zh-CN" altLang="en-US" dirty="0"/>
            </a:p>
          </p:txBody>
        </p:sp>
        <p:pic>
          <p:nvPicPr>
            <p:cNvPr id="27665" name="Picture 1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" y="2950"/>
              <a:ext cx="1497" cy="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7667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5013325"/>
            <a:ext cx="20891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7677" name="Group 29"/>
          <p:cNvGrpSpPr>
            <a:grpSpLocks/>
          </p:cNvGrpSpPr>
          <p:nvPr/>
        </p:nvGrpSpPr>
        <p:grpSpPr bwMode="auto">
          <a:xfrm>
            <a:off x="2424114" y="5516563"/>
            <a:ext cx="3790948" cy="857250"/>
            <a:chOff x="748" y="3475"/>
            <a:chExt cx="2388" cy="540"/>
          </a:xfrm>
        </p:grpSpPr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748" y="3583"/>
              <a:ext cx="23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方向余弦</a:t>
              </a:r>
              <a:r>
                <a:rPr lang="zh-CN" altLang="en-US" sz="2400" b="1" dirty="0" smtClean="0"/>
                <a:t>为         </a:t>
              </a:r>
              <a:r>
                <a:rPr lang="zh-CN" altLang="en-US" sz="2400" dirty="0" smtClean="0"/>
                <a:t>                   </a:t>
              </a:r>
              <a:r>
                <a:rPr lang="en-US" altLang="zh-CN" sz="2400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pic>
          <p:nvPicPr>
            <p:cNvPr id="27672" name="Picture 2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3475"/>
              <a:ext cx="1186" cy="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676" name="Group 28"/>
          <p:cNvGrpSpPr>
            <a:grpSpLocks/>
          </p:cNvGrpSpPr>
          <p:nvPr/>
        </p:nvGrpSpPr>
        <p:grpSpPr bwMode="auto">
          <a:xfrm>
            <a:off x="5949951" y="4972051"/>
            <a:ext cx="2017713" cy="493713"/>
            <a:chOff x="2788" y="3132"/>
            <a:chExt cx="1271" cy="311"/>
          </a:xfrm>
        </p:grpSpPr>
        <p:pic>
          <p:nvPicPr>
            <p:cNvPr id="27670" name="Picture 2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3132"/>
              <a:ext cx="771" cy="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675" name="Text Box 27"/>
            <p:cNvSpPr txBox="1">
              <a:spLocks noChangeArrowheads="1"/>
            </p:cNvSpPr>
            <p:nvPr/>
          </p:nvSpPr>
          <p:spPr bwMode="auto">
            <a:xfrm>
              <a:off x="2788" y="3154"/>
              <a:ext cx="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模为 </a:t>
              </a:r>
            </a:p>
          </p:txBody>
        </p:sp>
      </p:grp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7700964" y="4346575"/>
            <a:ext cx="196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此时向量为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1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/>
      <p:bldP spid="27658" grpId="0"/>
      <p:bldP spid="27661" grpId="0"/>
      <p:bldP spid="276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8697" name="Group 25"/>
          <p:cNvGrpSpPr>
            <a:grpSpLocks/>
          </p:cNvGrpSpPr>
          <p:nvPr/>
        </p:nvGrpSpPr>
        <p:grpSpPr bwMode="auto">
          <a:xfrm>
            <a:off x="2149476" y="738188"/>
            <a:ext cx="7840664" cy="1041400"/>
            <a:chOff x="361" y="186"/>
            <a:chExt cx="4939" cy="656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361" y="202"/>
              <a:ext cx="4939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3】</a:t>
              </a:r>
              <a:r>
                <a:rPr lang="zh-CN" altLang="en-US" sz="2400" b="1" dirty="0" smtClean="0"/>
                <a:t>已知              </a:t>
              </a:r>
              <a:r>
                <a:rPr lang="zh-CN" altLang="en-US" sz="2400" b="1" dirty="0"/>
                <a:t>都是单位向量，且</a:t>
              </a:r>
              <a:r>
                <a:rPr lang="zh-CN" altLang="en-US" sz="2400" b="1" dirty="0" smtClean="0"/>
                <a:t>满足                       </a:t>
              </a:r>
              <a:r>
                <a:rPr lang="zh-CN" altLang="en-US" sz="2400" b="1" dirty="0"/>
                <a:t>，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            </a:t>
              </a:r>
              <a:r>
                <a:rPr lang="zh-CN" altLang="en-US" sz="2400" b="1" dirty="0" smtClean="0"/>
                <a:t>求                                  </a:t>
              </a:r>
              <a:r>
                <a:rPr lang="en-US" altLang="zh-CN" sz="2400" b="1" dirty="0"/>
                <a:t>.</a:t>
              </a:r>
              <a:r>
                <a:rPr lang="en-US" altLang="zh-CN" dirty="0"/>
                <a:t> </a:t>
              </a:r>
            </a:p>
          </p:txBody>
        </p:sp>
        <p:pic>
          <p:nvPicPr>
            <p:cNvPr id="28679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" y="186"/>
              <a:ext cx="544" cy="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81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" y="188"/>
              <a:ext cx="998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83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527"/>
              <a:ext cx="1328" cy="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696" name="Group 24"/>
          <p:cNvGrpSpPr>
            <a:grpSpLocks/>
          </p:cNvGrpSpPr>
          <p:nvPr/>
        </p:nvGrpSpPr>
        <p:grpSpPr bwMode="auto">
          <a:xfrm>
            <a:off x="2332039" y="1976439"/>
            <a:ext cx="8024813" cy="1044576"/>
            <a:chOff x="537" y="1120"/>
            <a:chExt cx="5055" cy="658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537" y="1120"/>
              <a:ext cx="50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分析：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向量               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的坐标没给出，也没给出之间的夹角， 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124" y="1487"/>
              <a:ext cx="44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无法利用数量积定义，只能考虑数量积运算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规律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.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 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pic>
          <p:nvPicPr>
            <p:cNvPr id="28686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2" y="1126"/>
              <a:ext cx="544" cy="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424114" y="338455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解：</a:t>
            </a:r>
            <a:r>
              <a:rPr lang="zh-CN" altLang="en-US" sz="2400" b="1" dirty="0"/>
              <a:t> 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524001" y="28680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8688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3338514"/>
            <a:ext cx="3522662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424114" y="5610225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于是 </a:t>
            </a:r>
          </a:p>
        </p:txBody>
      </p:sp>
      <p:pic>
        <p:nvPicPr>
          <p:cNvPr id="28692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5445125"/>
            <a:ext cx="2952750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94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9" y="4779963"/>
            <a:ext cx="34559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5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4064001"/>
            <a:ext cx="5473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64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/>
      <p:bldP spid="286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9734" name="Group 38"/>
          <p:cNvGrpSpPr>
            <a:grpSpLocks/>
          </p:cNvGrpSpPr>
          <p:nvPr/>
        </p:nvGrpSpPr>
        <p:grpSpPr bwMode="auto">
          <a:xfrm>
            <a:off x="1992313" y="520700"/>
            <a:ext cx="8661400" cy="1081088"/>
            <a:chOff x="295" y="328"/>
            <a:chExt cx="5456" cy="681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995" y="712"/>
              <a:ext cx="12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/>
                <a:t>求                    </a:t>
              </a:r>
              <a:r>
                <a:rPr lang="en-US" altLang="zh-CN" sz="2400" b="1" dirty="0" smtClean="0"/>
                <a:t>.</a:t>
              </a:r>
              <a:endParaRPr lang="zh-CN" altLang="en-US" sz="2400" b="1" dirty="0"/>
            </a:p>
          </p:txBody>
        </p:sp>
        <p:grpSp>
          <p:nvGrpSpPr>
            <p:cNvPr id="29733" name="Group 37"/>
            <p:cNvGrpSpPr>
              <a:grpSpLocks/>
            </p:cNvGrpSpPr>
            <p:nvPr/>
          </p:nvGrpSpPr>
          <p:grpSpPr bwMode="auto">
            <a:xfrm>
              <a:off x="295" y="328"/>
              <a:ext cx="5456" cy="681"/>
              <a:chOff x="295" y="328"/>
              <a:chExt cx="5456" cy="681"/>
            </a:xfrm>
          </p:grpSpPr>
          <p:sp>
            <p:nvSpPr>
              <p:cNvPr id="29700" name="Rectangle 4"/>
              <p:cNvSpPr>
                <a:spLocks noChangeArrowheads="1"/>
              </p:cNvSpPr>
              <p:nvPr/>
            </p:nvSpPr>
            <p:spPr bwMode="auto">
              <a:xfrm>
                <a:off x="295" y="345"/>
                <a:ext cx="469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【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4】</a:t>
                </a:r>
                <a:r>
                  <a:rPr lang="zh-CN" altLang="en-US" sz="2400" b="1" dirty="0"/>
                  <a:t>已知</a:t>
                </a:r>
                <a:r>
                  <a:rPr lang="zh-CN" altLang="en-US" sz="2400" b="1" dirty="0" smtClean="0"/>
                  <a:t>向量                </a:t>
                </a:r>
                <a:r>
                  <a:rPr lang="zh-CN" altLang="en-US" sz="2400" b="1" dirty="0"/>
                  <a:t>两两互相垂直，且                   </a:t>
                </a:r>
                <a:r>
                  <a:rPr lang="zh-CN" altLang="en-US" dirty="0"/>
                  <a:t> </a:t>
                </a:r>
              </a:p>
            </p:txBody>
          </p:sp>
          <p:pic>
            <p:nvPicPr>
              <p:cNvPr id="29701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9" y="346"/>
                <a:ext cx="635" cy="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703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" y="328"/>
                <a:ext cx="1746" cy="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706" name="Picture 1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4" y="700"/>
                <a:ext cx="839" cy="3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9731" name="Group 35"/>
          <p:cNvGrpSpPr>
            <a:grpSpLocks/>
          </p:cNvGrpSpPr>
          <p:nvPr/>
        </p:nvGrpSpPr>
        <p:grpSpPr bwMode="auto">
          <a:xfrm>
            <a:off x="2351088" y="1700213"/>
            <a:ext cx="7789862" cy="1727200"/>
            <a:chOff x="521" y="1071"/>
            <a:chExt cx="4907" cy="1088"/>
          </a:xfrm>
        </p:grpSpPr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21" y="1089"/>
              <a:ext cx="48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分析：由于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向量               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没给出坐标，只给出了模，注意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</a:p>
          </p:txBody>
        </p:sp>
        <p:pic>
          <p:nvPicPr>
            <p:cNvPr id="29709" name="Picture 1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071"/>
              <a:ext cx="635" cy="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10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1425"/>
              <a:ext cx="862" cy="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681" y="1462"/>
              <a:ext cx="29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，并利用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条件                                  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，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</a:p>
          </p:txBody>
        </p:sp>
        <p:pic>
          <p:nvPicPr>
            <p:cNvPr id="29714" name="Picture 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" y="1484"/>
              <a:ext cx="1474" cy="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4491" y="1467"/>
              <a:ext cx="9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便可求出 </a:t>
              </a:r>
            </a:p>
          </p:txBody>
        </p:sp>
        <p:pic>
          <p:nvPicPr>
            <p:cNvPr id="29717" name="Picture 2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" y="1807"/>
              <a:ext cx="998" cy="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735" name="Group 39"/>
          <p:cNvGrpSpPr>
            <a:grpSpLocks/>
          </p:cNvGrpSpPr>
          <p:nvPr/>
        </p:nvGrpSpPr>
        <p:grpSpPr bwMode="auto">
          <a:xfrm>
            <a:off x="2770189" y="2919413"/>
            <a:ext cx="7297737" cy="1022350"/>
            <a:chOff x="785" y="1839"/>
            <a:chExt cx="4597" cy="644"/>
          </a:xfrm>
        </p:grpSpPr>
        <p:pic>
          <p:nvPicPr>
            <p:cNvPr id="29719" name="Picture 2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1839"/>
              <a:ext cx="1179" cy="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791" y="1839"/>
              <a:ext cx="1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；或可不妨置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785" y="2192"/>
              <a:ext cx="1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计算向量的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模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.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4253" y="1850"/>
              <a:ext cx="1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于坐标系中 </a:t>
              </a:r>
            </a:p>
          </p:txBody>
        </p:sp>
      </p:grp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362201" y="4195763"/>
            <a:ext cx="126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解法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524001" y="2844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9724" name="Picture 2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1" y="4149726"/>
            <a:ext cx="4049713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26" name="Picture 3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797426"/>
            <a:ext cx="6281738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27" name="Picture 3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5300663"/>
            <a:ext cx="4445000" cy="5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28" name="Picture 3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5959476"/>
            <a:ext cx="2087562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2463800" y="59499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所以</a:t>
            </a:r>
            <a:r>
              <a:rPr lang="zh-CN" alt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3520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/>
      <p:bldP spid="297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105025" y="661988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解法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en-US" sz="2400" b="1" dirty="0"/>
              <a:t>因三向量两两垂直，故可在直角坐标系中设</a:t>
            </a:r>
            <a:r>
              <a:rPr lang="zh-CN" altLang="en-US" dirty="0"/>
              <a:t> 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1339851"/>
            <a:ext cx="2665413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2079626"/>
            <a:ext cx="34925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640014" y="2079625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则</a:t>
            </a:r>
            <a:r>
              <a:rPr lang="zh-CN" altLang="en-US"/>
              <a:t> 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495550" y="2938463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于是</a:t>
            </a:r>
            <a:r>
              <a:rPr lang="zh-CN" altLang="en-US"/>
              <a:t> </a:t>
            </a:r>
          </a:p>
        </p:txBody>
      </p:sp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2863850"/>
            <a:ext cx="4679950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2135188" y="3922713"/>
            <a:ext cx="7180262" cy="1670051"/>
            <a:chOff x="476" y="226"/>
            <a:chExt cx="4523" cy="1052"/>
          </a:xfrm>
        </p:grpSpPr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476" y="226"/>
              <a:ext cx="36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5】</a:t>
              </a:r>
              <a:r>
                <a:rPr lang="zh-CN" altLang="en-US" sz="2400" b="1" dirty="0"/>
                <a:t>已知</a:t>
              </a:r>
              <a:r>
                <a:rPr lang="zh-CN" altLang="en-US" sz="2400" b="1" dirty="0" smtClean="0"/>
                <a:t>向量                            </a:t>
              </a:r>
              <a:r>
                <a:rPr lang="zh-CN" altLang="en-US" sz="2400" b="1" dirty="0"/>
                <a:t>与三向量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30735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229"/>
              <a:ext cx="1202" cy="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36" name="Picture 1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" y="591"/>
              <a:ext cx="1839" cy="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2880" y="602"/>
              <a:ext cx="2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的数量积分别为</a:t>
              </a:r>
              <a:r>
                <a:rPr lang="en-US" altLang="zh-CN" sz="2400" b="1"/>
                <a:t>3,5,4</a:t>
              </a:r>
              <a:r>
                <a:rPr lang="zh-CN" altLang="en-US" sz="2400" b="1"/>
                <a:t>，</a:t>
              </a:r>
              <a:r>
                <a:rPr lang="zh-CN" altLang="en-US"/>
                <a:t> </a:t>
              </a:r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1025" y="987"/>
              <a:ext cx="31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试求向量    及与其同向的</a:t>
              </a:r>
              <a:r>
                <a:rPr lang="zh-CN" altLang="en-US" sz="2400" b="1" dirty="0" smtClean="0"/>
                <a:t>单位向量</a:t>
              </a:r>
              <a:r>
                <a:rPr lang="en-US" altLang="zh-CN" sz="2400" b="1" dirty="0" smtClean="0"/>
                <a:t>.</a:t>
              </a:r>
              <a:r>
                <a:rPr lang="zh-CN" altLang="en-US" sz="2400" dirty="0" smtClean="0"/>
                <a:t> </a:t>
              </a:r>
              <a:endParaRPr lang="zh-CN" altLang="en-US" sz="2400" dirty="0"/>
            </a:p>
          </p:txBody>
        </p:sp>
        <p:pic>
          <p:nvPicPr>
            <p:cNvPr id="30739" name="Picture 1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" y="988"/>
              <a:ext cx="224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0" name="Picture 2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" y="255"/>
              <a:ext cx="90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100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9" grpId="0"/>
      <p:bldP spid="307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786" name="Group 42"/>
          <p:cNvGrpSpPr>
            <a:grpSpLocks/>
          </p:cNvGrpSpPr>
          <p:nvPr/>
        </p:nvGrpSpPr>
        <p:grpSpPr bwMode="auto">
          <a:xfrm>
            <a:off x="2351089" y="1844675"/>
            <a:ext cx="6008687" cy="496888"/>
            <a:chOff x="521" y="1162"/>
            <a:chExt cx="3785" cy="313"/>
          </a:xfrm>
        </p:grpSpPr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521" y="1162"/>
              <a:ext cx="1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解：依题意有</a:t>
              </a:r>
              <a:r>
                <a:rPr lang="zh-CN" altLang="en-US"/>
                <a:t> </a:t>
              </a:r>
            </a:p>
          </p:txBody>
        </p:sp>
        <p:pic>
          <p:nvPicPr>
            <p:cNvPr id="31768" name="Picture 2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" y="1168"/>
              <a:ext cx="2496" cy="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1524001" y="2887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785" name="Group 41"/>
          <p:cNvGrpSpPr>
            <a:grpSpLocks/>
          </p:cNvGrpSpPr>
          <p:nvPr/>
        </p:nvGrpSpPr>
        <p:grpSpPr bwMode="auto">
          <a:xfrm>
            <a:off x="2870200" y="2492375"/>
            <a:ext cx="2794000" cy="1212850"/>
            <a:chOff x="848" y="1570"/>
            <a:chExt cx="1760" cy="764"/>
          </a:xfrm>
        </p:grpSpPr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848" y="1724"/>
              <a:ext cx="3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即</a:t>
              </a:r>
              <a:r>
                <a:rPr lang="zh-CN" altLang="en-US"/>
                <a:t>  </a:t>
              </a:r>
            </a:p>
          </p:txBody>
        </p:sp>
        <p:pic>
          <p:nvPicPr>
            <p:cNvPr id="31771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1570"/>
              <a:ext cx="907" cy="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784" name="Group 40"/>
          <p:cNvGrpSpPr>
            <a:grpSpLocks/>
          </p:cNvGrpSpPr>
          <p:nvPr/>
        </p:nvGrpSpPr>
        <p:grpSpPr bwMode="auto">
          <a:xfrm>
            <a:off x="2822576" y="3859218"/>
            <a:ext cx="4389440" cy="461963"/>
            <a:chOff x="818" y="2703"/>
            <a:chExt cx="2765" cy="291"/>
          </a:xfrm>
        </p:grpSpPr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818" y="2703"/>
              <a:ext cx="27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解</a:t>
              </a:r>
              <a:r>
                <a:rPr lang="zh-CN" altLang="en-US" sz="2400" b="1" dirty="0" smtClean="0"/>
                <a:t>得                                            </a:t>
              </a:r>
              <a:r>
                <a:rPr lang="zh-CN" altLang="en-US" sz="2400" b="1" dirty="0"/>
                <a:t>，  </a:t>
              </a:r>
              <a:r>
                <a:rPr lang="zh-CN" altLang="en-US" dirty="0"/>
                <a:t>  </a:t>
              </a:r>
            </a:p>
          </p:txBody>
        </p:sp>
        <p:pic>
          <p:nvPicPr>
            <p:cNvPr id="31774" name="Picture 3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" y="2718"/>
              <a:ext cx="1496" cy="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777" name="Picture 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4486276"/>
            <a:ext cx="1081087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88" name="Group 44"/>
          <p:cNvGrpSpPr>
            <a:grpSpLocks/>
          </p:cNvGrpSpPr>
          <p:nvPr/>
        </p:nvGrpSpPr>
        <p:grpSpPr bwMode="auto">
          <a:xfrm>
            <a:off x="2711450" y="5348288"/>
            <a:ext cx="3327400" cy="457200"/>
            <a:chOff x="748" y="3646"/>
            <a:chExt cx="2096" cy="288"/>
          </a:xfrm>
        </p:grpSpPr>
        <p:sp>
          <p:nvSpPr>
            <p:cNvPr id="31778" name="Rectangle 34"/>
            <p:cNvSpPr>
              <a:spLocks noChangeArrowheads="1"/>
            </p:cNvSpPr>
            <p:nvPr/>
          </p:nvSpPr>
          <p:spPr bwMode="auto">
            <a:xfrm>
              <a:off x="748" y="3646"/>
              <a:ext cx="20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与    同向的单位向量为</a:t>
              </a:r>
              <a:r>
                <a:rPr lang="zh-CN" altLang="en-US"/>
                <a:t> </a:t>
              </a:r>
            </a:p>
          </p:txBody>
        </p:sp>
        <p:pic>
          <p:nvPicPr>
            <p:cNvPr id="31779" name="Picture 3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" y="3657"/>
              <a:ext cx="188" cy="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780" name="Picture 3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5192714"/>
            <a:ext cx="332898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87" name="Group 43"/>
          <p:cNvGrpSpPr>
            <a:grpSpLocks/>
          </p:cNvGrpSpPr>
          <p:nvPr/>
        </p:nvGrpSpPr>
        <p:grpSpPr bwMode="auto">
          <a:xfrm>
            <a:off x="2855913" y="4508506"/>
            <a:ext cx="2159000" cy="461963"/>
            <a:chOff x="839" y="3109"/>
            <a:chExt cx="1360" cy="291"/>
          </a:xfrm>
        </p:grpSpPr>
        <p:pic>
          <p:nvPicPr>
            <p:cNvPr id="31776" name="Picture 3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3158"/>
              <a:ext cx="725" cy="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783" name="Text Box 39"/>
            <p:cNvSpPr txBox="1">
              <a:spLocks noChangeArrowheads="1"/>
            </p:cNvSpPr>
            <p:nvPr/>
          </p:nvSpPr>
          <p:spPr bwMode="auto">
            <a:xfrm>
              <a:off x="839" y="3109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则</a:t>
              </a:r>
            </a:p>
          </p:txBody>
        </p:sp>
      </p:grp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792" name="Group 48"/>
          <p:cNvGrpSpPr>
            <a:grpSpLocks/>
          </p:cNvGrpSpPr>
          <p:nvPr/>
        </p:nvGrpSpPr>
        <p:grpSpPr bwMode="auto">
          <a:xfrm>
            <a:off x="2279650" y="606426"/>
            <a:ext cx="7253288" cy="1058863"/>
            <a:chOff x="476" y="382"/>
            <a:chExt cx="4569" cy="667"/>
          </a:xfrm>
        </p:grpSpPr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476" y="390"/>
              <a:ext cx="45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</a:rPr>
                <a:t>分析：</a:t>
              </a:r>
              <a:r>
                <a:rPr lang="zh-CN" altLang="en-US" sz="2400" b="1" dirty="0" smtClean="0">
                  <a:solidFill>
                    <a:schemeClr val="accent2"/>
                  </a:solidFill>
                </a:rPr>
                <a:t>利用      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与</a:t>
              </a:r>
              <a:r>
                <a:rPr lang="zh-CN" altLang="en-US" sz="2400" b="1" dirty="0" smtClean="0">
                  <a:solidFill>
                    <a:schemeClr val="accent2"/>
                  </a:solidFill>
                </a:rPr>
                <a:t>每个               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的数量积，可得出关于</a:t>
              </a:r>
              <a:r>
                <a:rPr lang="zh-CN" altLang="en-US" dirty="0">
                  <a:solidFill>
                    <a:schemeClr val="accent2"/>
                  </a:solidFill>
                </a:rPr>
                <a:t> </a:t>
              </a:r>
            </a:p>
          </p:txBody>
        </p:sp>
        <p:pic>
          <p:nvPicPr>
            <p:cNvPr id="31760" name="Picture 1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391"/>
              <a:ext cx="224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64" name="Picture 2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" y="715"/>
              <a:ext cx="961" cy="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1428" y="742"/>
              <a:ext cx="28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</a:rPr>
                <a:t>   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的联立方程组，解之便得</a:t>
              </a:r>
              <a:r>
                <a:rPr lang="zh-CN" altLang="en-US" sz="2400" b="1" dirty="0" smtClean="0">
                  <a:solidFill>
                    <a:schemeClr val="accent2"/>
                  </a:solidFill>
                </a:rPr>
                <a:t>结果</a:t>
              </a:r>
              <a:r>
                <a:rPr lang="en-US" altLang="zh-CN" sz="2400" b="1" dirty="0" smtClean="0">
                  <a:solidFill>
                    <a:schemeClr val="accent2"/>
                  </a:solidFill>
                </a:rPr>
                <a:t>.</a:t>
              </a:r>
              <a:endParaRPr lang="zh-CN" altLang="en-US" sz="2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31790" name="Picture 46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82"/>
              <a:ext cx="590" cy="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473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809" name="Group 41"/>
          <p:cNvGrpSpPr>
            <a:grpSpLocks/>
          </p:cNvGrpSpPr>
          <p:nvPr/>
        </p:nvGrpSpPr>
        <p:grpSpPr bwMode="auto">
          <a:xfrm>
            <a:off x="2149475" y="187327"/>
            <a:ext cx="7175500" cy="1497013"/>
            <a:chOff x="394" y="118"/>
            <a:chExt cx="4520" cy="943"/>
          </a:xfrm>
        </p:grpSpPr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94" y="118"/>
              <a:ext cx="45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6】</a:t>
              </a:r>
              <a:r>
                <a:rPr lang="zh-CN" altLang="en-US" sz="2400" b="1" dirty="0" smtClean="0"/>
                <a:t>已知                                        和                  </a:t>
              </a:r>
              <a:r>
                <a:rPr lang="en-US" altLang="zh-CN" sz="2400" b="1" dirty="0" smtClean="0"/>
                <a:t>.</a:t>
              </a:r>
              <a:r>
                <a:rPr lang="zh-CN" altLang="en-US" sz="2400" b="1" dirty="0" smtClean="0"/>
                <a:t>求</a:t>
              </a:r>
              <a:r>
                <a:rPr lang="zh-CN" altLang="en-US" sz="2400" b="1" dirty="0"/>
                <a:t>与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32782" name="Picture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" y="141"/>
              <a:ext cx="1689" cy="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784" name="Picture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" y="124"/>
              <a:ext cx="816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786" name="Picture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436"/>
              <a:ext cx="1139" cy="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2016" y="435"/>
              <a:ext cx="28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同时垂直的单位向量，并且求以</a:t>
              </a:r>
              <a:r>
                <a:rPr lang="zh-CN" altLang="en-US"/>
                <a:t> </a:t>
              </a:r>
            </a:p>
          </p:txBody>
        </p:sp>
        <p:pic>
          <p:nvPicPr>
            <p:cNvPr id="32789" name="Picture 2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754"/>
              <a:ext cx="1180" cy="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1997" y="754"/>
              <a:ext cx="25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为两邻边的平行四边形</a:t>
              </a:r>
              <a:r>
                <a:rPr lang="zh-CN" altLang="en-US" sz="2400" b="1" dirty="0" smtClean="0"/>
                <a:t>面积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</p:grp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2371725" y="1720207"/>
            <a:ext cx="70599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分析：应用向量积构造与两个向量都垂直的向量； </a:t>
            </a: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2967038" y="2239319"/>
            <a:ext cx="67505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利用向量积模的几何意义得平行四边形的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面积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.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 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2246314" y="2744788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解：</a:t>
            </a:r>
            <a:r>
              <a:rPr lang="zh-CN" altLang="en-US" dirty="0"/>
              <a:t> 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2795" name="Picture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2738439"/>
            <a:ext cx="432435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97" name="Picture 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3678239"/>
            <a:ext cx="2292350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99" name="Picture 3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73425"/>
            <a:ext cx="1582738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00" name="Picture 3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4" y="3679826"/>
            <a:ext cx="160337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2439989" y="4595169"/>
            <a:ext cx="5811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 smtClean="0"/>
              <a:t>与                           </a:t>
            </a:r>
            <a:r>
              <a:rPr lang="zh-CN" altLang="en-US" sz="2400" b="1" dirty="0"/>
              <a:t>同时垂直的单位向量为：</a:t>
            </a:r>
            <a:r>
              <a:rPr lang="zh-CN" altLang="en-US" dirty="0"/>
              <a:t> 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2802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4619626"/>
            <a:ext cx="1800225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2804" name="Picture 3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5013325"/>
            <a:ext cx="2700337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2309813" y="5905500"/>
            <a:ext cx="239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平行四边形面积</a:t>
            </a:r>
            <a:r>
              <a:rPr lang="zh-CN" altLang="en-US"/>
              <a:t> </a:t>
            </a: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1524001" y="30871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2807" name="Picture 3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5908676"/>
            <a:ext cx="5616575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9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/>
      <p:bldP spid="32794" grpId="0"/>
      <p:bldP spid="32801" grpId="0"/>
      <p:bldP spid="328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063750" y="1109663"/>
            <a:ext cx="3560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一、向量的基本概念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08213" y="1747838"/>
            <a:ext cx="240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向量的坐标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254251" y="3525839"/>
            <a:ext cx="2064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．向量的模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638425" y="4772025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方向余弦为</a:t>
            </a:r>
            <a:r>
              <a:rPr lang="en-US" altLang="zh-CN" sz="2400" b="1"/>
              <a:t>:</a:t>
            </a:r>
            <a:r>
              <a:rPr lang="en-US" altLang="zh-CN"/>
              <a:t> 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725614"/>
            <a:ext cx="1949450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06" name="Group 34"/>
          <p:cNvGrpSpPr>
            <a:grpSpLocks/>
          </p:cNvGrpSpPr>
          <p:nvPr/>
        </p:nvGrpSpPr>
        <p:grpSpPr bwMode="auto">
          <a:xfrm>
            <a:off x="2593976" y="2371728"/>
            <a:ext cx="6321428" cy="461963"/>
            <a:chOff x="567" y="1119"/>
            <a:chExt cx="3982" cy="291"/>
          </a:xfrm>
        </p:grpSpPr>
        <p:sp>
          <p:nvSpPr>
            <p:cNvPr id="3089" name="Rectangle 17"/>
            <p:cNvSpPr>
              <a:spLocks noChangeArrowheads="1"/>
            </p:cNvSpPr>
            <p:nvPr/>
          </p:nvSpPr>
          <p:spPr bwMode="auto">
            <a:xfrm>
              <a:off x="567" y="1119"/>
              <a:ext cx="39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设</a:t>
              </a:r>
              <a:r>
                <a:rPr lang="zh-CN" altLang="en-US" sz="2400" b="1" dirty="0" smtClean="0"/>
                <a:t>起点                         </a:t>
              </a:r>
              <a:r>
                <a:rPr lang="zh-CN" altLang="en-US" sz="2400" b="1" dirty="0"/>
                <a:t>和</a:t>
              </a:r>
              <a:r>
                <a:rPr lang="zh-CN" altLang="en-US" sz="2400" b="1" dirty="0" smtClean="0"/>
                <a:t>终点                       </a:t>
              </a:r>
              <a:r>
                <a:rPr lang="en-US" altLang="zh-CN" sz="2400" b="1" dirty="0"/>
                <a:t>,</a:t>
              </a:r>
              <a:r>
                <a:rPr lang="zh-CN" altLang="en-US" sz="2400" b="1" dirty="0"/>
                <a:t>则</a:t>
              </a:r>
              <a:r>
                <a:rPr lang="zh-CN" altLang="en-US" b="1" dirty="0"/>
                <a:t>         </a:t>
              </a:r>
              <a:r>
                <a:rPr lang="zh-CN" altLang="en-US" dirty="0"/>
                <a:t>  </a:t>
              </a:r>
            </a:p>
          </p:txBody>
        </p:sp>
        <p:pic>
          <p:nvPicPr>
            <p:cNvPr id="30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145"/>
              <a:ext cx="1009" cy="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" y="1140"/>
              <a:ext cx="982" cy="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9" y="2924176"/>
            <a:ext cx="3551237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3454400"/>
            <a:ext cx="2449512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07" name="Group 35"/>
          <p:cNvGrpSpPr>
            <a:grpSpLocks/>
          </p:cNvGrpSpPr>
          <p:nvPr/>
        </p:nvGrpSpPr>
        <p:grpSpPr bwMode="auto">
          <a:xfrm>
            <a:off x="2262188" y="4170368"/>
            <a:ext cx="7040562" cy="461963"/>
            <a:chOff x="465" y="2280"/>
            <a:chExt cx="4435" cy="291"/>
          </a:xfrm>
        </p:grpSpPr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465" y="2280"/>
              <a:ext cx="39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．方向角：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向量    与三个坐标轴正向的夹角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3099" name="Picture 2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2295"/>
              <a:ext cx="183" cy="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2294"/>
              <a:ext cx="614" cy="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5146675"/>
            <a:ext cx="7775575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6118225"/>
            <a:ext cx="3157538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4008439" y="404814"/>
            <a:ext cx="3921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</a:t>
            </a:r>
            <a:r>
              <a:rPr lang="en-US" altLang="zh-CN" b="1" dirty="0">
                <a:solidFill>
                  <a:srgbClr val="FF3300"/>
                </a:solidFill>
              </a:rPr>
              <a:t> </a:t>
            </a:r>
            <a:r>
              <a:rPr lang="zh-CN" altLang="en-US" b="1" dirty="0">
                <a:solidFill>
                  <a:srgbClr val="FF3300"/>
                </a:solidFill>
              </a:rPr>
              <a:t>向量代数</a:t>
            </a:r>
            <a:endParaRPr lang="zh-CN" alt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  <p:bldP spid="3080" grpId="0"/>
      <p:bldP spid="3084" grpId="0"/>
      <p:bldP spid="310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3827" name="Group 35"/>
          <p:cNvGrpSpPr>
            <a:grpSpLocks/>
          </p:cNvGrpSpPr>
          <p:nvPr/>
        </p:nvGrpSpPr>
        <p:grpSpPr bwMode="auto">
          <a:xfrm>
            <a:off x="2106613" y="476250"/>
            <a:ext cx="7373938" cy="1106488"/>
            <a:chOff x="281" y="300"/>
            <a:chExt cx="4645" cy="697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281" y="321"/>
              <a:ext cx="46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7】 </a:t>
              </a:r>
              <a:r>
                <a:rPr lang="zh-CN" altLang="en-US" sz="2400" b="1" dirty="0" smtClean="0"/>
                <a:t>在          </a:t>
              </a:r>
              <a:r>
                <a:rPr lang="zh-CN" altLang="en-US" sz="2400" b="1" dirty="0"/>
                <a:t>坐标平面上求</a:t>
              </a:r>
              <a:r>
                <a:rPr lang="zh-CN" altLang="en-US" sz="2400" b="1" dirty="0" smtClean="0"/>
                <a:t>向量     </a:t>
              </a:r>
              <a:r>
                <a:rPr lang="zh-CN" altLang="en-US" sz="2400" b="1" dirty="0"/>
                <a:t>，它垂直于向量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3379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345"/>
              <a:ext cx="409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799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" y="300"/>
              <a:ext cx="219" cy="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801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" y="713"/>
              <a:ext cx="1134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2172" y="706"/>
              <a:ext cx="21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并与向量     有相等的</a:t>
              </a:r>
              <a:r>
                <a:rPr lang="zh-CN" altLang="en-US" sz="2400" b="1" dirty="0" smtClean="0"/>
                <a:t>模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pic>
          <p:nvPicPr>
            <p:cNvPr id="33804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" y="709"/>
              <a:ext cx="179" cy="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834" name="Group 42"/>
          <p:cNvGrpSpPr>
            <a:grpSpLocks/>
          </p:cNvGrpSpPr>
          <p:nvPr/>
        </p:nvGrpSpPr>
        <p:grpSpPr bwMode="auto">
          <a:xfrm>
            <a:off x="2235201" y="1700213"/>
            <a:ext cx="7173913" cy="457200"/>
            <a:chOff x="448" y="1071"/>
            <a:chExt cx="4519" cy="288"/>
          </a:xfrm>
        </p:grpSpPr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448" y="1071"/>
              <a:ext cx="45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</a:rPr>
                <a:t>分析： 先设出向量     ，再用两个条件确定其</a:t>
              </a:r>
              <a:r>
                <a:rPr lang="zh-CN" altLang="en-US" sz="2400" b="1" dirty="0" smtClean="0">
                  <a:solidFill>
                    <a:schemeClr val="accent2"/>
                  </a:solidFill>
                </a:rPr>
                <a:t>系数</a:t>
              </a:r>
              <a:r>
                <a:rPr lang="en-US" altLang="zh-CN" sz="2400" b="1" dirty="0" smtClean="0">
                  <a:solidFill>
                    <a:schemeClr val="accent2"/>
                  </a:solidFill>
                </a:rPr>
                <a:t>.</a:t>
              </a:r>
              <a:r>
                <a:rPr lang="zh-CN" altLang="en-US" sz="2400" dirty="0" smtClean="0">
                  <a:solidFill>
                    <a:schemeClr val="accent2"/>
                  </a:solidFill>
                </a:rPr>
                <a:t> 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pic>
          <p:nvPicPr>
            <p:cNvPr id="33807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" y="1078"/>
              <a:ext cx="211" cy="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3835" name="Group 43"/>
          <p:cNvGrpSpPr>
            <a:grpSpLocks/>
          </p:cNvGrpSpPr>
          <p:nvPr/>
        </p:nvGrpSpPr>
        <p:grpSpPr bwMode="auto">
          <a:xfrm>
            <a:off x="1947863" y="2420941"/>
            <a:ext cx="4767265" cy="461963"/>
            <a:chOff x="267" y="1525"/>
            <a:chExt cx="3003" cy="291"/>
          </a:xfrm>
        </p:grpSpPr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267" y="1525"/>
              <a:ext cx="30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解：</a:t>
              </a:r>
              <a:r>
                <a:rPr lang="zh-CN" altLang="en-US" sz="2400" b="1" dirty="0"/>
                <a:t>由已知条件</a:t>
              </a:r>
              <a:r>
                <a:rPr lang="en-US" altLang="zh-CN" sz="2400" b="1" dirty="0"/>
                <a:t>,</a:t>
              </a:r>
              <a:r>
                <a:rPr lang="zh-CN" altLang="en-US" sz="2400" b="1" dirty="0"/>
                <a:t>可</a:t>
              </a:r>
              <a:r>
                <a:rPr lang="zh-CN" altLang="en-US" sz="2400" b="1" dirty="0" smtClean="0"/>
                <a:t>设                       </a:t>
              </a:r>
              <a:r>
                <a:rPr lang="en-US" altLang="zh-CN" sz="2400" b="1" dirty="0"/>
                <a:t>,</a:t>
              </a:r>
              <a:r>
                <a:rPr lang="en-US" altLang="zh-CN" dirty="0"/>
                <a:t> </a:t>
              </a:r>
            </a:p>
          </p:txBody>
        </p:sp>
        <p:pic>
          <p:nvPicPr>
            <p:cNvPr id="33809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543"/>
              <a:ext cx="930" cy="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3811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6" y="2355851"/>
            <a:ext cx="3311525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836" name="Group 44"/>
          <p:cNvGrpSpPr>
            <a:grpSpLocks/>
          </p:cNvGrpSpPr>
          <p:nvPr/>
        </p:nvGrpSpPr>
        <p:grpSpPr bwMode="auto">
          <a:xfrm>
            <a:off x="1847851" y="3257555"/>
            <a:ext cx="7005640" cy="461963"/>
            <a:chOff x="204" y="2052"/>
            <a:chExt cx="4413" cy="291"/>
          </a:xfrm>
        </p:grpSpPr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204" y="2052"/>
              <a:ext cx="44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zh-CN" altLang="en-US" sz="2400" b="1" dirty="0"/>
                <a:t>由已知条件</a:t>
              </a:r>
              <a:r>
                <a:rPr lang="zh-CN" altLang="en-US" sz="2400" b="1" dirty="0" smtClean="0"/>
                <a:t>有                                                                  </a:t>
              </a:r>
              <a:r>
                <a:rPr lang="zh-CN" altLang="en-US" sz="2400" b="1" dirty="0"/>
                <a:t>，</a:t>
              </a:r>
              <a:endParaRPr lang="zh-CN" altLang="en-US" dirty="0"/>
            </a:p>
          </p:txBody>
        </p:sp>
        <p:pic>
          <p:nvPicPr>
            <p:cNvPr id="33814" name="Picture 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" y="2071"/>
              <a:ext cx="2784" cy="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818" name="Picture 2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933826"/>
            <a:ext cx="5386387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20" name="Picture 2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4" y="4144964"/>
            <a:ext cx="11525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831" name="Group 39"/>
          <p:cNvGrpSpPr>
            <a:grpSpLocks/>
          </p:cNvGrpSpPr>
          <p:nvPr/>
        </p:nvGrpSpPr>
        <p:grpSpPr bwMode="auto">
          <a:xfrm>
            <a:off x="2282826" y="4941888"/>
            <a:ext cx="5108575" cy="838200"/>
            <a:chOff x="478" y="2993"/>
            <a:chExt cx="3218" cy="528"/>
          </a:xfrm>
        </p:grpSpPr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478" y="3097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/>
                <a:t> </a:t>
              </a:r>
              <a:r>
                <a:rPr lang="zh-CN" altLang="en-US" sz="2400" b="1"/>
                <a:t>则</a:t>
              </a:r>
              <a:endParaRPr lang="zh-CN" altLang="en-US"/>
            </a:p>
          </p:txBody>
        </p:sp>
        <p:pic>
          <p:nvPicPr>
            <p:cNvPr id="33823" name="Picture 3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2993"/>
              <a:ext cx="2313" cy="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832" name="Group 40"/>
          <p:cNvGrpSpPr>
            <a:grpSpLocks/>
          </p:cNvGrpSpPr>
          <p:nvPr/>
        </p:nvGrpSpPr>
        <p:grpSpPr bwMode="auto">
          <a:xfrm>
            <a:off x="2279651" y="5981700"/>
            <a:ext cx="5184775" cy="471488"/>
            <a:chOff x="476" y="3768"/>
            <a:chExt cx="3266" cy="297"/>
          </a:xfrm>
        </p:grpSpPr>
        <p:pic>
          <p:nvPicPr>
            <p:cNvPr id="33825" name="Picture 3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768"/>
              <a:ext cx="2350" cy="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29" name="Text Box 37"/>
            <p:cNvSpPr txBox="1">
              <a:spLocks noChangeArrowheads="1"/>
            </p:cNvSpPr>
            <p:nvPr/>
          </p:nvSpPr>
          <p:spPr bwMode="auto">
            <a:xfrm>
              <a:off x="476" y="3777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于是</a:t>
              </a:r>
            </a:p>
          </p:txBody>
        </p:sp>
      </p:grpSp>
      <p:grpSp>
        <p:nvGrpSpPr>
          <p:cNvPr id="33838" name="Group 46"/>
          <p:cNvGrpSpPr>
            <a:grpSpLocks/>
          </p:cNvGrpSpPr>
          <p:nvPr/>
        </p:nvGrpSpPr>
        <p:grpSpPr bwMode="auto">
          <a:xfrm>
            <a:off x="8524876" y="3103564"/>
            <a:ext cx="1603375" cy="757237"/>
            <a:chOff x="4410" y="1955"/>
            <a:chExt cx="1010" cy="477"/>
          </a:xfrm>
        </p:grpSpPr>
        <p:pic>
          <p:nvPicPr>
            <p:cNvPr id="33816" name="Picture 2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" y="1955"/>
              <a:ext cx="677" cy="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33" name="Text Box 41"/>
            <p:cNvSpPr txBox="1">
              <a:spLocks noChangeArrowheads="1"/>
            </p:cNvSpPr>
            <p:nvPr/>
          </p:nvSpPr>
          <p:spPr bwMode="auto">
            <a:xfrm>
              <a:off x="4410" y="202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398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524001" y="3172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4862" name="Group 46"/>
          <p:cNvGrpSpPr>
            <a:grpSpLocks/>
          </p:cNvGrpSpPr>
          <p:nvPr/>
        </p:nvGrpSpPr>
        <p:grpSpPr bwMode="auto">
          <a:xfrm>
            <a:off x="1992313" y="547689"/>
            <a:ext cx="7977189" cy="1123951"/>
            <a:chOff x="295" y="345"/>
            <a:chExt cx="5025" cy="708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295" y="345"/>
              <a:ext cx="50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8】</a:t>
              </a:r>
              <a:r>
                <a:rPr lang="zh-CN" altLang="en-US" sz="2400" b="1" dirty="0"/>
                <a:t>已知</a:t>
              </a:r>
              <a:r>
                <a:rPr lang="zh-CN" altLang="en-US" sz="2400" b="1" dirty="0" smtClean="0"/>
                <a:t>向量                            ，   </a:t>
              </a:r>
              <a:r>
                <a:rPr lang="zh-CN" altLang="en-US" sz="2400" b="1" dirty="0"/>
                <a:t>轴与三坐标轴正向构成</a:t>
              </a:r>
              <a:endParaRPr lang="zh-CN" altLang="en-US" dirty="0"/>
            </a:p>
          </p:txBody>
        </p:sp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" y="355"/>
              <a:ext cx="1180" cy="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391"/>
              <a:ext cx="181" cy="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521" y="765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相等锐角， </a:t>
              </a: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1464" y="761"/>
              <a:ext cx="2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求     </a:t>
              </a:r>
              <a:r>
                <a:rPr lang="zh-CN" altLang="en-US" sz="2400" b="1" dirty="0"/>
                <a:t>在     轴上的投影。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34827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753"/>
              <a:ext cx="224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9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798"/>
              <a:ext cx="182" cy="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861" name="Group 45"/>
          <p:cNvGrpSpPr>
            <a:grpSpLocks/>
          </p:cNvGrpSpPr>
          <p:nvPr/>
        </p:nvGrpSpPr>
        <p:grpSpPr bwMode="auto">
          <a:xfrm>
            <a:off x="2135188" y="1844675"/>
            <a:ext cx="7899400" cy="457200"/>
            <a:chOff x="340" y="1207"/>
            <a:chExt cx="4976" cy="288"/>
          </a:xfrm>
        </p:grpSpPr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340" y="1207"/>
              <a:ext cx="49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</a:rPr>
                <a:t>分析：先求出    轴上的单位向量，再利用向量投影公式。</a:t>
              </a:r>
              <a:r>
                <a:rPr lang="zh-CN" altLang="en-US">
                  <a:solidFill>
                    <a:schemeClr val="accent2"/>
                  </a:solidFill>
                </a:rPr>
                <a:t> </a:t>
              </a:r>
            </a:p>
          </p:txBody>
        </p:sp>
        <p:pic>
          <p:nvPicPr>
            <p:cNvPr id="34837" name="Picture 2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4" y="1252"/>
              <a:ext cx="182" cy="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1524001" y="3172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4863" name="Group 47"/>
          <p:cNvGrpSpPr>
            <a:grpSpLocks/>
          </p:cNvGrpSpPr>
          <p:nvPr/>
        </p:nvGrpSpPr>
        <p:grpSpPr bwMode="auto">
          <a:xfrm>
            <a:off x="2208213" y="2562229"/>
            <a:ext cx="6878635" cy="461963"/>
            <a:chOff x="476" y="1614"/>
            <a:chExt cx="4333" cy="291"/>
          </a:xfrm>
        </p:grpSpPr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476" y="1614"/>
              <a:ext cx="4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解：</a:t>
              </a:r>
              <a:r>
                <a:rPr lang="zh-CN" altLang="en-US" sz="2400" b="1" dirty="0"/>
                <a:t>设    轴的方向余弦分别</a:t>
              </a:r>
              <a:r>
                <a:rPr lang="zh-CN" altLang="en-US" sz="2400" b="1" dirty="0" smtClean="0"/>
                <a:t>为                                  </a:t>
              </a:r>
              <a:r>
                <a:rPr lang="zh-CN" altLang="en-US" sz="2400" b="1" dirty="0"/>
                <a:t>，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34841" name="Picture 2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1660"/>
              <a:ext cx="182" cy="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42" name="Picture 2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628"/>
              <a:ext cx="1474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2351088" y="3139432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由已知条件</a:t>
            </a:r>
            <a:endParaRPr lang="zh-CN" altLang="en-US"/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4846" name="Picture 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3200401"/>
            <a:ext cx="1258887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868" name="Group 52"/>
          <p:cNvGrpSpPr>
            <a:grpSpLocks/>
          </p:cNvGrpSpPr>
          <p:nvPr/>
        </p:nvGrpSpPr>
        <p:grpSpPr bwMode="auto">
          <a:xfrm>
            <a:off x="5232401" y="3141667"/>
            <a:ext cx="3743325" cy="461963"/>
            <a:chOff x="2336" y="1979"/>
            <a:chExt cx="2358" cy="291"/>
          </a:xfrm>
        </p:grpSpPr>
        <p:sp>
          <p:nvSpPr>
            <p:cNvPr id="34848" name="Text Box 32"/>
            <p:cNvSpPr txBox="1">
              <a:spLocks noChangeArrowheads="1"/>
            </p:cNvSpPr>
            <p:nvPr/>
          </p:nvSpPr>
          <p:spPr bwMode="auto">
            <a:xfrm>
              <a:off x="2336" y="1979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及</a:t>
              </a:r>
            </a:p>
          </p:txBody>
        </p:sp>
        <p:pic>
          <p:nvPicPr>
            <p:cNvPr id="34849" name="Picture 3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988"/>
              <a:ext cx="2086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4867" name="Group 51"/>
          <p:cNvGrpSpPr>
            <a:grpSpLocks/>
          </p:cNvGrpSpPr>
          <p:nvPr/>
        </p:nvGrpSpPr>
        <p:grpSpPr bwMode="auto">
          <a:xfrm>
            <a:off x="2286000" y="4581525"/>
            <a:ext cx="6654802" cy="763588"/>
            <a:chOff x="385" y="2949"/>
            <a:chExt cx="4192" cy="481"/>
          </a:xfrm>
        </p:grpSpPr>
        <p:sp>
          <p:nvSpPr>
            <p:cNvPr id="34855" name="Rectangle 39"/>
            <p:cNvSpPr>
              <a:spLocks noChangeArrowheads="1"/>
            </p:cNvSpPr>
            <p:nvPr/>
          </p:nvSpPr>
          <p:spPr bwMode="auto">
            <a:xfrm>
              <a:off x="385" y="3052"/>
              <a:ext cx="4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即    轴上的正向单位向量</a:t>
              </a:r>
              <a:r>
                <a:rPr lang="zh-CN" altLang="en-US" sz="2400" b="1" dirty="0" smtClean="0"/>
                <a:t>为                                    </a:t>
              </a:r>
              <a:r>
                <a:rPr lang="zh-CN" altLang="en-US" sz="2400" b="1" dirty="0"/>
                <a:t>，</a:t>
              </a:r>
              <a:endParaRPr lang="zh-CN" altLang="en-US" dirty="0"/>
            </a:p>
          </p:txBody>
        </p:sp>
        <p:pic>
          <p:nvPicPr>
            <p:cNvPr id="34856" name="Picture 4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3098"/>
              <a:ext cx="181" cy="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57" name="Picture 4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2949"/>
              <a:ext cx="1497" cy="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860" name="Rectangle 44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4859" name="Picture 4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5516563"/>
            <a:ext cx="6480175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2116138" y="5680075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于是 </a:t>
            </a:r>
          </a:p>
        </p:txBody>
      </p:sp>
      <p:grpSp>
        <p:nvGrpSpPr>
          <p:cNvPr id="34869" name="Group 53"/>
          <p:cNvGrpSpPr>
            <a:grpSpLocks/>
          </p:cNvGrpSpPr>
          <p:nvPr/>
        </p:nvGrpSpPr>
        <p:grpSpPr bwMode="auto">
          <a:xfrm>
            <a:off x="2403475" y="3908430"/>
            <a:ext cx="2000250" cy="461963"/>
            <a:chOff x="554" y="2462"/>
            <a:chExt cx="1260" cy="291"/>
          </a:xfrm>
        </p:grpSpPr>
        <p:pic>
          <p:nvPicPr>
            <p:cNvPr id="34851" name="Picture 3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478"/>
              <a:ext cx="975" cy="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554" y="2462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得</a:t>
              </a:r>
            </a:p>
          </p:txBody>
        </p:sp>
      </p:grpSp>
      <p:grpSp>
        <p:nvGrpSpPr>
          <p:cNvPr id="34870" name="Group 54"/>
          <p:cNvGrpSpPr>
            <a:grpSpLocks/>
          </p:cNvGrpSpPr>
          <p:nvPr/>
        </p:nvGrpSpPr>
        <p:grpSpPr bwMode="auto">
          <a:xfrm>
            <a:off x="5140326" y="3733801"/>
            <a:ext cx="4124325" cy="842963"/>
            <a:chOff x="2278" y="2352"/>
            <a:chExt cx="2598" cy="531"/>
          </a:xfrm>
        </p:grpSpPr>
        <p:pic>
          <p:nvPicPr>
            <p:cNvPr id="34853" name="Picture 3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2352"/>
              <a:ext cx="2087" cy="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66" name="Text Box 50"/>
            <p:cNvSpPr txBox="1">
              <a:spLocks noChangeArrowheads="1"/>
            </p:cNvSpPr>
            <p:nvPr/>
          </p:nvSpPr>
          <p:spPr bwMode="auto">
            <a:xfrm>
              <a:off x="2278" y="2474"/>
              <a:ext cx="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所以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6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4" grpId="0"/>
      <p:bldP spid="348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2214563" y="460376"/>
            <a:ext cx="8240714" cy="1152525"/>
            <a:chOff x="435" y="290"/>
            <a:chExt cx="5191" cy="726"/>
          </a:xfrm>
        </p:grpSpPr>
        <p:sp>
          <p:nvSpPr>
            <p:cNvPr id="35844" name="Rectangle 4"/>
            <p:cNvSpPr>
              <a:spLocks noChangeArrowheads="1"/>
            </p:cNvSpPr>
            <p:nvPr/>
          </p:nvSpPr>
          <p:spPr bwMode="auto">
            <a:xfrm>
              <a:off x="435" y="299"/>
              <a:ext cx="51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9】</a:t>
              </a:r>
              <a:r>
                <a:rPr lang="zh-CN" altLang="en-US" sz="2400" b="1" dirty="0"/>
                <a:t>设</a:t>
              </a:r>
              <a:r>
                <a:rPr lang="zh-CN" altLang="en-US" sz="2400" b="1" dirty="0" smtClean="0"/>
                <a:t>向量                     ，                 ，  其中          ，          </a:t>
              </a:r>
              <a:r>
                <a:rPr lang="zh-CN" altLang="en-US" sz="2400" b="1" dirty="0"/>
                <a:t>， 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3584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" y="300"/>
              <a:ext cx="884" cy="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47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3" y="290"/>
              <a:ext cx="862" cy="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49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" y="300"/>
              <a:ext cx="499" cy="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51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" y="300"/>
              <a:ext cx="521" cy="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521" y="725"/>
              <a:ext cx="14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且             </a:t>
              </a:r>
              <a:r>
                <a:rPr lang="en-US" altLang="zh-CN" sz="2400" b="1" dirty="0" smtClean="0"/>
                <a:t>.   </a:t>
              </a:r>
              <a:r>
                <a:rPr lang="zh-CN" altLang="en-US" sz="2400" b="1" dirty="0" smtClean="0"/>
                <a:t>问</a:t>
              </a:r>
              <a:r>
                <a:rPr lang="zh-CN" altLang="en-US" sz="2400" b="1" dirty="0"/>
                <a:t>：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35854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709"/>
              <a:ext cx="544" cy="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888" name="Group 48"/>
          <p:cNvGrpSpPr>
            <a:grpSpLocks/>
          </p:cNvGrpSpPr>
          <p:nvPr/>
        </p:nvGrpSpPr>
        <p:grpSpPr bwMode="auto">
          <a:xfrm>
            <a:off x="2208214" y="1773238"/>
            <a:ext cx="3348037" cy="457200"/>
            <a:chOff x="431" y="1117"/>
            <a:chExt cx="2109" cy="288"/>
          </a:xfrm>
        </p:grpSpPr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431" y="1117"/>
              <a:ext cx="17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1</a:t>
              </a:r>
              <a:r>
                <a:rPr lang="zh-CN" altLang="en-US" sz="2400" b="1"/>
                <a:t>）   为何值时，</a:t>
              </a:r>
              <a:r>
                <a:rPr lang="zh-CN" altLang="en-US"/>
                <a:t> </a:t>
              </a:r>
            </a:p>
          </p:txBody>
        </p:sp>
        <p:pic>
          <p:nvPicPr>
            <p:cNvPr id="35857" name="Picture 1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138"/>
              <a:ext cx="188" cy="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59" name="Picture 1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1138"/>
              <a:ext cx="476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889" name="Group 49"/>
          <p:cNvGrpSpPr>
            <a:grpSpLocks/>
          </p:cNvGrpSpPr>
          <p:nvPr/>
        </p:nvGrpSpPr>
        <p:grpSpPr bwMode="auto">
          <a:xfrm>
            <a:off x="2208214" y="2311400"/>
            <a:ext cx="7754937" cy="495300"/>
            <a:chOff x="431" y="1456"/>
            <a:chExt cx="4885" cy="312"/>
          </a:xfrm>
        </p:grpSpPr>
        <p:sp>
          <p:nvSpPr>
            <p:cNvPr id="35861" name="Rectangle 21"/>
            <p:cNvSpPr>
              <a:spLocks noChangeArrowheads="1"/>
            </p:cNvSpPr>
            <p:nvPr/>
          </p:nvSpPr>
          <p:spPr bwMode="auto">
            <a:xfrm>
              <a:off x="1941" y="1464"/>
              <a:ext cx="33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以    与    为邻边的平行四边形面积为</a:t>
              </a:r>
              <a:r>
                <a:rPr lang="en-US" altLang="zh-CN" sz="2400" b="1" dirty="0" smtClean="0"/>
                <a:t>6.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431" y="1480"/>
              <a:ext cx="17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2</a:t>
              </a:r>
              <a:r>
                <a:rPr lang="zh-CN" altLang="en-US" sz="2400" b="1"/>
                <a:t>）   为何值时，</a:t>
              </a:r>
              <a:r>
                <a:rPr lang="zh-CN" altLang="en-US"/>
                <a:t> </a:t>
              </a:r>
            </a:p>
          </p:txBody>
        </p:sp>
        <p:pic>
          <p:nvPicPr>
            <p:cNvPr id="35863" name="Picture 2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" y="1508"/>
              <a:ext cx="188" cy="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64" name="Picture 2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1480"/>
              <a:ext cx="205" cy="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66" name="Picture 2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" y="1456"/>
              <a:ext cx="177" cy="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2343150" y="2940050"/>
            <a:ext cx="592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分析：（</a:t>
            </a:r>
            <a:r>
              <a:rPr lang="en-US" altLang="zh-CN" sz="2400" b="1">
                <a:solidFill>
                  <a:schemeClr val="accent2"/>
                </a:solidFill>
              </a:rPr>
              <a:t>1</a:t>
            </a:r>
            <a:r>
              <a:rPr lang="zh-CN" altLang="en-US" sz="2400" b="1">
                <a:solidFill>
                  <a:schemeClr val="accent2"/>
                </a:solidFill>
              </a:rPr>
              <a:t>）用向量垂直的充分必要条件； 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3275013" y="3504556"/>
            <a:ext cx="4512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</a:rPr>
              <a:t>）用向量积的模的几何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意义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.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 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890" name="Group 50"/>
          <p:cNvGrpSpPr>
            <a:grpSpLocks/>
          </p:cNvGrpSpPr>
          <p:nvPr/>
        </p:nvGrpSpPr>
        <p:grpSpPr bwMode="auto">
          <a:xfrm>
            <a:off x="2424114" y="4141788"/>
            <a:ext cx="7127875" cy="481012"/>
            <a:chOff x="567" y="2609"/>
            <a:chExt cx="4490" cy="303"/>
          </a:xfrm>
        </p:grpSpPr>
        <p:sp>
          <p:nvSpPr>
            <p:cNvPr id="35871" name="Rectangle 31"/>
            <p:cNvSpPr>
              <a:spLocks noChangeArrowheads="1"/>
            </p:cNvSpPr>
            <p:nvPr/>
          </p:nvSpPr>
          <p:spPr bwMode="auto">
            <a:xfrm>
              <a:off x="567" y="2624"/>
              <a:ext cx="4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解：</a:t>
              </a:r>
              <a:r>
                <a:rPr lang="zh-CN" altLang="en-US" sz="2400" b="1" dirty="0"/>
                <a:t>（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） </a:t>
              </a:r>
              <a:r>
                <a:rPr lang="zh-CN" altLang="en-US" sz="2400" b="1" dirty="0" smtClean="0"/>
                <a:t>当                                                         </a:t>
              </a:r>
              <a:r>
                <a:rPr lang="zh-CN" altLang="en-US" sz="2400" b="1" dirty="0"/>
                <a:t>时                                   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35872" name="Picture 3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2609"/>
              <a:ext cx="2358" cy="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2640013" y="4761857"/>
            <a:ext cx="46474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 smtClean="0"/>
              <a:t>即                                                       </a:t>
            </a:r>
            <a:r>
              <a:rPr lang="zh-CN" altLang="en-US" sz="2400" b="1" dirty="0"/>
              <a:t>，</a:t>
            </a:r>
            <a:r>
              <a:rPr lang="zh-CN" altLang="en-US" dirty="0"/>
              <a:t> </a:t>
            </a:r>
          </a:p>
        </p:txBody>
      </p:sp>
      <p:pic>
        <p:nvPicPr>
          <p:cNvPr id="35875" name="Picture 3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4692651"/>
            <a:ext cx="3527425" cy="6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891" name="Group 51"/>
          <p:cNvGrpSpPr>
            <a:grpSpLocks/>
          </p:cNvGrpSpPr>
          <p:nvPr/>
        </p:nvGrpSpPr>
        <p:grpSpPr bwMode="auto">
          <a:xfrm>
            <a:off x="2640014" y="5362582"/>
            <a:ext cx="4935540" cy="461963"/>
            <a:chOff x="703" y="3378"/>
            <a:chExt cx="3109" cy="291"/>
          </a:xfrm>
        </p:grpSpPr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703" y="3378"/>
              <a:ext cx="31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亦即       </a:t>
              </a:r>
              <a:r>
                <a:rPr lang="zh-CN" altLang="en-US" sz="2400" dirty="0" smtClean="0"/>
                <a:t>                               ，             </a:t>
              </a:r>
              <a:r>
                <a:rPr lang="zh-CN" altLang="en-US" sz="2400" b="1" dirty="0"/>
                <a:t>时</a:t>
              </a:r>
            </a:p>
          </p:txBody>
        </p:sp>
        <p:pic>
          <p:nvPicPr>
            <p:cNvPr id="35878" name="Picture 38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" y="3379"/>
              <a:ext cx="1497" cy="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80" name="Picture 40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3407"/>
              <a:ext cx="589" cy="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5882" name="Picture 4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9" y="5408613"/>
            <a:ext cx="1081087" cy="3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892" name="Group 52"/>
          <p:cNvGrpSpPr>
            <a:grpSpLocks/>
          </p:cNvGrpSpPr>
          <p:nvPr/>
        </p:nvGrpSpPr>
        <p:grpSpPr bwMode="auto">
          <a:xfrm>
            <a:off x="2640014" y="6007108"/>
            <a:ext cx="3295651" cy="461963"/>
            <a:chOff x="703" y="3784"/>
            <a:chExt cx="2076" cy="291"/>
          </a:xfrm>
        </p:grpSpPr>
        <p:sp>
          <p:nvSpPr>
            <p:cNvPr id="35884" name="Rectangle 44"/>
            <p:cNvSpPr>
              <a:spLocks noChangeArrowheads="1"/>
            </p:cNvSpPr>
            <p:nvPr/>
          </p:nvSpPr>
          <p:spPr bwMode="auto">
            <a:xfrm>
              <a:off x="703" y="3784"/>
              <a:ext cx="20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故</a:t>
              </a:r>
              <a:r>
                <a:rPr lang="zh-CN" altLang="en-US" sz="2400" b="1" dirty="0" smtClean="0"/>
                <a:t>当              ，时           </a:t>
              </a:r>
              <a:r>
                <a:rPr lang="en-US" altLang="zh-CN" sz="2400" b="1" dirty="0" smtClean="0"/>
                <a:t>.</a:t>
              </a:r>
              <a:r>
                <a:rPr lang="zh-CN" altLang="en-US" sz="2400" dirty="0" smtClean="0"/>
                <a:t> </a:t>
              </a:r>
              <a:endParaRPr lang="zh-CN" altLang="en-US" sz="2400" dirty="0"/>
            </a:p>
          </p:txBody>
        </p:sp>
        <p:pic>
          <p:nvPicPr>
            <p:cNvPr id="35885" name="Picture 4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3813"/>
              <a:ext cx="589" cy="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86" name="Picture 4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3810"/>
              <a:ext cx="476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75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8" grpId="0"/>
      <p:bldP spid="35870" grpId="0"/>
      <p:bldP spid="358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08214" y="549275"/>
            <a:ext cx="325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 平行四边形面积</a:t>
            </a:r>
            <a:r>
              <a:rPr lang="zh-CN" altLang="en-US"/>
              <a:t> 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1125539"/>
            <a:ext cx="39592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1770063"/>
            <a:ext cx="4752975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2386013"/>
            <a:ext cx="2952750" cy="5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687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9" y="2905125"/>
            <a:ext cx="2808287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50" y="3709988"/>
            <a:ext cx="2374900" cy="79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1" y="3875088"/>
            <a:ext cx="1800225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895" name="Group 31"/>
          <p:cNvGrpSpPr>
            <a:grpSpLocks/>
          </p:cNvGrpSpPr>
          <p:nvPr/>
        </p:nvGrpSpPr>
        <p:grpSpPr bwMode="auto">
          <a:xfrm>
            <a:off x="2711451" y="4625982"/>
            <a:ext cx="5184775" cy="461963"/>
            <a:chOff x="748" y="2914"/>
            <a:chExt cx="3266" cy="291"/>
          </a:xfrm>
        </p:grpSpPr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748" y="2914"/>
              <a:ext cx="27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则                       </a:t>
              </a:r>
              <a:r>
                <a:rPr lang="zh-CN" altLang="en-US" sz="2400" b="1" dirty="0"/>
                <a:t>，</a:t>
              </a:r>
              <a:r>
                <a:rPr lang="zh-CN" altLang="en-US" sz="2400" b="1" dirty="0" smtClean="0"/>
                <a:t>于是              </a:t>
              </a:r>
              <a:r>
                <a:rPr lang="zh-CN" altLang="en-US" sz="2400" b="1" dirty="0"/>
                <a:t>或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36882" name="Picture 1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" y="2932"/>
              <a:ext cx="952" cy="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84" name="Picture 2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2928"/>
              <a:ext cx="499" cy="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86" name="Picture 2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2924"/>
              <a:ext cx="590" cy="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896" name="Group 32"/>
          <p:cNvGrpSpPr>
            <a:grpSpLocks/>
          </p:cNvGrpSpPr>
          <p:nvPr/>
        </p:nvGrpSpPr>
        <p:grpSpPr bwMode="auto">
          <a:xfrm>
            <a:off x="1933575" y="5472118"/>
            <a:ext cx="8224838" cy="477838"/>
            <a:chOff x="258" y="3447"/>
            <a:chExt cx="5181" cy="301"/>
          </a:xfrm>
        </p:grpSpPr>
        <p:sp>
          <p:nvSpPr>
            <p:cNvPr id="36888" name="Rectangle 24"/>
            <p:cNvSpPr>
              <a:spLocks noChangeArrowheads="1"/>
            </p:cNvSpPr>
            <p:nvPr/>
          </p:nvSpPr>
          <p:spPr bwMode="auto">
            <a:xfrm>
              <a:off x="2064" y="3457"/>
              <a:ext cx="33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以    与    为邻边的平行四边形面积为</a:t>
              </a:r>
              <a:r>
                <a:rPr lang="en-US" altLang="zh-CN" sz="2400" b="1" dirty="0" smtClean="0"/>
                <a:t>6.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pic>
          <p:nvPicPr>
            <p:cNvPr id="36889" name="Picture 2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" y="3458"/>
              <a:ext cx="221" cy="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90" name="Picture 2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" y="3452"/>
              <a:ext cx="180" cy="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91" name="Rectangle 27"/>
            <p:cNvSpPr>
              <a:spLocks noChangeArrowheads="1"/>
            </p:cNvSpPr>
            <p:nvPr/>
          </p:nvSpPr>
          <p:spPr bwMode="auto">
            <a:xfrm>
              <a:off x="258" y="3447"/>
              <a:ext cx="20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当             或             </a:t>
              </a:r>
              <a:r>
                <a:rPr lang="zh-CN" altLang="en-US" sz="2400" b="1" dirty="0"/>
                <a:t>时，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36893" name="Picture 2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" y="3481"/>
              <a:ext cx="490" cy="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94" name="Picture 3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3469"/>
              <a:ext cx="581" cy="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31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2063750" y="404813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直线与平面典型例题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1884364" y="1196975"/>
            <a:ext cx="8783637" cy="457200"/>
            <a:chOff x="227" y="1933"/>
            <a:chExt cx="5533" cy="288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227" y="1933"/>
              <a:ext cx="5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1】</a:t>
              </a:r>
              <a:r>
                <a:rPr lang="zh-CN" altLang="en-US" sz="2400" b="1" dirty="0"/>
                <a:t>求平行于     轴且经过两</a:t>
              </a:r>
              <a:r>
                <a:rPr lang="zh-CN" altLang="en-US" sz="2400" b="1" dirty="0" smtClean="0"/>
                <a:t>点                              </a:t>
              </a:r>
              <a:r>
                <a:rPr lang="zh-CN" altLang="en-US" sz="2400" b="1" dirty="0"/>
                <a:t>的平面</a:t>
              </a:r>
              <a:r>
                <a:rPr lang="zh-CN" altLang="en-US" sz="2400" b="1" dirty="0" smtClean="0"/>
                <a:t>方程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pic>
          <p:nvPicPr>
            <p:cNvPr id="4915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1" y="1962"/>
              <a:ext cx="249" cy="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15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5" y="1959"/>
              <a:ext cx="1225" cy="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2065339" y="1914525"/>
            <a:ext cx="8423275" cy="1082674"/>
            <a:chOff x="341" y="1206"/>
            <a:chExt cx="5306" cy="682"/>
          </a:xfrm>
        </p:grpSpPr>
        <p:sp>
          <p:nvSpPr>
            <p:cNvPr id="49160" name="Rectangle 8"/>
            <p:cNvSpPr>
              <a:spLocks noChangeArrowheads="1"/>
            </p:cNvSpPr>
            <p:nvPr/>
          </p:nvSpPr>
          <p:spPr bwMode="auto">
            <a:xfrm>
              <a:off x="341" y="1206"/>
              <a:ext cx="52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</a:rPr>
                <a:t>分析：（</a:t>
              </a:r>
              <a:r>
                <a:rPr lang="en-US" altLang="zh-CN" sz="2400" b="1">
                  <a:solidFill>
                    <a:schemeClr val="accent2"/>
                  </a:solidFill>
                </a:rPr>
                <a:t>1</a:t>
              </a:r>
              <a:r>
                <a:rPr lang="zh-CN" altLang="en-US" sz="2400" b="1">
                  <a:solidFill>
                    <a:schemeClr val="accent2"/>
                  </a:solidFill>
                </a:rPr>
                <a:t>）已知平面过两点，可采用平面的点法式，用已知</a:t>
              </a: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863" y="1600"/>
              <a:ext cx="47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</a:rPr>
                <a:t>知两点确定的向量与向量    的向量积求平面的法向量；</a:t>
              </a:r>
              <a:r>
                <a:rPr lang="zh-CN" altLang="en-US">
                  <a:solidFill>
                    <a:schemeClr val="accent2"/>
                  </a:solidFill>
                </a:rPr>
                <a:t> </a:t>
              </a:r>
            </a:p>
          </p:txBody>
        </p:sp>
        <p:pic>
          <p:nvPicPr>
            <p:cNvPr id="49162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" y="1578"/>
              <a:ext cx="167" cy="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163" name="Group 11"/>
          <p:cNvGrpSpPr>
            <a:grpSpLocks/>
          </p:cNvGrpSpPr>
          <p:nvPr/>
        </p:nvGrpSpPr>
        <p:grpSpPr bwMode="auto">
          <a:xfrm>
            <a:off x="2238375" y="3187701"/>
            <a:ext cx="8394700" cy="1685926"/>
            <a:chOff x="450" y="2008"/>
            <a:chExt cx="5288" cy="1062"/>
          </a:xfrm>
        </p:grpSpPr>
        <p:sp>
          <p:nvSpPr>
            <p:cNvPr id="49164" name="Rectangle 12"/>
            <p:cNvSpPr>
              <a:spLocks noChangeArrowheads="1"/>
            </p:cNvSpPr>
            <p:nvPr/>
          </p:nvSpPr>
          <p:spPr bwMode="auto">
            <a:xfrm>
              <a:off x="450" y="2008"/>
              <a:ext cx="5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</a:rPr>
                <a:t>（</a:t>
              </a:r>
              <a:r>
                <a:rPr lang="en-US" altLang="zh-CN" sz="2400" b="1">
                  <a:solidFill>
                    <a:schemeClr val="accent2"/>
                  </a:solidFill>
                </a:rPr>
                <a:t>2</a:t>
              </a:r>
              <a:r>
                <a:rPr lang="zh-CN" altLang="en-US" sz="2400" b="1">
                  <a:solidFill>
                    <a:schemeClr val="accent2"/>
                  </a:solidFill>
                </a:rPr>
                <a:t>）由平面平行于    轴的特殊条件，可采用平面的一般式，</a:t>
              </a:r>
              <a:r>
                <a:rPr lang="zh-CN" altLang="en-US" sz="2400">
                  <a:solidFill>
                    <a:schemeClr val="accent2"/>
                  </a:solidFill>
                </a:rPr>
                <a:t> </a:t>
              </a:r>
            </a:p>
          </p:txBody>
        </p:sp>
        <p:pic>
          <p:nvPicPr>
            <p:cNvPr id="49165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" y="2034"/>
              <a:ext cx="249" cy="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639" y="2416"/>
              <a:ext cx="4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</a:rPr>
                <a:t>设出不含    的平面方程，再由已知两点确定平面方程的</a:t>
              </a:r>
              <a:r>
                <a:rPr lang="zh-CN" altLang="en-US">
                  <a:solidFill>
                    <a:schemeClr val="accent2"/>
                  </a:solidFill>
                </a:rPr>
                <a:t>  </a:t>
              </a:r>
            </a:p>
          </p:txBody>
        </p:sp>
        <p:sp>
          <p:nvSpPr>
            <p:cNvPr id="49167" name="Rectangle 15"/>
            <p:cNvSpPr>
              <a:spLocks noChangeArrowheads="1"/>
            </p:cNvSpPr>
            <p:nvPr/>
          </p:nvSpPr>
          <p:spPr bwMode="auto">
            <a:xfrm>
              <a:off x="665" y="2779"/>
              <a:ext cx="1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</a:rPr>
                <a:t>待定系数。</a:t>
              </a:r>
            </a:p>
          </p:txBody>
        </p:sp>
        <p:pic>
          <p:nvPicPr>
            <p:cNvPr id="49168" name="Picture 1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" y="2444"/>
              <a:ext cx="249" cy="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169" name="Group 17"/>
          <p:cNvGrpSpPr>
            <a:grpSpLocks/>
          </p:cNvGrpSpPr>
          <p:nvPr/>
        </p:nvGrpSpPr>
        <p:grpSpPr bwMode="auto">
          <a:xfrm>
            <a:off x="2101851" y="5021268"/>
            <a:ext cx="8320089" cy="479426"/>
            <a:chOff x="364" y="3163"/>
            <a:chExt cx="5241" cy="302"/>
          </a:xfrm>
        </p:grpSpPr>
        <p:sp>
          <p:nvSpPr>
            <p:cNvPr id="49170" name="Rectangle 18"/>
            <p:cNvSpPr>
              <a:spLocks noChangeArrowheads="1"/>
            </p:cNvSpPr>
            <p:nvPr/>
          </p:nvSpPr>
          <p:spPr bwMode="auto">
            <a:xfrm>
              <a:off x="364" y="3163"/>
              <a:ext cx="52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解法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1: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由已知</a:t>
              </a:r>
              <a:r>
                <a:rPr lang="zh-CN" altLang="en-US" sz="2400" b="1" dirty="0" smtClean="0"/>
                <a:t>点                                     </a:t>
              </a:r>
              <a:r>
                <a:rPr lang="zh-CN" altLang="en-US" sz="2400" b="1" dirty="0"/>
                <a:t>，确定</a:t>
              </a:r>
              <a:r>
                <a:rPr lang="zh-CN" altLang="en-US" sz="2400" b="1" dirty="0" smtClean="0"/>
                <a:t>向量                         </a:t>
              </a:r>
              <a:r>
                <a:rPr lang="en-US" altLang="zh-CN" sz="2400" b="1" dirty="0"/>
                <a:t>,</a:t>
              </a:r>
              <a:r>
                <a:rPr lang="en-US" altLang="zh-CN" sz="2400" dirty="0"/>
                <a:t> </a:t>
              </a:r>
            </a:p>
          </p:txBody>
        </p:sp>
        <p:pic>
          <p:nvPicPr>
            <p:cNvPr id="49171" name="Picture 1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7" y="3201"/>
              <a:ext cx="1587" cy="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172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3169"/>
              <a:ext cx="1043" cy="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173" name="Group 21"/>
          <p:cNvGrpSpPr>
            <a:grpSpLocks/>
          </p:cNvGrpSpPr>
          <p:nvPr/>
        </p:nvGrpSpPr>
        <p:grpSpPr bwMode="auto">
          <a:xfrm>
            <a:off x="2481264" y="5695950"/>
            <a:ext cx="7718425" cy="469900"/>
            <a:chOff x="499" y="3497"/>
            <a:chExt cx="4862" cy="296"/>
          </a:xfrm>
        </p:grpSpPr>
        <p:sp>
          <p:nvSpPr>
            <p:cNvPr id="49174" name="Rectangle 22"/>
            <p:cNvSpPr>
              <a:spLocks noChangeArrowheads="1"/>
            </p:cNvSpPr>
            <p:nvPr/>
          </p:nvSpPr>
          <p:spPr bwMode="auto">
            <a:xfrm>
              <a:off x="638" y="3497"/>
              <a:ext cx="47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400" b="1" dirty="0"/>
                <a:t>轴上的</a:t>
              </a:r>
              <a:r>
                <a:rPr lang="zh-CN" altLang="en-US" sz="2400" b="1" dirty="0" smtClean="0"/>
                <a:t>单位向量                    </a:t>
              </a:r>
              <a:r>
                <a:rPr lang="zh-CN" altLang="en-US" sz="2400" b="1" dirty="0"/>
                <a:t>，可确定所求平面的法向量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49175" name="Picture 2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3549"/>
              <a:ext cx="204" cy="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176" name="Picture 2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3" y="3506"/>
              <a:ext cx="862" cy="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48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003635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3172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9" y="476250"/>
            <a:ext cx="4967287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2063751" y="1914529"/>
            <a:ext cx="6737350" cy="461963"/>
            <a:chOff x="340" y="1841"/>
            <a:chExt cx="4244" cy="291"/>
          </a:xfrm>
        </p:grpSpPr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340" y="1841"/>
              <a:ext cx="42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平面过</a:t>
              </a:r>
              <a:r>
                <a:rPr lang="zh-CN" altLang="en-US" sz="2400" b="1" dirty="0" smtClean="0"/>
                <a:t>点                  </a:t>
              </a:r>
              <a:r>
                <a:rPr lang="zh-CN" altLang="en-US" sz="2400" b="1" dirty="0"/>
                <a:t>，则所求平面的点法式方程为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0186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" y="1859"/>
              <a:ext cx="771" cy="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018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2565401"/>
            <a:ext cx="2016125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2279650" y="3187700"/>
            <a:ext cx="55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即</a:t>
            </a:r>
            <a:r>
              <a:rPr lang="zh-CN" altLang="en-US"/>
              <a:t> 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019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3213101"/>
            <a:ext cx="1879600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1524001" y="3172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0193" name="Group 17"/>
          <p:cNvGrpSpPr>
            <a:grpSpLocks/>
          </p:cNvGrpSpPr>
          <p:nvPr/>
        </p:nvGrpSpPr>
        <p:grpSpPr bwMode="auto">
          <a:xfrm>
            <a:off x="2135188" y="4051300"/>
            <a:ext cx="7816850" cy="457200"/>
            <a:chOff x="385" y="3130"/>
            <a:chExt cx="4924" cy="288"/>
          </a:xfrm>
        </p:grpSpPr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385" y="3130"/>
              <a:ext cx="49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解法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：</a:t>
              </a:r>
              <a:r>
                <a:rPr lang="zh-CN" altLang="en-US" sz="2400" b="1" dirty="0"/>
                <a:t>平面平行于    轴，则平面方程中不含变量    </a:t>
              </a:r>
              <a:r>
                <a:rPr lang="en-US" altLang="zh-CN" sz="2400" b="1" dirty="0"/>
                <a:t>,</a:t>
              </a:r>
              <a:r>
                <a:rPr lang="zh-CN" altLang="en-US" sz="2400" b="1" dirty="0"/>
                <a:t>于是</a:t>
              </a:r>
            </a:p>
          </p:txBody>
        </p:sp>
        <p:pic>
          <p:nvPicPr>
            <p:cNvPr id="50195" name="Picture 1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183"/>
              <a:ext cx="204" cy="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196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3175"/>
              <a:ext cx="204" cy="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2105026" y="4763444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可设平面方程为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0199" name="Picture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1" y="4833939"/>
            <a:ext cx="2087563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200" name="Group 24"/>
          <p:cNvGrpSpPr>
            <a:grpSpLocks/>
          </p:cNvGrpSpPr>
          <p:nvPr/>
        </p:nvGrpSpPr>
        <p:grpSpPr bwMode="auto">
          <a:xfrm>
            <a:off x="2063750" y="5562602"/>
            <a:ext cx="7153277" cy="461963"/>
            <a:chOff x="431" y="254"/>
            <a:chExt cx="4506" cy="291"/>
          </a:xfrm>
        </p:grpSpPr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431" y="254"/>
              <a:ext cx="4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点                                  </a:t>
              </a:r>
              <a:r>
                <a:rPr lang="zh-CN" altLang="en-US" sz="2400" b="1" dirty="0"/>
                <a:t>在平面上，满足平面方程，即有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0202" name="Picture 2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" y="267"/>
              <a:ext cx="1380" cy="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341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9" grpId="0"/>
      <p:bldP spid="501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771525"/>
            <a:ext cx="2233612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5172075" y="992188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，得</a:t>
            </a:r>
            <a:r>
              <a:rPr lang="zh-CN" altLang="en-US"/>
              <a:t> </a:t>
            </a:r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765175"/>
            <a:ext cx="1403350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449513" y="2060575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则平面方程为</a:t>
            </a:r>
            <a:r>
              <a:rPr lang="zh-CN" altLang="en-US"/>
              <a:t> 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9" y="2127251"/>
            <a:ext cx="2555875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2640014" y="2852738"/>
            <a:ext cx="617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即</a:t>
            </a:r>
            <a:r>
              <a:rPr lang="zh-CN" altLang="en-US"/>
              <a:t>  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121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6" y="2884489"/>
            <a:ext cx="1908175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1858963" y="3571874"/>
            <a:ext cx="8655050" cy="1076324"/>
            <a:chOff x="75" y="2482"/>
            <a:chExt cx="5452" cy="678"/>
          </a:xfrm>
        </p:grpSpPr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75" y="2482"/>
              <a:ext cx="39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2】</a:t>
              </a:r>
              <a:r>
                <a:rPr lang="zh-CN" altLang="en-US" sz="2400" b="1" dirty="0"/>
                <a:t>求经过两</a:t>
              </a:r>
              <a:r>
                <a:rPr lang="zh-CN" altLang="en-US" sz="2400" b="1" dirty="0" smtClean="0"/>
                <a:t>点                                </a:t>
              </a:r>
              <a:r>
                <a:rPr lang="zh-CN" altLang="en-US" sz="2400" b="1" dirty="0"/>
                <a:t>且与平面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1217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" y="2494"/>
              <a:ext cx="1577" cy="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18" name="Picture 1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4" y="2510"/>
              <a:ext cx="1406" cy="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447" y="2869"/>
              <a:ext cx="15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垂直的平面</a:t>
              </a:r>
              <a:r>
                <a:rPr lang="zh-CN" altLang="en-US" sz="2400" b="1" dirty="0" smtClean="0"/>
                <a:t>方程</a:t>
              </a:r>
              <a:r>
                <a:rPr lang="en-US" altLang="zh-CN" sz="2400" b="1" dirty="0" smtClean="0"/>
                <a:t>.</a:t>
              </a:r>
              <a:endParaRPr lang="zh-CN" altLang="en-US" sz="2400" b="1" dirty="0"/>
            </a:p>
          </p:txBody>
        </p:sp>
      </p:grp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1841501" y="4939657"/>
            <a:ext cx="85379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分析：已知平面过两点，可采用平面的点法式，用已知两点确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2074864" y="5607994"/>
            <a:ext cx="8228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定的向量与已知平面法向量的向量积可求出平面的法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向量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.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7" grpId="0"/>
      <p:bldP spid="51210" grpId="0"/>
      <p:bldP spid="51220" grpId="0"/>
      <p:bldP spid="512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3172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2231" name="Group 7"/>
          <p:cNvGrpSpPr>
            <a:grpSpLocks/>
          </p:cNvGrpSpPr>
          <p:nvPr/>
        </p:nvGrpSpPr>
        <p:grpSpPr bwMode="auto">
          <a:xfrm>
            <a:off x="3584576" y="1196975"/>
            <a:ext cx="6673852" cy="476250"/>
            <a:chOff x="1298" y="609"/>
            <a:chExt cx="4204" cy="300"/>
          </a:xfrm>
        </p:grpSpPr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1298" y="617"/>
              <a:ext cx="42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，平面    过</a:t>
              </a:r>
              <a:r>
                <a:rPr lang="zh-CN" altLang="en-US" sz="2400" b="1" dirty="0" smtClean="0"/>
                <a:t>向量                              </a:t>
              </a:r>
              <a:r>
                <a:rPr lang="zh-CN" altLang="en-US" sz="2400" b="1" dirty="0"/>
                <a:t>，所以，          。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2233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" y="672"/>
              <a:ext cx="204" cy="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34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" y="618"/>
              <a:ext cx="1270" cy="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35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" y="609"/>
              <a:ext cx="670" cy="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2237" name="Group 13"/>
          <p:cNvGrpSpPr>
            <a:grpSpLocks/>
          </p:cNvGrpSpPr>
          <p:nvPr/>
        </p:nvGrpSpPr>
        <p:grpSpPr bwMode="auto">
          <a:xfrm>
            <a:off x="2262188" y="1784349"/>
            <a:ext cx="7880351" cy="492124"/>
            <a:chOff x="465" y="974"/>
            <a:chExt cx="4964" cy="310"/>
          </a:xfrm>
        </p:grpSpPr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465" y="974"/>
              <a:ext cx="49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已知</a:t>
              </a:r>
              <a:r>
                <a:rPr lang="zh-CN" altLang="en-US" sz="2400" b="1" dirty="0" smtClean="0"/>
                <a:t>平面                                               </a:t>
              </a:r>
              <a:r>
                <a:rPr lang="zh-CN" altLang="en-US" sz="2400" b="1" dirty="0"/>
                <a:t>的法向量为                    ，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2239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" y="984"/>
              <a:ext cx="318" cy="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40" name="Picture 1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" y="1018"/>
              <a:ext cx="1587" cy="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41" name="Picture 1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1009"/>
              <a:ext cx="1043" cy="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2244" name="Group 20"/>
          <p:cNvGrpSpPr>
            <a:grpSpLocks/>
          </p:cNvGrpSpPr>
          <p:nvPr/>
        </p:nvGrpSpPr>
        <p:grpSpPr bwMode="auto">
          <a:xfrm>
            <a:off x="2279650" y="2441574"/>
            <a:ext cx="4641852" cy="482599"/>
            <a:chOff x="476" y="1343"/>
            <a:chExt cx="2924" cy="304"/>
          </a:xfrm>
        </p:grpSpPr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476" y="1343"/>
              <a:ext cx="29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因为            </a:t>
              </a:r>
              <a:r>
                <a:rPr lang="zh-CN" altLang="en-US" sz="2400" b="1" dirty="0"/>
                <a:t>，</a:t>
              </a:r>
              <a:r>
                <a:rPr lang="zh-CN" altLang="en-US" sz="2400" b="1" dirty="0" smtClean="0"/>
                <a:t>所以                </a:t>
              </a:r>
              <a:r>
                <a:rPr lang="zh-CN" altLang="en-US" sz="2400" b="1" dirty="0"/>
                <a:t>，可取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2246" name="Picture 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" y="1344"/>
              <a:ext cx="567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47" name="Picture 2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1344"/>
              <a:ext cx="567" cy="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248" name="Picture 2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3095625"/>
            <a:ext cx="5040312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2363788" y="4482457"/>
            <a:ext cx="3950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则所求平面的点法式方程为</a:t>
            </a:r>
            <a:r>
              <a:rPr lang="zh-CN" altLang="en-US"/>
              <a:t> 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2251" name="Picture 2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4" y="5173664"/>
            <a:ext cx="4479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2424114" y="5708650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即</a:t>
            </a:r>
            <a:r>
              <a:rPr lang="zh-CN" altLang="en-US"/>
              <a:t> </a:t>
            </a:r>
          </a:p>
        </p:txBody>
      </p:sp>
      <p:pic>
        <p:nvPicPr>
          <p:cNvPr id="52253" name="Picture 2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5803900"/>
            <a:ext cx="282575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254" name="Group 30"/>
          <p:cNvGrpSpPr>
            <a:grpSpLocks/>
          </p:cNvGrpSpPr>
          <p:nvPr/>
        </p:nvGrpSpPr>
        <p:grpSpPr bwMode="auto">
          <a:xfrm>
            <a:off x="1936751" y="595313"/>
            <a:ext cx="8378825" cy="1033462"/>
            <a:chOff x="260" y="466"/>
            <a:chExt cx="5278" cy="651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>
              <a:off x="260" y="466"/>
              <a:ext cx="4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解：</a:t>
              </a:r>
              <a:r>
                <a:rPr lang="zh-CN" altLang="en-US" sz="2400" b="1" dirty="0"/>
                <a:t>设所求平面    的法向量为    ，已知平面    过点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2256" name="Picture 3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861"/>
              <a:ext cx="877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57" name="Picture 3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506"/>
              <a:ext cx="934" cy="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58" name="Picture 3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" y="518"/>
              <a:ext cx="204" cy="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59" name="Picture 3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" y="471"/>
              <a:ext cx="188" cy="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60" name="Picture 3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" y="518"/>
              <a:ext cx="204" cy="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90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9" grpId="0"/>
      <p:bldP spid="522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1916113" y="473075"/>
            <a:ext cx="8335962" cy="457200"/>
            <a:chOff x="247" y="298"/>
            <a:chExt cx="5251" cy="288"/>
          </a:xfrm>
        </p:grpSpPr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247" y="298"/>
              <a:ext cx="5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3】</a:t>
              </a:r>
              <a:r>
                <a:rPr lang="zh-CN" altLang="en-US" sz="2400" b="1" dirty="0"/>
                <a:t>过</a:t>
              </a:r>
              <a:r>
                <a:rPr lang="zh-CN" altLang="en-US" sz="2400" b="1" dirty="0" smtClean="0"/>
                <a:t>点                 </a:t>
              </a:r>
              <a:r>
                <a:rPr lang="zh-CN" altLang="en-US" sz="2400" b="1" dirty="0"/>
                <a:t>且在三坐标轴上截距相等的平面</a:t>
              </a:r>
              <a:r>
                <a:rPr lang="zh-CN" altLang="en-US" sz="2400" b="1" dirty="0" smtClean="0"/>
                <a:t>方程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pic>
          <p:nvPicPr>
            <p:cNvPr id="5325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319"/>
              <a:ext cx="726" cy="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2116138" y="1050282"/>
            <a:ext cx="7972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分析：最简单的方法是利用平面的截距式方程，再用已知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046414" y="1626544"/>
            <a:ext cx="36695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的点确定三个相等的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截距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.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2078038" y="2060575"/>
            <a:ext cx="6738939" cy="812800"/>
            <a:chOff x="349" y="1298"/>
            <a:chExt cx="4245" cy="512"/>
          </a:xfrm>
        </p:grpSpPr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349" y="1433"/>
              <a:ext cx="42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解：</a:t>
              </a:r>
              <a:r>
                <a:rPr lang="zh-CN" altLang="en-US" sz="2400" b="1" dirty="0"/>
                <a:t>设所求平面的截距式方程</a:t>
              </a:r>
              <a:r>
                <a:rPr lang="zh-CN" altLang="en-US" sz="2400" b="1" dirty="0" smtClean="0"/>
                <a:t>为                           </a:t>
              </a:r>
              <a:r>
                <a:rPr lang="zh-CN" altLang="en-US" sz="2400" b="1" dirty="0"/>
                <a:t>，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3258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1298"/>
              <a:ext cx="1156" cy="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1524001" y="3172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3260" name="Group 12"/>
          <p:cNvGrpSpPr>
            <a:grpSpLocks/>
          </p:cNvGrpSpPr>
          <p:nvPr/>
        </p:nvGrpSpPr>
        <p:grpSpPr bwMode="auto">
          <a:xfrm>
            <a:off x="2522539" y="2924175"/>
            <a:ext cx="5849937" cy="457200"/>
            <a:chOff x="629" y="1842"/>
            <a:chExt cx="3685" cy="288"/>
          </a:xfrm>
        </p:grpSpPr>
        <p:sp>
          <p:nvSpPr>
            <p:cNvPr id="53261" name="Rectangle 13"/>
            <p:cNvSpPr>
              <a:spLocks noChangeArrowheads="1"/>
            </p:cNvSpPr>
            <p:nvPr/>
          </p:nvSpPr>
          <p:spPr bwMode="auto">
            <a:xfrm>
              <a:off x="629" y="1842"/>
              <a:ext cx="3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将已知点的坐标代入方程确定参数    ，有 </a:t>
              </a:r>
              <a:r>
                <a:rPr lang="zh-CN" altLang="en-US"/>
                <a:t> </a:t>
              </a:r>
            </a:p>
          </p:txBody>
        </p:sp>
        <p:pic>
          <p:nvPicPr>
            <p:cNvPr id="53262" name="Picture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888"/>
              <a:ext cx="157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263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6" y="3500438"/>
            <a:ext cx="1922463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4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4448175"/>
            <a:ext cx="719138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2116139" y="5130157"/>
            <a:ext cx="5790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所求平面的截距式方程</a:t>
            </a:r>
            <a:r>
              <a:rPr lang="zh-CN" altLang="en-US" sz="2400" b="1" dirty="0" smtClean="0"/>
              <a:t>为                              </a:t>
            </a:r>
            <a:r>
              <a:rPr lang="en-US" altLang="zh-CN" sz="2400" b="1" dirty="0" smtClean="0"/>
              <a:t>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53266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4935538"/>
            <a:ext cx="1943100" cy="8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2106613" y="5838182"/>
            <a:ext cx="47243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或写为一般式</a:t>
            </a:r>
            <a:r>
              <a:rPr lang="zh-CN" altLang="en-US" sz="2400" b="1" dirty="0" smtClean="0"/>
              <a:t>方程                            </a:t>
            </a:r>
            <a:r>
              <a:rPr lang="en-US" altLang="zh-CN" sz="2400" b="1" dirty="0" smtClean="0"/>
              <a:t>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53268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5875339"/>
            <a:ext cx="1835150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2422526" y="4365626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解得</a:t>
            </a:r>
          </a:p>
        </p:txBody>
      </p:sp>
    </p:spTree>
    <p:extLst>
      <p:ext uri="{BB962C8B-B14F-4D97-AF65-F5344CB8AC3E}">
        <p14:creationId xmlns:p14="http://schemas.microsoft.com/office/powerpoint/2010/main" val="162810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  <p:bldP spid="53255" grpId="0"/>
      <p:bldP spid="53265" grpId="0"/>
      <p:bldP spid="53267" grpId="0"/>
      <p:bldP spid="532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1897064" y="354013"/>
            <a:ext cx="8066089" cy="1063626"/>
            <a:chOff x="235" y="223"/>
            <a:chExt cx="5081" cy="670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235" y="223"/>
              <a:ext cx="50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4】</a:t>
              </a:r>
              <a:r>
                <a:rPr lang="zh-CN" altLang="en-US" sz="2400" b="1" dirty="0"/>
                <a:t>求与</a:t>
              </a:r>
              <a:r>
                <a:rPr lang="zh-CN" altLang="en-US" sz="2400" b="1" dirty="0" smtClean="0"/>
                <a:t>平面                                             </a:t>
              </a:r>
              <a:r>
                <a:rPr lang="zh-CN" altLang="en-US" sz="2400" b="1" dirty="0"/>
                <a:t>平行，且与之距离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427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5" y="243"/>
              <a:ext cx="1905" cy="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927" y="605"/>
              <a:ext cx="1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为 </a:t>
              </a:r>
              <a:r>
                <a:rPr lang="en-US" altLang="zh-CN" sz="2400" b="1"/>
                <a:t>3 </a:t>
              </a:r>
              <a:r>
                <a:rPr lang="zh-CN" altLang="en-US" sz="2400" b="1"/>
                <a:t>的平面。</a:t>
              </a:r>
              <a:r>
                <a:rPr lang="zh-CN" altLang="en-US"/>
                <a:t>   </a:t>
              </a:r>
            </a:p>
          </p:txBody>
        </p:sp>
      </p:grp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946275" y="1547169"/>
            <a:ext cx="7988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分析： 所求平面与已知平面平行，法向量相同，可先设出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962276" y="2058344"/>
            <a:ext cx="52164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平面方程的一般式，再由条件定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系数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.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2093913" y="2670175"/>
            <a:ext cx="801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解：</a:t>
            </a:r>
            <a:r>
              <a:rPr lang="zh-CN" altLang="en-US" sz="2400" b="1" dirty="0"/>
              <a:t>  所求平面与已知平面平行，两者的法向量相同，故可</a:t>
            </a:r>
            <a:endParaRPr lang="zh-CN" altLang="en-US" dirty="0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482851" y="3190232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设所求平面的方程为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9" y="3789364"/>
            <a:ext cx="2706687" cy="3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285" name="Group 13"/>
          <p:cNvGrpSpPr>
            <a:grpSpLocks/>
          </p:cNvGrpSpPr>
          <p:nvPr/>
        </p:nvGrpSpPr>
        <p:grpSpPr bwMode="auto">
          <a:xfrm>
            <a:off x="2085976" y="4311655"/>
            <a:ext cx="8456613" cy="461963"/>
            <a:chOff x="354" y="2716"/>
            <a:chExt cx="5327" cy="291"/>
          </a:xfrm>
        </p:grpSpPr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354" y="2716"/>
              <a:ext cx="53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已知平面上</a:t>
              </a:r>
              <a:r>
                <a:rPr lang="zh-CN" altLang="en-US" sz="2400" b="1" dirty="0" smtClean="0"/>
                <a:t>有点                  </a:t>
              </a:r>
              <a:r>
                <a:rPr lang="zh-CN" altLang="en-US" sz="2400" b="1" dirty="0"/>
                <a:t>，该点到所求平面的的距离为</a:t>
              </a:r>
              <a:r>
                <a:rPr lang="en-US" altLang="zh-CN" sz="2400" b="1" dirty="0"/>
                <a:t>3</a:t>
              </a:r>
              <a:r>
                <a:rPr lang="zh-CN" altLang="en-US" sz="2400" b="1" dirty="0"/>
                <a:t>，即</a:t>
              </a:r>
              <a:r>
                <a:rPr lang="zh-CN" altLang="en-US" sz="2400" dirty="0"/>
                <a:t> </a:t>
              </a:r>
            </a:p>
          </p:txBody>
        </p:sp>
        <p:pic>
          <p:nvPicPr>
            <p:cNvPr id="54287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2743"/>
              <a:ext cx="793" cy="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4289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6" y="5003801"/>
            <a:ext cx="5184775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292" name="Group 20"/>
          <p:cNvGrpSpPr>
            <a:grpSpLocks/>
          </p:cNvGrpSpPr>
          <p:nvPr/>
        </p:nvGrpSpPr>
        <p:grpSpPr bwMode="auto">
          <a:xfrm>
            <a:off x="2297113" y="6026158"/>
            <a:ext cx="3395662" cy="461963"/>
            <a:chOff x="487" y="3796"/>
            <a:chExt cx="2139" cy="291"/>
          </a:xfrm>
        </p:grpSpPr>
        <p:sp>
          <p:nvSpPr>
            <p:cNvPr id="54293" name="Rectangle 21"/>
            <p:cNvSpPr>
              <a:spLocks noChangeArrowheads="1"/>
            </p:cNvSpPr>
            <p:nvPr/>
          </p:nvSpPr>
          <p:spPr bwMode="auto">
            <a:xfrm>
              <a:off x="487" y="3796"/>
              <a:ext cx="1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可解</a:t>
              </a:r>
              <a:r>
                <a:rPr lang="zh-CN" altLang="en-US" sz="2400" b="1" dirty="0" smtClean="0"/>
                <a:t>得                </a:t>
              </a:r>
              <a:r>
                <a:rPr lang="zh-CN" altLang="en-US" sz="2400" b="1" dirty="0"/>
                <a:t>或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4294" name="Picture 2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" y="3838"/>
              <a:ext cx="581" cy="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95" name="Picture 2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" y="3842"/>
              <a:ext cx="612" cy="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09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  <p:bldP spid="54279" grpId="0"/>
      <p:bldP spid="54280" grpId="0"/>
      <p:bldP spid="542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2322513" y="398463"/>
            <a:ext cx="2252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．单位向量：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1524001" y="2982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223838"/>
            <a:ext cx="2735262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365376" y="1235075"/>
            <a:ext cx="255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．向量的投影：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1139826"/>
            <a:ext cx="2374900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2063750" y="1914526"/>
            <a:ext cx="281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二、向量的运算</a:t>
            </a:r>
            <a:r>
              <a:rPr lang="zh-CN" altLang="en-US">
                <a:solidFill>
                  <a:srgbClr val="FF3300"/>
                </a:solidFill>
              </a:rPr>
              <a:t> </a:t>
            </a: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2384426" y="2579688"/>
            <a:ext cx="1947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．线性运算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4141" name="Group 45"/>
          <p:cNvGrpSpPr>
            <a:grpSpLocks/>
          </p:cNvGrpSpPr>
          <p:nvPr/>
        </p:nvGrpSpPr>
        <p:grpSpPr bwMode="auto">
          <a:xfrm>
            <a:off x="2338389" y="3141663"/>
            <a:ext cx="4262437" cy="474662"/>
            <a:chOff x="513" y="1998"/>
            <a:chExt cx="2619" cy="281"/>
          </a:xfrm>
        </p:grpSpPr>
        <p:sp>
          <p:nvSpPr>
            <p:cNvPr id="4124" name="Text Box 28"/>
            <p:cNvSpPr txBox="1">
              <a:spLocks noChangeArrowheads="1"/>
            </p:cNvSpPr>
            <p:nvPr/>
          </p:nvSpPr>
          <p:spPr bwMode="auto">
            <a:xfrm>
              <a:off x="513" y="2008"/>
              <a:ext cx="6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1</a:t>
              </a:r>
              <a:r>
                <a:rPr lang="zh-CN" altLang="en-US" sz="2400" b="1"/>
                <a:t>）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4126" name="Picture 3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" y="1998"/>
              <a:ext cx="2075" cy="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42" name="Group 46"/>
          <p:cNvGrpSpPr>
            <a:grpSpLocks/>
          </p:cNvGrpSpPr>
          <p:nvPr/>
        </p:nvGrpSpPr>
        <p:grpSpPr bwMode="auto">
          <a:xfrm>
            <a:off x="2336801" y="3721101"/>
            <a:ext cx="3160713" cy="500063"/>
            <a:chOff x="512" y="2344"/>
            <a:chExt cx="1991" cy="315"/>
          </a:xfrm>
        </p:grpSpPr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512" y="2344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2</a:t>
              </a:r>
              <a:r>
                <a:rPr lang="zh-CN" altLang="en-US" sz="2400" b="1"/>
                <a:t>）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4128" name="Picture 3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2394"/>
              <a:ext cx="1471" cy="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2419351" y="4411663"/>
            <a:ext cx="164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．数量积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2335213" y="4945063"/>
            <a:ext cx="194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）定义：</a:t>
            </a:r>
            <a:r>
              <a:rPr lang="zh-CN" altLang="en-US" sz="2000"/>
              <a:t> </a:t>
            </a: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2322513" y="5619750"/>
            <a:ext cx="2557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）坐标表示：</a:t>
            </a:r>
            <a:r>
              <a:rPr lang="zh-CN" altLang="en-US" sz="2000"/>
              <a:t> </a:t>
            </a:r>
          </a:p>
        </p:txBody>
      </p:sp>
      <p:pic>
        <p:nvPicPr>
          <p:cNvPr id="4133" name="Picture 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4822825"/>
            <a:ext cx="230505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5" name="Picture 3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9" y="5599113"/>
            <a:ext cx="2827337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28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3" grpId="0"/>
      <p:bldP spid="4119" grpId="0"/>
      <p:bldP spid="4122" grpId="0"/>
      <p:bldP spid="4123" grpId="0"/>
      <p:bldP spid="4130" grpId="0"/>
      <p:bldP spid="4131" grpId="0"/>
      <p:bldP spid="41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085975" y="765175"/>
            <a:ext cx="579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/>
              <a:t>代入所设平面方程得所求平面的方程为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1557338"/>
            <a:ext cx="3024187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351089" y="21336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或 </a:t>
            </a:r>
            <a:endParaRPr lang="zh-CN" alt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2209801"/>
            <a:ext cx="2952750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1943101" y="2927349"/>
            <a:ext cx="8205790" cy="1028699"/>
            <a:chOff x="264" y="1844"/>
            <a:chExt cx="5169" cy="648"/>
          </a:xfrm>
        </p:grpSpPr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264" y="1844"/>
              <a:ext cx="51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5】 </a:t>
              </a:r>
              <a:r>
                <a:rPr lang="zh-CN" altLang="en-US" sz="2400" b="1" dirty="0"/>
                <a:t>求过</a:t>
              </a:r>
              <a:r>
                <a:rPr lang="zh-CN" altLang="en-US" sz="2400" b="1" dirty="0" smtClean="0"/>
                <a:t>点               </a:t>
              </a:r>
              <a:r>
                <a:rPr lang="zh-CN" altLang="en-US" sz="2400" b="1" dirty="0"/>
                <a:t>且与</a:t>
              </a:r>
              <a:r>
                <a:rPr lang="zh-CN" altLang="en-US" sz="2400" b="1" dirty="0" smtClean="0"/>
                <a:t>平面                    和                    </a:t>
              </a:r>
              <a:r>
                <a:rPr lang="zh-CN" altLang="en-US" sz="2400" b="1" dirty="0"/>
                <a:t>平行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5308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1859"/>
              <a:ext cx="604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309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" y="1853"/>
              <a:ext cx="862" cy="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310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1865"/>
              <a:ext cx="907" cy="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521" y="2201"/>
              <a:ext cx="11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的直线</a:t>
              </a:r>
              <a:r>
                <a:rPr lang="zh-CN" altLang="en-US" sz="2400" b="1" dirty="0" smtClean="0"/>
                <a:t>方程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</p:grp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2006600" y="4122094"/>
            <a:ext cx="7972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分析：直线过已知一点，由直线的对称式，只需求直线的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1978026" y="4772025"/>
            <a:ext cx="852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方向向量，直线的方向向量分别与两已知平面的法向量垂直，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2030414" y="5490519"/>
            <a:ext cx="48782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可用向量积求出直线的方向向量。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6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301" grpId="0"/>
      <p:bldP spid="55312" grpId="0"/>
      <p:bldP spid="55313" grpId="0"/>
      <p:bldP spid="553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116138" y="3475038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可取</a:t>
            </a:r>
            <a:r>
              <a:rPr lang="zh-CN" altLang="en-US"/>
              <a:t> 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524001" y="28680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009900"/>
            <a:ext cx="485775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2087563" y="4694238"/>
            <a:ext cx="5219700" cy="463550"/>
            <a:chOff x="355" y="2957"/>
            <a:chExt cx="3288" cy="292"/>
          </a:xfrm>
        </p:grpSpPr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355" y="2957"/>
              <a:ext cx="3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直线过点            ，则所求直线方程为</a:t>
              </a:r>
              <a:r>
                <a:rPr lang="zh-CN" altLang="en-US"/>
                <a:t> </a:t>
              </a:r>
            </a:p>
          </p:txBody>
        </p:sp>
        <p:pic>
          <p:nvPicPr>
            <p:cNvPr id="56327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" y="3002"/>
              <a:ext cx="566" cy="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5367338"/>
            <a:ext cx="2446338" cy="79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1524001" y="3172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6333" name="Group 13"/>
          <p:cNvGrpSpPr>
            <a:grpSpLocks/>
          </p:cNvGrpSpPr>
          <p:nvPr/>
        </p:nvGrpSpPr>
        <p:grpSpPr bwMode="auto">
          <a:xfrm>
            <a:off x="1978026" y="908051"/>
            <a:ext cx="8785227" cy="1204913"/>
            <a:chOff x="286" y="572"/>
            <a:chExt cx="5534" cy="759"/>
          </a:xfrm>
        </p:grpSpPr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286" y="575"/>
              <a:ext cx="39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解：</a:t>
              </a:r>
              <a:r>
                <a:rPr lang="zh-CN" altLang="en-US" sz="2400" b="1" dirty="0"/>
                <a:t>设所求直线的方向向量为   ，两已知平面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6335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572"/>
              <a:ext cx="194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336" name="Picture 1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578"/>
              <a:ext cx="1139" cy="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37" name="Rectangle 17"/>
            <p:cNvSpPr>
              <a:spLocks noChangeArrowheads="1"/>
            </p:cNvSpPr>
            <p:nvPr/>
          </p:nvSpPr>
          <p:spPr bwMode="auto">
            <a:xfrm>
              <a:off x="346" y="1025"/>
              <a:ext cx="54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的法向量</a:t>
              </a:r>
              <a:r>
                <a:rPr lang="zh-CN" altLang="en-US" sz="2400" b="1" dirty="0" smtClean="0"/>
                <a:t>为                     ，                        </a:t>
              </a:r>
              <a:r>
                <a:rPr lang="zh-CN" altLang="en-US" sz="2400" b="1" dirty="0"/>
                <a:t>的法向量</a:t>
              </a:r>
              <a:r>
                <a:rPr lang="zh-CN" altLang="en-US" sz="2400" b="1" dirty="0" smtClean="0"/>
                <a:t>为                       </a:t>
              </a:r>
              <a:r>
                <a:rPr lang="zh-CN" altLang="en-US" sz="2400" b="1" dirty="0"/>
                <a:t>，</a:t>
              </a:r>
              <a:r>
                <a:rPr lang="zh-CN" altLang="en-US" dirty="0"/>
                <a:t>  </a:t>
              </a:r>
            </a:p>
          </p:txBody>
        </p:sp>
        <p:pic>
          <p:nvPicPr>
            <p:cNvPr id="56338" name="Picture 1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" y="1055"/>
              <a:ext cx="905" cy="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339" name="Picture 1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045"/>
              <a:ext cx="1142" cy="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340" name="Picture 2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" y="1036"/>
              <a:ext cx="1020" cy="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341" name="Group 21"/>
          <p:cNvGrpSpPr>
            <a:grpSpLocks/>
          </p:cNvGrpSpPr>
          <p:nvPr/>
        </p:nvGrpSpPr>
        <p:grpSpPr bwMode="auto">
          <a:xfrm>
            <a:off x="2063751" y="2271715"/>
            <a:ext cx="2592389" cy="493713"/>
            <a:chOff x="340" y="1304"/>
            <a:chExt cx="1633" cy="311"/>
          </a:xfrm>
        </p:grpSpPr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340" y="1304"/>
              <a:ext cx="16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则             ，           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pic>
          <p:nvPicPr>
            <p:cNvPr id="56343" name="Picture 2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1333"/>
              <a:ext cx="499" cy="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344" name="Picture 2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" y="1325"/>
              <a:ext cx="544" cy="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31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1992313" y="2641602"/>
            <a:ext cx="8043862" cy="1093788"/>
            <a:chOff x="295" y="1664"/>
            <a:chExt cx="5067" cy="689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295" y="1664"/>
              <a:ext cx="50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解：</a:t>
              </a:r>
              <a:r>
                <a:rPr lang="zh-CN" altLang="en-US" sz="2400" b="1" dirty="0"/>
                <a:t> 已知直线上</a:t>
              </a:r>
              <a:r>
                <a:rPr lang="zh-CN" altLang="en-US" sz="2400" b="1" dirty="0" smtClean="0"/>
                <a:t>点                  </a:t>
              </a:r>
              <a:r>
                <a:rPr lang="zh-CN" altLang="en-US" sz="2400" b="1" dirty="0"/>
                <a:t>在所给平面上，该点坐标满足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734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" y="1686"/>
              <a:ext cx="616" cy="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554" y="2062"/>
              <a:ext cx="1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平面方程；</a:t>
              </a:r>
              <a:endParaRPr lang="zh-CN" altLang="en-US"/>
            </a:p>
          </p:txBody>
        </p:sp>
      </p:grp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735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4689475"/>
            <a:ext cx="3671888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14589" y="5873107"/>
            <a:ext cx="1936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解之</a:t>
            </a:r>
            <a:r>
              <a:rPr lang="zh-CN" altLang="en-US" sz="2400" b="1" dirty="0" smtClean="0"/>
              <a:t>得          </a:t>
            </a:r>
            <a:r>
              <a:rPr lang="en-US" altLang="zh-CN" sz="2400" b="1" dirty="0" smtClean="0"/>
              <a:t>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73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5895975"/>
            <a:ext cx="71913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357" name="Group 13"/>
          <p:cNvGrpSpPr>
            <a:grpSpLocks/>
          </p:cNvGrpSpPr>
          <p:nvPr/>
        </p:nvGrpSpPr>
        <p:grpSpPr bwMode="auto">
          <a:xfrm>
            <a:off x="1789114" y="131763"/>
            <a:ext cx="8896352" cy="1244600"/>
            <a:chOff x="167" y="83"/>
            <a:chExt cx="5604" cy="784"/>
          </a:xfrm>
        </p:grpSpPr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167" y="198"/>
              <a:ext cx="56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6】</a:t>
              </a:r>
              <a:r>
                <a:rPr lang="zh-CN" altLang="en-US" sz="2400" b="1" dirty="0"/>
                <a:t>已知</a:t>
              </a:r>
              <a:r>
                <a:rPr lang="zh-CN" altLang="en-US" sz="2400" b="1" dirty="0" smtClean="0"/>
                <a:t>直线                                   </a:t>
              </a:r>
              <a:r>
                <a:rPr lang="zh-CN" altLang="en-US" sz="2400" b="1" dirty="0"/>
                <a:t>在</a:t>
              </a:r>
              <a:r>
                <a:rPr lang="zh-CN" altLang="en-US" sz="2400" b="1" dirty="0" smtClean="0"/>
                <a:t>平面                                       </a:t>
              </a:r>
              <a:r>
                <a:rPr lang="zh-CN" altLang="en-US" sz="2400" b="1" dirty="0"/>
                <a:t>，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7359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83"/>
              <a:ext cx="1497" cy="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360" name="Picture 1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228"/>
              <a:ext cx="1708" cy="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61" name="Rectangle 17"/>
            <p:cNvSpPr>
              <a:spLocks noChangeArrowheads="1"/>
            </p:cNvSpPr>
            <p:nvPr/>
          </p:nvSpPr>
          <p:spPr bwMode="auto">
            <a:xfrm>
              <a:off x="298" y="576"/>
              <a:ext cx="9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求    的</a:t>
              </a:r>
              <a:r>
                <a:rPr lang="zh-CN" altLang="en-US" sz="2400" b="1" dirty="0" smtClean="0"/>
                <a:t>值</a:t>
              </a:r>
              <a:r>
                <a:rPr lang="en-US" altLang="zh-CN" sz="2400" b="1" dirty="0" smtClean="0"/>
                <a:t>.</a:t>
              </a:r>
              <a:endParaRPr lang="zh-CN" altLang="en-US" sz="2400" b="1" dirty="0"/>
            </a:p>
          </p:txBody>
        </p:sp>
        <p:pic>
          <p:nvPicPr>
            <p:cNvPr id="57362" name="Picture 1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623"/>
              <a:ext cx="169" cy="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1919289" y="1461444"/>
            <a:ext cx="76787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分析：直线在平面上，则直线上的点都在平面上、直线</a:t>
            </a:r>
            <a:r>
              <a:rPr lang="zh-CN" altLang="en-US" sz="2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2809875" y="1955157"/>
            <a:ext cx="4597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的方向向量与平面的法向量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垂直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.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57365" name="Group 21"/>
          <p:cNvGrpSpPr>
            <a:grpSpLocks/>
          </p:cNvGrpSpPr>
          <p:nvPr/>
        </p:nvGrpSpPr>
        <p:grpSpPr bwMode="auto">
          <a:xfrm>
            <a:off x="2393951" y="3282949"/>
            <a:ext cx="7478713" cy="1603374"/>
            <a:chOff x="548" y="2068"/>
            <a:chExt cx="4711" cy="1010"/>
          </a:xfrm>
        </p:grpSpPr>
        <p:pic>
          <p:nvPicPr>
            <p:cNvPr id="57366" name="Picture 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2115"/>
              <a:ext cx="1123" cy="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67" name="Rectangle 23"/>
            <p:cNvSpPr>
              <a:spLocks noChangeArrowheads="1"/>
            </p:cNvSpPr>
            <p:nvPr/>
          </p:nvSpPr>
          <p:spPr bwMode="auto">
            <a:xfrm>
              <a:off x="4558" y="2072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与平面</a:t>
              </a:r>
              <a:endParaRPr lang="zh-CN" altLang="en-US" sz="2400"/>
            </a:p>
          </p:txBody>
        </p:sp>
        <p:sp>
          <p:nvSpPr>
            <p:cNvPr id="57368" name="Rectangle 24"/>
            <p:cNvSpPr>
              <a:spLocks noChangeArrowheads="1"/>
            </p:cNvSpPr>
            <p:nvPr/>
          </p:nvSpPr>
          <p:spPr bwMode="auto">
            <a:xfrm>
              <a:off x="548" y="2445"/>
              <a:ext cx="9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的法向量</a:t>
              </a:r>
              <a:r>
                <a:rPr lang="zh-CN" altLang="en-US" sz="2400"/>
                <a:t> </a:t>
              </a:r>
            </a:p>
          </p:txBody>
        </p:sp>
        <p:pic>
          <p:nvPicPr>
            <p:cNvPr id="57369" name="Picture 2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2469"/>
              <a:ext cx="1134" cy="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70" name="Rectangle 26"/>
            <p:cNvSpPr>
              <a:spLocks noChangeArrowheads="1"/>
            </p:cNvSpPr>
            <p:nvPr/>
          </p:nvSpPr>
          <p:spPr bwMode="auto">
            <a:xfrm>
              <a:off x="2426" y="2461"/>
              <a:ext cx="28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应相互垂直，</a:t>
              </a:r>
              <a:r>
                <a:rPr lang="zh-CN" altLang="en-US" sz="2400" b="1" dirty="0" smtClean="0"/>
                <a:t>即                 </a:t>
              </a:r>
              <a:r>
                <a:rPr lang="en-US" altLang="zh-CN" sz="2400" b="1" dirty="0" smtClean="0"/>
                <a:t>.  </a:t>
              </a:r>
              <a:r>
                <a:rPr lang="zh-CN" altLang="en-US" sz="2400" b="1" dirty="0" smtClean="0"/>
                <a:t>则</a:t>
              </a:r>
              <a:r>
                <a:rPr lang="zh-CN" altLang="en-US" sz="2400" b="1" dirty="0"/>
                <a:t>有</a:t>
              </a:r>
              <a:r>
                <a:rPr lang="zh-CN" altLang="en-US" dirty="0"/>
                <a:t>  </a:t>
              </a:r>
            </a:p>
          </p:txBody>
        </p:sp>
        <p:pic>
          <p:nvPicPr>
            <p:cNvPr id="57371" name="Picture 2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2465"/>
              <a:ext cx="748" cy="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566" y="2790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关系式</a:t>
              </a:r>
              <a:r>
                <a:rPr lang="zh-CN" altLang="en-US"/>
                <a:t> </a:t>
              </a:r>
            </a:p>
          </p:txBody>
        </p:sp>
        <p:sp>
          <p:nvSpPr>
            <p:cNvPr id="57373" name="Rectangle 29"/>
            <p:cNvSpPr>
              <a:spLocks noChangeArrowheads="1"/>
            </p:cNvSpPr>
            <p:nvPr/>
          </p:nvSpPr>
          <p:spPr bwMode="auto">
            <a:xfrm>
              <a:off x="1484" y="2068"/>
              <a:ext cx="20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其次，直线的方向向量</a:t>
              </a:r>
              <a:r>
                <a:rPr lang="zh-CN" altLang="en-US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69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3" grpId="0"/>
      <p:bldP spid="573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665301" y="1475732"/>
            <a:ext cx="91566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</a:rPr>
              <a:t>求平面的法向量与两者分别垂直，平面的法向量可用向量积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求得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.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1487487" y="125413"/>
            <a:ext cx="8891588" cy="754062"/>
            <a:chOff x="-23" y="79"/>
            <a:chExt cx="5601" cy="475"/>
          </a:xfrm>
        </p:grpSpPr>
        <p:pic>
          <p:nvPicPr>
            <p:cNvPr id="58372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" y="79"/>
              <a:ext cx="1468" cy="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-23" y="177"/>
              <a:ext cx="3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7】</a:t>
              </a:r>
              <a:r>
                <a:rPr lang="zh-CN" altLang="en-US" sz="2400" b="1" dirty="0"/>
                <a:t>求过</a:t>
              </a:r>
              <a:r>
                <a:rPr lang="zh-CN" altLang="en-US" sz="2400" b="1" dirty="0" smtClean="0"/>
                <a:t>点                </a:t>
              </a:r>
              <a:r>
                <a:rPr lang="zh-CN" altLang="en-US" sz="2400" b="1" dirty="0"/>
                <a:t>且通过直线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837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" y="201"/>
              <a:ext cx="703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375" name="Rectangle 7"/>
            <p:cNvSpPr>
              <a:spLocks noChangeArrowheads="1"/>
            </p:cNvSpPr>
            <p:nvPr/>
          </p:nvSpPr>
          <p:spPr bwMode="auto">
            <a:xfrm>
              <a:off x="4402" y="167"/>
              <a:ext cx="11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的平面</a:t>
              </a:r>
              <a:r>
                <a:rPr lang="zh-CN" altLang="en-US" sz="2400" b="1" dirty="0" smtClean="0"/>
                <a:t>方程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</p:grp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1749426" y="908994"/>
            <a:ext cx="89162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分析： 直线上一点及已知点可确定一向量，直线有方向向量；所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8378" name="Group 10"/>
          <p:cNvGrpSpPr>
            <a:grpSpLocks/>
          </p:cNvGrpSpPr>
          <p:nvPr/>
        </p:nvGrpSpPr>
        <p:grpSpPr bwMode="auto">
          <a:xfrm>
            <a:off x="1727201" y="2146296"/>
            <a:ext cx="8891590" cy="461961"/>
            <a:chOff x="128" y="1352"/>
            <a:chExt cx="5601" cy="291"/>
          </a:xfrm>
        </p:grpSpPr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>
              <a:off x="128" y="1352"/>
              <a:ext cx="56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</a:rPr>
                <a:t>解：</a:t>
              </a:r>
              <a:r>
                <a:rPr lang="zh-CN" altLang="en-US" sz="2400" b="1" dirty="0"/>
                <a:t>直线上的</a:t>
              </a:r>
              <a:r>
                <a:rPr lang="zh-CN" altLang="en-US" sz="2400" b="1" dirty="0" smtClean="0"/>
                <a:t>点                     </a:t>
              </a:r>
              <a:r>
                <a:rPr lang="zh-CN" altLang="en-US" sz="2400" b="1" dirty="0"/>
                <a:t>及已知</a:t>
              </a:r>
              <a:r>
                <a:rPr lang="zh-CN" altLang="en-US" sz="2400" b="1" dirty="0" smtClean="0"/>
                <a:t>点                       </a:t>
              </a:r>
              <a:r>
                <a:rPr lang="zh-CN" altLang="en-US" sz="2400" b="1" dirty="0"/>
                <a:t>在所求平面上，</a:t>
              </a:r>
              <a:r>
                <a:rPr lang="zh-CN" altLang="en-US" dirty="0"/>
                <a:t>  </a:t>
              </a:r>
            </a:p>
          </p:txBody>
        </p:sp>
        <p:pic>
          <p:nvPicPr>
            <p:cNvPr id="58380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1" y="1381"/>
              <a:ext cx="884" cy="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381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1377"/>
              <a:ext cx="912" cy="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1919288" y="2778127"/>
            <a:ext cx="7947023" cy="485776"/>
            <a:chOff x="249" y="1750"/>
            <a:chExt cx="5006" cy="306"/>
          </a:xfrm>
        </p:grpSpPr>
        <p:sp>
          <p:nvSpPr>
            <p:cNvPr id="58385" name="Rectangle 17"/>
            <p:cNvSpPr>
              <a:spLocks noChangeArrowheads="1"/>
            </p:cNvSpPr>
            <p:nvPr/>
          </p:nvSpPr>
          <p:spPr bwMode="auto">
            <a:xfrm>
              <a:off x="249" y="1751"/>
              <a:ext cx="50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两点构成</a:t>
              </a:r>
              <a:r>
                <a:rPr lang="zh-CN" altLang="en-US" sz="2400" b="1" dirty="0" smtClean="0"/>
                <a:t>向量                            </a:t>
              </a:r>
              <a:r>
                <a:rPr lang="zh-CN" altLang="en-US" sz="2400" b="1" dirty="0"/>
                <a:t>，直线方向向量                     ；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8386" name="Picture 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" y="1750"/>
              <a:ext cx="1225" cy="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387" name="Picture 1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" y="1789"/>
              <a:ext cx="1066" cy="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89" name="Rectangle 2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8390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6" y="3897313"/>
            <a:ext cx="4608513" cy="13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2027238" y="5273675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所求平面方程为</a:t>
            </a:r>
            <a:r>
              <a:rPr lang="zh-CN" altLang="en-US"/>
              <a:t> </a:t>
            </a: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8393" name="Picture 2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5357814"/>
            <a:ext cx="4140200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2135189" y="5924550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即</a:t>
            </a:r>
            <a:r>
              <a:rPr lang="zh-CN" altLang="en-US"/>
              <a:t> </a:t>
            </a:r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8396" name="Picture 2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5969000"/>
            <a:ext cx="2305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397" name="Group 29"/>
          <p:cNvGrpSpPr>
            <a:grpSpLocks/>
          </p:cNvGrpSpPr>
          <p:nvPr/>
        </p:nvGrpSpPr>
        <p:grpSpPr bwMode="auto">
          <a:xfrm>
            <a:off x="1866901" y="3381376"/>
            <a:ext cx="6223001" cy="468313"/>
            <a:chOff x="216" y="2130"/>
            <a:chExt cx="3920" cy="295"/>
          </a:xfrm>
        </p:grpSpPr>
        <p:sp>
          <p:nvSpPr>
            <p:cNvPr id="58398" name="Rectangle 30"/>
            <p:cNvSpPr>
              <a:spLocks noChangeArrowheads="1"/>
            </p:cNvSpPr>
            <p:nvPr/>
          </p:nvSpPr>
          <p:spPr bwMode="auto">
            <a:xfrm>
              <a:off x="216" y="2134"/>
              <a:ext cx="39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所求平面的法</a:t>
              </a:r>
              <a:r>
                <a:rPr lang="zh-CN" altLang="en-US" sz="2400" b="1" dirty="0" smtClean="0"/>
                <a:t>向量                </a:t>
              </a:r>
              <a:r>
                <a:rPr lang="zh-CN" altLang="en-US" sz="2400" b="1" dirty="0"/>
                <a:t>，       ，于是可取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8399" name="Picture 3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" y="2176"/>
              <a:ext cx="453" cy="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400" name="Picture 3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2130"/>
              <a:ext cx="681" cy="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66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6" grpId="0"/>
      <p:bldP spid="58391" grpId="0"/>
      <p:bldP spid="5839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1757363" y="146051"/>
            <a:ext cx="8659812" cy="1304925"/>
            <a:chOff x="147" y="92"/>
            <a:chExt cx="5455" cy="822"/>
          </a:xfrm>
        </p:grpSpPr>
        <p:sp>
          <p:nvSpPr>
            <p:cNvPr id="59397" name="Rectangle 5"/>
            <p:cNvSpPr>
              <a:spLocks noChangeArrowheads="1"/>
            </p:cNvSpPr>
            <p:nvPr/>
          </p:nvSpPr>
          <p:spPr bwMode="auto">
            <a:xfrm>
              <a:off x="147" y="206"/>
              <a:ext cx="18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8】</a:t>
              </a:r>
              <a:r>
                <a:rPr lang="zh-CN" altLang="en-US" sz="2400" b="1" dirty="0"/>
                <a:t>已知两直线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9398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92"/>
              <a:ext cx="3765" cy="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735" y="617"/>
              <a:ext cx="24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求过     且平行</a:t>
              </a:r>
              <a:r>
                <a:rPr lang="zh-CN" altLang="en-US" sz="2400" b="1" dirty="0" smtClean="0"/>
                <a:t>于      </a:t>
              </a:r>
              <a:r>
                <a:rPr lang="zh-CN" altLang="en-US" sz="2400" b="1" dirty="0"/>
                <a:t>的</a:t>
              </a:r>
              <a:r>
                <a:rPr lang="zh-CN" altLang="en-US" sz="2400" b="1" dirty="0" smtClean="0"/>
                <a:t>平面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pic>
          <p:nvPicPr>
            <p:cNvPr id="59400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" y="618"/>
              <a:ext cx="257" cy="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401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7" y="618"/>
              <a:ext cx="236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9403" name="Group 11"/>
          <p:cNvGrpSpPr>
            <a:grpSpLocks/>
          </p:cNvGrpSpPr>
          <p:nvPr/>
        </p:nvGrpSpPr>
        <p:grpSpPr bwMode="auto">
          <a:xfrm>
            <a:off x="1776414" y="1557338"/>
            <a:ext cx="8593137" cy="487362"/>
            <a:chOff x="159" y="981"/>
            <a:chExt cx="5413" cy="307"/>
          </a:xfrm>
        </p:grpSpPr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159" y="981"/>
              <a:ext cx="5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</a:rPr>
                <a:t>分析：所求平面过直线     ，则过直线上点，由平面的点法式，</a:t>
              </a:r>
              <a:r>
                <a:rPr lang="zh-CN" altLang="en-US">
                  <a:solidFill>
                    <a:schemeClr val="accent2"/>
                  </a:solidFill>
                </a:rPr>
                <a:t> </a:t>
              </a:r>
            </a:p>
          </p:txBody>
        </p:sp>
        <p:pic>
          <p:nvPicPr>
            <p:cNvPr id="59405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016"/>
              <a:ext cx="237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2593975" y="2058344"/>
            <a:ext cx="58063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关键是求出平面的法向量，有两种方法：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2097088" y="2563169"/>
            <a:ext cx="78181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（</a:t>
            </a:r>
            <a:r>
              <a:rPr lang="en-US" altLang="zh-CN" sz="2400" b="1">
                <a:solidFill>
                  <a:schemeClr val="accent2"/>
                </a:solidFill>
              </a:rPr>
              <a:t>1</a:t>
            </a:r>
            <a:r>
              <a:rPr lang="zh-CN" altLang="en-US" sz="2400" b="1">
                <a:solidFill>
                  <a:schemeClr val="accent2"/>
                </a:solidFill>
              </a:rPr>
              <a:t>）用向量积得出与两直线的方向向量都垂直的向量；</a:t>
            </a:r>
            <a:r>
              <a:rPr lang="zh-CN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2101850" y="3066407"/>
            <a:ext cx="6580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</a:rPr>
              <a:t>）先设出平面的法向量，再由条件定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系数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.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59409" name="Group 17"/>
          <p:cNvGrpSpPr>
            <a:grpSpLocks/>
          </p:cNvGrpSpPr>
          <p:nvPr/>
        </p:nvGrpSpPr>
        <p:grpSpPr bwMode="auto">
          <a:xfrm>
            <a:off x="1987551" y="3644901"/>
            <a:ext cx="8024813" cy="1636713"/>
            <a:chOff x="292" y="2458"/>
            <a:chExt cx="5055" cy="1031"/>
          </a:xfrm>
        </p:grpSpPr>
        <p:sp>
          <p:nvSpPr>
            <p:cNvPr id="59410" name="Rectangle 18"/>
            <p:cNvSpPr>
              <a:spLocks noChangeArrowheads="1"/>
            </p:cNvSpPr>
            <p:nvPr/>
          </p:nvSpPr>
          <p:spPr bwMode="auto">
            <a:xfrm>
              <a:off x="292" y="2458"/>
              <a:ext cx="50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解法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1:</a:t>
              </a:r>
              <a:r>
                <a:rPr lang="en-US" altLang="zh-CN" sz="2400" b="1" dirty="0"/>
                <a:t> </a:t>
              </a:r>
              <a:r>
                <a:rPr lang="zh-CN" altLang="en-US" sz="2400" b="1" dirty="0" smtClean="0"/>
                <a:t>直线     </a:t>
              </a:r>
              <a:r>
                <a:rPr lang="zh-CN" altLang="en-US" sz="2400" b="1" dirty="0"/>
                <a:t>上的</a:t>
              </a:r>
              <a:r>
                <a:rPr lang="zh-CN" altLang="en-US" sz="2400" b="1" dirty="0" smtClean="0"/>
                <a:t>点             </a:t>
              </a:r>
              <a:r>
                <a:rPr lang="zh-CN" altLang="en-US" sz="2400" b="1" dirty="0"/>
                <a:t>在所求平面上；又所求平面的</a:t>
              </a:r>
              <a:r>
                <a:rPr lang="zh-CN" altLang="en-US" dirty="0"/>
                <a:t>  </a:t>
              </a:r>
            </a:p>
          </p:txBody>
        </p:sp>
        <p:pic>
          <p:nvPicPr>
            <p:cNvPr id="59411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2467"/>
              <a:ext cx="236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412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2486"/>
              <a:ext cx="590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413" name="Rectangle 21"/>
            <p:cNvSpPr>
              <a:spLocks noChangeArrowheads="1"/>
            </p:cNvSpPr>
            <p:nvPr/>
          </p:nvSpPr>
          <p:spPr bwMode="auto">
            <a:xfrm>
              <a:off x="295" y="2820"/>
              <a:ext cx="50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法线向量    与已知二</a:t>
              </a:r>
              <a:r>
                <a:rPr lang="zh-CN" altLang="en-US" sz="2400" b="1" dirty="0" smtClean="0"/>
                <a:t>直线             </a:t>
              </a:r>
              <a:r>
                <a:rPr lang="zh-CN" altLang="en-US" sz="2400" b="1" dirty="0"/>
                <a:t>的</a:t>
              </a:r>
              <a:r>
                <a:rPr lang="zh-CN" altLang="en-US" sz="2400" b="1" dirty="0" smtClean="0"/>
                <a:t>方向向量                        </a:t>
              </a:r>
              <a:r>
                <a:rPr lang="zh-CN" altLang="en-US" sz="2400" b="1" dirty="0"/>
                <a:t>、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59414" name="Picture 2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" y="2840"/>
              <a:ext cx="187" cy="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415" name="Picture 2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2849"/>
              <a:ext cx="476" cy="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416" name="Picture 2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" y="2813"/>
              <a:ext cx="1089" cy="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417" name="Picture 2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" y="3192"/>
              <a:ext cx="979" cy="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418" name="Rectangle 26"/>
            <p:cNvSpPr>
              <a:spLocks noChangeArrowheads="1"/>
            </p:cNvSpPr>
            <p:nvPr/>
          </p:nvSpPr>
          <p:spPr bwMode="auto">
            <a:xfrm>
              <a:off x="1247" y="3165"/>
              <a:ext cx="16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都垂直，从而可取</a:t>
              </a:r>
            </a:p>
          </p:txBody>
        </p:sp>
      </p:grpSp>
      <p:pic>
        <p:nvPicPr>
          <p:cNvPr id="59419" name="Picture 2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300664"/>
            <a:ext cx="44640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6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6" grpId="0"/>
      <p:bldP spid="59407" grpId="0"/>
      <p:bldP spid="594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043114" y="250182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于是所求平面方程为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363539"/>
            <a:ext cx="4464050" cy="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135189" y="1000125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即</a:t>
            </a:r>
            <a:r>
              <a:rPr lang="zh-CN" altLang="en-US" sz="2400"/>
              <a:t> 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9" y="981076"/>
            <a:ext cx="23971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0427" name="Group 11"/>
          <p:cNvGrpSpPr>
            <a:grpSpLocks/>
          </p:cNvGrpSpPr>
          <p:nvPr/>
        </p:nvGrpSpPr>
        <p:grpSpPr bwMode="auto">
          <a:xfrm>
            <a:off x="1989138" y="1555751"/>
            <a:ext cx="8355012" cy="1055688"/>
            <a:chOff x="293" y="1161"/>
            <a:chExt cx="5263" cy="665"/>
          </a:xfrm>
        </p:grpSpPr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293" y="1161"/>
              <a:ext cx="47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解法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：</a:t>
              </a:r>
              <a:r>
                <a:rPr lang="zh-CN" altLang="en-US" sz="2400" b="1" dirty="0"/>
                <a:t>设所求的法向量</a:t>
              </a:r>
              <a:r>
                <a:rPr lang="zh-CN" altLang="en-US" sz="2400" b="1" dirty="0" smtClean="0"/>
                <a:t>为                        </a:t>
              </a:r>
              <a:r>
                <a:rPr lang="zh-CN" altLang="en-US" sz="2400" b="1" dirty="0"/>
                <a:t>过</a:t>
              </a:r>
              <a:r>
                <a:rPr lang="zh-CN" altLang="en-US" sz="2400" b="1" dirty="0" smtClean="0"/>
                <a:t>直线     </a:t>
              </a:r>
              <a:r>
                <a:rPr lang="zh-CN" altLang="en-US" sz="2400" b="1" dirty="0"/>
                <a:t>上的点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60429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1197"/>
              <a:ext cx="1044" cy="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30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1186"/>
              <a:ext cx="217" cy="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31" name="Picture 1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" y="1196"/>
              <a:ext cx="589" cy="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953" y="1524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的方程为</a:t>
              </a:r>
            </a:p>
          </p:txBody>
        </p:sp>
        <p:pic>
          <p:nvPicPr>
            <p:cNvPr id="60433" name="Picture 1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566"/>
              <a:ext cx="2739" cy="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0435" name="Group 19"/>
          <p:cNvGrpSpPr>
            <a:grpSpLocks/>
          </p:cNvGrpSpPr>
          <p:nvPr/>
        </p:nvGrpSpPr>
        <p:grpSpPr bwMode="auto">
          <a:xfrm>
            <a:off x="2136776" y="2779717"/>
            <a:ext cx="7705727" cy="468313"/>
            <a:chOff x="386" y="1956"/>
            <a:chExt cx="4854" cy="295"/>
          </a:xfrm>
        </p:grpSpPr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386" y="1956"/>
              <a:ext cx="48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已知二</a:t>
              </a:r>
              <a:r>
                <a:rPr lang="zh-CN" altLang="en-US" sz="2400" b="1" dirty="0" smtClean="0"/>
                <a:t>直线          </a:t>
              </a:r>
              <a:r>
                <a:rPr lang="zh-CN" altLang="en-US" sz="2400" b="1" dirty="0"/>
                <a:t>的方向向量</a:t>
              </a:r>
              <a:r>
                <a:rPr lang="zh-CN" altLang="en-US" sz="2400" b="1" dirty="0" smtClean="0"/>
                <a:t>为                       、                  </a:t>
              </a:r>
              <a:r>
                <a:rPr lang="zh-CN" altLang="en-US" sz="2400" b="1" dirty="0"/>
                <a:t>，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60437" name="Picture 2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975"/>
              <a:ext cx="476" cy="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38" name="Picture 2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" y="1969"/>
              <a:ext cx="1034" cy="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39" name="Picture 2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" y="1961"/>
              <a:ext cx="952" cy="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9480551" y="2737794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因为</a:t>
            </a:r>
            <a:endParaRPr lang="zh-CN" altLang="en-US" sz="2400" dirty="0"/>
          </a:p>
        </p:txBody>
      </p:sp>
      <p:grpSp>
        <p:nvGrpSpPr>
          <p:cNvPr id="60441" name="Group 25"/>
          <p:cNvGrpSpPr>
            <a:grpSpLocks/>
          </p:cNvGrpSpPr>
          <p:nvPr/>
        </p:nvGrpSpPr>
        <p:grpSpPr bwMode="auto">
          <a:xfrm>
            <a:off x="2130425" y="3427418"/>
            <a:ext cx="8151814" cy="476251"/>
            <a:chOff x="293" y="2440"/>
            <a:chExt cx="5135" cy="300"/>
          </a:xfrm>
        </p:grpSpPr>
        <p:sp>
          <p:nvSpPr>
            <p:cNvPr id="60442" name="Rectangle 26"/>
            <p:cNvSpPr>
              <a:spLocks noChangeArrowheads="1"/>
            </p:cNvSpPr>
            <p:nvPr/>
          </p:nvSpPr>
          <p:spPr bwMode="auto">
            <a:xfrm>
              <a:off x="293" y="2440"/>
              <a:ext cx="51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平面   </a:t>
              </a:r>
              <a:r>
                <a:rPr lang="zh-CN" altLang="en-US" sz="2400" b="1" dirty="0" smtClean="0"/>
                <a:t>过     </a:t>
              </a:r>
              <a:r>
                <a:rPr lang="zh-CN" altLang="en-US" sz="2400" b="1" dirty="0"/>
                <a:t>，</a:t>
              </a:r>
              <a:r>
                <a:rPr lang="zh-CN" altLang="en-US" sz="2400" b="1" dirty="0" smtClean="0"/>
                <a:t>所以           </a:t>
              </a:r>
              <a:r>
                <a:rPr lang="zh-CN" altLang="en-US" sz="2400" b="1" dirty="0"/>
                <a:t>，又</a:t>
              </a:r>
              <a:r>
                <a:rPr lang="zh-CN" altLang="en-US" sz="2400" b="1" dirty="0" smtClean="0"/>
                <a:t>因为            </a:t>
              </a:r>
              <a:r>
                <a:rPr lang="zh-CN" altLang="en-US" sz="2400" b="1" dirty="0"/>
                <a:t>，</a:t>
              </a:r>
              <a:r>
                <a:rPr lang="zh-CN" altLang="en-US" sz="2400" b="1" dirty="0" smtClean="0"/>
                <a:t>所以            </a:t>
              </a:r>
              <a:r>
                <a:rPr lang="zh-CN" altLang="en-US" sz="2400" b="1" dirty="0"/>
                <a:t>，则有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60443" name="Picture 2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" y="2478"/>
              <a:ext cx="204" cy="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44" name="Picture 2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" y="2468"/>
              <a:ext cx="217" cy="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45" name="Picture 29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2458"/>
              <a:ext cx="499" cy="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46" name="Picture 30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" y="2453"/>
              <a:ext cx="567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47" name="Picture 31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" y="2462"/>
              <a:ext cx="521" cy="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1524001" y="3001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0449" name="Picture 3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1" y="4005264"/>
            <a:ext cx="2843213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0451" name="Group 35"/>
          <p:cNvGrpSpPr>
            <a:grpSpLocks/>
          </p:cNvGrpSpPr>
          <p:nvPr/>
        </p:nvGrpSpPr>
        <p:grpSpPr bwMode="auto">
          <a:xfrm>
            <a:off x="6088064" y="4005263"/>
            <a:ext cx="1952625" cy="844550"/>
            <a:chOff x="2875" y="2523"/>
            <a:chExt cx="1230" cy="532"/>
          </a:xfrm>
        </p:grpSpPr>
        <p:sp>
          <p:nvSpPr>
            <p:cNvPr id="60452" name="Rectangle 36"/>
            <p:cNvSpPr>
              <a:spLocks noChangeArrowheads="1"/>
            </p:cNvSpPr>
            <p:nvPr/>
          </p:nvSpPr>
          <p:spPr bwMode="auto">
            <a:xfrm>
              <a:off x="2875" y="2659"/>
              <a:ext cx="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解得</a:t>
              </a:r>
              <a:r>
                <a:rPr lang="zh-CN" altLang="en-US"/>
                <a:t> </a:t>
              </a:r>
            </a:p>
          </p:txBody>
        </p:sp>
        <p:pic>
          <p:nvPicPr>
            <p:cNvPr id="60453" name="Picture 3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2523"/>
              <a:ext cx="771" cy="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454" name="Group 38"/>
          <p:cNvGrpSpPr>
            <a:grpSpLocks/>
          </p:cNvGrpSpPr>
          <p:nvPr/>
        </p:nvGrpSpPr>
        <p:grpSpPr bwMode="auto">
          <a:xfrm>
            <a:off x="2279650" y="5011744"/>
            <a:ext cx="3351214" cy="461963"/>
            <a:chOff x="476" y="3157"/>
            <a:chExt cx="2111" cy="291"/>
          </a:xfrm>
        </p:grpSpPr>
        <p:sp>
          <p:nvSpPr>
            <p:cNvPr id="60455" name="Rectangle 39"/>
            <p:cNvSpPr>
              <a:spLocks noChangeArrowheads="1"/>
            </p:cNvSpPr>
            <p:nvPr/>
          </p:nvSpPr>
          <p:spPr bwMode="auto">
            <a:xfrm>
              <a:off x="476" y="3157"/>
              <a:ext cx="21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取          </a:t>
              </a:r>
              <a:r>
                <a:rPr lang="zh-CN" altLang="en-US" sz="2400" b="1" dirty="0" smtClean="0"/>
                <a:t>则                         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pic>
          <p:nvPicPr>
            <p:cNvPr id="60456" name="Picture 40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3178"/>
              <a:ext cx="476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57" name="Picture 41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3186"/>
              <a:ext cx="975" cy="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2208213" y="5589588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平面方程为：</a:t>
            </a:r>
            <a:r>
              <a:rPr lang="zh-CN" altLang="en-US"/>
              <a:t> </a:t>
            </a:r>
          </a:p>
        </p:txBody>
      </p:sp>
      <p:pic>
        <p:nvPicPr>
          <p:cNvPr id="60459" name="Picture 4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5634038"/>
            <a:ext cx="3348038" cy="39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2279650" y="6165850"/>
            <a:ext cx="55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即</a:t>
            </a:r>
            <a:r>
              <a:rPr lang="zh-CN" altLang="en-US"/>
              <a:t> </a:t>
            </a:r>
          </a:p>
        </p:txBody>
      </p:sp>
      <p:pic>
        <p:nvPicPr>
          <p:cNvPr id="60461" name="Picture 4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6218238"/>
            <a:ext cx="2376488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7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20" grpId="0"/>
      <p:bldP spid="60440" grpId="0"/>
      <p:bldP spid="60458" grpId="0"/>
      <p:bldP spid="604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1997075" y="246063"/>
            <a:ext cx="7918450" cy="1195387"/>
            <a:chOff x="298" y="155"/>
            <a:chExt cx="4988" cy="753"/>
          </a:xfrm>
        </p:grpSpPr>
        <p:sp>
          <p:nvSpPr>
            <p:cNvPr id="61444" name="Rectangle 4"/>
            <p:cNvSpPr>
              <a:spLocks noChangeArrowheads="1"/>
            </p:cNvSpPr>
            <p:nvPr/>
          </p:nvSpPr>
          <p:spPr bwMode="auto">
            <a:xfrm>
              <a:off x="298" y="291"/>
              <a:ext cx="3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【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9】</a:t>
              </a:r>
              <a:r>
                <a:rPr lang="zh-CN" altLang="en-US" sz="2400" b="1" dirty="0"/>
                <a:t>求</a:t>
              </a:r>
              <a:r>
                <a:rPr lang="zh-CN" altLang="en-US" sz="2400" b="1" dirty="0" smtClean="0"/>
                <a:t>直线                                            </a:t>
              </a:r>
              <a:r>
                <a:rPr lang="zh-CN" altLang="en-US" sz="2400" b="1" dirty="0"/>
                <a:t>与直线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6144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" y="194"/>
              <a:ext cx="1927" cy="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4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9" y="155"/>
              <a:ext cx="1247" cy="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975" y="617"/>
              <a:ext cx="7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的</a:t>
              </a:r>
              <a:r>
                <a:rPr lang="zh-CN" altLang="en-US" sz="2400" b="1" dirty="0" smtClean="0"/>
                <a:t>夹角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</p:grp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1449" name="Group 9"/>
          <p:cNvGrpSpPr>
            <a:grpSpLocks/>
          </p:cNvGrpSpPr>
          <p:nvPr/>
        </p:nvGrpSpPr>
        <p:grpSpPr bwMode="auto">
          <a:xfrm>
            <a:off x="2073275" y="1484313"/>
            <a:ext cx="7983538" cy="468312"/>
            <a:chOff x="346" y="935"/>
            <a:chExt cx="5029" cy="295"/>
          </a:xfrm>
        </p:grpSpPr>
        <p:sp>
          <p:nvSpPr>
            <p:cNvPr id="61450" name="Rectangle 10"/>
            <p:cNvSpPr>
              <a:spLocks noChangeArrowheads="1"/>
            </p:cNvSpPr>
            <p:nvPr/>
          </p:nvSpPr>
          <p:spPr bwMode="auto">
            <a:xfrm>
              <a:off x="346" y="935"/>
              <a:ext cx="50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</a:rPr>
                <a:t>分析：关键是求出直线     的方向向量，可用向量积求得。</a:t>
              </a:r>
              <a:r>
                <a:rPr lang="zh-CN" altLang="en-US">
                  <a:solidFill>
                    <a:schemeClr val="accent2"/>
                  </a:solidFill>
                </a:rPr>
                <a:t> </a:t>
              </a:r>
            </a:p>
          </p:txBody>
        </p:sp>
        <p:pic>
          <p:nvPicPr>
            <p:cNvPr id="61451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" y="950"/>
              <a:ext cx="244" cy="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1456" name="Group 16"/>
          <p:cNvGrpSpPr>
            <a:grpSpLocks/>
          </p:cNvGrpSpPr>
          <p:nvPr/>
        </p:nvGrpSpPr>
        <p:grpSpPr bwMode="auto">
          <a:xfrm>
            <a:off x="2135188" y="2058988"/>
            <a:ext cx="8108952" cy="1050926"/>
            <a:chOff x="385" y="1297"/>
            <a:chExt cx="5108" cy="662"/>
          </a:xfrm>
        </p:grpSpPr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385" y="1297"/>
              <a:ext cx="49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解：</a:t>
              </a:r>
              <a:r>
                <a:rPr lang="zh-CN" altLang="en-US" sz="2400" b="1" dirty="0"/>
                <a:t>直线     的方向向量</a:t>
              </a:r>
              <a:r>
                <a:rPr lang="zh-CN" altLang="en-US" sz="2400" b="1" dirty="0" smtClean="0"/>
                <a:t>是                         </a:t>
              </a:r>
              <a:r>
                <a:rPr lang="zh-CN" altLang="en-US" sz="2400" b="1" dirty="0"/>
                <a:t>，而直线     的方向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61458" name="Picture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318"/>
              <a:ext cx="220" cy="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59" name="Picture 1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298"/>
              <a:ext cx="1066" cy="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0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" y="1308"/>
              <a:ext cx="236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567" y="1632"/>
              <a:ext cx="49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向量   分别与两</a:t>
              </a:r>
              <a:r>
                <a:rPr lang="zh-CN" altLang="en-US" sz="2400" b="1" dirty="0" smtClean="0"/>
                <a:t>向量                         ，                  </a:t>
              </a:r>
              <a:r>
                <a:rPr lang="zh-CN" altLang="en-US" sz="2400" b="1" dirty="0"/>
                <a:t>垂直</a:t>
              </a:r>
              <a:r>
                <a:rPr lang="en-US" altLang="zh-CN" sz="2400" b="1" dirty="0"/>
                <a:t>,</a:t>
              </a:r>
              <a:r>
                <a:rPr lang="zh-CN" altLang="en-US" sz="2400" b="1" dirty="0"/>
                <a:t>则可取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61462" name="Picture 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" y="1616"/>
              <a:ext cx="237" cy="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3" name="Picture 2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651"/>
              <a:ext cx="1020" cy="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4" name="Picture 2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" y="1651"/>
              <a:ext cx="930" cy="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5" name="Picture 2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3141663"/>
            <a:ext cx="4248150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466" name="Group 26"/>
          <p:cNvGrpSpPr>
            <a:grpSpLocks/>
          </p:cNvGrpSpPr>
          <p:nvPr/>
        </p:nvGrpSpPr>
        <p:grpSpPr bwMode="auto">
          <a:xfrm>
            <a:off x="2290763" y="4437064"/>
            <a:ext cx="5461000" cy="466725"/>
            <a:chOff x="483" y="2795"/>
            <a:chExt cx="3440" cy="294"/>
          </a:xfrm>
        </p:grpSpPr>
        <p:sp>
          <p:nvSpPr>
            <p:cNvPr id="61467" name="Rectangle 27"/>
            <p:cNvSpPr>
              <a:spLocks noChangeArrowheads="1"/>
            </p:cNvSpPr>
            <p:nvPr/>
          </p:nvSpPr>
          <p:spPr bwMode="auto">
            <a:xfrm>
              <a:off x="483" y="2795"/>
              <a:ext cx="3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从而</a:t>
              </a:r>
              <a:r>
                <a:rPr lang="zh-CN" altLang="en-US" sz="2400" b="1" dirty="0" smtClean="0"/>
                <a:t>直线     </a:t>
              </a:r>
              <a:r>
                <a:rPr lang="zh-CN" altLang="en-US" sz="2400" b="1" dirty="0"/>
                <a:t>与</a:t>
              </a:r>
              <a:r>
                <a:rPr lang="zh-CN" altLang="en-US" sz="2400" b="1" dirty="0" smtClean="0"/>
                <a:t>直线     </a:t>
              </a:r>
              <a:r>
                <a:rPr lang="zh-CN" altLang="en-US" sz="2400" b="1" dirty="0"/>
                <a:t>的夹角    的余弦为</a:t>
              </a:r>
            </a:p>
          </p:txBody>
        </p:sp>
        <p:pic>
          <p:nvPicPr>
            <p:cNvPr id="61468" name="Picture 2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" y="2805"/>
              <a:ext cx="237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9" name="Picture 2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" y="2812"/>
              <a:ext cx="236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0" name="Picture 30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" y="2815"/>
              <a:ext cx="170" cy="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71" name="Picture 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4997450"/>
            <a:ext cx="7705725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2279650" y="616585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因此</a:t>
            </a:r>
            <a:r>
              <a:rPr lang="zh-CN" altLang="en-US" sz="2400"/>
              <a:t> </a:t>
            </a:r>
          </a:p>
        </p:txBody>
      </p:sp>
      <p:pic>
        <p:nvPicPr>
          <p:cNvPr id="61473" name="Picture 3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6034089"/>
            <a:ext cx="7889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4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063751" y="188913"/>
            <a:ext cx="8048626" cy="1281112"/>
            <a:chOff x="340" y="119"/>
            <a:chExt cx="5070" cy="807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340" y="226"/>
              <a:ext cx="50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/>
                <a:t>【</a:t>
              </a:r>
              <a:r>
                <a:rPr lang="zh-CN" altLang="en-US" sz="2400" b="1" dirty="0"/>
                <a:t>例</a:t>
              </a:r>
              <a:r>
                <a:rPr lang="en-US" altLang="zh-CN" sz="2400" b="1" dirty="0"/>
                <a:t>10】</a:t>
              </a:r>
              <a:r>
                <a:rPr lang="zh-CN" altLang="en-US" sz="2400" b="1" dirty="0"/>
                <a:t>求过</a:t>
              </a:r>
              <a:r>
                <a:rPr lang="zh-CN" altLang="en-US" sz="2400" b="1" dirty="0" smtClean="0"/>
                <a:t>点                 </a:t>
              </a:r>
              <a:r>
                <a:rPr lang="zh-CN" altLang="en-US" sz="2400" b="1" dirty="0"/>
                <a:t>，垂直于</a:t>
              </a:r>
              <a:r>
                <a:rPr lang="zh-CN" altLang="en-US" sz="2400" b="1" dirty="0" smtClean="0"/>
                <a:t>直线                     </a:t>
              </a:r>
              <a:r>
                <a:rPr lang="zh-CN" altLang="en-US" sz="2400" b="1" dirty="0"/>
                <a:t>且平行于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62470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255"/>
              <a:ext cx="703" cy="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47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19"/>
              <a:ext cx="839" cy="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694" y="635"/>
              <a:ext cx="3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平面                                           </a:t>
              </a:r>
              <a:r>
                <a:rPr lang="zh-CN" altLang="en-US" sz="2400" b="1" dirty="0"/>
                <a:t>的直线</a:t>
              </a:r>
              <a:r>
                <a:rPr lang="zh-CN" altLang="en-US" sz="2400" b="1" dirty="0" smtClean="0"/>
                <a:t>方程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pic>
          <p:nvPicPr>
            <p:cNvPr id="62473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" y="663"/>
              <a:ext cx="1791" cy="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003925" y="3462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2478" name="Group 14"/>
          <p:cNvGrpSpPr>
            <a:grpSpLocks/>
          </p:cNvGrpSpPr>
          <p:nvPr/>
        </p:nvGrpSpPr>
        <p:grpSpPr bwMode="auto">
          <a:xfrm>
            <a:off x="2209800" y="1624013"/>
            <a:ext cx="7920038" cy="1544637"/>
            <a:chOff x="432" y="1023"/>
            <a:chExt cx="4989" cy="973"/>
          </a:xfrm>
        </p:grpSpPr>
        <p:pic>
          <p:nvPicPr>
            <p:cNvPr id="62479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" y="1362"/>
              <a:ext cx="214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480" name="Rectangle 16"/>
            <p:cNvSpPr>
              <a:spLocks noChangeArrowheads="1"/>
            </p:cNvSpPr>
            <p:nvPr/>
          </p:nvSpPr>
          <p:spPr bwMode="auto">
            <a:xfrm>
              <a:off x="1025" y="1705"/>
              <a:ext cx="1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</a:rPr>
                <a:t>可用向量积求    </a:t>
              </a:r>
              <a:r>
                <a:rPr lang="en-US" altLang="zh-CN" sz="2400" b="1" dirty="0" smtClean="0">
                  <a:solidFill>
                    <a:schemeClr val="accent2"/>
                  </a:solidFill>
                </a:rPr>
                <a:t>.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 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2481" name="Rectangle 17"/>
            <p:cNvSpPr>
              <a:spLocks noChangeArrowheads="1"/>
            </p:cNvSpPr>
            <p:nvPr/>
          </p:nvSpPr>
          <p:spPr bwMode="auto">
            <a:xfrm>
              <a:off x="432" y="1023"/>
              <a:ext cx="49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</a:rPr>
                <a:t>分析：由本题的条件知，求直线的方向向量    垂直于已知</a:t>
              </a:r>
              <a:r>
                <a:rPr lang="zh-CN" altLang="en-US" sz="2400">
                  <a:solidFill>
                    <a:schemeClr val="accent2"/>
                  </a:solidFill>
                </a:rPr>
                <a:t> </a:t>
              </a:r>
            </a:p>
          </p:txBody>
        </p:sp>
        <p:pic>
          <p:nvPicPr>
            <p:cNvPr id="62482" name="Picture 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1026"/>
              <a:ext cx="186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940" y="1362"/>
              <a:ext cx="4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</a:rPr>
                <a:t>直线的方向向量    ，也垂直于已知平面</a:t>
              </a:r>
              <a:r>
                <a:rPr lang="zh-CN" altLang="en-US">
                  <a:solidFill>
                    <a:schemeClr val="accent2"/>
                  </a:solidFill>
                </a:rPr>
                <a:t> </a:t>
              </a:r>
              <a:r>
                <a:rPr lang="zh-CN" altLang="en-US" sz="2400" b="1">
                  <a:solidFill>
                    <a:schemeClr val="accent2"/>
                  </a:solidFill>
                </a:rPr>
                <a:t>的法向量</a:t>
              </a:r>
            </a:p>
          </p:txBody>
        </p:sp>
        <p:pic>
          <p:nvPicPr>
            <p:cNvPr id="62484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" y="1344"/>
              <a:ext cx="220" cy="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485" name="Picture 2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" y="1682"/>
              <a:ext cx="205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1524001" y="3172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2492" name="Group 28"/>
          <p:cNvGrpSpPr>
            <a:grpSpLocks/>
          </p:cNvGrpSpPr>
          <p:nvPr/>
        </p:nvGrpSpPr>
        <p:grpSpPr bwMode="auto">
          <a:xfrm>
            <a:off x="2278064" y="3282949"/>
            <a:ext cx="7837487" cy="1092199"/>
            <a:chOff x="475" y="2068"/>
            <a:chExt cx="4937" cy="688"/>
          </a:xfrm>
        </p:grpSpPr>
        <p:sp>
          <p:nvSpPr>
            <p:cNvPr id="62493" name="Rectangle 29"/>
            <p:cNvSpPr>
              <a:spLocks noChangeArrowheads="1"/>
            </p:cNvSpPr>
            <p:nvPr/>
          </p:nvSpPr>
          <p:spPr bwMode="auto">
            <a:xfrm>
              <a:off x="475" y="2068"/>
              <a:ext cx="49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解：设所求直线    的方向向量为    ，已知</a:t>
              </a:r>
              <a:r>
                <a:rPr lang="zh-CN" altLang="en-US" sz="2400" b="1" dirty="0" smtClean="0"/>
                <a:t>直线        </a:t>
              </a:r>
              <a:r>
                <a:rPr lang="zh-CN" altLang="en-US" sz="2400" b="1" dirty="0"/>
                <a:t>的方向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62494" name="Picture 3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2118"/>
              <a:ext cx="194" cy="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495" name="Picture 3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2073"/>
              <a:ext cx="194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496" name="Picture 3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" y="2073"/>
              <a:ext cx="230" cy="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497" name="Rectangle 33"/>
            <p:cNvSpPr>
              <a:spLocks noChangeArrowheads="1"/>
            </p:cNvSpPr>
            <p:nvPr/>
          </p:nvSpPr>
          <p:spPr bwMode="auto">
            <a:xfrm>
              <a:off x="521" y="2452"/>
              <a:ext cx="4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向量                      </a:t>
              </a:r>
              <a:r>
                <a:rPr lang="en-US" altLang="zh-CN" sz="2400" b="1" dirty="0"/>
                <a:t>,</a:t>
              </a:r>
              <a:r>
                <a:rPr lang="zh-CN" altLang="en-US" sz="2400" b="1" dirty="0"/>
                <a:t>已知平面    的法向量</a:t>
              </a:r>
              <a:r>
                <a:rPr lang="zh-CN" altLang="en-US" sz="2400" b="1" dirty="0" smtClean="0"/>
                <a:t>为                     </a:t>
              </a:r>
              <a:r>
                <a:rPr lang="zh-CN" altLang="en-US" sz="2400" b="1" dirty="0"/>
                <a:t>，</a:t>
              </a:r>
              <a:endParaRPr lang="zh-CN" altLang="en-US" dirty="0"/>
            </a:p>
          </p:txBody>
        </p:sp>
        <p:pic>
          <p:nvPicPr>
            <p:cNvPr id="62498" name="Picture 3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" y="2477"/>
              <a:ext cx="930" cy="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499" name="Picture 3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2503"/>
              <a:ext cx="226" cy="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500" name="Picture 3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2481"/>
              <a:ext cx="930" cy="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502" name="Rectangle 3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503" name="Rectangle 3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2504" name="Picture 4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1" y="5084763"/>
            <a:ext cx="4500563" cy="14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505" name="Group 41"/>
          <p:cNvGrpSpPr>
            <a:grpSpLocks/>
          </p:cNvGrpSpPr>
          <p:nvPr/>
        </p:nvGrpSpPr>
        <p:grpSpPr bwMode="auto">
          <a:xfrm>
            <a:off x="2424113" y="3862387"/>
            <a:ext cx="7550150" cy="1152525"/>
            <a:chOff x="567" y="2433"/>
            <a:chExt cx="4756" cy="726"/>
          </a:xfrm>
        </p:grpSpPr>
        <p:sp>
          <p:nvSpPr>
            <p:cNvPr id="62506" name="Rectangle 42"/>
            <p:cNvSpPr>
              <a:spLocks noChangeArrowheads="1"/>
            </p:cNvSpPr>
            <p:nvPr/>
          </p:nvSpPr>
          <p:spPr bwMode="auto">
            <a:xfrm>
              <a:off x="1057" y="2864"/>
              <a:ext cx="33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，       ，所以</a:t>
              </a:r>
              <a:r>
                <a:rPr lang="zh-CN" altLang="en-US" sz="2400" b="1" dirty="0" smtClean="0"/>
                <a:t>，                           </a:t>
              </a:r>
              <a:r>
                <a:rPr lang="zh-CN" altLang="en-US" sz="2400" b="1" dirty="0"/>
                <a:t>，故可取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62507" name="Picture 4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864"/>
              <a:ext cx="567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508" name="Picture 4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" y="2870"/>
              <a:ext cx="476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509" name="Picture 45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" y="2840"/>
              <a:ext cx="1156" cy="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510" name="Text Box 46"/>
            <p:cNvSpPr txBox="1">
              <a:spLocks noChangeArrowheads="1"/>
            </p:cNvSpPr>
            <p:nvPr/>
          </p:nvSpPr>
          <p:spPr bwMode="auto">
            <a:xfrm>
              <a:off x="4817" y="2433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已知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572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033589" y="561975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从而所求直线的方程为</a:t>
            </a:r>
            <a:r>
              <a:rPr lang="zh-CN" altLang="en-US"/>
              <a:t> 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524001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423863"/>
            <a:ext cx="2592388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208214" y="1531938"/>
            <a:ext cx="55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即</a:t>
            </a:r>
            <a:r>
              <a:rPr lang="zh-CN" altLang="en-US"/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524001" y="2891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1436688"/>
            <a:ext cx="2573338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524001" y="2863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1524001" y="2982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1524001" y="2982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1524001" y="3006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1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175" name="Group 55"/>
          <p:cNvGrpSpPr>
            <a:grpSpLocks/>
          </p:cNvGrpSpPr>
          <p:nvPr/>
        </p:nvGrpSpPr>
        <p:grpSpPr bwMode="auto">
          <a:xfrm>
            <a:off x="4186239" y="1030289"/>
            <a:ext cx="3925887" cy="454025"/>
            <a:chOff x="1677" y="513"/>
            <a:chExt cx="2473" cy="286"/>
          </a:xfrm>
        </p:grpSpPr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677" y="549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② </a:t>
              </a:r>
              <a:r>
                <a:rPr lang="zh-CN" altLang="en-US" sz="2000" b="1"/>
                <a:t>分配律：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5135" name="Picture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" y="513"/>
              <a:ext cx="1604" cy="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176" name="Group 56"/>
          <p:cNvGrpSpPr>
            <a:grpSpLocks/>
          </p:cNvGrpSpPr>
          <p:nvPr/>
        </p:nvGrpSpPr>
        <p:grpSpPr bwMode="auto">
          <a:xfrm>
            <a:off x="4217989" y="1547814"/>
            <a:ext cx="4541837" cy="441325"/>
            <a:chOff x="1697" y="839"/>
            <a:chExt cx="2861" cy="278"/>
          </a:xfrm>
        </p:grpSpPr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1697" y="867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③ </a:t>
              </a:r>
              <a:r>
                <a:rPr lang="zh-CN" altLang="en-US" sz="2000" b="1"/>
                <a:t>结合律：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5138" name="Picture 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839"/>
              <a:ext cx="1996" cy="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2208213" y="2403475"/>
            <a:ext cx="2862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）向量的夹角：</a:t>
            </a:r>
            <a:r>
              <a:rPr lang="zh-CN" altLang="en-US" sz="2000"/>
              <a:t> </a:t>
            </a: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1524001" y="2996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3" y="2252663"/>
            <a:ext cx="1871662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8213" y="3176588"/>
            <a:ext cx="194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5</a:t>
            </a:r>
            <a:r>
              <a:rPr lang="zh-CN" altLang="en-US" sz="2400" b="1"/>
              <a:t>）性质：</a:t>
            </a:r>
            <a:r>
              <a:rPr lang="zh-CN" altLang="en-US" sz="2000"/>
              <a:t> 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3144838"/>
            <a:ext cx="5913438" cy="5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2063751" y="3881438"/>
            <a:ext cx="164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．向量积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2208213" y="4627563"/>
            <a:ext cx="194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）定义：</a:t>
            </a:r>
            <a:r>
              <a:rPr lang="zh-CN" altLang="en-US" sz="2000"/>
              <a:t> </a:t>
            </a:r>
          </a:p>
        </p:txBody>
      </p:sp>
      <p:sp>
        <p:nvSpPr>
          <p:cNvPr id="5157" name="Rectangle 3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2208213" y="549275"/>
            <a:ext cx="2252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）运算律：</a:t>
            </a:r>
            <a:r>
              <a:rPr lang="zh-CN" altLang="en-US" sz="2000"/>
              <a:t> </a:t>
            </a:r>
          </a:p>
        </p:txBody>
      </p:sp>
      <p:grpSp>
        <p:nvGrpSpPr>
          <p:cNvPr id="5174" name="Group 54"/>
          <p:cNvGrpSpPr>
            <a:grpSpLocks/>
          </p:cNvGrpSpPr>
          <p:nvPr/>
        </p:nvGrpSpPr>
        <p:grpSpPr bwMode="auto">
          <a:xfrm>
            <a:off x="4224338" y="549276"/>
            <a:ext cx="2779712" cy="436563"/>
            <a:chOff x="1701" y="210"/>
            <a:chExt cx="1751" cy="275"/>
          </a:xfrm>
        </p:grpSpPr>
        <p:sp>
          <p:nvSpPr>
            <p:cNvPr id="5163" name="Text Box 43"/>
            <p:cNvSpPr txBox="1">
              <a:spLocks noChangeArrowheads="1"/>
            </p:cNvSpPr>
            <p:nvPr/>
          </p:nvSpPr>
          <p:spPr bwMode="auto">
            <a:xfrm>
              <a:off x="1701" y="235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① </a:t>
              </a:r>
              <a:r>
                <a:rPr lang="zh-CN" altLang="en-US" sz="2000" b="1"/>
                <a:t>交换律：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5164" name="Picture 4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" y="210"/>
              <a:ext cx="817" cy="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65" name="Picture 4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5414963"/>
            <a:ext cx="11509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66" name="Picture 4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4984750"/>
            <a:ext cx="25209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67" name="Picture 4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192714"/>
            <a:ext cx="420688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173" name="Group 53"/>
          <p:cNvGrpSpPr>
            <a:grpSpLocks/>
          </p:cNvGrpSpPr>
          <p:nvPr/>
        </p:nvGrpSpPr>
        <p:grpSpPr bwMode="auto">
          <a:xfrm>
            <a:off x="4078288" y="5754688"/>
            <a:ext cx="5892800" cy="411162"/>
            <a:chOff x="2200" y="2808"/>
            <a:chExt cx="3712" cy="259"/>
          </a:xfrm>
        </p:grpSpPr>
        <p:sp>
          <p:nvSpPr>
            <p:cNvPr id="5169" name="Text Box 49"/>
            <p:cNvSpPr txBox="1">
              <a:spLocks noChangeArrowheads="1"/>
            </p:cNvSpPr>
            <p:nvPr/>
          </p:nvSpPr>
          <p:spPr bwMode="auto">
            <a:xfrm>
              <a:off x="2200" y="2817"/>
              <a:ext cx="37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方向： 垂直   与    确定的平面，且符合右手规则。 </a:t>
              </a:r>
            </a:p>
          </p:txBody>
        </p:sp>
        <p:pic>
          <p:nvPicPr>
            <p:cNvPr id="5170" name="Picture 5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2840"/>
              <a:ext cx="1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71" name="Picture 5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5" y="2808"/>
              <a:ext cx="14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72" name="Picture 5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2840"/>
              <a:ext cx="1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11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" grpId="0"/>
      <p:bldP spid="5143" grpId="0"/>
      <p:bldP spid="5146" grpId="0"/>
      <p:bldP spid="5147" grpId="0"/>
      <p:bldP spid="51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45" name="Rectangle 137"/>
          <p:cNvSpPr>
            <a:spLocks noChangeArrowheads="1"/>
          </p:cNvSpPr>
          <p:nvPr/>
        </p:nvSpPr>
        <p:spPr bwMode="auto">
          <a:xfrm>
            <a:off x="1524001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598" name="Group 190"/>
          <p:cNvGrpSpPr>
            <a:grpSpLocks/>
          </p:cNvGrpSpPr>
          <p:nvPr/>
        </p:nvGrpSpPr>
        <p:grpSpPr bwMode="auto">
          <a:xfrm>
            <a:off x="4129088" y="4279900"/>
            <a:ext cx="4703762" cy="444500"/>
            <a:chOff x="1641" y="791"/>
            <a:chExt cx="2963" cy="280"/>
          </a:xfrm>
        </p:grpSpPr>
        <p:sp>
          <p:nvSpPr>
            <p:cNvPr id="17543" name="Text Box 135"/>
            <p:cNvSpPr txBox="1">
              <a:spLocks noChangeArrowheads="1"/>
            </p:cNvSpPr>
            <p:nvPr/>
          </p:nvSpPr>
          <p:spPr bwMode="auto">
            <a:xfrm>
              <a:off x="1641" y="821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③ </a:t>
              </a:r>
              <a:r>
                <a:rPr lang="zh-CN" altLang="en-US" sz="2000" b="1"/>
                <a:t>结合律：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17544" name="Picture 1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791"/>
              <a:ext cx="2132" cy="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590" name="Group 182"/>
          <p:cNvGrpSpPr>
            <a:grpSpLocks/>
          </p:cNvGrpSpPr>
          <p:nvPr/>
        </p:nvGrpSpPr>
        <p:grpSpPr bwMode="auto">
          <a:xfrm>
            <a:off x="2209801" y="5126038"/>
            <a:ext cx="5292725" cy="463550"/>
            <a:chOff x="432" y="423"/>
            <a:chExt cx="3334" cy="292"/>
          </a:xfrm>
        </p:grpSpPr>
        <p:sp>
          <p:nvSpPr>
            <p:cNvPr id="17546" name="Text Box 138"/>
            <p:cNvSpPr txBox="1">
              <a:spLocks noChangeArrowheads="1"/>
            </p:cNvSpPr>
            <p:nvPr/>
          </p:nvSpPr>
          <p:spPr bwMode="auto">
            <a:xfrm>
              <a:off x="432" y="427"/>
              <a:ext cx="1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（</a:t>
              </a:r>
              <a:r>
                <a:rPr lang="en-US" altLang="zh-CN" sz="2400" b="1"/>
                <a:t>4</a:t>
              </a:r>
              <a:r>
                <a:rPr lang="zh-CN" altLang="en-US" sz="2400" b="1"/>
                <a:t>）性质：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17547" name="Picture 13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" y="423"/>
              <a:ext cx="2268" cy="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52" name="Rectangle 144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54" name="Rectangle 146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67" name="Rectangle 159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69" name="Rectangle 161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71" name="Rectangle 163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73" name="Rectangle 165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591" name="Group 183"/>
          <p:cNvGrpSpPr>
            <a:grpSpLocks/>
          </p:cNvGrpSpPr>
          <p:nvPr/>
        </p:nvGrpSpPr>
        <p:grpSpPr bwMode="auto">
          <a:xfrm>
            <a:off x="4152901" y="3541713"/>
            <a:ext cx="4606925" cy="463550"/>
            <a:chOff x="940" y="3824"/>
            <a:chExt cx="2902" cy="292"/>
          </a:xfrm>
        </p:grpSpPr>
        <p:sp>
          <p:nvSpPr>
            <p:cNvPr id="17592" name="Text Box 184"/>
            <p:cNvSpPr txBox="1">
              <a:spLocks noChangeArrowheads="1"/>
            </p:cNvSpPr>
            <p:nvPr/>
          </p:nvSpPr>
          <p:spPr bwMode="auto">
            <a:xfrm>
              <a:off x="940" y="3840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② </a:t>
              </a:r>
              <a:r>
                <a:rPr lang="zh-CN" altLang="en-US" sz="2000" b="1"/>
                <a:t>分配律：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17593" name="Picture 18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" y="3824"/>
              <a:ext cx="1906" cy="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597" name="Group 189"/>
          <p:cNvGrpSpPr>
            <a:grpSpLocks/>
          </p:cNvGrpSpPr>
          <p:nvPr/>
        </p:nvGrpSpPr>
        <p:grpSpPr bwMode="auto">
          <a:xfrm>
            <a:off x="4151314" y="2935289"/>
            <a:ext cx="3241675" cy="396875"/>
            <a:chOff x="1655" y="170"/>
            <a:chExt cx="2042" cy="250"/>
          </a:xfrm>
        </p:grpSpPr>
        <p:sp>
          <p:nvSpPr>
            <p:cNvPr id="17594" name="Text Box 186"/>
            <p:cNvSpPr txBox="1">
              <a:spLocks noChangeArrowheads="1"/>
            </p:cNvSpPr>
            <p:nvPr/>
          </p:nvSpPr>
          <p:spPr bwMode="auto">
            <a:xfrm>
              <a:off x="1655" y="170"/>
              <a:ext cx="11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① </a:t>
              </a:r>
              <a:r>
                <a:rPr lang="zh-CN" altLang="en-US" sz="2000" b="1"/>
                <a:t>反交换律：</a:t>
              </a:r>
              <a:r>
                <a:rPr lang="zh-CN" altLang="en-US" sz="2000"/>
                <a:t> </a:t>
              </a:r>
            </a:p>
          </p:txBody>
        </p:sp>
        <p:pic>
          <p:nvPicPr>
            <p:cNvPr id="17595" name="Picture 18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" y="174"/>
              <a:ext cx="952" cy="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96" name="Text Box 188"/>
          <p:cNvSpPr txBox="1">
            <a:spLocks noChangeArrowheads="1"/>
          </p:cNvSpPr>
          <p:nvPr/>
        </p:nvSpPr>
        <p:spPr bwMode="auto">
          <a:xfrm>
            <a:off x="2135188" y="2925763"/>
            <a:ext cx="2252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）运算律：</a:t>
            </a:r>
            <a:r>
              <a:rPr lang="zh-CN" altLang="en-US" sz="2000"/>
              <a:t> </a:t>
            </a:r>
          </a:p>
        </p:txBody>
      </p:sp>
      <p:sp>
        <p:nvSpPr>
          <p:cNvPr id="17599" name="Text Box 191"/>
          <p:cNvSpPr txBox="1">
            <a:spLocks noChangeArrowheads="1"/>
          </p:cNvSpPr>
          <p:nvPr/>
        </p:nvSpPr>
        <p:spPr bwMode="auto">
          <a:xfrm>
            <a:off x="2135188" y="1443038"/>
            <a:ext cx="2557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）坐标表示：</a:t>
            </a:r>
            <a:r>
              <a:rPr lang="zh-CN" altLang="en-US" sz="2000"/>
              <a:t> </a:t>
            </a:r>
          </a:p>
        </p:txBody>
      </p:sp>
      <p:pic>
        <p:nvPicPr>
          <p:cNvPr id="17600" name="Picture 19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908051"/>
            <a:ext cx="2408238" cy="15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61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96" grpId="0"/>
      <p:bldP spid="175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071688" y="965200"/>
            <a:ext cx="39212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一、平面与直线的方程</a:t>
            </a:r>
            <a:r>
              <a:rPr lang="zh-CN" altLang="en-US" dirty="0">
                <a:solidFill>
                  <a:srgbClr val="FF3300"/>
                </a:solidFill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208213" y="1531938"/>
            <a:ext cx="217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平面方程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208213" y="2106613"/>
            <a:ext cx="2855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）点法式方程：</a:t>
            </a:r>
            <a:r>
              <a:rPr lang="zh-CN" altLang="en-US" dirty="0"/>
              <a:t> </a:t>
            </a: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9" y="2132013"/>
            <a:ext cx="4537075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524001" y="78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0971" name="Group 11"/>
          <p:cNvGrpSpPr>
            <a:grpSpLocks/>
          </p:cNvGrpSpPr>
          <p:nvPr/>
        </p:nvGrpSpPr>
        <p:grpSpPr bwMode="auto">
          <a:xfrm>
            <a:off x="2566988" y="2681290"/>
            <a:ext cx="7732712" cy="966788"/>
            <a:chOff x="657" y="1433"/>
            <a:chExt cx="4871" cy="609"/>
          </a:xfrm>
        </p:grpSpPr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657" y="1433"/>
              <a:ext cx="30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其中                   </a:t>
              </a:r>
              <a:r>
                <a:rPr lang="zh-CN" altLang="en-US" sz="2400" b="1" dirty="0" smtClean="0"/>
                <a:t>  为</a:t>
              </a:r>
              <a:r>
                <a:rPr lang="zh-CN" altLang="en-US" sz="2400" b="1" dirty="0"/>
                <a:t>平面的法向量，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40973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1468"/>
              <a:ext cx="930" cy="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4" name="Picture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" y="1451"/>
              <a:ext cx="1089" cy="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4604" y="1434"/>
              <a:ext cx="9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为平面的</a:t>
              </a:r>
              <a:r>
                <a:rPr lang="zh-CN" altLang="en-US"/>
                <a:t> </a:t>
              </a:r>
            </a:p>
          </p:txBody>
        </p:sp>
        <p:sp>
          <p:nvSpPr>
            <p:cNvPr id="40976" name="Rectangle 16"/>
            <p:cNvSpPr>
              <a:spLocks noChangeArrowheads="1"/>
            </p:cNvSpPr>
            <p:nvPr/>
          </p:nvSpPr>
          <p:spPr bwMode="auto">
            <a:xfrm>
              <a:off x="703" y="1751"/>
              <a:ext cx="7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一定</a:t>
              </a:r>
              <a:r>
                <a:rPr lang="zh-CN" altLang="en-US" sz="2400" b="1" dirty="0" smtClean="0"/>
                <a:t>点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</p:grp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2238376" y="3676650"/>
            <a:ext cx="255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）一般方程：</a:t>
            </a:r>
            <a:r>
              <a:rPr lang="zh-CN" altLang="en-US"/>
              <a:t> </a:t>
            </a:r>
          </a:p>
        </p:txBody>
      </p:sp>
      <p:pic>
        <p:nvPicPr>
          <p:cNvPr id="40979" name="Picture 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3727450"/>
            <a:ext cx="252095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983" name="Group 23"/>
          <p:cNvGrpSpPr>
            <a:grpSpLocks/>
          </p:cNvGrpSpPr>
          <p:nvPr/>
        </p:nvGrpSpPr>
        <p:grpSpPr bwMode="auto">
          <a:xfrm>
            <a:off x="2243139" y="4267201"/>
            <a:ext cx="7934325" cy="1252538"/>
            <a:chOff x="453" y="2432"/>
            <a:chExt cx="4998" cy="789"/>
          </a:xfrm>
        </p:grpSpPr>
        <p:sp>
          <p:nvSpPr>
            <p:cNvPr id="40984" name="Rectangle 24"/>
            <p:cNvSpPr>
              <a:spLocks noChangeArrowheads="1"/>
            </p:cNvSpPr>
            <p:nvPr/>
          </p:nvSpPr>
          <p:spPr bwMode="auto">
            <a:xfrm>
              <a:off x="453" y="2491"/>
              <a:ext cx="33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（</a:t>
              </a:r>
              <a:r>
                <a:rPr lang="en-US" altLang="zh-CN" sz="2400" b="1" dirty="0"/>
                <a:t>3</a:t>
              </a:r>
              <a:r>
                <a:rPr lang="zh-CN" altLang="en-US" sz="2400" b="1" dirty="0"/>
                <a:t>）截距式方程</a:t>
              </a:r>
              <a:r>
                <a:rPr lang="zh-CN" altLang="en-US" sz="2400" b="1" dirty="0" smtClean="0"/>
                <a:t>：                      </a:t>
              </a:r>
              <a:r>
                <a:rPr lang="zh-CN" altLang="en-US" sz="2400" b="1" dirty="0"/>
                <a:t>，其中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40985" name="Picture 2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432"/>
              <a:ext cx="1043" cy="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6" name="Picture 2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2523"/>
              <a:ext cx="499" cy="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87" name="Rectangle 27"/>
            <p:cNvSpPr>
              <a:spLocks noChangeArrowheads="1"/>
            </p:cNvSpPr>
            <p:nvPr/>
          </p:nvSpPr>
          <p:spPr bwMode="auto">
            <a:xfrm>
              <a:off x="4165" y="2496"/>
              <a:ext cx="1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分别为平面在</a:t>
              </a:r>
              <a:endParaRPr lang="zh-CN" altLang="en-US"/>
            </a:p>
          </p:txBody>
        </p:sp>
        <p:sp>
          <p:nvSpPr>
            <p:cNvPr id="40988" name="Rectangle 28"/>
            <p:cNvSpPr>
              <a:spLocks noChangeArrowheads="1"/>
            </p:cNvSpPr>
            <p:nvPr/>
          </p:nvSpPr>
          <p:spPr bwMode="auto">
            <a:xfrm>
              <a:off x="930" y="2931"/>
              <a:ext cx="9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三坐标轴</a:t>
              </a:r>
              <a:r>
                <a:rPr lang="zh-CN" altLang="en-US"/>
                <a:t> </a:t>
              </a:r>
            </a:p>
          </p:txBody>
        </p:sp>
        <p:pic>
          <p:nvPicPr>
            <p:cNvPr id="40989" name="Picture 2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" y="2973"/>
              <a:ext cx="635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90" name="Rectangle 30"/>
            <p:cNvSpPr>
              <a:spLocks noChangeArrowheads="1"/>
            </p:cNvSpPr>
            <p:nvPr/>
          </p:nvSpPr>
          <p:spPr bwMode="auto">
            <a:xfrm>
              <a:off x="2381" y="2930"/>
              <a:ext cx="9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上的</a:t>
              </a:r>
              <a:r>
                <a:rPr lang="zh-CN" altLang="en-US" sz="2400" b="1" dirty="0" smtClean="0"/>
                <a:t>截距</a:t>
              </a:r>
              <a:r>
                <a:rPr lang="en-US" altLang="zh-CN" sz="2400" b="1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</p:grp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2279651" y="5780088"/>
            <a:ext cx="316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．点到平面的距离：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0993" name="Picture 3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5564189"/>
            <a:ext cx="3240088" cy="9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2927350" y="263525"/>
            <a:ext cx="6400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 </a:t>
            </a:r>
            <a:r>
              <a:rPr lang="zh-CN" altLang="en-US" b="1" dirty="0">
                <a:solidFill>
                  <a:srgbClr val="FF3300"/>
                </a:solidFill>
              </a:rPr>
              <a:t>平面与直线、空间曲面与曲线</a:t>
            </a:r>
          </a:p>
        </p:txBody>
      </p:sp>
    </p:spTree>
    <p:extLst>
      <p:ext uri="{BB962C8B-B14F-4D97-AF65-F5344CB8AC3E}">
        <p14:creationId xmlns:p14="http://schemas.microsoft.com/office/powerpoint/2010/main" val="36247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/>
      <p:bldP spid="40967" grpId="0"/>
      <p:bldP spid="40977" grpId="0"/>
      <p:bldP spid="40991" grpId="0"/>
      <p:bldP spid="4099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206625" y="523875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．直线方程：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279651" y="1341438"/>
            <a:ext cx="255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）一般方程：</a:t>
            </a:r>
            <a:r>
              <a:rPr lang="zh-CN" altLang="en-US"/>
              <a:t>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524001" y="3010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1125538"/>
            <a:ext cx="3240087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279651" y="2361556"/>
            <a:ext cx="2868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）</a:t>
            </a:r>
            <a:r>
              <a:rPr lang="zh-CN" altLang="en-US" sz="2400" b="1" dirty="0"/>
              <a:t>点向</a:t>
            </a:r>
            <a:r>
              <a:rPr lang="zh-CN" altLang="en-US" sz="2400" b="1" dirty="0" smtClean="0"/>
              <a:t>式</a:t>
            </a:r>
            <a:r>
              <a:rPr lang="zh-CN" altLang="en-US" sz="2400" b="1" dirty="0"/>
              <a:t>方程：</a:t>
            </a:r>
            <a:r>
              <a:rPr lang="zh-CN" altLang="en-US" dirty="0"/>
              <a:t> </a:t>
            </a: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200276"/>
            <a:ext cx="3024188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1994" name="Group 10"/>
          <p:cNvGrpSpPr>
            <a:grpSpLocks/>
          </p:cNvGrpSpPr>
          <p:nvPr/>
        </p:nvGrpSpPr>
        <p:grpSpPr bwMode="auto">
          <a:xfrm>
            <a:off x="2374900" y="3330578"/>
            <a:ext cx="6961188" cy="1109663"/>
            <a:chOff x="340" y="1660"/>
            <a:chExt cx="4385" cy="699"/>
          </a:xfrm>
        </p:grpSpPr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340" y="1660"/>
              <a:ext cx="34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其中                           </a:t>
              </a:r>
              <a:r>
                <a:rPr lang="zh-CN" altLang="en-US" sz="2400" b="1" dirty="0"/>
                <a:t>为直线的方向向量，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41996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" y="1671"/>
              <a:ext cx="1111" cy="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97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" y="1679"/>
              <a:ext cx="1111" cy="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998" name="Rectangle 14"/>
            <p:cNvSpPr>
              <a:spLocks noChangeArrowheads="1"/>
            </p:cNvSpPr>
            <p:nvPr/>
          </p:nvSpPr>
          <p:spPr bwMode="auto">
            <a:xfrm>
              <a:off x="340" y="2068"/>
              <a:ext cx="17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为直线的一定点。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2274888" y="5059363"/>
            <a:ext cx="2551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）参数方程：</a:t>
            </a:r>
            <a:r>
              <a:rPr lang="zh-CN" altLang="en-US"/>
              <a:t> 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1524001" y="2887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2001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9" y="4652964"/>
            <a:ext cx="1944687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4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1990" grpId="0"/>
      <p:bldP spid="419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351088" y="2537769"/>
            <a:ext cx="27126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则它们的夹角为：</a:t>
            </a:r>
            <a:r>
              <a:rPr lang="zh-CN" altLang="en-US"/>
              <a:t> 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3405189"/>
            <a:ext cx="4751388" cy="9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919288" y="4700588"/>
            <a:ext cx="377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）两平面相交（夹角）</a:t>
            </a:r>
            <a:r>
              <a:rPr lang="zh-CN" altLang="en-US"/>
              <a:t> </a:t>
            </a: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2063750" y="5387976"/>
            <a:ext cx="8180388" cy="492125"/>
            <a:chOff x="477" y="2032"/>
            <a:chExt cx="5153" cy="310"/>
          </a:xfrm>
        </p:grpSpPr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477" y="2051"/>
              <a:ext cx="40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设    与     平面的法向量分别</a:t>
              </a:r>
              <a:r>
                <a:rPr lang="zh-CN" altLang="en-US" sz="2400" b="1" dirty="0" smtClean="0"/>
                <a:t>为                            </a:t>
              </a:r>
              <a:r>
                <a:rPr lang="zh-CN" altLang="en-US" sz="2400" b="1" dirty="0"/>
                <a:t>与</a:t>
              </a:r>
              <a:r>
                <a:rPr lang="zh-CN" altLang="en-US" dirty="0"/>
                <a:t> </a:t>
              </a:r>
            </a:p>
          </p:txBody>
        </p:sp>
        <p:pic>
          <p:nvPicPr>
            <p:cNvPr id="43015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2042"/>
              <a:ext cx="228" cy="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16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" y="2032"/>
              <a:ext cx="244" cy="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17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2075"/>
              <a:ext cx="1180" cy="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18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2069"/>
              <a:ext cx="1208" cy="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1524001" y="2982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2208214" y="404813"/>
            <a:ext cx="446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．线、面之间的位置关系：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1992313" y="1171575"/>
            <a:ext cx="377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）两直线相交（夹角）</a:t>
            </a:r>
            <a:r>
              <a:rPr lang="zh-CN" altLang="en-US"/>
              <a:t> </a:t>
            </a:r>
          </a:p>
        </p:txBody>
      </p:sp>
      <p:grpSp>
        <p:nvGrpSpPr>
          <p:cNvPr id="43022" name="Group 14"/>
          <p:cNvGrpSpPr>
            <a:grpSpLocks/>
          </p:cNvGrpSpPr>
          <p:nvPr/>
        </p:nvGrpSpPr>
        <p:grpSpPr bwMode="auto">
          <a:xfrm>
            <a:off x="2281238" y="1874840"/>
            <a:ext cx="7994650" cy="474663"/>
            <a:chOff x="477" y="954"/>
            <a:chExt cx="5036" cy="299"/>
          </a:xfrm>
        </p:grpSpPr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477" y="954"/>
              <a:ext cx="40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 smtClean="0"/>
                <a:t>设      </a:t>
              </a:r>
              <a:r>
                <a:rPr lang="zh-CN" altLang="en-US" sz="2400" b="1" dirty="0"/>
                <a:t>与    的方向向量分别</a:t>
              </a:r>
              <a:r>
                <a:rPr lang="zh-CN" altLang="en-US" sz="2400" b="1" dirty="0" smtClean="0"/>
                <a:t>为                            与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pic>
          <p:nvPicPr>
            <p:cNvPr id="43024" name="Picture 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958"/>
              <a:ext cx="1224" cy="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25" name="Picture 1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965"/>
              <a:ext cx="122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026" name="Picture 1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" y="972"/>
              <a:ext cx="219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27" name="Picture 1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" y="955"/>
              <a:ext cx="234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748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2" grpId="0"/>
      <p:bldP spid="43020" grpId="0"/>
      <p:bldP spid="430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279650" y="2418707"/>
            <a:ext cx="43620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）直线与平面相交（夹角）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2351088" y="3355978"/>
            <a:ext cx="5238751" cy="461963"/>
            <a:chOff x="466" y="1146"/>
            <a:chExt cx="3300" cy="291"/>
          </a:xfrm>
        </p:grpSpPr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466" y="1146"/>
              <a:ext cx="33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/>
                <a:t>设直线     的方向向量</a:t>
              </a:r>
              <a:r>
                <a:rPr lang="zh-CN" altLang="en-US" sz="2400" b="1" dirty="0" smtClean="0"/>
                <a:t>为                          </a:t>
              </a:r>
              <a:r>
                <a:rPr lang="en-US" altLang="zh-CN" sz="2400" b="1" dirty="0"/>
                <a:t>,</a:t>
              </a:r>
              <a:r>
                <a:rPr lang="en-US" altLang="zh-CN" dirty="0"/>
                <a:t> </a:t>
              </a:r>
            </a:p>
          </p:txBody>
        </p:sp>
        <p:pic>
          <p:nvPicPr>
            <p:cNvPr id="4403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1175"/>
              <a:ext cx="214" cy="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" y="1156"/>
              <a:ext cx="1054" cy="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5084763"/>
            <a:ext cx="4902200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2640014" y="3381376"/>
            <a:ext cx="7546975" cy="1368425"/>
            <a:chOff x="703" y="2130"/>
            <a:chExt cx="4754" cy="862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745" y="2130"/>
              <a:ext cx="17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平面    的法向量为</a:t>
              </a:r>
              <a:r>
                <a:rPr lang="zh-CN" altLang="en-US"/>
                <a:t> </a:t>
              </a:r>
            </a:p>
          </p:txBody>
        </p:sp>
        <p:pic>
          <p:nvPicPr>
            <p:cNvPr id="44042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" y="2180"/>
              <a:ext cx="214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43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744"/>
              <a:ext cx="1066" cy="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1791" y="2704"/>
              <a:ext cx="1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/>
                <a:t>则它们的交角：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2495550" y="1157288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则</a:t>
            </a:r>
            <a:r>
              <a:rPr lang="zh-CN" altLang="en-US"/>
              <a:t> </a:t>
            </a:r>
          </a:p>
        </p:txBody>
      </p:sp>
      <p:pic>
        <p:nvPicPr>
          <p:cNvPr id="44046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981075"/>
            <a:ext cx="4465638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4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2046</Words>
  <Application>Microsoft Office PowerPoint</Application>
  <PresentationFormat>宽屏</PresentationFormat>
  <Paragraphs>293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Times New Roman</vt:lpstr>
      <vt:lpstr>Office 主题</vt:lpstr>
      <vt:lpstr>第七章 空间解析几何与 向量代数习题课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9</cp:revision>
  <dcterms:created xsi:type="dcterms:W3CDTF">2020-12-18T15:19:53Z</dcterms:created>
  <dcterms:modified xsi:type="dcterms:W3CDTF">2020-12-19T00:52:56Z</dcterms:modified>
</cp:coreProperties>
</file>