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4" r:id="rId4"/>
    <p:sldId id="305" r:id="rId5"/>
    <p:sldId id="312" r:id="rId6"/>
    <p:sldId id="316" r:id="rId7"/>
    <p:sldId id="343" r:id="rId8"/>
    <p:sldId id="340" r:id="rId9"/>
    <p:sldId id="341" r:id="rId10"/>
    <p:sldId id="342" r:id="rId11"/>
    <p:sldId id="323" r:id="rId12"/>
    <p:sldId id="320" r:id="rId13"/>
    <p:sldId id="328" r:id="rId14"/>
    <p:sldId id="347" r:id="rId15"/>
    <p:sldId id="325" r:id="rId16"/>
    <p:sldId id="329" r:id="rId17"/>
    <p:sldId id="331" r:id="rId18"/>
    <p:sldId id="348" r:id="rId19"/>
    <p:sldId id="34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3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image" Target="../media/image52.png"/><Relationship Id="rId4" Type="http://schemas.openxmlformats.org/officeDocument/2006/relationships/image" Target="../media/image5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5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6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0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6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1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1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1B8-9768-4CB1-BDED-FA2606F1BDF7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55.emf"/><Relationship Id="rId4" Type="http://schemas.openxmlformats.org/officeDocument/2006/relationships/image" Target="../media/image52.png"/><Relationship Id="rId9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19" Type="http://schemas.openxmlformats.org/officeDocument/2006/relationships/image" Target="../media/image75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wmf"/><Relationship Id="rId22" Type="http://schemas.openxmlformats.org/officeDocument/2006/relationships/image" Target="../media/image7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Relationship Id="rId22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A082-EBC9-4251-8525-CF06CE30826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533400"/>
            <a:ext cx="3886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200" b="1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第八章  </a:t>
            </a:r>
            <a:r>
              <a:rPr lang="zh-CN" altLang="en-US" sz="42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重积分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14600" y="1295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7.2</a:t>
            </a:r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二重积分的计算法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black">
          <a:xfrm>
            <a:off x="2590800" y="1979614"/>
            <a:ext cx="662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7.2.4 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二重积分习题课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black">
          <a:xfrm>
            <a:off x="3048000" y="5867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、性质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667000" y="2590801"/>
            <a:ext cx="3309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一、内容提要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828192" y="3174024"/>
            <a:ext cx="6757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（一）二重积分的概念、性质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048000" y="3810001"/>
            <a:ext cx="2497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、定义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black">
          <a:xfrm>
            <a:off x="3048000" y="5057773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、几何意义：曲顶柱体的体积 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581400" y="4114800"/>
          <a:ext cx="54943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273040" imgH="444240" progId="Equation.DSMT4">
                  <p:embed/>
                </p:oleObj>
              </mc:Choice>
              <mc:Fallback>
                <p:oleObj name="Equation" r:id="rId3" imgW="2273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81400" y="4114800"/>
                        <a:ext cx="54943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1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2" grpId="0" autoUpdateAnimBg="0"/>
      <p:bldP spid="2053" grpId="0" autoUpdateAnimBg="0"/>
      <p:bldP spid="2054" grpId="0" autoUpdateAnimBg="0"/>
      <p:bldP spid="2055" grpId="0" autoUpdateAnimBg="0"/>
      <p:bldP spid="2056" grpId="0" autoUpdateAnimBg="0"/>
      <p:bldP spid="205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8472489" y="1700214"/>
          <a:ext cx="2054225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2" name="BMP 图象" r:id="rId3" imgW="1657581" imgH="1809524" progId="Paint.Picture">
                  <p:embed/>
                </p:oleObj>
              </mc:Choice>
              <mc:Fallback>
                <p:oleObj name="BMP 图象" r:id="rId3" imgW="1657581" imgH="1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9" y="1700214"/>
                        <a:ext cx="2054225" cy="2319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45456"/>
              </p:ext>
            </p:extLst>
          </p:nvPr>
        </p:nvGraphicFramePr>
        <p:xfrm>
          <a:off x="1246188" y="508000"/>
          <a:ext cx="7500937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" name="Document" r:id="rId5" imgW="7368025" imgH="1773314" progId="Word.Document.8">
                  <p:embed/>
                </p:oleObj>
              </mc:Choice>
              <mc:Fallback>
                <p:oleObj name="Document" r:id="rId5" imgW="7368025" imgH="17733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08000"/>
                        <a:ext cx="7500937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2209801" y="2362201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78540" name="Object 12"/>
          <p:cNvGraphicFramePr>
            <a:graphicFrameLocks noChangeAspect="1"/>
          </p:cNvGraphicFramePr>
          <p:nvPr/>
        </p:nvGraphicFramePr>
        <p:xfrm>
          <a:off x="8472488" y="1700213"/>
          <a:ext cx="205581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4" name="BMP 图象" r:id="rId7" imgW="1657581" imgH="1809524" progId="Paint.Picture">
                  <p:embed/>
                </p:oleObj>
              </mc:Choice>
              <mc:Fallback>
                <p:oleObj name="BMP 图象" r:id="rId7" imgW="1657581" imgH="1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1700213"/>
                        <a:ext cx="2055812" cy="2305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1" name="Object 13"/>
          <p:cNvGraphicFramePr>
            <a:graphicFrameLocks noChangeAspect="1"/>
          </p:cNvGraphicFramePr>
          <p:nvPr/>
        </p:nvGraphicFramePr>
        <p:xfrm>
          <a:off x="9525000" y="2743200"/>
          <a:ext cx="209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5" name="公式" r:id="rId9" imgW="419040" imgH="457200" progId="Equation.3">
                  <p:embed/>
                </p:oleObj>
              </mc:Choice>
              <mc:Fallback>
                <p:oleObj name="公式" r:id="rId9" imgW="41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743200"/>
                        <a:ext cx="209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77E44-EEB3-4740-ACBE-E4CC709C748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35586" name="AutoShape 2"/>
          <p:cNvSpPr>
            <a:spLocks noChangeArrowheads="1"/>
          </p:cNvSpPr>
          <p:nvPr/>
        </p:nvSpPr>
        <p:spPr bwMode="auto">
          <a:xfrm>
            <a:off x="5880100" y="692150"/>
            <a:ext cx="1728788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5587" name="Group 3"/>
          <p:cNvGrpSpPr>
            <a:grpSpLocks/>
          </p:cNvGrpSpPr>
          <p:nvPr/>
        </p:nvGrpSpPr>
        <p:grpSpPr bwMode="auto">
          <a:xfrm>
            <a:off x="7705725" y="1571626"/>
            <a:ext cx="1422400" cy="1476375"/>
            <a:chOff x="3936" y="846"/>
            <a:chExt cx="896" cy="930"/>
          </a:xfrm>
        </p:grpSpPr>
        <p:sp>
          <p:nvSpPr>
            <p:cNvPr id="835588" name="Rectangle 4"/>
            <p:cNvSpPr>
              <a:spLocks noChangeArrowheads="1"/>
            </p:cNvSpPr>
            <p:nvPr/>
          </p:nvSpPr>
          <p:spPr bwMode="auto">
            <a:xfrm>
              <a:off x="4080" y="912"/>
              <a:ext cx="720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66FFFF"/>
                </a:gs>
                <a:gs pos="100000">
                  <a:srgbClr val="FFFFFF"/>
                </a:gs>
              </a:gsLst>
              <a:lin ang="2700000" scaled="1"/>
            </a:gra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35589" name="Object 5"/>
            <p:cNvGraphicFramePr>
              <a:graphicFrameLocks noChangeAspect="1"/>
            </p:cNvGraphicFramePr>
            <p:nvPr/>
          </p:nvGraphicFramePr>
          <p:xfrm>
            <a:off x="3936" y="846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2" name="Equation" r:id="rId3" imgW="177480" imgH="304560" progId="Equation.3">
                    <p:embed/>
                  </p:oleObj>
                </mc:Choice>
                <mc:Fallback>
                  <p:oleObj name="Equation" r:id="rId3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846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590" name="Object 6"/>
            <p:cNvGraphicFramePr>
              <a:graphicFrameLocks noChangeAspect="1"/>
            </p:cNvGraphicFramePr>
            <p:nvPr/>
          </p:nvGraphicFramePr>
          <p:xfrm>
            <a:off x="4752" y="1639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3" name="Equation" r:id="rId5" imgW="177480" imgH="304560" progId="Equation.3">
                    <p:embed/>
                  </p:oleObj>
                </mc:Choice>
                <mc:Fallback>
                  <p:oleObj name="Equation" r:id="rId5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39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5591" name="AutoShape 7"/>
          <p:cNvSpPr>
            <a:spLocks noChangeArrowheads="1"/>
          </p:cNvSpPr>
          <p:nvPr/>
        </p:nvSpPr>
        <p:spPr bwMode="auto">
          <a:xfrm>
            <a:off x="2279650" y="1458913"/>
            <a:ext cx="4724400" cy="457200"/>
          </a:xfrm>
          <a:prstGeom prst="parallelogram">
            <a:avLst>
              <a:gd name="adj" fmla="val 27795"/>
            </a:avLst>
          </a:prstGeom>
          <a:gradFill rotWithShape="0">
            <a:gsLst>
              <a:gs pos="0">
                <a:srgbClr val="FFFFFF"/>
              </a:gs>
              <a:gs pos="100000">
                <a:srgbClr val="00FF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92" name="Text Box 8"/>
          <p:cNvSpPr txBox="1">
            <a:spLocks noChangeArrowheads="1"/>
          </p:cNvSpPr>
          <p:nvPr/>
        </p:nvSpPr>
        <p:spPr bwMode="auto">
          <a:xfrm>
            <a:off x="2749550" y="668628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计算二重积分</a:t>
            </a:r>
            <a:endParaRPr lang="zh-CN" altLang="en-US" sz="2400" b="1" dirty="0"/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8650288" y="15716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5600" name="Object 16"/>
          <p:cNvGraphicFramePr>
            <a:graphicFrameLocks noChangeAspect="1"/>
          </p:cNvGraphicFramePr>
          <p:nvPr/>
        </p:nvGraphicFramePr>
        <p:xfrm>
          <a:off x="5448301" y="677863"/>
          <a:ext cx="27987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4" name="Equation" r:id="rId6" imgW="2819160" imgH="812520" progId="Equation.3">
                  <p:embed/>
                </p:oleObj>
              </mc:Choice>
              <mc:Fallback>
                <p:oleObj name="Equation" r:id="rId6" imgW="28191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677863"/>
                        <a:ext cx="27987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1743654" y="640629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7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35603" name="Text Box 19"/>
          <p:cNvSpPr txBox="1">
            <a:spLocks noChangeArrowheads="1"/>
          </p:cNvSpPr>
          <p:nvPr/>
        </p:nvSpPr>
        <p:spPr bwMode="auto">
          <a:xfrm>
            <a:off x="8269288" y="20288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8201025" y="7493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其中</a:t>
            </a:r>
            <a:endParaRPr lang="zh-CN" altLang="en-US" sz="2400" b="1" dirty="0"/>
          </a:p>
        </p:txBody>
      </p:sp>
      <p:grpSp>
        <p:nvGrpSpPr>
          <p:cNvPr id="835612" name="Group 28"/>
          <p:cNvGrpSpPr>
            <a:grpSpLocks/>
          </p:cNvGrpSpPr>
          <p:nvPr/>
        </p:nvGrpSpPr>
        <p:grpSpPr bwMode="auto">
          <a:xfrm>
            <a:off x="7696201" y="1371601"/>
            <a:ext cx="1965325" cy="1704975"/>
            <a:chOff x="4061" y="1056"/>
            <a:chExt cx="1238" cy="1074"/>
          </a:xfrm>
        </p:grpSpPr>
        <p:sp>
          <p:nvSpPr>
            <p:cNvPr id="835613" name="Line 29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35614" name="Object 30"/>
            <p:cNvGraphicFramePr>
              <a:graphicFrameLocks noChangeAspect="1"/>
            </p:cNvGraphicFramePr>
            <p:nvPr/>
          </p:nvGraphicFramePr>
          <p:xfrm>
            <a:off x="4061" y="1056"/>
            <a:ext cx="115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5" name="Equation" r:id="rId8" imgW="253800" imgH="317160" progId="Equation.3">
                    <p:embed/>
                  </p:oleObj>
                </mc:Choice>
                <mc:Fallback>
                  <p:oleObj name="Equation" r:id="rId8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1056"/>
                          <a:ext cx="115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615" name="Object 31"/>
            <p:cNvGraphicFramePr>
              <a:graphicFrameLocks noChangeAspect="1"/>
            </p:cNvGraphicFramePr>
            <p:nvPr/>
          </p:nvGraphicFramePr>
          <p:xfrm>
            <a:off x="4080" y="1968"/>
            <a:ext cx="13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6" name="Equation" r:id="rId10" imgW="291960" imgH="317160" progId="Equation.3">
                    <p:embed/>
                  </p:oleObj>
                </mc:Choice>
                <mc:Fallback>
                  <p:oleObj name="Equation" r:id="rId10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68"/>
                          <a:ext cx="13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616" name="Object 32"/>
            <p:cNvGraphicFramePr>
              <a:graphicFrameLocks noChangeAspect="1"/>
            </p:cNvGraphicFramePr>
            <p:nvPr/>
          </p:nvGraphicFramePr>
          <p:xfrm>
            <a:off x="5184" y="2016"/>
            <a:ext cx="115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7" name="Equation" r:id="rId12" imgW="253800" imgH="241200" progId="Equation.3">
                    <p:embed/>
                  </p:oleObj>
                </mc:Choice>
                <mc:Fallback>
                  <p:oleObj name="Equation" r:id="rId1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115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5617" name="Line 33"/>
            <p:cNvSpPr>
              <a:spLocks noChangeShapeType="1"/>
            </p:cNvSpPr>
            <p:nvPr/>
          </p:nvSpPr>
          <p:spPr bwMode="auto">
            <a:xfrm>
              <a:off x="4080" y="1968"/>
              <a:ext cx="11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5618" name="Group 34"/>
          <p:cNvGrpSpPr>
            <a:grpSpLocks/>
          </p:cNvGrpSpPr>
          <p:nvPr/>
        </p:nvGrpSpPr>
        <p:grpSpPr bwMode="auto">
          <a:xfrm>
            <a:off x="7934326" y="1649413"/>
            <a:ext cx="2490788" cy="1219200"/>
            <a:chOff x="4224" y="1249"/>
            <a:chExt cx="1569" cy="768"/>
          </a:xfrm>
        </p:grpSpPr>
        <p:sp>
          <p:nvSpPr>
            <p:cNvPr id="835619" name="Arc 35"/>
            <p:cNvSpPr>
              <a:spLocks/>
            </p:cNvSpPr>
            <p:nvPr/>
          </p:nvSpPr>
          <p:spPr bwMode="auto">
            <a:xfrm>
              <a:off x="4224" y="1249"/>
              <a:ext cx="717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22"/>
                <a:gd name="T1" fmla="*/ 0 h 21600"/>
                <a:gd name="T2" fmla="*/ 21522 w 21522"/>
                <a:gd name="T3" fmla="*/ 19761 h 21600"/>
                <a:gd name="T4" fmla="*/ 0 w 215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22" h="21600" fill="none" extrusionOk="0">
                  <a:moveTo>
                    <a:pt x="0" y="0"/>
                  </a:moveTo>
                  <a:cubicBezTo>
                    <a:pt x="11216" y="0"/>
                    <a:pt x="20566" y="8585"/>
                    <a:pt x="21521" y="19761"/>
                  </a:cubicBezTo>
                </a:path>
                <a:path w="21522" h="21600" stroke="0" extrusionOk="0">
                  <a:moveTo>
                    <a:pt x="0" y="0"/>
                  </a:moveTo>
                  <a:cubicBezTo>
                    <a:pt x="11216" y="0"/>
                    <a:pt x="20566" y="8585"/>
                    <a:pt x="21521" y="197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3562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380629"/>
                </p:ext>
              </p:extLst>
            </p:nvPr>
          </p:nvGraphicFramePr>
          <p:xfrm>
            <a:off x="4816" y="1404"/>
            <a:ext cx="97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8" name="Equation" r:id="rId14" imgW="723600" imgH="228600" progId="Equation.DSMT4">
                    <p:embed/>
                  </p:oleObj>
                </mc:Choice>
                <mc:Fallback>
                  <p:oleObj name="Equation" r:id="rId14" imgW="723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1404"/>
                          <a:ext cx="97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5633" name="Object 49"/>
          <p:cNvGraphicFramePr>
            <a:graphicFrameLocks noChangeAspect="1"/>
          </p:cNvGraphicFramePr>
          <p:nvPr/>
        </p:nvGraphicFramePr>
        <p:xfrm>
          <a:off x="2351088" y="1484313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9" name="公式" r:id="rId16" imgW="4495680" imgH="444240" progId="Equation.3">
                  <p:embed/>
                </p:oleObj>
              </mc:Choice>
              <mc:Fallback>
                <p:oleObj name="公式" r:id="rId16" imgW="4495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484313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7308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nimBg="1"/>
      <p:bldP spid="835591" grpId="0" animBg="1"/>
      <p:bldP spid="835592" grpId="0"/>
      <p:bldP spid="835594" grpId="0" autoUpdateAnimBg="0"/>
      <p:bldP spid="835601" grpId="0"/>
      <p:bldP spid="8356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E9F-A5E1-4F3C-A1A0-2046EDD7CE7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black">
          <a:xfrm>
            <a:off x="2286000" y="461963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8   </a:t>
            </a:r>
            <a:r>
              <a:rPr lang="zh-CN" altLang="en-US" sz="2800" b="1" dirty="0">
                <a:solidFill>
                  <a:srgbClr val="000000"/>
                </a:solidFill>
              </a:rPr>
              <a:t>计算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下面二重积分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38733"/>
              </p:ext>
            </p:extLst>
          </p:nvPr>
        </p:nvGraphicFramePr>
        <p:xfrm>
          <a:off x="2719388" y="1066800"/>
          <a:ext cx="664368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3" imgW="2679480" imgH="507960" progId="Equation.DSMT4">
                  <p:embed/>
                </p:oleObj>
              </mc:Choice>
              <mc:Fallback>
                <p:oleObj name="Equation" r:id="rId3" imgW="2679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19388" y="1066800"/>
                        <a:ext cx="6643687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59393"/>
              </p:ext>
            </p:extLst>
          </p:nvPr>
        </p:nvGraphicFramePr>
        <p:xfrm>
          <a:off x="4254891" y="377830"/>
          <a:ext cx="4991581" cy="9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Equation" r:id="rId3" imgW="2158920" imgH="380880" progId="Equation.DSMT4">
                  <p:embed/>
                </p:oleObj>
              </mc:Choice>
              <mc:Fallback>
                <p:oleObj name="Equation" r:id="rId3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91" y="377830"/>
                        <a:ext cx="4991581" cy="91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9394590" y="1383213"/>
            <a:ext cx="1524000" cy="16002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8815883" y="944320"/>
            <a:ext cx="2819400" cy="2819400"/>
            <a:chOff x="3984" y="960"/>
            <a:chExt cx="1776" cy="1776"/>
          </a:xfrm>
        </p:grpSpPr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3984" y="211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4512" y="960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8728118" y="1905000"/>
            <a:ext cx="2057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905000" y="53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9</a:t>
            </a:r>
            <a:r>
              <a:rPr lang="en-US" altLang="zh-CN" sz="2800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1876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  <p:bldP spid="46092" grpId="0" animBg="1"/>
      <p:bldP spid="461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1370807" y="584201"/>
            <a:ext cx="7537449" cy="523875"/>
            <a:chOff x="-573" y="1009"/>
            <a:chExt cx="4748" cy="33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-573" y="1009"/>
              <a:ext cx="8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latin typeface="Arial" panose="020B0604020202020204" pitchFamily="34" charset="0"/>
                  <a:ea typeface="黑体" panose="02010609060101010101" pitchFamily="49" charset="-122"/>
                </a:rPr>
                <a:t>10  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设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 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457345"/>
                </p:ext>
              </p:extLst>
            </p:nvPr>
          </p:nvGraphicFramePr>
          <p:xfrm>
            <a:off x="63" y="1030"/>
            <a:ext cx="46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8" r:id="rId3" imgW="355292" imgH="203024" progId="Equation.DSMT4">
                    <p:embed/>
                  </p:oleObj>
                </mc:Choice>
                <mc:Fallback>
                  <p:oleObj r:id="rId3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" y="1030"/>
                          <a:ext cx="464" cy="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27" y="1009"/>
              <a:ext cx="36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有连续的一阶导数，且</a:t>
              </a:r>
              <a:r>
                <a:rPr lang="zh-CN" altLang="en-US" sz="2800" b="1" dirty="0">
                  <a:latin typeface="Arial" panose="020B0604020202020204" pitchFamily="34" charset="0"/>
                </a:rPr>
                <a:t>              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 求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4587861"/>
                </p:ext>
              </p:extLst>
            </p:nvPr>
          </p:nvGraphicFramePr>
          <p:xfrm>
            <a:off x="2856" y="1055"/>
            <a:ext cx="85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name="Equation" r:id="rId5" imgW="609480" imgH="203040" progId="Equation.DSMT4">
                    <p:embed/>
                  </p:oleObj>
                </mc:Choice>
                <mc:Fallback>
                  <p:oleObj name="Equation" r:id="rId5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055"/>
                          <a:ext cx="859" cy="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95287"/>
              </p:ext>
            </p:extLst>
          </p:nvPr>
        </p:nvGraphicFramePr>
        <p:xfrm>
          <a:off x="3475039" y="1041401"/>
          <a:ext cx="4355610" cy="105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Equation" r:id="rId7" imgW="2006280" imgH="482400" progId="Equation.DSMT4">
                  <p:embed/>
                </p:oleObj>
              </mc:Choice>
              <mc:Fallback>
                <p:oleObj name="Equation" r:id="rId7" imgW="2006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1041401"/>
                        <a:ext cx="4355610" cy="1055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4084-DC84-47F0-AEF5-2578B791A3D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8710613" y="2895600"/>
            <a:ext cx="1066800" cy="10668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66FF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32" name="WordArt 8"/>
          <p:cNvSpPr>
            <a:spLocks noChangeArrowheads="1" noChangeShapeType="1" noTextEdit="1"/>
          </p:cNvSpPr>
          <p:nvPr/>
        </p:nvSpPr>
        <p:spPr bwMode="auto">
          <a:xfrm>
            <a:off x="2438400" y="406400"/>
            <a:ext cx="685800" cy="668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graphicFrame>
        <p:nvGraphicFramePr>
          <p:cNvPr id="922633" name="Object 9"/>
          <p:cNvGraphicFramePr>
            <a:graphicFrameLocks noChangeAspect="1"/>
          </p:cNvGraphicFramePr>
          <p:nvPr/>
        </p:nvGraphicFramePr>
        <p:xfrm>
          <a:off x="3276600" y="566738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0" name="Equation" r:id="rId3" imgW="2831760" imgH="431640" progId="Equation.3">
                  <p:embed/>
                </p:oleObj>
              </mc:Choice>
              <mc:Fallback>
                <p:oleObj name="Equation" r:id="rId3" imgW="283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6738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34" name="Text Box 10"/>
          <p:cNvSpPr txBox="1">
            <a:spLocks noChangeArrowheads="1"/>
          </p:cNvSpPr>
          <p:nvPr/>
        </p:nvSpPr>
        <p:spPr bwMode="auto">
          <a:xfrm>
            <a:off x="6096000" y="47942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/>
              <a:t>证明</a:t>
            </a:r>
          </a:p>
        </p:txBody>
      </p:sp>
      <p:graphicFrame>
        <p:nvGraphicFramePr>
          <p:cNvPr id="922635" name="Object 11"/>
          <p:cNvGraphicFramePr>
            <a:graphicFrameLocks noChangeAspect="1"/>
          </p:cNvGraphicFramePr>
          <p:nvPr/>
        </p:nvGraphicFramePr>
        <p:xfrm>
          <a:off x="3105150" y="1016000"/>
          <a:ext cx="530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1" name="Equation" r:id="rId5" imgW="5308560" imgH="888840" progId="Equation.3">
                  <p:embed/>
                </p:oleObj>
              </mc:Choice>
              <mc:Fallback>
                <p:oleObj name="Equation" r:id="rId5" imgW="5308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016000"/>
                        <a:ext cx="530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36" name="Object 12"/>
          <p:cNvGraphicFramePr>
            <a:graphicFrameLocks noChangeAspect="1"/>
          </p:cNvGraphicFramePr>
          <p:nvPr/>
        </p:nvGraphicFramePr>
        <p:xfrm>
          <a:off x="2590800" y="1752600"/>
          <a:ext cx="652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2" name="Equation" r:id="rId7" imgW="6527520" imgH="825480" progId="Equation.3">
                  <p:embed/>
                </p:oleObj>
              </mc:Choice>
              <mc:Fallback>
                <p:oleObj name="Equation" r:id="rId7" imgW="65275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652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37" name="Group 13"/>
          <p:cNvGrpSpPr>
            <a:grpSpLocks/>
          </p:cNvGrpSpPr>
          <p:nvPr/>
        </p:nvGrpSpPr>
        <p:grpSpPr bwMode="auto">
          <a:xfrm>
            <a:off x="8329614" y="2373314"/>
            <a:ext cx="1881187" cy="1970087"/>
            <a:chOff x="4224" y="1879"/>
            <a:chExt cx="1185" cy="1241"/>
          </a:xfrm>
        </p:grpSpPr>
        <p:sp>
          <p:nvSpPr>
            <p:cNvPr id="922638" name="Line 14"/>
            <p:cNvSpPr>
              <a:spLocks noChangeShapeType="1"/>
            </p:cNvSpPr>
            <p:nvPr/>
          </p:nvSpPr>
          <p:spPr bwMode="auto">
            <a:xfrm flipV="1">
              <a:off x="4224" y="2544"/>
              <a:ext cx="11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9" name="Line 15"/>
            <p:cNvSpPr>
              <a:spLocks noChangeShapeType="1"/>
            </p:cNvSpPr>
            <p:nvPr/>
          </p:nvSpPr>
          <p:spPr bwMode="auto">
            <a:xfrm flipV="1">
              <a:off x="4785" y="1879"/>
              <a:ext cx="0" cy="1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640" name="Object 16"/>
            <p:cNvGraphicFramePr>
              <a:graphicFrameLocks noChangeAspect="1"/>
            </p:cNvGraphicFramePr>
            <p:nvPr/>
          </p:nvGraphicFramePr>
          <p:xfrm>
            <a:off x="5280" y="256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93" name="Equation" r:id="rId9" imgW="253800" imgH="241200" progId="Equation.3">
                    <p:embed/>
                  </p:oleObj>
                </mc:Choice>
                <mc:Fallback>
                  <p:oleObj name="Equatio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6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41" name="Object 17"/>
            <p:cNvGraphicFramePr>
              <a:graphicFrameLocks noChangeAspect="1"/>
            </p:cNvGraphicFramePr>
            <p:nvPr/>
          </p:nvGraphicFramePr>
          <p:xfrm>
            <a:off x="4656" y="2569"/>
            <a:ext cx="10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94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569"/>
                          <a:ext cx="106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42" name="Object 18"/>
            <p:cNvGraphicFramePr>
              <a:graphicFrameLocks noChangeAspect="1"/>
            </p:cNvGraphicFramePr>
            <p:nvPr/>
          </p:nvGraphicFramePr>
          <p:xfrm>
            <a:off x="4627" y="1955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95" name="Equation" r:id="rId13" imgW="253800" imgH="317160" progId="Equation.3">
                    <p:embed/>
                  </p:oleObj>
                </mc:Choice>
                <mc:Fallback>
                  <p:oleObj name="Equation" r:id="rId1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1955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645" name="Object 21"/>
          <p:cNvGraphicFramePr>
            <a:graphicFrameLocks noChangeAspect="1"/>
          </p:cNvGraphicFramePr>
          <p:nvPr/>
        </p:nvGraphicFramePr>
        <p:xfrm>
          <a:off x="9855201" y="3397250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6" name="Equation" r:id="rId15" imgW="253800" imgH="825480" progId="Equation.3">
                  <p:embed/>
                </p:oleObj>
              </mc:Choice>
              <mc:Fallback>
                <p:oleObj name="Equation" r:id="rId15" imgW="253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201" y="3397250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6" name="Object 22"/>
          <p:cNvGraphicFramePr>
            <a:graphicFrameLocks noChangeAspect="1"/>
          </p:cNvGraphicFramePr>
          <p:nvPr/>
        </p:nvGraphicFramePr>
        <p:xfrm>
          <a:off x="9321801" y="2362200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7" name="Equation" r:id="rId17" imgW="253800" imgH="825480" progId="Equation.3">
                  <p:embed/>
                </p:oleObj>
              </mc:Choice>
              <mc:Fallback>
                <p:oleObj name="Equation" r:id="rId17" imgW="253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01" y="2362200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7" name="Object 23"/>
          <p:cNvGraphicFramePr>
            <a:graphicFrameLocks noChangeAspect="1"/>
          </p:cNvGraphicFramePr>
          <p:nvPr/>
        </p:nvGraphicFramePr>
        <p:xfrm>
          <a:off x="9244014" y="39306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8" name="Equation" r:id="rId18" imgW="520560" imgH="825480" progId="Equation.3">
                  <p:embed/>
                </p:oleObj>
              </mc:Choice>
              <mc:Fallback>
                <p:oleObj name="Equation" r:id="rId18" imgW="52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4" y="39306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4" name="Object 30"/>
          <p:cNvGraphicFramePr>
            <a:graphicFrameLocks noChangeAspect="1"/>
          </p:cNvGraphicFramePr>
          <p:nvPr/>
        </p:nvGraphicFramePr>
        <p:xfrm>
          <a:off x="8405814" y="33972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9" name="Equation" r:id="rId20" imgW="520560" imgH="825480" progId="Equation.3">
                  <p:embed/>
                </p:oleObj>
              </mc:Choice>
              <mc:Fallback>
                <p:oleObj name="Equation" r:id="rId20" imgW="52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14" y="33972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205876"/>
              </p:ext>
            </p:extLst>
          </p:nvPr>
        </p:nvGraphicFramePr>
        <p:xfrm>
          <a:off x="9334500" y="3031332"/>
          <a:ext cx="26193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00" name="Equation" r:id="rId21" imgW="164880" imgH="164880" progId="Equation.DSMT4">
                  <p:embed/>
                </p:oleObj>
              </mc:Choice>
              <mc:Fallback>
                <p:oleObj name="Equation" r:id="rId21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3031332"/>
                        <a:ext cx="261938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92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047292"/>
              </p:ext>
            </p:extLst>
          </p:nvPr>
        </p:nvGraphicFramePr>
        <p:xfrm>
          <a:off x="2626994" y="1040602"/>
          <a:ext cx="3883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" name="Equation" r:id="rId3" imgW="1714320" imgH="215640" progId="Equation.DSMT4">
                  <p:embed/>
                </p:oleObj>
              </mc:Choice>
              <mc:Fallback>
                <p:oleObj name="Equation" r:id="rId3" imgW="1714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994" y="1040602"/>
                        <a:ext cx="3883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643096" y="1003260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试将二重积分                              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66103"/>
              </p:ext>
            </p:extLst>
          </p:nvPr>
        </p:nvGraphicFramePr>
        <p:xfrm>
          <a:off x="2696663" y="1667115"/>
          <a:ext cx="3222691" cy="88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663" y="1667115"/>
                        <a:ext cx="3222691" cy="88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6575"/>
              </p:ext>
            </p:extLst>
          </p:nvPr>
        </p:nvGraphicFramePr>
        <p:xfrm>
          <a:off x="6372275" y="1685517"/>
          <a:ext cx="213477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8"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75" y="1685517"/>
                        <a:ext cx="213477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2602515" y="2521694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化成</a:t>
            </a:r>
            <a:r>
              <a:rPr lang="zh-CN" altLang="en-US" sz="2800" b="1" dirty="0" smtClean="0"/>
              <a:t>定积分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1350917" y="100326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utoUpdateAnimBg="0"/>
      <p:bldP spid="51211" grpId="0" autoUpdateAnimBg="0"/>
      <p:bldP spid="512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2438400" y="1371600"/>
            <a:ext cx="7696200" cy="1143000"/>
            <a:chOff x="576" y="864"/>
            <a:chExt cx="4848" cy="72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576" y="864"/>
              <a:ext cx="47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依题意，要化为定积分首先应设法将二元函数 </a:t>
              </a:r>
            </a:p>
          </p:txBody>
        </p:sp>
        <p:graphicFrame>
          <p:nvGraphicFramePr>
            <p:cNvPr id="53253" name="Object 5"/>
            <p:cNvGraphicFramePr>
              <a:graphicFrameLocks noChangeAspect="1"/>
            </p:cNvGraphicFramePr>
            <p:nvPr/>
          </p:nvGraphicFramePr>
          <p:xfrm>
            <a:off x="596" y="1248"/>
            <a:ext cx="11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4" name="Equation" r:id="rId3" imgW="1892160" imgH="520560" progId="Equation.3">
                    <p:embed/>
                  </p:oleObj>
                </mc:Choice>
                <mc:Fallback>
                  <p:oleObj name="Equation" r:id="rId3" imgW="18921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1248"/>
                          <a:ext cx="11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872" y="1200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化为一元函数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3360" y="1200"/>
              <a:ext cx="20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自然想到用极坐标</a:t>
              </a:r>
            </a:p>
          </p:txBody>
        </p:sp>
      </p:grp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2438400" y="2514598"/>
            <a:ext cx="7772400" cy="523875"/>
            <a:chOff x="576" y="1584"/>
            <a:chExt cx="4896" cy="330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576" y="1584"/>
              <a:ext cx="48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其次，若先对 </a:t>
              </a:r>
              <a:r>
                <a:rPr lang="zh-CN" altLang="en-US" sz="2800" b="1" i="1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/>
                <a:t>后对     不可进一步化为定积分</a:t>
              </a:r>
            </a:p>
          </p:txBody>
        </p:sp>
        <p:graphicFrame>
          <p:nvGraphicFramePr>
            <p:cNvPr id="532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2766010"/>
                </p:ext>
              </p:extLst>
            </p:nvPr>
          </p:nvGraphicFramePr>
          <p:xfrm>
            <a:off x="2800" y="166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5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166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382421" y="3048651"/>
            <a:ext cx="208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又想到换</a:t>
            </a:r>
            <a:r>
              <a:rPr lang="zh-CN" altLang="en-US" sz="2800" b="1" dirty="0" smtClean="0"/>
              <a:t>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057400" y="3810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</p:spTree>
    <p:extLst>
      <p:ext uri="{BB962C8B-B14F-4D97-AF65-F5344CB8AC3E}">
        <p14:creationId xmlns:p14="http://schemas.microsoft.com/office/powerpoint/2010/main" val="25755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utoUpdateAnimBg="0"/>
      <p:bldP spid="532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9863" y="722811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  计算积分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64009"/>
              </p:ext>
            </p:extLst>
          </p:nvPr>
        </p:nvGraphicFramePr>
        <p:xfrm>
          <a:off x="3386905" y="531010"/>
          <a:ext cx="5292937" cy="99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0" name="Equation" r:id="rId3" imgW="2565360" imgH="482400" progId="Equation.DSMT4">
                  <p:embed/>
                </p:oleObj>
              </mc:Choice>
              <mc:Fallback>
                <p:oleObj name="Equation" r:id="rId3" imgW="2565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6905" y="531010"/>
                        <a:ext cx="5292937" cy="995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5127"/>
              </p:ext>
            </p:extLst>
          </p:nvPr>
        </p:nvGraphicFramePr>
        <p:xfrm>
          <a:off x="1097108" y="1632525"/>
          <a:ext cx="4303305" cy="49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1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108" y="1632525"/>
                        <a:ext cx="4303305" cy="49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9238829" y="522756"/>
            <a:ext cx="2325364" cy="2545739"/>
            <a:chOff x="9238829" y="522756"/>
            <a:chExt cx="2325364" cy="2545739"/>
          </a:xfrm>
        </p:grpSpPr>
        <p:sp>
          <p:nvSpPr>
            <p:cNvPr id="17" name="文本框 16"/>
            <p:cNvSpPr txBox="1"/>
            <p:nvPr/>
          </p:nvSpPr>
          <p:spPr>
            <a:xfrm>
              <a:off x="9887511" y="52275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238829" y="934211"/>
              <a:ext cx="2325364" cy="2134284"/>
              <a:chOff x="9084568" y="1859763"/>
              <a:chExt cx="2325364" cy="213428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9084568" y="3001818"/>
                <a:ext cx="2156087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0132158" y="1859763"/>
                <a:ext cx="18472" cy="213428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9759432" y="2926905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071378" y="300181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椭圆 22"/>
          <p:cNvSpPr/>
          <p:nvPr/>
        </p:nvSpPr>
        <p:spPr>
          <a:xfrm>
            <a:off x="9692883" y="1428217"/>
            <a:ext cx="1222026" cy="1210042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0" y="6373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练习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263" y="63730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计算积分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78501"/>
              </p:ext>
            </p:extLst>
          </p:nvPr>
        </p:nvGraphicFramePr>
        <p:xfrm>
          <a:off x="3113632" y="604509"/>
          <a:ext cx="3673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3" imgW="1777680" imgH="406080" progId="Equation.DSMT4">
                  <p:embed/>
                </p:oleObj>
              </mc:Choice>
              <mc:Fallback>
                <p:oleObj name="Equation" r:id="rId3" imgW="1777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3632" y="604509"/>
                        <a:ext cx="36734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85106"/>
              </p:ext>
            </p:extLst>
          </p:nvPr>
        </p:nvGraphicFramePr>
        <p:xfrm>
          <a:off x="1264205" y="1475509"/>
          <a:ext cx="4303305" cy="49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4205" y="1475509"/>
                        <a:ext cx="4303305" cy="49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1840" y="219677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提示：用到积分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13764"/>
              </p:ext>
            </p:extLst>
          </p:nvPr>
        </p:nvGraphicFramePr>
        <p:xfrm>
          <a:off x="1385908" y="2875534"/>
          <a:ext cx="7705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Equation" r:id="rId7" imgW="3759120" imgH="444240" progId="Equation.DSMT4">
                  <p:embed/>
                </p:oleObj>
              </mc:Choice>
              <mc:Fallback>
                <p:oleObj name="Equation" r:id="rId7" imgW="3759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5908" y="2875534"/>
                        <a:ext cx="770572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6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5CE2-A7CF-4EAD-B29D-E411E4BC8C1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black">
          <a:xfrm>
            <a:off x="2362200" y="4572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 dirty="0">
                <a:solidFill>
                  <a:srgbClr val="000000"/>
                </a:solidFill>
              </a:rPr>
              <a:t>交换积分顺序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black">
          <a:xfrm>
            <a:off x="2362200" y="3124201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</a:rPr>
              <a:t>利用极坐标计算二重积分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black">
          <a:xfrm>
            <a:off x="2362200" y="1143000"/>
            <a:ext cx="7543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由所给的二次积分的顺序及积分限，确定积分区域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（画出图形），再按新的积分顺序将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用新的不等式表出，即定出新的积分限。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black">
          <a:xfrm>
            <a:off x="2362200" y="38100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积分顺序通常是先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后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black">
          <a:xfrm>
            <a:off x="2362200" y="46482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的极坐标表示 </a:t>
            </a:r>
          </a:p>
        </p:txBody>
      </p:sp>
    </p:spTree>
    <p:extLst>
      <p:ext uri="{BB962C8B-B14F-4D97-AF65-F5344CB8AC3E}">
        <p14:creationId xmlns:p14="http://schemas.microsoft.com/office/powerpoint/2010/main" val="16253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64" grpId="0" autoUpdateAnimBg="0"/>
      <p:bldP spid="40965" grpId="0" autoUpdateAnimBg="0"/>
      <p:bldP spid="409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288-640A-4041-A82A-B6A41877FF12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105026" y="473076"/>
          <a:ext cx="23161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0" name="Equation" r:id="rId3" imgW="965160" imgH="215640" progId="Equation.DSMT4">
                  <p:embed/>
                </p:oleObj>
              </mc:Choice>
              <mc:Fallback>
                <p:oleObj name="Equation" r:id="rId3" imgW="96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6" y="473076"/>
                        <a:ext cx="23161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7963"/>
              </p:ext>
            </p:extLst>
          </p:nvPr>
        </p:nvGraphicFramePr>
        <p:xfrm>
          <a:off x="2308225" y="1052513"/>
          <a:ext cx="491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1" name="Equation" r:id="rId5" imgW="2006280" imgH="228600" progId="Equation.DSMT4">
                  <p:embed/>
                </p:oleObj>
              </mc:Choice>
              <mc:Fallback>
                <p:oleObj name="Equation" r:id="rId5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08225" y="1052513"/>
                        <a:ext cx="4914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074863" y="1616076"/>
          <a:ext cx="3930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2" name="Equation" r:id="rId7" imgW="1638000" imgH="215640" progId="Equation.DSMT4">
                  <p:embed/>
                </p:oleObj>
              </mc:Choice>
              <mc:Fallback>
                <p:oleObj name="Equation" r:id="rId7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4863" y="1616076"/>
                        <a:ext cx="39306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269287"/>
              </p:ext>
            </p:extLst>
          </p:nvPr>
        </p:nvGraphicFramePr>
        <p:xfrm>
          <a:off x="2308225" y="2286000"/>
          <a:ext cx="4538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3" name="Equation" r:id="rId9" imgW="1688760" imgH="203040" progId="Equation.DSMT4">
                  <p:embed/>
                </p:oleObj>
              </mc:Choice>
              <mc:Fallback>
                <p:oleObj name="Equation" r:id="rId9" imgW="1688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08225" y="2286000"/>
                        <a:ext cx="45386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090739" y="2852739"/>
          <a:ext cx="3563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4" name="Equation" r:id="rId11" imgW="1485720" imgH="215640" progId="Equation.DSMT4">
                  <p:embed/>
                </p:oleObj>
              </mc:Choice>
              <mc:Fallback>
                <p:oleObj name="Equation" r:id="rId11" imgW="1485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90739" y="2852739"/>
                        <a:ext cx="356393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601172"/>
              </p:ext>
            </p:extLst>
          </p:nvPr>
        </p:nvGraphicFramePr>
        <p:xfrm>
          <a:off x="2292350" y="3468688"/>
          <a:ext cx="41894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5" name="Equation" r:id="rId13" imgW="1726920" imgH="203040" progId="Equation.DSMT4">
                  <p:embed/>
                </p:oleObj>
              </mc:Choice>
              <mc:Fallback>
                <p:oleObj name="Equation" r:id="rId13" imgW="1726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92350" y="3468688"/>
                        <a:ext cx="41894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black">
          <a:xfrm>
            <a:off x="1981201" y="4117976"/>
            <a:ext cx="512286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</a:rPr>
              <a:t>如</a:t>
            </a:r>
            <a:r>
              <a:rPr lang="en-US" altLang="zh-CN" sz="2800" b="1" i="1" dirty="0">
                <a:solidFill>
                  <a:srgbClr val="000000"/>
                </a:solidFill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的边界是由直角坐标方程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</a:rPr>
              <a:t>给出，通常可从几何意义去确定</a:t>
            </a:r>
            <a:r>
              <a:rPr lang="en-US" altLang="zh-CN" sz="2800" b="1" i="1" dirty="0">
                <a:solidFill>
                  <a:srgbClr val="000000"/>
                </a:solidFill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的极坐标表示（图形是重要的）或利用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000000"/>
                </a:solidFill>
              </a:rPr>
              <a:t>进行变换。</a:t>
            </a:r>
          </a:p>
        </p:txBody>
      </p:sp>
      <p:grpSp>
        <p:nvGrpSpPr>
          <p:cNvPr id="39945" name="Group 9"/>
          <p:cNvGrpSpPr>
            <a:grpSpLocks noChangeAspect="1"/>
          </p:cNvGrpSpPr>
          <p:nvPr/>
        </p:nvGrpSpPr>
        <p:grpSpPr bwMode="auto">
          <a:xfrm>
            <a:off x="7491414" y="2458475"/>
            <a:ext cx="2789574" cy="2123050"/>
            <a:chOff x="3552" y="2342"/>
            <a:chExt cx="2196" cy="1671"/>
          </a:xfrm>
        </p:grpSpPr>
        <p:grpSp>
          <p:nvGrpSpPr>
            <p:cNvPr id="39946" name="Group 10"/>
            <p:cNvGrpSpPr>
              <a:grpSpLocks noChangeAspect="1"/>
            </p:cNvGrpSpPr>
            <p:nvPr/>
          </p:nvGrpSpPr>
          <p:grpSpPr bwMode="auto">
            <a:xfrm>
              <a:off x="4176" y="2357"/>
              <a:ext cx="864" cy="713"/>
              <a:chOff x="4056" y="484"/>
              <a:chExt cx="960" cy="792"/>
            </a:xfrm>
          </p:grpSpPr>
          <p:sp>
            <p:nvSpPr>
              <p:cNvPr id="39947" name="Freeform 11" descr="深色竖线"/>
              <p:cNvSpPr>
                <a:spLocks noChangeAspect="1"/>
              </p:cNvSpPr>
              <p:nvPr/>
            </p:nvSpPr>
            <p:spPr bwMode="black">
              <a:xfrm>
                <a:off x="4056" y="484"/>
                <a:ext cx="960" cy="792"/>
              </a:xfrm>
              <a:custGeom>
                <a:avLst/>
                <a:gdLst>
                  <a:gd name="T0" fmla="*/ 0 w 640"/>
                  <a:gd name="T1" fmla="*/ 48 h 576"/>
                  <a:gd name="T2" fmla="*/ 192 w 640"/>
                  <a:gd name="T3" fmla="*/ 0 h 576"/>
                  <a:gd name="T4" fmla="*/ 384 w 640"/>
                  <a:gd name="T5" fmla="*/ 48 h 576"/>
                  <a:gd name="T6" fmla="*/ 528 w 640"/>
                  <a:gd name="T7" fmla="*/ 144 h 576"/>
                  <a:gd name="T8" fmla="*/ 624 w 640"/>
                  <a:gd name="T9" fmla="*/ 384 h 576"/>
                  <a:gd name="T10" fmla="*/ 624 w 640"/>
                  <a:gd name="T11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0" h="576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28" y="24"/>
                      <a:pt x="384" y="48"/>
                    </a:cubicBezTo>
                    <a:cubicBezTo>
                      <a:pt x="440" y="72"/>
                      <a:pt x="488" y="88"/>
                      <a:pt x="528" y="144"/>
                    </a:cubicBezTo>
                    <a:cubicBezTo>
                      <a:pt x="568" y="200"/>
                      <a:pt x="608" y="312"/>
                      <a:pt x="624" y="384"/>
                    </a:cubicBezTo>
                    <a:cubicBezTo>
                      <a:pt x="640" y="456"/>
                      <a:pt x="632" y="516"/>
                      <a:pt x="624" y="576"/>
                    </a:cubicBezTo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8" name="Freeform 12" descr="深色竖线"/>
              <p:cNvSpPr>
                <a:spLocks noChangeAspect="1"/>
              </p:cNvSpPr>
              <p:nvPr/>
            </p:nvSpPr>
            <p:spPr bwMode="black">
              <a:xfrm>
                <a:off x="4056" y="556"/>
                <a:ext cx="936" cy="720"/>
              </a:xfrm>
              <a:custGeom>
                <a:avLst/>
                <a:gdLst>
                  <a:gd name="T0" fmla="*/ 0 w 624"/>
                  <a:gd name="T1" fmla="*/ 0 h 480"/>
                  <a:gd name="T2" fmla="*/ 96 w 624"/>
                  <a:gd name="T3" fmla="*/ 240 h 480"/>
                  <a:gd name="T4" fmla="*/ 384 w 624"/>
                  <a:gd name="T5" fmla="*/ 384 h 480"/>
                  <a:gd name="T6" fmla="*/ 624 w 624"/>
                  <a:gd name="T7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480">
                    <a:moveTo>
                      <a:pt x="0" y="0"/>
                    </a:moveTo>
                    <a:cubicBezTo>
                      <a:pt x="16" y="88"/>
                      <a:pt x="32" y="176"/>
                      <a:pt x="96" y="240"/>
                    </a:cubicBezTo>
                    <a:cubicBezTo>
                      <a:pt x="160" y="304"/>
                      <a:pt x="296" y="344"/>
                      <a:pt x="384" y="384"/>
                    </a:cubicBezTo>
                    <a:cubicBezTo>
                      <a:pt x="472" y="424"/>
                      <a:pt x="548" y="452"/>
                      <a:pt x="624" y="480"/>
                    </a:cubicBezTo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9" name="Line 13"/>
            <p:cNvSpPr>
              <a:spLocks noChangeAspect="1" noChangeShapeType="1"/>
            </p:cNvSpPr>
            <p:nvPr/>
          </p:nvSpPr>
          <p:spPr bwMode="black">
            <a:xfrm flipV="1">
              <a:off x="3695" y="3079"/>
              <a:ext cx="1297" cy="55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Aspect="1" noChangeShapeType="1"/>
            </p:cNvSpPr>
            <p:nvPr/>
          </p:nvSpPr>
          <p:spPr bwMode="black">
            <a:xfrm flipH="1">
              <a:off x="3695" y="2453"/>
              <a:ext cx="474" cy="1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5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4366071"/>
                </p:ext>
              </p:extLst>
            </p:nvPr>
          </p:nvGraphicFramePr>
          <p:xfrm>
            <a:off x="4876" y="3022"/>
            <a:ext cx="8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46" name="Equation" r:id="rId15" imgW="596880" imgH="215640" progId="Equation.DSMT4">
                    <p:embed/>
                  </p:oleObj>
                </mc:Choice>
                <mc:Fallback>
                  <p:oleObj name="Equation" r:id="rId15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876" y="3022"/>
                          <a:ext cx="808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968958"/>
                </p:ext>
              </p:extLst>
            </p:nvPr>
          </p:nvGraphicFramePr>
          <p:xfrm>
            <a:off x="4943" y="2342"/>
            <a:ext cx="80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47" name="Equation" r:id="rId17" imgW="596880" imgH="215640" progId="Equation.DSMT4">
                    <p:embed/>
                  </p:oleObj>
                </mc:Choice>
                <mc:Fallback>
                  <p:oleObj name="Equation" r:id="rId17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43" y="2342"/>
                          <a:ext cx="80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Line 17"/>
            <p:cNvSpPr>
              <a:spLocks noChangeAspect="1" noChangeShapeType="1"/>
            </p:cNvSpPr>
            <p:nvPr/>
          </p:nvSpPr>
          <p:spPr bwMode="black">
            <a:xfrm>
              <a:off x="3695" y="3635"/>
              <a:ext cx="14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Rectangle 18"/>
            <p:cNvSpPr>
              <a:spLocks noChangeAspect="1" noChangeArrowheads="1"/>
            </p:cNvSpPr>
            <p:nvPr/>
          </p:nvSpPr>
          <p:spPr bwMode="black">
            <a:xfrm>
              <a:off x="3552" y="3607"/>
              <a:ext cx="32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9955" name="Rectangle 19"/>
            <p:cNvSpPr>
              <a:spLocks noChangeAspect="1" noChangeArrowheads="1"/>
            </p:cNvSpPr>
            <p:nvPr/>
          </p:nvSpPr>
          <p:spPr bwMode="black">
            <a:xfrm>
              <a:off x="4980" y="3629"/>
              <a:ext cx="27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56" name="Rectangle 20"/>
            <p:cNvSpPr>
              <a:spLocks noChangeAspect="1" noChangeArrowheads="1"/>
            </p:cNvSpPr>
            <p:nvPr/>
          </p:nvSpPr>
          <p:spPr bwMode="black">
            <a:xfrm>
              <a:off x="4608" y="2549"/>
              <a:ext cx="3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39957" name="Group 21"/>
            <p:cNvGrpSpPr>
              <a:grpSpLocks noChangeAspect="1"/>
            </p:cNvGrpSpPr>
            <p:nvPr/>
          </p:nvGrpSpPr>
          <p:grpSpPr bwMode="auto">
            <a:xfrm>
              <a:off x="3969" y="3475"/>
              <a:ext cx="356" cy="202"/>
              <a:chOff x="3969" y="3475"/>
              <a:chExt cx="356" cy="202"/>
            </a:xfrm>
          </p:grpSpPr>
          <p:sp>
            <p:nvSpPr>
              <p:cNvPr id="39958" name="Arc 22"/>
              <p:cNvSpPr>
                <a:spLocks noChangeAspect="1"/>
              </p:cNvSpPr>
              <p:nvPr/>
            </p:nvSpPr>
            <p:spPr bwMode="auto">
              <a:xfrm>
                <a:off x="3969" y="3521"/>
                <a:ext cx="102" cy="1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59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1820864"/>
                  </p:ext>
                </p:extLst>
              </p:nvPr>
            </p:nvGraphicFramePr>
            <p:xfrm>
              <a:off x="4105" y="3475"/>
              <a:ext cx="22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48" name="Equation" r:id="rId19" imgW="152280" imgH="139680" progId="Equation.DSMT4">
                      <p:embed/>
                    </p:oleObj>
                  </mc:Choice>
                  <mc:Fallback>
                    <p:oleObj name="Equation" r:id="rId19" imgW="1522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105" y="3475"/>
                            <a:ext cx="220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60" name="Group 24"/>
            <p:cNvGrpSpPr>
              <a:grpSpLocks noChangeAspect="1"/>
            </p:cNvGrpSpPr>
            <p:nvPr/>
          </p:nvGrpSpPr>
          <p:grpSpPr bwMode="auto">
            <a:xfrm>
              <a:off x="3742" y="3203"/>
              <a:ext cx="306" cy="418"/>
              <a:chOff x="3756" y="3203"/>
              <a:chExt cx="306" cy="418"/>
            </a:xfrm>
          </p:grpSpPr>
          <p:sp>
            <p:nvSpPr>
              <p:cNvPr id="39961" name="Arc 25"/>
              <p:cNvSpPr>
                <a:spLocks noChangeAspect="1"/>
              </p:cNvSpPr>
              <p:nvPr/>
            </p:nvSpPr>
            <p:spPr bwMode="auto">
              <a:xfrm>
                <a:off x="3756" y="3485"/>
                <a:ext cx="129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2" name="Object 26"/>
              <p:cNvGraphicFramePr>
                <a:graphicFrameLocks noChangeAspect="1"/>
              </p:cNvGraphicFramePr>
              <p:nvPr/>
            </p:nvGraphicFramePr>
            <p:xfrm>
              <a:off x="3833" y="3203"/>
              <a:ext cx="229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49" name="Equation" r:id="rId21" imgW="164880" imgH="203040" progId="Equation.DSMT4">
                      <p:embed/>
                    </p:oleObj>
                  </mc:Choice>
                  <mc:Fallback>
                    <p:oleObj name="Equation" r:id="rId21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833" y="3203"/>
                            <a:ext cx="229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963" name="Group 27"/>
          <p:cNvGrpSpPr>
            <a:grpSpLocks noChangeAspect="1"/>
          </p:cNvGrpSpPr>
          <p:nvPr/>
        </p:nvGrpSpPr>
        <p:grpSpPr bwMode="auto">
          <a:xfrm>
            <a:off x="7404100" y="333376"/>
            <a:ext cx="2579688" cy="2225675"/>
            <a:chOff x="3424" y="436"/>
            <a:chExt cx="2031" cy="1752"/>
          </a:xfrm>
        </p:grpSpPr>
        <p:sp>
          <p:nvSpPr>
            <p:cNvPr id="39964" name="Freeform 28" descr="深色上对角线"/>
            <p:cNvSpPr>
              <a:spLocks noChangeAspect="1"/>
            </p:cNvSpPr>
            <p:nvPr/>
          </p:nvSpPr>
          <p:spPr bwMode="auto">
            <a:xfrm>
              <a:off x="3878" y="572"/>
              <a:ext cx="975" cy="862"/>
            </a:xfrm>
            <a:custGeom>
              <a:avLst/>
              <a:gdLst>
                <a:gd name="T0" fmla="*/ 159 w 984"/>
                <a:gd name="T1" fmla="*/ 0 h 870"/>
                <a:gd name="T2" fmla="*/ 522 w 984"/>
                <a:gd name="T3" fmla="*/ 46 h 870"/>
                <a:gd name="T4" fmla="*/ 704 w 984"/>
                <a:gd name="T5" fmla="*/ 137 h 870"/>
                <a:gd name="T6" fmla="*/ 885 w 984"/>
                <a:gd name="T7" fmla="*/ 318 h 870"/>
                <a:gd name="T8" fmla="*/ 930 w 984"/>
                <a:gd name="T9" fmla="*/ 499 h 870"/>
                <a:gd name="T10" fmla="*/ 976 w 984"/>
                <a:gd name="T11" fmla="*/ 635 h 870"/>
                <a:gd name="T12" fmla="*/ 976 w 984"/>
                <a:gd name="T13" fmla="*/ 681 h 870"/>
                <a:gd name="T14" fmla="*/ 930 w 984"/>
                <a:gd name="T15" fmla="*/ 726 h 870"/>
                <a:gd name="T16" fmla="*/ 794 w 984"/>
                <a:gd name="T17" fmla="*/ 772 h 870"/>
                <a:gd name="T18" fmla="*/ 522 w 984"/>
                <a:gd name="T19" fmla="*/ 862 h 870"/>
                <a:gd name="T20" fmla="*/ 432 w 984"/>
                <a:gd name="T21" fmla="*/ 817 h 870"/>
                <a:gd name="T22" fmla="*/ 341 w 984"/>
                <a:gd name="T23" fmla="*/ 817 h 870"/>
                <a:gd name="T24" fmla="*/ 205 w 984"/>
                <a:gd name="T25" fmla="*/ 726 h 870"/>
                <a:gd name="T26" fmla="*/ 114 w 984"/>
                <a:gd name="T27" fmla="*/ 681 h 870"/>
                <a:gd name="T28" fmla="*/ 23 w 984"/>
                <a:gd name="T29" fmla="*/ 590 h 870"/>
                <a:gd name="T30" fmla="*/ 23 w 984"/>
                <a:gd name="T31" fmla="*/ 545 h 870"/>
                <a:gd name="T32" fmla="*/ 23 w 984"/>
                <a:gd name="T33" fmla="*/ 499 h 870"/>
                <a:gd name="T34" fmla="*/ 159 w 984"/>
                <a:gd name="T35" fmla="*/ 137 h 870"/>
                <a:gd name="T36" fmla="*/ 205 w 984"/>
                <a:gd name="T37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4" h="870">
                  <a:moveTo>
                    <a:pt x="159" y="0"/>
                  </a:moveTo>
                  <a:cubicBezTo>
                    <a:pt x="295" y="11"/>
                    <a:pt x="431" y="23"/>
                    <a:pt x="522" y="46"/>
                  </a:cubicBezTo>
                  <a:cubicBezTo>
                    <a:pt x="613" y="69"/>
                    <a:pt x="644" y="92"/>
                    <a:pt x="704" y="137"/>
                  </a:cubicBezTo>
                  <a:cubicBezTo>
                    <a:pt x="764" y="182"/>
                    <a:pt x="847" y="258"/>
                    <a:pt x="885" y="318"/>
                  </a:cubicBezTo>
                  <a:cubicBezTo>
                    <a:pt x="923" y="378"/>
                    <a:pt x="915" y="446"/>
                    <a:pt x="930" y="499"/>
                  </a:cubicBezTo>
                  <a:cubicBezTo>
                    <a:pt x="945" y="552"/>
                    <a:pt x="968" y="605"/>
                    <a:pt x="976" y="635"/>
                  </a:cubicBezTo>
                  <a:cubicBezTo>
                    <a:pt x="984" y="665"/>
                    <a:pt x="984" y="666"/>
                    <a:pt x="976" y="681"/>
                  </a:cubicBezTo>
                  <a:cubicBezTo>
                    <a:pt x="968" y="696"/>
                    <a:pt x="960" y="711"/>
                    <a:pt x="930" y="726"/>
                  </a:cubicBezTo>
                  <a:cubicBezTo>
                    <a:pt x="900" y="741"/>
                    <a:pt x="862" y="749"/>
                    <a:pt x="794" y="772"/>
                  </a:cubicBezTo>
                  <a:cubicBezTo>
                    <a:pt x="726" y="795"/>
                    <a:pt x="582" y="854"/>
                    <a:pt x="522" y="862"/>
                  </a:cubicBezTo>
                  <a:cubicBezTo>
                    <a:pt x="462" y="870"/>
                    <a:pt x="462" y="824"/>
                    <a:pt x="432" y="817"/>
                  </a:cubicBezTo>
                  <a:cubicBezTo>
                    <a:pt x="402" y="810"/>
                    <a:pt x="379" y="832"/>
                    <a:pt x="341" y="817"/>
                  </a:cubicBezTo>
                  <a:cubicBezTo>
                    <a:pt x="303" y="802"/>
                    <a:pt x="243" y="749"/>
                    <a:pt x="205" y="726"/>
                  </a:cubicBezTo>
                  <a:cubicBezTo>
                    <a:pt x="167" y="703"/>
                    <a:pt x="144" y="704"/>
                    <a:pt x="114" y="681"/>
                  </a:cubicBezTo>
                  <a:cubicBezTo>
                    <a:pt x="84" y="658"/>
                    <a:pt x="38" y="613"/>
                    <a:pt x="23" y="590"/>
                  </a:cubicBezTo>
                  <a:cubicBezTo>
                    <a:pt x="8" y="567"/>
                    <a:pt x="23" y="560"/>
                    <a:pt x="23" y="545"/>
                  </a:cubicBezTo>
                  <a:cubicBezTo>
                    <a:pt x="23" y="530"/>
                    <a:pt x="0" y="567"/>
                    <a:pt x="23" y="499"/>
                  </a:cubicBezTo>
                  <a:cubicBezTo>
                    <a:pt x="46" y="431"/>
                    <a:pt x="129" y="220"/>
                    <a:pt x="159" y="137"/>
                  </a:cubicBezTo>
                  <a:cubicBezTo>
                    <a:pt x="189" y="54"/>
                    <a:pt x="197" y="27"/>
                    <a:pt x="205" y="0"/>
                  </a:cubicBezTo>
                </a:path>
              </a:pathLst>
            </a:custGeom>
            <a:pattFill prst="dkUpDiag">
              <a:fgClr>
                <a:schemeClr val="accent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Aspect="1" noChangeShapeType="1"/>
            </p:cNvSpPr>
            <p:nvPr/>
          </p:nvSpPr>
          <p:spPr bwMode="black">
            <a:xfrm flipV="1">
              <a:off x="3567" y="1469"/>
              <a:ext cx="795" cy="34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Aspect="1" noChangeShapeType="1"/>
            </p:cNvSpPr>
            <p:nvPr/>
          </p:nvSpPr>
          <p:spPr bwMode="black">
            <a:xfrm flipH="1">
              <a:off x="3567" y="1089"/>
              <a:ext cx="289" cy="7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67" name="Group 31"/>
            <p:cNvGrpSpPr>
              <a:grpSpLocks noChangeAspect="1"/>
            </p:cNvGrpSpPr>
            <p:nvPr/>
          </p:nvGrpSpPr>
          <p:grpSpPr bwMode="auto">
            <a:xfrm>
              <a:off x="3873" y="586"/>
              <a:ext cx="980" cy="870"/>
              <a:chOff x="1008" y="1041"/>
              <a:chExt cx="1153" cy="1023"/>
            </a:xfrm>
          </p:grpSpPr>
          <p:sp>
            <p:nvSpPr>
              <p:cNvPr id="39968" name="Freeform 32"/>
              <p:cNvSpPr>
                <a:spLocks noChangeAspect="1"/>
              </p:cNvSpPr>
              <p:nvPr/>
            </p:nvSpPr>
            <p:spPr bwMode="black">
              <a:xfrm>
                <a:off x="1225" y="1041"/>
                <a:ext cx="936" cy="792"/>
              </a:xfrm>
              <a:custGeom>
                <a:avLst/>
                <a:gdLst>
                  <a:gd name="T0" fmla="*/ 0 w 624"/>
                  <a:gd name="T1" fmla="*/ 0 h 432"/>
                  <a:gd name="T2" fmla="*/ 336 w 624"/>
                  <a:gd name="T3" fmla="*/ 48 h 432"/>
                  <a:gd name="T4" fmla="*/ 528 w 624"/>
                  <a:gd name="T5" fmla="*/ 192 h 432"/>
                  <a:gd name="T6" fmla="*/ 624 w 624"/>
                  <a:gd name="T7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432">
                    <a:moveTo>
                      <a:pt x="0" y="0"/>
                    </a:moveTo>
                    <a:cubicBezTo>
                      <a:pt x="124" y="8"/>
                      <a:pt x="248" y="16"/>
                      <a:pt x="336" y="48"/>
                    </a:cubicBezTo>
                    <a:cubicBezTo>
                      <a:pt x="424" y="80"/>
                      <a:pt x="480" y="128"/>
                      <a:pt x="528" y="192"/>
                    </a:cubicBezTo>
                    <a:cubicBezTo>
                      <a:pt x="576" y="256"/>
                      <a:pt x="600" y="344"/>
                      <a:pt x="624" y="432"/>
                    </a:cubicBez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Freeform 33"/>
              <p:cNvSpPr>
                <a:spLocks noChangeAspect="1"/>
              </p:cNvSpPr>
              <p:nvPr/>
            </p:nvSpPr>
            <p:spPr bwMode="black">
              <a:xfrm>
                <a:off x="1008" y="1617"/>
                <a:ext cx="577" cy="432"/>
              </a:xfrm>
              <a:custGeom>
                <a:avLst/>
                <a:gdLst>
                  <a:gd name="T0" fmla="*/ 0 w 384"/>
                  <a:gd name="T1" fmla="*/ 0 h 288"/>
                  <a:gd name="T2" fmla="*/ 96 w 384"/>
                  <a:gd name="T3" fmla="*/ 144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0"/>
                    </a:moveTo>
                    <a:cubicBezTo>
                      <a:pt x="16" y="48"/>
                      <a:pt x="32" y="96"/>
                      <a:pt x="96" y="144"/>
                    </a:cubicBezTo>
                    <a:cubicBezTo>
                      <a:pt x="160" y="192"/>
                      <a:pt x="336" y="264"/>
                      <a:pt x="384" y="288"/>
                    </a:cubicBez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Line 34"/>
              <p:cNvSpPr>
                <a:spLocks noChangeAspect="1" noChangeShapeType="1"/>
              </p:cNvSpPr>
              <p:nvPr/>
            </p:nvSpPr>
            <p:spPr bwMode="black">
              <a:xfrm flipH="1">
                <a:off x="1008" y="1041"/>
                <a:ext cx="217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Line 35"/>
              <p:cNvSpPr>
                <a:spLocks noChangeAspect="1" noChangeShapeType="1"/>
              </p:cNvSpPr>
              <p:nvPr/>
            </p:nvSpPr>
            <p:spPr bwMode="black">
              <a:xfrm flipV="1">
                <a:off x="1585" y="1848"/>
                <a:ext cx="576" cy="21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997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285959"/>
                </p:ext>
              </p:extLst>
            </p:nvPr>
          </p:nvGraphicFramePr>
          <p:xfrm>
            <a:off x="4647" y="1344"/>
            <a:ext cx="8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0" name="Equation" r:id="rId23" imgW="596880" imgH="215640" progId="Equation.DSMT4">
                    <p:embed/>
                  </p:oleObj>
                </mc:Choice>
                <mc:Fallback>
                  <p:oleObj name="Equation" r:id="rId23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647" y="1344"/>
                          <a:ext cx="808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989920"/>
                </p:ext>
              </p:extLst>
            </p:nvPr>
          </p:nvGraphicFramePr>
          <p:xfrm>
            <a:off x="4635" y="436"/>
            <a:ext cx="80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1" name="Equation" r:id="rId25" imgW="596880" imgH="215640" progId="Equation.DSMT4">
                    <p:embed/>
                  </p:oleObj>
                </mc:Choice>
                <mc:Fallback>
                  <p:oleObj name="Equation" r:id="rId25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635" y="436"/>
                          <a:ext cx="80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74" name="Group 38"/>
            <p:cNvGrpSpPr>
              <a:grpSpLocks noChangeAspect="1"/>
            </p:cNvGrpSpPr>
            <p:nvPr/>
          </p:nvGrpSpPr>
          <p:grpSpPr bwMode="auto">
            <a:xfrm>
              <a:off x="3424" y="1782"/>
              <a:ext cx="1703" cy="406"/>
              <a:chOff x="480" y="2448"/>
              <a:chExt cx="2004" cy="478"/>
            </a:xfrm>
          </p:grpSpPr>
          <p:sp>
            <p:nvSpPr>
              <p:cNvPr id="39975" name="Line 39"/>
              <p:cNvSpPr>
                <a:spLocks noChangeAspect="1" noChangeShapeType="1"/>
              </p:cNvSpPr>
              <p:nvPr/>
            </p:nvSpPr>
            <p:spPr bwMode="black">
              <a:xfrm>
                <a:off x="648" y="2481"/>
                <a:ext cx="16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6" name="Rectangle 40"/>
              <p:cNvSpPr>
                <a:spLocks noChangeAspect="1" noChangeArrowheads="1"/>
              </p:cNvSpPr>
              <p:nvPr/>
            </p:nvSpPr>
            <p:spPr bwMode="black">
              <a:xfrm>
                <a:off x="480" y="2448"/>
                <a:ext cx="37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9977" name="Rectangle 41"/>
              <p:cNvSpPr>
                <a:spLocks noChangeAspect="1" noChangeArrowheads="1"/>
              </p:cNvSpPr>
              <p:nvPr/>
            </p:nvSpPr>
            <p:spPr bwMode="black">
              <a:xfrm>
                <a:off x="2160" y="2473"/>
                <a:ext cx="324" cy="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39978" name="Rectangle 42"/>
            <p:cNvSpPr>
              <a:spLocks noChangeAspect="1" noChangeArrowheads="1"/>
            </p:cNvSpPr>
            <p:nvPr/>
          </p:nvSpPr>
          <p:spPr bwMode="black">
            <a:xfrm>
              <a:off x="4195" y="799"/>
              <a:ext cx="3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39979" name="Group 43"/>
            <p:cNvGrpSpPr>
              <a:grpSpLocks noChangeAspect="1"/>
            </p:cNvGrpSpPr>
            <p:nvPr/>
          </p:nvGrpSpPr>
          <p:grpSpPr bwMode="auto">
            <a:xfrm>
              <a:off x="3606" y="1389"/>
              <a:ext cx="306" cy="418"/>
              <a:chOff x="3756" y="3203"/>
              <a:chExt cx="306" cy="418"/>
            </a:xfrm>
          </p:grpSpPr>
          <p:sp>
            <p:nvSpPr>
              <p:cNvPr id="39980" name="Arc 44"/>
              <p:cNvSpPr>
                <a:spLocks noChangeAspect="1"/>
              </p:cNvSpPr>
              <p:nvPr/>
            </p:nvSpPr>
            <p:spPr bwMode="auto">
              <a:xfrm>
                <a:off x="3756" y="3485"/>
                <a:ext cx="129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81" name="Object 45"/>
              <p:cNvGraphicFramePr>
                <a:graphicFrameLocks noChangeAspect="1"/>
              </p:cNvGraphicFramePr>
              <p:nvPr/>
            </p:nvGraphicFramePr>
            <p:xfrm>
              <a:off x="3833" y="3203"/>
              <a:ext cx="229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52" name="Equation" r:id="rId27" imgW="164880" imgH="203040" progId="Equation.DSMT4">
                      <p:embed/>
                    </p:oleObj>
                  </mc:Choice>
                  <mc:Fallback>
                    <p:oleObj name="Equation" r:id="rId27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833" y="3203"/>
                            <a:ext cx="229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82" name="Group 46"/>
            <p:cNvGrpSpPr>
              <a:grpSpLocks noChangeAspect="1"/>
            </p:cNvGrpSpPr>
            <p:nvPr/>
          </p:nvGrpSpPr>
          <p:grpSpPr bwMode="auto">
            <a:xfrm>
              <a:off x="3833" y="1661"/>
              <a:ext cx="356" cy="202"/>
              <a:chOff x="3969" y="3475"/>
              <a:chExt cx="356" cy="202"/>
            </a:xfrm>
          </p:grpSpPr>
          <p:sp>
            <p:nvSpPr>
              <p:cNvPr id="39983" name="Arc 47"/>
              <p:cNvSpPr>
                <a:spLocks noChangeAspect="1"/>
              </p:cNvSpPr>
              <p:nvPr/>
            </p:nvSpPr>
            <p:spPr bwMode="auto">
              <a:xfrm>
                <a:off x="3969" y="3521"/>
                <a:ext cx="102" cy="1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84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9135934"/>
                  </p:ext>
                </p:extLst>
              </p:nvPr>
            </p:nvGraphicFramePr>
            <p:xfrm>
              <a:off x="4105" y="3475"/>
              <a:ext cx="22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53" name="Equation" r:id="rId29" imgW="152280" imgH="139680" progId="Equation.DSMT4">
                      <p:embed/>
                    </p:oleObj>
                  </mc:Choice>
                  <mc:Fallback>
                    <p:oleObj name="Equation" r:id="rId29" imgW="1522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105" y="3475"/>
                            <a:ext cx="220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985" name="Line 49"/>
          <p:cNvSpPr>
            <a:spLocks noChangeAspect="1" noChangeShapeType="1"/>
          </p:cNvSpPr>
          <p:nvPr/>
        </p:nvSpPr>
        <p:spPr bwMode="auto">
          <a:xfrm flipV="1">
            <a:off x="7383464" y="2332038"/>
            <a:ext cx="1646237" cy="2195512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6" name="Line 50"/>
          <p:cNvSpPr>
            <a:spLocks noChangeAspect="1" noChangeShapeType="1"/>
          </p:cNvSpPr>
          <p:nvPr/>
        </p:nvSpPr>
        <p:spPr bwMode="auto">
          <a:xfrm flipV="1">
            <a:off x="7467600" y="90488"/>
            <a:ext cx="1646238" cy="2195512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87" name="Group 51"/>
          <p:cNvGrpSpPr>
            <a:grpSpLocks noChangeAspect="1"/>
          </p:cNvGrpSpPr>
          <p:nvPr/>
        </p:nvGrpSpPr>
        <p:grpSpPr bwMode="auto">
          <a:xfrm>
            <a:off x="7751764" y="4652963"/>
            <a:ext cx="2478087" cy="1936750"/>
            <a:chOff x="3744" y="528"/>
            <a:chExt cx="1950" cy="1524"/>
          </a:xfrm>
        </p:grpSpPr>
        <p:graphicFrame>
          <p:nvGraphicFramePr>
            <p:cNvPr id="3998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726725"/>
                </p:ext>
              </p:extLst>
            </p:nvPr>
          </p:nvGraphicFramePr>
          <p:xfrm>
            <a:off x="4367" y="528"/>
            <a:ext cx="7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4" name="Equation" r:id="rId31" imgW="571320" imgH="203040" progId="Equation.DSMT4">
                    <p:embed/>
                  </p:oleObj>
                </mc:Choice>
                <mc:Fallback>
                  <p:oleObj name="Equation" r:id="rId31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367" y="528"/>
                          <a:ext cx="77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89" name="Group 53"/>
            <p:cNvGrpSpPr>
              <a:grpSpLocks noChangeAspect="1"/>
            </p:cNvGrpSpPr>
            <p:nvPr/>
          </p:nvGrpSpPr>
          <p:grpSpPr bwMode="auto">
            <a:xfrm>
              <a:off x="3744" y="720"/>
              <a:ext cx="1172" cy="1332"/>
              <a:chOff x="1008" y="1296"/>
              <a:chExt cx="1530" cy="1739"/>
            </a:xfrm>
          </p:grpSpPr>
          <p:sp>
            <p:nvSpPr>
              <p:cNvPr id="39990" name="Arc 54" descr="深色竖线"/>
              <p:cNvSpPr>
                <a:spLocks noChangeAspect="1"/>
              </p:cNvSpPr>
              <p:nvPr/>
            </p:nvSpPr>
            <p:spPr bwMode="black">
              <a:xfrm>
                <a:off x="1565" y="1296"/>
                <a:ext cx="973" cy="11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1" name="Arc 55" descr="深色竖线"/>
              <p:cNvSpPr>
                <a:spLocks noChangeAspect="1"/>
              </p:cNvSpPr>
              <p:nvPr/>
            </p:nvSpPr>
            <p:spPr bwMode="black">
              <a:xfrm flipH="1">
                <a:off x="1008" y="1296"/>
                <a:ext cx="557" cy="5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2" name="Arc 56" descr="深色竖线"/>
              <p:cNvSpPr>
                <a:spLocks noChangeAspect="1"/>
              </p:cNvSpPr>
              <p:nvPr/>
            </p:nvSpPr>
            <p:spPr bwMode="black">
              <a:xfrm flipV="1">
                <a:off x="1843" y="2409"/>
                <a:ext cx="695" cy="62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3" name="Arc 57" descr="深色竖线"/>
              <p:cNvSpPr>
                <a:spLocks noChangeAspect="1"/>
              </p:cNvSpPr>
              <p:nvPr/>
            </p:nvSpPr>
            <p:spPr bwMode="black">
              <a:xfrm flipH="1" flipV="1">
                <a:off x="1008" y="1852"/>
                <a:ext cx="835" cy="118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94" name="Line 58"/>
            <p:cNvSpPr>
              <a:spLocks noChangeAspect="1" noChangeShapeType="1"/>
            </p:cNvSpPr>
            <p:nvPr/>
          </p:nvSpPr>
          <p:spPr bwMode="black">
            <a:xfrm>
              <a:off x="4262" y="1388"/>
              <a:ext cx="1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59"/>
            <p:cNvSpPr>
              <a:spLocks noChangeAspect="1" noChangeArrowheads="1"/>
            </p:cNvSpPr>
            <p:nvPr/>
          </p:nvSpPr>
          <p:spPr bwMode="black">
            <a:xfrm>
              <a:off x="4017" y="1355"/>
              <a:ext cx="32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6" name="Rectangle 60"/>
            <p:cNvSpPr>
              <a:spLocks noChangeAspect="1" noChangeArrowheads="1"/>
            </p:cNvSpPr>
            <p:nvPr/>
          </p:nvSpPr>
          <p:spPr bwMode="black">
            <a:xfrm>
              <a:off x="5419" y="1382"/>
              <a:ext cx="275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97" name="Rectangle 61"/>
            <p:cNvSpPr>
              <a:spLocks noChangeAspect="1" noChangeArrowheads="1"/>
            </p:cNvSpPr>
            <p:nvPr/>
          </p:nvSpPr>
          <p:spPr bwMode="black">
            <a:xfrm>
              <a:off x="4369" y="1440"/>
              <a:ext cx="33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39998" name="Line 62"/>
          <p:cNvSpPr>
            <a:spLocks noChangeAspect="1" noChangeShapeType="1"/>
          </p:cNvSpPr>
          <p:nvPr/>
        </p:nvSpPr>
        <p:spPr bwMode="auto">
          <a:xfrm flipH="1" flipV="1">
            <a:off x="7185025" y="4768851"/>
            <a:ext cx="1219200" cy="976313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  <p:bldP spid="39985" grpId="0" animBg="1"/>
      <p:bldP spid="39986" grpId="0" animBg="1"/>
      <p:bldP spid="399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0785-7017-403C-9E38-E08132BB5FF7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397126" y="441326"/>
          <a:ext cx="2771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Equation" r:id="rId3" imgW="1155600" imgH="215640" progId="Equation.DSMT4">
                  <p:embed/>
                </p:oleObj>
              </mc:Choice>
              <mc:Fallback>
                <p:oleObj name="Equation" r:id="rId3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97126" y="441326"/>
                        <a:ext cx="27717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495551" y="1052513"/>
          <a:ext cx="70072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Equation" r:id="rId5" imgW="2920680" imgH="444240" progId="Equation.DSMT4">
                  <p:embed/>
                </p:oleObj>
              </mc:Choice>
              <mc:Fallback>
                <p:oleObj name="Equation" r:id="rId5" imgW="292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95551" y="1052513"/>
                        <a:ext cx="700722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992313" y="2060576"/>
          <a:ext cx="75866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Equation" r:id="rId7" imgW="3162240" imgH="469800" progId="Equation.DSMT4">
                  <p:embed/>
                </p:oleObj>
              </mc:Choice>
              <mc:Fallback>
                <p:oleObj name="Equation" r:id="rId7" imgW="3162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92313" y="2060576"/>
                        <a:ext cx="7586662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424113" y="3213101"/>
          <a:ext cx="3594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Equation" r:id="rId9" imgW="1498320" imgH="203040" progId="Equation.DSMT4">
                  <p:embed/>
                </p:oleObj>
              </mc:Choice>
              <mc:Fallback>
                <p:oleObj name="Equation" r:id="rId9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24113" y="3213101"/>
                        <a:ext cx="35941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6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B51-A83D-4B78-8450-941E8B54CDD2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7248526" y="1196975"/>
            <a:ext cx="2232025" cy="3189288"/>
            <a:chOff x="3651" y="-833"/>
            <a:chExt cx="1406" cy="2009"/>
          </a:xfrm>
        </p:grpSpPr>
        <p:sp>
          <p:nvSpPr>
            <p:cNvPr id="31747" name="Freeform 3" descr="大棋盘"/>
            <p:cNvSpPr>
              <a:spLocks/>
            </p:cNvSpPr>
            <p:nvPr/>
          </p:nvSpPr>
          <p:spPr bwMode="black">
            <a:xfrm>
              <a:off x="3651" y="346"/>
              <a:ext cx="1406" cy="817"/>
            </a:xfrm>
            <a:custGeom>
              <a:avLst/>
              <a:gdLst>
                <a:gd name="T0" fmla="*/ 0 w 1406"/>
                <a:gd name="T1" fmla="*/ 0 h 817"/>
                <a:gd name="T2" fmla="*/ 1406 w 1406"/>
                <a:gd name="T3" fmla="*/ 0 h 817"/>
                <a:gd name="T4" fmla="*/ 1224 w 1406"/>
                <a:gd name="T5" fmla="*/ 454 h 817"/>
                <a:gd name="T6" fmla="*/ 1043 w 1406"/>
                <a:gd name="T7" fmla="*/ 681 h 817"/>
                <a:gd name="T8" fmla="*/ 816 w 1406"/>
                <a:gd name="T9" fmla="*/ 817 h 817"/>
                <a:gd name="T10" fmla="*/ 680 w 1406"/>
                <a:gd name="T11" fmla="*/ 817 h 817"/>
                <a:gd name="T12" fmla="*/ 453 w 1406"/>
                <a:gd name="T13" fmla="*/ 771 h 817"/>
                <a:gd name="T14" fmla="*/ 317 w 1406"/>
                <a:gd name="T15" fmla="*/ 635 h 817"/>
                <a:gd name="T16" fmla="*/ 181 w 1406"/>
                <a:gd name="T17" fmla="*/ 454 h 817"/>
                <a:gd name="T18" fmla="*/ 0 w 1406"/>
                <a:gd name="T1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6" h="817">
                  <a:moveTo>
                    <a:pt x="0" y="0"/>
                  </a:moveTo>
                  <a:lnTo>
                    <a:pt x="1406" y="0"/>
                  </a:lnTo>
                  <a:lnTo>
                    <a:pt x="1224" y="454"/>
                  </a:lnTo>
                  <a:lnTo>
                    <a:pt x="1043" y="681"/>
                  </a:lnTo>
                  <a:lnTo>
                    <a:pt x="816" y="817"/>
                  </a:lnTo>
                  <a:lnTo>
                    <a:pt x="680" y="817"/>
                  </a:lnTo>
                  <a:lnTo>
                    <a:pt x="453" y="771"/>
                  </a:lnTo>
                  <a:lnTo>
                    <a:pt x="317" y="635"/>
                  </a:lnTo>
                  <a:lnTo>
                    <a:pt x="181" y="454"/>
                  </a:lnTo>
                  <a:lnTo>
                    <a:pt x="0" y="0"/>
                  </a:lnTo>
                  <a:close/>
                </a:path>
              </a:pathLst>
            </a:custGeom>
            <a:pattFill prst="lgCheck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48" name="Group 4"/>
            <p:cNvGrpSpPr>
              <a:grpSpLocks/>
            </p:cNvGrpSpPr>
            <p:nvPr/>
          </p:nvGrpSpPr>
          <p:grpSpPr bwMode="auto">
            <a:xfrm>
              <a:off x="3651" y="-833"/>
              <a:ext cx="1406" cy="2009"/>
              <a:chOff x="3606" y="748"/>
              <a:chExt cx="1406" cy="2009"/>
            </a:xfrm>
          </p:grpSpPr>
          <p:grpSp>
            <p:nvGrpSpPr>
              <p:cNvPr id="31749" name="Group 5"/>
              <p:cNvGrpSpPr>
                <a:grpSpLocks/>
              </p:cNvGrpSpPr>
              <p:nvPr/>
            </p:nvGrpSpPr>
            <p:grpSpPr bwMode="auto">
              <a:xfrm>
                <a:off x="3606" y="748"/>
                <a:ext cx="1401" cy="2009"/>
                <a:chOff x="3470" y="-484"/>
                <a:chExt cx="1401" cy="2009"/>
              </a:xfrm>
            </p:grpSpPr>
            <p:sp>
              <p:nvSpPr>
                <p:cNvPr id="31750" name="Arc 6"/>
                <p:cNvSpPr>
                  <a:spLocks/>
                </p:cNvSpPr>
                <p:nvPr/>
              </p:nvSpPr>
              <p:spPr bwMode="auto">
                <a:xfrm flipH="1" flipV="1">
                  <a:off x="3470" y="-484"/>
                  <a:ext cx="702" cy="20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7251"/>
                    <a:gd name="T1" fmla="*/ 0 h 21600"/>
                    <a:gd name="T2" fmla="*/ 17251 w 17251"/>
                    <a:gd name="T3" fmla="*/ 8601 h 21600"/>
                    <a:gd name="T4" fmla="*/ 0 w 17251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251" h="21600" fill="none" extrusionOk="0">
                      <a:moveTo>
                        <a:pt x="0" y="0"/>
                      </a:moveTo>
                      <a:cubicBezTo>
                        <a:pt x="6781" y="0"/>
                        <a:pt x="13169" y="3184"/>
                        <a:pt x="17250" y="8601"/>
                      </a:cubicBezTo>
                    </a:path>
                    <a:path w="17251" h="21600" stroke="0" extrusionOk="0">
                      <a:moveTo>
                        <a:pt x="0" y="0"/>
                      </a:moveTo>
                      <a:cubicBezTo>
                        <a:pt x="6781" y="0"/>
                        <a:pt x="13169" y="3184"/>
                        <a:pt x="17250" y="860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1" name="Arc 7"/>
                <p:cNvSpPr>
                  <a:spLocks/>
                </p:cNvSpPr>
                <p:nvPr/>
              </p:nvSpPr>
              <p:spPr bwMode="auto">
                <a:xfrm flipV="1">
                  <a:off x="4168" y="-484"/>
                  <a:ext cx="703" cy="20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7394"/>
                    <a:gd name="T1" fmla="*/ 0 h 21600"/>
                    <a:gd name="T2" fmla="*/ 17394 w 17394"/>
                    <a:gd name="T3" fmla="*/ 8794 h 21600"/>
                    <a:gd name="T4" fmla="*/ 0 w 1739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94" h="21600" fill="none" extrusionOk="0">
                      <a:moveTo>
                        <a:pt x="0" y="0"/>
                      </a:moveTo>
                      <a:cubicBezTo>
                        <a:pt x="6866" y="0"/>
                        <a:pt x="13323" y="3264"/>
                        <a:pt x="17394" y="8793"/>
                      </a:cubicBezTo>
                    </a:path>
                    <a:path w="17394" h="21600" stroke="0" extrusionOk="0">
                      <a:moveTo>
                        <a:pt x="0" y="0"/>
                      </a:moveTo>
                      <a:cubicBezTo>
                        <a:pt x="6866" y="0"/>
                        <a:pt x="13323" y="3264"/>
                        <a:pt x="17394" y="879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52" name="Line 8"/>
              <p:cNvSpPr>
                <a:spLocks noChangeShapeType="1"/>
              </p:cNvSpPr>
              <p:nvPr/>
            </p:nvSpPr>
            <p:spPr bwMode="black">
              <a:xfrm>
                <a:off x="3606" y="1933"/>
                <a:ext cx="1406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11001"/>
              </p:ext>
            </p:extLst>
          </p:nvPr>
        </p:nvGraphicFramePr>
        <p:xfrm>
          <a:off x="2079625" y="404813"/>
          <a:ext cx="73056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" name="Equation" r:id="rId3" imgW="3047760" imgH="609480" progId="Equation.DSMT4">
                  <p:embed/>
                </p:oleObj>
              </mc:Choice>
              <mc:Fallback>
                <p:oleObj name="Equation" r:id="rId3" imgW="30477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9625" y="404813"/>
                        <a:ext cx="7305675" cy="146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7032625" y="2647950"/>
            <a:ext cx="2592388" cy="2108200"/>
            <a:chOff x="3334" y="436"/>
            <a:chExt cx="1633" cy="1328"/>
          </a:xfrm>
        </p:grpSpPr>
        <p:sp>
          <p:nvSpPr>
            <p:cNvPr id="31759" name="Line 15"/>
            <p:cNvSpPr>
              <a:spLocks noChangeAspect="1" noChangeShapeType="1"/>
            </p:cNvSpPr>
            <p:nvPr/>
          </p:nvSpPr>
          <p:spPr bwMode="black">
            <a:xfrm>
              <a:off x="3470" y="709"/>
              <a:ext cx="1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6"/>
            <p:cNvSpPr>
              <a:spLocks noChangeAspect="1" noChangeShapeType="1"/>
            </p:cNvSpPr>
            <p:nvPr/>
          </p:nvSpPr>
          <p:spPr bwMode="black">
            <a:xfrm>
              <a:off x="4876" y="709"/>
              <a:ext cx="1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3969" y="436"/>
            <a:ext cx="1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6" name="Equation" r:id="rId5" imgW="114120" imgH="164880" progId="Equation.DSMT4">
                    <p:embed/>
                  </p:oleObj>
                </mc:Choice>
                <mc:Fallback>
                  <p:oleObj name="Equation" r:id="rId5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69" y="436"/>
                          <a:ext cx="165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8"/>
            <p:cNvGraphicFramePr>
              <a:graphicFrameLocks noChangeAspect="1"/>
            </p:cNvGraphicFramePr>
            <p:nvPr/>
          </p:nvGraphicFramePr>
          <p:xfrm>
            <a:off x="4802" y="1525"/>
            <a:ext cx="1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7" name="Equation" r:id="rId7" imgW="114120" imgH="164880" progId="Equation.DSMT4">
                    <p:embed/>
                  </p:oleObj>
                </mc:Choice>
                <mc:Fallback>
                  <p:oleObj name="Equation" r:id="rId7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802" y="1525"/>
                          <a:ext cx="165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9"/>
            <p:cNvGraphicFramePr>
              <a:graphicFrameLocks noChangeAspect="1"/>
            </p:cNvGraphicFramePr>
            <p:nvPr/>
          </p:nvGraphicFramePr>
          <p:xfrm>
            <a:off x="3334" y="1525"/>
            <a:ext cx="29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8" name="Equation" r:id="rId9" imgW="203040" imgH="164880" progId="Equation.DSMT4">
                    <p:embed/>
                  </p:oleObj>
                </mc:Choice>
                <mc:Fallback>
                  <p:oleObj name="Equation" r:id="rId9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334" y="1525"/>
                          <a:ext cx="293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4" name="AutoShape 20" descr="深色横线"/>
          <p:cNvSpPr>
            <a:spLocks noChangeArrowheads="1"/>
          </p:cNvSpPr>
          <p:nvPr/>
        </p:nvSpPr>
        <p:spPr bwMode="auto">
          <a:xfrm flipV="1">
            <a:off x="7248525" y="3081338"/>
            <a:ext cx="2224088" cy="1281112"/>
          </a:xfrm>
          <a:prstGeom prst="triangle">
            <a:avLst>
              <a:gd name="adj" fmla="val 50000"/>
            </a:avLst>
          </a:prstGeom>
          <a:pattFill prst="dkHorz">
            <a:fgClr>
              <a:srgbClr val="FF99FF"/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0911"/>
              </p:ext>
            </p:extLst>
          </p:nvPr>
        </p:nvGraphicFramePr>
        <p:xfrm>
          <a:off x="8759825" y="3656014"/>
          <a:ext cx="4841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9" name="Equation" r:id="rId11" imgW="203040" imgH="215640" progId="Equation.DSMT4">
                  <p:embed/>
                </p:oleObj>
              </mc:Choice>
              <mc:Fallback>
                <p:oleObj name="Equation" r:id="rId11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759825" y="3656014"/>
                        <a:ext cx="4841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97721"/>
              </p:ext>
            </p:extLst>
          </p:nvPr>
        </p:nvGraphicFramePr>
        <p:xfrm>
          <a:off x="8256589" y="3224214"/>
          <a:ext cx="484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0" name="Equation" r:id="rId13" imgW="203040" imgH="215640" progId="Equation.DSMT4">
                  <p:embed/>
                </p:oleObj>
              </mc:Choice>
              <mc:Fallback>
                <p:oleObj name="Equation" r:id="rId13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256589" y="3224214"/>
                        <a:ext cx="4841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84691"/>
              </p:ext>
            </p:extLst>
          </p:nvPr>
        </p:nvGraphicFramePr>
        <p:xfrm>
          <a:off x="7535864" y="3649664"/>
          <a:ext cx="484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1" name="Equation" r:id="rId15" imgW="203040" imgH="215640" progId="Equation.DSMT4">
                  <p:embed/>
                </p:oleObj>
              </mc:Choice>
              <mc:Fallback>
                <p:oleObj name="Equation" r:id="rId15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535864" y="3649664"/>
                        <a:ext cx="4841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6888163" y="2216150"/>
            <a:ext cx="3632200" cy="2725738"/>
            <a:chOff x="3243" y="164"/>
            <a:chExt cx="2288" cy="1717"/>
          </a:xfrm>
        </p:grpSpPr>
        <p:sp>
          <p:nvSpPr>
            <p:cNvPr id="31769" name="Line 25"/>
            <p:cNvSpPr>
              <a:spLocks noChangeAspect="1" noChangeShapeType="1"/>
            </p:cNvSpPr>
            <p:nvPr/>
          </p:nvSpPr>
          <p:spPr bwMode="black">
            <a:xfrm>
              <a:off x="3243" y="1525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26"/>
            <p:cNvSpPr>
              <a:spLocks noChangeAspect="1" noChangeShapeType="1"/>
            </p:cNvSpPr>
            <p:nvPr/>
          </p:nvSpPr>
          <p:spPr bwMode="black">
            <a:xfrm flipV="1">
              <a:off x="4167" y="249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1" name="Object 27"/>
            <p:cNvGraphicFramePr>
              <a:graphicFrameLocks noChangeAspect="1"/>
            </p:cNvGraphicFramePr>
            <p:nvPr/>
          </p:nvGraphicFramePr>
          <p:xfrm>
            <a:off x="5329" y="1525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92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329" y="1525"/>
                          <a:ext cx="20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28"/>
            <p:cNvGraphicFramePr>
              <a:graphicFrameLocks noChangeAspect="1"/>
            </p:cNvGraphicFramePr>
            <p:nvPr/>
          </p:nvGraphicFramePr>
          <p:xfrm>
            <a:off x="3956" y="1525"/>
            <a:ext cx="2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93" name="Equation" r:id="rId19" imgW="164880" imgH="177480" progId="Equation.DSMT4">
                    <p:embed/>
                  </p:oleObj>
                </mc:Choice>
                <mc:Fallback>
                  <p:oleObj name="Equation" r:id="rId19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56" y="1525"/>
                          <a:ext cx="239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29"/>
            <p:cNvGraphicFramePr>
              <a:graphicFrameLocks noChangeAspect="1"/>
            </p:cNvGraphicFramePr>
            <p:nvPr/>
          </p:nvGraphicFramePr>
          <p:xfrm>
            <a:off x="3923" y="164"/>
            <a:ext cx="20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94" name="Equation" r:id="rId21" imgW="139680" imgH="164880" progId="Equation.DSMT4">
                    <p:embed/>
                  </p:oleObj>
                </mc:Choice>
                <mc:Fallback>
                  <p:oleObj name="Equation" r:id="rId21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23" y="164"/>
                          <a:ext cx="20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7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ADAC-7436-4AFE-8E8E-44096A929459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626737"/>
              </p:ext>
            </p:extLst>
          </p:nvPr>
        </p:nvGraphicFramePr>
        <p:xfrm>
          <a:off x="2106613" y="300039"/>
          <a:ext cx="708501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" name="Equation" r:id="rId3" imgW="2857320" imgH="558720" progId="Equation.DSMT4">
                  <p:embed/>
                </p:oleObj>
              </mc:Choice>
              <mc:Fallback>
                <p:oleObj name="Equation" r:id="rId3" imgW="28573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6613" y="300039"/>
                        <a:ext cx="7085012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AutoShape 8" descr="深色上对角线"/>
          <p:cNvSpPr>
            <a:spLocks noChangeAspect="1" noChangeArrowheads="1"/>
          </p:cNvSpPr>
          <p:nvPr/>
        </p:nvSpPr>
        <p:spPr bwMode="auto">
          <a:xfrm flipH="1">
            <a:off x="7766051" y="1803401"/>
            <a:ext cx="1528763" cy="1528763"/>
          </a:xfrm>
          <a:prstGeom prst="rtTriangle">
            <a:avLst/>
          </a:prstGeom>
          <a:pattFill prst="dkUpDiag">
            <a:fgClr>
              <a:srgbClr val="00CC99"/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Aspect="1" noChangeShapeType="1"/>
          </p:cNvSpPr>
          <p:nvPr/>
        </p:nvSpPr>
        <p:spPr bwMode="black">
          <a:xfrm flipV="1">
            <a:off x="7766050" y="2324100"/>
            <a:ext cx="2133600" cy="1003300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7080251" y="1727200"/>
            <a:ext cx="3146425" cy="2286000"/>
            <a:chOff x="3552" y="624"/>
            <a:chExt cx="1982" cy="1440"/>
          </a:xfrm>
        </p:grpSpPr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3600" y="624"/>
            <a:ext cx="25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5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3600" y="624"/>
                          <a:ext cx="25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5280" y="1632"/>
            <a:ext cx="25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6" name="Equation" r:id="rId7" imgW="139680" imgH="139680" progId="Equation.DSMT4">
                    <p:embed/>
                  </p:oleObj>
                </mc:Choice>
                <mc:Fallback>
                  <p:oleObj name="Equation" r:id="rId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280" y="1632"/>
                          <a:ext cx="25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3"/>
            <p:cNvGraphicFramePr>
              <a:graphicFrameLocks noChangeAspect="1"/>
            </p:cNvGraphicFramePr>
            <p:nvPr/>
          </p:nvGraphicFramePr>
          <p:xfrm>
            <a:off x="3730" y="1701"/>
            <a:ext cx="23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7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3730" y="1701"/>
                          <a:ext cx="23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Line 14"/>
            <p:cNvSpPr>
              <a:spLocks noChangeAspect="1" noChangeShapeType="1"/>
            </p:cNvSpPr>
            <p:nvPr/>
          </p:nvSpPr>
          <p:spPr bwMode="invGray">
            <a:xfrm flipV="1">
              <a:off x="3989" y="665"/>
              <a:ext cx="0" cy="1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5"/>
            <p:cNvSpPr>
              <a:spLocks noChangeAspect="1" noChangeShapeType="1"/>
            </p:cNvSpPr>
            <p:nvPr/>
          </p:nvSpPr>
          <p:spPr bwMode="invGray">
            <a:xfrm>
              <a:off x="3552" y="163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4944" y="1680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8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44" y="1680"/>
                          <a:ext cx="17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584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  <p:bldP spid="276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20" name="Group 12"/>
          <p:cNvGrpSpPr>
            <a:grpSpLocks/>
          </p:cNvGrpSpPr>
          <p:nvPr/>
        </p:nvGrpSpPr>
        <p:grpSpPr bwMode="auto">
          <a:xfrm>
            <a:off x="1581151" y="392929"/>
            <a:ext cx="8468540" cy="1416047"/>
            <a:chOff x="363" y="637"/>
            <a:chExt cx="5166" cy="892"/>
          </a:xfrm>
        </p:grpSpPr>
        <p:sp>
          <p:nvSpPr>
            <p:cNvPr id="350221" name="Rectangle 13"/>
            <p:cNvSpPr>
              <a:spLocks noChangeArrowheads="1"/>
            </p:cNvSpPr>
            <p:nvPr/>
          </p:nvSpPr>
          <p:spPr bwMode="auto">
            <a:xfrm>
              <a:off x="363" y="637"/>
              <a:ext cx="516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CN" sz="2800" b="1" dirty="0" smtClean="0">
                  <a:latin typeface="Arial" panose="020B0604020202020204" pitchFamily="34" charset="0"/>
                </a:rPr>
                <a:t>  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计算</a:t>
              </a:r>
              <a:r>
                <a:rPr lang="zh-CN" altLang="en-US" sz="2800" b="1" dirty="0">
                  <a:latin typeface="Arial" panose="020B0604020202020204" pitchFamily="34" charset="0"/>
                </a:rPr>
                <a:t>二重积分</a:t>
              </a:r>
              <a:r>
                <a:rPr lang="zh-CN" altLang="en-US" sz="2400" b="1" dirty="0">
                  <a:latin typeface="Arial" panose="020B0604020202020204" pitchFamily="34" charset="0"/>
                </a:rPr>
                <a:t>                            </a:t>
              </a:r>
              <a:r>
                <a:rPr lang="en-US" altLang="zh-CN" sz="2400" b="1" dirty="0" smtClean="0">
                  <a:latin typeface="Arial" panose="020B0604020202020204" pitchFamily="34" charset="0"/>
                </a:rPr>
                <a:t>          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其中   是</a:t>
              </a:r>
              <a:r>
                <a:rPr lang="zh-CN" altLang="en-US" sz="2800" b="1" dirty="0">
                  <a:latin typeface="Arial" panose="020B0604020202020204" pitchFamily="34" charset="0"/>
                </a:rPr>
                <a:t>圆周</a:t>
              </a:r>
            </a:p>
          </p:txBody>
        </p:sp>
        <p:graphicFrame>
          <p:nvGraphicFramePr>
            <p:cNvPr id="350222" name="Object 14"/>
            <p:cNvGraphicFramePr>
              <a:graphicFrameLocks noChangeAspect="1"/>
            </p:cNvGraphicFramePr>
            <p:nvPr/>
          </p:nvGraphicFramePr>
          <p:xfrm>
            <a:off x="2122" y="658"/>
            <a:ext cx="194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2" name="Equation" r:id="rId3" imgW="1422360" imgH="393480" progId="Equation.DSMT4">
                    <p:embed/>
                  </p:oleObj>
                </mc:Choice>
                <mc:Fallback>
                  <p:oleObj name="Equation" r:id="rId3" imgW="1422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" y="658"/>
                          <a:ext cx="1948" cy="5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135691"/>
                </p:ext>
              </p:extLst>
            </p:nvPr>
          </p:nvGraphicFramePr>
          <p:xfrm>
            <a:off x="4546" y="820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3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820"/>
                          <a:ext cx="234" cy="2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24" name="Object 16"/>
            <p:cNvGraphicFramePr>
              <a:graphicFrameLocks noChangeAspect="1"/>
            </p:cNvGraphicFramePr>
            <p:nvPr/>
          </p:nvGraphicFramePr>
          <p:xfrm>
            <a:off x="498" y="1165"/>
            <a:ext cx="125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4" name="Equation" r:id="rId7" imgW="914400" imgH="228600" progId="Equation.DSMT4">
                    <p:embed/>
                  </p:oleObj>
                </mc:Choice>
                <mc:Fallback>
                  <p:oleObj name="Equation" r:id="rId7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165"/>
                          <a:ext cx="1257" cy="3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25" name="Rectangle 17"/>
            <p:cNvSpPr>
              <a:spLocks noChangeArrowheads="1"/>
            </p:cNvSpPr>
            <p:nvPr/>
          </p:nvSpPr>
          <p:spPr bwMode="auto">
            <a:xfrm>
              <a:off x="1546" y="1186"/>
              <a:ext cx="2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 smtClean="0">
                  <a:latin typeface="Arial" panose="020B0604020202020204" pitchFamily="34" charset="0"/>
                </a:rPr>
                <a:t>    所</a:t>
              </a:r>
              <a:r>
                <a:rPr lang="zh-CN" altLang="en-US" sz="2800" b="1" dirty="0">
                  <a:latin typeface="Arial" panose="020B0604020202020204" pitchFamily="34" charset="0"/>
                </a:rPr>
                <a:t>围成的闭区域</a:t>
              </a:r>
              <a:r>
                <a:rPr lang="zh-CN" altLang="en-US" sz="2400" b="1" dirty="0">
                  <a:latin typeface="Arial" panose="020B0604020202020204" pitchFamily="34" charset="0"/>
                </a:rPr>
                <a:t>。</a:t>
              </a:r>
            </a:p>
          </p:txBody>
        </p:sp>
      </p:grpSp>
      <p:grpSp>
        <p:nvGrpSpPr>
          <p:cNvPr id="350238" name="Group 30"/>
          <p:cNvGrpSpPr>
            <a:grpSpLocks/>
          </p:cNvGrpSpPr>
          <p:nvPr/>
        </p:nvGrpSpPr>
        <p:grpSpPr bwMode="auto">
          <a:xfrm>
            <a:off x="8126368" y="1651408"/>
            <a:ext cx="2951163" cy="2447925"/>
            <a:chOff x="3198" y="164"/>
            <a:chExt cx="1859" cy="1542"/>
          </a:xfrm>
        </p:grpSpPr>
        <p:sp>
          <p:nvSpPr>
            <p:cNvPr id="350239" name="Oval 31"/>
            <p:cNvSpPr>
              <a:spLocks noChangeArrowheads="1"/>
            </p:cNvSpPr>
            <p:nvPr/>
          </p:nvSpPr>
          <p:spPr bwMode="auto">
            <a:xfrm>
              <a:off x="3644" y="572"/>
              <a:ext cx="907" cy="907"/>
            </a:xfrm>
            <a:prstGeom prst="ellipse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Arial" panose="020B0604020202020204" pitchFamily="34" charset="0"/>
              </a:endParaRPr>
            </a:p>
          </p:txBody>
        </p:sp>
        <p:sp>
          <p:nvSpPr>
            <p:cNvPr id="350240" name="Line 32"/>
            <p:cNvSpPr>
              <a:spLocks noChangeShapeType="1"/>
            </p:cNvSpPr>
            <p:nvPr/>
          </p:nvSpPr>
          <p:spPr bwMode="auto">
            <a:xfrm>
              <a:off x="3198" y="1025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41" name="Line 33"/>
            <p:cNvSpPr>
              <a:spLocks noChangeShapeType="1"/>
            </p:cNvSpPr>
            <p:nvPr/>
          </p:nvSpPr>
          <p:spPr bwMode="auto">
            <a:xfrm flipV="1">
              <a:off x="3636" y="209"/>
              <a:ext cx="0" cy="1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0242" name="Object 34"/>
            <p:cNvGraphicFramePr>
              <a:graphicFrameLocks noChangeAspect="1"/>
            </p:cNvGraphicFramePr>
            <p:nvPr/>
          </p:nvGraphicFramePr>
          <p:xfrm>
            <a:off x="4536" y="1029"/>
            <a:ext cx="19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5" name="公式" r:id="rId9" imgW="164880" imgH="164880" progId="Equation.3">
                    <p:embed/>
                  </p:oleObj>
                </mc:Choice>
                <mc:Fallback>
                  <p:oleObj name="公式" r:id="rId9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029"/>
                          <a:ext cx="19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3" name="Object 35"/>
            <p:cNvGraphicFramePr>
              <a:graphicFrameLocks noChangeAspect="1"/>
            </p:cNvGraphicFramePr>
            <p:nvPr/>
          </p:nvGraphicFramePr>
          <p:xfrm>
            <a:off x="4853" y="1070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6" name="公式" r:id="rId11" imgW="139680" imgH="139680" progId="Equation.3">
                    <p:embed/>
                  </p:oleObj>
                </mc:Choice>
                <mc:Fallback>
                  <p:oleObj name="公式" r:id="rId1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070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4" name="Object 36"/>
            <p:cNvGraphicFramePr>
              <a:graphicFrameLocks noChangeAspect="1"/>
            </p:cNvGraphicFramePr>
            <p:nvPr/>
          </p:nvGraphicFramePr>
          <p:xfrm>
            <a:off x="3743" y="164"/>
            <a:ext cx="18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7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164"/>
                          <a:ext cx="18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5" name="Object 37"/>
            <p:cNvGraphicFramePr>
              <a:graphicFrameLocks noChangeAspect="1"/>
            </p:cNvGraphicFramePr>
            <p:nvPr/>
          </p:nvGraphicFramePr>
          <p:xfrm>
            <a:off x="4037" y="711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8" name="公式" r:id="rId15" imgW="164885" imgH="164885" progId="Equation.3">
                    <p:embed/>
                  </p:oleObj>
                </mc:Choice>
                <mc:Fallback>
                  <p:oleObj name="公式" r:id="rId15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711"/>
                          <a:ext cx="204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6" name="Object 38"/>
            <p:cNvGraphicFramePr>
              <a:graphicFrameLocks noChangeAspect="1"/>
            </p:cNvGraphicFramePr>
            <p:nvPr/>
          </p:nvGraphicFramePr>
          <p:xfrm>
            <a:off x="4015" y="1033"/>
            <a:ext cx="21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9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1033"/>
                          <a:ext cx="21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7" name="Object 39"/>
            <p:cNvGraphicFramePr>
              <a:graphicFrameLocks noChangeAspect="1"/>
            </p:cNvGraphicFramePr>
            <p:nvPr/>
          </p:nvGraphicFramePr>
          <p:xfrm>
            <a:off x="3447" y="1029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20" name="公式" r:id="rId19" imgW="126720" imgH="177480" progId="Equation.3">
                    <p:embed/>
                  </p:oleObj>
                </mc:Choice>
                <mc:Fallback>
                  <p:oleObj name="公式" r:id="rId19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1029"/>
                          <a:ext cx="14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8" name="Object 40"/>
            <p:cNvGraphicFramePr>
              <a:graphicFrameLocks noChangeAspect="1"/>
            </p:cNvGraphicFramePr>
            <p:nvPr/>
          </p:nvGraphicFramePr>
          <p:xfrm>
            <a:off x="4025" y="1195"/>
            <a:ext cx="18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21" name="Equation" r:id="rId21" imgW="114120" imgH="139680" progId="Equation.DSMT4">
                    <p:embed/>
                  </p:oleObj>
                </mc:Choice>
                <mc:Fallback>
                  <p:oleObj name="Equation" r:id="rId2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195"/>
                          <a:ext cx="18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49" name="Line 41"/>
            <p:cNvSpPr>
              <a:spLocks noChangeShapeType="1"/>
            </p:cNvSpPr>
            <p:nvPr/>
          </p:nvSpPr>
          <p:spPr bwMode="auto">
            <a:xfrm>
              <a:off x="4052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50" name="Text Box 42"/>
            <p:cNvSpPr txBox="1">
              <a:spLocks noChangeArrowheads="1"/>
            </p:cNvSpPr>
            <p:nvPr/>
          </p:nvSpPr>
          <p:spPr bwMode="auto">
            <a:xfrm>
              <a:off x="4026" y="829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00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4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47234"/>
              </p:ext>
            </p:extLst>
          </p:nvPr>
        </p:nvGraphicFramePr>
        <p:xfrm>
          <a:off x="6359153" y="412997"/>
          <a:ext cx="4505436" cy="101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8" name="公式" r:id="rId3" imgW="2374560" imgH="482400" progId="Equation.3">
                  <p:embed/>
                </p:oleObj>
              </mc:Choice>
              <mc:Fallback>
                <p:oleObj name="公式" r:id="rId3" imgW="2374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153" y="412997"/>
                        <a:ext cx="4505436" cy="1013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028868" y="384674"/>
            <a:ext cx="949325" cy="4318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646117" y="2094707"/>
            <a:ext cx="2903536" cy="283269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669486" y="2724842"/>
            <a:ext cx="1489850" cy="15327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497" name="Freeform 17"/>
          <p:cNvSpPr>
            <a:spLocks/>
          </p:cNvSpPr>
          <p:nvPr/>
        </p:nvSpPr>
        <p:spPr bwMode="auto">
          <a:xfrm>
            <a:off x="1439592" y="2731622"/>
            <a:ext cx="751159" cy="761278"/>
          </a:xfrm>
          <a:custGeom>
            <a:avLst/>
            <a:gdLst>
              <a:gd name="T0" fmla="*/ 434 w 434"/>
              <a:gd name="T1" fmla="*/ 493 h 493"/>
              <a:gd name="T2" fmla="*/ 0 w 434"/>
              <a:gd name="T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4" h="493">
                <a:moveTo>
                  <a:pt x="434" y="493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498" name="Text Box 18"/>
          <p:cNvSpPr txBox="1">
            <a:spLocks noChangeArrowheads="1"/>
          </p:cNvSpPr>
          <p:nvPr/>
        </p:nvSpPr>
        <p:spPr bwMode="auto">
          <a:xfrm>
            <a:off x="3246071" y="343329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b="1" i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901544" y="2893309"/>
            <a:ext cx="1251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 –2 cos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6500" name="Group 20"/>
          <p:cNvGrpSpPr>
            <a:grpSpLocks/>
          </p:cNvGrpSpPr>
          <p:nvPr/>
        </p:nvGrpSpPr>
        <p:grpSpPr bwMode="auto">
          <a:xfrm>
            <a:off x="312738" y="1289378"/>
            <a:ext cx="4200525" cy="3927475"/>
            <a:chOff x="229" y="1318"/>
            <a:chExt cx="2646" cy="2474"/>
          </a:xfrm>
        </p:grpSpPr>
        <p:sp>
          <p:nvSpPr>
            <p:cNvPr id="276501" name="Text Box 21"/>
            <p:cNvSpPr txBox="1">
              <a:spLocks noChangeArrowheads="1"/>
            </p:cNvSpPr>
            <p:nvPr/>
          </p:nvSpPr>
          <p:spPr bwMode="auto">
            <a:xfrm>
              <a:off x="1134" y="1318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2540" y="2475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 flipV="1">
              <a:off x="1395" y="1405"/>
              <a:ext cx="0" cy="2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229" y="2705"/>
              <a:ext cx="250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14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1134696" y="356474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–1</a:t>
            </a:r>
          </a:p>
        </p:txBody>
      </p:sp>
      <p:sp>
        <p:nvSpPr>
          <p:cNvPr id="276507" name="Freeform 27"/>
          <p:cNvSpPr>
            <a:spLocks/>
          </p:cNvSpPr>
          <p:nvPr/>
        </p:nvSpPr>
        <p:spPr bwMode="auto">
          <a:xfrm flipH="1" flipV="1">
            <a:off x="1393867" y="3431107"/>
            <a:ext cx="45719" cy="109017"/>
          </a:xfrm>
          <a:custGeom>
            <a:avLst/>
            <a:gdLst>
              <a:gd name="T0" fmla="*/ 0 w 1"/>
              <a:gd name="T1" fmla="*/ 0 h 42"/>
              <a:gd name="T2" fmla="*/ 0 w 1"/>
              <a:gd name="T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0"/>
                </a:moveTo>
                <a:lnTo>
                  <a:pt x="0" y="4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508" name="Freeform 28"/>
          <p:cNvSpPr>
            <a:spLocks/>
          </p:cNvSpPr>
          <p:nvPr/>
        </p:nvSpPr>
        <p:spPr bwMode="auto">
          <a:xfrm>
            <a:off x="2160999" y="2922271"/>
            <a:ext cx="1295128" cy="553675"/>
          </a:xfrm>
          <a:custGeom>
            <a:avLst/>
            <a:gdLst>
              <a:gd name="T0" fmla="*/ 0 w 832"/>
              <a:gd name="T1" fmla="*/ 505 h 505"/>
              <a:gd name="T2" fmla="*/ 832 w 832"/>
              <a:gd name="T3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2" h="505">
                <a:moveTo>
                  <a:pt x="0" y="505"/>
                </a:moveTo>
                <a:lnTo>
                  <a:pt x="83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509" name="Freeform 29"/>
          <p:cNvSpPr>
            <a:spLocks/>
          </p:cNvSpPr>
          <p:nvPr/>
        </p:nvSpPr>
        <p:spPr bwMode="auto">
          <a:xfrm>
            <a:off x="1106107" y="2426289"/>
            <a:ext cx="317883" cy="298553"/>
          </a:xfrm>
          <a:custGeom>
            <a:avLst/>
            <a:gdLst>
              <a:gd name="T0" fmla="*/ 210 w 210"/>
              <a:gd name="T1" fmla="*/ 242 h 242"/>
              <a:gd name="T2" fmla="*/ 0 w 210"/>
              <a:gd name="T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42">
                <a:moveTo>
                  <a:pt x="210" y="24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510" name="Text Box 30"/>
          <p:cNvSpPr txBox="1">
            <a:spLocks noChangeArrowheads="1"/>
          </p:cNvSpPr>
          <p:nvPr/>
        </p:nvSpPr>
        <p:spPr bwMode="auto">
          <a:xfrm>
            <a:off x="3367088" y="25431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17777"/>
              </p:ext>
            </p:extLst>
          </p:nvPr>
        </p:nvGraphicFramePr>
        <p:xfrm>
          <a:off x="2190751" y="336543"/>
          <a:ext cx="4051300" cy="87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" name="公式" r:id="rId5" imgW="1765080" imgH="393480" progId="Equation.3">
                  <p:embed/>
                </p:oleObj>
              </mc:Choice>
              <mc:Fallback>
                <p:oleObj name="公式" r:id="rId5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336543"/>
                        <a:ext cx="4051300" cy="87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56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5" grpId="0" animBg="1"/>
      <p:bldP spid="276496" grpId="0" animBg="1"/>
      <p:bldP spid="276497" grpId="0" animBg="1"/>
      <p:bldP spid="276498" grpId="0" autoUpdateAnimBg="0"/>
      <p:bldP spid="276499" grpId="0" autoUpdateAnimBg="0"/>
      <p:bldP spid="276506" grpId="0" autoUpdateAnimBg="0"/>
      <p:bldP spid="276507" grpId="0" animBg="1"/>
      <p:bldP spid="276508" grpId="0" animBg="1"/>
      <p:bldP spid="276509" grpId="0" animBg="1"/>
      <p:bldP spid="2765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Arc 2"/>
          <p:cNvSpPr>
            <a:spLocks/>
          </p:cNvSpPr>
          <p:nvPr/>
        </p:nvSpPr>
        <p:spPr bwMode="auto">
          <a:xfrm>
            <a:off x="1893090" y="3398838"/>
            <a:ext cx="2753524" cy="2143555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rgbClr val="00CCFF"/>
          </a:solidFill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49336" y="358886"/>
            <a:ext cx="5851525" cy="6858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将积分化为极坐标形式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7508" name="Freeform 4"/>
          <p:cNvSpPr>
            <a:spLocks/>
          </p:cNvSpPr>
          <p:nvPr/>
        </p:nvSpPr>
        <p:spPr bwMode="auto">
          <a:xfrm>
            <a:off x="3643429" y="3419703"/>
            <a:ext cx="52271" cy="2122035"/>
          </a:xfrm>
          <a:custGeom>
            <a:avLst/>
            <a:gdLst>
              <a:gd name="T0" fmla="*/ 0 w 1"/>
              <a:gd name="T1" fmla="*/ 0 h 1557"/>
              <a:gd name="T2" fmla="*/ 0 w 1"/>
              <a:gd name="T3" fmla="*/ 1557 h 15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57">
                <a:moveTo>
                  <a:pt x="0" y="0"/>
                </a:moveTo>
                <a:lnTo>
                  <a:pt x="0" y="1557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4558131" y="4240050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 =R</a:t>
            </a:r>
            <a:endParaRPr kumimoji="1"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 rot="-3143098">
            <a:off x="2507263" y="3437852"/>
            <a:ext cx="1094081" cy="36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b="1" i="1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b="1" i="1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R x</a:t>
            </a:r>
            <a:endParaRPr kumimoji="1"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7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70721"/>
              </p:ext>
            </p:extLst>
          </p:nvPr>
        </p:nvGraphicFramePr>
        <p:xfrm>
          <a:off x="3403862" y="5670471"/>
          <a:ext cx="677090" cy="53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公式" r:id="rId3" imgW="583920" imgH="457200" progId="Equation.3">
                  <p:embed/>
                </p:oleObj>
              </mc:Choice>
              <mc:Fallback>
                <p:oleObj name="公式" r:id="rId3" imgW="583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862" y="5670471"/>
                        <a:ext cx="677090" cy="531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251093"/>
              </p:ext>
            </p:extLst>
          </p:nvPr>
        </p:nvGraphicFramePr>
        <p:xfrm>
          <a:off x="6398418" y="1074057"/>
          <a:ext cx="4342185" cy="112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Equation" r:id="rId5" imgW="1752480" imgH="469800" progId="Equation.DSMT4">
                  <p:embed/>
                </p:oleObj>
              </mc:Choice>
              <mc:Fallback>
                <p:oleObj name="Equation" r:id="rId5" imgW="1752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418" y="1074057"/>
                        <a:ext cx="4342185" cy="1128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172380"/>
              </p:ext>
            </p:extLst>
          </p:nvPr>
        </p:nvGraphicFramePr>
        <p:xfrm>
          <a:off x="3394281" y="1042241"/>
          <a:ext cx="3311319" cy="100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公式" r:id="rId7" imgW="1371600" imgH="431640" progId="Equation.3">
                  <p:embed/>
                </p:oleObj>
              </mc:Choice>
              <mc:Fallback>
                <p:oleObj name="公式" r:id="rId7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281" y="1042241"/>
                        <a:ext cx="3311319" cy="100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4" name="Freeform 10"/>
          <p:cNvSpPr>
            <a:spLocks/>
          </p:cNvSpPr>
          <p:nvPr/>
        </p:nvSpPr>
        <p:spPr bwMode="auto">
          <a:xfrm>
            <a:off x="1881562" y="3419704"/>
            <a:ext cx="1742372" cy="2122362"/>
          </a:xfrm>
          <a:custGeom>
            <a:avLst/>
            <a:gdLst>
              <a:gd name="T0" fmla="*/ 0 w 1284"/>
              <a:gd name="T1" fmla="*/ 1542 h 1542"/>
              <a:gd name="T2" fmla="*/ 1284 w 1284"/>
              <a:gd name="T3" fmla="*/ 1536 h 1542"/>
              <a:gd name="T4" fmla="*/ 1284 w 1284"/>
              <a:gd name="T5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4" h="1542">
                <a:moveTo>
                  <a:pt x="0" y="1542"/>
                </a:moveTo>
                <a:lnTo>
                  <a:pt x="1284" y="1536"/>
                </a:lnTo>
                <a:lnTo>
                  <a:pt x="1284" y="0"/>
                </a:lnTo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892582" y="4440182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3994173" y="4699554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4512763" y="554173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277519" name="Arc 15"/>
          <p:cNvSpPr>
            <a:spLocks/>
          </p:cNvSpPr>
          <p:nvPr/>
        </p:nvSpPr>
        <p:spPr bwMode="auto">
          <a:xfrm>
            <a:off x="1839533" y="3398838"/>
            <a:ext cx="2818496" cy="2177507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77520" name="Group 16"/>
          <p:cNvGrpSpPr>
            <a:grpSpLocks/>
          </p:cNvGrpSpPr>
          <p:nvPr/>
        </p:nvGrpSpPr>
        <p:grpSpPr bwMode="auto">
          <a:xfrm>
            <a:off x="1356518" y="1757404"/>
            <a:ext cx="4678363" cy="4114800"/>
            <a:chOff x="652" y="1056"/>
            <a:chExt cx="2947" cy="2592"/>
          </a:xfrm>
        </p:grpSpPr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522" name="Line 18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652" y="105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3264" y="341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1886744" y="2495325"/>
            <a:ext cx="2492375" cy="30464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589361" y="399682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graphicFrame>
        <p:nvGraphicFramePr>
          <p:cNvPr id="277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96548"/>
              </p:ext>
            </p:extLst>
          </p:nvPr>
        </p:nvGraphicFramePr>
        <p:xfrm>
          <a:off x="4222702" y="3590220"/>
          <a:ext cx="1143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公式" r:id="rId9" imgW="927000" imgH="266400" progId="Equation.3">
                  <p:embed/>
                </p:oleObj>
              </mc:Choice>
              <mc:Fallback>
                <p:oleObj name="公式" r:id="rId9" imgW="927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02" y="3590220"/>
                        <a:ext cx="1143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37" name="Arc 33"/>
          <p:cNvSpPr>
            <a:spLocks/>
          </p:cNvSpPr>
          <p:nvPr/>
        </p:nvSpPr>
        <p:spPr bwMode="auto">
          <a:xfrm>
            <a:off x="2638050" y="3414016"/>
            <a:ext cx="2019979" cy="2140230"/>
          </a:xfrm>
          <a:custGeom>
            <a:avLst/>
            <a:gdLst>
              <a:gd name="G0" fmla="+- 0 0 0"/>
              <a:gd name="G1" fmla="+- 18704 0 0"/>
              <a:gd name="G2" fmla="+- 21600 0 0"/>
              <a:gd name="T0" fmla="*/ 10803 w 21600"/>
              <a:gd name="T1" fmla="*/ 0 h 18704"/>
              <a:gd name="T2" fmla="*/ 21600 w 21600"/>
              <a:gd name="T3" fmla="*/ 18704 h 18704"/>
              <a:gd name="T4" fmla="*/ 0 w 21600"/>
              <a:gd name="T5" fmla="*/ 18704 h 18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704" fill="none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</a:path>
              <a:path w="21600" h="18704" stroke="0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  <a:lnTo>
                  <a:pt x="0" y="18704"/>
                </a:lnTo>
                <a:close/>
              </a:path>
            </a:pathLst>
          </a:custGeom>
          <a:noFill/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38" name="Arc 34"/>
          <p:cNvSpPr>
            <a:spLocks/>
          </p:cNvSpPr>
          <p:nvPr/>
        </p:nvSpPr>
        <p:spPr bwMode="auto">
          <a:xfrm>
            <a:off x="1832770" y="5189946"/>
            <a:ext cx="587375" cy="369332"/>
          </a:xfrm>
          <a:custGeom>
            <a:avLst/>
            <a:gdLst>
              <a:gd name="G0" fmla="+- 0 0 0"/>
              <a:gd name="G1" fmla="+- 16542 0 0"/>
              <a:gd name="G2" fmla="+- 21600 0 0"/>
              <a:gd name="T0" fmla="*/ 13890 w 21600"/>
              <a:gd name="T1" fmla="*/ 0 h 16542"/>
              <a:gd name="T2" fmla="*/ 21600 w 21600"/>
              <a:gd name="T3" fmla="*/ 16542 h 16542"/>
              <a:gd name="T4" fmla="*/ 0 w 21600"/>
              <a:gd name="T5" fmla="*/ 16542 h 16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542" fill="none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</a:path>
              <a:path w="21600" h="16542" stroke="0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  <a:lnTo>
                  <a:pt x="0" y="1654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7539" name="Text Box 35"/>
          <p:cNvSpPr txBox="1">
            <a:spLocks noChangeArrowheads="1"/>
          </p:cNvSpPr>
          <p:nvPr/>
        </p:nvSpPr>
        <p:spPr bwMode="auto">
          <a:xfrm>
            <a:off x="2523445" y="499150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arctan</a:t>
            </a:r>
            <a:r>
              <a:rPr kumimoji="1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43" name="Text Box 39"/>
          <p:cNvSpPr txBox="1">
            <a:spLocks noChangeArrowheads="1"/>
          </p:cNvSpPr>
          <p:nvPr/>
        </p:nvSpPr>
        <p:spPr bwMode="auto">
          <a:xfrm>
            <a:off x="2635415" y="1328457"/>
            <a:ext cx="61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311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7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7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77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nimBg="1"/>
      <p:bldP spid="277508" grpId="0" animBg="1"/>
      <p:bldP spid="277509" grpId="0" autoUpdateAnimBg="0"/>
      <p:bldP spid="277510" grpId="0" autoUpdateAnimBg="0"/>
      <p:bldP spid="277514" grpId="0" animBg="1"/>
      <p:bldP spid="277515" grpId="0" autoUpdateAnimBg="0"/>
      <p:bldP spid="277516" grpId="0" autoUpdateAnimBg="0"/>
      <p:bldP spid="277518" grpId="0" autoUpdateAnimBg="0"/>
      <p:bldP spid="277519" grpId="0" animBg="1"/>
      <p:bldP spid="277526" grpId="0" animBg="1"/>
      <p:bldP spid="277528" grpId="0" autoUpdateAnimBg="0"/>
      <p:bldP spid="277537" grpId="0" animBg="1"/>
      <p:bldP spid="277538" grpId="0" animBg="1"/>
      <p:bldP spid="277539" grpId="0" autoUpdateAnimBg="0"/>
      <p:bldP spid="2775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327</Words>
  <Application>Microsoft Office PowerPoint</Application>
  <PresentationFormat>宽屏</PresentationFormat>
  <Paragraphs>83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黑体</vt:lpstr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BMP 图象</vt:lpstr>
      <vt:lpstr>Document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例4.</vt:lpstr>
      <vt:lpstr>例6. 将积分化为极坐标形式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59</cp:revision>
  <dcterms:created xsi:type="dcterms:W3CDTF">2020-02-18T00:15:31Z</dcterms:created>
  <dcterms:modified xsi:type="dcterms:W3CDTF">2022-03-15T01:08:06Z</dcterms:modified>
</cp:coreProperties>
</file>