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004" r:id="rId3"/>
    <p:sldId id="257" r:id="rId4"/>
    <p:sldId id="1157" r:id="rId6"/>
    <p:sldId id="1158" r:id="rId7"/>
    <p:sldId id="504" r:id="rId8"/>
    <p:sldId id="1156" r:id="rId9"/>
    <p:sldId id="505" r:id="rId10"/>
    <p:sldId id="506" r:id="rId11"/>
    <p:sldId id="507" r:id="rId12"/>
    <p:sldId id="508" r:id="rId13"/>
    <p:sldId id="1160" r:id="rId14"/>
    <p:sldId id="509" r:id="rId15"/>
    <p:sldId id="510" r:id="rId16"/>
    <p:sldId id="526" r:id="rId17"/>
    <p:sldId id="511" r:id="rId18"/>
    <p:sldId id="512" r:id="rId19"/>
    <p:sldId id="527" r:id="rId20"/>
    <p:sldId id="528" r:id="rId21"/>
    <p:sldId id="1161" r:id="rId22"/>
    <p:sldId id="516" r:id="rId23"/>
    <p:sldId id="517" r:id="rId24"/>
    <p:sldId id="518" r:id="rId25"/>
    <p:sldId id="519" r:id="rId26"/>
    <p:sldId id="520" r:id="rId27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33CC33"/>
    <a:srgbClr val="CC9900"/>
    <a:srgbClr val="EBFFEB"/>
    <a:srgbClr val="FF9900"/>
    <a:srgbClr val="6600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424" autoAdjust="0"/>
  </p:normalViewPr>
  <p:slideViewPr>
    <p:cSldViewPr>
      <p:cViewPr varScale="1">
        <p:scale>
          <a:sx n="41" d="100"/>
          <a:sy n="41" d="100"/>
        </p:scale>
        <p:origin x="-844" y="-60"/>
      </p:cViewPr>
      <p:guideLst>
        <p:guide orient="horz" pos="2154"/>
        <p:guide pos="2880"/>
      </p:guideLst>
    </p:cSldViewPr>
  </p:slideViewPr>
  <p:outlineViewPr>
    <p:cViewPr>
      <p:scale>
        <a:sx n="33" d="100"/>
        <a:sy n="33" d="100"/>
      </p:scale>
      <p:origin x="0" y="-16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84"/>
      </p:cViewPr>
      <p:guideLst>
        <p:guide orient="horz" pos="287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gs" Target="tags/tag29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/>
              <a:t>Click to edit Master text styles</a:t>
            </a:r>
            <a:endParaRPr lang="en-US" altLang="zh-CN" noProof="0" dirty="0"/>
          </a:p>
          <a:p>
            <a:pPr lvl="1"/>
            <a:r>
              <a:rPr lang="en-US" altLang="zh-CN" noProof="0" dirty="0"/>
              <a:t>Second level</a:t>
            </a:r>
            <a:endParaRPr lang="en-US" altLang="zh-CN" noProof="0" dirty="0"/>
          </a:p>
          <a:p>
            <a:pPr lvl="2"/>
            <a:r>
              <a:rPr lang="en-US" altLang="zh-CN" noProof="0" dirty="0"/>
              <a:t>Third level</a:t>
            </a:r>
            <a:endParaRPr lang="en-US" altLang="zh-CN" noProof="0" dirty="0"/>
          </a:p>
          <a:p>
            <a:pPr lvl="3"/>
            <a:r>
              <a:rPr lang="en-US" altLang="zh-CN" noProof="0" dirty="0"/>
              <a:t>Fourth level</a:t>
            </a:r>
            <a:endParaRPr lang="en-US" altLang="zh-CN" noProof="0" dirty="0"/>
          </a:p>
          <a:p>
            <a:pPr lvl="4"/>
            <a:r>
              <a:rPr lang="en-US" altLang="zh-CN" noProof="0" dirty="0"/>
              <a:t>Fifth level</a:t>
            </a:r>
            <a:endParaRPr lang="en-US" altLang="zh-CN" noProof="0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351A097-4D1D-467E-B4BB-B727CA48396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2F27D6B-4048-4D1F-AC30-199DCBC23257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9587B75-BE84-45C2-A3F6-011FB41F5E66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1813546-4B65-4DBA-BF02-D0E0DA49D90C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1813546-4B65-4DBA-BF02-D0E0DA49D90C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1813546-4B65-4DBA-BF02-D0E0DA49D90C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E8D40CD-2FB5-4A33-AA81-8B7F6DBF8F51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B5A8627-BF53-4CBD-8312-BC28725429F0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7D1C4F4-C089-40CB-B4C0-762B8815C949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8F5C023-DC97-42D1-B5F4-0DF7C2907928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0330D8B-982A-4AB3-972C-F4ECBDBAFA48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B267012-2436-4242-8EB0-0D87213D5D8D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DC298B7-FEEB-4A55-8CEA-D27F40221057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EFC01AE-F6B3-43AB-B08A-3FD683FAE06B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最后一个问题与上面有点</a:t>
            </a:r>
            <a:r>
              <a:rPr lang="zh-CN" altLang="en-US" dirty="0"/>
              <a:t>区别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3A95DF1-9E84-4EAA-BDBF-30A58F01E753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A255997-BDE7-408E-BC10-31CCE200930D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D9C40B5-FC40-4CBB-8B52-B956FC1FDE03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67321BF-9007-4C53-91AD-9222681FDC4A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EFC01AE-F6B3-43AB-B08A-3FD683FAE06B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9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pp. </a:t>
            </a:r>
            <a:fld id="{22FF9A80-6985-4A20-B9BD-8D1D2479E8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pp. </a:t>
            </a:r>
            <a:fld id="{ED20BBA1-AD3B-48F9-942C-A4CB8F87C0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152400"/>
            <a:ext cx="2057400" cy="6278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152400"/>
            <a:ext cx="6019800" cy="62785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pp. </a:t>
            </a:r>
            <a:fld id="{A3EE971E-EF78-49A9-A7EC-2FFAFCF31D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-152400"/>
            <a:ext cx="6096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pp. </a:t>
            </a:r>
            <a:fld id="{D4772098-5FC1-443F-9711-C3BD27DA48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-152400"/>
            <a:ext cx="8229600" cy="6278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9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pp. </a:t>
            </a:r>
            <a:fld id="{01D9C7B8-6AB3-4025-9C8C-A0BF948197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6096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9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pp. </a:t>
            </a:r>
            <a:fld id="{1E6D0F76-06C5-4550-92F8-1DD92DB4630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pp. </a:t>
            </a:r>
            <a:fld id="{EBA36A48-0F33-420C-A14F-3A126D42EF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pp. </a:t>
            </a:r>
            <a:fld id="{0AAB1254-A76C-4CBE-B358-8E9A93860F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9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pp. </a:t>
            </a:r>
            <a:fld id="{F9865911-B7C3-408F-81A5-48629B51E8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pp. </a:t>
            </a:r>
            <a:fld id="{B97DAEB9-629B-4F56-8282-6809F33657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pp. </a:t>
            </a:r>
            <a:fld id="{4B1FC7FA-CD82-4E88-8F78-D3220ED30C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pp. </a:t>
            </a:r>
            <a:fld id="{77D2F51D-26FE-47BD-BEC4-09F8D04025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9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pp. </a:t>
            </a:r>
            <a:fld id="{08E238DC-4B7F-4DD7-8A83-0DB5FE3644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9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pp. </a:t>
            </a:r>
            <a:fld id="{A78BEDEB-6741-4BC1-9E9F-CDFA0BA684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6"/>
          <p:cNvGrpSpPr/>
          <p:nvPr userDrawn="1"/>
        </p:nvGrpSpPr>
        <p:grpSpPr bwMode="auto">
          <a:xfrm>
            <a:off x="0" y="6350000"/>
            <a:ext cx="9147175" cy="161925"/>
            <a:chOff x="0" y="4000"/>
            <a:chExt cx="5762" cy="102"/>
          </a:xfrm>
        </p:grpSpPr>
        <p:sp>
          <p:nvSpPr>
            <p:cNvPr id="1066" name="Line 86"/>
            <p:cNvSpPr>
              <a:spLocks noChangeShapeType="1"/>
            </p:cNvSpPr>
            <p:nvPr userDrawn="1"/>
          </p:nvSpPr>
          <p:spPr bwMode="auto">
            <a:xfrm>
              <a:off x="0" y="4100"/>
              <a:ext cx="445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67" name="Line 87"/>
            <p:cNvSpPr>
              <a:spLocks noChangeShapeType="1"/>
            </p:cNvSpPr>
            <p:nvPr userDrawn="1"/>
          </p:nvSpPr>
          <p:spPr bwMode="auto">
            <a:xfrm>
              <a:off x="4456" y="4004"/>
              <a:ext cx="1306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68" name="Line 88"/>
            <p:cNvSpPr>
              <a:spLocks noChangeShapeType="1"/>
            </p:cNvSpPr>
            <p:nvPr userDrawn="1"/>
          </p:nvSpPr>
          <p:spPr bwMode="auto">
            <a:xfrm flipH="1">
              <a:off x="4368" y="400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69" name="Line 90"/>
            <p:cNvSpPr>
              <a:spLocks noChangeShapeType="1"/>
            </p:cNvSpPr>
            <p:nvPr userDrawn="1"/>
          </p:nvSpPr>
          <p:spPr bwMode="auto">
            <a:xfrm flipH="1">
              <a:off x="4444" y="400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52400"/>
            <a:ext cx="6096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</p:txBody>
      </p:sp>
      <p:sp>
        <p:nvSpPr>
          <p:cNvPr id="1119" name="Rectangle 9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006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1">
                <a:solidFill>
                  <a:srgbClr val="990099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20" name="Rectangle 9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>
                <a:solidFill>
                  <a:srgbClr val="990099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pp. </a:t>
            </a:r>
            <a:fld id="{2EF27C77-0E30-4AC2-B39F-EDE0C93918DD}" type="slidenum">
              <a:rPr lang="en-US" altLang="zh-CN"/>
            </a:fld>
            <a:endParaRPr lang="en-US" altLang="zh-CN"/>
          </a:p>
        </p:txBody>
      </p:sp>
      <p:sp>
        <p:nvSpPr>
          <p:cNvPr id="1031" name="Line 108"/>
          <p:cNvSpPr>
            <a:spLocks noChangeShapeType="1"/>
          </p:cNvSpPr>
          <p:nvPr userDrawn="1"/>
        </p:nvSpPr>
        <p:spPr bwMode="auto">
          <a:xfrm>
            <a:off x="8229600" y="152400"/>
            <a:ext cx="0" cy="1143000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032" name="Group 109"/>
          <p:cNvGrpSpPr/>
          <p:nvPr userDrawn="1"/>
        </p:nvGrpSpPr>
        <p:grpSpPr bwMode="auto">
          <a:xfrm>
            <a:off x="8382000" y="152400"/>
            <a:ext cx="563563" cy="1066800"/>
            <a:chOff x="5136" y="960"/>
            <a:chExt cx="528" cy="864"/>
          </a:xfrm>
        </p:grpSpPr>
        <p:sp>
          <p:nvSpPr>
            <p:cNvPr id="1035" name="Oval 1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1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7" name="Oval 112"/>
            <p:cNvSpPr>
              <a:spLocks noChangeArrowheads="1"/>
            </p:cNvSpPr>
            <p:nvPr/>
          </p:nvSpPr>
          <p:spPr bwMode="auto">
            <a:xfrm>
              <a:off x="5361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8" name="Oval 1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9" name="Oval 1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0" name="Oval 115"/>
            <p:cNvSpPr>
              <a:spLocks noChangeArrowheads="1"/>
            </p:cNvSpPr>
            <p:nvPr/>
          </p:nvSpPr>
          <p:spPr bwMode="auto">
            <a:xfrm>
              <a:off x="5361" y="1072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1" name="Oval 1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2" name="Oval 1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3" name="Oval 1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4" name="Oval 119"/>
            <p:cNvSpPr>
              <a:spLocks noChangeArrowheads="1"/>
            </p:cNvSpPr>
            <p:nvPr/>
          </p:nvSpPr>
          <p:spPr bwMode="auto">
            <a:xfrm>
              <a:off x="5361" y="1184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5" name="Oval 1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6" name="Oval 1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7" name="Oval 122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8" name="Oval 123"/>
            <p:cNvSpPr>
              <a:spLocks noChangeArrowheads="1"/>
            </p:cNvSpPr>
            <p:nvPr/>
          </p:nvSpPr>
          <p:spPr bwMode="auto">
            <a:xfrm>
              <a:off x="5248" y="1296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9" name="Oval 124"/>
            <p:cNvSpPr>
              <a:spLocks noChangeArrowheads="1"/>
            </p:cNvSpPr>
            <p:nvPr/>
          </p:nvSpPr>
          <p:spPr bwMode="auto">
            <a:xfrm>
              <a:off x="5361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0" name="Oval 125"/>
            <p:cNvSpPr>
              <a:spLocks noChangeArrowheads="1"/>
            </p:cNvSpPr>
            <p:nvPr/>
          </p:nvSpPr>
          <p:spPr bwMode="auto">
            <a:xfrm>
              <a:off x="5472" y="1296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1" name="Oval 126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2" name="Oval 127"/>
            <p:cNvSpPr>
              <a:spLocks noChangeArrowheads="1"/>
            </p:cNvSpPr>
            <p:nvPr/>
          </p:nvSpPr>
          <p:spPr bwMode="auto">
            <a:xfrm>
              <a:off x="5248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3" name="Oval 128"/>
            <p:cNvSpPr>
              <a:spLocks noChangeArrowheads="1"/>
            </p:cNvSpPr>
            <p:nvPr/>
          </p:nvSpPr>
          <p:spPr bwMode="auto">
            <a:xfrm>
              <a:off x="5361" y="1407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4" name="Oval 129"/>
            <p:cNvSpPr>
              <a:spLocks noChangeArrowheads="1"/>
            </p:cNvSpPr>
            <p:nvPr/>
          </p:nvSpPr>
          <p:spPr bwMode="auto">
            <a:xfrm>
              <a:off x="5472" y="1407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5" name="Oval 130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6" name="Oval 131"/>
            <p:cNvSpPr>
              <a:spLocks noChangeArrowheads="1"/>
            </p:cNvSpPr>
            <p:nvPr/>
          </p:nvSpPr>
          <p:spPr bwMode="auto">
            <a:xfrm>
              <a:off x="5136" y="1521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7" name="Oval 132"/>
            <p:cNvSpPr>
              <a:spLocks noChangeArrowheads="1"/>
            </p:cNvSpPr>
            <p:nvPr/>
          </p:nvSpPr>
          <p:spPr bwMode="auto">
            <a:xfrm>
              <a:off x="5248" y="1521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8" name="Oval 133"/>
            <p:cNvSpPr>
              <a:spLocks noChangeArrowheads="1"/>
            </p:cNvSpPr>
            <p:nvPr/>
          </p:nvSpPr>
          <p:spPr bwMode="auto">
            <a:xfrm>
              <a:off x="5361" y="1521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9" name="Oval 134"/>
            <p:cNvSpPr>
              <a:spLocks noChangeArrowheads="1"/>
            </p:cNvSpPr>
            <p:nvPr/>
          </p:nvSpPr>
          <p:spPr bwMode="auto">
            <a:xfrm>
              <a:off x="5472" y="1521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60" name="Oval 1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61" name="Oval 1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62" name="Oval 137"/>
            <p:cNvSpPr>
              <a:spLocks noChangeArrowheads="1"/>
            </p:cNvSpPr>
            <p:nvPr/>
          </p:nvSpPr>
          <p:spPr bwMode="auto">
            <a:xfrm>
              <a:off x="5361" y="1632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63" name="Oval 1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64" name="Oval 1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65" name="Oval 1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33" name="Rectangle 141"/>
          <p:cNvSpPr>
            <a:spLocks noChangeArrowheads="1"/>
          </p:cNvSpPr>
          <p:nvPr userDrawn="1"/>
        </p:nvSpPr>
        <p:spPr bwMode="auto">
          <a:xfrm>
            <a:off x="228600" y="6535738"/>
            <a:ext cx="18004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400" b="1" dirty="0">
                <a:solidFill>
                  <a:srgbClr val="990099"/>
                </a:solidFill>
                <a:latin typeface="Book Antiqua" panose="02040602050305030304" pitchFamily="18" charset="0"/>
              </a:rPr>
              <a:t>南开大学计算机学院</a:t>
            </a:r>
            <a:endParaRPr lang="zh-CN" altLang="en-US" sz="1400" b="1" dirty="0">
              <a:solidFill>
                <a:srgbClr val="990099"/>
              </a:solidFill>
              <a:latin typeface="Book Antiqua" panose="02040602050305030304" pitchFamily="18" charset="0"/>
            </a:endParaRPr>
          </a:p>
        </p:txBody>
      </p:sp>
      <p:sp>
        <p:nvSpPr>
          <p:cNvPr id="1034" name="Line 144"/>
          <p:cNvSpPr>
            <a:spLocks noChangeShapeType="1"/>
          </p:cNvSpPr>
          <p:nvPr userDrawn="1"/>
        </p:nvSpPr>
        <p:spPr bwMode="auto">
          <a:xfrm>
            <a:off x="0" y="838200"/>
            <a:ext cx="5715000" cy="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20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7.xml"/><Relationship Id="rId12" Type="http://schemas.openxmlformats.org/officeDocument/2006/relationships/image" Target="../media/image2.png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image" Target="../media/image17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4.wmf"/><Relationship Id="rId14" Type="http://schemas.openxmlformats.org/officeDocument/2006/relationships/notesSlide" Target="../notesSlides/notesSlide7.xml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14.xml"/><Relationship Id="rId11" Type="http://schemas.openxmlformats.org/officeDocument/2006/relationships/image" Target="../media/image19.wmf"/><Relationship Id="rId10" Type="http://schemas.openxmlformats.org/officeDocument/2006/relationships/oleObject" Target="../embeddings/oleObject10.bin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oleObject" Target="../embeddings/oleObject13.bin"/><Relationship Id="rId7" Type="http://schemas.openxmlformats.org/officeDocument/2006/relationships/image" Target="../media/image24.wmf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8" Type="http://schemas.openxmlformats.org/officeDocument/2006/relationships/notesSlide" Target="../notesSlides/notesSlide8.xml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14.xml"/><Relationship Id="rId15" Type="http://schemas.openxmlformats.org/officeDocument/2006/relationships/image" Target="../media/image28.wmf"/><Relationship Id="rId14" Type="http://schemas.openxmlformats.org/officeDocument/2006/relationships/oleObject" Target="../embeddings/oleObject16.bin"/><Relationship Id="rId13" Type="http://schemas.openxmlformats.org/officeDocument/2006/relationships/image" Target="../media/image27.wmf"/><Relationship Id="rId12" Type="http://schemas.openxmlformats.org/officeDocument/2006/relationships/oleObject" Target="../embeddings/oleObject15.bin"/><Relationship Id="rId11" Type="http://schemas.openxmlformats.org/officeDocument/2006/relationships/image" Target="../media/image26.wmf"/><Relationship Id="rId10" Type="http://schemas.openxmlformats.org/officeDocument/2006/relationships/oleObject" Target="../embeddings/oleObject14.bin"/><Relationship Id="rId1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tags" Target="../tags/tag28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46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43.wmf"/><Relationship Id="rId11" Type="http://schemas.openxmlformats.org/officeDocument/2006/relationships/notesSlide" Target="../notesSlides/notesSlide15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8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-152400"/>
            <a:ext cx="6096000" cy="1143000"/>
          </a:xfrm>
        </p:spPr>
        <p:txBody>
          <a:bodyPr/>
          <a:p>
            <a:r>
              <a:rPr lang="zh-CN" altLang="en-US"/>
              <a:t>微信课程</a:t>
            </a:r>
            <a:r>
              <a:rPr lang="zh-CN" altLang="en-US"/>
              <a:t>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altLang="zh-CN"/>
              <a:t>pp. </a:t>
            </a:r>
            <a:fld id="{EBA36A48-0F33-420C-A14F-3A126D42EF9F}" type="slidenum">
              <a:rPr lang="en-US" altLang="zh-CN"/>
            </a:fld>
            <a:endParaRPr lang="en-US" altLang="zh-CN"/>
          </a:p>
        </p:txBody>
      </p:sp>
      <p:pic>
        <p:nvPicPr>
          <p:cNvPr id="7" name="内容占位符 6" descr="概率论与数理统计课程微信群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4245" y="892810"/>
            <a:ext cx="4363085" cy="54984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9" name="Rectangle 5"/>
          <p:cNvSpPr>
            <a:spLocks noChangeArrowheads="1"/>
          </p:cNvSpPr>
          <p:nvPr/>
        </p:nvSpPr>
        <p:spPr bwMode="auto">
          <a:xfrm>
            <a:off x="228600" y="305443"/>
            <a:ext cx="7543800" cy="273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ST-Example 1.3.3 (pp.13 </a:t>
            </a: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7)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pt-BR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新生随机平均分配到</a:t>
            </a:r>
            <a:r>
              <a:rPr lang="pt-BR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班中，其中</a:t>
            </a:r>
            <a:r>
              <a:rPr lang="pt-BR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名为优秀生。</a:t>
            </a:r>
            <a:endParaRPr lang="zh-CN" altLang="pt-BR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问：</a:t>
            </a:r>
            <a:r>
              <a:rPr lang="pt-BR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每个班分配到一名优秀生的概率是多少？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pt-BR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[2] 3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名优秀生分在同一个班的概率是多少？</a:t>
            </a:r>
            <a:endParaRPr lang="zh-CN" altLang="pt-BR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总体样本空间</a:t>
            </a:r>
            <a:r>
              <a:rPr lang="pt-BR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的样本数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7910" name="Object 6"/>
          <p:cNvGraphicFramePr>
            <a:graphicFrameLocks noChangeAspect="1"/>
          </p:cNvGraphicFramePr>
          <p:nvPr/>
        </p:nvGraphicFramePr>
        <p:xfrm>
          <a:off x="3858135" y="2590800"/>
          <a:ext cx="1247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1" name="Microsoft Equation 3.0" r:id="rId1" imgW="584200" imgH="241300" progId="Equation.3">
                  <p:embed/>
                </p:oleObj>
              </mc:Choice>
              <mc:Fallback>
                <p:oleObj name="Microsoft Equation 3.0" r:id="rId1" imgW="5842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135" y="2590800"/>
                        <a:ext cx="1247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13" name="Rectangle 9"/>
          <p:cNvSpPr>
            <a:spLocks noChangeArrowheads="1"/>
          </p:cNvSpPr>
          <p:nvPr/>
        </p:nvSpPr>
        <p:spPr bwMode="auto">
          <a:xfrm>
            <a:off x="914400" y="3067685"/>
            <a:ext cx="7086600" cy="157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[1]  </a:t>
            </a:r>
            <a:r>
              <a:rPr lang="pt-BR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pt-BR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—3</a:t>
            </a: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名优秀生分配到三个班是</a:t>
            </a:r>
            <a:r>
              <a:rPr lang="pt-BR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 x 2 x 1</a:t>
            </a: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种可能</a:t>
            </a:r>
            <a:endParaRPr lang="zh-CN" altLang="pt-BR" sz="2200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每个班的另外</a:t>
            </a:r>
            <a:r>
              <a:rPr lang="pt-BR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名学生来自一般生。</a:t>
            </a:r>
            <a:endParaRPr lang="zh-CN" altLang="pt-BR" sz="2200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共有                     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种可能，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7914" name="Rectangle 10"/>
          <p:cNvSpPr>
            <a:spLocks noChangeArrowheads="1"/>
          </p:cNvSpPr>
          <p:nvPr/>
        </p:nvSpPr>
        <p:spPr bwMode="auto">
          <a:xfrm>
            <a:off x="5410200" y="4191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=0.274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7916" name="Rectangle 12"/>
          <p:cNvSpPr>
            <a:spLocks noChangeArrowheads="1"/>
          </p:cNvSpPr>
          <p:nvPr/>
        </p:nvSpPr>
        <p:spPr bwMode="auto">
          <a:xfrm>
            <a:off x="990600" y="4857339"/>
            <a:ext cx="7239000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[2]  </a:t>
            </a:r>
            <a:r>
              <a:rPr lang="pt-BR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pt-BR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—3</a:t>
            </a: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名优秀生同在一个班，共有</a:t>
            </a:r>
            <a:r>
              <a:rPr lang="pt-BR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种可能；</a:t>
            </a:r>
            <a:endParaRPr lang="zh-CN" altLang="pt-BR" sz="2200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而其余</a:t>
            </a:r>
            <a:r>
              <a:rPr lang="pt-BR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名学生要按</a:t>
            </a:r>
            <a:r>
              <a:rPr lang="pt-BR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2-5-5</a:t>
            </a: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随机分配。</a:t>
            </a:r>
            <a:endParaRPr lang="zh-CN" altLang="pt-BR" sz="2200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共有                     种可能， 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7915" name="Object 11"/>
          <p:cNvGraphicFramePr>
            <a:graphicFrameLocks noChangeAspect="1"/>
          </p:cNvGraphicFramePr>
          <p:nvPr/>
        </p:nvGraphicFramePr>
        <p:xfrm>
          <a:off x="2133600" y="5903595"/>
          <a:ext cx="1524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2" name="Equation" r:id="rId3" imgW="647700" imgH="241300" progId="Equation.3">
                  <p:embed/>
                </p:oleObj>
              </mc:Choice>
              <mc:Fallback>
                <p:oleObj name="Equation" r:id="rId3" imgW="6477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903595"/>
                        <a:ext cx="1524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20" name="Object 16"/>
          <p:cNvGraphicFramePr>
            <a:graphicFrameLocks noChangeAspect="1"/>
          </p:cNvGraphicFramePr>
          <p:nvPr/>
        </p:nvGraphicFramePr>
        <p:xfrm>
          <a:off x="2339975" y="4168775"/>
          <a:ext cx="18510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3" name="Equation" r:id="rId5" imgW="825500" imgH="241300" progId="Equation.3">
                  <p:embed/>
                </p:oleObj>
              </mc:Choice>
              <mc:Fallback>
                <p:oleObj name="Equation" r:id="rId5" imgW="8255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68775"/>
                        <a:ext cx="18510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22" name="Rectangle 18"/>
          <p:cNvSpPr>
            <a:spLocks noChangeArrowheads="1"/>
          </p:cNvSpPr>
          <p:nvPr/>
        </p:nvSpPr>
        <p:spPr bwMode="auto">
          <a:xfrm>
            <a:off x="5103813" y="5903912"/>
            <a:ext cx="1371600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=0.0659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7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7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7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0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07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07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0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07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07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07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0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5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4" grpId="0"/>
      <p:bldP spid="5079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altLang="zh-CN"/>
              <a:t>pp. </a:t>
            </a:r>
            <a:fld id="{EBA36A48-0F33-420C-A14F-3A126D42EF9F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85800" y="1752600"/>
            <a:ext cx="7944485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袋中有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个白球，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黄球，取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球，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）有放回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地取球，第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次取到白球的概率为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）无放回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地取球，第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次取到白球的概率为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6248400" y="5562600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438400"/>
            <a:ext cx="3362325" cy="9810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419600"/>
            <a:ext cx="2667000" cy="7143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229100"/>
            <a:ext cx="3362325" cy="9810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526030"/>
            <a:ext cx="2767330" cy="805180"/>
          </a:xfrm>
          <a:prstGeom prst="rect">
            <a:avLst/>
          </a:prstGeom>
        </p:spPr>
      </p:pic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5" name="图片 4" descr="tmp50E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fld id="{F52D5F1B-DFB6-488E-B656-8BA25507964C}" type="slidenum">
              <a:rPr lang="en-US" altLang="zh-CN" sz="140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140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9974" name="Object 2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4114483"/>
          <a:ext cx="12954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7" name="Equation" r:id="rId1" imgW="571500" imgH="457200" progId="Equation.3">
                  <p:embed/>
                </p:oleObj>
              </mc:Choice>
              <mc:Fallback>
                <p:oleObj name="Equation" r:id="rId1" imgW="571500" imgH="457200" progId="Equation.3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483"/>
                        <a:ext cx="12954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10"/>
          <p:cNvSpPr>
            <a:spLocks noChangeArrowheads="1"/>
          </p:cNvSpPr>
          <p:nvPr/>
        </p:nvSpPr>
        <p:spPr bwMode="auto">
          <a:xfrm>
            <a:off x="304800" y="1083007"/>
            <a:ext cx="82296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Example 1.3.4</a:t>
            </a:r>
            <a:r>
              <a:rPr lang="pt-BR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(pp.12 </a:t>
            </a:r>
            <a:r>
              <a:rPr lang="zh-CN" altLang="pt-BR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pt-BR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4)  </a:t>
            </a:r>
            <a:r>
              <a:rPr lang="pt-BR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件产品，其中有</a:t>
            </a:r>
            <a:r>
              <a:rPr lang="pt-BR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件次品，今从中任取</a:t>
            </a:r>
            <a:r>
              <a:rPr lang="pt-BR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件，问其中恰有</a:t>
            </a:r>
            <a:r>
              <a:rPr lang="pt-BR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pt-BR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pt-BR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pt-BR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）件次品的概率是多少？ 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829945" y="3657600"/>
            <a:ext cx="518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其余</a:t>
            </a:r>
            <a:r>
              <a:rPr lang="pt-BR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pt-BR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pt-BR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pt-BR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件产品则来自余下的</a:t>
            </a:r>
            <a:r>
              <a:rPr lang="pt-BR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pt-BR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pt-BR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pt-BR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正品</a:t>
            </a:r>
            <a:endParaRPr lang="zh-CN" altLang="pt-BR" sz="24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9960" name="Object 8"/>
          <p:cNvGraphicFramePr>
            <a:graphicFrameLocks noChangeAspect="1"/>
          </p:cNvGraphicFramePr>
          <p:nvPr/>
        </p:nvGraphicFramePr>
        <p:xfrm>
          <a:off x="6019800" y="3513455"/>
          <a:ext cx="11430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8" name="Microsoft Equation 3.0" r:id="rId3" imgW="355600" imgH="241300" progId="Equation.3">
                  <p:embed/>
                </p:oleObj>
              </mc:Choice>
              <mc:Fallback>
                <p:oleObj name="Microsoft Equation 3.0" r:id="rId3" imgW="3556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513455"/>
                        <a:ext cx="11430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9967" name="Rectangle 15"/>
          <p:cNvSpPr>
            <a:spLocks noChangeArrowheads="1"/>
          </p:cNvSpPr>
          <p:nvPr/>
        </p:nvSpPr>
        <p:spPr bwMode="auto">
          <a:xfrm>
            <a:off x="762000" y="5459095"/>
            <a:ext cx="6934200" cy="466725"/>
          </a:xfrm>
          <a:prstGeom prst="rect">
            <a:avLst/>
          </a:prstGeom>
          <a:solidFill>
            <a:srgbClr val="EBFFEB"/>
          </a:solidFill>
          <a:ln w="9525">
            <a:solidFill>
              <a:srgbClr val="CC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42900"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此称为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pt-BR" sz="2400" u="sng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超</a:t>
            </a:r>
            <a:r>
              <a:rPr lang="zh-CN" altLang="pt-BR" sz="24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几何分布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endParaRPr lang="zh-CN" altLang="pt-BR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9968" name="Object 16"/>
          <p:cNvGraphicFramePr>
            <a:graphicFrameLocks noChangeAspect="1"/>
          </p:cNvGraphicFramePr>
          <p:nvPr/>
        </p:nvGraphicFramePr>
        <p:xfrm>
          <a:off x="1676400" y="4495800"/>
          <a:ext cx="6937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9" name="Equation" r:id="rId5" imgW="266065" imgH="165100" progId="Equation.3">
                  <p:embed/>
                </p:oleObj>
              </mc:Choice>
              <mc:Fallback>
                <p:oleObj name="Equation" r:id="rId5" imgW="266065" imgH="165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6937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9970" name="Rectangle 18"/>
          <p:cNvSpPr>
            <a:spLocks noChangeArrowheads="1"/>
          </p:cNvSpPr>
          <p:nvPr/>
        </p:nvSpPr>
        <p:spPr bwMode="auto">
          <a:xfrm>
            <a:off x="457200" y="277813"/>
            <a:ext cx="56686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&amp; Calculation for Probability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971" name="Rectangle 19"/>
          <p:cNvSpPr>
            <a:spLocks noChangeArrowheads="1"/>
          </p:cNvSpPr>
          <p:nvPr/>
        </p:nvSpPr>
        <p:spPr bwMode="auto">
          <a:xfrm>
            <a:off x="380683" y="2438400"/>
            <a:ext cx="655828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pt-BR" sz="2400" i="1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pt-BR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pt-BR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件次品必然来自于</a:t>
            </a:r>
            <a:r>
              <a:rPr lang="pt-BR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pt-BR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件次品，可能的情况为</a:t>
            </a:r>
            <a:endParaRPr lang="zh-CN" altLang="pt-BR" sz="240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9978" name="Object 26"/>
          <p:cNvGraphicFramePr>
            <a:graphicFrameLocks noGrp="1" noChangeAspect="1"/>
          </p:cNvGraphicFramePr>
          <p:nvPr>
            <p:ph sz="half" idx="1"/>
          </p:nvPr>
        </p:nvGraphicFramePr>
        <p:xfrm>
          <a:off x="2743200" y="4724400"/>
          <a:ext cx="5794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0" name="公式" r:id="rId7" imgW="228600" imgH="241300" progId="Equation.3">
                  <p:embed/>
                </p:oleObj>
              </mc:Choice>
              <mc:Fallback>
                <p:oleObj name="公式" r:id="rId7" imgW="228600" imgH="241300" progId="Equation.3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5794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9980" name="Picture 2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20" y="2903855"/>
            <a:ext cx="5889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9981" name="Rectangle 29"/>
          <p:cNvSpPr>
            <a:spLocks noChangeArrowheads="1"/>
          </p:cNvSpPr>
          <p:nvPr/>
        </p:nvSpPr>
        <p:spPr bwMode="auto">
          <a:xfrm>
            <a:off x="381000" y="2528253"/>
            <a:ext cx="5645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4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解：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pt-BR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件产品中取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pt-BR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件产品的可能情况</a:t>
            </a:r>
            <a:r>
              <a:rPr lang="zh-CN" altLang="pt-BR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endParaRPr lang="zh-CN" altLang="pt-BR" sz="240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9983" name="Object 3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96000" y="2379345"/>
          <a:ext cx="577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1" name="公式" r:id="rId10" imgW="228600" imgH="241300" progId="Equation.3">
                  <p:embed/>
                </p:oleObj>
              </mc:Choice>
              <mc:Fallback>
                <p:oleObj name="公式" r:id="rId10" imgW="228600" imgH="241300" progId="Equation.3">
                  <p:embed/>
                  <p:pic>
                    <p:nvPicPr>
                      <p:cNvPr id="0" name="Object 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379345"/>
                        <a:ext cx="577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0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0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0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0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0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3" grpId="0" bldLvl="0" animBg="1"/>
      <p:bldP spid="509967" grpId="0" bldLvl="0" animBg="1"/>
      <p:bldP spid="509971" grpId="0" bldLvl="0" animBg="1"/>
      <p:bldP spid="50998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fld id="{8F8526A7-4E9F-4CB9-AF95-E2034484F8BC}" type="slidenum">
              <a:rPr lang="en-US" altLang="zh-CN" sz="140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140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2005" name="Object 5"/>
          <p:cNvGraphicFramePr>
            <a:graphicFrameLocks noChangeAspect="1"/>
          </p:cNvGraphicFramePr>
          <p:nvPr/>
        </p:nvGraphicFramePr>
        <p:xfrm>
          <a:off x="1995488" y="2476500"/>
          <a:ext cx="18811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62" name="Equation" r:id="rId1" imgW="927100" imgH="241300" progId="Equation.3">
                  <p:embed/>
                </p:oleObj>
              </mc:Choice>
              <mc:Fallback>
                <p:oleObj name="Equation" r:id="rId1" imgW="9271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2476500"/>
                        <a:ext cx="18811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07" name="Rectangle 7"/>
          <p:cNvSpPr>
            <a:spLocks noChangeArrowheads="1"/>
          </p:cNvSpPr>
          <p:nvPr/>
        </p:nvSpPr>
        <p:spPr bwMode="auto">
          <a:xfrm>
            <a:off x="381000" y="982663"/>
            <a:ext cx="7848600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pt-BR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推广</a:t>
            </a:r>
            <a:r>
              <a:rPr lang="pt-BR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1]</a:t>
            </a:r>
            <a:r>
              <a:rPr lang="pt-BR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此可以进一步推广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产品的质量管理中： </a:t>
            </a:r>
            <a:r>
              <a:rPr lang="pt-BR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件产品，其中有</a:t>
            </a:r>
            <a:r>
              <a:rPr lang="pt-BR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件次品，从中随机抽取少量的</a:t>
            </a:r>
            <a:r>
              <a:rPr lang="pt-BR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件样品，如果次品数少于</a:t>
            </a:r>
            <a:r>
              <a:rPr lang="pt-BR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则接收。</a:t>
            </a:r>
            <a:endParaRPr lang="zh-CN" altLang="pt-BR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009" name="Rectangle 9"/>
          <p:cNvSpPr>
            <a:spLocks noChangeArrowheads="1"/>
          </p:cNvSpPr>
          <p:nvPr/>
        </p:nvSpPr>
        <p:spPr bwMode="auto">
          <a:xfrm>
            <a:off x="452438" y="2959735"/>
            <a:ext cx="7848600" cy="212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pt-BR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推广</a:t>
            </a:r>
            <a:r>
              <a:rPr lang="pt-BR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2]</a:t>
            </a:r>
            <a:r>
              <a:rPr lang="pt-BR" altLang="zh-CN" sz="2200" b="1" i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上述超几何分布也可加以推广。假某</a:t>
            </a:r>
            <a:r>
              <a:rPr lang="pt-BR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件产品中包含一、二、三级产品各为                            件，现从中抽查</a:t>
            </a:r>
            <a:r>
              <a:rPr lang="pt-BR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件，那么包含      件一级产品，    件二级产品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              </a:t>
            </a:r>
            <a:r>
              <a:rPr lang="zh-CN" alt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件三级产品的概率为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pt-BR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1201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7600"/>
            <a:ext cx="1806575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6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18" y="4079875"/>
            <a:ext cx="4159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5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572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21" name="Object 21"/>
          <p:cNvGraphicFramePr>
            <a:graphicFrameLocks noChangeAspect="1"/>
          </p:cNvGraphicFramePr>
          <p:nvPr/>
        </p:nvGraphicFramePr>
        <p:xfrm>
          <a:off x="1905000" y="5082540"/>
          <a:ext cx="3581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63" name="Equation" r:id="rId6" imgW="1180465" imgH="254000" progId="Equation.3">
                  <p:embed/>
                </p:oleObj>
              </mc:Choice>
              <mc:Fallback>
                <p:oleObj name="Equation" r:id="rId6" imgW="1180465" imgH="254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82540"/>
                        <a:ext cx="35814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23" name="Rectangle 23"/>
          <p:cNvSpPr>
            <a:spLocks noChangeArrowheads="1"/>
          </p:cNvSpPr>
          <p:nvPr/>
        </p:nvSpPr>
        <p:spPr bwMode="auto">
          <a:xfrm>
            <a:off x="457200" y="200025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超几何分布推广应用</a:t>
            </a:r>
            <a:endParaRPr lang="zh-CN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2024" name="Object 24"/>
          <p:cNvGraphicFramePr>
            <a:graphicFrameLocks noGrp="1" noChangeAspect="1"/>
          </p:cNvGraphicFramePr>
          <p:nvPr>
            <p:ph sz="half" idx="1"/>
          </p:nvPr>
        </p:nvGraphicFramePr>
        <p:xfrm>
          <a:off x="3952875" y="2471737"/>
          <a:ext cx="1955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64" name="Equation" r:id="rId8" imgW="1028065" imgH="241300" progId="Equation.3">
                  <p:embed/>
                </p:oleObj>
              </mc:Choice>
              <mc:Fallback>
                <p:oleObj name="Equation" r:id="rId8" imgW="1028065" imgH="241300" progId="Equation.3">
                  <p:embed/>
                  <p:pic>
                    <p:nvPicPr>
                      <p:cNvPr id="0" name="Object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2471737"/>
                        <a:ext cx="19558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26" name="Object 2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0" y="2438400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65" name="公式" r:id="rId10" imgW="1206500" imgH="241300" progId="Equation.3">
                  <p:embed/>
                </p:oleObj>
              </mc:Choice>
              <mc:Fallback>
                <p:oleObj name="公式" r:id="rId10" imgW="1206500" imgH="241300" progId="Equation.3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38400"/>
                        <a:ext cx="228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2" name="Object 3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3863" y="2487612"/>
          <a:ext cx="1524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66" name="Equation" r:id="rId12" imgW="812165" imgH="241300" progId="Equation.3">
                  <p:embed/>
                </p:oleObj>
              </mc:Choice>
              <mc:Fallback>
                <p:oleObj name="Equation" r:id="rId12" imgW="812165" imgH="241300" progId="Equation.3">
                  <p:embed/>
                  <p:pic>
                    <p:nvPicPr>
                      <p:cNvPr id="0" name="Object 3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2487612"/>
                        <a:ext cx="15240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Grp="1" noChangeAspect="1"/>
          </p:cNvGraphicFramePr>
          <p:nvPr/>
        </p:nvGraphicFramePr>
        <p:xfrm>
          <a:off x="5029200" y="4132346"/>
          <a:ext cx="11826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67" name="Equation" r:id="rId14" imgW="622300" imgH="228600" progId="Equation.DSMT4">
                  <p:embed/>
                </p:oleObj>
              </mc:Choice>
              <mc:Fallback>
                <p:oleObj name="Equation" r:id="rId14" imgW="622300" imgH="228600" progId="Equation.DSMT4">
                  <p:embed/>
                  <p:pic>
                    <p:nvPicPr>
                      <p:cNvPr id="0" name="对象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32346"/>
                        <a:ext cx="11826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1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12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1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1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1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fld id="{3DB46CF0-88DF-40B4-A03E-9A2D80374B1A}" type="slidenum">
              <a:rPr lang="en-US" altLang="zh-CN" sz="140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140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3813" name="Rectangle 5"/>
          <p:cNvSpPr>
            <a:spLocks noChangeArrowheads="1"/>
          </p:cNvSpPr>
          <p:nvPr/>
        </p:nvSpPr>
        <p:spPr bwMode="auto">
          <a:xfrm>
            <a:off x="533400" y="1247776"/>
            <a:ext cx="8153400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何为分布？</a:t>
            </a:r>
            <a:r>
              <a:rPr lang="pt-BR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pt-BR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在研究中，很多问题场景不一样（例如抽检样品，摸球），但是其用来计算的公式都是一样的。</a:t>
            </a:r>
            <a:endParaRPr lang="en-US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u="sng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对于这种情况，我们将这样一个能够套用多种情况的公式成为分布。</a:t>
            </a:r>
            <a:endParaRPr lang="en-US" altLang="zh-CN" sz="2200" u="sng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例如几何分布、超几何分布、二项式分布等，我们都会遇到。</a:t>
            </a:r>
            <a:endParaRPr lang="en-US" altLang="zh-CN" sz="2200" baseline="30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3915" name="Rectangle 107"/>
          <p:cNvSpPr>
            <a:spLocks noChangeArrowheads="1"/>
          </p:cNvSpPr>
          <p:nvPr/>
        </p:nvSpPr>
        <p:spPr bwMode="auto">
          <a:xfrm>
            <a:off x="457200" y="277813"/>
            <a:ext cx="56686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&amp; Calculation for Probability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3941" name="Text Box 133"/>
          <p:cNvSpPr txBox="1">
            <a:spLocks noChangeArrowheads="1"/>
          </p:cNvSpPr>
          <p:nvPr/>
        </p:nvSpPr>
        <p:spPr bwMode="auto">
          <a:xfrm>
            <a:off x="533400" y="4047331"/>
            <a:ext cx="80772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在后续的第二章，更系统化、公理化的概率学习中，我们会使用数学语言定义概率密度、概率分布；暂时我们就理解成一个可以通用描述 “某一类”情况的</a:t>
            </a: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通用计算公式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0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3" grpId="0" bldLvl="0" animBg="1" autoUpdateAnimBg="0"/>
      <p:bldP spid="50394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fld id="{F0B36F73-ACF7-4B57-9B42-32432CED3B3D}" type="slidenum">
              <a:rPr lang="en-US" altLang="zh-CN" sz="140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140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457200" y="277813"/>
            <a:ext cx="56686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&amp; Calculation for Probability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103" name="Rectangle 7"/>
          <p:cNvSpPr>
            <a:spLocks noChangeArrowheads="1"/>
          </p:cNvSpPr>
          <p:nvPr/>
        </p:nvSpPr>
        <p:spPr bwMode="auto">
          <a:xfrm>
            <a:off x="457200" y="1219200"/>
            <a:ext cx="8001000" cy="475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1.3.2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几何概型（几何概型在书中没讲，但是考研大纲包含*）</a:t>
            </a: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6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 dirty="0">
                <a:solidFill>
                  <a:srgbClr val="0066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问题出处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：古典概型只考虑有限个等可能样本点。如果试验结果的个数为无限，但是依然是等可能性的，那么上述的古典概型就不可用。</a:t>
            </a:r>
            <a:endParaRPr lang="zh-CN" altLang="en-US" sz="2400" dirty="0">
              <a:solidFill>
                <a:srgbClr val="0066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6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如何计算概率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6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 dirty="0">
                <a:solidFill>
                  <a:srgbClr val="0066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解决途径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：可以考虑采用测度（长度、面积、体积等）计算方法。由此形成了确定概率的另一方法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几何方法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6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6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6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3"/>
          <p:cNvSpPr>
            <a:spLocks noChangeArrowheads="1"/>
          </p:cNvSpPr>
          <p:nvPr/>
        </p:nvSpPr>
        <p:spPr bwMode="auto">
          <a:xfrm>
            <a:off x="0" y="304800"/>
            <a:ext cx="8382000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Example 1.3.5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甲、乙两人相约在周二下午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点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~7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点在某地见面，并约定先到者等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分钟，过时则可离去。设每人在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点到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点这段时间内各时刻到达该地是等可能的，且两人到达的时刻互不相关。试求甲、乙两人能会面的概率？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18191" name="Group 47"/>
          <p:cNvGrpSpPr/>
          <p:nvPr/>
        </p:nvGrpSpPr>
        <p:grpSpPr bwMode="auto">
          <a:xfrm>
            <a:off x="5395913" y="3790950"/>
            <a:ext cx="3124200" cy="2743200"/>
            <a:chOff x="6300" y="5926"/>
            <a:chExt cx="3780" cy="2964"/>
          </a:xfrm>
        </p:grpSpPr>
        <p:sp>
          <p:nvSpPr>
            <p:cNvPr id="31754" name="Line 60"/>
            <p:cNvSpPr>
              <a:spLocks noChangeShapeType="1"/>
            </p:cNvSpPr>
            <p:nvPr/>
          </p:nvSpPr>
          <p:spPr bwMode="auto">
            <a:xfrm>
              <a:off x="6300" y="8890"/>
              <a:ext cx="37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5" name="Line 59"/>
            <p:cNvSpPr>
              <a:spLocks noChangeShapeType="1"/>
            </p:cNvSpPr>
            <p:nvPr/>
          </p:nvSpPr>
          <p:spPr bwMode="auto">
            <a:xfrm flipV="1">
              <a:off x="6300" y="5926"/>
              <a:ext cx="0" cy="2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6" name="Line 58"/>
            <p:cNvSpPr>
              <a:spLocks noChangeShapeType="1"/>
            </p:cNvSpPr>
            <p:nvPr/>
          </p:nvSpPr>
          <p:spPr bwMode="auto">
            <a:xfrm>
              <a:off x="6300" y="6550"/>
              <a:ext cx="2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7" name="Line 57"/>
            <p:cNvSpPr>
              <a:spLocks noChangeShapeType="1"/>
            </p:cNvSpPr>
            <p:nvPr/>
          </p:nvSpPr>
          <p:spPr bwMode="auto">
            <a:xfrm>
              <a:off x="8820" y="6550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8" name="Line 56"/>
            <p:cNvSpPr>
              <a:spLocks noChangeShapeType="1"/>
            </p:cNvSpPr>
            <p:nvPr/>
          </p:nvSpPr>
          <p:spPr bwMode="auto">
            <a:xfrm flipV="1">
              <a:off x="6330" y="6550"/>
              <a:ext cx="1590" cy="16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9" name="Line 55"/>
            <p:cNvSpPr>
              <a:spLocks noChangeShapeType="1"/>
            </p:cNvSpPr>
            <p:nvPr/>
          </p:nvSpPr>
          <p:spPr bwMode="auto">
            <a:xfrm flipV="1">
              <a:off x="7185" y="7293"/>
              <a:ext cx="1620" cy="1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60" name="Line 54"/>
            <p:cNvSpPr>
              <a:spLocks noChangeShapeType="1"/>
            </p:cNvSpPr>
            <p:nvPr/>
          </p:nvSpPr>
          <p:spPr bwMode="auto">
            <a:xfrm>
              <a:off x="7560" y="6862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61" name="Line 53"/>
            <p:cNvSpPr>
              <a:spLocks noChangeShapeType="1"/>
            </p:cNvSpPr>
            <p:nvPr/>
          </p:nvSpPr>
          <p:spPr bwMode="auto">
            <a:xfrm>
              <a:off x="7560" y="7018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62" name="Line 52"/>
            <p:cNvSpPr>
              <a:spLocks noChangeShapeType="1"/>
            </p:cNvSpPr>
            <p:nvPr/>
          </p:nvSpPr>
          <p:spPr bwMode="auto">
            <a:xfrm>
              <a:off x="7305" y="7256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63" name="Line 51"/>
            <p:cNvSpPr>
              <a:spLocks noChangeShapeType="1"/>
            </p:cNvSpPr>
            <p:nvPr/>
          </p:nvSpPr>
          <p:spPr bwMode="auto">
            <a:xfrm>
              <a:off x="7020" y="7486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64" name="Line 50"/>
            <p:cNvSpPr>
              <a:spLocks noChangeShapeType="1"/>
            </p:cNvSpPr>
            <p:nvPr/>
          </p:nvSpPr>
          <p:spPr bwMode="auto">
            <a:xfrm>
              <a:off x="6840" y="7798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65" name="Line 49"/>
            <p:cNvSpPr>
              <a:spLocks noChangeShapeType="1"/>
            </p:cNvSpPr>
            <p:nvPr/>
          </p:nvSpPr>
          <p:spPr bwMode="auto">
            <a:xfrm>
              <a:off x="6480" y="8110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66" name="Line 48"/>
            <p:cNvSpPr>
              <a:spLocks noChangeShapeType="1"/>
            </p:cNvSpPr>
            <p:nvPr/>
          </p:nvSpPr>
          <p:spPr bwMode="auto">
            <a:xfrm>
              <a:off x="6300" y="8422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8189" name="Text Box 45"/>
          <p:cNvSpPr txBox="1">
            <a:spLocks noChangeArrowheads="1"/>
          </p:cNvSpPr>
          <p:nvPr/>
        </p:nvSpPr>
        <p:spPr bwMode="auto">
          <a:xfrm>
            <a:off x="5929313" y="5238750"/>
            <a:ext cx="296862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i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190" name="Text Box 46"/>
          <p:cNvSpPr txBox="1">
            <a:spLocks noChangeArrowheads="1"/>
          </p:cNvSpPr>
          <p:nvPr/>
        </p:nvSpPr>
        <p:spPr bwMode="auto">
          <a:xfrm>
            <a:off x="7681913" y="4476750"/>
            <a:ext cx="457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000" i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206" name="Rectangle 62"/>
          <p:cNvSpPr>
            <a:spLocks noChangeArrowheads="1"/>
          </p:cNvSpPr>
          <p:nvPr/>
        </p:nvSpPr>
        <p:spPr bwMode="auto">
          <a:xfrm>
            <a:off x="228600" y="3559792"/>
            <a:ext cx="4419600" cy="285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两个人达到时间相距不超过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分钟的集合为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{(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20, 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/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60×60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2000</a:t>
            </a:r>
            <a:endParaRPr lang="en-US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0.556          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8209" name="Rectangle 65"/>
          <p:cNvSpPr>
            <a:spLocks noChangeArrowheads="1"/>
          </p:cNvSpPr>
          <p:nvPr/>
        </p:nvSpPr>
        <p:spPr bwMode="auto">
          <a:xfrm>
            <a:off x="155575" y="2151062"/>
            <a:ext cx="8150225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我们以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0~60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分钟为一个区间，便于描述此事。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两人到达约会地点的时间记为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，所有可能的事件集合为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52" name="Rectangle 6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8210" name="Object 66"/>
          <p:cNvGraphicFramePr>
            <a:graphicFrameLocks noChangeAspect="1"/>
          </p:cNvGraphicFramePr>
          <p:nvPr/>
        </p:nvGraphicFramePr>
        <p:xfrm>
          <a:off x="2209800" y="3124200"/>
          <a:ext cx="5087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7" name="Equation" r:id="rId1" imgW="2146300" imgH="203200" progId="Equation.3">
                  <p:embed/>
                </p:oleObj>
              </mc:Choice>
              <mc:Fallback>
                <p:oleObj name="Equation" r:id="rId1" imgW="2146300" imgH="2032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24200"/>
                        <a:ext cx="5087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172136" y="3810254"/>
                <a:ext cx="125666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36" y="3810254"/>
                <a:ext cx="1256665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45" t="-69" r="4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619936" y="4866894"/>
                <a:ext cx="125666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36" y="4866894"/>
                <a:ext cx="1256665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45" t="-69" r="4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434705" y="6324600"/>
            <a:ext cx="44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175250" y="3505200"/>
            <a:ext cx="44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8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18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1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1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1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18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18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18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89" grpId="0"/>
      <p:bldP spid="518190" grpId="0"/>
      <p:bldP spid="4" grpId="0"/>
      <p:bldP spid="5" grpId="0"/>
      <p:bldP spid="2" grpId="1"/>
      <p:bldP spid="4" grpId="1"/>
      <p:bldP spid="3" grpId="1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3"/>
          <p:cNvSpPr>
            <a:spLocks noChangeArrowheads="1"/>
          </p:cNvSpPr>
          <p:nvPr/>
        </p:nvSpPr>
        <p:spPr bwMode="auto">
          <a:xfrm>
            <a:off x="39687" y="383330"/>
            <a:ext cx="8382000" cy="141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Example 1.3.6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蒲丰投针：法国数学家邀请宾客一起做了如下实验：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在地上划上间隔为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d(&gt;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的若干条平行线，然后拿出大量长度为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的针投向地面，试问每个针与地面上平行线相交的概率。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8209" name="Rectangle 65"/>
              <p:cNvSpPr>
                <a:spLocks noChangeArrowheads="1"/>
              </p:cNvSpPr>
              <p:nvPr/>
            </p:nvSpPr>
            <p:spPr bwMode="auto">
              <a:xfrm>
                <a:off x="155574" y="1828800"/>
                <a:ext cx="8150225" cy="29229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9FF99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200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解：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由于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d&gt;</a:t>
                </a:r>
                <a:r>
                  <a:rPr lang="en-US" altLang="zh-CN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所以一根针最多与一条直线相交（或为上直线，或为下直线）。</a:t>
                </a:r>
                <a:endParaRPr lang="zh-CN" altLang="en-US" sz="22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当一根针被投下，两个因素已经被确定，并决定是否与直线相交，一个是针中点的位置，另外一个是针与平行线的夹角，如下图。设针的中点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与最近的直线的距离为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，针与平行线的夹角为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  <a:cs typeface="Cambria Math" panose="02040503050406030204" charset="0"/>
                      </a:rPr>
                      <m:t>𝜃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latin typeface="Cambria Math" panose="02040503050406030204" charset="0"/>
                    <a:ea typeface="华文中宋" panose="02010600040101010101" pitchFamily="2" charset="-122"/>
                    <a:cs typeface="Cambria Math" panose="02040503050406030204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altLang="zh-CN" sz="22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2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𝜋</m:t>
                    </m:r>
                  </m:oMath>
                </a14:m>
                <a:endParaRPr lang="zh-CN" alt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8209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574" y="1828800"/>
                <a:ext cx="8150225" cy="2922905"/>
              </a:xfrm>
              <a:prstGeom prst="rect">
                <a:avLst/>
              </a:prstGeom>
              <a:blipFill rotWithShape="1">
                <a:blip r:embed="rId1"/>
                <a:stretch>
                  <a:fillRect l="-8" r="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2" name="Rectangle 6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5800" y="4724400"/>
            <a:ext cx="2043430" cy="152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000" y="5257800"/>
            <a:ext cx="39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286000" y="5651500"/>
            <a:ext cx="39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09800" y="57912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352800" y="5136515"/>
                <a:ext cx="2748280" cy="4883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+mn-ea"/>
                  </a:rPr>
                  <a:t>针与线相交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  <a:cs typeface="Cambria Math" panose="02040503050406030204" charset="0"/>
                        <a:sym typeface="+mn-ea"/>
                      </a:rPr>
                      <m:t>⟺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𝑙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</a:rPr>
                      <m:t>𝑠𝑖𝑛</m:t>
                    </m:r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  <a:cs typeface="Cambria Math" panose="02040503050406030204" charset="0"/>
                      </a:rPr>
                      <m:t>𝜃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136515"/>
                <a:ext cx="2748280" cy="4883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8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" grpId="1"/>
      <p:bldP spid="4" grpId="1"/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3"/>
          <p:cNvSpPr>
            <a:spLocks noChangeArrowheads="1"/>
          </p:cNvSpPr>
          <p:nvPr/>
        </p:nvSpPr>
        <p:spPr bwMode="auto">
          <a:xfrm>
            <a:off x="37051" y="375174"/>
            <a:ext cx="8382000" cy="48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Example 1.3.6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蒲丰投针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8209" name="Rectangle 65"/>
              <p:cNvSpPr>
                <a:spLocks noChangeArrowheads="1"/>
              </p:cNvSpPr>
              <p:nvPr/>
            </p:nvSpPr>
            <p:spPr bwMode="auto">
              <a:xfrm>
                <a:off x="0" y="990600"/>
                <a:ext cx="8554720" cy="2820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9FF99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整个样本空间是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altLang="zh-CN" sz="22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2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𝜋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面积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/>
                            <a:ea typeface="华文中宋" panose="02010600040101010101" pitchFamily="2" charset="-122"/>
                            <a:cs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/>
                            <a:ea typeface="华文中宋" panose="02010600040101010101" pitchFamily="2" charset="-122"/>
                            <a:cs typeface="Cambria Math" panose="02040503050406030204"/>
                          </a:rPr>
                          <m:t>𝑑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2</m:t>
                        </m:r>
                      </m:den>
                    </m:f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</a:rPr>
                      <m:t>𝜋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。针与线相交对应的是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200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𝑙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2</m:t>
                        </m:r>
                      </m:den>
                    </m:f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</a:rPr>
                      <m:t>𝑠𝑖𝑛</m:t>
                    </m:r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  <a:cs typeface="Cambria Math" panose="02040503050406030204" charset="0"/>
                      </a:rPr>
                      <m:t>𝜃</m:t>
                    </m:r>
                  </m:oMath>
                </a14:m>
                <a:r>
                  <a:rPr lang="zh-CN" altLang="en-US" sz="2200" smtClean="0">
                    <a:solidFill>
                      <a:srgbClr val="000000"/>
                    </a:solidFill>
                    <a:latin typeface="Cambria Math" panose="02040503050406030204" charset="0"/>
                    <a:ea typeface="华文中宋" panose="02010600040101010101" pitchFamily="2" charset="-122"/>
                    <a:cs typeface="Cambria Math" panose="02040503050406030204" charset="0"/>
                  </a:rPr>
                  <a:t>，即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图中黄色阴影的部分，面积为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/>
                            <a:ea typeface="华文中宋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0</m:t>
                        </m:r>
                      </m:sub>
                      <m:sup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华文中宋" panose="02010600040101010101" pitchFamily="2" charset="-122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华文中宋" panose="02010600040101010101" pitchFamily="2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𝑠𝑖𝑛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  <a:cs typeface="Cambria Math" panose="02040503050406030204" charset="0"/>
                          </a:rPr>
                          <m:t>𝜃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𝑑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  <a:cs typeface="Cambria Math" panose="02040503050406030204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zh-CN" altLang="en-US" sz="2200">
                    <a:solidFill>
                      <a:srgbClr val="000000"/>
                    </a:solidFill>
                    <a:latin typeface="Cambria Math" panose="02040503050406030204" charset="0"/>
                    <a:ea typeface="华文中宋" panose="02010600040101010101" pitchFamily="2" charset="-122"/>
                    <a:cs typeface="Cambria Math" panose="02040503050406030204" charset="0"/>
                  </a:rPr>
                  <a:t>。</a:t>
                </a:r>
                <a:endParaRPr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因此，针和线相交的概率为</a:t>
                </a:r>
                <a:endParaRPr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</a:rPr>
                      <m:t>p</m:t>
                    </m:r>
                    <m:d>
                      <m:dPr>
                        <m:ctrlPr>
                          <a:rPr lang="en-US" altLang="zh-CN" sz="2200" b="0" i="1" dirty="0" smtClean="0">
                            <a:solidFill>
                              <a:srgbClr val="000000"/>
                            </a:solidFill>
                            <a:latin typeface="Cambria Math" panose="02040503050406030204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200" b="0" i="0" dirty="0" smtClean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A</m:t>
                        </m:r>
                      </m:e>
                    </m:d>
                    <m:r>
                      <a:rPr lang="en-US" altLang="zh-CN" sz="2200" b="0" i="0" dirty="0" smtClean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200" b="0" i="1" dirty="0" smtClean="0">
                            <a:solidFill>
                              <a:srgbClr val="000000"/>
                            </a:solidFill>
                            <a:latin typeface="Cambria Math" panose="02040503050406030204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ea typeface="华文中宋" panose="0201060004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华文中宋" panose="02010600040101010101" pitchFamily="2" charset="-122"/>
                              </a:rPr>
                              <m:t>0</m:t>
                            </m:r>
                          </m:sub>
                          <m:sup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华文中宋" panose="02010600040101010101" pitchFamily="2" charset="-122"/>
                              </a:rPr>
                              <m:t>𝜋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ea typeface="华文中宋" panose="0201060004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华文中宋" panose="02010600040101010101" pitchFamily="2" charset="-122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altLang="zh-CN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华文中宋" panose="02010600040101010101" pitchFamily="2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华文中宋" panose="02010600040101010101" pitchFamily="2" charset="-122"/>
                              </a:rPr>
                              <m:t>𝑠𝑖𝑛</m:t>
                            </m:r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华文中宋" panose="02010600040101010101" pitchFamily="2" charset="-122"/>
                                <a:cs typeface="Cambria Math" panose="02040503050406030204" charset="0"/>
                              </a:rPr>
                              <m:t>𝜃</m:t>
                            </m:r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华文中宋" panose="02010600040101010101" pitchFamily="2" charset="-122"/>
                              </a:rPr>
                              <m:t>𝑑</m:t>
                            </m:r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华文中宋" panose="02010600040101010101" pitchFamily="2" charset="-122"/>
                                <a:cs typeface="Cambria Math" panose="02040503050406030204" charset="0"/>
                              </a:rPr>
                              <m:t>𝜃</m:t>
                            </m:r>
                          </m:e>
                        </m:nary>
                      </m:num>
                      <m:den>
                        <m:f>
                          <m:f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ea typeface="华文中宋" panose="02010600040101010101" pitchFamily="2" charset="-122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华文中宋" panose="02010600040101010101" pitchFamily="2" charset="-122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𝜋</m:t>
                        </m:r>
                      </m:den>
                    </m:f>
                    <m:r>
                      <a:rPr lang="en-US" altLang="zh-CN" sz="2200" b="0" i="1" dirty="0" smtClean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200" b="0" i="1" dirty="0" smtClean="0">
                            <a:solidFill>
                              <a:srgbClr val="000000"/>
                            </a:solidFill>
                            <a:latin typeface="Cambria Math" panose="02040503050406030204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−</m:t>
                        </m:r>
                        <m:r>
                          <a:rPr lang="en-US" altLang="zh-CN" sz="22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𝑙𝑐𝑜𝑠</m:t>
                        </m:r>
                        <m:r>
                          <a:rPr lang="en-US" altLang="zh-CN" sz="22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  <a:cs typeface="Cambria Math" panose="02040503050406030204" charset="0"/>
                          </a:rPr>
                          <m:t>𝜃</m:t>
                        </m:r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华文中宋" panose="02010600040101010101" pitchFamily="2" charset="-122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华文中宋" panose="02010600040101010101" pitchFamily="2" charset="-122"/>
                              </a:rPr>
                              <m:t>0</m:t>
                            </m:r>
                          </m:sub>
                          <m:sup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华文中宋" panose="02010600040101010101" pitchFamily="2" charset="-122"/>
                              </a:rPr>
                              <m:t>𝜋</m:t>
                            </m:r>
                          </m:sup>
                        </m:sSubSup>
                      </m:num>
                      <m:den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𝑑</m:t>
                        </m:r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𝜋</m:t>
                        </m:r>
                      </m:den>
                    </m:f>
                    <m:r>
                      <a:rPr lang="en-US" altLang="zh-CN" sz="2200" b="0" i="0" dirty="0" smtClean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200" i="1" dirty="0">
                            <a:solidFill>
                              <a:srgbClr val="000000"/>
                            </a:solidFill>
                            <a:latin typeface="Cambria Math" panose="02040503050406030204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2</m:t>
                        </m:r>
                        <m:r>
                          <a:rPr lang="en-US" altLang="zh-CN" sz="22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𝑙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𝑑</m:t>
                        </m:r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𝜋</m:t>
                        </m:r>
                      </m:den>
                    </m:f>
                  </m:oMath>
                </a14:m>
                <a:endParaRPr lang="zh-CN" altLang="en-US" sz="2200" i="1">
                  <a:solidFill>
                    <a:srgbClr val="000000"/>
                  </a:solidFill>
                  <a:latin typeface="Cambria Math" panose="02040503050406030204" charset="0"/>
                  <a:ea typeface="华文中宋" panose="02010600040101010101" pitchFamily="2" charset="-122"/>
                </a:endParaRPr>
              </a:p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518209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90600"/>
                <a:ext cx="8554720" cy="28206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2" name="Rectangle 6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0" t="34383" r="5834" b="37791"/>
          <a:stretch>
            <a:fillRect/>
          </a:stretch>
        </p:blipFill>
        <p:spPr>
          <a:xfrm>
            <a:off x="304800" y="3657750"/>
            <a:ext cx="3581400" cy="1908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2"/>
              <p:cNvSpPr>
                <a:spLocks noChangeArrowheads="1"/>
              </p:cNvSpPr>
              <p:nvPr/>
            </p:nvSpPr>
            <p:spPr bwMode="auto">
              <a:xfrm>
                <a:off x="4154805" y="3581083"/>
                <a:ext cx="4631055" cy="1487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9FF99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+mn-ea"/>
                  </a:rPr>
                  <a:t>如果做试验，投针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+mn-ea"/>
                  </a:rPr>
                  <a:t>次，相交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+mn-ea"/>
                  </a:rPr>
                  <a:t>次，用频率近似概率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18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</m:num>
                      <m:den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  <a:cs typeface="Cambria Math" panose="02040503050406030204" charset="0"/>
                            <a:sym typeface="+mn-ea"/>
                          </a:rPr>
                          <m:t>𝑁</m:t>
                        </m:r>
                      </m:den>
                    </m:f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  <a:cs typeface="Cambria Math" panose="02040503050406030204" charset="0"/>
                        <a:sym typeface="+mn-ea"/>
                      </a:rPr>
                      <m:t>≈</m:t>
                    </m:r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2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𝑙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𝑑</m:t>
                        </m:r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𝜋</m:t>
                        </m:r>
                      </m:den>
                    </m:f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我们得到了一种求</a:t>
                </a: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</a:rPr>
                      <m:t>𝜋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的模拟方法，</a:t>
                </a:r>
                <a14:m>
                  <m:oMath xmlns:m="http://schemas.openxmlformats.org/officeDocument/2006/math">
                    <m:r>
                      <a:rPr lang="zh-CN" altLang="en-US" sz="1800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  <a:cs typeface="Cambria Math" panose="02040503050406030204" charset="0"/>
                      </a:rPr>
                      <m:t>即</m:t>
                    </m:r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</a:rPr>
                      <m:t>𝜋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华文中宋" panose="02010600040101010101" pitchFamily="2" charset="-122"/>
                        <a:cs typeface="Cambria Math" panose="02040503050406030204" charset="0"/>
                        <a:sym typeface="+mn-ea"/>
                      </a:rPr>
                      <m:t>≈</m:t>
                    </m:r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2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𝑙𝑁</m:t>
                        </m:r>
                      </m:num>
                      <m:den>
                        <m: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华文中宋" panose="02010600040101010101" pitchFamily="2" charset="-122"/>
                          </a:rPr>
                          <m:t>𝑑𝑚</m:t>
                        </m:r>
                      </m:den>
                    </m:f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18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4805" y="3581083"/>
                <a:ext cx="4631055" cy="1487170"/>
              </a:xfrm>
              <a:prstGeom prst="rect">
                <a:avLst/>
              </a:prstGeom>
              <a:blipFill rotWithShape="1">
                <a:blip r:embed="rId3"/>
                <a:stretch>
                  <a:fillRect t="-21" b="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4495800"/>
            <a:ext cx="1242060" cy="18548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191000" y="5113020"/>
                <a:ext cx="3429000" cy="13220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1600" i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先生们，我这里记录了诸位刚才的投针结果，共投针</a:t>
                </a:r>
                <a:r>
                  <a:rPr lang="en-US" altLang="zh-CN" sz="1600" i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2212</a:t>
                </a:r>
                <a:r>
                  <a:rPr lang="zh-CN" altLang="en-US" sz="1600" i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次，其中与平行线相交的有</a:t>
                </a:r>
                <a:r>
                  <a:rPr lang="en-US" altLang="zh-CN" sz="1600" i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704</a:t>
                </a:r>
                <a:r>
                  <a:rPr lang="zh-CN" altLang="en-US" sz="1600" i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次。总数与相交数的比值为</a:t>
                </a:r>
                <a:r>
                  <a:rPr lang="en-US" altLang="zh-CN" sz="1600" i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3.142</a:t>
                </a:r>
                <a:r>
                  <a:rPr lang="zh-CN" altLang="en-US" sz="1600" i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r>
                  <a:rPr lang="zh-CN" altLang="en-US" sz="1600" i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这就是圆周率</a:t>
                </a:r>
                <a14:m>
                  <m:oMath xmlns:m="http://schemas.openxmlformats.org/officeDocument/2006/math"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𝜋</m:t>
                    </m:r>
                  </m:oMath>
                </a14:m>
                <a:r>
                  <a:rPr lang="zh-CN" altLang="en-US" sz="1600" i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的近似值!</a:t>
                </a:r>
                <a:r>
                  <a:rPr lang="en-US" altLang="zh-CN" sz="1600" i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--</a:t>
                </a:r>
                <a:r>
                  <a:rPr lang="zh-CN" altLang="en-US" sz="1600" i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蒲丰</a:t>
                </a:r>
                <a:r>
                  <a:rPr lang="en-US" altLang="zh-CN" sz="1600" i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  </a:t>
                </a:r>
                <a:endParaRPr lang="en-US" altLang="zh-CN" sz="1600" i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113020"/>
                <a:ext cx="3429000" cy="13220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09600" y="579120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随机模拟法，也称蒙特卡罗法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18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18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如果把蒲丰投针中的针换成三角形，三角形与平行线相交的概率是多</a:t>
            </a:r>
            <a:r>
              <a:rPr lang="zh-CN" altLang="en-US"/>
              <a:t>少？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altLang="zh-CN"/>
              <a:t>pp. </a:t>
            </a:r>
            <a:fld id="{EBA36A48-0F33-420C-A14F-3A126D42EF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90099"/>
                </a:solidFill>
                <a:latin typeface="Book Antiqua" panose="02040602050305030304" pitchFamily="18" charset="0"/>
              </a:rPr>
              <a:t>pp. </a:t>
            </a:r>
            <a:fld id="{D33A21D2-5CE7-449F-A1C4-F2E307FA6E17}" type="slidenum">
              <a:rPr lang="en-US" altLang="zh-CN" sz="1400" smtClean="0">
                <a:solidFill>
                  <a:srgbClr val="990099"/>
                </a:solidFill>
                <a:latin typeface="Book Antiqua" panose="02040602050305030304" pitchFamily="18" charset="0"/>
              </a:rPr>
            </a:fld>
            <a:endParaRPr lang="en-US" altLang="zh-CN" sz="1400">
              <a:solidFill>
                <a:srgbClr val="990099"/>
              </a:solidFill>
              <a:latin typeface="Book Antiqua" panose="02040602050305030304" pitchFamily="18" charset="0"/>
            </a:endParaRPr>
          </a:p>
        </p:txBody>
      </p:sp>
      <p:sp>
        <p:nvSpPr>
          <p:cNvPr id="4174" name="Rectangle 78"/>
          <p:cNvSpPr>
            <a:spLocks noChangeArrowheads="1"/>
          </p:cNvSpPr>
          <p:nvPr/>
        </p:nvSpPr>
        <p:spPr bwMode="auto">
          <a:xfrm>
            <a:off x="533400" y="2286000"/>
            <a:ext cx="86868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Ch.1 Basic Concepts of Probability</a:t>
            </a:r>
            <a:endParaRPr lang="en-US" altLang="zh-CN" sz="36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Rectangle 84"/>
          <p:cNvSpPr>
            <a:spLocks noChangeArrowheads="1"/>
          </p:cNvSpPr>
          <p:nvPr/>
        </p:nvSpPr>
        <p:spPr bwMode="auto">
          <a:xfrm>
            <a:off x="0" y="381000"/>
            <a:ext cx="6400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053" name="副标题 1"/>
          <p:cNvSpPr>
            <a:spLocks noGrp="1"/>
          </p:cNvSpPr>
          <p:nvPr>
            <p:ph type="subTitle" idx="1"/>
          </p:nvPr>
        </p:nvSpPr>
        <p:spPr>
          <a:xfrm>
            <a:off x="1466850" y="3581400"/>
            <a:ext cx="6057900" cy="762000"/>
          </a:xfrm>
        </p:spPr>
        <p:txBody>
          <a:bodyPr/>
          <a:lstStyle/>
          <a:p>
            <a:pPr algn="l"/>
            <a:r>
              <a:rPr lang="zh-CN" altLang="en-US" sz="4000" dirty="0"/>
              <a:t>第</a:t>
            </a:r>
            <a:r>
              <a:rPr lang="zh-CN" altLang="en-US" sz="4000" dirty="0"/>
              <a:t>一章 概率论的基本概念</a:t>
            </a:r>
            <a:endParaRPr lang="zh-CN" alt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fld id="{4205722C-6D9A-47E3-9DF1-4F1113C8C567}" type="slidenum">
              <a:rPr lang="en-US" altLang="zh-CN" sz="140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140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457200" y="277813"/>
            <a:ext cx="56686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&amp; Calculation for Probability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381000" y="1143000"/>
            <a:ext cx="8458200" cy="503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1.3.3 </a:t>
            </a:r>
            <a:r>
              <a:rPr lang="zh-CN" altLang="pt-BR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二项概率模型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一些特定（古典）模型及例题）</a:t>
            </a:r>
            <a:endParaRPr lang="zh-CN" altLang="pt-BR" sz="24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Char char="p"/>
            </a:pPr>
            <a:r>
              <a:rPr lang="zh-CN" altLang="en-US" sz="22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一类随机试验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：在相同的情况下重复进行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次同样的试验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3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每次的可能结果为有限个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3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且各次试验的结果互不影响（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次试验相互独立的）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这种概率模型称做</a:t>
            </a:r>
            <a:r>
              <a:rPr lang="en-US" altLang="zh-CN" sz="2200" i="1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重独立试验概型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与之前超几何概型的关系是？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特别地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当每次试验只有两种可能结果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     ，记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6000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200" i="1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重贝努里（</a:t>
            </a:r>
            <a:r>
              <a:rPr lang="en-US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Bernoulli</a:t>
            </a: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）概型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　也称为</a:t>
            </a:r>
            <a:r>
              <a:rPr lang="en-US" altLang="zh-CN" sz="2200" i="1" u="sng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u="sng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</a:t>
            </a: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u="sng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贝努里</a:t>
            </a: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试验。</a:t>
            </a:r>
            <a:endParaRPr lang="zh-CN" altLang="en-US" sz="2200" dirty="0">
              <a:solidFill>
                <a:srgbClr val="CC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0200" name="Object 8"/>
          <p:cNvGraphicFramePr>
            <a:graphicFrameLocks noChangeAspect="1"/>
          </p:cNvGraphicFramePr>
          <p:nvPr/>
        </p:nvGraphicFramePr>
        <p:xfrm>
          <a:off x="5715000" y="4495800"/>
          <a:ext cx="3413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6" name="Equation" r:id="rId1" imgW="165100" imgH="190500" progId="Equation.3">
                  <p:embed/>
                </p:oleObj>
              </mc:Choice>
              <mc:Fallback>
                <p:oleObj name="Equation" r:id="rId1" imgW="165100" imgH="19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95800"/>
                        <a:ext cx="3413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02" name="Object 10"/>
          <p:cNvGraphicFramePr>
            <a:graphicFrameLocks noChangeAspect="1"/>
          </p:cNvGraphicFramePr>
          <p:nvPr/>
        </p:nvGraphicFramePr>
        <p:xfrm>
          <a:off x="492125" y="4959350"/>
          <a:ext cx="18081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7" name="Equation" r:id="rId3" imgW="825500" imgH="228600" progId="Equation.DSMT4">
                  <p:embed/>
                </p:oleObj>
              </mc:Choice>
              <mc:Fallback>
                <p:oleObj name="Equation" r:id="rId3" imgW="8255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4959350"/>
                        <a:ext cx="18081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04" name="Object 12"/>
          <p:cNvGraphicFramePr>
            <a:graphicFrameLocks noGrp="1" noChangeAspect="1"/>
          </p:cNvGraphicFramePr>
          <p:nvPr>
            <p:ph/>
          </p:nvPr>
        </p:nvGraphicFramePr>
        <p:xfrm>
          <a:off x="7696200" y="4581208"/>
          <a:ext cx="12509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8" name="Equation" r:id="rId5" imgW="673100" imgH="203200" progId="Equation.DSMT4">
                  <p:embed/>
                </p:oleObj>
              </mc:Choice>
              <mc:Fallback>
                <p:oleObj name="Equation" r:id="rId5" imgW="673100" imgH="203200" progId="Equation.DSMT4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581208"/>
                        <a:ext cx="12509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0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0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0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0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20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20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20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457200" y="277813"/>
            <a:ext cx="56686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&amp; Calculation for Probability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381000" y="730250"/>
            <a:ext cx="705008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在贝努里概型中，                               ，则事件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次试验中恰好发生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次的概率为：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346" name="Rectangle 10"/>
          <p:cNvSpPr>
            <a:spLocks noChangeArrowheads="1"/>
          </p:cNvSpPr>
          <p:nvPr/>
        </p:nvSpPr>
        <p:spPr bwMode="auto">
          <a:xfrm>
            <a:off x="457200" y="2514918"/>
            <a:ext cx="8358187" cy="970915"/>
          </a:xfrm>
          <a:prstGeom prst="rect">
            <a:avLst/>
          </a:prstGeom>
          <a:solidFill>
            <a:srgbClr val="EBFFEB"/>
          </a:solidFill>
          <a:ln w="9525">
            <a:solidFill>
              <a:srgbClr val="CC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Remark1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该公式正好与                    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的二项展开式中第（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）项完全相同，故有时又称之为</a:t>
            </a:r>
            <a:r>
              <a:rPr lang="zh-CN" altLang="en-US" sz="22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参数为</a:t>
            </a:r>
            <a:r>
              <a:rPr lang="en-US" altLang="zh-CN" sz="2200" i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i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2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的二项概率公式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20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869" name="Object 11"/>
          <p:cNvGraphicFramePr>
            <a:graphicFrameLocks noChangeAspect="1"/>
          </p:cNvGraphicFramePr>
          <p:nvPr/>
        </p:nvGraphicFramePr>
        <p:xfrm>
          <a:off x="3505200" y="858838"/>
          <a:ext cx="2209800" cy="351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2" name="Equation" r:id="rId1" imgW="1435100" imgH="228600" progId="Equation.3">
                  <p:embed/>
                </p:oleObj>
              </mc:Choice>
              <mc:Fallback>
                <p:oleObj name="Equation" r:id="rId1" imgW="14351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858838"/>
                        <a:ext cx="2209800" cy="351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4" name="Object 8"/>
          <p:cNvGraphicFramePr>
            <a:graphicFrameLocks noChangeAspect="1"/>
          </p:cNvGraphicFramePr>
          <p:nvPr/>
        </p:nvGraphicFramePr>
        <p:xfrm>
          <a:off x="3505200" y="2585795"/>
          <a:ext cx="1625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3" name="公式" r:id="rId3" imgW="812165" imgH="228600" progId="Equation.3">
                  <p:embed/>
                </p:oleObj>
              </mc:Choice>
              <mc:Fallback>
                <p:oleObj name="公式" r:id="rId3" imgW="812165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85795"/>
                        <a:ext cx="1625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49" name="Rectangle 13"/>
          <p:cNvSpPr>
            <a:spLocks noChangeArrowheads="1"/>
          </p:cNvSpPr>
          <p:nvPr/>
        </p:nvSpPr>
        <p:spPr bwMode="auto">
          <a:xfrm>
            <a:off x="457200" y="3505200"/>
            <a:ext cx="8355012" cy="1384995"/>
          </a:xfrm>
          <a:prstGeom prst="rect">
            <a:avLst/>
          </a:prstGeom>
          <a:solidFill>
            <a:srgbClr val="EBFFEB"/>
          </a:solidFill>
          <a:ln w="9525">
            <a:solidFill>
              <a:srgbClr val="CC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Remark2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反过来，由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Bernoulli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实验可能成功的次数为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0,1,2 ,…,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必有</a:t>
            </a:r>
            <a:endParaRPr lang="en-US" altLang="zh-CN" sz="1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6353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3903662"/>
          <a:ext cx="28956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4" name="Equation" r:id="rId5" imgW="1397000" imgH="431800" progId="Equation.3">
                  <p:embed/>
                </p:oleObj>
              </mc:Choice>
              <mc:Fallback>
                <p:oleObj name="Equation" r:id="rId5" imgW="1397000" imgH="431800" progId="Equation.3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03662"/>
                        <a:ext cx="28956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56" name="Rectangle 20"/>
          <p:cNvSpPr>
            <a:spLocks noChangeArrowheads="1"/>
          </p:cNvSpPr>
          <p:nvPr/>
        </p:nvSpPr>
        <p:spPr bwMode="auto">
          <a:xfrm>
            <a:off x="457200" y="4918075"/>
            <a:ext cx="8358187" cy="1406525"/>
          </a:xfrm>
          <a:prstGeom prst="rect">
            <a:avLst/>
          </a:prstGeom>
          <a:solidFill>
            <a:srgbClr val="EBFFEB"/>
          </a:solidFill>
          <a:ln w="9525">
            <a:solidFill>
              <a:srgbClr val="CC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Remark3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一般而言，可以把任何事件二分，要么成功，要么失败（不成功的均为失败），如此试验可重复、独立进行，构成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Bernoulli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试验。</a:t>
            </a:r>
            <a:endParaRPr lang="zh-CN" altLang="en-US" sz="220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874" name="对象 1"/>
          <p:cNvGraphicFramePr>
            <a:graphicFrameLocks noChangeAspect="1"/>
          </p:cNvGraphicFramePr>
          <p:nvPr/>
        </p:nvGraphicFramePr>
        <p:xfrm>
          <a:off x="1187450" y="1819275"/>
          <a:ext cx="61039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5" name="Equation" r:id="rId7" imgW="2451100" imgH="279400" progId="Equation.DSMT4">
                  <p:embed/>
                </p:oleObj>
              </mc:Choice>
              <mc:Fallback>
                <p:oleObj name="Equation" r:id="rId7" imgW="2451100" imgH="279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19275"/>
                        <a:ext cx="61039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2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2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2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6" grpId="0" bldLvl="0" animBg="1"/>
      <p:bldP spid="526349" grpId="0" animBg="1"/>
      <p:bldP spid="5263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fld id="{18BBCBCF-E157-4CEF-8FF0-1F3E9C4BB7A2}" type="slidenum">
              <a:rPr lang="en-US" altLang="zh-CN" sz="140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140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0436" name="Rectangle 4"/>
          <p:cNvSpPr>
            <a:spLocks noChangeArrowheads="1"/>
          </p:cNvSpPr>
          <p:nvPr/>
        </p:nvSpPr>
        <p:spPr bwMode="auto">
          <a:xfrm>
            <a:off x="457200" y="277813"/>
            <a:ext cx="56686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&amp; Calculation for Probability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609600" y="769938"/>
            <a:ext cx="7470775" cy="517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Example 1.3.7 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某人进行射击，每次射击命中率为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0.02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，独立射击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次。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求：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至少击中两次的概率。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至少击中两次。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一次不中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射中一次　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　 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B</a:t>
            </a:r>
            <a:r>
              <a:rPr lang="en-US" altLang="zh-CN" sz="2200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   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　　 ＝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－ 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－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0.02)</a:t>
            </a:r>
            <a:r>
              <a:rPr lang="en-US" altLang="zh-CN" sz="2200" baseline="30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400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－ 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400×0.02× (1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－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0.02)</a:t>
            </a:r>
            <a:r>
              <a:rPr lang="en-US" altLang="zh-CN" sz="2200" baseline="30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399</a:t>
            </a:r>
            <a:endParaRPr lang="en-US" altLang="zh-CN" sz="2200" baseline="30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　　＝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0.9972</a:t>
            </a:r>
            <a:endParaRPr lang="en-US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30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30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30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30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fld id="{B4D272AF-38C1-4466-A96B-07CC02A103C5}" type="slidenum">
              <a:rPr lang="en-US" altLang="zh-CN" sz="140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140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457200" y="801212"/>
            <a:ext cx="8153400" cy="547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招聘专业品酒师，随机让他区分两种酒。每次给他一杯酒，</a:t>
            </a:r>
            <a:endParaRPr lang="en-US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让他品尝说出是哪一种。连续重复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次（每次后稍加休息、漱口）。如果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次中有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次正确，则聘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否则不聘。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b="1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问：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这种做法合适否？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 b="1" dirty="0">
              <a:solidFill>
                <a:srgbClr val="CC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判断这种标准合适与否，也就是判断一下什么样的人被录用的可能性大。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如一个人水平高，区辨能力达到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90%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，那么应该可以聘用；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而如果一个人连蒙带唬，区辨能力为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，那就该拒绝。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是否如此呢？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457200" y="200025"/>
            <a:ext cx="4677884" cy="51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Example 1.17 </a:t>
            </a:r>
            <a:r>
              <a:rPr lang="zh-CN" altLang="en-US" sz="22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反欺诈（</a:t>
            </a: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Anti-Fraud</a:t>
            </a:r>
            <a:r>
              <a:rPr lang="zh-CN" altLang="en-US" sz="22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200" b="1">
              <a:solidFill>
                <a:srgbClr val="CC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2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2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2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32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32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fld id="{52FEF3CA-22C6-4AAC-ABAB-413C7C24A44F}" type="slidenum">
              <a:rPr lang="en-US" altLang="zh-CN" sz="140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140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6036" name="Rectangle 4"/>
          <p:cNvSpPr>
            <a:spLocks noChangeArrowheads="1"/>
          </p:cNvSpPr>
          <p:nvPr/>
        </p:nvSpPr>
        <p:spPr bwMode="auto">
          <a:xfrm>
            <a:off x="381000" y="1066800"/>
            <a:ext cx="84582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2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2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每次品酒要么正确，要么错误。</a:t>
            </a:r>
            <a:endParaRPr lang="zh-CN" altLang="en-US" sz="22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假设一个人每次正确判断可能为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次中有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次（包括以上）正确，其概率为：</a:t>
            </a:r>
            <a:endParaRPr lang="zh-CN" altLang="en-US" sz="22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(8,10,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(9,10, 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(10,10,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2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 baseline="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[45(1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200" baseline="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 baseline="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2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90%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，则发生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次正确的概率为　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2.16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 baseline="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0.929 809</a:t>
            </a:r>
            <a:endParaRPr lang="en-US" altLang="zh-CN" sz="22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80%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，则发生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次正确的概率为　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4.04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 baseline="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0.671 088</a:t>
            </a:r>
            <a:endParaRPr lang="en-US" altLang="zh-CN" sz="22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，则发生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次正确的概率为　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56.0</a:t>
            </a:r>
            <a:r>
              <a:rPr lang="en-US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 baseline="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0.054 684</a:t>
            </a:r>
            <a:endParaRPr lang="en-US" altLang="zh-CN" sz="22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838200" y="5486400"/>
            <a:ext cx="7543800" cy="771525"/>
          </a:xfrm>
          <a:prstGeom prst="rect">
            <a:avLst/>
          </a:prstGeom>
          <a:solidFill>
            <a:srgbClr val="EBFFEB"/>
          </a:solidFill>
          <a:ln w="9525">
            <a:solidFill>
              <a:srgbClr val="CC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看来连蒙带唬的人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次正确的概率很小，只有约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5.5%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；而能力强的人（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90%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次正确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的概率为约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93%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457200" y="123825"/>
            <a:ext cx="4677884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Example 1.17 </a:t>
            </a:r>
            <a:r>
              <a:rPr lang="zh-CN" altLang="en-US" sz="22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反欺诈（</a:t>
            </a: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Anti-Fraud</a:t>
            </a:r>
            <a:r>
              <a:rPr lang="zh-CN" altLang="en-US" sz="22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200" b="1">
              <a:solidFill>
                <a:srgbClr val="CC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上节</a:t>
            </a:r>
            <a:r>
              <a:rPr lang="zh-CN" altLang="en-US"/>
              <a:t>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随机现象</a:t>
            </a:r>
            <a:r>
              <a:rPr lang="en-US" altLang="zh-CN"/>
              <a:t>  </a:t>
            </a:r>
            <a:r>
              <a:rPr lang="zh-CN" altLang="en-US"/>
              <a:t>统计</a:t>
            </a:r>
            <a:r>
              <a:rPr lang="zh-CN" altLang="en-US"/>
              <a:t>规律性</a:t>
            </a:r>
            <a:endParaRPr lang="zh-CN" altLang="en-US"/>
          </a:p>
          <a:p>
            <a:r>
              <a:rPr lang="zh-CN" altLang="en-US"/>
              <a:t>随机</a:t>
            </a:r>
            <a:r>
              <a:rPr lang="zh-CN" altLang="en-US"/>
              <a:t>试验</a:t>
            </a:r>
            <a:endParaRPr lang="zh-CN" altLang="en-US"/>
          </a:p>
          <a:p>
            <a:r>
              <a:rPr lang="zh-CN" altLang="en-US"/>
              <a:t>样本</a:t>
            </a:r>
            <a:r>
              <a:rPr lang="zh-CN" altLang="en-US"/>
              <a:t>空间</a:t>
            </a:r>
            <a:endParaRPr lang="zh-CN" altLang="en-US"/>
          </a:p>
          <a:p>
            <a:r>
              <a:rPr lang="zh-CN" altLang="en-US"/>
              <a:t>随机事件（关系、</a:t>
            </a:r>
            <a:r>
              <a:rPr lang="zh-CN" altLang="en-US"/>
              <a:t>运算）</a:t>
            </a:r>
            <a:endParaRPr lang="zh-CN" altLang="en-US"/>
          </a:p>
          <a:p>
            <a:r>
              <a:rPr lang="zh-CN" altLang="en-US"/>
              <a:t>频率</a:t>
            </a:r>
            <a:r>
              <a:rPr lang="en-US" altLang="zh-CN"/>
              <a:t>  </a:t>
            </a:r>
            <a:r>
              <a:rPr lang="zh-CN" altLang="en-US"/>
              <a:t>概率（</a:t>
            </a:r>
            <a:r>
              <a:rPr lang="zh-CN" altLang="en-US"/>
              <a:t>性质）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altLang="zh-CN"/>
              <a:t>pp. </a:t>
            </a:r>
            <a:fld id="{EBA36A48-0F33-420C-A14F-3A126D42EF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altLang="zh-CN"/>
              <a:t>pp. </a:t>
            </a:r>
            <a:fld id="{EBA36A48-0F33-420C-A14F-3A126D42EF9F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85800" y="9144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设甲、乙两人向同一目标进行射击,已知甲击中的概率为0.7, 乙击中目标的概率为0.6,两人同时击中目标的概率为0.4(1)目标被击中的概率为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(2)甲击中目标而乙未击中的概率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6019800" y="5105400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8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5" name="图片 4" descr="tmp735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fld id="{24397512-09F5-4A87-ABB6-08A33A922DC9}" type="slidenum">
              <a:rPr lang="en-US" altLang="zh-CN" sz="140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140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457200" y="228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 Model &amp; Calculation for Probability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9718" name="Rectangle 6"/>
              <p:cNvSpPr>
                <a:spLocks noChangeArrowheads="1"/>
              </p:cNvSpPr>
              <p:nvPr/>
            </p:nvSpPr>
            <p:spPr bwMode="auto">
              <a:xfrm>
                <a:off x="381000" y="990600"/>
                <a:ext cx="8001000" cy="5374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eaLnBrk="0" hangingPunct="0">
                  <a:spcBef>
                    <a:spcPct val="20000"/>
                  </a:spcBef>
                  <a:buClr>
                    <a:srgbClr val="99FF99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eaLnBrk="0" hangingPunct="0">
                  <a:spcBef>
                    <a:spcPct val="20000"/>
                  </a:spcBef>
                  <a:buClr>
                    <a:srgbClr val="FF6600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zh-CN" sz="2200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1.3.1 </a:t>
                </a:r>
                <a:r>
                  <a:rPr lang="zh-CN" altLang="pt-BR" sz="2200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古典概型</a:t>
                </a:r>
                <a:endParaRPr lang="zh-CN" altLang="en-US" sz="2200" dirty="0">
                  <a:solidFill>
                    <a:srgbClr val="CC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抛硬币和掷骰子，这类试验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具有以下两个明显特征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:</a:t>
                </a:r>
                <a:endParaRPr lang="en-US" altLang="zh-CN" sz="22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30000"/>
                  </a:lnSpc>
                  <a:spcBef>
                    <a:spcPct val="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试验所有可能结果的个数有限，即样本空间只包含有限个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元素， 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200" baseline="-250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200" baseline="-250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200" i="1" dirty="0" err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200" i="1" baseline="-25000" dirty="0" err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}</a:t>
                </a:r>
                <a:endParaRPr lang="en-US" altLang="zh-CN" sz="22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30000"/>
                  </a:lnSpc>
                  <a:spcBef>
                    <a:spcPct val="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各个试验结果（基本事件）在每次实验中发生的可能性相同，即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dirty="0" err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200" i="1" baseline="-25000" dirty="0" err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1/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200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30000"/>
                  </a:lnSpc>
                  <a:spcBef>
                    <a:spcPct val="0"/>
                  </a:spcBef>
                  <a:buClr>
                    <a:srgbClr val="FF9900"/>
                  </a:buClr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+mn-ea"/>
                  </a:rPr>
                  <a:t>称这类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+mn-ea"/>
                  </a:rPr>
                  <a:t>试验为等可能概型，或古典概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+mn-ea"/>
                  </a:rPr>
                  <a:t>型。</a:t>
                </a:r>
                <a:endParaRPr lang="zh-CN" altLang="en-US" sz="22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lvl="1" eaLnBrk="1" hangingPunct="1">
                  <a:lnSpc>
                    <a:spcPct val="130000"/>
                  </a:lnSpc>
                  <a:spcBef>
                    <a:spcPct val="0"/>
                  </a:spcBef>
                  <a:buClr>
                    <a:srgbClr val="FF9900"/>
                  </a:buClr>
                  <a:buFont typeface="Wingdings" panose="05000000000000000000" pitchFamily="2" charset="2"/>
                  <a:buNone/>
                </a:pPr>
                <a:endParaRPr lang="en-US" altLang="zh-CN" sz="9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Clr>
                    <a:srgbClr val="FF9900"/>
                  </a:buClr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若事件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包含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个基本事件，则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P(A)=?</a:t>
                </a:r>
                <a:endParaRPr lang="zh-CN" altLang="en-US" sz="22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200" i="1" baseline="-250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200" baseline="-250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＋ 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200" i="1" baseline="-250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200" baseline="-250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＋ 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dirty="0" err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200" i="1" baseline="-25000" dirty="0" err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ik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2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   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 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/ 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200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200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   </a:t>
                </a:r>
                <a:r>
                  <a:rPr lang="en-US" altLang="zh-CN" sz="2200" b="1" i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200" b="1" i="1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 </m:t>
                    </m:r>
                    <m:f>
                      <m:fPr>
                        <m:ctrlPr>
                          <a:rPr lang="en-US" altLang="zh-CN" sz="2200" i="1" dirty="0">
                            <a:latin typeface="Cambria Math" panose="02040503050406030204" charset="0"/>
                            <a:ea typeface="华文中宋" panose="0201060004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latin typeface="Cambria Math" panose="02040503050406030204" charset="0"/>
                            <a:ea typeface="华文中宋" panose="0201060004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zh-CN" altLang="en-US" sz="2200" i="1" dirty="0">
                            <a:latin typeface="Cambria Math" panose="02040503050406030204" charset="0"/>
                            <a:ea typeface="华文中宋" panose="02010600040101010101" pitchFamily="2" charset="-122"/>
                            <a:cs typeface="Cambria Math" panose="02040503050406030204" charset="0"/>
                          </a:rPr>
                          <m:t>包含的基本事件数</m:t>
                        </m:r>
                      </m:num>
                      <m:den>
                        <m:r>
                          <a:rPr lang="en-US" altLang="zh-CN" sz="2200" i="1" dirty="0">
                            <a:latin typeface="Cambria Math" panose="02040503050406030204" charset="0"/>
                            <a:ea typeface="华文中宋" panose="02010600040101010101" pitchFamily="2" charset="-122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zh-CN" altLang="en-US" sz="2200" i="1" dirty="0">
                            <a:latin typeface="Cambria Math" panose="02040503050406030204" charset="0"/>
                            <a:ea typeface="华文中宋" panose="02010600040101010101" pitchFamily="2" charset="-122"/>
                            <a:cs typeface="Cambria Math" panose="02040503050406030204" charset="0"/>
                          </a:rPr>
                          <m:t>中基本事件的总数</m:t>
                        </m:r>
                      </m:den>
                    </m:f>
                  </m:oMath>
                </a14:m>
                <a:endParaRPr lang="en-US" altLang="zh-CN" sz="2200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971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90600"/>
                <a:ext cx="8001000" cy="537464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572000"/>
            <a:ext cx="3127375" cy="15443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9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9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9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99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9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99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997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altLang="zh-CN"/>
              <a:t>pp. </a:t>
            </a:r>
            <a:fld id="{EBA36A48-0F33-420C-A14F-3A126D42EF9F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33400" y="12954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抛一枚硬币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三次，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）恰有一次正面朝上的概率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）至少有一次正面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朝上的概率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6781800" y="5486400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8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5" name="图片 4" descr="tmp50E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fld id="{0DC4D915-3F60-41FE-986F-58F83B35C888}" type="slidenum">
              <a:rPr lang="en-US" altLang="zh-CN" sz="140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140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65" name="Rectangle 5"/>
          <p:cNvSpPr>
            <a:spLocks noChangeArrowheads="1"/>
          </p:cNvSpPr>
          <p:nvPr/>
        </p:nvSpPr>
        <p:spPr bwMode="auto">
          <a:xfrm>
            <a:off x="457200" y="1114425"/>
            <a:ext cx="79248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Example 1.3.1 (pp.11 </a:t>
            </a: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只球放入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i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200" i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）只盒子中，试求每个盒子至多有一只球（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个球落入不同的盒子）的概率。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每只球都可以放入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个盒子中的任意一个，共有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种方法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只球所有放法共有 </a:t>
            </a:r>
            <a:r>
              <a:rPr lang="en-US" altLang="zh-CN" sz="2200" i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200" i="1" baseline="30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200" i="1" baseline="30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种。</a:t>
            </a:r>
            <a:endParaRPr lang="en-US" altLang="zh-CN" sz="2200" i="1" baseline="30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每个盒子中至多有一个球。那么，第一只球有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种放法，第二只球有（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）种放法，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如此</a:t>
            </a:r>
            <a:r>
              <a:rPr lang="en-US" altLang="zh-CN" sz="22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只球总的放法为：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774" name="Rectangle 14"/>
          <p:cNvSpPr>
            <a:spLocks noChangeArrowheads="1"/>
          </p:cNvSpPr>
          <p:nvPr/>
        </p:nvSpPr>
        <p:spPr bwMode="auto">
          <a:xfrm>
            <a:off x="457200" y="277813"/>
            <a:ext cx="56686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&amp; Calculation for Probability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1775" name="Object 15"/>
          <p:cNvGraphicFramePr>
            <a:graphicFrameLocks noGrp="1" noChangeAspect="1"/>
          </p:cNvGraphicFramePr>
          <p:nvPr>
            <p:ph sz="half" idx="1"/>
          </p:nvPr>
        </p:nvGraphicFramePr>
        <p:xfrm>
          <a:off x="1905000" y="4343083"/>
          <a:ext cx="38100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6" name="Equation" r:id="rId1" imgW="1803400" imgH="241300" progId="Equation.3">
                  <p:embed/>
                </p:oleObj>
              </mc:Choice>
              <mc:Fallback>
                <p:oleObj name="Equation" r:id="rId1" imgW="1803400" imgH="241300" progId="Equation.3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083"/>
                        <a:ext cx="38100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77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5000" y="5181283"/>
          <a:ext cx="19050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7" name="Equation" r:id="rId3" imgW="914400" imgH="368300" progId="Equation.3">
                  <p:embed/>
                </p:oleObj>
              </mc:Choice>
              <mc:Fallback>
                <p:oleObj name="Equation" r:id="rId3" imgW="914400" imgH="368300" progId="Equation.3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283"/>
                        <a:ext cx="19050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96000" y="278130"/>
                <a:ext cx="152654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olidFill>
                      <a:srgbClr val="C00000"/>
                    </a:solidFill>
                  </a:rPr>
                  <a:t>组合数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bSup>
                  </m:oMath>
                </a14:m>
                <a:endParaRPr lang="zh-CN" altLang="en-US">
                  <a:solidFill>
                    <a:srgbClr val="C00000"/>
                  </a:solidFill>
                </a:endParaRPr>
              </a:p>
              <a:p>
                <a:r>
                  <a:rPr lang="zh-CN" altLang="en-US">
                    <a:solidFill>
                      <a:srgbClr val="C00000"/>
                    </a:solidFill>
                  </a:rPr>
                  <a:t>排列数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bSup>
                  </m:oMath>
                </a14:m>
                <a:endParaRPr lang="zh-CN" altLang="en-US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8130"/>
                <a:ext cx="1526540" cy="6451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1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1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0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0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fld id="{3DB46CF0-88DF-40B4-A03E-9A2D80374B1A}" type="slidenum">
              <a:rPr lang="en-US" altLang="zh-CN" sz="140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140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3813" name="Rectangle 5"/>
          <p:cNvSpPr>
            <a:spLocks noChangeArrowheads="1"/>
          </p:cNvSpPr>
          <p:nvPr/>
        </p:nvSpPr>
        <p:spPr bwMode="auto">
          <a:xfrm>
            <a:off x="533400" y="1055370"/>
            <a:ext cx="8153400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2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pt-BR" sz="22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实际应用</a:t>
            </a:r>
            <a:r>
              <a:rPr lang="pt-BR" altLang="zh-CN" sz="22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pt-BR" sz="22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生日问题</a:t>
            </a:r>
            <a:r>
              <a:rPr lang="pt-BR" altLang="zh-CN" sz="220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pt-BR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pt-BR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假设每个人在一年中每一天出生的可能性是一样的，那么</a:t>
            </a:r>
            <a:r>
              <a:rPr lang="pt-BR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pt-BR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个人生日各不相同（生在不同的日子）的概率为：</a:t>
            </a:r>
            <a:endParaRPr lang="zh-CN" altLang="en-US" sz="22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pt-BR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pt-BR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365(365</a:t>
            </a:r>
            <a:r>
              <a:rPr lang="zh-CN" altLang="pt-BR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pt-BR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1)…(365</a:t>
            </a:r>
            <a:r>
              <a:rPr lang="zh-CN" altLang="pt-BR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pt-BR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pt-BR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pt-BR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1) /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365</a:t>
            </a:r>
            <a:r>
              <a:rPr lang="en-US" altLang="zh-CN" sz="2200" i="1" baseline="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200" i="1" baseline="300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如此，</a:t>
            </a:r>
            <a:r>
              <a:rPr lang="pt-BR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pt-BR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个人中至少有两个生日相同的概率为</a:t>
            </a:r>
            <a:endParaRPr lang="zh-CN" altLang="en-US" sz="22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pt-BR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pt-BR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pt-BR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pt-BR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pt-BR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365(365</a:t>
            </a:r>
            <a:r>
              <a:rPr lang="zh-CN" altLang="pt-BR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pt-BR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1)…(365</a:t>
            </a:r>
            <a:r>
              <a:rPr lang="zh-CN" altLang="pt-BR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pt-BR" altLang="zh-CN" sz="2200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pt-BR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pt-BR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1) /</a:t>
            </a:r>
            <a:r>
              <a:rPr lang="en-US" altLang="zh-CN" sz="2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365</a:t>
            </a:r>
            <a:r>
              <a:rPr lang="en-US" altLang="zh-CN" sz="2200" i="1" baseline="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200" i="1" baseline="300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3946" name="Group 138"/>
          <p:cNvGraphicFramePr>
            <a:graphicFrameLocks noGrp="1"/>
          </p:cNvGraphicFramePr>
          <p:nvPr>
            <p:ph/>
          </p:nvPr>
        </p:nvGraphicFramePr>
        <p:xfrm>
          <a:off x="533400" y="4557713"/>
          <a:ext cx="7848600" cy="1222375"/>
        </p:xfrm>
        <a:graphic>
          <a:graphicData uri="http://schemas.openxmlformats.org/drawingml/2006/table">
            <a:tbl>
              <a:tblPr/>
              <a:tblGrid>
                <a:gridCol w="523875"/>
                <a:gridCol w="871538"/>
                <a:gridCol w="958850"/>
                <a:gridCol w="958850"/>
                <a:gridCol w="960437"/>
                <a:gridCol w="1046163"/>
                <a:gridCol w="1046162"/>
                <a:gridCol w="1482725"/>
              </a:tblGrid>
              <a:tr h="6127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pt-BR" altLang="zh-CN" sz="2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20</a:t>
                      </a:r>
                      <a:endParaRPr kumimoji="0" lang="pt-BR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23</a:t>
                      </a:r>
                      <a:endParaRPr kumimoji="0" lang="pt-BR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30</a:t>
                      </a:r>
                      <a:endParaRPr kumimoji="0" lang="pt-BR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40</a:t>
                      </a:r>
                      <a:endParaRPr kumimoji="0" lang="pt-BR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50</a:t>
                      </a:r>
                      <a:endParaRPr kumimoji="0" lang="pt-BR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64</a:t>
                      </a:r>
                      <a:endParaRPr kumimoji="0" lang="pt-BR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100</a:t>
                      </a:r>
                      <a:endParaRPr kumimoji="0" lang="pt-BR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pt-BR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’</a:t>
                      </a:r>
                      <a:endParaRPr kumimoji="0" lang="pt-BR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楷体_GB2312" pitchFamily="49" charset="-122"/>
                        </a:rPr>
                        <a:t>0.411</a:t>
                      </a:r>
                      <a:endParaRPr kumimoji="0" lang="pt-BR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楷体_GB2312" pitchFamily="49" charset="-122"/>
                        </a:rPr>
                        <a:t>0.507</a:t>
                      </a:r>
                      <a:endParaRPr kumimoji="0" lang="pt-BR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楷体_GB2312" pitchFamily="49" charset="-122"/>
                        </a:rPr>
                        <a:t>0.706</a:t>
                      </a:r>
                      <a:endParaRPr kumimoji="0" lang="pt-BR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楷体_GB2312" pitchFamily="49" charset="-122"/>
                        </a:rPr>
                        <a:t>0.891</a:t>
                      </a:r>
                      <a:endParaRPr kumimoji="0" lang="pt-BR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楷体_GB2312" pitchFamily="49" charset="-122"/>
                        </a:rPr>
                        <a:t>0.970</a:t>
                      </a:r>
                      <a:endParaRPr kumimoji="0" lang="pt-BR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楷体_GB2312" pitchFamily="49" charset="-122"/>
                        </a:rPr>
                        <a:t>0.997</a:t>
                      </a:r>
                      <a:endParaRPr kumimoji="0" lang="pt-BR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楷体_GB2312" pitchFamily="49" charset="-122"/>
                        </a:rPr>
                        <a:t>0.9999997</a:t>
                      </a:r>
                      <a:endParaRPr kumimoji="0" lang="pt-BR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15" name="Rectangle 107"/>
          <p:cNvSpPr>
            <a:spLocks noChangeArrowheads="1"/>
          </p:cNvSpPr>
          <p:nvPr/>
        </p:nvSpPr>
        <p:spPr bwMode="auto">
          <a:xfrm>
            <a:off x="457200" y="277813"/>
            <a:ext cx="56686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&amp; Calculation for Probability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3941" name="Text Box 133"/>
          <p:cNvSpPr txBox="1">
            <a:spLocks noChangeArrowheads="1"/>
          </p:cNvSpPr>
          <p:nvPr/>
        </p:nvSpPr>
        <p:spPr bwMode="auto">
          <a:xfrm>
            <a:off x="1219200" y="4047331"/>
            <a:ext cx="5867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表：</a:t>
            </a:r>
            <a:r>
              <a:rPr lang="en-US" altLang="zh-CN" sz="22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个人中至少有两个人生日相同的概率</a:t>
            </a:r>
            <a:endParaRPr lang="zh-CN" altLang="en-US" sz="2200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9200" y="5838520"/>
            <a:ext cx="5486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那么请问：在这个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人的班级里面，存在一个同学，和“你”同一个生日的概率是多少？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3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3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3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0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3" grpId="0" bldLvl="0" animBg="1" autoUpdateAnimBg="0"/>
      <p:bldP spid="503941" grpId="0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fld id="{269FFB0D-8746-4544-85F2-E128F5E0D18C}" type="slidenum">
              <a:rPr lang="en-US" altLang="zh-CN" sz="140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140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861" name="Rectangle 5"/>
          <p:cNvSpPr>
            <a:spLocks noChangeArrowheads="1"/>
          </p:cNvSpPr>
          <p:nvPr/>
        </p:nvSpPr>
        <p:spPr bwMode="auto">
          <a:xfrm>
            <a:off x="304800" y="641192"/>
            <a:ext cx="8458200" cy="604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9FF99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[ST</a:t>
            </a: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实际应用</a:t>
            </a:r>
            <a:r>
              <a:rPr lang="en-US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Example 1.3.2 (pp.14 </a:t>
            </a: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8)]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某接待站在某周曾接待过</a:t>
            </a:r>
            <a:r>
              <a:rPr lang="pt-BR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次来访，已知所有这</a:t>
            </a:r>
            <a:r>
              <a:rPr lang="pt-BR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次接待都是在周二、周四进行的。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问：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由此是否可以推断接待时间是有规定的？</a:t>
            </a:r>
            <a:endParaRPr lang="zh-CN" altLang="pt-BR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假设没有规定，则</a:t>
            </a:r>
            <a:r>
              <a:rPr lang="pt-BR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次访问落到七天内的概率一致，共有</a:t>
            </a:r>
            <a:r>
              <a:rPr lang="pt-BR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pt-BR" altLang="zh-CN" sz="2200" baseline="30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种可能，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而</a:t>
            </a:r>
            <a:r>
              <a:rPr lang="pt-BR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访问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落入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周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二、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周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四的可能事件为</a:t>
            </a:r>
            <a:r>
              <a:rPr lang="pt-BR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pt-BR" altLang="zh-CN" sz="2200" baseline="30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因此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概率为</a:t>
            </a:r>
            <a:endParaRPr lang="zh-CN" altLang="pt-BR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pt-BR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( 2/7 )</a:t>
            </a:r>
            <a:r>
              <a:rPr lang="pt-BR" altLang="zh-CN" sz="2200" baseline="30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pt-BR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0.000 000 3</a:t>
            </a:r>
            <a:endParaRPr lang="en-US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这样的话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如果没有规定，全部落入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周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二、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周</a:t>
            </a:r>
            <a:r>
              <a:rPr lang="zh-CN" altLang="pt-BR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四的可能性微乎其微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次接待都是在周二、周四进行的事件确实发生了，所以由此可以推断出接待时间是有规定的。</a:t>
            </a:r>
            <a:r>
              <a:rPr lang="en-US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实际推断原理</a:t>
            </a:r>
            <a:r>
              <a:rPr lang="en-US" altLang="zh-CN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200" dirty="0">
              <a:solidFill>
                <a:srgbClr val="CC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*当然只通过单一概率来判断事情发生的合理性，是存在疏漏的；更详细的做法在后面统计分析章节学习。</a:t>
            </a:r>
            <a:endParaRPr lang="pt-BR" altLang="zh-CN" sz="2200" dirty="0">
              <a:solidFill>
                <a:srgbClr val="0070C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5862" name="Rectangle 6"/>
          <p:cNvSpPr>
            <a:spLocks noChangeArrowheads="1"/>
          </p:cNvSpPr>
          <p:nvPr/>
        </p:nvSpPr>
        <p:spPr bwMode="auto">
          <a:xfrm>
            <a:off x="457200" y="277813"/>
            <a:ext cx="56686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&amp; Calculation for Probability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5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5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5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5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Body"/>
</p:tagLst>
</file>

<file path=ppt/tags/tag11.xml><?xml version="1.0" encoding="utf-8"?>
<p:tagLst xmlns:p="http://schemas.openxmlformats.org/presentationml/2006/main">
  <p:tag name="RAINPROBLEM" val="ProblemSubmit"/>
  <p:tag name="RAINPROBLEMTYPE" val="FillBlank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" val="ProblemSetting"/>
  <p:tag name="RAINPROBLEMTYPE" val="FillBlank"/>
</p:tagLst>
</file>

<file path=ppt/tags/tag18.xml><?xml version="1.0" encoding="utf-8"?>
<p:tagLst xmlns:p="http://schemas.openxmlformats.org/presentationml/2006/main">
  <p:tag name="RAINPROBLEM" val="FillBlank"/>
  <p:tag name="PROBLEMSCORE" val="2.0"/>
  <p:tag name="PROBLEMBLANK" val="[{&quot;num&quot;:1,&quot;caseSensitive&quot;:false,&quot;fuzzyMatch&quot;:false,&quot;Score&quot;:1.0,&quot;answers&quot;:[&quot;3/8&quot;]},{&quot;num&quot;:2,&quot;caseSensitive&quot;:false,&quot;fuzzyMatch&quot;:false,&quot;Score&quot;:1.0,&quot;answers&quot;:[&quot;7/8&quot;]}]"/>
  <p:tag name="PROBLEMBLANKKEYWORD" val="填空"/>
</p:tagLst>
</file>

<file path=ppt/tags/tag19.xml><?xml version="1.0" encoding="utf-8"?>
<p:tagLst xmlns:p="http://schemas.openxmlformats.org/presentationml/2006/main">
  <p:tag name="RAINPROBLEM" val="ProblemBody"/>
</p:tagLst>
</file>

<file path=ppt/tags/tag2.xml><?xml version="1.0" encoding="utf-8"?>
<p:tagLst xmlns:p="http://schemas.openxmlformats.org/presentationml/2006/main">
  <p:tag name="RAINPROBLEM" val="ProblemSubmit"/>
  <p:tag name="RAINPROBLEMTYPE" val="FillBlank"/>
</p:tagLst>
</file>

<file path=ppt/tags/tag20.xml><?xml version="1.0" encoding="utf-8"?>
<p:tagLst xmlns:p="http://schemas.openxmlformats.org/presentationml/2006/main">
  <p:tag name="RAINPROBLEM" val="ProblemSubmit"/>
  <p:tag name="RAINPROBLEMTYPE" val="FillBlank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FillBlank"/>
</p:tagLst>
</file>

<file path=ppt/tags/tag27.xml><?xml version="1.0" encoding="utf-8"?>
<p:tagLst xmlns:p="http://schemas.openxmlformats.org/presentationml/2006/main">
  <p:tag name="RAINPROBLEM" val="FillBlank"/>
  <p:tag name="PROBLEMSCORE" val="2.0"/>
  <p:tag name="PROBLEMBLANK" val="[{&quot;num&quot;:1,&quot;caseSensitive&quot;:false,&quot;fuzzyMatch&quot;:false,&quot;Score&quot;:1.0,&quot;answers&quot;:[&quot;a/(a+b)&quot;]},{&quot;num&quot;:2,&quot;caseSensitive&quot;:false,&quot;fuzzyMatch&quot;:false,&quot;Score&quot;:1.0,&quot;answers&quot;:[&quot;a/(a+b)&quot;]}]"/>
  <p:tag name="PROBLEMBLANKKEYWORD" val="填空"/>
</p:tagLst>
</file>

<file path=ppt/tags/tag28.xml><?xml version="1.0" encoding="utf-8"?>
<p:tagLst xmlns:p="http://schemas.openxmlformats.org/presentationml/2006/main">
  <p:tag name="KSO_WM_UNIT_PLACING_PICTURE_USER_VIEWPORT" val="{&quot;height&quot;:4598,&quot;width&quot;:6165}"/>
</p:tagLst>
</file>

<file path=ppt/tags/tag29.xml><?xml version="1.0" encoding="utf-8"?>
<p:tagLst xmlns:p="http://schemas.openxmlformats.org/presentationml/2006/main">
  <p:tag name="COMMONDATA" val="eyJoZGlkIjoiYTc2ZGZiNzZiNDVlOGViOWVmM2JhOTY0NGJkNjUyYzgifQ=="/>
</p:tagLst>
</file>

<file path=ppt/tags/tag3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Setting"/>
  <p:tag name="RAINPROBLEMTYPE" val="FillBlank"/>
</p:tagLst>
</file>

<file path=ppt/tags/tag9.xml><?xml version="1.0" encoding="utf-8"?>
<p:tagLst xmlns:p="http://schemas.openxmlformats.org/presentationml/2006/main">
  <p:tag name="RAINPROBLEM" val="FillBlank"/>
  <p:tag name="PROBLEMSCORE" val="2.0"/>
  <p:tag name="PROBLEMBLANK" val="[{&quot;num&quot;:1,&quot;caseSensitive&quot;:false,&quot;fuzzyMatch&quot;:false,&quot;Score&quot;:1.0,&quot;answers&quot;:[&quot;0.9&quot;]},{&quot;num&quot;:2,&quot;caseSensitive&quot;:false,&quot;fuzzyMatch&quot;:false,&quot;Score&quot;:1.0,&quot;answers&quot;:[&quot;0.3&quot;]}]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5122</Words>
  <Application>WPS 演示</Application>
  <PresentationFormat>全屏显示(4:3)</PresentationFormat>
  <Paragraphs>329</Paragraphs>
  <Slides>24</Slides>
  <Notes>88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24</vt:i4>
      </vt:variant>
    </vt:vector>
  </HeadingPairs>
  <TitlesOfParts>
    <vt:vector size="69" baseType="lpstr">
      <vt:lpstr>Arial</vt:lpstr>
      <vt:lpstr>宋体</vt:lpstr>
      <vt:lpstr>Wingdings</vt:lpstr>
      <vt:lpstr>Times New Roman</vt:lpstr>
      <vt:lpstr>Book Antiqua</vt:lpstr>
      <vt:lpstr>Comic Sans MS</vt:lpstr>
      <vt:lpstr>微软雅黑</vt:lpstr>
      <vt:lpstr>华文中宋</vt:lpstr>
      <vt:lpstr>Cambria Math</vt:lpstr>
      <vt:lpstr>Symbol</vt:lpstr>
      <vt:lpstr>楷体_GB2312</vt:lpstr>
      <vt:lpstr>新宋体</vt:lpstr>
      <vt:lpstr>Arial Unicode MS</vt:lpstr>
      <vt:lpstr>黑体</vt:lpstr>
      <vt:lpstr>MS Mincho</vt:lpstr>
      <vt:lpstr>Segoe Print</vt:lpstr>
      <vt:lpstr>Cambria Math</vt:lpstr>
      <vt:lpstr>楷体</vt:lpstr>
      <vt:lpstr>Wingdings</vt:lpstr>
      <vt:lpstr>等线</vt:lpstr>
      <vt:lpstr>Default Design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微信课程群</vt:lpstr>
      <vt:lpstr>PowerPoint 演示文稿</vt:lpstr>
      <vt:lpstr>上节回顾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Hybrid Adaptation Protocol for Layered Multicast and Its Optimal Rate Allocation</dc:title>
  <dc:creator>Bo Li</dc:creator>
  <cp:lastModifiedBy>Olivia</cp:lastModifiedBy>
  <cp:revision>624</cp:revision>
  <dcterms:created xsi:type="dcterms:W3CDTF">2002-06-25T16:43:00Z</dcterms:created>
  <dcterms:modified xsi:type="dcterms:W3CDTF">2022-09-20T09:52:52Z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04E6DCA1E3AF4547A2168DF21FFFF779</vt:lpwstr>
  </property>
  <property fmtid="{D5CDD505-2E9C-101B-9397-08002B2CF9AE}" pid="3" name="KSOProductBuildVer">
    <vt:lpwstr>2052-11.1.0.12358</vt:lpwstr>
  </property>
</Properties>
</file>