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86" r:id="rId2"/>
  </p:sldMasterIdLst>
  <p:notesMasterIdLst>
    <p:notesMasterId r:id="rId39"/>
  </p:notesMasterIdLst>
  <p:sldIdLst>
    <p:sldId id="256" r:id="rId3"/>
    <p:sldId id="1858" r:id="rId4"/>
    <p:sldId id="1859" r:id="rId5"/>
    <p:sldId id="1860" r:id="rId6"/>
    <p:sldId id="1861" r:id="rId7"/>
    <p:sldId id="1885" r:id="rId8"/>
    <p:sldId id="1862" r:id="rId9"/>
    <p:sldId id="1863" r:id="rId10"/>
    <p:sldId id="1864" r:id="rId11"/>
    <p:sldId id="1865" r:id="rId12"/>
    <p:sldId id="1886" r:id="rId13"/>
    <p:sldId id="1888" r:id="rId14"/>
    <p:sldId id="1887" r:id="rId15"/>
    <p:sldId id="1866" r:id="rId16"/>
    <p:sldId id="1867" r:id="rId17"/>
    <p:sldId id="1889" r:id="rId18"/>
    <p:sldId id="1890" r:id="rId19"/>
    <p:sldId id="1891" r:id="rId20"/>
    <p:sldId id="1892" r:id="rId21"/>
    <p:sldId id="1893" r:id="rId22"/>
    <p:sldId id="1868" r:id="rId23"/>
    <p:sldId id="1869" r:id="rId24"/>
    <p:sldId id="1870" r:id="rId25"/>
    <p:sldId id="1871" r:id="rId26"/>
    <p:sldId id="1872" r:id="rId27"/>
    <p:sldId id="1873" r:id="rId28"/>
    <p:sldId id="1874" r:id="rId29"/>
    <p:sldId id="1875" r:id="rId30"/>
    <p:sldId id="1876" r:id="rId31"/>
    <p:sldId id="1877" r:id="rId32"/>
    <p:sldId id="1878" r:id="rId33"/>
    <p:sldId id="1879" r:id="rId34"/>
    <p:sldId id="1880" r:id="rId35"/>
    <p:sldId id="1881" r:id="rId36"/>
    <p:sldId id="1882" r:id="rId37"/>
    <p:sldId id="1883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13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3D25E-2DB3-4E4F-8E2C-9C7FFD22959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435" y="2129656"/>
            <a:ext cx="7771132" cy="14704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284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6377" indent="0" algn="ctr">
              <a:buNone/>
              <a:defRPr/>
            </a:lvl2pPr>
            <a:lvl3pPr marL="912754" indent="0" algn="ctr">
              <a:buNone/>
              <a:defRPr/>
            </a:lvl3pPr>
            <a:lvl4pPr marL="1369131" indent="0" algn="ctr">
              <a:buNone/>
              <a:defRPr/>
            </a:lvl4pPr>
            <a:lvl5pPr marL="1825508" indent="0" algn="ctr">
              <a:buNone/>
              <a:defRPr/>
            </a:lvl5pPr>
            <a:lvl6pPr marL="2281885" indent="0" algn="ctr">
              <a:buNone/>
              <a:defRPr/>
            </a:lvl6pPr>
            <a:lvl7pPr marL="2738262" indent="0" algn="ctr">
              <a:buNone/>
              <a:defRPr/>
            </a:lvl7pPr>
            <a:lvl8pPr marL="3194639" indent="0" algn="ctr">
              <a:buNone/>
              <a:defRPr/>
            </a:lvl8pPr>
            <a:lvl9pPr marL="3651016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3387" y="228178"/>
            <a:ext cx="1941991" cy="60197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2661" y="228178"/>
            <a:ext cx="5678538" cy="601976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5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5D8F8-9B02-43BC-9EC3-1F1C5A088EE6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7FF1E-9A68-4416-9636-17BFCDF386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99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7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4321" y="1600412"/>
            <a:ext cx="3811057" cy="22469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4321" y="3999444"/>
            <a:ext cx="3811057" cy="2248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0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435" y="2129656"/>
            <a:ext cx="7771132" cy="14704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284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6377" indent="0" algn="ctr">
              <a:buNone/>
              <a:defRPr/>
            </a:lvl2pPr>
            <a:lvl3pPr marL="912754" indent="0" algn="ctr">
              <a:buNone/>
              <a:defRPr/>
            </a:lvl3pPr>
            <a:lvl4pPr marL="1369131" indent="0" algn="ctr">
              <a:buNone/>
              <a:defRPr/>
            </a:lvl4pPr>
            <a:lvl5pPr marL="1825508" indent="0" algn="ctr">
              <a:buNone/>
              <a:defRPr/>
            </a:lvl5pPr>
            <a:lvl6pPr marL="2281885" indent="0" algn="ctr">
              <a:buNone/>
              <a:defRPr/>
            </a:lvl6pPr>
            <a:lvl7pPr marL="2738262" indent="0" algn="ctr">
              <a:buNone/>
              <a:defRPr/>
            </a:lvl7pPr>
            <a:lvl8pPr marL="3194639" indent="0" algn="ctr">
              <a:buNone/>
              <a:defRPr/>
            </a:lvl8pPr>
            <a:lvl9pPr marL="3651016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C63A1-51A8-4345-9FFA-94AD6D91FEDD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ACED5-86DA-4765-8DB6-736CAC7CDF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251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530" y="152118"/>
            <a:ext cx="8826940" cy="766930"/>
          </a:xfrm>
        </p:spPr>
        <p:txBody>
          <a:bodyPr/>
          <a:lstStyle>
            <a:lvl1pPr>
              <a:defRPr sz="3594" b="0" u="none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530" y="1071166"/>
            <a:ext cx="8826940" cy="5552318"/>
          </a:xfrm>
        </p:spPr>
        <p:txBody>
          <a:bodyPr/>
          <a:lstStyle>
            <a:lvl1pPr>
              <a:lnSpc>
                <a:spcPct val="130000"/>
              </a:lnSpc>
              <a:spcBef>
                <a:spcPts val="1198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lnSpc>
                <a:spcPct val="13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lnSpc>
                <a:spcPct val="13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742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96" y="2906094"/>
            <a:ext cx="7771132" cy="1500584"/>
          </a:xfrm>
        </p:spPr>
        <p:txBody>
          <a:bodyPr anchor="b"/>
          <a:lstStyle>
            <a:lvl1pPr marL="0" indent="0">
              <a:buNone/>
              <a:defRPr sz="1996"/>
            </a:lvl1pPr>
            <a:lvl2pPr marL="456377" indent="0">
              <a:buNone/>
              <a:defRPr sz="1797"/>
            </a:lvl2pPr>
            <a:lvl3pPr marL="912754" indent="0">
              <a:buNone/>
              <a:defRPr sz="1597"/>
            </a:lvl3pPr>
            <a:lvl4pPr marL="1369131" indent="0">
              <a:buNone/>
              <a:defRPr sz="1397"/>
            </a:lvl4pPr>
            <a:lvl5pPr marL="1825508" indent="0">
              <a:buNone/>
              <a:defRPr sz="1397"/>
            </a:lvl5pPr>
            <a:lvl6pPr marL="2281885" indent="0">
              <a:buNone/>
              <a:defRPr sz="1397"/>
            </a:lvl6pPr>
            <a:lvl7pPr marL="2738262" indent="0">
              <a:buNone/>
              <a:defRPr sz="1397"/>
            </a:lvl7pPr>
            <a:lvl8pPr marL="3194639" indent="0">
              <a:buNone/>
              <a:defRPr sz="1397"/>
            </a:lvl8pPr>
            <a:lvl9pPr marL="3651016" indent="0">
              <a:buNone/>
              <a:defRPr sz="13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8380B-5486-4B71-92EE-00F32D5D6732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5ECC-C891-469D-8BB4-D80F5F0397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54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AF1B-AD94-4215-AFAF-8B711965A194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5138F-151F-45E5-801D-D321262642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270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1BFC-3F21-433C-9F08-4E73E6D98765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C591C-2714-4251-8A34-0D5CFA4B9E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4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530" y="152118"/>
            <a:ext cx="8826940" cy="766930"/>
          </a:xfrm>
        </p:spPr>
        <p:txBody>
          <a:bodyPr/>
          <a:lstStyle>
            <a:lvl1pPr>
              <a:defRPr sz="3594" b="0" u="none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530" y="1147225"/>
            <a:ext cx="8826940" cy="5476259"/>
          </a:xfrm>
        </p:spPr>
        <p:txBody>
          <a:bodyPr/>
          <a:lstStyle>
            <a:lvl1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340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1E094-E293-496E-9057-41CA303418D7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01421-4231-4CF6-8887-099F583BAC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723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DFC57-2570-4FF0-B47B-98C02D35D184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E72BC-E6F8-4BEC-92E2-0B1BCAF2F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418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6" y="272546"/>
            <a:ext cx="3008896" cy="1163071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49" y="272546"/>
            <a:ext cx="5112586" cy="585338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DEF4B-AF4F-4A93-A5CD-A2E1EAFCE666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A0684-F2E3-4A73-8556-66BAD5FEF5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152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5607-E8E5-490E-9F82-10F15FCA616F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F2AB8-C1D5-487C-9C98-0E06C0578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59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733C-949A-461E-9B50-4C0F02D9AEF2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1EDB-2CD6-40B9-A1FF-A7AE527C5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656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3387" y="228178"/>
            <a:ext cx="1941991" cy="60197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2661" y="228178"/>
            <a:ext cx="5678538" cy="60197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2C4BE-0600-4578-B839-947F38BDE149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6A4A-576F-4AC0-AB10-7129479C24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263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5D8F8-9B02-43BC-9EC3-1F1C5A088EE6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7FF1E-9A68-4416-9636-17BFCDF386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688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6F592-8E45-4CB0-90B2-000305139657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70F8C-4023-47D3-A2CB-8C14B9DAA5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47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4321" y="1600412"/>
            <a:ext cx="3811057" cy="22469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4321" y="3999444"/>
            <a:ext cx="3811057" cy="2248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7D3D0-B1D9-4BD9-9EFC-8CCA41A34596}" type="datetime1">
              <a:rPr lang="zh-CN" altLang="en-US" smtClean="0"/>
              <a:t>2023/10/6</a:t>
            </a:fld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CS433/533: COmputer Networks</a:t>
            </a: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8C6C-63C9-46BE-AC8C-4B6968D2A5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1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96" y="2906094"/>
            <a:ext cx="7771132" cy="1500584"/>
          </a:xfrm>
        </p:spPr>
        <p:txBody>
          <a:bodyPr anchor="b"/>
          <a:lstStyle>
            <a:lvl1pPr marL="0" indent="0">
              <a:buNone/>
              <a:defRPr sz="1996"/>
            </a:lvl1pPr>
            <a:lvl2pPr marL="456377" indent="0">
              <a:buNone/>
              <a:defRPr sz="1797"/>
            </a:lvl2pPr>
            <a:lvl3pPr marL="912754" indent="0">
              <a:buNone/>
              <a:defRPr sz="1597"/>
            </a:lvl3pPr>
            <a:lvl4pPr marL="1369131" indent="0">
              <a:buNone/>
              <a:defRPr sz="1397"/>
            </a:lvl4pPr>
            <a:lvl5pPr marL="1825508" indent="0">
              <a:buNone/>
              <a:defRPr sz="1397"/>
            </a:lvl5pPr>
            <a:lvl6pPr marL="2281885" indent="0">
              <a:buNone/>
              <a:defRPr sz="1397"/>
            </a:lvl6pPr>
            <a:lvl7pPr marL="2738262" indent="0">
              <a:buNone/>
              <a:defRPr sz="1397"/>
            </a:lvl7pPr>
            <a:lvl8pPr marL="3194639" indent="0">
              <a:buNone/>
              <a:defRPr sz="1397"/>
            </a:lvl8pPr>
            <a:lvl9pPr marL="3651016" indent="0">
              <a:buNone/>
              <a:defRPr sz="139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5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2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6" y="272546"/>
            <a:ext cx="3008896" cy="1163071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49" y="272546"/>
            <a:ext cx="5112586" cy="585338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2023/10/6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3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382" y="164004"/>
            <a:ext cx="8811087" cy="6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7" tIns="45781" rIns="91557" bIns="45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4382" y="1093679"/>
            <a:ext cx="8811087" cy="537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32" y="6395307"/>
            <a:ext cx="184456" cy="3681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62" tIns="45630" rIns="91262" bIns="45630">
            <a:spAutoFit/>
          </a:bodyPr>
          <a:lstStyle/>
          <a:p>
            <a:pPr>
              <a:defRPr/>
            </a:pPr>
            <a:endParaRPr lang="zh-CN" altLang="en-US" sz="1797">
              <a:ea typeface="宋体" pitchFamily="2" charset="-122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0" y="919048"/>
            <a:ext cx="9144000" cy="76059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321" tIns="44368" rIns="90321" bIns="44368" anchor="ctr"/>
          <a:lstStyle/>
          <a:p>
            <a:pPr>
              <a:defRPr/>
            </a:pPr>
            <a:endParaRPr lang="zh-CN" altLang="en-US" sz="1797">
              <a:ea typeface="宋体" pitchFamily="2" charset="-122"/>
            </a:endParaRPr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4660" y="6564471"/>
            <a:ext cx="2858566" cy="29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98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6244" y="6563270"/>
            <a:ext cx="1147756" cy="29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98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4106" name="Picture 13" descr="无标题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36116" y="164004"/>
            <a:ext cx="610757" cy="6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46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txStyles>
    <p:titleStyle>
      <a:lvl1pPr algn="l" defTabSz="914339" rtl="0" eaLnBrk="1" fontAlgn="base" hangingPunct="1">
        <a:spcBef>
          <a:spcPct val="0"/>
        </a:spcBef>
        <a:spcAft>
          <a:spcPct val="0"/>
        </a:spcAft>
        <a:defRPr sz="3594" u="sng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2pPr>
      <a:lvl3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3pPr>
      <a:lvl4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4pPr>
      <a:lvl5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5pPr>
      <a:lvl6pPr marL="456377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6pPr>
      <a:lvl7pPr marL="912754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7pPr>
      <a:lvl8pPr marL="1369131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8pPr>
      <a:lvl9pPr marL="1825508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9pPr>
    </p:titleStyle>
    <p:bodyStyle>
      <a:lvl1pPr marL="342283" indent="-342283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795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3198" indent="-286821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3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2528" indent="-228189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har char="•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489" indent="-229774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har char="–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6866" indent="-228189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3243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6pPr>
      <a:lvl7pPr marL="2969620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7pPr>
      <a:lvl8pPr marL="3425997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8pPr>
      <a:lvl9pPr marL="3882374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382" y="164004"/>
            <a:ext cx="8811087" cy="6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7" tIns="45781" rIns="91557" bIns="45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4382" y="1093679"/>
            <a:ext cx="8811087" cy="537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32" y="6395307"/>
            <a:ext cx="183895" cy="167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62" tIns="45630" rIns="91262" bIns="45630">
            <a:spAutoFit/>
          </a:bodyPr>
          <a:lstStyle/>
          <a:p>
            <a:pPr>
              <a:defRPr/>
            </a:pPr>
            <a:endParaRPr lang="zh-CN" altLang="en-US" sz="499">
              <a:ea typeface="宋体" pitchFamily="2" charset="-122"/>
            </a:endParaRPr>
          </a:p>
        </p:txBody>
      </p:sp>
      <p:sp>
        <p:nvSpPr>
          <p:cNvPr id="230407" name="Rectangle 7"/>
          <p:cNvSpPr>
            <a:spLocks noChangeArrowheads="1"/>
          </p:cNvSpPr>
          <p:nvPr userDrawn="1"/>
        </p:nvSpPr>
        <p:spPr bwMode="auto">
          <a:xfrm>
            <a:off x="0" y="919048"/>
            <a:ext cx="9144000" cy="76059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321" tIns="44368" rIns="90321" bIns="44368" anchor="ctr"/>
          <a:lstStyle/>
          <a:p>
            <a:pPr>
              <a:defRPr/>
            </a:pPr>
            <a:endParaRPr lang="zh-CN" altLang="en-US" sz="499">
              <a:ea typeface="宋体" pitchFamily="2" charset="-122"/>
            </a:endParaRPr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4660" y="6564471"/>
            <a:ext cx="2858566" cy="29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98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计算机网络 </a:t>
            </a:r>
            <a:r>
              <a:rPr lang="en-US" altLang="zh-CN"/>
              <a:t>ISBN:978-7-302-56688-5</a:t>
            </a:r>
            <a:endParaRPr lang="en-US" altLang="zh-CN" dirty="0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6244" y="6563270"/>
            <a:ext cx="1147756" cy="29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98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7904051-92B9-4FB5-8EDA-4EDCC225181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6" name="Picture 13" descr="无标题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236116" y="164004"/>
            <a:ext cx="610757" cy="6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420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hf hdr="0" ftr="0" dt="0"/>
  <p:txStyles>
    <p:titleStyle>
      <a:lvl1pPr algn="l" defTabSz="914339" rtl="0" eaLnBrk="0" fontAlgn="base" hangingPunct="0">
        <a:spcBef>
          <a:spcPct val="0"/>
        </a:spcBef>
        <a:spcAft>
          <a:spcPct val="0"/>
        </a:spcAft>
        <a:defRPr sz="3594" u="sng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2pPr>
      <a:lvl3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3pPr>
      <a:lvl4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4pPr>
      <a:lvl5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5pPr>
      <a:lvl6pPr marL="456377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6pPr>
      <a:lvl7pPr marL="912754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7pPr>
      <a:lvl8pPr marL="1369131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8pPr>
      <a:lvl9pPr marL="1825508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9pPr>
    </p:titleStyle>
    <p:bodyStyle>
      <a:lvl1pPr marL="342283" indent="-342283" algn="l" defTabSz="914339" rtl="0" eaLnBrk="0" fontAlgn="base" hangingPunct="0">
        <a:lnSpc>
          <a:spcPct val="120000"/>
        </a:lnSpc>
        <a:spcBef>
          <a:spcPts val="299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795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3198" indent="-286821" algn="l" defTabSz="914339" rtl="0" eaLnBrk="0" fontAlgn="base" hangingPunct="0">
        <a:lnSpc>
          <a:spcPct val="120000"/>
        </a:lnSpc>
        <a:spcBef>
          <a:spcPts val="299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3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2528" indent="-228189" algn="l" defTabSz="914339" rtl="0" eaLnBrk="0" fontAlgn="base" hangingPunct="0">
        <a:lnSpc>
          <a:spcPct val="120000"/>
        </a:lnSpc>
        <a:spcBef>
          <a:spcPts val="299"/>
        </a:spcBef>
        <a:spcAft>
          <a:spcPct val="0"/>
        </a:spcAft>
        <a:buChar char="•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489" indent="-229774" algn="l" defTabSz="914339" rtl="0" eaLnBrk="0" fontAlgn="base" hangingPunct="0">
        <a:lnSpc>
          <a:spcPct val="120000"/>
        </a:lnSpc>
        <a:spcBef>
          <a:spcPts val="299"/>
        </a:spcBef>
        <a:spcAft>
          <a:spcPct val="0"/>
        </a:spcAft>
        <a:buChar char="–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6866" indent="-228189" algn="l" defTabSz="914339" rtl="0" eaLnBrk="0" fontAlgn="base" hangingPunct="0">
        <a:lnSpc>
          <a:spcPct val="120000"/>
        </a:lnSpc>
        <a:spcBef>
          <a:spcPts val="299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3243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6pPr>
      <a:lvl7pPr marL="2969620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7pPr>
      <a:lvl8pPr marL="3425997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8pPr>
      <a:lvl9pPr marL="3882374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3968" y="0"/>
            <a:ext cx="4788626" cy="6858000"/>
          </a:xfrm>
        </p:spPr>
        <p:txBody>
          <a:bodyPr>
            <a:noAutofit/>
          </a:bodyPr>
          <a:lstStyle/>
          <a:p>
            <a:endParaRPr lang="en-US" altLang="zh-CN" b="1" dirty="0">
              <a:solidFill>
                <a:srgbClr val="002060"/>
              </a:solidFill>
            </a:endParaRP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章	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虚拟局域网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6421B52-60C5-44D6-BC1A-E522205F0426}"/>
              </a:ext>
            </a:extLst>
          </p:cNvPr>
          <p:cNvSpPr txBox="1">
            <a:spLocks/>
          </p:cNvSpPr>
          <p:nvPr/>
        </p:nvSpPr>
        <p:spPr bwMode="auto">
          <a:xfrm>
            <a:off x="158530" y="152118"/>
            <a:ext cx="8826940" cy="76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7" tIns="45781" rIns="91557" bIns="45781" numCol="1" anchor="ctr" anchorCtr="0" compatLnSpc="1">
            <a:prstTxWarp prst="textNoShape">
              <a:avLst/>
            </a:prstTxWarp>
            <a:normAutofit/>
          </a:bodyPr>
          <a:lstStyle>
            <a:lvl1pPr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594" u="sng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6377"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2754"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69131"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5508" algn="l" defTabSz="914339" rtl="0" eaLnBrk="1" fontAlgn="base" hangingPunct="1">
              <a:spcBef>
                <a:spcPct val="0"/>
              </a:spcBef>
              <a:spcAft>
                <a:spcPct val="0"/>
              </a:spcAft>
              <a:defRPr sz="3993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zh-CN" altLang="en-US" u="none" kern="0" dirty="0"/>
              <a:t>计算机网络技术与应用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47EE3E-18E7-49F6-9841-9AC4BCAD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0" y="1196752"/>
            <a:ext cx="3889341" cy="54371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5891-F732-4921-A07C-902D4EFE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MAC</a:t>
            </a:r>
            <a:r>
              <a:rPr lang="zh-CN" altLang="en-US" dirty="0"/>
              <a:t>地址的动态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E2F9B-89F9-4DE2-AB94-7F0194A3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管理员指定一个</a:t>
            </a:r>
            <a:r>
              <a:rPr lang="en-US" altLang="zh-CN" dirty="0"/>
              <a:t>VLAN</a:t>
            </a:r>
            <a:r>
              <a:rPr lang="zh-CN" altLang="en-US" dirty="0"/>
              <a:t>包含哪些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995"/>
              </a:spcBef>
            </a:pPr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网络规模大时，管理员初始的配置工作量大</a:t>
            </a:r>
            <a:endParaRPr lang="en-US" altLang="zh-CN" dirty="0"/>
          </a:p>
          <a:p>
            <a:pPr lvl="1"/>
            <a:r>
              <a:rPr lang="zh-CN" altLang="en-US" dirty="0"/>
              <a:t>主机更换网卡后，</a:t>
            </a:r>
            <a:r>
              <a:rPr lang="en-US" altLang="zh-CN" dirty="0"/>
              <a:t>VLAN</a:t>
            </a:r>
            <a:r>
              <a:rPr lang="zh-CN" altLang="en-US" dirty="0"/>
              <a:t>的配置需相应改变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B21481-9256-4FB8-AB8E-D55624B6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2644F9-F860-4202-83CE-D29D279BE09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5378" y="1755699"/>
          <a:ext cx="7733244" cy="273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4705478" imgH="1666801" progId="Visio.Drawing.15">
                  <p:embed/>
                </p:oleObj>
              </mc:Choice>
              <mc:Fallback>
                <p:oleObj name="Visio" r:id="rId3" imgW="4705478" imgH="1666801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12644F9-F860-4202-83CE-D29D279BE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78" y="1755699"/>
                        <a:ext cx="7733244" cy="2738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11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5891-F732-4921-A07C-902D4EFE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基于互联层的动态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E2F9B-89F9-4DE2-AB94-7F0194A3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6747"/>
            <a:ext cx="9001000" cy="5636737"/>
          </a:xfrm>
        </p:spPr>
        <p:txBody>
          <a:bodyPr/>
          <a:lstStyle/>
          <a:p>
            <a:r>
              <a:rPr lang="zh-CN" altLang="en-US" dirty="0"/>
              <a:t>根据互联层使用的协议、互联层的地址定义</a:t>
            </a:r>
            <a:r>
              <a:rPr lang="en-US" altLang="zh-CN" dirty="0"/>
              <a:t>VLAN</a:t>
            </a:r>
            <a:r>
              <a:rPr lang="zh-CN" altLang="en-US" dirty="0"/>
              <a:t>成员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995"/>
              </a:spcBef>
            </a:pPr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成员的定义和维护简单</a:t>
            </a:r>
            <a:endParaRPr lang="en-US" altLang="zh-CN" dirty="0"/>
          </a:p>
          <a:p>
            <a:pPr lvl="1"/>
            <a:r>
              <a:rPr lang="zh-CN" altLang="en-US" dirty="0"/>
              <a:t>效率：需要深入数据帧的数据区域读取和分析高层协议信息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B21481-9256-4FB8-AB8E-D55624B6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2DC5E65-C1AE-428D-AEDB-7D6D8228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F941B53-20D0-4917-94B0-9B7B7739B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07059"/>
              </p:ext>
            </p:extLst>
          </p:nvPr>
        </p:nvGraphicFramePr>
        <p:xfrm>
          <a:off x="439735" y="2132856"/>
          <a:ext cx="8264530" cy="223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Visio" r:id="rId3" imgW="5862523" imgH="1581172" progId="Visio.Drawing.15">
                  <p:embed/>
                </p:oleObj>
              </mc:Choice>
              <mc:Fallback>
                <p:oleObj name="Visio" r:id="rId3" imgW="5862523" imgH="158117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5" y="2132856"/>
                        <a:ext cx="8264530" cy="2232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44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0874C-605E-448B-9DC1-F2E12E06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跨越交换机的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CE867-3C00-4092-82B8-652E03EB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1166"/>
            <a:ext cx="8640960" cy="5552318"/>
          </a:xfrm>
        </p:spPr>
        <p:txBody>
          <a:bodyPr/>
          <a:lstStyle/>
          <a:p>
            <a:r>
              <a:rPr lang="zh-CN" altLang="en-US" sz="2800" dirty="0"/>
              <a:t>应用环境要求</a:t>
            </a:r>
            <a:r>
              <a:rPr lang="en-US" altLang="zh-CN" sz="2800" dirty="0"/>
              <a:t>VLAN</a:t>
            </a:r>
            <a:r>
              <a:rPr lang="zh-CN" altLang="en-US" sz="2800" dirty="0"/>
              <a:t>跨越交换机</a:t>
            </a:r>
            <a:endParaRPr lang="en-US" altLang="zh-CN" sz="2800" dirty="0"/>
          </a:p>
          <a:p>
            <a:r>
              <a:rPr lang="zh-CN" altLang="en-US" sz="2800" dirty="0"/>
              <a:t>单台交换机的</a:t>
            </a:r>
            <a:r>
              <a:rPr lang="en-US" altLang="zh-CN" sz="2800" dirty="0"/>
              <a:t>VLAN</a:t>
            </a:r>
            <a:r>
              <a:rPr lang="zh-CN" altLang="en-US" sz="2800" dirty="0"/>
              <a:t>思想，推广到多台交换机是否可以？会出现什么问题？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CFABAC-5CCE-415B-A627-8538FA41C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41BA1C-9017-46AE-8E2A-ACCFB3D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0" y="3412910"/>
            <a:ext cx="8224840" cy="26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0874C-605E-448B-9DC1-F2E12E06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跨越交换机的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CE867-3C00-4092-82B8-652E03EB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071166"/>
            <a:ext cx="9108504" cy="5552318"/>
          </a:xfrm>
        </p:spPr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多个</a:t>
            </a:r>
            <a:r>
              <a:rPr lang="en-US" altLang="zh-CN" sz="2400" dirty="0"/>
              <a:t>VLAN</a:t>
            </a:r>
            <a:r>
              <a:rPr lang="zh-CN" altLang="en-US" sz="2400" dirty="0"/>
              <a:t>共享级联端口：一实体端口需要虚拟出多虚拟端口</a:t>
            </a:r>
            <a:endParaRPr lang="en-US" altLang="zh-CN" sz="2400" dirty="0"/>
          </a:p>
          <a:p>
            <a:r>
              <a:rPr lang="zh-CN" altLang="en-US" sz="2400" dirty="0"/>
              <a:t>多个</a:t>
            </a:r>
            <a:r>
              <a:rPr lang="en-US" altLang="zh-CN" sz="2400" dirty="0"/>
              <a:t>VLAN</a:t>
            </a:r>
            <a:r>
              <a:rPr lang="zh-CN" altLang="en-US" sz="2400" dirty="0"/>
              <a:t>共享中继线：一实体中继线需要虚拟出多虚拟中继线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CFABAC-5CCE-415B-A627-8538FA41C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808D31-BC2B-4E61-B06A-B48BEA31E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297077"/>
              </p:ext>
            </p:extLst>
          </p:nvPr>
        </p:nvGraphicFramePr>
        <p:xfrm>
          <a:off x="189588" y="1628800"/>
          <a:ext cx="8573776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Visio" r:id="rId3" imgW="7148474" imgH="2709717" progId="Visio.Drawing.15">
                  <p:embed/>
                </p:oleObj>
              </mc:Choice>
              <mc:Fallback>
                <p:oleObj name="Visio" r:id="rId3" imgW="7148474" imgH="27097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88" y="1628800"/>
                        <a:ext cx="8573776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93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8B24-9A28-4430-B573-822CDB89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跨越交换机时的问题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FCA12-1DBB-465D-8D99-94459219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成员能否在不同交换机上识别？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5EF55E-8247-4DD3-B126-EFA1EC5B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19D8BBA-CF74-4671-992C-E8BAC83143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0581" y="1983876"/>
          <a:ext cx="8622838" cy="4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6058053" imgH="3152735" progId="Visio.Drawing.15">
                  <p:embed/>
                </p:oleObj>
              </mc:Choice>
              <mc:Fallback>
                <p:oleObj name="Visio" r:id="rId3" imgW="6058053" imgH="3152735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19D8BBA-CF74-4671-992C-E8BAC8314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81" y="1983876"/>
                        <a:ext cx="8622838" cy="4487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22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9F2A1-3883-4C96-874C-100CD49D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802.1Q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C0EAF-173C-4AFF-95F1-135972B6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跨越交换机出现问题的主要原因：共享端口不能区分接收的数据帧属于哪个</a:t>
            </a:r>
            <a:r>
              <a:rPr lang="en-US" altLang="zh-CN" dirty="0"/>
              <a:t>VLAN</a:t>
            </a:r>
            <a:r>
              <a:rPr lang="zh-CN" altLang="en-US" dirty="0"/>
              <a:t>流</a:t>
            </a:r>
            <a:endParaRPr lang="en-US" altLang="zh-CN" dirty="0"/>
          </a:p>
          <a:p>
            <a:r>
              <a:rPr lang="en-US" altLang="zh-CN" dirty="0"/>
              <a:t>IEEE 802.1Q</a:t>
            </a:r>
          </a:p>
          <a:p>
            <a:pPr lvl="1"/>
            <a:r>
              <a:rPr lang="zh-CN" altLang="en-US" dirty="0"/>
              <a:t>目标：解决交换机之间的</a:t>
            </a:r>
            <a:r>
              <a:rPr lang="en-US" altLang="zh-CN" dirty="0"/>
              <a:t>VLAN</a:t>
            </a:r>
            <a:r>
              <a:rPr lang="zh-CN" altLang="en-US" dirty="0"/>
              <a:t>信息交换问题</a:t>
            </a:r>
            <a:endParaRPr lang="en-US" altLang="zh-CN" dirty="0"/>
          </a:p>
          <a:p>
            <a:pPr lvl="1"/>
            <a:r>
              <a:rPr lang="zh-CN" altLang="en-US" dirty="0"/>
              <a:t>扩展以太网数据帧结构，使交换机之间转发的数据帧携带所属的</a:t>
            </a:r>
            <a:r>
              <a:rPr lang="en-US" altLang="zh-CN" dirty="0"/>
              <a:t>VLAN</a:t>
            </a:r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32634C-7488-42F1-B893-A5B795C9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6E3968E-A9AD-4529-85A0-7769CC757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79015"/>
              </p:ext>
            </p:extLst>
          </p:nvPr>
        </p:nvGraphicFramePr>
        <p:xfrm>
          <a:off x="195430" y="5085184"/>
          <a:ext cx="8753140" cy="60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3" imgW="6972453" imgH="476273" progId="Visio.Drawing.15">
                  <p:embed/>
                </p:oleObj>
              </mc:Choice>
              <mc:Fallback>
                <p:oleObj name="Visio" r:id="rId3" imgW="6972453" imgH="476273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E3968E-A9AD-4529-85A0-7769CC757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30" y="5085184"/>
                        <a:ext cx="8753140" cy="602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9F2A1-3883-4C96-874C-100CD49D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802.1Q</a:t>
            </a:r>
            <a:r>
              <a:rPr lang="zh-CN" altLang="en-US" dirty="0"/>
              <a:t>标记字段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C0EAF-173C-4AFF-95F1-135972B6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908721"/>
            <a:ext cx="8826940" cy="571476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802.1Q</a:t>
            </a:r>
            <a:r>
              <a:rPr lang="zh-CN" altLang="en-US" sz="2400" dirty="0"/>
              <a:t>标记字段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000" dirty="0"/>
              <a:t>占位</a:t>
            </a:r>
            <a:r>
              <a:rPr lang="en-US" altLang="zh-CN" sz="2000" dirty="0"/>
              <a:t>4</a:t>
            </a:r>
            <a:r>
              <a:rPr lang="zh-CN" altLang="en-US" sz="2000" dirty="0"/>
              <a:t>字节。其中，</a:t>
            </a:r>
            <a:r>
              <a:rPr lang="en-US" altLang="zh-CN" sz="2000" dirty="0"/>
              <a:t>VLAN</a:t>
            </a:r>
            <a:r>
              <a:rPr lang="zh-CN" altLang="en-US" sz="2000" dirty="0"/>
              <a:t>标识符</a:t>
            </a:r>
            <a:r>
              <a:rPr lang="en-US" altLang="zh-CN" sz="2000" dirty="0"/>
              <a:t>VID</a:t>
            </a:r>
            <a:r>
              <a:rPr lang="zh-CN" altLang="en-US" sz="2000" dirty="0"/>
              <a:t>的长度为</a:t>
            </a:r>
            <a:r>
              <a:rPr lang="en-US" altLang="zh-CN" sz="2000" dirty="0"/>
              <a:t>12</a:t>
            </a:r>
            <a:r>
              <a:rPr lang="zh-CN" altLang="en-US" sz="2000" dirty="0"/>
              <a:t>比特</a:t>
            </a:r>
            <a:endParaRPr lang="en-US" altLang="zh-CN" sz="2000" dirty="0"/>
          </a:p>
          <a:p>
            <a:pPr lvl="1">
              <a:spcBef>
                <a:spcPts val="300"/>
              </a:spcBef>
            </a:pPr>
            <a:r>
              <a:rPr lang="zh-CN" altLang="en-US" sz="2000" dirty="0"/>
              <a:t>向共享端口转发数据帧时添加；从共享端口接收处理后删除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标记协议标识符</a:t>
            </a:r>
            <a:r>
              <a:rPr lang="en-US" altLang="zh-CN" sz="2400" dirty="0"/>
              <a:t>TPID</a:t>
            </a:r>
            <a:r>
              <a:rPr lang="zh-CN" altLang="en-US" sz="2400" dirty="0"/>
              <a:t>：协议类型，取值</a:t>
            </a:r>
            <a:r>
              <a:rPr lang="en-US" altLang="zh-CN" sz="2400" dirty="0"/>
              <a:t>8100H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标记控制信息</a:t>
            </a:r>
            <a:r>
              <a:rPr lang="en-US" altLang="zh-CN" sz="2400" dirty="0"/>
              <a:t>TCI</a:t>
            </a:r>
            <a:r>
              <a:rPr lang="zh-CN" altLang="en-US" sz="2400" dirty="0"/>
              <a:t>：</a:t>
            </a:r>
          </a:p>
          <a:p>
            <a:pPr lvl="1">
              <a:spcBef>
                <a:spcPts val="300"/>
              </a:spcBef>
            </a:pPr>
            <a:r>
              <a:rPr lang="zh-CN" altLang="en-US" sz="2001" dirty="0"/>
              <a:t>用户优先级：</a:t>
            </a:r>
            <a:r>
              <a:rPr lang="en-US" altLang="zh-CN" sz="2001" dirty="0"/>
              <a:t>3</a:t>
            </a:r>
            <a:r>
              <a:rPr lang="zh-CN" altLang="en-US" sz="2001" dirty="0"/>
              <a:t>比特，</a:t>
            </a:r>
            <a:r>
              <a:rPr lang="en-US" altLang="zh-CN" sz="2001" dirty="0"/>
              <a:t>8</a:t>
            </a:r>
            <a:r>
              <a:rPr lang="zh-CN" altLang="en-US" sz="2001" dirty="0"/>
              <a:t>级</a:t>
            </a:r>
          </a:p>
          <a:p>
            <a:pPr lvl="1">
              <a:spcBef>
                <a:spcPts val="300"/>
              </a:spcBef>
            </a:pPr>
            <a:r>
              <a:rPr lang="zh-CN" altLang="en-US" sz="2001" dirty="0"/>
              <a:t>规范格式指示符：</a:t>
            </a:r>
            <a:r>
              <a:rPr lang="en-US" altLang="zh-CN" sz="2001" dirty="0"/>
              <a:t>1</a:t>
            </a:r>
            <a:r>
              <a:rPr lang="zh-CN" altLang="en-US" sz="2001" dirty="0"/>
              <a:t>比特，是否符合以太网规范（</a:t>
            </a:r>
            <a:r>
              <a:rPr lang="en-US" altLang="zh-CN" sz="2001" dirty="0"/>
              <a:t>0</a:t>
            </a:r>
            <a:r>
              <a:rPr lang="zh-CN" altLang="en-US" sz="2001" dirty="0"/>
              <a:t>：符合以太网规范）</a:t>
            </a:r>
          </a:p>
          <a:p>
            <a:pPr lvl="1">
              <a:spcBef>
                <a:spcPts val="300"/>
              </a:spcBef>
            </a:pPr>
            <a:r>
              <a:rPr lang="en-US" altLang="zh-CN" sz="2001" dirty="0"/>
              <a:t>VLAN</a:t>
            </a:r>
            <a:r>
              <a:rPr lang="zh-CN" altLang="en-US" sz="2001" dirty="0"/>
              <a:t>标识符：</a:t>
            </a:r>
            <a:r>
              <a:rPr lang="en-US" altLang="zh-CN" sz="2001" dirty="0"/>
              <a:t>12</a:t>
            </a:r>
            <a:r>
              <a:rPr lang="zh-CN" altLang="en-US" sz="2001" dirty="0"/>
              <a:t>比特（</a:t>
            </a:r>
            <a:r>
              <a:rPr lang="en-US" altLang="zh-CN" sz="2001" dirty="0"/>
              <a:t>1~4094</a:t>
            </a:r>
            <a:r>
              <a:rPr lang="zh-CN" altLang="en-US" sz="2001" dirty="0"/>
              <a:t>），标识所属的</a:t>
            </a:r>
            <a:r>
              <a:rPr lang="en-US" altLang="zh-CN" sz="2001" dirty="0"/>
              <a:t>VLAN</a:t>
            </a:r>
            <a:r>
              <a:rPr lang="zh-CN" altLang="en-US" sz="2001" dirty="0"/>
              <a:t>号</a:t>
            </a:r>
          </a:p>
          <a:p>
            <a:pPr lvl="1"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32634C-7488-42F1-B893-A5B795C9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C90A002-4897-46A8-B9E1-0717B61D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F7B0787-E9BC-4D5A-B864-62C02112D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83319"/>
              </p:ext>
            </p:extLst>
          </p:nvPr>
        </p:nvGraphicFramePr>
        <p:xfrm>
          <a:off x="755576" y="4725144"/>
          <a:ext cx="7336381" cy="201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Visio" r:id="rId3" imgW="6982663" imgH="1934566" progId="Visio.Drawing.11">
                  <p:embed/>
                </p:oleObj>
              </mc:Choice>
              <mc:Fallback>
                <p:oleObj name="Visio" r:id="rId3" imgW="6982663" imgH="193456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25144"/>
                        <a:ext cx="7336381" cy="2019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66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19C4-3A80-4B70-A559-A4E95D9C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121EE-E477-41B4-A11F-3BC4E1E6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接入端口：</a:t>
            </a:r>
            <a:r>
              <a:rPr lang="en-US" altLang="zh-CN" dirty="0"/>
              <a:t>access port</a:t>
            </a:r>
            <a:r>
              <a:rPr lang="zh-CN" altLang="en-US" dirty="0"/>
              <a:t>，存取端口</a:t>
            </a:r>
            <a:endParaRPr lang="en-US" altLang="zh-CN" dirty="0"/>
          </a:p>
          <a:p>
            <a:r>
              <a:rPr lang="zh-CN" altLang="en-US" dirty="0"/>
              <a:t>共享端口：</a:t>
            </a:r>
            <a:r>
              <a:rPr lang="en-US" altLang="zh-CN" dirty="0"/>
              <a:t>trunk port</a:t>
            </a:r>
            <a:r>
              <a:rPr lang="zh-CN" altLang="en-US" dirty="0"/>
              <a:t>，主干端口</a:t>
            </a:r>
            <a:endParaRPr lang="en-US" altLang="zh-CN" dirty="0"/>
          </a:p>
          <a:p>
            <a:r>
              <a:rPr lang="zh-CN" altLang="en-US" dirty="0"/>
              <a:t>混合端口：</a:t>
            </a:r>
            <a:r>
              <a:rPr lang="en-US" altLang="zh-CN" dirty="0"/>
              <a:t>hybrid port</a:t>
            </a:r>
            <a:r>
              <a:rPr lang="zh-CN" altLang="en-US" dirty="0"/>
              <a:t>，只有部分交换机支持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25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5F8B9-2B97-48D2-B725-CBAD7F3F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779CF-EB02-4B05-A682-7F17B706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3" y="1052736"/>
            <a:ext cx="8949974" cy="5552318"/>
          </a:xfrm>
        </p:spPr>
        <p:txBody>
          <a:bodyPr/>
          <a:lstStyle/>
          <a:p>
            <a:r>
              <a:rPr lang="zh-CN" altLang="en-US" dirty="0"/>
              <a:t>用法：一个接入端口只能分配给一个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连接主机等终端设备，交换机之间的级联</a:t>
            </a:r>
            <a:endParaRPr lang="en-US" altLang="zh-CN" dirty="0"/>
          </a:p>
          <a:p>
            <a:pPr lvl="1"/>
            <a:r>
              <a:rPr lang="zh-CN" altLang="en-US" dirty="0"/>
              <a:t>管理员可设置一个接入端口属于哪个</a:t>
            </a:r>
            <a:r>
              <a:rPr lang="en-US" altLang="zh-CN" dirty="0"/>
              <a:t>VLAN</a:t>
            </a:r>
            <a:endParaRPr lang="zh-CN" altLang="en-US" dirty="0"/>
          </a:p>
          <a:p>
            <a:r>
              <a:rPr lang="zh-CN" altLang="en-US" dirty="0"/>
              <a:t>接入端口发：</a:t>
            </a:r>
            <a:endParaRPr lang="en-US" altLang="zh-CN" dirty="0"/>
          </a:p>
          <a:p>
            <a:pPr lvl="1"/>
            <a:r>
              <a:rPr lang="zh-CN" altLang="en-US" dirty="0"/>
              <a:t>不带</a:t>
            </a:r>
            <a:r>
              <a:rPr lang="en-US" altLang="zh-CN" dirty="0"/>
              <a:t>802.1Q</a:t>
            </a:r>
            <a:r>
              <a:rPr lang="zh-CN" altLang="en-US" dirty="0"/>
              <a:t>标记的数据帧。若原帧带有标记，则去掉后发送</a:t>
            </a:r>
            <a:endParaRPr lang="en-US" altLang="zh-CN" dirty="0"/>
          </a:p>
          <a:p>
            <a:pPr lvl="1"/>
            <a:r>
              <a:rPr lang="zh-CN" altLang="en-US" dirty="0"/>
              <a:t>属于接入端口所属</a:t>
            </a:r>
            <a:r>
              <a:rPr lang="en-US" altLang="zh-CN" dirty="0"/>
              <a:t>VLAN</a:t>
            </a:r>
            <a:r>
              <a:rPr lang="zh-CN" altLang="en-US" dirty="0"/>
              <a:t>的数据帧</a:t>
            </a:r>
            <a:endParaRPr lang="en-US" altLang="zh-CN" dirty="0"/>
          </a:p>
          <a:p>
            <a:r>
              <a:rPr lang="zh-CN" altLang="en-US" dirty="0"/>
              <a:t>接入端口收：</a:t>
            </a:r>
            <a:endParaRPr lang="en-US" altLang="zh-CN" dirty="0"/>
          </a:p>
          <a:p>
            <a:pPr lvl="1"/>
            <a:r>
              <a:rPr lang="zh-CN" altLang="en-US" dirty="0"/>
              <a:t>不带</a:t>
            </a:r>
            <a:r>
              <a:rPr lang="en-US" altLang="zh-CN" dirty="0"/>
              <a:t>802.1Q</a:t>
            </a:r>
            <a:r>
              <a:rPr lang="zh-CN" altLang="en-US" dirty="0"/>
              <a:t>标记的数据帧。若收到带标记的帧，则丢弃</a:t>
            </a:r>
            <a:endParaRPr lang="en-US" altLang="zh-CN" dirty="0"/>
          </a:p>
          <a:p>
            <a:pPr lvl="1"/>
            <a:r>
              <a:rPr lang="zh-CN" altLang="en-US" dirty="0"/>
              <a:t>该帧属于接入端口所属的</a:t>
            </a:r>
            <a:r>
              <a:rPr lang="en-US" altLang="zh-CN" dirty="0"/>
              <a:t>VLAN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63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FF31A-709D-4C7F-9851-224B26FA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45A01-1D97-47C8-9005-FDF1DE35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用法：被多个</a:t>
            </a:r>
            <a:r>
              <a:rPr lang="en-US" altLang="zh-CN" dirty="0"/>
              <a:t>VLAN</a:t>
            </a:r>
            <a:r>
              <a:rPr lang="zh-CN" altLang="en-US" dirty="0"/>
              <a:t>共享，同时属于多个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交换机之间的级联</a:t>
            </a:r>
            <a:endParaRPr lang="en-US" altLang="zh-CN" dirty="0"/>
          </a:p>
          <a:p>
            <a:pPr lvl="1"/>
            <a:r>
              <a:rPr lang="zh-CN" altLang="en-US" dirty="0"/>
              <a:t>管理员可设置一个共享端口可以被哪些</a:t>
            </a:r>
            <a:r>
              <a:rPr lang="en-US" altLang="zh-CN" dirty="0"/>
              <a:t>VLAN</a:t>
            </a:r>
            <a:r>
              <a:rPr lang="zh-CN" altLang="en-US" dirty="0"/>
              <a:t>共享</a:t>
            </a:r>
          </a:p>
          <a:p>
            <a:r>
              <a:rPr lang="zh-CN" altLang="en-US" dirty="0"/>
              <a:t>共享端口发：</a:t>
            </a:r>
            <a:endParaRPr lang="en-US" altLang="zh-CN" dirty="0"/>
          </a:p>
          <a:p>
            <a:pPr lvl="1"/>
            <a:r>
              <a:rPr lang="zh-CN" altLang="en-US" dirty="0"/>
              <a:t>全部为带</a:t>
            </a:r>
            <a:r>
              <a:rPr lang="en-US" altLang="zh-CN" dirty="0"/>
              <a:t>802.1Q</a:t>
            </a:r>
            <a:r>
              <a:rPr lang="zh-CN" altLang="en-US" dirty="0"/>
              <a:t>标记的数据帧</a:t>
            </a:r>
            <a:endParaRPr lang="en-US" altLang="zh-CN" dirty="0"/>
          </a:p>
          <a:p>
            <a:pPr lvl="1"/>
            <a:r>
              <a:rPr lang="zh-CN" altLang="en-US" dirty="0"/>
              <a:t>判定该帧所属的</a:t>
            </a:r>
            <a:r>
              <a:rPr lang="en-US" altLang="zh-CN" dirty="0"/>
              <a:t>VLAN</a:t>
            </a:r>
            <a:r>
              <a:rPr lang="zh-CN" altLang="en-US" dirty="0"/>
              <a:t>，形成带</a:t>
            </a:r>
            <a:r>
              <a:rPr lang="en-US" altLang="zh-CN" dirty="0"/>
              <a:t>802.1Q</a:t>
            </a:r>
            <a:r>
              <a:rPr lang="zh-CN" altLang="en-US" dirty="0"/>
              <a:t>标记的数据帧，发送</a:t>
            </a:r>
          </a:p>
          <a:p>
            <a:r>
              <a:rPr lang="zh-CN" altLang="en-US" dirty="0"/>
              <a:t>共享端口收：</a:t>
            </a:r>
            <a:endParaRPr lang="en-US" altLang="zh-CN" dirty="0"/>
          </a:p>
          <a:p>
            <a:pPr lvl="1"/>
            <a:r>
              <a:rPr lang="zh-CN" altLang="en-US" dirty="0"/>
              <a:t>全部为带</a:t>
            </a:r>
            <a:r>
              <a:rPr lang="en-US" altLang="zh-CN" dirty="0"/>
              <a:t>802.1Q</a:t>
            </a:r>
            <a:r>
              <a:rPr lang="zh-CN" altLang="en-US" dirty="0"/>
              <a:t>标记的数据帧。如不是，则丢弃</a:t>
            </a:r>
            <a:endParaRPr lang="en-US" altLang="zh-CN" dirty="0"/>
          </a:p>
          <a:p>
            <a:pPr lvl="1"/>
            <a:r>
              <a:rPr lang="zh-CN" altLang="en-US" dirty="0"/>
              <a:t>解析帧中</a:t>
            </a:r>
            <a:r>
              <a:rPr lang="en-US" altLang="zh-CN" dirty="0"/>
              <a:t>802.1Q</a:t>
            </a:r>
            <a:r>
              <a:rPr lang="zh-CN" altLang="en-US" dirty="0"/>
              <a:t>标记得到</a:t>
            </a:r>
            <a:r>
              <a:rPr lang="en-US" altLang="zh-CN" dirty="0"/>
              <a:t>VLAN</a:t>
            </a:r>
            <a:r>
              <a:rPr lang="zh-CN" altLang="en-US" dirty="0"/>
              <a:t>号。如</a:t>
            </a:r>
            <a:r>
              <a:rPr lang="en-US" altLang="zh-CN" dirty="0"/>
              <a:t>VLAN</a:t>
            </a:r>
            <a:r>
              <a:rPr lang="zh-CN" altLang="en-US" dirty="0"/>
              <a:t>号不在允许范围内，则丢弃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7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交换式以太网的主要问题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396" dirty="0"/>
              <a:t>广播风暴</a:t>
            </a:r>
          </a:p>
          <a:p>
            <a:pPr lvl="1"/>
            <a:r>
              <a:rPr lang="zh-CN" altLang="en-US" sz="1996" dirty="0"/>
              <a:t>何时进行广播：</a:t>
            </a:r>
            <a:r>
              <a:rPr lang="zh-CN" altLang="en-US" sz="1996" dirty="0">
                <a:sym typeface="Wingdings 2" panose="05020102010507070707" pitchFamily="18" charset="2"/>
              </a:rPr>
              <a:t></a:t>
            </a:r>
            <a:r>
              <a:rPr lang="zh-CN" altLang="en-US" sz="1996" dirty="0"/>
              <a:t>目的</a:t>
            </a:r>
            <a:r>
              <a:rPr lang="en-US" altLang="zh-CN" sz="1996" dirty="0"/>
              <a:t>MAC</a:t>
            </a:r>
            <a:r>
              <a:rPr lang="zh-CN" altLang="en-US" sz="1996" dirty="0"/>
              <a:t>地址未包含在接口</a:t>
            </a:r>
            <a:r>
              <a:rPr lang="en-US" altLang="zh-CN" sz="1996" dirty="0"/>
              <a:t>/MAC</a:t>
            </a:r>
            <a:r>
              <a:rPr lang="zh-CN" altLang="en-US" sz="1996" dirty="0"/>
              <a:t>地址映射表中；</a:t>
            </a:r>
            <a:r>
              <a:rPr lang="zh-CN" altLang="en-US" sz="1996" dirty="0">
                <a:sym typeface="Wingdings 2" panose="05020102010507070707" pitchFamily="18" charset="2"/>
              </a:rPr>
              <a:t></a:t>
            </a:r>
            <a:r>
              <a:rPr lang="zh-CN" altLang="en-US" sz="1996" dirty="0"/>
              <a:t>目的</a:t>
            </a:r>
            <a:r>
              <a:rPr lang="en-US" altLang="zh-CN" sz="1996" dirty="0"/>
              <a:t>MAC</a:t>
            </a:r>
            <a:r>
              <a:rPr lang="zh-CN" altLang="en-US" sz="1996" dirty="0"/>
              <a:t>地址为</a:t>
            </a:r>
            <a:r>
              <a:rPr lang="en-US" altLang="zh-CN" sz="1996" dirty="0"/>
              <a:t>ff-ff-ff-ff-ff-ff</a:t>
            </a:r>
            <a:r>
              <a:rPr lang="zh-CN" altLang="en-US" sz="1996" dirty="0"/>
              <a:t>广播地址</a:t>
            </a:r>
            <a:endParaRPr lang="en-US" altLang="zh-CN" sz="1996" dirty="0"/>
          </a:p>
          <a:p>
            <a:pPr lvl="1"/>
            <a:r>
              <a:rPr lang="zh-CN" altLang="en-US" sz="1996" dirty="0"/>
              <a:t>广播域：广播帧能够传播的范围</a:t>
            </a:r>
            <a:endParaRPr lang="en-US" altLang="zh-CN" sz="19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pPr>
              <a:spcBef>
                <a:spcPts val="3594"/>
              </a:spcBef>
            </a:pPr>
            <a:r>
              <a:rPr lang="zh-CN" altLang="en-US" sz="2396" dirty="0"/>
              <a:t>问题</a:t>
            </a:r>
            <a:endParaRPr lang="en-US" altLang="zh-CN" sz="2396" dirty="0"/>
          </a:p>
          <a:p>
            <a:pPr lvl="1"/>
            <a:r>
              <a:rPr lang="zh-CN" altLang="en-US" sz="1996" dirty="0"/>
              <a:t>频繁的广播帧占用了网络带宽和处理资源，降低了网络效率</a:t>
            </a:r>
            <a:endParaRPr lang="en-US" altLang="zh-CN" sz="1996" dirty="0"/>
          </a:p>
          <a:p>
            <a:pPr lvl="1"/>
            <a:r>
              <a:rPr lang="zh-CN" altLang="en-US" sz="1996" dirty="0"/>
              <a:t>大量广播帧有时会造成网络阻塞，瘫痪整个网络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38D38E-9A1F-4601-A890-658906E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A5B54F5-8FA3-4E0E-B225-7833FD5B555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09366" y="2896586"/>
          <a:ext cx="4725269" cy="273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4067280" imgH="2362053" progId="Visio.Drawing.15">
                  <p:embed/>
                </p:oleObj>
              </mc:Choice>
              <mc:Fallback>
                <p:oleObj name="Visio" r:id="rId3" imgW="4067280" imgH="2362053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A5B54F5-8FA3-4E0E-B225-7833FD5B5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6" y="2896586"/>
                        <a:ext cx="4725269" cy="2738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0D10-CD74-486F-B847-E415D008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8F602-767D-4BA1-B0A9-B968564F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980728"/>
            <a:ext cx="8826940" cy="5642756"/>
          </a:xfrm>
        </p:spPr>
        <p:txBody>
          <a:bodyPr/>
          <a:lstStyle/>
          <a:p>
            <a:r>
              <a:rPr lang="zh-CN" altLang="en-US" sz="2400" dirty="0"/>
              <a:t>用法：可同时为接入端口和共享端口</a:t>
            </a:r>
            <a:endParaRPr lang="en-US" altLang="zh-CN" sz="2400" dirty="0"/>
          </a:p>
          <a:p>
            <a:pPr lvl="1"/>
            <a:r>
              <a:rPr lang="zh-CN" altLang="en-US" sz="2000" dirty="0"/>
              <a:t>接入端口时：被划分到一个</a:t>
            </a:r>
            <a:r>
              <a:rPr lang="en-US" altLang="zh-CN" sz="2000" dirty="0"/>
              <a:t>VLAN</a:t>
            </a:r>
          </a:p>
          <a:p>
            <a:pPr lvl="1"/>
            <a:r>
              <a:rPr lang="zh-CN" altLang="en-US" sz="2000" dirty="0"/>
              <a:t>共享端口时：被多个</a:t>
            </a:r>
            <a:r>
              <a:rPr lang="en-US" altLang="zh-CN" sz="2000" dirty="0"/>
              <a:t>VLAN</a:t>
            </a:r>
            <a:r>
              <a:rPr lang="zh-CN" altLang="en-US" sz="2000" dirty="0"/>
              <a:t>共享</a:t>
            </a:r>
            <a:endParaRPr lang="en-US" altLang="zh-CN" sz="2000" dirty="0"/>
          </a:p>
          <a:p>
            <a:pPr lvl="1"/>
            <a:r>
              <a:rPr lang="zh-CN" altLang="en-US" sz="2000" dirty="0"/>
              <a:t>管理员可设置混合端口属于哪个</a:t>
            </a:r>
            <a:r>
              <a:rPr lang="en-US" altLang="zh-CN" sz="2000" dirty="0"/>
              <a:t>VLAN</a:t>
            </a:r>
            <a:r>
              <a:rPr lang="zh-CN" altLang="en-US" sz="2000" dirty="0"/>
              <a:t>，被哪些</a:t>
            </a:r>
            <a:r>
              <a:rPr lang="en-US" altLang="zh-CN" sz="2000" dirty="0"/>
              <a:t>VLAN</a:t>
            </a:r>
            <a:r>
              <a:rPr lang="zh-CN" altLang="en-US" sz="2000" dirty="0"/>
              <a:t>共享</a:t>
            </a:r>
          </a:p>
          <a:p>
            <a:r>
              <a:rPr lang="zh-CN" altLang="en-US" sz="2400" dirty="0"/>
              <a:t>混合端口发：判定需发送的帧属于哪个</a:t>
            </a:r>
            <a:r>
              <a:rPr lang="en-US" altLang="zh-CN" sz="2400" dirty="0"/>
              <a:t>VLAN</a:t>
            </a:r>
          </a:p>
          <a:p>
            <a:pPr lvl="1"/>
            <a:r>
              <a:rPr lang="zh-CN" altLang="en-US" sz="2000" dirty="0"/>
              <a:t>如属于被分配的</a:t>
            </a:r>
            <a:r>
              <a:rPr lang="en-US" altLang="zh-CN" sz="2000" dirty="0"/>
              <a:t>VLAN</a:t>
            </a:r>
            <a:r>
              <a:rPr lang="zh-CN" altLang="en-US" sz="2000" dirty="0"/>
              <a:t>，则发送不带</a:t>
            </a:r>
            <a:r>
              <a:rPr lang="en-US" altLang="zh-CN" sz="2000" dirty="0"/>
              <a:t>802.1Q</a:t>
            </a:r>
            <a:r>
              <a:rPr lang="zh-CN" altLang="en-US" sz="2000" dirty="0"/>
              <a:t>的帧</a:t>
            </a:r>
            <a:endParaRPr lang="en-US" altLang="zh-CN" sz="2000" dirty="0"/>
          </a:p>
          <a:p>
            <a:pPr lvl="1"/>
            <a:r>
              <a:rPr lang="zh-CN" altLang="en-US" sz="2000" dirty="0"/>
              <a:t>如属于共享的</a:t>
            </a:r>
            <a:r>
              <a:rPr lang="en-US" altLang="zh-CN" sz="2000" dirty="0"/>
              <a:t>VLAN</a:t>
            </a:r>
            <a:r>
              <a:rPr lang="zh-CN" altLang="en-US" sz="2000" dirty="0"/>
              <a:t>范围，则发送带</a:t>
            </a:r>
            <a:r>
              <a:rPr lang="en-US" altLang="zh-CN" sz="2000" dirty="0"/>
              <a:t>802.1Q</a:t>
            </a:r>
            <a:r>
              <a:rPr lang="zh-CN" altLang="en-US" sz="2000" dirty="0"/>
              <a:t>的帧</a:t>
            </a:r>
            <a:endParaRPr lang="en-US" altLang="zh-CN" sz="2000" dirty="0"/>
          </a:p>
          <a:p>
            <a:pPr lvl="1"/>
            <a:r>
              <a:rPr lang="zh-CN" altLang="en-US" sz="2000" dirty="0"/>
              <a:t>既不属于被分配的</a:t>
            </a:r>
            <a:r>
              <a:rPr lang="en-US" altLang="zh-CN" sz="2000" dirty="0"/>
              <a:t>VLAN</a:t>
            </a:r>
            <a:r>
              <a:rPr lang="zh-CN" altLang="en-US" sz="2000" dirty="0"/>
              <a:t>，也不在共享的</a:t>
            </a:r>
            <a:r>
              <a:rPr lang="en-US" altLang="zh-CN" sz="2000" dirty="0"/>
              <a:t>VLAN</a:t>
            </a:r>
            <a:r>
              <a:rPr lang="zh-CN" altLang="en-US" sz="2000" dirty="0"/>
              <a:t>范围，则丢弃</a:t>
            </a:r>
          </a:p>
          <a:p>
            <a:r>
              <a:rPr lang="zh-CN" altLang="en-US" sz="2400" dirty="0"/>
              <a:t>混合端口收：</a:t>
            </a:r>
            <a:endParaRPr lang="en-US" altLang="zh-CN" sz="2400" dirty="0"/>
          </a:p>
          <a:p>
            <a:pPr lvl="1"/>
            <a:r>
              <a:rPr lang="zh-CN" altLang="en-US" sz="2001" dirty="0"/>
              <a:t>不带</a:t>
            </a:r>
            <a:r>
              <a:rPr lang="en-US" altLang="zh-CN" sz="2001" dirty="0"/>
              <a:t>802.1Q</a:t>
            </a:r>
            <a:r>
              <a:rPr lang="zh-CN" altLang="en-US" sz="2001" dirty="0"/>
              <a:t>的帧：该帧属于被分配的</a:t>
            </a:r>
            <a:r>
              <a:rPr lang="en-US" altLang="zh-CN" sz="2001" dirty="0"/>
              <a:t>VLAN</a:t>
            </a:r>
          </a:p>
          <a:p>
            <a:pPr lvl="1"/>
            <a:r>
              <a:rPr lang="zh-CN" altLang="en-US" sz="2001" dirty="0"/>
              <a:t>带</a:t>
            </a:r>
            <a:r>
              <a:rPr lang="en-US" altLang="zh-CN" sz="2001" dirty="0"/>
              <a:t>802.1Q</a:t>
            </a:r>
            <a:r>
              <a:rPr lang="zh-CN" altLang="en-US" sz="2001" dirty="0"/>
              <a:t>的帧：解析该帧</a:t>
            </a:r>
            <a:r>
              <a:rPr lang="en-US" altLang="zh-CN" sz="2001" dirty="0"/>
              <a:t>VLAN</a:t>
            </a:r>
            <a:r>
              <a:rPr lang="zh-CN" altLang="en-US" sz="2001" dirty="0"/>
              <a:t>号。如在共享</a:t>
            </a:r>
            <a:r>
              <a:rPr lang="en-US" altLang="zh-CN" sz="2001" dirty="0"/>
              <a:t>VLAN</a:t>
            </a:r>
            <a:r>
              <a:rPr lang="zh-CN" altLang="en-US" sz="2001" dirty="0"/>
              <a:t>范围内，则继续处理；如不在，则丢弃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674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AF361-BD27-4284-A4DA-D97ED6EA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跨越交换机时的数据帧处理过程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A9C9D-46DF-46CA-BAE6-F4DEC12E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1071166"/>
            <a:ext cx="8877966" cy="5552318"/>
          </a:xfrm>
        </p:spPr>
        <p:txBody>
          <a:bodyPr/>
          <a:lstStyle/>
          <a:p>
            <a:r>
              <a:rPr lang="zh-CN" altLang="en-US" sz="1996" dirty="0">
                <a:solidFill>
                  <a:srgbClr val="002060"/>
                </a:solidFill>
                <a:ea typeface="黑体" panose="02010609060101010101" pitchFamily="49" charset="-122"/>
              </a:rPr>
              <a:t>共享端口</a:t>
            </a:r>
            <a:r>
              <a:rPr lang="en-US" altLang="zh-CN" sz="1996" dirty="0">
                <a:solidFill>
                  <a:srgbClr val="002060"/>
                </a:solidFill>
                <a:ea typeface="黑体" panose="02010609060101010101" pitchFamily="49" charset="-122"/>
              </a:rPr>
              <a:t>trunk</a:t>
            </a:r>
            <a:r>
              <a:rPr lang="zh-CN" altLang="en-US" sz="1996" dirty="0"/>
              <a:t>：</a:t>
            </a:r>
            <a:r>
              <a:rPr lang="zh-CN" altLang="en-US" sz="1797" dirty="0"/>
              <a:t>用于交换机之间的连接，能够支持</a:t>
            </a:r>
            <a:r>
              <a:rPr lang="en-US" altLang="zh-CN" sz="1797" dirty="0"/>
              <a:t>802.1Q</a:t>
            </a:r>
            <a:r>
              <a:rPr lang="zh-CN" altLang="en-US" sz="1797" dirty="0"/>
              <a:t>标记帧的发送和处理</a:t>
            </a:r>
            <a:endParaRPr lang="en-US" altLang="zh-CN" sz="1996" dirty="0"/>
          </a:p>
          <a:p>
            <a:pPr>
              <a:spcBef>
                <a:spcPts val="599"/>
              </a:spcBef>
            </a:pPr>
            <a:r>
              <a:rPr lang="zh-CN" altLang="en-US" sz="1996" dirty="0">
                <a:solidFill>
                  <a:srgbClr val="002060"/>
                </a:solidFill>
                <a:ea typeface="黑体" panose="02010609060101010101" pitchFamily="49" charset="-122"/>
              </a:rPr>
              <a:t>接入端口</a:t>
            </a:r>
            <a:r>
              <a:rPr lang="en-US" altLang="zh-CN" sz="1996" dirty="0">
                <a:solidFill>
                  <a:srgbClr val="002060"/>
                </a:solidFill>
                <a:ea typeface="黑体" panose="02010609060101010101" pitchFamily="49" charset="-122"/>
              </a:rPr>
              <a:t>access</a:t>
            </a:r>
            <a:r>
              <a:rPr lang="zh-CN" altLang="en-US" sz="1996" dirty="0"/>
              <a:t>：</a:t>
            </a:r>
            <a:r>
              <a:rPr lang="zh-CN" altLang="en-US" sz="1797" dirty="0"/>
              <a:t>用于非</a:t>
            </a:r>
            <a:r>
              <a:rPr lang="en-US" altLang="zh-CN" sz="1797" dirty="0"/>
              <a:t>802.1Q</a:t>
            </a:r>
            <a:r>
              <a:rPr lang="zh-CN" altLang="en-US" sz="1797" dirty="0"/>
              <a:t>设备的连接，发送和处理不带</a:t>
            </a:r>
            <a:r>
              <a:rPr lang="en-US" altLang="zh-CN" sz="1797" dirty="0"/>
              <a:t>802.1Q</a:t>
            </a:r>
            <a:r>
              <a:rPr lang="zh-CN" altLang="en-US" sz="1797" dirty="0"/>
              <a:t>标记的数据帧</a:t>
            </a:r>
            <a:endParaRPr lang="zh-CN" altLang="en-US" sz="1996" dirty="0"/>
          </a:p>
          <a:p>
            <a:endParaRPr lang="zh-CN" altLang="en-US" sz="1996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D4DCAE-98E8-4686-84D4-2AEE08777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FDE1E53-4E52-4CB2-9F8F-20E173A4E2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7578" y="2135994"/>
          <a:ext cx="8228845" cy="441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3" imgW="5962624" imgH="3190812" progId="Visio.Drawing.15">
                  <p:embed/>
                </p:oleObj>
              </mc:Choice>
              <mc:Fallback>
                <p:oleObj name="Visio" r:id="rId3" imgW="5962624" imgH="3190812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FDE1E53-4E52-4CB2-9F8F-20E173A4E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78" y="2135994"/>
                        <a:ext cx="8228845" cy="44114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23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2203-D365-4F0B-BDF8-0EB3F4A2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交换机的配置命令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3F2B6-B3E3-44D8-930A-AA61786A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Cisco</a:t>
            </a:r>
            <a:r>
              <a:rPr lang="zh-CN" altLang="en-US" dirty="0"/>
              <a:t>交换机的配置模式按照层次结构组织，不同配置模式中可使用的命令不同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E6D57E-53E9-426B-A2D1-5C9A97A3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CEB559-C813-4720-A5B6-37DF9990CE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4836" y="2896586"/>
          <a:ext cx="8494328" cy="258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Visio" r:id="rId3" imgW="5686463" imgH="1733436" progId="Visio.Drawing.15">
                  <p:embed/>
                </p:oleObj>
              </mc:Choice>
              <mc:Fallback>
                <p:oleObj name="Visio" r:id="rId3" imgW="5686463" imgH="1733436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DCEB559-C813-4720-A5B6-37DF9990C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36" y="2896586"/>
                        <a:ext cx="8494328" cy="2586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52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CA9CA-295F-4692-B771-1129244B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Cisco</a:t>
            </a:r>
            <a:r>
              <a:rPr lang="zh-CN" altLang="en-US" dirty="0"/>
              <a:t>交换机常用命令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0BF3E-5ADB-4202-B3EB-6D2AB913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使用“？”进行帮助</a:t>
            </a:r>
          </a:p>
          <a:p>
            <a:pPr lvl="1"/>
            <a:r>
              <a:rPr lang="zh-CN" altLang="en-US" dirty="0"/>
              <a:t>显示该模式下的全部命令：直接键入“</a:t>
            </a:r>
            <a:r>
              <a:rPr lang="en-US" altLang="zh-CN" dirty="0"/>
              <a:t>?”</a:t>
            </a:r>
          </a:p>
          <a:p>
            <a:pPr lvl="1"/>
            <a:r>
              <a:rPr lang="zh-CN" altLang="en-US" dirty="0"/>
              <a:t>显示命令的完整形式：部分命令后键入“？”</a:t>
            </a:r>
            <a:endParaRPr lang="en-US" altLang="zh-CN" dirty="0"/>
          </a:p>
          <a:p>
            <a:pPr lvl="1"/>
            <a:r>
              <a:rPr lang="zh-CN" altLang="en-US" dirty="0"/>
              <a:t>显示命令可以使用的参数：命令后键入空格，后跟“</a:t>
            </a:r>
            <a:r>
              <a:rPr lang="en-US" altLang="zh-CN" dirty="0"/>
              <a:t>?”</a:t>
            </a:r>
            <a:endParaRPr lang="zh-CN" altLang="en-US" dirty="0"/>
          </a:p>
          <a:p>
            <a:r>
              <a:rPr lang="zh-CN" altLang="en-US" b="1" dirty="0"/>
              <a:t>使用简化命令</a:t>
            </a:r>
            <a:r>
              <a:rPr lang="zh-CN" altLang="en-US" dirty="0"/>
              <a:t>：</a:t>
            </a:r>
            <a:r>
              <a:rPr lang="zh-CN" altLang="en-US" sz="2396" dirty="0"/>
              <a:t>可只输入字符串的前面部分，只要前面部分能与所处模式的其他命令（或参数）区分即可</a:t>
            </a:r>
          </a:p>
          <a:p>
            <a:r>
              <a:rPr lang="zh-CN" altLang="en-US" b="1" dirty="0"/>
              <a:t>配置文件的保存和使用</a:t>
            </a:r>
            <a:r>
              <a:rPr lang="zh-CN" altLang="en-US" dirty="0"/>
              <a:t>：</a:t>
            </a:r>
            <a:r>
              <a:rPr lang="en-US" altLang="zh-CN" sz="2396" dirty="0"/>
              <a:t>copy</a:t>
            </a:r>
            <a:r>
              <a:rPr lang="zh-CN" altLang="en-US" sz="2396" dirty="0"/>
              <a:t>命令</a:t>
            </a:r>
          </a:p>
          <a:p>
            <a:r>
              <a:rPr lang="zh-CN" altLang="en-US" b="1" dirty="0"/>
              <a:t>显示交换机的状态</a:t>
            </a:r>
            <a:r>
              <a:rPr lang="zh-CN" altLang="en-US" dirty="0"/>
              <a:t>：</a:t>
            </a:r>
            <a:r>
              <a:rPr lang="en-US" altLang="zh-CN" sz="2396" dirty="0"/>
              <a:t>show</a:t>
            </a:r>
            <a:r>
              <a:rPr lang="zh-CN" altLang="en-US" sz="2396" dirty="0"/>
              <a:t>命令</a:t>
            </a:r>
            <a:endParaRPr lang="zh-CN" altLang="en-US" dirty="0"/>
          </a:p>
          <a:p>
            <a:r>
              <a:rPr lang="zh-CN" altLang="en-US" b="1" dirty="0"/>
              <a:t>删除交换机的配置</a:t>
            </a:r>
            <a:r>
              <a:rPr lang="zh-CN" altLang="en-US" dirty="0"/>
              <a:t>：</a:t>
            </a:r>
            <a:r>
              <a:rPr lang="en-US" altLang="zh-CN" sz="2396" dirty="0"/>
              <a:t>no</a:t>
            </a:r>
            <a:r>
              <a:rPr lang="zh-CN" altLang="en-US" sz="2396" dirty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64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58793-189E-4A51-B08F-07F161A1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VLAN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8B282-F644-42F1-9965-6C57799A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70" y="995107"/>
            <a:ext cx="8822861" cy="5628377"/>
          </a:xfrm>
        </p:spPr>
        <p:txBody>
          <a:bodyPr/>
          <a:lstStyle/>
          <a:p>
            <a:r>
              <a:rPr lang="zh-CN" altLang="en-US" sz="2396" dirty="0"/>
              <a:t>网络的拓扑结构</a:t>
            </a:r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pPr>
              <a:spcBef>
                <a:spcPts val="7187"/>
              </a:spcBef>
            </a:pPr>
            <a:r>
              <a:rPr lang="zh-CN" altLang="en-US" sz="2396" dirty="0"/>
              <a:t>主机</a:t>
            </a:r>
            <a:r>
              <a:rPr lang="en-US" altLang="zh-CN" sz="2396" dirty="0"/>
              <a:t>IP</a:t>
            </a:r>
            <a:r>
              <a:rPr lang="zh-CN" altLang="en-US" sz="2396" dirty="0"/>
              <a:t>地址的配置</a:t>
            </a:r>
          </a:p>
          <a:p>
            <a:pPr lvl="1"/>
            <a:r>
              <a:rPr lang="zh-CN" altLang="en-US" sz="1996" dirty="0"/>
              <a:t>配置</a:t>
            </a:r>
            <a:r>
              <a:rPr lang="en-US" altLang="zh-CN" sz="1996" dirty="0"/>
              <a:t>PC1~PC6</a:t>
            </a:r>
            <a:r>
              <a:rPr lang="zh-CN" altLang="en-US" sz="1996" dirty="0"/>
              <a:t>的</a:t>
            </a:r>
            <a:r>
              <a:rPr lang="en-US" altLang="zh-CN" sz="1996" dirty="0"/>
              <a:t>IP</a:t>
            </a:r>
            <a:r>
              <a:rPr lang="zh-CN" altLang="en-US" sz="1996" dirty="0"/>
              <a:t>地址，测试</a:t>
            </a:r>
            <a:r>
              <a:rPr lang="en-US" altLang="zh-CN" sz="1996" dirty="0"/>
              <a:t>PC1~PC6</a:t>
            </a:r>
            <a:r>
              <a:rPr lang="zh-CN" altLang="en-US" sz="1996" dirty="0"/>
              <a:t>的连通性</a:t>
            </a:r>
          </a:p>
          <a:p>
            <a:endParaRPr lang="zh-CN" altLang="en-US" sz="2396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25159C-88E3-46DF-BC16-91CC820B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64" y="1451462"/>
            <a:ext cx="4923272" cy="41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2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VLAN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96" dirty="0"/>
              <a:t>添加终端控制台</a:t>
            </a:r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r>
              <a:rPr lang="zh-CN" altLang="en-US" sz="2396" dirty="0"/>
              <a:t>可试用</a:t>
            </a:r>
            <a:r>
              <a:rPr lang="en-US" altLang="zh-CN" sz="2396" dirty="0"/>
              <a:t>enable</a:t>
            </a:r>
            <a:r>
              <a:rPr lang="zh-CN" altLang="en-US" sz="2396" dirty="0"/>
              <a:t>、</a:t>
            </a:r>
            <a:r>
              <a:rPr lang="en-US" altLang="zh-CN" sz="2396" dirty="0"/>
              <a:t>show running-config</a:t>
            </a:r>
            <a:r>
              <a:rPr lang="zh-CN" altLang="en-US" sz="2396" dirty="0"/>
              <a:t>、</a:t>
            </a:r>
            <a:r>
              <a:rPr lang="en-US" altLang="zh-CN" sz="2396" dirty="0"/>
              <a:t>show mac-address-table</a:t>
            </a:r>
            <a:r>
              <a:rPr lang="zh-CN" altLang="en-US" sz="2396" dirty="0"/>
              <a:t>等命令，观察交换机的回送信息</a:t>
            </a:r>
          </a:p>
          <a:p>
            <a:endParaRPr lang="zh-CN" altLang="en-US" sz="2396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CBAA89-097B-4EF9-924C-68A0F45A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50" y="1603580"/>
            <a:ext cx="4655100" cy="3903731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0CF87AC7-1975-4C9B-93C8-D95F5E170ECC}"/>
              </a:ext>
            </a:extLst>
          </p:cNvPr>
          <p:cNvSpPr/>
          <p:nvPr/>
        </p:nvSpPr>
        <p:spPr bwMode="auto">
          <a:xfrm>
            <a:off x="2594462" y="2668409"/>
            <a:ext cx="608473" cy="608473"/>
          </a:xfrm>
          <a:prstGeom prst="ellipse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defTabSz="912754"/>
            <a:endParaRPr lang="zh-CN" altLang="en-US" sz="499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VLAN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96" dirty="0"/>
              <a:t>查看</a:t>
            </a:r>
            <a:r>
              <a:rPr lang="en-US" altLang="zh-CN" sz="2396" dirty="0"/>
              <a:t>VLAN</a:t>
            </a:r>
            <a:r>
              <a:rPr lang="zh-CN" altLang="en-US" sz="2396" dirty="0"/>
              <a:t>配置：</a:t>
            </a:r>
            <a:r>
              <a:rPr lang="en-US" altLang="zh-CN" sz="2396" dirty="0"/>
              <a:t>show </a:t>
            </a:r>
            <a:r>
              <a:rPr lang="en-US" altLang="zh-CN" sz="2396" dirty="0" err="1"/>
              <a:t>vlan</a:t>
            </a:r>
            <a:endParaRPr lang="zh-CN" altLang="en-US" sz="2396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2CFF97-7E4B-4FCC-A785-3624BE12A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75" y="1675060"/>
            <a:ext cx="6069392" cy="494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21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VLAN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96" dirty="0"/>
              <a:t>添加</a:t>
            </a:r>
            <a:r>
              <a:rPr lang="en-US" altLang="zh-CN" sz="2396" dirty="0"/>
              <a:t>VLAN</a:t>
            </a:r>
            <a:r>
              <a:rPr lang="zh-CN" altLang="en-US" sz="2396" dirty="0"/>
              <a:t>：</a:t>
            </a:r>
            <a:r>
              <a:rPr lang="en-US" altLang="zh-CN" sz="1797" dirty="0"/>
              <a:t>enable - config terminal - </a:t>
            </a:r>
            <a:r>
              <a:rPr lang="en-US" altLang="zh-CN" sz="1797" dirty="0" err="1"/>
              <a:t>vlan</a:t>
            </a:r>
            <a:r>
              <a:rPr lang="en-US" altLang="zh-CN" sz="1797" dirty="0"/>
              <a:t> </a:t>
            </a:r>
            <a:r>
              <a:rPr lang="en-US" altLang="zh-CN" sz="1797" i="1" dirty="0" err="1"/>
              <a:t>vlanID</a:t>
            </a:r>
            <a:r>
              <a:rPr lang="en-US" altLang="zh-CN" sz="1797" dirty="0"/>
              <a:t> - name </a:t>
            </a:r>
            <a:r>
              <a:rPr lang="en-US" altLang="zh-CN" sz="1797" i="1" dirty="0" err="1"/>
              <a:t>vlanName</a:t>
            </a:r>
            <a:r>
              <a:rPr lang="en-US" altLang="zh-CN" sz="1797" dirty="0"/>
              <a:t> - exit - exit</a:t>
            </a:r>
            <a:endParaRPr lang="zh-CN" altLang="en-US" sz="1996" dirty="0"/>
          </a:p>
          <a:p>
            <a:r>
              <a:rPr lang="zh-CN" altLang="en-US" sz="2396" dirty="0"/>
              <a:t>添加后确认：</a:t>
            </a:r>
            <a:r>
              <a:rPr lang="en-US" altLang="zh-CN" sz="2396" dirty="0"/>
              <a:t>show </a:t>
            </a:r>
            <a:r>
              <a:rPr lang="en-US" altLang="zh-CN" sz="2396" dirty="0" err="1"/>
              <a:t>vlan</a:t>
            </a:r>
            <a:endParaRPr lang="zh-CN" altLang="en-US" sz="2396" dirty="0"/>
          </a:p>
          <a:p>
            <a:pPr lvl="1"/>
            <a:endParaRPr lang="zh-CN" altLang="en-US" sz="1996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8D0E5-4274-466F-8E4B-400CBABE2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22" y="1664825"/>
            <a:ext cx="5231896" cy="497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8B13C4-55DA-432A-81A2-B77AF8112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62" y="2273298"/>
            <a:ext cx="5287615" cy="43501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015D09-6A9E-4D6F-9170-21F1EB5C2F8C}"/>
              </a:ext>
            </a:extLst>
          </p:cNvPr>
          <p:cNvSpPr/>
          <p:nvPr/>
        </p:nvSpPr>
        <p:spPr bwMode="auto">
          <a:xfrm>
            <a:off x="2138107" y="4417769"/>
            <a:ext cx="4715667" cy="22817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8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VLAN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96" dirty="0"/>
              <a:t>为</a:t>
            </a:r>
            <a:r>
              <a:rPr lang="en-US" altLang="zh-CN" sz="2396" dirty="0"/>
              <a:t>VLAN</a:t>
            </a:r>
            <a:r>
              <a:rPr lang="zh-CN" altLang="en-US" sz="2396" dirty="0"/>
              <a:t>分配接口：</a:t>
            </a:r>
            <a:r>
              <a:rPr lang="en-US" altLang="zh-CN" sz="1996" dirty="0"/>
              <a:t>configure terminal - interface </a:t>
            </a:r>
            <a:r>
              <a:rPr lang="en-US" altLang="zh-CN" sz="1996" i="1" dirty="0" err="1"/>
              <a:t>ifID</a:t>
            </a:r>
            <a:r>
              <a:rPr lang="en-US" altLang="zh-CN" sz="1996" dirty="0"/>
              <a:t> - switchport mode access - switchport access </a:t>
            </a:r>
            <a:r>
              <a:rPr lang="en-US" altLang="zh-CN" sz="1996" dirty="0" err="1"/>
              <a:t>vlan</a:t>
            </a:r>
            <a:r>
              <a:rPr lang="en-US" altLang="zh-CN" sz="1996" dirty="0"/>
              <a:t> </a:t>
            </a:r>
            <a:r>
              <a:rPr lang="en-US" altLang="zh-CN" sz="1996" i="1" dirty="0" err="1"/>
              <a:t>vlanID</a:t>
            </a:r>
            <a:r>
              <a:rPr lang="en-US" altLang="zh-CN" sz="1996" dirty="0"/>
              <a:t> - exit - exit</a:t>
            </a:r>
          </a:p>
          <a:p>
            <a:pPr lvl="1"/>
            <a:r>
              <a:rPr lang="zh-CN" altLang="en-US" sz="1996" dirty="0"/>
              <a:t>配置后确认：</a:t>
            </a:r>
            <a:r>
              <a:rPr lang="en-US" altLang="zh-CN" sz="1996" dirty="0"/>
              <a:t>show </a:t>
            </a:r>
            <a:r>
              <a:rPr lang="en-US" altLang="zh-CN" sz="1996" dirty="0" err="1"/>
              <a:t>vlan</a:t>
            </a:r>
            <a:endParaRPr lang="zh-CN" altLang="en-US" sz="19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pPr>
              <a:spcBef>
                <a:spcPts val="7786"/>
              </a:spcBef>
            </a:pPr>
            <a:r>
              <a:rPr lang="zh-CN" altLang="en-US" sz="2396" dirty="0"/>
              <a:t>观察与思考</a:t>
            </a:r>
            <a:endParaRPr lang="en-US" altLang="zh-CN" sz="2396" dirty="0"/>
          </a:p>
          <a:p>
            <a:pPr lvl="1"/>
            <a:r>
              <a:rPr lang="zh-CN" altLang="en-US" sz="1996" dirty="0"/>
              <a:t>用</a:t>
            </a:r>
            <a:r>
              <a:rPr lang="en-US" altLang="zh-CN" sz="1996" dirty="0"/>
              <a:t>PC1</a:t>
            </a:r>
            <a:r>
              <a:rPr lang="zh-CN" altLang="en-US" sz="1996" dirty="0"/>
              <a:t>分别去</a:t>
            </a:r>
            <a:r>
              <a:rPr lang="en-US" altLang="zh-CN" sz="1996" dirty="0"/>
              <a:t>Ping</a:t>
            </a:r>
            <a:r>
              <a:rPr lang="zh-CN" altLang="en-US" sz="1996" dirty="0"/>
              <a:t>主机</a:t>
            </a:r>
            <a:r>
              <a:rPr lang="en-US" altLang="zh-CN" sz="1996" dirty="0"/>
              <a:t>PC2~PC6</a:t>
            </a:r>
            <a:r>
              <a:rPr lang="zh-CN" altLang="en-US" sz="1996" dirty="0"/>
              <a:t>，观察发生的现象并解释</a:t>
            </a:r>
            <a:endParaRPr lang="en-US" altLang="zh-CN" sz="1996" dirty="0"/>
          </a:p>
          <a:p>
            <a:pPr lvl="1"/>
            <a:r>
              <a:rPr lang="zh-CN" altLang="en-US" sz="1996" dirty="0"/>
              <a:t>为何连接</a:t>
            </a:r>
            <a:r>
              <a:rPr lang="en-US" altLang="zh-CN" sz="1996" dirty="0"/>
              <a:t>Switch1</a:t>
            </a:r>
            <a:r>
              <a:rPr lang="zh-CN" altLang="en-US" sz="1996" dirty="0"/>
              <a:t>的</a:t>
            </a:r>
            <a:r>
              <a:rPr lang="en-US" altLang="zh-CN" sz="1996" dirty="0"/>
              <a:t>Fa0/6</a:t>
            </a:r>
            <a:r>
              <a:rPr lang="zh-CN" altLang="en-US" sz="1996" dirty="0"/>
              <a:t>接口无需设置为主干接口？</a:t>
            </a:r>
          </a:p>
          <a:p>
            <a:endParaRPr lang="zh-CN" altLang="en-US" sz="2396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9FDD79-2722-4F57-9541-214CCB13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07" y="2006869"/>
            <a:ext cx="4867786" cy="461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8517A5-5393-46ED-AA6D-478A10158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78" y="2445828"/>
            <a:ext cx="4997644" cy="418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D404B7-C1F0-41B4-B06B-D7B1E81EB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18" y="995108"/>
            <a:ext cx="5095963" cy="42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VLAN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70" y="995107"/>
            <a:ext cx="8822861" cy="5628377"/>
          </a:xfrm>
        </p:spPr>
        <p:txBody>
          <a:bodyPr/>
          <a:lstStyle/>
          <a:p>
            <a:r>
              <a:rPr lang="zh-CN" altLang="en-US" sz="2396" dirty="0"/>
              <a:t>删除</a:t>
            </a:r>
            <a:r>
              <a:rPr lang="en-US" altLang="zh-CN" sz="2396" dirty="0"/>
              <a:t>VLAN</a:t>
            </a:r>
            <a:r>
              <a:rPr lang="zh-CN" altLang="en-US" sz="2396" dirty="0"/>
              <a:t>：</a:t>
            </a:r>
            <a:r>
              <a:rPr lang="en-US" altLang="zh-CN" sz="1996" dirty="0"/>
              <a:t>config terminal - no </a:t>
            </a:r>
            <a:r>
              <a:rPr lang="en-US" altLang="zh-CN" sz="1996" dirty="0" err="1"/>
              <a:t>vlan</a:t>
            </a:r>
            <a:r>
              <a:rPr lang="en-US" altLang="zh-CN" sz="1996" dirty="0"/>
              <a:t> </a:t>
            </a:r>
            <a:r>
              <a:rPr lang="en-US" altLang="zh-CN" sz="1996" i="1" dirty="0" err="1"/>
              <a:t>vlanID</a:t>
            </a:r>
            <a:r>
              <a:rPr lang="en-US" altLang="zh-CN" sz="1996" dirty="0"/>
              <a:t> - exit</a:t>
            </a:r>
          </a:p>
          <a:p>
            <a:pPr lvl="1"/>
            <a:endParaRPr lang="en-US" altLang="zh-CN" sz="1996" dirty="0"/>
          </a:p>
          <a:p>
            <a:pPr lvl="1"/>
            <a:endParaRPr lang="en-US" altLang="zh-CN" sz="1996" dirty="0"/>
          </a:p>
          <a:p>
            <a:pPr lvl="1"/>
            <a:endParaRPr lang="en-US" altLang="zh-CN" sz="1996" dirty="0"/>
          </a:p>
          <a:p>
            <a:pPr lvl="1"/>
            <a:endParaRPr lang="en-US" altLang="zh-CN" sz="1996" dirty="0"/>
          </a:p>
          <a:p>
            <a:pPr lvl="1"/>
            <a:endParaRPr lang="en-US" altLang="zh-CN" sz="1996" dirty="0"/>
          </a:p>
          <a:p>
            <a:pPr lvl="1"/>
            <a:endParaRPr lang="en-US" altLang="zh-CN" sz="1996" dirty="0"/>
          </a:p>
          <a:p>
            <a:pPr lvl="1"/>
            <a:endParaRPr lang="en-US" altLang="zh-CN" sz="1996" dirty="0"/>
          </a:p>
          <a:p>
            <a:pPr marL="456377" lvl="1" indent="0">
              <a:buNone/>
            </a:pPr>
            <a:endParaRPr lang="en-US" altLang="zh-CN" sz="1996" dirty="0"/>
          </a:p>
          <a:p>
            <a:pPr marL="456377" lvl="1" indent="0">
              <a:buNone/>
            </a:pPr>
            <a:endParaRPr lang="en-US" altLang="zh-CN" sz="1996" dirty="0"/>
          </a:p>
          <a:p>
            <a:endParaRPr lang="en-US" altLang="zh-CN" sz="2396" dirty="0"/>
          </a:p>
          <a:p>
            <a:r>
              <a:rPr lang="en-US" altLang="zh-CN" sz="2396" dirty="0"/>
              <a:t>VLAN</a:t>
            </a:r>
            <a:r>
              <a:rPr lang="zh-CN" altLang="en-US" sz="2396" dirty="0"/>
              <a:t>被删除后，原有的接口变为非激活状态</a:t>
            </a:r>
          </a:p>
          <a:p>
            <a:endParaRPr lang="zh-CN" altLang="en-US" sz="2396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279A57-AD59-4000-918B-3148D5E0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82" y="1679639"/>
            <a:ext cx="4731637" cy="4487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7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交换式以太网的主要问题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网络安全性</a:t>
            </a:r>
          </a:p>
          <a:p>
            <a:pPr lvl="1"/>
            <a:r>
              <a:rPr lang="zh-CN" altLang="en-US" dirty="0"/>
              <a:t>主机发送的数据有可能转发给同一广播域的无关的主机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恶意用户可以收集和分析收到的数据，影响网络安全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38D38E-9A1F-4601-A890-658906E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A88E94C-C308-4563-9BE9-96E77D5F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A36D0B-3B6F-4834-8C70-5B28D207751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8747" y="2592349"/>
          <a:ext cx="8323703" cy="197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5543640" imgH="1324002" progId="Visio.Drawing.15">
                  <p:embed/>
                </p:oleObj>
              </mc:Choice>
              <mc:Fallback>
                <p:oleObj name="Visio" r:id="rId3" imgW="5543640" imgH="1324002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A36D0B-3B6F-4834-8C70-5B28D2077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47" y="2592349"/>
                        <a:ext cx="8323703" cy="1977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C75D7080-B2A3-4709-82D2-A186292C905F}"/>
              </a:ext>
            </a:extLst>
          </p:cNvPr>
          <p:cNvSpPr/>
          <p:nvPr/>
        </p:nvSpPr>
        <p:spPr bwMode="auto">
          <a:xfrm>
            <a:off x="2974758" y="4569887"/>
            <a:ext cx="2662070" cy="760591"/>
          </a:xfrm>
          <a:prstGeom prst="curved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90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仿真环境中的简化配置方法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70" y="1071166"/>
            <a:ext cx="8822861" cy="3498721"/>
          </a:xfrm>
        </p:spPr>
        <p:txBody>
          <a:bodyPr/>
          <a:lstStyle/>
          <a:p>
            <a:r>
              <a:rPr lang="zh-CN" altLang="en-US" dirty="0"/>
              <a:t>基本方法：通过终端控制台配置</a:t>
            </a:r>
            <a:endParaRPr lang="en-US" altLang="zh-CN" dirty="0"/>
          </a:p>
          <a:p>
            <a:pPr lvl="1"/>
            <a:r>
              <a:rPr lang="zh-CN" altLang="en-US" dirty="0"/>
              <a:t>在仿真环境下，每个设备都连接一个终端控制台，工作区界面会非常凌乱</a:t>
            </a:r>
          </a:p>
          <a:p>
            <a:r>
              <a:rPr lang="zh-CN" altLang="en-US" dirty="0"/>
              <a:t>仿真环境下的简化配置方法</a:t>
            </a:r>
            <a:endParaRPr lang="en-US" altLang="zh-CN" dirty="0"/>
          </a:p>
          <a:p>
            <a:pPr lvl="1"/>
            <a:r>
              <a:rPr lang="zh-CN" altLang="en-US" dirty="0"/>
              <a:t>利用设备配置界面的</a:t>
            </a:r>
            <a:r>
              <a:rPr lang="en-US" altLang="zh-CN" dirty="0"/>
              <a:t>CLI</a:t>
            </a:r>
          </a:p>
          <a:p>
            <a:pPr lvl="1"/>
            <a:r>
              <a:rPr lang="zh-CN" altLang="en-US" dirty="0"/>
              <a:t>利用设备配置界面的</a:t>
            </a:r>
            <a:r>
              <a:rPr lang="en-US" altLang="zh-CN" dirty="0"/>
              <a:t>Config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2828DC-D843-437E-B5E0-49CB10C27273}"/>
              </a:ext>
            </a:extLst>
          </p:cNvPr>
          <p:cNvSpPr txBox="1"/>
          <p:nvPr/>
        </p:nvSpPr>
        <p:spPr>
          <a:xfrm>
            <a:off x="122540" y="4807852"/>
            <a:ext cx="8898921" cy="113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754">
              <a:lnSpc>
                <a:spcPct val="130000"/>
              </a:lnSpc>
            </a:pPr>
            <a:r>
              <a:rPr lang="zh-CN" altLang="en-US" sz="279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简化配置方式在真实环境中并不存在。</a:t>
            </a:r>
            <a:endParaRPr lang="en-US" altLang="zh-CN" sz="2795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2754">
              <a:lnSpc>
                <a:spcPct val="130000"/>
              </a:lnSpc>
            </a:pPr>
            <a:r>
              <a:rPr lang="zh-CN" altLang="en-US" sz="279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在真实环境中配置网络设备，终端控制台必不可少。</a:t>
            </a:r>
          </a:p>
        </p:txBody>
      </p:sp>
    </p:spTree>
    <p:extLst>
      <p:ext uri="{BB962C8B-B14F-4D97-AF65-F5344CB8AC3E}">
        <p14:creationId xmlns:p14="http://schemas.microsoft.com/office/powerpoint/2010/main" val="401267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配置方式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63022-EADF-4A7E-999C-C29E55E5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45" y="1147226"/>
            <a:ext cx="5348910" cy="5324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94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6606-DC8C-41E0-B0A9-BD410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  <a:r>
              <a:rPr lang="zh-CN" altLang="en-US" dirty="0"/>
              <a:t>配置方式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80C74-BEC6-4B8E-86C2-92EFFD12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6E001-AB03-4AE9-AA4B-F25FDCA7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71" y="1147226"/>
            <a:ext cx="5466250" cy="5248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9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F87DA-EDFA-4A93-91DE-893FDEB2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Tracer</a:t>
            </a:r>
            <a:r>
              <a:rPr lang="zh-CN" altLang="en-US" dirty="0"/>
              <a:t>的仿真模式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9B9CB-EA91-4C50-9824-F77F4EC1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实时模式：缺省模式，操作方式与真实环境相似</a:t>
            </a:r>
            <a:endParaRPr lang="en-US" altLang="zh-CN" dirty="0"/>
          </a:p>
          <a:p>
            <a:r>
              <a:rPr lang="zh-CN" altLang="en-US" dirty="0"/>
              <a:t>模拟模式：可形象、具体地展示数据分组的传递过程和设备的处理过程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2888589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EF39-2894-4773-9235-5F3430E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在模拟方式下观察数据包的收发过程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1F2CC-EDBA-4C0D-A9B1-74014072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49153-7A23-4C0B-B806-991482E9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4" y="1299344"/>
            <a:ext cx="7676373" cy="49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9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EF39-2894-4773-9235-5F3430E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在模拟方式下观察数据包的收发过程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1F2CC-EDBA-4C0D-A9B1-74014072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选择关心的分组类型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7D14C-BB59-48A3-96A4-83040E493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99" y="1634342"/>
            <a:ext cx="3042709" cy="507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92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EF39-2894-4773-9235-5F3430E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在模拟方式下观察数据包的收发过程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1F2CC-EDBA-4C0D-A9B1-74014072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显示的数据帧的封装内容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2D734B-EC8D-47EA-828F-C1689587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29" y="2516290"/>
            <a:ext cx="8534042" cy="2662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9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交换式以太网的主要问题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网络的可管理性：可管理性较差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0" indent="0">
              <a:buNone/>
            </a:pPr>
            <a:r>
              <a:rPr lang="zh-CN" altLang="en-US" sz="1797" dirty="0"/>
              <a:t>                       按规划组建的以太网	                   </a:t>
            </a:r>
            <a:r>
              <a:rPr lang="en-US" altLang="zh-CN" sz="1797" dirty="0"/>
              <a:t> </a:t>
            </a:r>
            <a:r>
              <a:rPr lang="zh-CN" altLang="en-US" sz="1797" dirty="0"/>
              <a:t>随业务和员工的变化重新布线</a:t>
            </a:r>
            <a:endParaRPr lang="en-US" altLang="zh-CN" sz="1797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网络运营和管理成本高，用户负担重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38D38E-9A1F-4601-A890-658906E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A88E94C-C308-4563-9BE9-96E77D5F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93FD1F-293D-40C2-929F-8BF7BF2B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3D60D43-7CDA-4534-9699-58DC35928F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5465" y="1976931"/>
          <a:ext cx="7833071" cy="278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5572080" imgH="1990858" progId="Visio.Drawing.15">
                  <p:embed/>
                </p:oleObj>
              </mc:Choice>
              <mc:Fallback>
                <p:oleObj name="Visio" r:id="rId3" imgW="5572080" imgH="1990858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3D60D43-7CDA-4534-9699-58DC35928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65" y="1976931"/>
                        <a:ext cx="7833071" cy="2787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352AF5-9670-441D-8BC8-C51FE0DE3478}"/>
              </a:ext>
            </a:extLst>
          </p:cNvPr>
          <p:cNvSpPr/>
          <p:nvPr/>
        </p:nvSpPr>
        <p:spPr bwMode="auto">
          <a:xfrm>
            <a:off x="1453575" y="4885375"/>
            <a:ext cx="2281774" cy="369045"/>
          </a:xfrm>
          <a:prstGeom prst="roundRect">
            <a:avLst/>
          </a:prstGeom>
          <a:solidFill>
            <a:srgbClr val="C00000">
              <a:alpha val="30000"/>
            </a:srgb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AD0752-CFDA-4EF5-9C8C-5B33B6346175}"/>
              </a:ext>
            </a:extLst>
          </p:cNvPr>
          <p:cNvSpPr/>
          <p:nvPr/>
        </p:nvSpPr>
        <p:spPr bwMode="auto">
          <a:xfrm>
            <a:off x="4958269" y="4885375"/>
            <a:ext cx="3112451" cy="369045"/>
          </a:xfrm>
          <a:prstGeom prst="roundRect">
            <a:avLst/>
          </a:prstGeom>
          <a:solidFill>
            <a:srgbClr val="C00000">
              <a:alpha val="30000"/>
            </a:srgb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7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8222-0673-42D6-8D1A-2C1FDFAE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认识虚拟局域网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3EE6B-1626-4C13-8C98-722A5B62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虚拟主机</a:t>
            </a:r>
            <a:endParaRPr lang="en-US" altLang="zh-CN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997" dirty="0"/>
              <a:t>一台实体主机可以运行多个虚拟主机，虚拟主机之间相互隔离</a:t>
            </a:r>
            <a:endParaRPr lang="en-US" altLang="zh-CN" sz="1997" dirty="0"/>
          </a:p>
          <a:p>
            <a:pPr lvl="1"/>
            <a:r>
              <a:rPr lang="zh-CN" altLang="en-US" sz="1997" dirty="0"/>
              <a:t>可以像操作实体机一样操作虚拟主机，好像其他虚拟主机不存在一样</a:t>
            </a:r>
            <a:endParaRPr lang="en-US" altLang="zh-CN" sz="1997" dirty="0"/>
          </a:p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虚拟交换机</a:t>
            </a:r>
            <a:endParaRPr lang="en-US" altLang="zh-CN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997" dirty="0"/>
              <a:t>一台实体交换机上运行多个虚拟交换机，虚拟交换机之间相互独立</a:t>
            </a:r>
            <a:endParaRPr lang="en-US" altLang="zh-CN" sz="1997" dirty="0"/>
          </a:p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虚拟局域网</a:t>
            </a:r>
            <a:r>
              <a:rPr lang="en-US" altLang="zh-CN" dirty="0">
                <a:solidFill>
                  <a:srgbClr val="00B0F0"/>
                </a:solidFill>
                <a:ea typeface="黑体" panose="02010609060101010101" pitchFamily="49" charset="-122"/>
              </a:rPr>
              <a:t>VLAN</a:t>
            </a:r>
            <a:r>
              <a:rPr lang="zh-CN" altLang="en-US" dirty="0"/>
              <a:t>：利用一个虚拟交换机组成的网络</a:t>
            </a:r>
            <a:endParaRPr lang="en-US" altLang="zh-CN" dirty="0"/>
          </a:p>
          <a:p>
            <a:pPr lvl="1"/>
            <a:r>
              <a:rPr lang="zh-CN" altLang="en-US" sz="1997" dirty="0"/>
              <a:t>虚拟局域网之间相互隔离</a:t>
            </a:r>
            <a:endParaRPr lang="en-US" altLang="zh-CN" sz="1997" dirty="0"/>
          </a:p>
          <a:p>
            <a:pPr lvl="1"/>
            <a:r>
              <a:rPr lang="zh-CN" altLang="en-US" sz="1997" dirty="0"/>
              <a:t>一个虚拟局域网与另一个虚拟局域网互不影响，与用多个实体交换机组成的网络效果一样</a:t>
            </a:r>
            <a:endParaRPr lang="en-US" altLang="zh-CN" sz="1997" dirty="0"/>
          </a:p>
          <a:p>
            <a:r>
              <a:rPr lang="zh-CN" altLang="en-US" dirty="0">
                <a:latin typeface="宋体" panose="02010600030101010101" pitchFamily="2" charset="-122"/>
              </a:rPr>
              <a:t>虚拟局域网的出现比虚拟主机还要早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6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1B631-5334-4B54-9C9D-004DEFE5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认识虚拟局域网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4C353-83DC-43A0-9179-50063572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1071166"/>
            <a:ext cx="8826940" cy="5552318"/>
          </a:xfrm>
        </p:spPr>
        <p:txBody>
          <a:bodyPr/>
          <a:lstStyle/>
          <a:p>
            <a:r>
              <a:rPr lang="zh-CN" altLang="en-US" dirty="0"/>
              <a:t>虚拟局域网实现基础</a:t>
            </a:r>
            <a:endParaRPr lang="en-US" altLang="zh-CN" dirty="0"/>
          </a:p>
          <a:p>
            <a:pPr lvl="1"/>
            <a:r>
              <a:rPr lang="zh-CN" altLang="en-US" dirty="0"/>
              <a:t>交换机具有强大的处理能力</a:t>
            </a:r>
            <a:endParaRPr lang="en-US" altLang="zh-CN" dirty="0"/>
          </a:p>
          <a:p>
            <a:pPr lvl="1"/>
            <a:r>
              <a:rPr lang="zh-CN" altLang="en-US" dirty="0"/>
              <a:t>交换机可对数据帧进行处理，控制其流动的方向和路径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F4EBFD-7208-4334-88EC-7D68F8F8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7F261B-4744-42DD-A812-83CE360D1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18699"/>
              </p:ext>
            </p:extLst>
          </p:nvPr>
        </p:nvGraphicFramePr>
        <p:xfrm>
          <a:off x="1441417" y="2852936"/>
          <a:ext cx="6261166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Visio" r:id="rId3" imgW="3447898" imgH="1943033" progId="Visio.Drawing.15">
                  <p:embed/>
                </p:oleObj>
              </mc:Choice>
              <mc:Fallback>
                <p:oleObj name="Visio" r:id="rId3" imgW="3447898" imgH="194303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17" y="2852936"/>
                        <a:ext cx="6261166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2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8222-0673-42D6-8D1A-2C1FDFAE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3EE6B-1626-4C13-8C98-722A5B62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96" dirty="0"/>
              <a:t>降低了广播风暴风险：一个</a:t>
            </a:r>
            <a:r>
              <a:rPr lang="en-US" altLang="zh-CN" sz="2396" dirty="0"/>
              <a:t>VLAN</a:t>
            </a:r>
            <a:r>
              <a:rPr lang="zh-CN" altLang="en-US" sz="2396" dirty="0"/>
              <a:t>是一个广播域</a:t>
            </a:r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endParaRPr lang="en-US" altLang="zh-CN" sz="2396" dirty="0"/>
          </a:p>
          <a:p>
            <a:r>
              <a:rPr lang="zh-CN" altLang="en-US" sz="2396" dirty="0"/>
              <a:t>增强了网络安全性：不同</a:t>
            </a:r>
            <a:r>
              <a:rPr lang="en-US" altLang="zh-CN" sz="2396" dirty="0"/>
              <a:t>VLAN</a:t>
            </a:r>
            <a:r>
              <a:rPr lang="zh-CN" altLang="en-US" sz="2396" dirty="0"/>
              <a:t>之间的数据相互隔离</a:t>
            </a:r>
          </a:p>
          <a:p>
            <a:r>
              <a:rPr lang="zh-CN" altLang="en-US" sz="2396" dirty="0"/>
              <a:t>增强了网络可管理性：可通过软件对用户进行工作组划分，无需考虑物理位置，节省了重新布线等管理和运营开销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DBE6D9-39FD-4CA6-90C9-D3CE48E70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9DB81AA-AE61-4676-AE1D-E9EB69D175F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86653" y="1679640"/>
          <a:ext cx="5770694" cy="311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3724200" imgH="2009922" progId="Visio.Drawing.15">
                  <p:embed/>
                </p:oleObj>
              </mc:Choice>
              <mc:Fallback>
                <p:oleObj name="Visio" r:id="rId3" imgW="3724200" imgH="2009922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9DB81AA-AE61-4676-AE1D-E9EB69D17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653" y="1679640"/>
                        <a:ext cx="5770694" cy="3118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7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的划分方法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交换机上的</a:t>
            </a:r>
            <a:r>
              <a:rPr lang="en-US" altLang="zh-CN" dirty="0"/>
              <a:t>VLAN</a:t>
            </a:r>
            <a:r>
              <a:rPr lang="zh-CN" altLang="en-US" dirty="0"/>
              <a:t>接口由管理员静态分配</a:t>
            </a:r>
          </a:p>
          <a:p>
            <a:pPr lvl="1"/>
            <a:r>
              <a:rPr lang="zh-CN" altLang="en-US" dirty="0"/>
              <a:t>保持这种配置直到人工改变它们</a:t>
            </a:r>
          </a:p>
          <a:p>
            <a:r>
              <a:rPr lang="zh-CN" altLang="en-US" dirty="0"/>
              <a:t>动态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交换机上</a:t>
            </a:r>
            <a:r>
              <a:rPr lang="en-US" altLang="zh-CN" dirty="0"/>
              <a:t>VLAN</a:t>
            </a:r>
            <a:r>
              <a:rPr lang="zh-CN" altLang="en-US" dirty="0"/>
              <a:t>接口是动态分配的</a:t>
            </a:r>
          </a:p>
          <a:p>
            <a:pPr lvl="1"/>
            <a:r>
              <a:rPr lang="zh-CN" altLang="en-US" dirty="0"/>
              <a:t>划分策略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zh-CN" altLang="en-US" dirty="0"/>
              <a:t>基于互联层协议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IP</a:t>
            </a:r>
            <a:r>
              <a:rPr lang="zh-CN" altLang="en-US" dirty="0"/>
              <a:t>组播</a:t>
            </a:r>
            <a:endParaRPr lang="en-US" altLang="zh-CN" dirty="0"/>
          </a:p>
          <a:p>
            <a:pPr lvl="2"/>
            <a:r>
              <a:rPr lang="zh-CN" altLang="en-US" dirty="0"/>
              <a:t>基于策略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3CDEF-7302-49FE-A400-A8824958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基于接口的静态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46BF-BC1B-4C55-A70E-17B0A7A0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管理员静态地将交换机上的接口划分给某个</a:t>
            </a:r>
            <a:r>
              <a:rPr lang="en-US" altLang="zh-CN" dirty="0"/>
              <a:t>VLAN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特点：安全性高、配置简单、可直接监控，适合主机位置相对稳定时使用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A9A462-B64B-4017-AC77-637981E6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5" y="-84417"/>
            <a:ext cx="184390" cy="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271" tIns="45635" rIns="91271" bIns="45635" numCol="1" anchor="ctr" anchorCtr="0" compatLnSpc="1">
            <a:prstTxWarp prst="textNoShape">
              <a:avLst/>
            </a:prstTxWarp>
            <a:spAutoFit/>
          </a:bodyPr>
          <a:lstStyle/>
          <a:p>
            <a:pPr defTabSz="912754"/>
            <a:endParaRPr lang="zh-CN" altLang="en-US" sz="499">
              <a:solidFill>
                <a:srgbClr val="0000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F0D657E-39A4-4F53-9119-455B461C769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72760" y="1907817"/>
          <a:ext cx="7398481" cy="304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4343400" imgH="1781033" progId="Visio.Drawing.15">
                  <p:embed/>
                </p:oleObj>
              </mc:Choice>
              <mc:Fallback>
                <p:oleObj name="Visio" r:id="rId3" imgW="4343400" imgH="1781033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F0D657E-39A4-4F53-9119-455B461C7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60" y="1907817"/>
                        <a:ext cx="7398481" cy="3042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692056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6章-V4.pptx" id="{9A5225A9-F2A7-4324-A747-695895C3F1EA}" vid="{F6D2FF79-4CFB-4044-8FC3-732D35116161}"/>
    </a:ext>
  </a:extLst>
</a:theme>
</file>

<file path=ppt/theme/theme2.xml><?xml version="1.0" encoding="utf-8"?>
<a:theme xmlns:a="http://schemas.openxmlformats.org/drawingml/2006/main" name="2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第16章-V4</Template>
  <TotalTime>1124</TotalTime>
  <Words>1586</Words>
  <Application>Microsoft Office PowerPoint</Application>
  <PresentationFormat>全屏显示(4:3)</PresentationFormat>
  <Paragraphs>244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ZapfDingbats</vt:lpstr>
      <vt:lpstr>黑体</vt:lpstr>
      <vt:lpstr>宋体</vt:lpstr>
      <vt:lpstr>微软雅黑</vt:lpstr>
      <vt:lpstr>Calibri</vt:lpstr>
      <vt:lpstr>Comic Sans MS</vt:lpstr>
      <vt:lpstr>Times New Roman</vt:lpstr>
      <vt:lpstr>Wingdings 2</vt:lpstr>
      <vt:lpstr>1_Kurose</vt:lpstr>
      <vt:lpstr>2_Kurose</vt:lpstr>
      <vt:lpstr>Visio</vt:lpstr>
      <vt:lpstr>PowerPoint 演示文稿</vt:lpstr>
      <vt:lpstr>交换式以太网的主要问题</vt:lpstr>
      <vt:lpstr>交换式以太网的主要问题</vt:lpstr>
      <vt:lpstr>交换式以太网的主要问题</vt:lpstr>
      <vt:lpstr>认识虚拟局域网</vt:lpstr>
      <vt:lpstr>认识虚拟局域网</vt:lpstr>
      <vt:lpstr>VLAN的优势</vt:lpstr>
      <vt:lpstr>VLAN的划分方法</vt:lpstr>
      <vt:lpstr>基于接口的静态VLAN</vt:lpstr>
      <vt:lpstr>基于MAC地址的动态VLAN</vt:lpstr>
      <vt:lpstr>基于互联层的动态VLAN</vt:lpstr>
      <vt:lpstr>跨越交换机的VLAN</vt:lpstr>
      <vt:lpstr>跨越交换机的VLAN</vt:lpstr>
      <vt:lpstr>VLAN跨越交换机时的问题</vt:lpstr>
      <vt:lpstr>IEEE 802.1Q</vt:lpstr>
      <vt:lpstr>IEEE 802.1Q标记字段</vt:lpstr>
      <vt:lpstr>端口类型</vt:lpstr>
      <vt:lpstr>接入端口</vt:lpstr>
      <vt:lpstr>共享端口</vt:lpstr>
      <vt:lpstr>混合端口</vt:lpstr>
      <vt:lpstr>VLAN跨越交换机时的数据帧处理过程</vt:lpstr>
      <vt:lpstr>交换机的配置命令</vt:lpstr>
      <vt:lpstr>Cisco交换机常用命令</vt:lpstr>
      <vt:lpstr>实验：VLAN的配置</vt:lpstr>
      <vt:lpstr>实验：VLAN的配置</vt:lpstr>
      <vt:lpstr>实验：VLAN的配置</vt:lpstr>
      <vt:lpstr>实验：VLAN的配置</vt:lpstr>
      <vt:lpstr>实验：VLAN的配置</vt:lpstr>
      <vt:lpstr>实验：VLAN的配置</vt:lpstr>
      <vt:lpstr>仿真环境中的简化配置方法</vt:lpstr>
      <vt:lpstr>CLI配置方式</vt:lpstr>
      <vt:lpstr>Config配置方式</vt:lpstr>
      <vt:lpstr>Packet Tracer的仿真模式</vt:lpstr>
      <vt:lpstr>在模拟方式下观察数据包的收发过程</vt:lpstr>
      <vt:lpstr>在模拟方式下观察数据包的收发过程</vt:lpstr>
      <vt:lpstr>在模拟方式下观察数据包的收发过程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Johnny</cp:lastModifiedBy>
  <cp:revision>126</cp:revision>
  <dcterms:created xsi:type="dcterms:W3CDTF">2010-07-03T00:30:44Z</dcterms:created>
  <dcterms:modified xsi:type="dcterms:W3CDTF">2023-10-06T01:09:43Z</dcterms:modified>
</cp:coreProperties>
</file>