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1"/>
    <p:sldMasterId id="2147483722" r:id="rId2"/>
  </p:sldMasterIdLst>
  <p:notesMasterIdLst>
    <p:notesMasterId r:id="rId54"/>
  </p:notesMasterIdLst>
  <p:sldIdLst>
    <p:sldId id="256" r:id="rId3"/>
    <p:sldId id="356" r:id="rId4"/>
    <p:sldId id="266" r:id="rId5"/>
    <p:sldId id="363" r:id="rId6"/>
    <p:sldId id="431" r:id="rId7"/>
    <p:sldId id="432" r:id="rId8"/>
    <p:sldId id="433" r:id="rId9"/>
    <p:sldId id="434" r:id="rId10"/>
    <p:sldId id="435" r:id="rId11"/>
    <p:sldId id="436" r:id="rId12"/>
    <p:sldId id="478" r:id="rId13"/>
    <p:sldId id="437" r:id="rId14"/>
    <p:sldId id="479" r:id="rId15"/>
    <p:sldId id="438" r:id="rId16"/>
    <p:sldId id="477" r:id="rId17"/>
    <p:sldId id="439" r:id="rId18"/>
    <p:sldId id="440" r:id="rId19"/>
    <p:sldId id="441" r:id="rId20"/>
    <p:sldId id="442" r:id="rId21"/>
    <p:sldId id="443" r:id="rId22"/>
    <p:sldId id="444" r:id="rId23"/>
    <p:sldId id="463" r:id="rId24"/>
    <p:sldId id="445" r:id="rId25"/>
    <p:sldId id="446" r:id="rId26"/>
    <p:sldId id="448" r:id="rId27"/>
    <p:sldId id="450" r:id="rId28"/>
    <p:sldId id="451" r:id="rId29"/>
    <p:sldId id="453" r:id="rId30"/>
    <p:sldId id="454" r:id="rId31"/>
    <p:sldId id="455" r:id="rId32"/>
    <p:sldId id="452" r:id="rId33"/>
    <p:sldId id="456" r:id="rId34"/>
    <p:sldId id="457" r:id="rId35"/>
    <p:sldId id="458" r:id="rId36"/>
    <p:sldId id="461" r:id="rId37"/>
    <p:sldId id="449" r:id="rId38"/>
    <p:sldId id="460" r:id="rId39"/>
    <p:sldId id="462" r:id="rId40"/>
    <p:sldId id="464" r:id="rId41"/>
    <p:sldId id="465" r:id="rId42"/>
    <p:sldId id="466" r:id="rId43"/>
    <p:sldId id="470" r:id="rId44"/>
    <p:sldId id="472" r:id="rId45"/>
    <p:sldId id="469" r:id="rId46"/>
    <p:sldId id="471" r:id="rId47"/>
    <p:sldId id="468" r:id="rId48"/>
    <p:sldId id="473" r:id="rId49"/>
    <p:sldId id="474" r:id="rId50"/>
    <p:sldId id="480" r:id="rId51"/>
    <p:sldId id="475" r:id="rId52"/>
    <p:sldId id="38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0607" autoAdjust="0"/>
  </p:normalViewPr>
  <p:slideViewPr>
    <p:cSldViewPr snapToGrid="0" snapToObjects="1">
      <p:cViewPr varScale="1">
        <p:scale>
          <a:sx n="111" d="100"/>
          <a:sy n="111" d="100"/>
        </p:scale>
        <p:origin x="51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2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18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B8E9B-9938-FE4B-AE28-1C6AC5DA2731}" type="datetimeFigureOut">
              <a:rPr kumimoji="1" lang="zh-CN" altLang="en-US" smtClean="0"/>
              <a:t>2022/9/20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215D2-4FF9-AF41-91A8-41FD4B9A92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1771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955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B215D2-4FF9-AF41-91A8-41FD4B9A9275}" type="slidenum">
              <a:rPr kumimoji="1" lang="zh-CN" altLang="en-US" smtClean="0"/>
              <a:t>51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549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1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8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199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427493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Font typeface="Wingdings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742950" indent="-285750">
              <a:lnSpc>
                <a:spcPct val="150000"/>
              </a:lnSpc>
              <a:buFont typeface="Wingdings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-228600">
              <a:lnSpc>
                <a:spcPct val="150000"/>
              </a:lnSpc>
              <a:buFont typeface="Wingdings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-228600">
              <a:lnSpc>
                <a:spcPct val="150000"/>
              </a:lnSpc>
              <a:buFont typeface="Wingdings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-228600">
              <a:lnSpc>
                <a:spcPct val="150000"/>
              </a:lnSpc>
              <a:buFont typeface="Wingdings" charset="2"/>
              <a:buChar char="l"/>
              <a:defRPr baseline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1689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62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>
      <p:bgPr>
        <a:gradFill rotWithShape="0">
          <a:gsLst>
            <a:gs pos="0">
              <a:schemeClr val="bg1"/>
            </a:gs>
            <a:gs pos="100000">
              <a:srgbClr val="3366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1" name="Picture 135" descr="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68717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23" name="Rectangle 127"/>
          <p:cNvSpPr>
            <a:spLocks noChangeArrowheads="1"/>
          </p:cNvSpPr>
          <p:nvPr userDrawn="1"/>
        </p:nvSpPr>
        <p:spPr bwMode="gray">
          <a:xfrm>
            <a:off x="0" y="2"/>
            <a:ext cx="12192000" cy="1628775"/>
          </a:xfrm>
          <a:prstGeom prst="rect">
            <a:avLst/>
          </a:prstGeom>
          <a:gradFill rotWithShape="1">
            <a:gsLst>
              <a:gs pos="0">
                <a:srgbClr val="3366FF">
                  <a:alpha val="30000"/>
                </a:srgbClr>
              </a:gs>
              <a:gs pos="100000">
                <a:schemeClr val="bg1">
                  <a:alpha val="78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111" name="Group 15"/>
          <p:cNvGrpSpPr>
            <a:grpSpLocks/>
          </p:cNvGrpSpPr>
          <p:nvPr/>
        </p:nvGrpSpPr>
        <p:grpSpPr bwMode="auto">
          <a:xfrm>
            <a:off x="0" y="1773239"/>
            <a:ext cx="12192000" cy="4895850"/>
            <a:chOff x="664" y="1951"/>
            <a:chExt cx="4308" cy="2120"/>
          </a:xfrm>
        </p:grpSpPr>
        <p:sp>
          <p:nvSpPr>
            <p:cNvPr id="4112" name="Freeform 16"/>
            <p:cNvSpPr>
              <a:spLocks/>
            </p:cNvSpPr>
            <p:nvPr/>
          </p:nvSpPr>
          <p:spPr bwMode="invGray">
            <a:xfrm>
              <a:off x="743" y="2045"/>
              <a:ext cx="1267" cy="1938"/>
            </a:xfrm>
            <a:custGeom>
              <a:avLst/>
              <a:gdLst>
                <a:gd name="T0" fmla="*/ 116 w 1692"/>
                <a:gd name="T1" fmla="*/ 258 h 2586"/>
                <a:gd name="T2" fmla="*/ 320 w 1692"/>
                <a:gd name="T3" fmla="*/ 210 h 2586"/>
                <a:gd name="T4" fmla="*/ 434 w 1692"/>
                <a:gd name="T5" fmla="*/ 240 h 2586"/>
                <a:gd name="T6" fmla="*/ 416 w 1692"/>
                <a:gd name="T7" fmla="*/ 444 h 2586"/>
                <a:gd name="T8" fmla="*/ 272 w 1692"/>
                <a:gd name="T9" fmla="*/ 582 h 2586"/>
                <a:gd name="T10" fmla="*/ 218 w 1692"/>
                <a:gd name="T11" fmla="*/ 714 h 2586"/>
                <a:gd name="T12" fmla="*/ 284 w 1692"/>
                <a:gd name="T13" fmla="*/ 964 h 2586"/>
                <a:gd name="T14" fmla="*/ 316 w 1692"/>
                <a:gd name="T15" fmla="*/ 960 h 2586"/>
                <a:gd name="T16" fmla="*/ 328 w 1692"/>
                <a:gd name="T17" fmla="*/ 906 h 2586"/>
                <a:gd name="T18" fmla="*/ 478 w 1692"/>
                <a:gd name="T19" fmla="*/ 1154 h 2586"/>
                <a:gd name="T20" fmla="*/ 650 w 1692"/>
                <a:gd name="T21" fmla="*/ 1200 h 2586"/>
                <a:gd name="T22" fmla="*/ 794 w 1692"/>
                <a:gd name="T23" fmla="*/ 1350 h 2586"/>
                <a:gd name="T24" fmla="*/ 854 w 1692"/>
                <a:gd name="T25" fmla="*/ 1422 h 2586"/>
                <a:gd name="T26" fmla="*/ 770 w 1692"/>
                <a:gd name="T27" fmla="*/ 1608 h 2586"/>
                <a:gd name="T28" fmla="*/ 916 w 1692"/>
                <a:gd name="T29" fmla="*/ 1782 h 2586"/>
                <a:gd name="T30" fmla="*/ 1034 w 1692"/>
                <a:gd name="T31" fmla="*/ 2022 h 2586"/>
                <a:gd name="T32" fmla="*/ 1094 w 1692"/>
                <a:gd name="T33" fmla="*/ 2310 h 2586"/>
                <a:gd name="T34" fmla="*/ 1194 w 1692"/>
                <a:gd name="T35" fmla="*/ 2540 h 2586"/>
                <a:gd name="T36" fmla="*/ 1280 w 1692"/>
                <a:gd name="T37" fmla="*/ 2520 h 2586"/>
                <a:gd name="T38" fmla="*/ 1244 w 1692"/>
                <a:gd name="T39" fmla="*/ 2394 h 2586"/>
                <a:gd name="T40" fmla="*/ 1288 w 1692"/>
                <a:gd name="T41" fmla="*/ 2306 h 2586"/>
                <a:gd name="T42" fmla="*/ 1368 w 1692"/>
                <a:gd name="T43" fmla="*/ 2228 h 2586"/>
                <a:gd name="T44" fmla="*/ 1448 w 1692"/>
                <a:gd name="T45" fmla="*/ 2076 h 2586"/>
                <a:gd name="T46" fmla="*/ 1568 w 1692"/>
                <a:gd name="T47" fmla="*/ 1950 h 2586"/>
                <a:gd name="T48" fmla="*/ 1622 w 1692"/>
                <a:gd name="T49" fmla="*/ 1746 h 2586"/>
                <a:gd name="T50" fmla="*/ 1552 w 1692"/>
                <a:gd name="T51" fmla="*/ 1538 h 2586"/>
                <a:gd name="T52" fmla="*/ 1376 w 1692"/>
                <a:gd name="T53" fmla="*/ 1410 h 2586"/>
                <a:gd name="T54" fmla="*/ 1104 w 1692"/>
                <a:gd name="T55" fmla="*/ 1280 h 2586"/>
                <a:gd name="T56" fmla="*/ 974 w 1692"/>
                <a:gd name="T57" fmla="*/ 1260 h 2586"/>
                <a:gd name="T58" fmla="*/ 904 w 1692"/>
                <a:gd name="T59" fmla="*/ 1268 h 2586"/>
                <a:gd name="T60" fmla="*/ 794 w 1692"/>
                <a:gd name="T61" fmla="*/ 1308 h 2586"/>
                <a:gd name="T62" fmla="*/ 758 w 1692"/>
                <a:gd name="T63" fmla="*/ 1174 h 2586"/>
                <a:gd name="T64" fmla="*/ 736 w 1692"/>
                <a:gd name="T65" fmla="*/ 1062 h 2586"/>
                <a:gd name="T66" fmla="*/ 632 w 1692"/>
                <a:gd name="T67" fmla="*/ 1104 h 2586"/>
                <a:gd name="T68" fmla="*/ 568 w 1692"/>
                <a:gd name="T69" fmla="*/ 950 h 2586"/>
                <a:gd name="T70" fmla="*/ 740 w 1692"/>
                <a:gd name="T71" fmla="*/ 912 h 2586"/>
                <a:gd name="T72" fmla="*/ 842 w 1692"/>
                <a:gd name="T73" fmla="*/ 906 h 2586"/>
                <a:gd name="T74" fmla="*/ 896 w 1692"/>
                <a:gd name="T75" fmla="*/ 900 h 2586"/>
                <a:gd name="T76" fmla="*/ 1058 w 1692"/>
                <a:gd name="T77" fmla="*/ 750 h 2586"/>
                <a:gd name="T78" fmla="*/ 1184 w 1692"/>
                <a:gd name="T79" fmla="*/ 678 h 2586"/>
                <a:gd name="T80" fmla="*/ 1278 w 1692"/>
                <a:gd name="T81" fmla="*/ 636 h 2586"/>
                <a:gd name="T82" fmla="*/ 1340 w 1692"/>
                <a:gd name="T83" fmla="*/ 538 h 2586"/>
                <a:gd name="T84" fmla="*/ 1288 w 1692"/>
                <a:gd name="T85" fmla="*/ 512 h 2586"/>
                <a:gd name="T86" fmla="*/ 1526 w 1692"/>
                <a:gd name="T87" fmla="*/ 456 h 2586"/>
                <a:gd name="T88" fmla="*/ 1406 w 1692"/>
                <a:gd name="T89" fmla="*/ 342 h 2586"/>
                <a:gd name="T90" fmla="*/ 1328 w 1692"/>
                <a:gd name="T91" fmla="*/ 264 h 2586"/>
                <a:gd name="T92" fmla="*/ 1222 w 1692"/>
                <a:gd name="T93" fmla="*/ 364 h 2586"/>
                <a:gd name="T94" fmla="*/ 1110 w 1692"/>
                <a:gd name="T95" fmla="*/ 444 h 2586"/>
                <a:gd name="T96" fmla="*/ 1022 w 1692"/>
                <a:gd name="T97" fmla="*/ 304 h 2586"/>
                <a:gd name="T98" fmla="*/ 1212 w 1692"/>
                <a:gd name="T99" fmla="*/ 240 h 2586"/>
                <a:gd name="T100" fmla="*/ 1266 w 1692"/>
                <a:gd name="T101" fmla="*/ 198 h 2586"/>
                <a:gd name="T102" fmla="*/ 1328 w 1692"/>
                <a:gd name="T103" fmla="*/ 172 h 2586"/>
                <a:gd name="T104" fmla="*/ 1286 w 1692"/>
                <a:gd name="T105" fmla="*/ 144 h 2586"/>
                <a:gd name="T106" fmla="*/ 1262 w 1692"/>
                <a:gd name="T107" fmla="*/ 120 h 2586"/>
                <a:gd name="T108" fmla="*/ 1202 w 1692"/>
                <a:gd name="T109" fmla="*/ 102 h 2586"/>
                <a:gd name="T110" fmla="*/ 1106 w 1692"/>
                <a:gd name="T111" fmla="*/ 136 h 2586"/>
                <a:gd name="T112" fmla="*/ 950 w 1692"/>
                <a:gd name="T113" fmla="*/ 120 h 2586"/>
                <a:gd name="T114" fmla="*/ 550 w 1692"/>
                <a:gd name="T115" fmla="*/ 0 h 2586"/>
                <a:gd name="T116" fmla="*/ 344 w 1692"/>
                <a:gd name="T117" fmla="*/ 32 h 2586"/>
                <a:gd name="T118" fmla="*/ 290 w 1692"/>
                <a:gd name="T119" fmla="*/ 102 h 2586"/>
                <a:gd name="T120" fmla="*/ 128 w 1692"/>
                <a:gd name="T121" fmla="*/ 174 h 2586"/>
                <a:gd name="T122" fmla="*/ 128 w 1692"/>
                <a:gd name="T123" fmla="*/ 216 h 2586"/>
                <a:gd name="T124" fmla="*/ 2 w 1692"/>
                <a:gd name="T125" fmla="*/ 252 h 2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692" h="2586">
                  <a:moveTo>
                    <a:pt x="2" y="252"/>
                  </a:moveTo>
                  <a:lnTo>
                    <a:pt x="68" y="264"/>
                  </a:lnTo>
                  <a:lnTo>
                    <a:pt x="116" y="258"/>
                  </a:lnTo>
                  <a:lnTo>
                    <a:pt x="188" y="216"/>
                  </a:lnTo>
                  <a:lnTo>
                    <a:pt x="236" y="210"/>
                  </a:lnTo>
                  <a:lnTo>
                    <a:pt x="320" y="210"/>
                  </a:lnTo>
                  <a:lnTo>
                    <a:pt x="368" y="216"/>
                  </a:lnTo>
                  <a:lnTo>
                    <a:pt x="398" y="246"/>
                  </a:lnTo>
                  <a:lnTo>
                    <a:pt x="434" y="240"/>
                  </a:lnTo>
                  <a:lnTo>
                    <a:pt x="422" y="294"/>
                  </a:lnTo>
                  <a:lnTo>
                    <a:pt x="404" y="354"/>
                  </a:lnTo>
                  <a:lnTo>
                    <a:pt x="416" y="444"/>
                  </a:lnTo>
                  <a:lnTo>
                    <a:pt x="408" y="480"/>
                  </a:lnTo>
                  <a:lnTo>
                    <a:pt x="380" y="474"/>
                  </a:lnTo>
                  <a:lnTo>
                    <a:pt x="272" y="582"/>
                  </a:lnTo>
                  <a:lnTo>
                    <a:pt x="236" y="628"/>
                  </a:lnTo>
                  <a:lnTo>
                    <a:pt x="242" y="672"/>
                  </a:lnTo>
                  <a:lnTo>
                    <a:pt x="218" y="714"/>
                  </a:lnTo>
                  <a:lnTo>
                    <a:pt x="268" y="774"/>
                  </a:lnTo>
                  <a:lnTo>
                    <a:pt x="262" y="844"/>
                  </a:lnTo>
                  <a:lnTo>
                    <a:pt x="284" y="964"/>
                  </a:lnTo>
                  <a:lnTo>
                    <a:pt x="320" y="1010"/>
                  </a:lnTo>
                  <a:lnTo>
                    <a:pt x="324" y="970"/>
                  </a:lnTo>
                  <a:lnTo>
                    <a:pt x="316" y="960"/>
                  </a:lnTo>
                  <a:lnTo>
                    <a:pt x="302" y="834"/>
                  </a:lnTo>
                  <a:lnTo>
                    <a:pt x="326" y="830"/>
                  </a:lnTo>
                  <a:lnTo>
                    <a:pt x="328" y="906"/>
                  </a:lnTo>
                  <a:lnTo>
                    <a:pt x="380" y="996"/>
                  </a:lnTo>
                  <a:lnTo>
                    <a:pt x="368" y="1074"/>
                  </a:lnTo>
                  <a:lnTo>
                    <a:pt x="478" y="1154"/>
                  </a:lnTo>
                  <a:lnTo>
                    <a:pt x="564" y="1164"/>
                  </a:lnTo>
                  <a:lnTo>
                    <a:pt x="612" y="1208"/>
                  </a:lnTo>
                  <a:lnTo>
                    <a:pt x="650" y="1200"/>
                  </a:lnTo>
                  <a:lnTo>
                    <a:pt x="680" y="1224"/>
                  </a:lnTo>
                  <a:lnTo>
                    <a:pt x="698" y="1272"/>
                  </a:lnTo>
                  <a:lnTo>
                    <a:pt x="794" y="1350"/>
                  </a:lnTo>
                  <a:lnTo>
                    <a:pt x="842" y="1308"/>
                  </a:lnTo>
                  <a:lnTo>
                    <a:pt x="848" y="1350"/>
                  </a:lnTo>
                  <a:lnTo>
                    <a:pt x="854" y="1422"/>
                  </a:lnTo>
                  <a:lnTo>
                    <a:pt x="786" y="1490"/>
                  </a:lnTo>
                  <a:lnTo>
                    <a:pt x="788" y="1542"/>
                  </a:lnTo>
                  <a:lnTo>
                    <a:pt x="770" y="1608"/>
                  </a:lnTo>
                  <a:lnTo>
                    <a:pt x="802" y="1634"/>
                  </a:lnTo>
                  <a:lnTo>
                    <a:pt x="848" y="1668"/>
                  </a:lnTo>
                  <a:lnTo>
                    <a:pt x="916" y="1782"/>
                  </a:lnTo>
                  <a:lnTo>
                    <a:pt x="956" y="1800"/>
                  </a:lnTo>
                  <a:lnTo>
                    <a:pt x="1010" y="1848"/>
                  </a:lnTo>
                  <a:lnTo>
                    <a:pt x="1034" y="2022"/>
                  </a:lnTo>
                  <a:lnTo>
                    <a:pt x="1058" y="2178"/>
                  </a:lnTo>
                  <a:lnTo>
                    <a:pt x="1046" y="2244"/>
                  </a:lnTo>
                  <a:lnTo>
                    <a:pt x="1094" y="2310"/>
                  </a:lnTo>
                  <a:lnTo>
                    <a:pt x="1118" y="2364"/>
                  </a:lnTo>
                  <a:lnTo>
                    <a:pt x="1138" y="2458"/>
                  </a:lnTo>
                  <a:lnTo>
                    <a:pt x="1194" y="2540"/>
                  </a:lnTo>
                  <a:lnTo>
                    <a:pt x="1286" y="2586"/>
                  </a:lnTo>
                  <a:lnTo>
                    <a:pt x="1382" y="2574"/>
                  </a:lnTo>
                  <a:lnTo>
                    <a:pt x="1280" y="2520"/>
                  </a:lnTo>
                  <a:lnTo>
                    <a:pt x="1266" y="2472"/>
                  </a:lnTo>
                  <a:lnTo>
                    <a:pt x="1288" y="2428"/>
                  </a:lnTo>
                  <a:lnTo>
                    <a:pt x="1244" y="2394"/>
                  </a:lnTo>
                  <a:lnTo>
                    <a:pt x="1284" y="2334"/>
                  </a:lnTo>
                  <a:lnTo>
                    <a:pt x="1244" y="2300"/>
                  </a:lnTo>
                  <a:lnTo>
                    <a:pt x="1288" y="2306"/>
                  </a:lnTo>
                  <a:lnTo>
                    <a:pt x="1286" y="2244"/>
                  </a:lnTo>
                  <a:lnTo>
                    <a:pt x="1330" y="2268"/>
                  </a:lnTo>
                  <a:lnTo>
                    <a:pt x="1368" y="2228"/>
                  </a:lnTo>
                  <a:lnTo>
                    <a:pt x="1334" y="2160"/>
                  </a:lnTo>
                  <a:lnTo>
                    <a:pt x="1382" y="2184"/>
                  </a:lnTo>
                  <a:lnTo>
                    <a:pt x="1448" y="2076"/>
                  </a:lnTo>
                  <a:lnTo>
                    <a:pt x="1468" y="2052"/>
                  </a:lnTo>
                  <a:lnTo>
                    <a:pt x="1476" y="1982"/>
                  </a:lnTo>
                  <a:lnTo>
                    <a:pt x="1568" y="1950"/>
                  </a:lnTo>
                  <a:lnTo>
                    <a:pt x="1612" y="1880"/>
                  </a:lnTo>
                  <a:lnTo>
                    <a:pt x="1628" y="1830"/>
                  </a:lnTo>
                  <a:lnTo>
                    <a:pt x="1622" y="1746"/>
                  </a:lnTo>
                  <a:lnTo>
                    <a:pt x="1692" y="1644"/>
                  </a:lnTo>
                  <a:lnTo>
                    <a:pt x="1652" y="1578"/>
                  </a:lnTo>
                  <a:lnTo>
                    <a:pt x="1552" y="1538"/>
                  </a:lnTo>
                  <a:lnTo>
                    <a:pt x="1448" y="1500"/>
                  </a:lnTo>
                  <a:lnTo>
                    <a:pt x="1376" y="1494"/>
                  </a:lnTo>
                  <a:lnTo>
                    <a:pt x="1376" y="1410"/>
                  </a:lnTo>
                  <a:lnTo>
                    <a:pt x="1262" y="1356"/>
                  </a:lnTo>
                  <a:lnTo>
                    <a:pt x="1166" y="1272"/>
                  </a:lnTo>
                  <a:lnTo>
                    <a:pt x="1104" y="1280"/>
                  </a:lnTo>
                  <a:lnTo>
                    <a:pt x="1048" y="1276"/>
                  </a:lnTo>
                  <a:lnTo>
                    <a:pt x="1020" y="1244"/>
                  </a:lnTo>
                  <a:lnTo>
                    <a:pt x="974" y="1260"/>
                  </a:lnTo>
                  <a:lnTo>
                    <a:pt x="984" y="1238"/>
                  </a:lnTo>
                  <a:lnTo>
                    <a:pt x="934" y="1268"/>
                  </a:lnTo>
                  <a:lnTo>
                    <a:pt x="904" y="1268"/>
                  </a:lnTo>
                  <a:lnTo>
                    <a:pt x="872" y="1314"/>
                  </a:lnTo>
                  <a:lnTo>
                    <a:pt x="836" y="1272"/>
                  </a:lnTo>
                  <a:lnTo>
                    <a:pt x="794" y="1308"/>
                  </a:lnTo>
                  <a:lnTo>
                    <a:pt x="748" y="1278"/>
                  </a:lnTo>
                  <a:lnTo>
                    <a:pt x="758" y="1242"/>
                  </a:lnTo>
                  <a:lnTo>
                    <a:pt x="758" y="1174"/>
                  </a:lnTo>
                  <a:lnTo>
                    <a:pt x="698" y="1176"/>
                  </a:lnTo>
                  <a:lnTo>
                    <a:pt x="668" y="1140"/>
                  </a:lnTo>
                  <a:lnTo>
                    <a:pt x="736" y="1062"/>
                  </a:lnTo>
                  <a:lnTo>
                    <a:pt x="712" y="1050"/>
                  </a:lnTo>
                  <a:lnTo>
                    <a:pt x="658" y="1062"/>
                  </a:lnTo>
                  <a:lnTo>
                    <a:pt x="632" y="1104"/>
                  </a:lnTo>
                  <a:lnTo>
                    <a:pt x="596" y="1110"/>
                  </a:lnTo>
                  <a:lnTo>
                    <a:pt x="538" y="1066"/>
                  </a:lnTo>
                  <a:lnTo>
                    <a:pt x="568" y="950"/>
                  </a:lnTo>
                  <a:lnTo>
                    <a:pt x="632" y="894"/>
                  </a:lnTo>
                  <a:lnTo>
                    <a:pt x="686" y="894"/>
                  </a:lnTo>
                  <a:lnTo>
                    <a:pt x="740" y="912"/>
                  </a:lnTo>
                  <a:lnTo>
                    <a:pt x="736" y="900"/>
                  </a:lnTo>
                  <a:lnTo>
                    <a:pt x="766" y="868"/>
                  </a:lnTo>
                  <a:lnTo>
                    <a:pt x="842" y="906"/>
                  </a:lnTo>
                  <a:lnTo>
                    <a:pt x="848" y="966"/>
                  </a:lnTo>
                  <a:lnTo>
                    <a:pt x="884" y="984"/>
                  </a:lnTo>
                  <a:lnTo>
                    <a:pt x="896" y="900"/>
                  </a:lnTo>
                  <a:lnTo>
                    <a:pt x="878" y="858"/>
                  </a:lnTo>
                  <a:lnTo>
                    <a:pt x="998" y="806"/>
                  </a:lnTo>
                  <a:lnTo>
                    <a:pt x="1058" y="750"/>
                  </a:lnTo>
                  <a:lnTo>
                    <a:pt x="1100" y="696"/>
                  </a:lnTo>
                  <a:lnTo>
                    <a:pt x="1130" y="672"/>
                  </a:lnTo>
                  <a:lnTo>
                    <a:pt x="1184" y="678"/>
                  </a:lnTo>
                  <a:lnTo>
                    <a:pt x="1190" y="636"/>
                  </a:lnTo>
                  <a:lnTo>
                    <a:pt x="1280" y="588"/>
                  </a:lnTo>
                  <a:lnTo>
                    <a:pt x="1278" y="636"/>
                  </a:lnTo>
                  <a:lnTo>
                    <a:pt x="1360" y="602"/>
                  </a:lnTo>
                  <a:lnTo>
                    <a:pt x="1322" y="570"/>
                  </a:lnTo>
                  <a:lnTo>
                    <a:pt x="1340" y="538"/>
                  </a:lnTo>
                  <a:lnTo>
                    <a:pt x="1320" y="522"/>
                  </a:lnTo>
                  <a:lnTo>
                    <a:pt x="1286" y="546"/>
                  </a:lnTo>
                  <a:lnTo>
                    <a:pt x="1288" y="512"/>
                  </a:lnTo>
                  <a:lnTo>
                    <a:pt x="1400" y="504"/>
                  </a:lnTo>
                  <a:lnTo>
                    <a:pt x="1490" y="480"/>
                  </a:lnTo>
                  <a:lnTo>
                    <a:pt x="1526" y="456"/>
                  </a:lnTo>
                  <a:lnTo>
                    <a:pt x="1484" y="394"/>
                  </a:lnTo>
                  <a:cubicBezTo>
                    <a:pt x="1474" y="370"/>
                    <a:pt x="1479" y="319"/>
                    <a:pt x="1466" y="310"/>
                  </a:cubicBezTo>
                  <a:cubicBezTo>
                    <a:pt x="1456" y="300"/>
                    <a:pt x="1423" y="343"/>
                    <a:pt x="1406" y="342"/>
                  </a:cubicBezTo>
                  <a:lnTo>
                    <a:pt x="1376" y="312"/>
                  </a:lnTo>
                  <a:lnTo>
                    <a:pt x="1376" y="270"/>
                  </a:lnTo>
                  <a:lnTo>
                    <a:pt x="1328" y="264"/>
                  </a:lnTo>
                  <a:lnTo>
                    <a:pt x="1312" y="252"/>
                  </a:lnTo>
                  <a:lnTo>
                    <a:pt x="1256" y="314"/>
                  </a:lnTo>
                  <a:lnTo>
                    <a:pt x="1222" y="364"/>
                  </a:lnTo>
                  <a:lnTo>
                    <a:pt x="1172" y="402"/>
                  </a:lnTo>
                  <a:lnTo>
                    <a:pt x="1136" y="474"/>
                  </a:lnTo>
                  <a:lnTo>
                    <a:pt x="1110" y="444"/>
                  </a:lnTo>
                  <a:lnTo>
                    <a:pt x="1128" y="394"/>
                  </a:lnTo>
                  <a:lnTo>
                    <a:pt x="1038" y="334"/>
                  </a:lnTo>
                  <a:lnTo>
                    <a:pt x="1022" y="304"/>
                  </a:lnTo>
                  <a:lnTo>
                    <a:pt x="1122" y="226"/>
                  </a:lnTo>
                  <a:lnTo>
                    <a:pt x="1184" y="222"/>
                  </a:lnTo>
                  <a:lnTo>
                    <a:pt x="1212" y="240"/>
                  </a:lnTo>
                  <a:lnTo>
                    <a:pt x="1248" y="220"/>
                  </a:lnTo>
                  <a:lnTo>
                    <a:pt x="1300" y="220"/>
                  </a:lnTo>
                  <a:lnTo>
                    <a:pt x="1266" y="198"/>
                  </a:lnTo>
                  <a:lnTo>
                    <a:pt x="1208" y="196"/>
                  </a:lnTo>
                  <a:lnTo>
                    <a:pt x="1250" y="174"/>
                  </a:lnTo>
                  <a:lnTo>
                    <a:pt x="1328" y="172"/>
                  </a:lnTo>
                  <a:lnTo>
                    <a:pt x="1364" y="132"/>
                  </a:lnTo>
                  <a:cubicBezTo>
                    <a:pt x="1346" y="124"/>
                    <a:pt x="1343" y="119"/>
                    <a:pt x="1324" y="122"/>
                  </a:cubicBezTo>
                  <a:cubicBezTo>
                    <a:pt x="1310" y="124"/>
                    <a:pt x="1294" y="132"/>
                    <a:pt x="1286" y="144"/>
                  </a:cubicBezTo>
                  <a:cubicBezTo>
                    <a:pt x="1282" y="149"/>
                    <a:pt x="1274" y="148"/>
                    <a:pt x="1268" y="150"/>
                  </a:cubicBezTo>
                  <a:cubicBezTo>
                    <a:pt x="1266" y="144"/>
                    <a:pt x="1259" y="138"/>
                    <a:pt x="1262" y="132"/>
                  </a:cubicBezTo>
                  <a:cubicBezTo>
                    <a:pt x="1269" y="118"/>
                    <a:pt x="1303" y="134"/>
                    <a:pt x="1262" y="120"/>
                  </a:cubicBezTo>
                  <a:cubicBezTo>
                    <a:pt x="1221" y="134"/>
                    <a:pt x="1252" y="105"/>
                    <a:pt x="1262" y="90"/>
                  </a:cubicBezTo>
                  <a:cubicBezTo>
                    <a:pt x="1260" y="84"/>
                    <a:pt x="1262" y="75"/>
                    <a:pt x="1256" y="72"/>
                  </a:cubicBezTo>
                  <a:cubicBezTo>
                    <a:pt x="1238" y="63"/>
                    <a:pt x="1202" y="102"/>
                    <a:pt x="1202" y="102"/>
                  </a:cubicBezTo>
                  <a:cubicBezTo>
                    <a:pt x="1198" y="108"/>
                    <a:pt x="1186" y="140"/>
                    <a:pt x="1180" y="144"/>
                  </a:cubicBezTo>
                  <a:cubicBezTo>
                    <a:pt x="1169" y="151"/>
                    <a:pt x="1148" y="122"/>
                    <a:pt x="1148" y="122"/>
                  </a:cubicBezTo>
                  <a:cubicBezTo>
                    <a:pt x="1138" y="123"/>
                    <a:pt x="1121" y="137"/>
                    <a:pt x="1106" y="136"/>
                  </a:cubicBezTo>
                  <a:cubicBezTo>
                    <a:pt x="1091" y="135"/>
                    <a:pt x="1074" y="117"/>
                    <a:pt x="1056" y="116"/>
                  </a:cubicBezTo>
                  <a:cubicBezTo>
                    <a:pt x="1038" y="115"/>
                    <a:pt x="1016" y="131"/>
                    <a:pt x="998" y="132"/>
                  </a:cubicBezTo>
                  <a:cubicBezTo>
                    <a:pt x="997" y="132"/>
                    <a:pt x="956" y="125"/>
                    <a:pt x="950" y="120"/>
                  </a:cubicBezTo>
                  <a:cubicBezTo>
                    <a:pt x="918" y="94"/>
                    <a:pt x="960" y="108"/>
                    <a:pt x="920" y="90"/>
                  </a:cubicBezTo>
                  <a:cubicBezTo>
                    <a:pt x="852" y="60"/>
                    <a:pt x="806" y="58"/>
                    <a:pt x="730" y="54"/>
                  </a:cubicBezTo>
                  <a:cubicBezTo>
                    <a:pt x="656" y="39"/>
                    <a:pt x="625" y="15"/>
                    <a:pt x="550" y="0"/>
                  </a:cubicBezTo>
                  <a:cubicBezTo>
                    <a:pt x="510" y="2"/>
                    <a:pt x="486" y="5"/>
                    <a:pt x="446" y="8"/>
                  </a:cubicBezTo>
                  <a:cubicBezTo>
                    <a:pt x="424" y="9"/>
                    <a:pt x="423" y="14"/>
                    <a:pt x="406" y="18"/>
                  </a:cubicBezTo>
                  <a:cubicBezTo>
                    <a:pt x="389" y="22"/>
                    <a:pt x="353" y="24"/>
                    <a:pt x="344" y="32"/>
                  </a:cubicBezTo>
                  <a:cubicBezTo>
                    <a:pt x="346" y="38"/>
                    <a:pt x="354" y="60"/>
                    <a:pt x="350" y="64"/>
                  </a:cubicBezTo>
                  <a:cubicBezTo>
                    <a:pt x="274" y="50"/>
                    <a:pt x="250" y="81"/>
                    <a:pt x="236" y="82"/>
                  </a:cubicBezTo>
                  <a:cubicBezTo>
                    <a:pt x="278" y="110"/>
                    <a:pt x="270" y="72"/>
                    <a:pt x="290" y="102"/>
                  </a:cubicBezTo>
                  <a:cubicBezTo>
                    <a:pt x="234" y="121"/>
                    <a:pt x="178" y="104"/>
                    <a:pt x="128" y="138"/>
                  </a:cubicBezTo>
                  <a:cubicBezTo>
                    <a:pt x="126" y="144"/>
                    <a:pt x="122" y="150"/>
                    <a:pt x="122" y="156"/>
                  </a:cubicBezTo>
                  <a:cubicBezTo>
                    <a:pt x="122" y="162"/>
                    <a:pt x="132" y="170"/>
                    <a:pt x="128" y="174"/>
                  </a:cubicBezTo>
                  <a:cubicBezTo>
                    <a:pt x="126" y="182"/>
                    <a:pt x="109" y="197"/>
                    <a:pt x="112" y="202"/>
                  </a:cubicBezTo>
                  <a:cubicBezTo>
                    <a:pt x="124" y="206"/>
                    <a:pt x="137" y="195"/>
                    <a:pt x="146" y="204"/>
                  </a:cubicBezTo>
                  <a:cubicBezTo>
                    <a:pt x="151" y="209"/>
                    <a:pt x="135" y="213"/>
                    <a:pt x="128" y="216"/>
                  </a:cubicBezTo>
                  <a:cubicBezTo>
                    <a:pt x="116" y="221"/>
                    <a:pt x="104" y="226"/>
                    <a:pt x="92" y="228"/>
                  </a:cubicBezTo>
                  <a:cubicBezTo>
                    <a:pt x="48" y="237"/>
                    <a:pt x="72" y="233"/>
                    <a:pt x="20" y="240"/>
                  </a:cubicBezTo>
                  <a:cubicBezTo>
                    <a:pt x="0" y="247"/>
                    <a:pt x="2" y="240"/>
                    <a:pt x="2" y="25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invGray">
            <a:xfrm>
              <a:off x="703" y="2230"/>
              <a:ext cx="34" cy="28"/>
            </a:xfrm>
            <a:custGeom>
              <a:avLst/>
              <a:gdLst>
                <a:gd name="T0" fmla="*/ 16 w 46"/>
                <a:gd name="T1" fmla="*/ 4 h 38"/>
                <a:gd name="T2" fmla="*/ 0 w 46"/>
                <a:gd name="T3" fmla="*/ 22 h 38"/>
                <a:gd name="T4" fmla="*/ 22 w 46"/>
                <a:gd name="T5" fmla="*/ 38 h 38"/>
                <a:gd name="T6" fmla="*/ 46 w 46"/>
                <a:gd name="T7" fmla="*/ 26 h 38"/>
                <a:gd name="T8" fmla="*/ 30 w 46"/>
                <a:gd name="T9" fmla="*/ 0 h 38"/>
                <a:gd name="T10" fmla="*/ 16 w 46"/>
                <a:gd name="T11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16" y="4"/>
                  </a:moveTo>
                  <a:lnTo>
                    <a:pt x="0" y="22"/>
                  </a:lnTo>
                  <a:lnTo>
                    <a:pt x="22" y="38"/>
                  </a:lnTo>
                  <a:lnTo>
                    <a:pt x="46" y="26"/>
                  </a:lnTo>
                  <a:lnTo>
                    <a:pt x="30" y="0"/>
                  </a:lnTo>
                  <a:lnTo>
                    <a:pt x="16" y="4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invGray">
            <a:xfrm>
              <a:off x="1010" y="2353"/>
              <a:ext cx="39" cy="32"/>
            </a:xfrm>
            <a:custGeom>
              <a:avLst/>
              <a:gdLst>
                <a:gd name="T0" fmla="*/ 12 w 52"/>
                <a:gd name="T1" fmla="*/ 0 h 44"/>
                <a:gd name="T2" fmla="*/ 26 w 52"/>
                <a:gd name="T3" fmla="*/ 44 h 44"/>
                <a:gd name="T4" fmla="*/ 42 w 52"/>
                <a:gd name="T5" fmla="*/ 42 h 44"/>
                <a:gd name="T6" fmla="*/ 38 w 52"/>
                <a:gd name="T7" fmla="*/ 16 h 44"/>
                <a:gd name="T8" fmla="*/ 26 w 52"/>
                <a:gd name="T9" fmla="*/ 2 h 44"/>
                <a:gd name="T10" fmla="*/ 12 w 52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2" h="44">
                  <a:moveTo>
                    <a:pt x="12" y="0"/>
                  </a:moveTo>
                  <a:cubicBezTo>
                    <a:pt x="16" y="14"/>
                    <a:pt x="18" y="32"/>
                    <a:pt x="26" y="44"/>
                  </a:cubicBezTo>
                  <a:cubicBezTo>
                    <a:pt x="31" y="43"/>
                    <a:pt x="37" y="44"/>
                    <a:pt x="42" y="42"/>
                  </a:cubicBezTo>
                  <a:cubicBezTo>
                    <a:pt x="52" y="38"/>
                    <a:pt x="48" y="19"/>
                    <a:pt x="38" y="16"/>
                  </a:cubicBezTo>
                  <a:cubicBezTo>
                    <a:pt x="33" y="9"/>
                    <a:pt x="34" y="5"/>
                    <a:pt x="26" y="2"/>
                  </a:cubicBezTo>
                  <a:cubicBezTo>
                    <a:pt x="4" y="4"/>
                    <a:pt x="0" y="8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invGray">
            <a:xfrm>
              <a:off x="1792" y="2409"/>
              <a:ext cx="98" cy="74"/>
            </a:xfrm>
            <a:custGeom>
              <a:avLst/>
              <a:gdLst>
                <a:gd name="T0" fmla="*/ 97 w 131"/>
                <a:gd name="T1" fmla="*/ 0 h 98"/>
                <a:gd name="T2" fmla="*/ 79 w 131"/>
                <a:gd name="T3" fmla="*/ 8 h 98"/>
                <a:gd name="T4" fmla="*/ 53 w 131"/>
                <a:gd name="T5" fmla="*/ 24 h 98"/>
                <a:gd name="T6" fmla="*/ 39 w 131"/>
                <a:gd name="T7" fmla="*/ 40 h 98"/>
                <a:gd name="T8" fmla="*/ 21 w 131"/>
                <a:gd name="T9" fmla="*/ 52 h 98"/>
                <a:gd name="T10" fmla="*/ 63 w 131"/>
                <a:gd name="T11" fmla="*/ 82 h 98"/>
                <a:gd name="T12" fmla="*/ 79 w 131"/>
                <a:gd name="T13" fmla="*/ 94 h 98"/>
                <a:gd name="T14" fmla="*/ 85 w 131"/>
                <a:gd name="T15" fmla="*/ 92 h 98"/>
                <a:gd name="T16" fmla="*/ 89 w 131"/>
                <a:gd name="T17" fmla="*/ 86 h 98"/>
                <a:gd name="T18" fmla="*/ 97 w 131"/>
                <a:gd name="T19" fmla="*/ 98 h 98"/>
                <a:gd name="T20" fmla="*/ 123 w 131"/>
                <a:gd name="T21" fmla="*/ 86 h 98"/>
                <a:gd name="T22" fmla="*/ 129 w 131"/>
                <a:gd name="T23" fmla="*/ 74 h 98"/>
                <a:gd name="T24" fmla="*/ 101 w 131"/>
                <a:gd name="T25" fmla="*/ 40 h 98"/>
                <a:gd name="T26" fmla="*/ 115 w 131"/>
                <a:gd name="T27" fmla="*/ 24 h 98"/>
                <a:gd name="T28" fmla="*/ 111 w 131"/>
                <a:gd name="T29" fmla="*/ 4 h 98"/>
                <a:gd name="T30" fmla="*/ 97 w 131"/>
                <a:gd name="T3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98">
                  <a:moveTo>
                    <a:pt x="97" y="0"/>
                  </a:moveTo>
                  <a:cubicBezTo>
                    <a:pt x="83" y="5"/>
                    <a:pt x="89" y="2"/>
                    <a:pt x="79" y="8"/>
                  </a:cubicBezTo>
                  <a:cubicBezTo>
                    <a:pt x="76" y="18"/>
                    <a:pt x="62" y="18"/>
                    <a:pt x="53" y="24"/>
                  </a:cubicBezTo>
                  <a:cubicBezTo>
                    <a:pt x="49" y="29"/>
                    <a:pt x="44" y="36"/>
                    <a:pt x="39" y="40"/>
                  </a:cubicBezTo>
                  <a:cubicBezTo>
                    <a:pt x="34" y="45"/>
                    <a:pt x="21" y="52"/>
                    <a:pt x="21" y="52"/>
                  </a:cubicBezTo>
                  <a:cubicBezTo>
                    <a:pt x="0" y="84"/>
                    <a:pt x="41" y="75"/>
                    <a:pt x="63" y="82"/>
                  </a:cubicBezTo>
                  <a:cubicBezTo>
                    <a:pt x="68" y="89"/>
                    <a:pt x="71" y="91"/>
                    <a:pt x="79" y="94"/>
                  </a:cubicBezTo>
                  <a:cubicBezTo>
                    <a:pt x="81" y="93"/>
                    <a:pt x="83" y="93"/>
                    <a:pt x="85" y="92"/>
                  </a:cubicBezTo>
                  <a:cubicBezTo>
                    <a:pt x="87" y="90"/>
                    <a:pt x="87" y="85"/>
                    <a:pt x="89" y="86"/>
                  </a:cubicBezTo>
                  <a:cubicBezTo>
                    <a:pt x="93" y="88"/>
                    <a:pt x="97" y="98"/>
                    <a:pt x="97" y="98"/>
                  </a:cubicBezTo>
                  <a:cubicBezTo>
                    <a:pt x="112" y="95"/>
                    <a:pt x="111" y="90"/>
                    <a:pt x="123" y="86"/>
                  </a:cubicBezTo>
                  <a:cubicBezTo>
                    <a:pt x="124" y="82"/>
                    <a:pt x="128" y="78"/>
                    <a:pt x="129" y="74"/>
                  </a:cubicBezTo>
                  <a:cubicBezTo>
                    <a:pt x="131" y="61"/>
                    <a:pt x="108" y="47"/>
                    <a:pt x="101" y="40"/>
                  </a:cubicBezTo>
                  <a:cubicBezTo>
                    <a:pt x="103" y="33"/>
                    <a:pt x="115" y="24"/>
                    <a:pt x="115" y="24"/>
                  </a:cubicBezTo>
                  <a:cubicBezTo>
                    <a:pt x="121" y="15"/>
                    <a:pt x="124" y="8"/>
                    <a:pt x="111" y="4"/>
                  </a:cubicBezTo>
                  <a:cubicBezTo>
                    <a:pt x="101" y="7"/>
                    <a:pt x="97" y="13"/>
                    <a:pt x="9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invGray">
            <a:xfrm>
              <a:off x="1318" y="2793"/>
              <a:ext cx="158" cy="84"/>
            </a:xfrm>
            <a:custGeom>
              <a:avLst/>
              <a:gdLst>
                <a:gd name="T0" fmla="*/ 47 w 212"/>
                <a:gd name="T1" fmla="*/ 12 h 112"/>
                <a:gd name="T2" fmla="*/ 17 w 212"/>
                <a:gd name="T3" fmla="*/ 12 h 112"/>
                <a:gd name="T4" fmla="*/ 5 w 212"/>
                <a:gd name="T5" fmla="*/ 16 h 112"/>
                <a:gd name="T6" fmla="*/ 25 w 212"/>
                <a:gd name="T7" fmla="*/ 52 h 112"/>
                <a:gd name="T8" fmla="*/ 51 w 212"/>
                <a:gd name="T9" fmla="*/ 44 h 112"/>
                <a:gd name="T10" fmla="*/ 93 w 212"/>
                <a:gd name="T11" fmla="*/ 54 h 112"/>
                <a:gd name="T12" fmla="*/ 111 w 212"/>
                <a:gd name="T13" fmla="*/ 60 h 112"/>
                <a:gd name="T14" fmla="*/ 133 w 212"/>
                <a:gd name="T15" fmla="*/ 88 h 112"/>
                <a:gd name="T16" fmla="*/ 141 w 212"/>
                <a:gd name="T17" fmla="*/ 112 h 112"/>
                <a:gd name="T18" fmla="*/ 157 w 212"/>
                <a:gd name="T19" fmla="*/ 100 h 112"/>
                <a:gd name="T20" fmla="*/ 169 w 212"/>
                <a:gd name="T21" fmla="*/ 96 h 112"/>
                <a:gd name="T22" fmla="*/ 187 w 212"/>
                <a:gd name="T23" fmla="*/ 102 h 112"/>
                <a:gd name="T24" fmla="*/ 195 w 212"/>
                <a:gd name="T25" fmla="*/ 80 h 112"/>
                <a:gd name="T26" fmla="*/ 153 w 212"/>
                <a:gd name="T27" fmla="*/ 54 h 112"/>
                <a:gd name="T28" fmla="*/ 105 w 212"/>
                <a:gd name="T29" fmla="*/ 20 h 112"/>
                <a:gd name="T30" fmla="*/ 53 w 212"/>
                <a:gd name="T31" fmla="*/ 26 h 112"/>
                <a:gd name="T32" fmla="*/ 47 w 212"/>
                <a:gd name="T33" fmla="*/ 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2" h="112">
                  <a:moveTo>
                    <a:pt x="47" y="12"/>
                  </a:moveTo>
                  <a:cubicBezTo>
                    <a:pt x="39" y="0"/>
                    <a:pt x="28" y="7"/>
                    <a:pt x="17" y="12"/>
                  </a:cubicBezTo>
                  <a:cubicBezTo>
                    <a:pt x="13" y="14"/>
                    <a:pt x="5" y="16"/>
                    <a:pt x="5" y="16"/>
                  </a:cubicBezTo>
                  <a:cubicBezTo>
                    <a:pt x="0" y="31"/>
                    <a:pt x="10" y="48"/>
                    <a:pt x="25" y="52"/>
                  </a:cubicBezTo>
                  <a:cubicBezTo>
                    <a:pt x="37" y="50"/>
                    <a:pt x="41" y="47"/>
                    <a:pt x="51" y="44"/>
                  </a:cubicBezTo>
                  <a:cubicBezTo>
                    <a:pt x="65" y="53"/>
                    <a:pt x="76" y="53"/>
                    <a:pt x="93" y="54"/>
                  </a:cubicBezTo>
                  <a:cubicBezTo>
                    <a:pt x="99" y="56"/>
                    <a:pt x="111" y="60"/>
                    <a:pt x="111" y="60"/>
                  </a:cubicBezTo>
                  <a:cubicBezTo>
                    <a:pt x="120" y="69"/>
                    <a:pt x="129" y="75"/>
                    <a:pt x="133" y="88"/>
                  </a:cubicBezTo>
                  <a:cubicBezTo>
                    <a:pt x="125" y="100"/>
                    <a:pt x="126" y="107"/>
                    <a:pt x="141" y="112"/>
                  </a:cubicBezTo>
                  <a:cubicBezTo>
                    <a:pt x="145" y="106"/>
                    <a:pt x="150" y="103"/>
                    <a:pt x="157" y="100"/>
                  </a:cubicBezTo>
                  <a:cubicBezTo>
                    <a:pt x="161" y="98"/>
                    <a:pt x="169" y="96"/>
                    <a:pt x="169" y="96"/>
                  </a:cubicBezTo>
                  <a:cubicBezTo>
                    <a:pt x="175" y="98"/>
                    <a:pt x="187" y="102"/>
                    <a:pt x="187" y="102"/>
                  </a:cubicBezTo>
                  <a:cubicBezTo>
                    <a:pt x="203" y="100"/>
                    <a:pt x="212" y="94"/>
                    <a:pt x="195" y="80"/>
                  </a:cubicBezTo>
                  <a:cubicBezTo>
                    <a:pt x="183" y="70"/>
                    <a:pt x="165" y="66"/>
                    <a:pt x="153" y="54"/>
                  </a:cubicBezTo>
                  <a:cubicBezTo>
                    <a:pt x="141" y="42"/>
                    <a:pt x="122" y="26"/>
                    <a:pt x="105" y="20"/>
                  </a:cubicBezTo>
                  <a:cubicBezTo>
                    <a:pt x="85" y="21"/>
                    <a:pt x="71" y="20"/>
                    <a:pt x="53" y="26"/>
                  </a:cubicBezTo>
                  <a:cubicBezTo>
                    <a:pt x="47" y="24"/>
                    <a:pt x="33" y="12"/>
                    <a:pt x="47" y="1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invGray">
            <a:xfrm>
              <a:off x="1448" y="2857"/>
              <a:ext cx="99" cy="41"/>
            </a:xfrm>
            <a:custGeom>
              <a:avLst/>
              <a:gdLst>
                <a:gd name="T0" fmla="*/ 57 w 133"/>
                <a:gd name="T1" fmla="*/ 0 h 54"/>
                <a:gd name="T2" fmla="*/ 43 w 133"/>
                <a:gd name="T3" fmla="*/ 6 h 54"/>
                <a:gd name="T4" fmla="*/ 31 w 133"/>
                <a:gd name="T5" fmla="*/ 30 h 54"/>
                <a:gd name="T6" fmla="*/ 15 w 133"/>
                <a:gd name="T7" fmla="*/ 34 h 54"/>
                <a:gd name="T8" fmla="*/ 3 w 133"/>
                <a:gd name="T9" fmla="*/ 42 h 54"/>
                <a:gd name="T10" fmla="*/ 13 w 133"/>
                <a:gd name="T11" fmla="*/ 54 h 54"/>
                <a:gd name="T12" fmla="*/ 133 w 133"/>
                <a:gd name="T13" fmla="*/ 34 h 54"/>
                <a:gd name="T14" fmla="*/ 123 w 133"/>
                <a:gd name="T15" fmla="*/ 16 h 54"/>
                <a:gd name="T16" fmla="*/ 105 w 133"/>
                <a:gd name="T17" fmla="*/ 8 h 54"/>
                <a:gd name="T18" fmla="*/ 101 w 133"/>
                <a:gd name="T19" fmla="*/ 24 h 54"/>
                <a:gd name="T20" fmla="*/ 89 w 133"/>
                <a:gd name="T21" fmla="*/ 18 h 54"/>
                <a:gd name="T22" fmla="*/ 67 w 133"/>
                <a:gd name="T23" fmla="*/ 14 h 54"/>
                <a:gd name="T24" fmla="*/ 57 w 13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54">
                  <a:moveTo>
                    <a:pt x="57" y="0"/>
                  </a:moveTo>
                  <a:cubicBezTo>
                    <a:pt x="53" y="3"/>
                    <a:pt x="46" y="2"/>
                    <a:pt x="43" y="6"/>
                  </a:cubicBezTo>
                  <a:cubicBezTo>
                    <a:pt x="36" y="14"/>
                    <a:pt x="43" y="26"/>
                    <a:pt x="31" y="30"/>
                  </a:cubicBezTo>
                  <a:cubicBezTo>
                    <a:pt x="26" y="32"/>
                    <a:pt x="20" y="31"/>
                    <a:pt x="15" y="34"/>
                  </a:cubicBezTo>
                  <a:cubicBezTo>
                    <a:pt x="11" y="36"/>
                    <a:pt x="3" y="42"/>
                    <a:pt x="3" y="42"/>
                  </a:cubicBezTo>
                  <a:cubicBezTo>
                    <a:pt x="0" y="51"/>
                    <a:pt x="5" y="51"/>
                    <a:pt x="13" y="54"/>
                  </a:cubicBezTo>
                  <a:cubicBezTo>
                    <a:pt x="51" y="51"/>
                    <a:pt x="97" y="46"/>
                    <a:pt x="133" y="34"/>
                  </a:cubicBezTo>
                  <a:cubicBezTo>
                    <a:pt x="129" y="28"/>
                    <a:pt x="128" y="21"/>
                    <a:pt x="123" y="16"/>
                  </a:cubicBezTo>
                  <a:cubicBezTo>
                    <a:pt x="118" y="11"/>
                    <a:pt x="105" y="8"/>
                    <a:pt x="105" y="8"/>
                  </a:cubicBezTo>
                  <a:cubicBezTo>
                    <a:pt x="84" y="13"/>
                    <a:pt x="106" y="19"/>
                    <a:pt x="101" y="24"/>
                  </a:cubicBezTo>
                  <a:cubicBezTo>
                    <a:pt x="99" y="26"/>
                    <a:pt x="89" y="18"/>
                    <a:pt x="89" y="18"/>
                  </a:cubicBezTo>
                  <a:cubicBezTo>
                    <a:pt x="83" y="15"/>
                    <a:pt x="73" y="15"/>
                    <a:pt x="67" y="14"/>
                  </a:cubicBezTo>
                  <a:cubicBezTo>
                    <a:pt x="58" y="8"/>
                    <a:pt x="62" y="12"/>
                    <a:pt x="5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invGray">
            <a:xfrm>
              <a:off x="1553" y="288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invGray">
            <a:xfrm>
              <a:off x="1609" y="2886"/>
              <a:ext cx="12" cy="25"/>
            </a:xfrm>
            <a:custGeom>
              <a:avLst/>
              <a:gdLst>
                <a:gd name="T0" fmla="*/ 14 w 16"/>
                <a:gd name="T1" fmla="*/ 0 h 34"/>
                <a:gd name="T2" fmla="*/ 0 w 16"/>
                <a:gd name="T3" fmla="*/ 14 h 34"/>
                <a:gd name="T4" fmla="*/ 16 w 16"/>
                <a:gd name="T5" fmla="*/ 34 h 34"/>
                <a:gd name="T6" fmla="*/ 12 w 16"/>
                <a:gd name="T7" fmla="*/ 18 h 34"/>
                <a:gd name="T8" fmla="*/ 16 w 16"/>
                <a:gd name="T9" fmla="*/ 6 h 34"/>
                <a:gd name="T10" fmla="*/ 14 w 16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34">
                  <a:moveTo>
                    <a:pt x="14" y="0"/>
                  </a:moveTo>
                  <a:cubicBezTo>
                    <a:pt x="5" y="3"/>
                    <a:pt x="2" y="4"/>
                    <a:pt x="0" y="14"/>
                  </a:cubicBezTo>
                  <a:cubicBezTo>
                    <a:pt x="3" y="26"/>
                    <a:pt x="4" y="30"/>
                    <a:pt x="16" y="34"/>
                  </a:cubicBezTo>
                  <a:cubicBezTo>
                    <a:pt x="15" y="29"/>
                    <a:pt x="11" y="23"/>
                    <a:pt x="12" y="18"/>
                  </a:cubicBezTo>
                  <a:cubicBezTo>
                    <a:pt x="12" y="14"/>
                    <a:pt x="16" y="6"/>
                    <a:pt x="16" y="6"/>
                  </a:cubicBezTo>
                  <a:cubicBezTo>
                    <a:pt x="9" y="1"/>
                    <a:pt x="8" y="3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invGray">
            <a:xfrm>
              <a:off x="1426" y="2040"/>
              <a:ext cx="180" cy="88"/>
            </a:xfrm>
            <a:custGeom>
              <a:avLst/>
              <a:gdLst>
                <a:gd name="T0" fmla="*/ 64 w 240"/>
                <a:gd name="T1" fmla="*/ 1 h 117"/>
                <a:gd name="T2" fmla="*/ 24 w 240"/>
                <a:gd name="T3" fmla="*/ 31 h 117"/>
                <a:gd name="T4" fmla="*/ 6 w 240"/>
                <a:gd name="T5" fmla="*/ 37 h 117"/>
                <a:gd name="T6" fmla="*/ 0 w 240"/>
                <a:gd name="T7" fmla="*/ 39 h 117"/>
                <a:gd name="T8" fmla="*/ 26 w 240"/>
                <a:gd name="T9" fmla="*/ 59 h 117"/>
                <a:gd name="T10" fmla="*/ 38 w 240"/>
                <a:gd name="T11" fmla="*/ 63 h 117"/>
                <a:gd name="T12" fmla="*/ 68 w 240"/>
                <a:gd name="T13" fmla="*/ 47 h 117"/>
                <a:gd name="T14" fmla="*/ 80 w 240"/>
                <a:gd name="T15" fmla="*/ 43 h 117"/>
                <a:gd name="T16" fmla="*/ 82 w 240"/>
                <a:gd name="T17" fmla="*/ 55 h 117"/>
                <a:gd name="T18" fmla="*/ 64 w 240"/>
                <a:gd name="T19" fmla="*/ 61 h 117"/>
                <a:gd name="T20" fmla="*/ 72 w 240"/>
                <a:gd name="T21" fmla="*/ 73 h 117"/>
                <a:gd name="T22" fmla="*/ 40 w 240"/>
                <a:gd name="T23" fmla="*/ 87 h 117"/>
                <a:gd name="T24" fmla="*/ 70 w 240"/>
                <a:gd name="T25" fmla="*/ 109 h 117"/>
                <a:gd name="T26" fmla="*/ 82 w 240"/>
                <a:gd name="T27" fmla="*/ 113 h 117"/>
                <a:gd name="T28" fmla="*/ 118 w 240"/>
                <a:gd name="T29" fmla="*/ 103 h 117"/>
                <a:gd name="T30" fmla="*/ 150 w 240"/>
                <a:gd name="T31" fmla="*/ 105 h 117"/>
                <a:gd name="T32" fmla="*/ 168 w 240"/>
                <a:gd name="T33" fmla="*/ 117 h 117"/>
                <a:gd name="T34" fmla="*/ 204 w 240"/>
                <a:gd name="T35" fmla="*/ 109 h 117"/>
                <a:gd name="T36" fmla="*/ 224 w 240"/>
                <a:gd name="T37" fmla="*/ 103 h 117"/>
                <a:gd name="T38" fmla="*/ 222 w 240"/>
                <a:gd name="T39" fmla="*/ 77 h 117"/>
                <a:gd name="T40" fmla="*/ 234 w 240"/>
                <a:gd name="T41" fmla="*/ 69 h 117"/>
                <a:gd name="T42" fmla="*/ 238 w 240"/>
                <a:gd name="T43" fmla="*/ 47 h 117"/>
                <a:gd name="T44" fmla="*/ 210 w 240"/>
                <a:gd name="T45" fmla="*/ 57 h 117"/>
                <a:gd name="T46" fmla="*/ 200 w 240"/>
                <a:gd name="T47" fmla="*/ 43 h 117"/>
                <a:gd name="T48" fmla="*/ 172 w 240"/>
                <a:gd name="T49" fmla="*/ 45 h 117"/>
                <a:gd name="T50" fmla="*/ 134 w 240"/>
                <a:gd name="T51" fmla="*/ 9 h 117"/>
                <a:gd name="T52" fmla="*/ 94 w 240"/>
                <a:gd name="T53" fmla="*/ 11 h 117"/>
                <a:gd name="T54" fmla="*/ 82 w 240"/>
                <a:gd name="T55" fmla="*/ 1 h 117"/>
                <a:gd name="T56" fmla="*/ 64 w 240"/>
                <a:gd name="T57" fmla="*/ 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0" h="117">
                  <a:moveTo>
                    <a:pt x="64" y="1"/>
                  </a:moveTo>
                  <a:cubicBezTo>
                    <a:pt x="57" y="21"/>
                    <a:pt x="44" y="24"/>
                    <a:pt x="24" y="31"/>
                  </a:cubicBezTo>
                  <a:cubicBezTo>
                    <a:pt x="18" y="33"/>
                    <a:pt x="12" y="35"/>
                    <a:pt x="6" y="37"/>
                  </a:cubicBezTo>
                  <a:cubicBezTo>
                    <a:pt x="4" y="38"/>
                    <a:pt x="0" y="39"/>
                    <a:pt x="0" y="39"/>
                  </a:cubicBezTo>
                  <a:cubicBezTo>
                    <a:pt x="3" y="55"/>
                    <a:pt x="12" y="54"/>
                    <a:pt x="26" y="59"/>
                  </a:cubicBezTo>
                  <a:cubicBezTo>
                    <a:pt x="30" y="60"/>
                    <a:pt x="38" y="63"/>
                    <a:pt x="38" y="63"/>
                  </a:cubicBezTo>
                  <a:cubicBezTo>
                    <a:pt x="50" y="59"/>
                    <a:pt x="57" y="54"/>
                    <a:pt x="68" y="47"/>
                  </a:cubicBezTo>
                  <a:cubicBezTo>
                    <a:pt x="72" y="45"/>
                    <a:pt x="80" y="43"/>
                    <a:pt x="80" y="43"/>
                  </a:cubicBezTo>
                  <a:cubicBezTo>
                    <a:pt x="82" y="46"/>
                    <a:pt x="88" y="51"/>
                    <a:pt x="82" y="55"/>
                  </a:cubicBezTo>
                  <a:cubicBezTo>
                    <a:pt x="77" y="59"/>
                    <a:pt x="64" y="61"/>
                    <a:pt x="64" y="61"/>
                  </a:cubicBezTo>
                  <a:cubicBezTo>
                    <a:pt x="58" y="70"/>
                    <a:pt x="63" y="70"/>
                    <a:pt x="72" y="73"/>
                  </a:cubicBezTo>
                  <a:cubicBezTo>
                    <a:pt x="77" y="88"/>
                    <a:pt x="50" y="86"/>
                    <a:pt x="40" y="87"/>
                  </a:cubicBezTo>
                  <a:cubicBezTo>
                    <a:pt x="47" y="94"/>
                    <a:pt x="60" y="106"/>
                    <a:pt x="70" y="109"/>
                  </a:cubicBezTo>
                  <a:cubicBezTo>
                    <a:pt x="74" y="110"/>
                    <a:pt x="82" y="113"/>
                    <a:pt x="82" y="113"/>
                  </a:cubicBezTo>
                  <a:cubicBezTo>
                    <a:pt x="99" y="111"/>
                    <a:pt x="104" y="108"/>
                    <a:pt x="118" y="103"/>
                  </a:cubicBezTo>
                  <a:cubicBezTo>
                    <a:pt x="129" y="104"/>
                    <a:pt x="140" y="103"/>
                    <a:pt x="150" y="105"/>
                  </a:cubicBezTo>
                  <a:cubicBezTo>
                    <a:pt x="157" y="107"/>
                    <a:pt x="168" y="117"/>
                    <a:pt x="168" y="117"/>
                  </a:cubicBezTo>
                  <a:cubicBezTo>
                    <a:pt x="193" y="115"/>
                    <a:pt x="188" y="116"/>
                    <a:pt x="204" y="109"/>
                  </a:cubicBezTo>
                  <a:cubicBezTo>
                    <a:pt x="210" y="106"/>
                    <a:pt x="224" y="103"/>
                    <a:pt x="224" y="103"/>
                  </a:cubicBezTo>
                  <a:cubicBezTo>
                    <a:pt x="223" y="98"/>
                    <a:pt x="217" y="82"/>
                    <a:pt x="222" y="77"/>
                  </a:cubicBezTo>
                  <a:cubicBezTo>
                    <a:pt x="225" y="73"/>
                    <a:pt x="234" y="69"/>
                    <a:pt x="234" y="69"/>
                  </a:cubicBezTo>
                  <a:cubicBezTo>
                    <a:pt x="237" y="59"/>
                    <a:pt x="240" y="59"/>
                    <a:pt x="238" y="47"/>
                  </a:cubicBezTo>
                  <a:cubicBezTo>
                    <a:pt x="228" y="49"/>
                    <a:pt x="219" y="51"/>
                    <a:pt x="210" y="57"/>
                  </a:cubicBezTo>
                  <a:cubicBezTo>
                    <a:pt x="201" y="71"/>
                    <a:pt x="201" y="50"/>
                    <a:pt x="200" y="43"/>
                  </a:cubicBezTo>
                  <a:cubicBezTo>
                    <a:pt x="189" y="45"/>
                    <a:pt x="182" y="48"/>
                    <a:pt x="172" y="45"/>
                  </a:cubicBezTo>
                  <a:cubicBezTo>
                    <a:pt x="161" y="34"/>
                    <a:pt x="148" y="14"/>
                    <a:pt x="134" y="9"/>
                  </a:cubicBezTo>
                  <a:cubicBezTo>
                    <a:pt x="119" y="11"/>
                    <a:pt x="108" y="13"/>
                    <a:pt x="94" y="11"/>
                  </a:cubicBezTo>
                  <a:cubicBezTo>
                    <a:pt x="92" y="9"/>
                    <a:pt x="85" y="2"/>
                    <a:pt x="82" y="1"/>
                  </a:cubicBezTo>
                  <a:cubicBezTo>
                    <a:pt x="74" y="0"/>
                    <a:pt x="72" y="9"/>
                    <a:pt x="64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invGray">
            <a:xfrm>
              <a:off x="1506" y="1999"/>
              <a:ext cx="146" cy="60"/>
            </a:xfrm>
            <a:custGeom>
              <a:avLst/>
              <a:gdLst>
                <a:gd name="T0" fmla="*/ 97 w 194"/>
                <a:gd name="T1" fmla="*/ 10 h 80"/>
                <a:gd name="T2" fmla="*/ 13 w 194"/>
                <a:gd name="T3" fmla="*/ 24 h 80"/>
                <a:gd name="T4" fmla="*/ 9 w 194"/>
                <a:gd name="T5" fmla="*/ 34 h 80"/>
                <a:gd name="T6" fmla="*/ 57 w 194"/>
                <a:gd name="T7" fmla="*/ 52 h 80"/>
                <a:gd name="T8" fmla="*/ 135 w 194"/>
                <a:gd name="T9" fmla="*/ 74 h 80"/>
                <a:gd name="T10" fmla="*/ 175 w 194"/>
                <a:gd name="T11" fmla="*/ 68 h 80"/>
                <a:gd name="T12" fmla="*/ 187 w 194"/>
                <a:gd name="T13" fmla="*/ 64 h 80"/>
                <a:gd name="T14" fmla="*/ 175 w 194"/>
                <a:gd name="T15" fmla="*/ 44 h 80"/>
                <a:gd name="T16" fmla="*/ 163 w 194"/>
                <a:gd name="T17" fmla="*/ 36 h 80"/>
                <a:gd name="T18" fmla="*/ 129 w 194"/>
                <a:gd name="T19" fmla="*/ 26 h 80"/>
                <a:gd name="T20" fmla="*/ 97 w 194"/>
                <a:gd name="T21" fmla="*/ 1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4" h="80">
                  <a:moveTo>
                    <a:pt x="97" y="10"/>
                  </a:moveTo>
                  <a:cubicBezTo>
                    <a:pt x="70" y="19"/>
                    <a:pt x="42" y="22"/>
                    <a:pt x="13" y="24"/>
                  </a:cubicBezTo>
                  <a:cubicBezTo>
                    <a:pt x="9" y="25"/>
                    <a:pt x="0" y="26"/>
                    <a:pt x="9" y="34"/>
                  </a:cubicBezTo>
                  <a:cubicBezTo>
                    <a:pt x="21" y="44"/>
                    <a:pt x="43" y="43"/>
                    <a:pt x="57" y="52"/>
                  </a:cubicBezTo>
                  <a:cubicBezTo>
                    <a:pt x="75" y="80"/>
                    <a:pt x="104" y="73"/>
                    <a:pt x="135" y="74"/>
                  </a:cubicBezTo>
                  <a:cubicBezTo>
                    <a:pt x="153" y="73"/>
                    <a:pt x="159" y="73"/>
                    <a:pt x="175" y="68"/>
                  </a:cubicBezTo>
                  <a:cubicBezTo>
                    <a:pt x="179" y="67"/>
                    <a:pt x="187" y="64"/>
                    <a:pt x="187" y="64"/>
                  </a:cubicBezTo>
                  <a:cubicBezTo>
                    <a:pt x="194" y="53"/>
                    <a:pt x="184" y="49"/>
                    <a:pt x="175" y="44"/>
                  </a:cubicBezTo>
                  <a:cubicBezTo>
                    <a:pt x="171" y="42"/>
                    <a:pt x="163" y="36"/>
                    <a:pt x="163" y="36"/>
                  </a:cubicBezTo>
                  <a:cubicBezTo>
                    <a:pt x="140" y="41"/>
                    <a:pt x="147" y="38"/>
                    <a:pt x="129" y="26"/>
                  </a:cubicBezTo>
                  <a:cubicBezTo>
                    <a:pt x="123" y="17"/>
                    <a:pt x="107" y="0"/>
                    <a:pt x="97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invGray">
            <a:xfrm>
              <a:off x="1711" y="2069"/>
              <a:ext cx="233" cy="190"/>
            </a:xfrm>
            <a:custGeom>
              <a:avLst/>
              <a:gdLst>
                <a:gd name="T0" fmla="*/ 67 w 310"/>
                <a:gd name="T1" fmla="*/ 9 h 254"/>
                <a:gd name="T2" fmla="*/ 51 w 310"/>
                <a:gd name="T3" fmla="*/ 23 h 254"/>
                <a:gd name="T4" fmla="*/ 21 w 310"/>
                <a:gd name="T5" fmla="*/ 39 h 254"/>
                <a:gd name="T6" fmla="*/ 53 w 310"/>
                <a:gd name="T7" fmla="*/ 77 h 254"/>
                <a:gd name="T8" fmla="*/ 79 w 310"/>
                <a:gd name="T9" fmla="*/ 85 h 254"/>
                <a:gd name="T10" fmla="*/ 103 w 310"/>
                <a:gd name="T11" fmla="*/ 99 h 254"/>
                <a:gd name="T12" fmla="*/ 127 w 310"/>
                <a:gd name="T13" fmla="*/ 85 h 254"/>
                <a:gd name="T14" fmla="*/ 143 w 310"/>
                <a:gd name="T15" fmla="*/ 101 h 254"/>
                <a:gd name="T16" fmla="*/ 149 w 310"/>
                <a:gd name="T17" fmla="*/ 127 h 254"/>
                <a:gd name="T18" fmla="*/ 115 w 310"/>
                <a:gd name="T19" fmla="*/ 151 h 254"/>
                <a:gd name="T20" fmla="*/ 89 w 310"/>
                <a:gd name="T21" fmla="*/ 173 h 254"/>
                <a:gd name="T22" fmla="*/ 69 w 310"/>
                <a:gd name="T23" fmla="*/ 169 h 254"/>
                <a:gd name="T24" fmla="*/ 57 w 310"/>
                <a:gd name="T25" fmla="*/ 165 h 254"/>
                <a:gd name="T26" fmla="*/ 43 w 310"/>
                <a:gd name="T27" fmla="*/ 187 h 254"/>
                <a:gd name="T28" fmla="*/ 39 w 310"/>
                <a:gd name="T29" fmla="*/ 199 h 254"/>
                <a:gd name="T30" fmla="*/ 73 w 310"/>
                <a:gd name="T31" fmla="*/ 205 h 254"/>
                <a:gd name="T32" fmla="*/ 95 w 310"/>
                <a:gd name="T33" fmla="*/ 203 h 254"/>
                <a:gd name="T34" fmla="*/ 115 w 310"/>
                <a:gd name="T35" fmla="*/ 231 h 254"/>
                <a:gd name="T36" fmla="*/ 127 w 310"/>
                <a:gd name="T37" fmla="*/ 235 h 254"/>
                <a:gd name="T38" fmla="*/ 139 w 310"/>
                <a:gd name="T39" fmla="*/ 239 h 254"/>
                <a:gd name="T40" fmla="*/ 155 w 310"/>
                <a:gd name="T41" fmla="*/ 251 h 254"/>
                <a:gd name="T42" fmla="*/ 181 w 310"/>
                <a:gd name="T43" fmla="*/ 237 h 254"/>
                <a:gd name="T44" fmla="*/ 203 w 310"/>
                <a:gd name="T45" fmla="*/ 235 h 254"/>
                <a:gd name="T46" fmla="*/ 229 w 310"/>
                <a:gd name="T47" fmla="*/ 213 h 254"/>
                <a:gd name="T48" fmla="*/ 225 w 310"/>
                <a:gd name="T49" fmla="*/ 185 h 254"/>
                <a:gd name="T50" fmla="*/ 217 w 310"/>
                <a:gd name="T51" fmla="*/ 173 h 254"/>
                <a:gd name="T52" fmla="*/ 233 w 310"/>
                <a:gd name="T53" fmla="*/ 167 h 254"/>
                <a:gd name="T54" fmla="*/ 245 w 310"/>
                <a:gd name="T55" fmla="*/ 183 h 254"/>
                <a:gd name="T56" fmla="*/ 247 w 310"/>
                <a:gd name="T57" fmla="*/ 197 h 254"/>
                <a:gd name="T58" fmla="*/ 261 w 310"/>
                <a:gd name="T59" fmla="*/ 193 h 254"/>
                <a:gd name="T60" fmla="*/ 303 w 310"/>
                <a:gd name="T61" fmla="*/ 169 h 254"/>
                <a:gd name="T62" fmla="*/ 293 w 310"/>
                <a:gd name="T63" fmla="*/ 147 h 254"/>
                <a:gd name="T64" fmla="*/ 259 w 310"/>
                <a:gd name="T65" fmla="*/ 123 h 254"/>
                <a:gd name="T66" fmla="*/ 265 w 310"/>
                <a:gd name="T67" fmla="*/ 107 h 254"/>
                <a:gd name="T68" fmla="*/ 277 w 310"/>
                <a:gd name="T69" fmla="*/ 103 h 254"/>
                <a:gd name="T70" fmla="*/ 253 w 310"/>
                <a:gd name="T71" fmla="*/ 63 h 254"/>
                <a:gd name="T72" fmla="*/ 233 w 310"/>
                <a:gd name="T73" fmla="*/ 59 h 254"/>
                <a:gd name="T74" fmla="*/ 221 w 310"/>
                <a:gd name="T75" fmla="*/ 55 h 254"/>
                <a:gd name="T76" fmla="*/ 201 w 310"/>
                <a:gd name="T77" fmla="*/ 33 h 254"/>
                <a:gd name="T78" fmla="*/ 155 w 310"/>
                <a:gd name="T79" fmla="*/ 45 h 254"/>
                <a:gd name="T80" fmla="*/ 167 w 310"/>
                <a:gd name="T81" fmla="*/ 25 h 254"/>
                <a:gd name="T82" fmla="*/ 139 w 310"/>
                <a:gd name="T83" fmla="*/ 17 h 254"/>
                <a:gd name="T84" fmla="*/ 119 w 310"/>
                <a:gd name="T85" fmla="*/ 19 h 254"/>
                <a:gd name="T86" fmla="*/ 67 w 310"/>
                <a:gd name="T87" fmla="*/ 9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10" h="254">
                  <a:moveTo>
                    <a:pt x="67" y="9"/>
                  </a:moveTo>
                  <a:cubicBezTo>
                    <a:pt x="63" y="15"/>
                    <a:pt x="51" y="23"/>
                    <a:pt x="51" y="23"/>
                  </a:cubicBezTo>
                  <a:cubicBezTo>
                    <a:pt x="43" y="34"/>
                    <a:pt x="33" y="35"/>
                    <a:pt x="21" y="39"/>
                  </a:cubicBezTo>
                  <a:cubicBezTo>
                    <a:pt x="0" y="71"/>
                    <a:pt x="30" y="74"/>
                    <a:pt x="53" y="77"/>
                  </a:cubicBezTo>
                  <a:cubicBezTo>
                    <a:pt x="61" y="89"/>
                    <a:pt x="63" y="87"/>
                    <a:pt x="79" y="85"/>
                  </a:cubicBezTo>
                  <a:cubicBezTo>
                    <a:pt x="88" y="88"/>
                    <a:pt x="93" y="96"/>
                    <a:pt x="103" y="99"/>
                  </a:cubicBezTo>
                  <a:cubicBezTo>
                    <a:pt x="117" y="96"/>
                    <a:pt x="116" y="89"/>
                    <a:pt x="127" y="85"/>
                  </a:cubicBezTo>
                  <a:cubicBezTo>
                    <a:pt x="134" y="90"/>
                    <a:pt x="138" y="94"/>
                    <a:pt x="143" y="101"/>
                  </a:cubicBezTo>
                  <a:cubicBezTo>
                    <a:pt x="140" y="116"/>
                    <a:pt x="134" y="117"/>
                    <a:pt x="149" y="127"/>
                  </a:cubicBezTo>
                  <a:cubicBezTo>
                    <a:pt x="161" y="144"/>
                    <a:pt x="126" y="147"/>
                    <a:pt x="115" y="151"/>
                  </a:cubicBezTo>
                  <a:cubicBezTo>
                    <a:pt x="109" y="160"/>
                    <a:pt x="100" y="169"/>
                    <a:pt x="89" y="173"/>
                  </a:cubicBezTo>
                  <a:cubicBezTo>
                    <a:pt x="81" y="172"/>
                    <a:pt x="76" y="171"/>
                    <a:pt x="69" y="169"/>
                  </a:cubicBezTo>
                  <a:cubicBezTo>
                    <a:pt x="65" y="168"/>
                    <a:pt x="57" y="165"/>
                    <a:pt x="57" y="165"/>
                  </a:cubicBezTo>
                  <a:cubicBezTo>
                    <a:pt x="46" y="169"/>
                    <a:pt x="46" y="177"/>
                    <a:pt x="43" y="187"/>
                  </a:cubicBezTo>
                  <a:cubicBezTo>
                    <a:pt x="42" y="191"/>
                    <a:pt x="39" y="199"/>
                    <a:pt x="39" y="199"/>
                  </a:cubicBezTo>
                  <a:cubicBezTo>
                    <a:pt x="50" y="203"/>
                    <a:pt x="61" y="204"/>
                    <a:pt x="73" y="205"/>
                  </a:cubicBezTo>
                  <a:cubicBezTo>
                    <a:pt x="82" y="203"/>
                    <a:pt x="86" y="201"/>
                    <a:pt x="95" y="203"/>
                  </a:cubicBezTo>
                  <a:cubicBezTo>
                    <a:pt x="107" y="211"/>
                    <a:pt x="111" y="218"/>
                    <a:pt x="115" y="231"/>
                  </a:cubicBezTo>
                  <a:cubicBezTo>
                    <a:pt x="116" y="235"/>
                    <a:pt x="123" y="234"/>
                    <a:pt x="127" y="235"/>
                  </a:cubicBezTo>
                  <a:cubicBezTo>
                    <a:pt x="131" y="236"/>
                    <a:pt x="139" y="239"/>
                    <a:pt x="139" y="239"/>
                  </a:cubicBezTo>
                  <a:cubicBezTo>
                    <a:pt x="144" y="246"/>
                    <a:pt x="147" y="248"/>
                    <a:pt x="155" y="251"/>
                  </a:cubicBezTo>
                  <a:cubicBezTo>
                    <a:pt x="169" y="250"/>
                    <a:pt x="187" y="254"/>
                    <a:pt x="181" y="237"/>
                  </a:cubicBezTo>
                  <a:cubicBezTo>
                    <a:pt x="184" y="220"/>
                    <a:pt x="192" y="228"/>
                    <a:pt x="203" y="235"/>
                  </a:cubicBezTo>
                  <a:cubicBezTo>
                    <a:pt x="224" y="233"/>
                    <a:pt x="224" y="232"/>
                    <a:pt x="229" y="213"/>
                  </a:cubicBezTo>
                  <a:cubicBezTo>
                    <a:pt x="229" y="211"/>
                    <a:pt x="229" y="192"/>
                    <a:pt x="225" y="185"/>
                  </a:cubicBezTo>
                  <a:cubicBezTo>
                    <a:pt x="223" y="181"/>
                    <a:pt x="217" y="173"/>
                    <a:pt x="217" y="173"/>
                  </a:cubicBezTo>
                  <a:cubicBezTo>
                    <a:pt x="220" y="163"/>
                    <a:pt x="224" y="165"/>
                    <a:pt x="233" y="167"/>
                  </a:cubicBezTo>
                  <a:cubicBezTo>
                    <a:pt x="240" y="172"/>
                    <a:pt x="242" y="175"/>
                    <a:pt x="245" y="183"/>
                  </a:cubicBezTo>
                  <a:cubicBezTo>
                    <a:pt x="246" y="188"/>
                    <a:pt x="244" y="193"/>
                    <a:pt x="247" y="197"/>
                  </a:cubicBezTo>
                  <a:cubicBezTo>
                    <a:pt x="250" y="201"/>
                    <a:pt x="256" y="194"/>
                    <a:pt x="261" y="193"/>
                  </a:cubicBezTo>
                  <a:cubicBezTo>
                    <a:pt x="276" y="188"/>
                    <a:pt x="290" y="178"/>
                    <a:pt x="303" y="169"/>
                  </a:cubicBezTo>
                  <a:cubicBezTo>
                    <a:pt x="310" y="158"/>
                    <a:pt x="302" y="153"/>
                    <a:pt x="293" y="147"/>
                  </a:cubicBezTo>
                  <a:cubicBezTo>
                    <a:pt x="281" y="129"/>
                    <a:pt x="283" y="126"/>
                    <a:pt x="259" y="123"/>
                  </a:cubicBezTo>
                  <a:cubicBezTo>
                    <a:pt x="256" y="115"/>
                    <a:pt x="257" y="111"/>
                    <a:pt x="265" y="107"/>
                  </a:cubicBezTo>
                  <a:cubicBezTo>
                    <a:pt x="269" y="105"/>
                    <a:pt x="277" y="103"/>
                    <a:pt x="277" y="103"/>
                  </a:cubicBezTo>
                  <a:cubicBezTo>
                    <a:pt x="287" y="88"/>
                    <a:pt x="269" y="66"/>
                    <a:pt x="253" y="63"/>
                  </a:cubicBezTo>
                  <a:cubicBezTo>
                    <a:pt x="239" y="60"/>
                    <a:pt x="244" y="62"/>
                    <a:pt x="233" y="59"/>
                  </a:cubicBezTo>
                  <a:cubicBezTo>
                    <a:pt x="229" y="58"/>
                    <a:pt x="221" y="55"/>
                    <a:pt x="221" y="55"/>
                  </a:cubicBezTo>
                  <a:cubicBezTo>
                    <a:pt x="200" y="60"/>
                    <a:pt x="217" y="38"/>
                    <a:pt x="201" y="33"/>
                  </a:cubicBezTo>
                  <a:cubicBezTo>
                    <a:pt x="185" y="35"/>
                    <a:pt x="169" y="36"/>
                    <a:pt x="155" y="45"/>
                  </a:cubicBezTo>
                  <a:cubicBezTo>
                    <a:pt x="145" y="30"/>
                    <a:pt x="152" y="30"/>
                    <a:pt x="167" y="25"/>
                  </a:cubicBezTo>
                  <a:cubicBezTo>
                    <a:pt x="163" y="10"/>
                    <a:pt x="155" y="15"/>
                    <a:pt x="139" y="17"/>
                  </a:cubicBezTo>
                  <a:cubicBezTo>
                    <a:pt x="131" y="20"/>
                    <a:pt x="127" y="22"/>
                    <a:pt x="119" y="19"/>
                  </a:cubicBezTo>
                  <a:cubicBezTo>
                    <a:pt x="106" y="0"/>
                    <a:pt x="74" y="29"/>
                    <a:pt x="67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invGray">
            <a:xfrm>
              <a:off x="1709" y="1987"/>
              <a:ext cx="44" cy="37"/>
            </a:xfrm>
            <a:custGeom>
              <a:avLst/>
              <a:gdLst>
                <a:gd name="T0" fmla="*/ 26 w 59"/>
                <a:gd name="T1" fmla="*/ 0 h 50"/>
                <a:gd name="T2" fmla="*/ 0 w 59"/>
                <a:gd name="T3" fmla="*/ 10 h 50"/>
                <a:gd name="T4" fmla="*/ 30 w 59"/>
                <a:gd name="T5" fmla="*/ 40 h 50"/>
                <a:gd name="T6" fmla="*/ 48 w 59"/>
                <a:gd name="T7" fmla="*/ 50 h 50"/>
                <a:gd name="T8" fmla="*/ 58 w 59"/>
                <a:gd name="T9" fmla="*/ 28 h 50"/>
                <a:gd name="T10" fmla="*/ 44 w 59"/>
                <a:gd name="T11" fmla="*/ 8 h 50"/>
                <a:gd name="T12" fmla="*/ 26 w 59"/>
                <a:gd name="T13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9" h="50">
                  <a:moveTo>
                    <a:pt x="26" y="0"/>
                  </a:moveTo>
                  <a:cubicBezTo>
                    <a:pt x="13" y="2"/>
                    <a:pt x="7" y="0"/>
                    <a:pt x="0" y="10"/>
                  </a:cubicBezTo>
                  <a:cubicBezTo>
                    <a:pt x="4" y="22"/>
                    <a:pt x="18" y="36"/>
                    <a:pt x="30" y="40"/>
                  </a:cubicBezTo>
                  <a:cubicBezTo>
                    <a:pt x="37" y="42"/>
                    <a:pt x="48" y="50"/>
                    <a:pt x="48" y="50"/>
                  </a:cubicBezTo>
                  <a:cubicBezTo>
                    <a:pt x="57" y="44"/>
                    <a:pt x="55" y="37"/>
                    <a:pt x="58" y="28"/>
                  </a:cubicBezTo>
                  <a:cubicBezTo>
                    <a:pt x="55" y="11"/>
                    <a:pt x="59" y="18"/>
                    <a:pt x="44" y="8"/>
                  </a:cubicBezTo>
                  <a:cubicBezTo>
                    <a:pt x="42" y="6"/>
                    <a:pt x="26" y="5"/>
                    <a:pt x="2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invGray">
            <a:xfrm>
              <a:off x="1625" y="2057"/>
              <a:ext cx="65" cy="42"/>
            </a:xfrm>
            <a:custGeom>
              <a:avLst/>
              <a:gdLst>
                <a:gd name="T0" fmla="*/ 44 w 86"/>
                <a:gd name="T1" fmla="*/ 7 h 57"/>
                <a:gd name="T2" fmla="*/ 24 w 86"/>
                <a:gd name="T3" fmla="*/ 25 h 57"/>
                <a:gd name="T4" fmla="*/ 4 w 86"/>
                <a:gd name="T5" fmla="*/ 27 h 57"/>
                <a:gd name="T6" fmla="*/ 16 w 86"/>
                <a:gd name="T7" fmla="*/ 57 h 57"/>
                <a:gd name="T8" fmla="*/ 74 w 86"/>
                <a:gd name="T9" fmla="*/ 35 h 57"/>
                <a:gd name="T10" fmla="*/ 86 w 86"/>
                <a:gd name="T11" fmla="*/ 17 h 57"/>
                <a:gd name="T12" fmla="*/ 56 w 86"/>
                <a:gd name="T13" fmla="*/ 7 h 57"/>
                <a:gd name="T14" fmla="*/ 44 w 86"/>
                <a:gd name="T15" fmla="*/ 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57">
                  <a:moveTo>
                    <a:pt x="44" y="7"/>
                  </a:moveTo>
                  <a:cubicBezTo>
                    <a:pt x="39" y="14"/>
                    <a:pt x="31" y="20"/>
                    <a:pt x="24" y="25"/>
                  </a:cubicBezTo>
                  <a:cubicBezTo>
                    <a:pt x="16" y="19"/>
                    <a:pt x="12" y="22"/>
                    <a:pt x="4" y="27"/>
                  </a:cubicBezTo>
                  <a:cubicBezTo>
                    <a:pt x="0" y="38"/>
                    <a:pt x="4" y="53"/>
                    <a:pt x="16" y="57"/>
                  </a:cubicBezTo>
                  <a:cubicBezTo>
                    <a:pt x="33" y="51"/>
                    <a:pt x="60" y="45"/>
                    <a:pt x="74" y="35"/>
                  </a:cubicBezTo>
                  <a:cubicBezTo>
                    <a:pt x="78" y="29"/>
                    <a:pt x="86" y="17"/>
                    <a:pt x="86" y="17"/>
                  </a:cubicBezTo>
                  <a:cubicBezTo>
                    <a:pt x="80" y="0"/>
                    <a:pt x="74" y="5"/>
                    <a:pt x="56" y="7"/>
                  </a:cubicBezTo>
                  <a:cubicBezTo>
                    <a:pt x="43" y="11"/>
                    <a:pt x="44" y="15"/>
                    <a:pt x="44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invGray">
            <a:xfrm>
              <a:off x="1693" y="2065"/>
              <a:ext cx="54" cy="25"/>
            </a:xfrm>
            <a:custGeom>
              <a:avLst/>
              <a:gdLst>
                <a:gd name="T0" fmla="*/ 40 w 73"/>
                <a:gd name="T1" fmla="*/ 0 h 34"/>
                <a:gd name="T2" fmla="*/ 10 w 73"/>
                <a:gd name="T3" fmla="*/ 16 h 34"/>
                <a:gd name="T4" fmla="*/ 24 w 73"/>
                <a:gd name="T5" fmla="*/ 34 h 34"/>
                <a:gd name="T6" fmla="*/ 52 w 73"/>
                <a:gd name="T7" fmla="*/ 28 h 34"/>
                <a:gd name="T8" fmla="*/ 64 w 73"/>
                <a:gd name="T9" fmla="*/ 20 h 34"/>
                <a:gd name="T10" fmla="*/ 40 w 73"/>
                <a:gd name="T11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3" h="34">
                  <a:moveTo>
                    <a:pt x="40" y="0"/>
                  </a:moveTo>
                  <a:cubicBezTo>
                    <a:pt x="30" y="6"/>
                    <a:pt x="20" y="10"/>
                    <a:pt x="10" y="16"/>
                  </a:cubicBezTo>
                  <a:cubicBezTo>
                    <a:pt x="0" y="31"/>
                    <a:pt x="13" y="30"/>
                    <a:pt x="24" y="34"/>
                  </a:cubicBezTo>
                  <a:cubicBezTo>
                    <a:pt x="44" y="31"/>
                    <a:pt x="35" y="34"/>
                    <a:pt x="52" y="28"/>
                  </a:cubicBezTo>
                  <a:cubicBezTo>
                    <a:pt x="57" y="26"/>
                    <a:pt x="64" y="20"/>
                    <a:pt x="64" y="20"/>
                  </a:cubicBezTo>
                  <a:cubicBezTo>
                    <a:pt x="73" y="7"/>
                    <a:pt x="48" y="8"/>
                    <a:pt x="4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invGray">
            <a:xfrm>
              <a:off x="1664" y="2029"/>
              <a:ext cx="64" cy="34"/>
            </a:xfrm>
            <a:custGeom>
              <a:avLst/>
              <a:gdLst>
                <a:gd name="T0" fmla="*/ 58 w 85"/>
                <a:gd name="T1" fmla="*/ 10 h 45"/>
                <a:gd name="T2" fmla="*/ 28 w 85"/>
                <a:gd name="T3" fmla="*/ 4 h 45"/>
                <a:gd name="T4" fmla="*/ 0 w 85"/>
                <a:gd name="T5" fmla="*/ 18 h 45"/>
                <a:gd name="T6" fmla="*/ 40 w 85"/>
                <a:gd name="T7" fmla="*/ 32 h 45"/>
                <a:gd name="T8" fmla="*/ 64 w 85"/>
                <a:gd name="T9" fmla="*/ 40 h 45"/>
                <a:gd name="T10" fmla="*/ 84 w 85"/>
                <a:gd name="T11" fmla="*/ 18 h 45"/>
                <a:gd name="T12" fmla="*/ 82 w 85"/>
                <a:gd name="T13" fmla="*/ 6 h 45"/>
                <a:gd name="T14" fmla="*/ 64 w 85"/>
                <a:gd name="T15" fmla="*/ 0 h 45"/>
                <a:gd name="T16" fmla="*/ 58 w 85"/>
                <a:gd name="T17" fmla="*/ 1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" h="45">
                  <a:moveTo>
                    <a:pt x="58" y="10"/>
                  </a:moveTo>
                  <a:cubicBezTo>
                    <a:pt x="39" y="16"/>
                    <a:pt x="45" y="10"/>
                    <a:pt x="28" y="4"/>
                  </a:cubicBezTo>
                  <a:cubicBezTo>
                    <a:pt x="7" y="6"/>
                    <a:pt x="5" y="2"/>
                    <a:pt x="0" y="18"/>
                  </a:cubicBezTo>
                  <a:cubicBezTo>
                    <a:pt x="5" y="34"/>
                    <a:pt x="26" y="31"/>
                    <a:pt x="40" y="32"/>
                  </a:cubicBezTo>
                  <a:cubicBezTo>
                    <a:pt x="50" y="42"/>
                    <a:pt x="49" y="45"/>
                    <a:pt x="64" y="40"/>
                  </a:cubicBezTo>
                  <a:cubicBezTo>
                    <a:pt x="69" y="32"/>
                    <a:pt x="77" y="25"/>
                    <a:pt x="84" y="18"/>
                  </a:cubicBezTo>
                  <a:cubicBezTo>
                    <a:pt x="83" y="14"/>
                    <a:pt x="85" y="9"/>
                    <a:pt x="82" y="6"/>
                  </a:cubicBezTo>
                  <a:cubicBezTo>
                    <a:pt x="78" y="1"/>
                    <a:pt x="64" y="0"/>
                    <a:pt x="64" y="0"/>
                  </a:cubicBezTo>
                  <a:cubicBezTo>
                    <a:pt x="56" y="3"/>
                    <a:pt x="47" y="21"/>
                    <a:pt x="58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invGray">
            <a:xfrm>
              <a:off x="1637" y="1997"/>
              <a:ext cx="44" cy="24"/>
            </a:xfrm>
            <a:custGeom>
              <a:avLst/>
              <a:gdLst>
                <a:gd name="T0" fmla="*/ 16 w 58"/>
                <a:gd name="T1" fmla="*/ 4 h 31"/>
                <a:gd name="T2" fmla="*/ 0 w 58"/>
                <a:gd name="T3" fmla="*/ 18 h 31"/>
                <a:gd name="T4" fmla="*/ 20 w 58"/>
                <a:gd name="T5" fmla="*/ 28 h 31"/>
                <a:gd name="T6" fmla="*/ 28 w 58"/>
                <a:gd name="T7" fmla="*/ 20 h 31"/>
                <a:gd name="T8" fmla="*/ 52 w 58"/>
                <a:gd name="T9" fmla="*/ 12 h 31"/>
                <a:gd name="T10" fmla="*/ 44 w 58"/>
                <a:gd name="T11" fmla="*/ 0 h 31"/>
                <a:gd name="T12" fmla="*/ 16 w 58"/>
                <a:gd name="T13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31">
                  <a:moveTo>
                    <a:pt x="16" y="4"/>
                  </a:moveTo>
                  <a:cubicBezTo>
                    <a:pt x="2" y="13"/>
                    <a:pt x="7" y="8"/>
                    <a:pt x="0" y="18"/>
                  </a:cubicBezTo>
                  <a:cubicBezTo>
                    <a:pt x="5" y="26"/>
                    <a:pt x="11" y="25"/>
                    <a:pt x="20" y="28"/>
                  </a:cubicBezTo>
                  <a:cubicBezTo>
                    <a:pt x="36" y="23"/>
                    <a:pt x="17" y="31"/>
                    <a:pt x="28" y="20"/>
                  </a:cubicBezTo>
                  <a:cubicBezTo>
                    <a:pt x="33" y="15"/>
                    <a:pt x="46" y="13"/>
                    <a:pt x="52" y="12"/>
                  </a:cubicBezTo>
                  <a:cubicBezTo>
                    <a:pt x="58" y="3"/>
                    <a:pt x="53" y="3"/>
                    <a:pt x="44" y="0"/>
                  </a:cubicBezTo>
                  <a:cubicBezTo>
                    <a:pt x="38" y="1"/>
                    <a:pt x="20" y="8"/>
                    <a:pt x="16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invGray">
            <a:xfrm>
              <a:off x="1751" y="2000"/>
              <a:ext cx="114" cy="77"/>
            </a:xfrm>
            <a:custGeom>
              <a:avLst/>
              <a:gdLst>
                <a:gd name="T0" fmla="*/ 38 w 152"/>
                <a:gd name="T1" fmla="*/ 0 h 102"/>
                <a:gd name="T2" fmla="*/ 14 w 152"/>
                <a:gd name="T3" fmla="*/ 6 h 102"/>
                <a:gd name="T4" fmla="*/ 4 w 152"/>
                <a:gd name="T5" fmla="*/ 38 h 102"/>
                <a:gd name="T6" fmla="*/ 12 w 152"/>
                <a:gd name="T7" fmla="*/ 56 h 102"/>
                <a:gd name="T8" fmla="*/ 0 w 152"/>
                <a:gd name="T9" fmla="*/ 72 h 102"/>
                <a:gd name="T10" fmla="*/ 56 w 152"/>
                <a:gd name="T11" fmla="*/ 86 h 102"/>
                <a:gd name="T12" fmla="*/ 82 w 152"/>
                <a:gd name="T13" fmla="*/ 92 h 102"/>
                <a:gd name="T14" fmla="*/ 152 w 152"/>
                <a:gd name="T15" fmla="*/ 86 h 102"/>
                <a:gd name="T16" fmla="*/ 76 w 152"/>
                <a:gd name="T17" fmla="*/ 70 h 102"/>
                <a:gd name="T18" fmla="*/ 54 w 152"/>
                <a:gd name="T19" fmla="*/ 62 h 102"/>
                <a:gd name="T20" fmla="*/ 44 w 152"/>
                <a:gd name="T21" fmla="*/ 52 h 102"/>
                <a:gd name="T22" fmla="*/ 50 w 152"/>
                <a:gd name="T23" fmla="*/ 34 h 102"/>
                <a:gd name="T24" fmla="*/ 38 w 152"/>
                <a:gd name="T25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2" h="102">
                  <a:moveTo>
                    <a:pt x="38" y="0"/>
                  </a:moveTo>
                  <a:cubicBezTo>
                    <a:pt x="22" y="5"/>
                    <a:pt x="30" y="3"/>
                    <a:pt x="14" y="6"/>
                  </a:cubicBezTo>
                  <a:cubicBezTo>
                    <a:pt x="18" y="22"/>
                    <a:pt x="22" y="32"/>
                    <a:pt x="4" y="38"/>
                  </a:cubicBezTo>
                  <a:cubicBezTo>
                    <a:pt x="1" y="47"/>
                    <a:pt x="7" y="49"/>
                    <a:pt x="12" y="56"/>
                  </a:cubicBezTo>
                  <a:cubicBezTo>
                    <a:pt x="10" y="65"/>
                    <a:pt x="9" y="69"/>
                    <a:pt x="0" y="72"/>
                  </a:cubicBezTo>
                  <a:cubicBezTo>
                    <a:pt x="5" y="88"/>
                    <a:pt x="45" y="85"/>
                    <a:pt x="56" y="86"/>
                  </a:cubicBezTo>
                  <a:cubicBezTo>
                    <a:pt x="72" y="97"/>
                    <a:pt x="63" y="95"/>
                    <a:pt x="82" y="92"/>
                  </a:cubicBezTo>
                  <a:cubicBezTo>
                    <a:pt x="86" y="92"/>
                    <a:pt x="147" y="102"/>
                    <a:pt x="152" y="86"/>
                  </a:cubicBezTo>
                  <a:cubicBezTo>
                    <a:pt x="123" y="66"/>
                    <a:pt x="128" y="72"/>
                    <a:pt x="76" y="70"/>
                  </a:cubicBezTo>
                  <a:cubicBezTo>
                    <a:pt x="62" y="56"/>
                    <a:pt x="81" y="73"/>
                    <a:pt x="54" y="62"/>
                  </a:cubicBezTo>
                  <a:cubicBezTo>
                    <a:pt x="50" y="60"/>
                    <a:pt x="48" y="55"/>
                    <a:pt x="44" y="52"/>
                  </a:cubicBezTo>
                  <a:cubicBezTo>
                    <a:pt x="41" y="43"/>
                    <a:pt x="42" y="39"/>
                    <a:pt x="50" y="34"/>
                  </a:cubicBezTo>
                  <a:cubicBezTo>
                    <a:pt x="52" y="27"/>
                    <a:pt x="42" y="9"/>
                    <a:pt x="3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invGray">
            <a:xfrm>
              <a:off x="664" y="2245"/>
              <a:ext cx="25" cy="15"/>
            </a:xfrm>
            <a:custGeom>
              <a:avLst/>
              <a:gdLst>
                <a:gd name="T0" fmla="*/ 34 w 34"/>
                <a:gd name="T1" fmla="*/ 0 h 20"/>
                <a:gd name="T2" fmla="*/ 24 w 34"/>
                <a:gd name="T3" fmla="*/ 20 h 20"/>
                <a:gd name="T4" fmla="*/ 4 w 34"/>
                <a:gd name="T5" fmla="*/ 18 h 20"/>
                <a:gd name="T6" fmla="*/ 4 w 34"/>
                <a:gd name="T7" fmla="*/ 6 h 20"/>
                <a:gd name="T8" fmla="*/ 34 w 34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20">
                  <a:moveTo>
                    <a:pt x="34" y="0"/>
                  </a:moveTo>
                  <a:cubicBezTo>
                    <a:pt x="32" y="10"/>
                    <a:pt x="34" y="17"/>
                    <a:pt x="24" y="20"/>
                  </a:cubicBezTo>
                  <a:cubicBezTo>
                    <a:pt x="17" y="19"/>
                    <a:pt x="10" y="20"/>
                    <a:pt x="4" y="18"/>
                  </a:cubicBezTo>
                  <a:cubicBezTo>
                    <a:pt x="0" y="17"/>
                    <a:pt x="2" y="7"/>
                    <a:pt x="4" y="6"/>
                  </a:cubicBezTo>
                  <a:cubicBezTo>
                    <a:pt x="12" y="0"/>
                    <a:pt x="24" y="0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invGray">
            <a:xfrm>
              <a:off x="1421" y="2756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invGray">
            <a:xfrm>
              <a:off x="1424" y="2781"/>
              <a:ext cx="16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invGray">
            <a:xfrm>
              <a:off x="1628" y="2913"/>
              <a:ext cx="15" cy="12"/>
            </a:xfrm>
            <a:custGeom>
              <a:avLst/>
              <a:gdLst>
                <a:gd name="T0" fmla="*/ 3 w 21"/>
                <a:gd name="T1" fmla="*/ 0 h 16"/>
                <a:gd name="T2" fmla="*/ 13 w 21"/>
                <a:gd name="T3" fmla="*/ 16 h 16"/>
                <a:gd name="T4" fmla="*/ 3 w 21"/>
                <a:gd name="T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6">
                  <a:moveTo>
                    <a:pt x="3" y="0"/>
                  </a:moveTo>
                  <a:cubicBezTo>
                    <a:pt x="0" y="9"/>
                    <a:pt x="6" y="11"/>
                    <a:pt x="13" y="16"/>
                  </a:cubicBezTo>
                  <a:cubicBezTo>
                    <a:pt x="21" y="4"/>
                    <a:pt x="16" y="2"/>
                    <a:pt x="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invGray">
            <a:xfrm>
              <a:off x="1752" y="2429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invGray">
            <a:xfrm>
              <a:off x="1652" y="2224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5" name="Freeform 39"/>
            <p:cNvSpPr>
              <a:spLocks/>
            </p:cNvSpPr>
            <p:nvPr/>
          </p:nvSpPr>
          <p:spPr bwMode="invGray">
            <a:xfrm>
              <a:off x="1717" y="2045"/>
              <a:ext cx="39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6" name="Freeform 40"/>
            <p:cNvSpPr>
              <a:spLocks/>
            </p:cNvSpPr>
            <p:nvPr/>
          </p:nvSpPr>
          <p:spPr bwMode="invGray">
            <a:xfrm>
              <a:off x="1780" y="2153"/>
              <a:ext cx="38" cy="18"/>
            </a:xfrm>
            <a:custGeom>
              <a:avLst/>
              <a:gdLst>
                <a:gd name="T0" fmla="*/ 13 w 51"/>
                <a:gd name="T1" fmla="*/ 0 h 24"/>
                <a:gd name="T2" fmla="*/ 7 w 51"/>
                <a:gd name="T3" fmla="*/ 18 h 24"/>
                <a:gd name="T4" fmla="*/ 27 w 51"/>
                <a:gd name="T5" fmla="*/ 24 h 24"/>
                <a:gd name="T6" fmla="*/ 33 w 51"/>
                <a:gd name="T7" fmla="*/ 4 h 24"/>
                <a:gd name="T8" fmla="*/ 13 w 51"/>
                <a:gd name="T9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24">
                  <a:moveTo>
                    <a:pt x="13" y="0"/>
                  </a:moveTo>
                  <a:cubicBezTo>
                    <a:pt x="12" y="2"/>
                    <a:pt x="0" y="12"/>
                    <a:pt x="7" y="18"/>
                  </a:cubicBezTo>
                  <a:cubicBezTo>
                    <a:pt x="12" y="22"/>
                    <a:pt x="27" y="24"/>
                    <a:pt x="27" y="24"/>
                  </a:cubicBezTo>
                  <a:cubicBezTo>
                    <a:pt x="44" y="22"/>
                    <a:pt x="51" y="16"/>
                    <a:pt x="33" y="4"/>
                  </a:cubicBezTo>
                  <a:cubicBezTo>
                    <a:pt x="29" y="1"/>
                    <a:pt x="14" y="0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7" name="Freeform 41"/>
            <p:cNvSpPr>
              <a:spLocks/>
            </p:cNvSpPr>
            <p:nvPr/>
          </p:nvSpPr>
          <p:spPr bwMode="invGray">
            <a:xfrm>
              <a:off x="1796" y="1951"/>
              <a:ext cx="696" cy="346"/>
            </a:xfrm>
            <a:custGeom>
              <a:avLst/>
              <a:gdLst>
                <a:gd name="T0" fmla="*/ 28 w 929"/>
                <a:gd name="T1" fmla="*/ 56 h 462"/>
                <a:gd name="T2" fmla="*/ 6 w 929"/>
                <a:gd name="T3" fmla="*/ 92 h 462"/>
                <a:gd name="T4" fmla="*/ 36 w 929"/>
                <a:gd name="T5" fmla="*/ 100 h 462"/>
                <a:gd name="T6" fmla="*/ 16 w 929"/>
                <a:gd name="T7" fmla="*/ 116 h 462"/>
                <a:gd name="T8" fmla="*/ 104 w 929"/>
                <a:gd name="T9" fmla="*/ 136 h 462"/>
                <a:gd name="T10" fmla="*/ 142 w 929"/>
                <a:gd name="T11" fmla="*/ 130 h 462"/>
                <a:gd name="T12" fmla="*/ 250 w 929"/>
                <a:gd name="T13" fmla="*/ 78 h 462"/>
                <a:gd name="T14" fmla="*/ 300 w 929"/>
                <a:gd name="T15" fmla="*/ 66 h 462"/>
                <a:gd name="T16" fmla="*/ 324 w 929"/>
                <a:gd name="T17" fmla="*/ 80 h 462"/>
                <a:gd name="T18" fmla="*/ 272 w 929"/>
                <a:gd name="T19" fmla="*/ 88 h 462"/>
                <a:gd name="T20" fmla="*/ 242 w 929"/>
                <a:gd name="T21" fmla="*/ 112 h 462"/>
                <a:gd name="T22" fmla="*/ 254 w 929"/>
                <a:gd name="T23" fmla="*/ 120 h 462"/>
                <a:gd name="T24" fmla="*/ 260 w 929"/>
                <a:gd name="T25" fmla="*/ 158 h 462"/>
                <a:gd name="T26" fmla="*/ 350 w 929"/>
                <a:gd name="T27" fmla="*/ 192 h 462"/>
                <a:gd name="T28" fmla="*/ 336 w 929"/>
                <a:gd name="T29" fmla="*/ 210 h 462"/>
                <a:gd name="T30" fmla="*/ 368 w 929"/>
                <a:gd name="T31" fmla="*/ 246 h 462"/>
                <a:gd name="T32" fmla="*/ 348 w 929"/>
                <a:gd name="T33" fmla="*/ 266 h 462"/>
                <a:gd name="T34" fmla="*/ 324 w 929"/>
                <a:gd name="T35" fmla="*/ 294 h 462"/>
                <a:gd name="T36" fmla="*/ 294 w 929"/>
                <a:gd name="T37" fmla="*/ 324 h 462"/>
                <a:gd name="T38" fmla="*/ 292 w 929"/>
                <a:gd name="T39" fmla="*/ 420 h 462"/>
                <a:gd name="T40" fmla="*/ 332 w 929"/>
                <a:gd name="T41" fmla="*/ 446 h 462"/>
                <a:gd name="T42" fmla="*/ 388 w 929"/>
                <a:gd name="T43" fmla="*/ 448 h 462"/>
                <a:gd name="T44" fmla="*/ 412 w 929"/>
                <a:gd name="T45" fmla="*/ 422 h 462"/>
                <a:gd name="T46" fmla="*/ 506 w 929"/>
                <a:gd name="T47" fmla="*/ 356 h 462"/>
                <a:gd name="T48" fmla="*/ 572 w 929"/>
                <a:gd name="T49" fmla="*/ 334 h 462"/>
                <a:gd name="T50" fmla="*/ 646 w 929"/>
                <a:gd name="T51" fmla="*/ 308 h 462"/>
                <a:gd name="T52" fmla="*/ 720 w 929"/>
                <a:gd name="T53" fmla="*/ 290 h 462"/>
                <a:gd name="T54" fmla="*/ 762 w 929"/>
                <a:gd name="T55" fmla="*/ 260 h 462"/>
                <a:gd name="T56" fmla="*/ 800 w 929"/>
                <a:gd name="T57" fmla="*/ 200 h 462"/>
                <a:gd name="T58" fmla="*/ 802 w 929"/>
                <a:gd name="T59" fmla="*/ 154 h 462"/>
                <a:gd name="T60" fmla="*/ 802 w 929"/>
                <a:gd name="T61" fmla="*/ 124 h 462"/>
                <a:gd name="T62" fmla="*/ 832 w 929"/>
                <a:gd name="T63" fmla="*/ 90 h 462"/>
                <a:gd name="T64" fmla="*/ 876 w 929"/>
                <a:gd name="T65" fmla="*/ 94 h 462"/>
                <a:gd name="T66" fmla="*/ 922 w 929"/>
                <a:gd name="T67" fmla="*/ 52 h 462"/>
                <a:gd name="T68" fmla="*/ 888 w 929"/>
                <a:gd name="T69" fmla="*/ 56 h 462"/>
                <a:gd name="T70" fmla="*/ 848 w 929"/>
                <a:gd name="T71" fmla="*/ 46 h 462"/>
                <a:gd name="T72" fmla="*/ 794 w 929"/>
                <a:gd name="T73" fmla="*/ 22 h 462"/>
                <a:gd name="T74" fmla="*/ 642 w 929"/>
                <a:gd name="T75" fmla="*/ 26 h 462"/>
                <a:gd name="T76" fmla="*/ 584 w 929"/>
                <a:gd name="T77" fmla="*/ 38 h 462"/>
                <a:gd name="T78" fmla="*/ 556 w 929"/>
                <a:gd name="T79" fmla="*/ 38 h 462"/>
                <a:gd name="T80" fmla="*/ 516 w 929"/>
                <a:gd name="T81" fmla="*/ 54 h 462"/>
                <a:gd name="T82" fmla="*/ 478 w 929"/>
                <a:gd name="T83" fmla="*/ 30 h 462"/>
                <a:gd name="T84" fmla="*/ 432 w 929"/>
                <a:gd name="T85" fmla="*/ 40 h 462"/>
                <a:gd name="T86" fmla="*/ 366 w 929"/>
                <a:gd name="T87" fmla="*/ 52 h 462"/>
                <a:gd name="T88" fmla="*/ 410 w 929"/>
                <a:gd name="T89" fmla="*/ 38 h 462"/>
                <a:gd name="T90" fmla="*/ 352 w 929"/>
                <a:gd name="T91" fmla="*/ 8 h 462"/>
                <a:gd name="T92" fmla="*/ 334 w 929"/>
                <a:gd name="T93" fmla="*/ 2 h 462"/>
                <a:gd name="T94" fmla="*/ 314 w 929"/>
                <a:gd name="T95" fmla="*/ 8 h 462"/>
                <a:gd name="T96" fmla="*/ 240 w 929"/>
                <a:gd name="T97" fmla="*/ 16 h 462"/>
                <a:gd name="T98" fmla="*/ 160 w 929"/>
                <a:gd name="T99" fmla="*/ 28 h 462"/>
                <a:gd name="T100" fmla="*/ 108 w 929"/>
                <a:gd name="T101" fmla="*/ 26 h 462"/>
                <a:gd name="T102" fmla="*/ 114 w 929"/>
                <a:gd name="T103" fmla="*/ 68 h 462"/>
                <a:gd name="T104" fmla="*/ 104 w 929"/>
                <a:gd name="T105" fmla="*/ 52 h 462"/>
                <a:gd name="T106" fmla="*/ 60 w 929"/>
                <a:gd name="T107" fmla="*/ 4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29" h="462">
                  <a:moveTo>
                    <a:pt x="60" y="42"/>
                  </a:moveTo>
                  <a:cubicBezTo>
                    <a:pt x="40" y="45"/>
                    <a:pt x="42" y="46"/>
                    <a:pt x="28" y="56"/>
                  </a:cubicBezTo>
                  <a:cubicBezTo>
                    <a:pt x="26" y="74"/>
                    <a:pt x="27" y="75"/>
                    <a:pt x="10" y="78"/>
                  </a:cubicBezTo>
                  <a:cubicBezTo>
                    <a:pt x="4" y="82"/>
                    <a:pt x="0" y="82"/>
                    <a:pt x="6" y="92"/>
                  </a:cubicBezTo>
                  <a:cubicBezTo>
                    <a:pt x="10" y="98"/>
                    <a:pt x="21" y="96"/>
                    <a:pt x="28" y="98"/>
                  </a:cubicBezTo>
                  <a:cubicBezTo>
                    <a:pt x="31" y="99"/>
                    <a:pt x="36" y="100"/>
                    <a:pt x="36" y="100"/>
                  </a:cubicBezTo>
                  <a:cubicBezTo>
                    <a:pt x="47" y="99"/>
                    <a:pt x="69" y="97"/>
                    <a:pt x="50" y="110"/>
                  </a:cubicBezTo>
                  <a:cubicBezTo>
                    <a:pt x="37" y="108"/>
                    <a:pt x="24" y="104"/>
                    <a:pt x="16" y="116"/>
                  </a:cubicBezTo>
                  <a:cubicBezTo>
                    <a:pt x="24" y="141"/>
                    <a:pt x="68" y="125"/>
                    <a:pt x="94" y="126"/>
                  </a:cubicBezTo>
                  <a:cubicBezTo>
                    <a:pt x="98" y="129"/>
                    <a:pt x="100" y="134"/>
                    <a:pt x="104" y="136"/>
                  </a:cubicBezTo>
                  <a:cubicBezTo>
                    <a:pt x="108" y="138"/>
                    <a:pt x="116" y="140"/>
                    <a:pt x="116" y="140"/>
                  </a:cubicBezTo>
                  <a:cubicBezTo>
                    <a:pt x="129" y="138"/>
                    <a:pt x="133" y="139"/>
                    <a:pt x="142" y="130"/>
                  </a:cubicBezTo>
                  <a:cubicBezTo>
                    <a:pt x="151" y="104"/>
                    <a:pt x="179" y="110"/>
                    <a:pt x="202" y="102"/>
                  </a:cubicBezTo>
                  <a:cubicBezTo>
                    <a:pt x="219" y="96"/>
                    <a:pt x="233" y="84"/>
                    <a:pt x="250" y="78"/>
                  </a:cubicBezTo>
                  <a:cubicBezTo>
                    <a:pt x="260" y="75"/>
                    <a:pt x="269" y="74"/>
                    <a:pt x="280" y="72"/>
                  </a:cubicBezTo>
                  <a:cubicBezTo>
                    <a:pt x="287" y="71"/>
                    <a:pt x="300" y="66"/>
                    <a:pt x="300" y="66"/>
                  </a:cubicBezTo>
                  <a:cubicBezTo>
                    <a:pt x="311" y="49"/>
                    <a:pt x="336" y="54"/>
                    <a:pt x="354" y="60"/>
                  </a:cubicBezTo>
                  <a:cubicBezTo>
                    <a:pt x="367" y="79"/>
                    <a:pt x="335" y="79"/>
                    <a:pt x="324" y="80"/>
                  </a:cubicBezTo>
                  <a:cubicBezTo>
                    <a:pt x="312" y="83"/>
                    <a:pt x="306" y="93"/>
                    <a:pt x="292" y="96"/>
                  </a:cubicBezTo>
                  <a:cubicBezTo>
                    <a:pt x="284" y="94"/>
                    <a:pt x="279" y="90"/>
                    <a:pt x="272" y="88"/>
                  </a:cubicBezTo>
                  <a:cubicBezTo>
                    <a:pt x="253" y="91"/>
                    <a:pt x="232" y="96"/>
                    <a:pt x="214" y="102"/>
                  </a:cubicBezTo>
                  <a:cubicBezTo>
                    <a:pt x="223" y="108"/>
                    <a:pt x="231" y="109"/>
                    <a:pt x="242" y="112"/>
                  </a:cubicBezTo>
                  <a:cubicBezTo>
                    <a:pt x="245" y="113"/>
                    <a:pt x="250" y="114"/>
                    <a:pt x="250" y="114"/>
                  </a:cubicBezTo>
                  <a:cubicBezTo>
                    <a:pt x="251" y="116"/>
                    <a:pt x="255" y="118"/>
                    <a:pt x="254" y="120"/>
                  </a:cubicBezTo>
                  <a:cubicBezTo>
                    <a:pt x="252" y="124"/>
                    <a:pt x="242" y="128"/>
                    <a:pt x="242" y="128"/>
                  </a:cubicBezTo>
                  <a:cubicBezTo>
                    <a:pt x="233" y="141"/>
                    <a:pt x="247" y="154"/>
                    <a:pt x="260" y="158"/>
                  </a:cubicBezTo>
                  <a:cubicBezTo>
                    <a:pt x="282" y="155"/>
                    <a:pt x="295" y="151"/>
                    <a:pt x="318" y="150"/>
                  </a:cubicBezTo>
                  <a:cubicBezTo>
                    <a:pt x="334" y="155"/>
                    <a:pt x="345" y="176"/>
                    <a:pt x="350" y="192"/>
                  </a:cubicBezTo>
                  <a:cubicBezTo>
                    <a:pt x="349" y="195"/>
                    <a:pt x="350" y="199"/>
                    <a:pt x="348" y="202"/>
                  </a:cubicBezTo>
                  <a:cubicBezTo>
                    <a:pt x="345" y="206"/>
                    <a:pt x="336" y="210"/>
                    <a:pt x="336" y="210"/>
                  </a:cubicBezTo>
                  <a:cubicBezTo>
                    <a:pt x="327" y="224"/>
                    <a:pt x="332" y="235"/>
                    <a:pt x="348" y="240"/>
                  </a:cubicBezTo>
                  <a:cubicBezTo>
                    <a:pt x="358" y="237"/>
                    <a:pt x="362" y="237"/>
                    <a:pt x="368" y="246"/>
                  </a:cubicBezTo>
                  <a:cubicBezTo>
                    <a:pt x="360" y="252"/>
                    <a:pt x="346" y="246"/>
                    <a:pt x="338" y="252"/>
                  </a:cubicBezTo>
                  <a:cubicBezTo>
                    <a:pt x="326" y="260"/>
                    <a:pt x="346" y="265"/>
                    <a:pt x="348" y="266"/>
                  </a:cubicBezTo>
                  <a:cubicBezTo>
                    <a:pt x="352" y="278"/>
                    <a:pt x="347" y="279"/>
                    <a:pt x="336" y="286"/>
                  </a:cubicBezTo>
                  <a:cubicBezTo>
                    <a:pt x="332" y="289"/>
                    <a:pt x="324" y="294"/>
                    <a:pt x="324" y="294"/>
                  </a:cubicBezTo>
                  <a:cubicBezTo>
                    <a:pt x="315" y="308"/>
                    <a:pt x="320" y="303"/>
                    <a:pt x="310" y="310"/>
                  </a:cubicBezTo>
                  <a:cubicBezTo>
                    <a:pt x="306" y="316"/>
                    <a:pt x="294" y="324"/>
                    <a:pt x="294" y="324"/>
                  </a:cubicBezTo>
                  <a:cubicBezTo>
                    <a:pt x="285" y="338"/>
                    <a:pt x="288" y="331"/>
                    <a:pt x="284" y="342"/>
                  </a:cubicBezTo>
                  <a:cubicBezTo>
                    <a:pt x="285" y="374"/>
                    <a:pt x="283" y="393"/>
                    <a:pt x="292" y="420"/>
                  </a:cubicBezTo>
                  <a:cubicBezTo>
                    <a:pt x="295" y="429"/>
                    <a:pt x="307" y="435"/>
                    <a:pt x="314" y="440"/>
                  </a:cubicBezTo>
                  <a:cubicBezTo>
                    <a:pt x="319" y="444"/>
                    <a:pt x="332" y="446"/>
                    <a:pt x="332" y="446"/>
                  </a:cubicBezTo>
                  <a:cubicBezTo>
                    <a:pt x="340" y="457"/>
                    <a:pt x="345" y="459"/>
                    <a:pt x="358" y="462"/>
                  </a:cubicBezTo>
                  <a:cubicBezTo>
                    <a:pt x="376" y="459"/>
                    <a:pt x="375" y="457"/>
                    <a:pt x="388" y="448"/>
                  </a:cubicBezTo>
                  <a:cubicBezTo>
                    <a:pt x="390" y="441"/>
                    <a:pt x="394" y="435"/>
                    <a:pt x="400" y="430"/>
                  </a:cubicBezTo>
                  <a:cubicBezTo>
                    <a:pt x="404" y="427"/>
                    <a:pt x="412" y="422"/>
                    <a:pt x="412" y="422"/>
                  </a:cubicBezTo>
                  <a:cubicBezTo>
                    <a:pt x="417" y="415"/>
                    <a:pt x="451" y="367"/>
                    <a:pt x="458" y="364"/>
                  </a:cubicBezTo>
                  <a:cubicBezTo>
                    <a:pt x="475" y="356"/>
                    <a:pt x="486" y="357"/>
                    <a:pt x="506" y="356"/>
                  </a:cubicBezTo>
                  <a:cubicBezTo>
                    <a:pt x="525" y="350"/>
                    <a:pt x="533" y="342"/>
                    <a:pt x="554" y="340"/>
                  </a:cubicBezTo>
                  <a:cubicBezTo>
                    <a:pt x="560" y="338"/>
                    <a:pt x="566" y="336"/>
                    <a:pt x="572" y="334"/>
                  </a:cubicBezTo>
                  <a:cubicBezTo>
                    <a:pt x="576" y="333"/>
                    <a:pt x="584" y="330"/>
                    <a:pt x="584" y="330"/>
                  </a:cubicBezTo>
                  <a:cubicBezTo>
                    <a:pt x="603" y="311"/>
                    <a:pt x="618" y="310"/>
                    <a:pt x="646" y="308"/>
                  </a:cubicBezTo>
                  <a:cubicBezTo>
                    <a:pt x="665" y="304"/>
                    <a:pt x="684" y="303"/>
                    <a:pt x="704" y="302"/>
                  </a:cubicBezTo>
                  <a:cubicBezTo>
                    <a:pt x="712" y="299"/>
                    <a:pt x="712" y="293"/>
                    <a:pt x="720" y="290"/>
                  </a:cubicBezTo>
                  <a:cubicBezTo>
                    <a:pt x="732" y="285"/>
                    <a:pt x="743" y="285"/>
                    <a:pt x="754" y="278"/>
                  </a:cubicBezTo>
                  <a:cubicBezTo>
                    <a:pt x="756" y="271"/>
                    <a:pt x="760" y="267"/>
                    <a:pt x="762" y="260"/>
                  </a:cubicBezTo>
                  <a:cubicBezTo>
                    <a:pt x="763" y="247"/>
                    <a:pt x="762" y="233"/>
                    <a:pt x="764" y="220"/>
                  </a:cubicBezTo>
                  <a:cubicBezTo>
                    <a:pt x="764" y="219"/>
                    <a:pt x="794" y="204"/>
                    <a:pt x="800" y="200"/>
                  </a:cubicBezTo>
                  <a:cubicBezTo>
                    <a:pt x="807" y="189"/>
                    <a:pt x="808" y="186"/>
                    <a:pt x="820" y="182"/>
                  </a:cubicBezTo>
                  <a:cubicBezTo>
                    <a:pt x="825" y="166"/>
                    <a:pt x="814" y="162"/>
                    <a:pt x="802" y="154"/>
                  </a:cubicBezTo>
                  <a:cubicBezTo>
                    <a:pt x="797" y="151"/>
                    <a:pt x="790" y="142"/>
                    <a:pt x="790" y="142"/>
                  </a:cubicBezTo>
                  <a:cubicBezTo>
                    <a:pt x="786" y="131"/>
                    <a:pt x="792" y="127"/>
                    <a:pt x="802" y="124"/>
                  </a:cubicBezTo>
                  <a:cubicBezTo>
                    <a:pt x="810" y="116"/>
                    <a:pt x="813" y="98"/>
                    <a:pt x="820" y="94"/>
                  </a:cubicBezTo>
                  <a:cubicBezTo>
                    <a:pt x="824" y="92"/>
                    <a:pt x="832" y="90"/>
                    <a:pt x="832" y="90"/>
                  </a:cubicBezTo>
                  <a:cubicBezTo>
                    <a:pt x="844" y="92"/>
                    <a:pt x="848" y="92"/>
                    <a:pt x="856" y="100"/>
                  </a:cubicBezTo>
                  <a:cubicBezTo>
                    <a:pt x="863" y="98"/>
                    <a:pt x="876" y="94"/>
                    <a:pt x="876" y="94"/>
                  </a:cubicBezTo>
                  <a:cubicBezTo>
                    <a:pt x="889" y="81"/>
                    <a:pt x="906" y="77"/>
                    <a:pt x="924" y="74"/>
                  </a:cubicBezTo>
                  <a:cubicBezTo>
                    <a:pt x="929" y="67"/>
                    <a:pt x="929" y="58"/>
                    <a:pt x="922" y="52"/>
                  </a:cubicBezTo>
                  <a:cubicBezTo>
                    <a:pt x="918" y="49"/>
                    <a:pt x="910" y="44"/>
                    <a:pt x="910" y="44"/>
                  </a:cubicBezTo>
                  <a:cubicBezTo>
                    <a:pt x="894" y="47"/>
                    <a:pt x="899" y="49"/>
                    <a:pt x="888" y="56"/>
                  </a:cubicBezTo>
                  <a:cubicBezTo>
                    <a:pt x="884" y="58"/>
                    <a:pt x="876" y="60"/>
                    <a:pt x="876" y="60"/>
                  </a:cubicBezTo>
                  <a:cubicBezTo>
                    <a:pt x="853" y="59"/>
                    <a:pt x="810" y="59"/>
                    <a:pt x="848" y="46"/>
                  </a:cubicBezTo>
                  <a:cubicBezTo>
                    <a:pt x="844" y="33"/>
                    <a:pt x="831" y="37"/>
                    <a:pt x="818" y="36"/>
                  </a:cubicBezTo>
                  <a:cubicBezTo>
                    <a:pt x="809" y="33"/>
                    <a:pt x="802" y="27"/>
                    <a:pt x="794" y="22"/>
                  </a:cubicBezTo>
                  <a:cubicBezTo>
                    <a:pt x="790" y="20"/>
                    <a:pt x="782" y="18"/>
                    <a:pt x="782" y="18"/>
                  </a:cubicBezTo>
                  <a:cubicBezTo>
                    <a:pt x="727" y="19"/>
                    <a:pt x="688" y="11"/>
                    <a:pt x="642" y="26"/>
                  </a:cubicBezTo>
                  <a:cubicBezTo>
                    <a:pt x="635" y="16"/>
                    <a:pt x="632" y="18"/>
                    <a:pt x="620" y="20"/>
                  </a:cubicBezTo>
                  <a:cubicBezTo>
                    <a:pt x="611" y="34"/>
                    <a:pt x="600" y="36"/>
                    <a:pt x="584" y="38"/>
                  </a:cubicBezTo>
                  <a:cubicBezTo>
                    <a:pt x="575" y="44"/>
                    <a:pt x="581" y="46"/>
                    <a:pt x="578" y="56"/>
                  </a:cubicBezTo>
                  <a:cubicBezTo>
                    <a:pt x="572" y="47"/>
                    <a:pt x="566" y="41"/>
                    <a:pt x="556" y="38"/>
                  </a:cubicBezTo>
                  <a:cubicBezTo>
                    <a:pt x="553" y="38"/>
                    <a:pt x="539" y="39"/>
                    <a:pt x="534" y="42"/>
                  </a:cubicBezTo>
                  <a:cubicBezTo>
                    <a:pt x="528" y="46"/>
                    <a:pt x="516" y="54"/>
                    <a:pt x="516" y="54"/>
                  </a:cubicBezTo>
                  <a:cubicBezTo>
                    <a:pt x="507" y="52"/>
                    <a:pt x="503" y="51"/>
                    <a:pt x="500" y="42"/>
                  </a:cubicBezTo>
                  <a:cubicBezTo>
                    <a:pt x="505" y="28"/>
                    <a:pt x="488" y="31"/>
                    <a:pt x="478" y="30"/>
                  </a:cubicBezTo>
                  <a:cubicBezTo>
                    <a:pt x="469" y="33"/>
                    <a:pt x="473" y="37"/>
                    <a:pt x="464" y="40"/>
                  </a:cubicBezTo>
                  <a:cubicBezTo>
                    <a:pt x="447" y="34"/>
                    <a:pt x="451" y="27"/>
                    <a:pt x="432" y="40"/>
                  </a:cubicBezTo>
                  <a:cubicBezTo>
                    <a:pt x="427" y="54"/>
                    <a:pt x="427" y="52"/>
                    <a:pt x="410" y="50"/>
                  </a:cubicBezTo>
                  <a:cubicBezTo>
                    <a:pt x="391" y="52"/>
                    <a:pt x="385" y="54"/>
                    <a:pt x="366" y="52"/>
                  </a:cubicBezTo>
                  <a:cubicBezTo>
                    <a:pt x="357" y="49"/>
                    <a:pt x="356" y="46"/>
                    <a:pt x="364" y="40"/>
                  </a:cubicBezTo>
                  <a:cubicBezTo>
                    <a:pt x="380" y="42"/>
                    <a:pt x="395" y="43"/>
                    <a:pt x="410" y="38"/>
                  </a:cubicBezTo>
                  <a:cubicBezTo>
                    <a:pt x="426" y="15"/>
                    <a:pt x="386" y="21"/>
                    <a:pt x="370" y="20"/>
                  </a:cubicBezTo>
                  <a:cubicBezTo>
                    <a:pt x="364" y="16"/>
                    <a:pt x="358" y="12"/>
                    <a:pt x="352" y="8"/>
                  </a:cubicBezTo>
                  <a:cubicBezTo>
                    <a:pt x="348" y="5"/>
                    <a:pt x="340" y="0"/>
                    <a:pt x="340" y="0"/>
                  </a:cubicBezTo>
                  <a:cubicBezTo>
                    <a:pt x="338" y="1"/>
                    <a:pt x="336" y="1"/>
                    <a:pt x="334" y="2"/>
                  </a:cubicBezTo>
                  <a:cubicBezTo>
                    <a:pt x="331" y="3"/>
                    <a:pt x="329" y="3"/>
                    <a:pt x="326" y="4"/>
                  </a:cubicBezTo>
                  <a:cubicBezTo>
                    <a:pt x="322" y="5"/>
                    <a:pt x="314" y="8"/>
                    <a:pt x="314" y="8"/>
                  </a:cubicBezTo>
                  <a:cubicBezTo>
                    <a:pt x="305" y="22"/>
                    <a:pt x="288" y="6"/>
                    <a:pt x="276" y="2"/>
                  </a:cubicBezTo>
                  <a:cubicBezTo>
                    <a:pt x="270" y="3"/>
                    <a:pt x="241" y="16"/>
                    <a:pt x="240" y="16"/>
                  </a:cubicBezTo>
                  <a:cubicBezTo>
                    <a:pt x="226" y="17"/>
                    <a:pt x="212" y="17"/>
                    <a:pt x="198" y="18"/>
                  </a:cubicBezTo>
                  <a:cubicBezTo>
                    <a:pt x="183" y="19"/>
                    <a:pt x="172" y="20"/>
                    <a:pt x="160" y="28"/>
                  </a:cubicBezTo>
                  <a:cubicBezTo>
                    <a:pt x="146" y="26"/>
                    <a:pt x="141" y="27"/>
                    <a:pt x="130" y="20"/>
                  </a:cubicBezTo>
                  <a:cubicBezTo>
                    <a:pt x="123" y="22"/>
                    <a:pt x="115" y="24"/>
                    <a:pt x="108" y="26"/>
                  </a:cubicBezTo>
                  <a:cubicBezTo>
                    <a:pt x="102" y="35"/>
                    <a:pt x="113" y="41"/>
                    <a:pt x="122" y="44"/>
                  </a:cubicBezTo>
                  <a:cubicBezTo>
                    <a:pt x="125" y="52"/>
                    <a:pt x="114" y="68"/>
                    <a:pt x="114" y="68"/>
                  </a:cubicBezTo>
                  <a:cubicBezTo>
                    <a:pt x="112" y="79"/>
                    <a:pt x="111" y="82"/>
                    <a:pt x="100" y="78"/>
                  </a:cubicBezTo>
                  <a:cubicBezTo>
                    <a:pt x="93" y="67"/>
                    <a:pt x="100" y="63"/>
                    <a:pt x="104" y="52"/>
                  </a:cubicBezTo>
                  <a:cubicBezTo>
                    <a:pt x="96" y="44"/>
                    <a:pt x="91" y="36"/>
                    <a:pt x="80" y="32"/>
                  </a:cubicBezTo>
                  <a:cubicBezTo>
                    <a:pt x="73" y="34"/>
                    <a:pt x="67" y="39"/>
                    <a:pt x="60" y="4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8" name="Freeform 42"/>
            <p:cNvSpPr>
              <a:spLocks/>
            </p:cNvSpPr>
            <p:nvPr/>
          </p:nvSpPr>
          <p:spPr bwMode="invGray">
            <a:xfrm>
              <a:off x="2009" y="2135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39" name="Freeform 43"/>
            <p:cNvSpPr>
              <a:spLocks/>
            </p:cNvSpPr>
            <p:nvPr/>
          </p:nvSpPr>
          <p:spPr bwMode="invGray">
            <a:xfrm>
              <a:off x="2292" y="2201"/>
              <a:ext cx="128" cy="54"/>
            </a:xfrm>
            <a:custGeom>
              <a:avLst/>
              <a:gdLst>
                <a:gd name="T0" fmla="*/ 102 w 172"/>
                <a:gd name="T1" fmla="*/ 8 h 72"/>
                <a:gd name="T2" fmla="*/ 66 w 172"/>
                <a:gd name="T3" fmla="*/ 4 h 72"/>
                <a:gd name="T4" fmla="*/ 54 w 172"/>
                <a:gd name="T5" fmla="*/ 0 h 72"/>
                <a:gd name="T6" fmla="*/ 0 w 172"/>
                <a:gd name="T7" fmla="*/ 28 h 72"/>
                <a:gd name="T8" fmla="*/ 28 w 172"/>
                <a:gd name="T9" fmla="*/ 40 h 72"/>
                <a:gd name="T10" fmla="*/ 42 w 172"/>
                <a:gd name="T11" fmla="*/ 60 h 72"/>
                <a:gd name="T12" fmla="*/ 66 w 172"/>
                <a:gd name="T13" fmla="*/ 68 h 72"/>
                <a:gd name="T14" fmla="*/ 78 w 172"/>
                <a:gd name="T15" fmla="*/ 72 h 72"/>
                <a:gd name="T16" fmla="*/ 130 w 172"/>
                <a:gd name="T17" fmla="*/ 60 h 72"/>
                <a:gd name="T18" fmla="*/ 172 w 172"/>
                <a:gd name="T19" fmla="*/ 44 h 72"/>
                <a:gd name="T20" fmla="*/ 148 w 172"/>
                <a:gd name="T21" fmla="*/ 18 h 72"/>
                <a:gd name="T22" fmla="*/ 136 w 172"/>
                <a:gd name="T23" fmla="*/ 4 h 72"/>
                <a:gd name="T24" fmla="*/ 102 w 172"/>
                <a:gd name="T25" fmla="*/ 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2">
                  <a:moveTo>
                    <a:pt x="102" y="8"/>
                  </a:moveTo>
                  <a:cubicBezTo>
                    <a:pt x="89" y="12"/>
                    <a:pt x="78" y="8"/>
                    <a:pt x="66" y="4"/>
                  </a:cubicBezTo>
                  <a:cubicBezTo>
                    <a:pt x="62" y="3"/>
                    <a:pt x="54" y="0"/>
                    <a:pt x="54" y="0"/>
                  </a:cubicBezTo>
                  <a:cubicBezTo>
                    <a:pt x="38" y="5"/>
                    <a:pt x="12" y="16"/>
                    <a:pt x="0" y="28"/>
                  </a:cubicBezTo>
                  <a:cubicBezTo>
                    <a:pt x="4" y="39"/>
                    <a:pt x="18" y="39"/>
                    <a:pt x="28" y="40"/>
                  </a:cubicBezTo>
                  <a:cubicBezTo>
                    <a:pt x="39" y="44"/>
                    <a:pt x="41" y="60"/>
                    <a:pt x="42" y="60"/>
                  </a:cubicBezTo>
                  <a:cubicBezTo>
                    <a:pt x="50" y="63"/>
                    <a:pt x="58" y="65"/>
                    <a:pt x="66" y="68"/>
                  </a:cubicBezTo>
                  <a:cubicBezTo>
                    <a:pt x="70" y="69"/>
                    <a:pt x="78" y="72"/>
                    <a:pt x="78" y="72"/>
                  </a:cubicBezTo>
                  <a:cubicBezTo>
                    <a:pt x="92" y="71"/>
                    <a:pt x="117" y="69"/>
                    <a:pt x="130" y="60"/>
                  </a:cubicBezTo>
                  <a:cubicBezTo>
                    <a:pt x="148" y="48"/>
                    <a:pt x="150" y="46"/>
                    <a:pt x="172" y="44"/>
                  </a:cubicBezTo>
                  <a:cubicBezTo>
                    <a:pt x="169" y="29"/>
                    <a:pt x="162" y="23"/>
                    <a:pt x="148" y="18"/>
                  </a:cubicBezTo>
                  <a:cubicBezTo>
                    <a:pt x="145" y="10"/>
                    <a:pt x="144" y="7"/>
                    <a:pt x="136" y="4"/>
                  </a:cubicBezTo>
                  <a:cubicBezTo>
                    <a:pt x="134" y="4"/>
                    <a:pt x="105" y="11"/>
                    <a:pt x="102" y="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0" name="Freeform 44"/>
            <p:cNvSpPr>
              <a:spLocks/>
            </p:cNvSpPr>
            <p:nvPr/>
          </p:nvSpPr>
          <p:spPr bwMode="invGray">
            <a:xfrm>
              <a:off x="2393" y="2038"/>
              <a:ext cx="39" cy="24"/>
            </a:xfrm>
            <a:custGeom>
              <a:avLst/>
              <a:gdLst>
                <a:gd name="T0" fmla="*/ 34 w 52"/>
                <a:gd name="T1" fmla="*/ 0 h 32"/>
                <a:gd name="T2" fmla="*/ 8 w 52"/>
                <a:gd name="T3" fmla="*/ 20 h 32"/>
                <a:gd name="T4" fmla="*/ 24 w 52"/>
                <a:gd name="T5" fmla="*/ 32 h 32"/>
                <a:gd name="T6" fmla="*/ 42 w 52"/>
                <a:gd name="T7" fmla="*/ 30 h 32"/>
                <a:gd name="T8" fmla="*/ 34 w 52"/>
                <a:gd name="T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2">
                  <a:moveTo>
                    <a:pt x="34" y="0"/>
                  </a:moveTo>
                  <a:cubicBezTo>
                    <a:pt x="30" y="12"/>
                    <a:pt x="19" y="16"/>
                    <a:pt x="8" y="20"/>
                  </a:cubicBezTo>
                  <a:cubicBezTo>
                    <a:pt x="0" y="32"/>
                    <a:pt x="14" y="31"/>
                    <a:pt x="24" y="32"/>
                  </a:cubicBezTo>
                  <a:cubicBezTo>
                    <a:pt x="30" y="31"/>
                    <a:pt x="36" y="32"/>
                    <a:pt x="42" y="30"/>
                  </a:cubicBezTo>
                  <a:cubicBezTo>
                    <a:pt x="52" y="26"/>
                    <a:pt x="34" y="3"/>
                    <a:pt x="3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1" name="Freeform 45"/>
            <p:cNvSpPr>
              <a:spLocks/>
            </p:cNvSpPr>
            <p:nvPr/>
          </p:nvSpPr>
          <p:spPr bwMode="invGray">
            <a:xfrm>
              <a:off x="2662" y="2006"/>
              <a:ext cx="155" cy="63"/>
            </a:xfrm>
            <a:custGeom>
              <a:avLst/>
              <a:gdLst>
                <a:gd name="T0" fmla="*/ 191 w 206"/>
                <a:gd name="T1" fmla="*/ 7 h 85"/>
                <a:gd name="T2" fmla="*/ 103 w 206"/>
                <a:gd name="T3" fmla="*/ 9 h 85"/>
                <a:gd name="T4" fmla="*/ 109 w 206"/>
                <a:gd name="T5" fmla="*/ 25 h 85"/>
                <a:gd name="T6" fmla="*/ 107 w 206"/>
                <a:gd name="T7" fmla="*/ 33 h 85"/>
                <a:gd name="T8" fmla="*/ 89 w 206"/>
                <a:gd name="T9" fmla="*/ 27 h 85"/>
                <a:gd name="T10" fmla="*/ 77 w 206"/>
                <a:gd name="T11" fmla="*/ 19 h 85"/>
                <a:gd name="T12" fmla="*/ 23 w 206"/>
                <a:gd name="T13" fmla="*/ 27 h 85"/>
                <a:gd name="T14" fmla="*/ 31 w 206"/>
                <a:gd name="T15" fmla="*/ 49 h 85"/>
                <a:gd name="T16" fmla="*/ 55 w 206"/>
                <a:gd name="T17" fmla="*/ 53 h 85"/>
                <a:gd name="T18" fmla="*/ 75 w 206"/>
                <a:gd name="T19" fmla="*/ 73 h 85"/>
                <a:gd name="T20" fmla="*/ 89 w 206"/>
                <a:gd name="T21" fmla="*/ 85 h 85"/>
                <a:gd name="T22" fmla="*/ 109 w 206"/>
                <a:gd name="T23" fmla="*/ 67 h 85"/>
                <a:gd name="T24" fmla="*/ 121 w 206"/>
                <a:gd name="T25" fmla="*/ 59 h 85"/>
                <a:gd name="T26" fmla="*/ 127 w 206"/>
                <a:gd name="T27" fmla="*/ 47 h 85"/>
                <a:gd name="T28" fmla="*/ 167 w 206"/>
                <a:gd name="T29" fmla="*/ 35 h 85"/>
                <a:gd name="T30" fmla="*/ 187 w 206"/>
                <a:gd name="T31" fmla="*/ 31 h 85"/>
                <a:gd name="T32" fmla="*/ 199 w 206"/>
                <a:gd name="T33" fmla="*/ 27 h 85"/>
                <a:gd name="T34" fmla="*/ 191 w 206"/>
                <a:gd name="T35" fmla="*/ 7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6" h="85">
                  <a:moveTo>
                    <a:pt x="191" y="7"/>
                  </a:moveTo>
                  <a:cubicBezTo>
                    <a:pt x="165" y="6"/>
                    <a:pt x="130" y="0"/>
                    <a:pt x="103" y="9"/>
                  </a:cubicBezTo>
                  <a:cubicBezTo>
                    <a:pt x="100" y="18"/>
                    <a:pt x="101" y="20"/>
                    <a:pt x="109" y="25"/>
                  </a:cubicBezTo>
                  <a:cubicBezTo>
                    <a:pt x="111" y="28"/>
                    <a:pt x="118" y="34"/>
                    <a:pt x="107" y="33"/>
                  </a:cubicBezTo>
                  <a:cubicBezTo>
                    <a:pt x="101" y="32"/>
                    <a:pt x="89" y="27"/>
                    <a:pt x="89" y="27"/>
                  </a:cubicBezTo>
                  <a:cubicBezTo>
                    <a:pt x="86" y="24"/>
                    <a:pt x="82" y="18"/>
                    <a:pt x="77" y="19"/>
                  </a:cubicBezTo>
                  <a:cubicBezTo>
                    <a:pt x="52" y="22"/>
                    <a:pt x="57" y="25"/>
                    <a:pt x="23" y="27"/>
                  </a:cubicBezTo>
                  <a:cubicBezTo>
                    <a:pt x="0" y="31"/>
                    <a:pt x="18" y="45"/>
                    <a:pt x="31" y="49"/>
                  </a:cubicBezTo>
                  <a:cubicBezTo>
                    <a:pt x="43" y="53"/>
                    <a:pt x="35" y="51"/>
                    <a:pt x="55" y="53"/>
                  </a:cubicBezTo>
                  <a:cubicBezTo>
                    <a:pt x="63" y="59"/>
                    <a:pt x="66" y="67"/>
                    <a:pt x="75" y="73"/>
                  </a:cubicBezTo>
                  <a:cubicBezTo>
                    <a:pt x="78" y="81"/>
                    <a:pt x="81" y="82"/>
                    <a:pt x="89" y="85"/>
                  </a:cubicBezTo>
                  <a:cubicBezTo>
                    <a:pt x="104" y="81"/>
                    <a:pt x="99" y="75"/>
                    <a:pt x="109" y="67"/>
                  </a:cubicBezTo>
                  <a:cubicBezTo>
                    <a:pt x="113" y="64"/>
                    <a:pt x="121" y="59"/>
                    <a:pt x="121" y="59"/>
                  </a:cubicBezTo>
                  <a:cubicBezTo>
                    <a:pt x="123" y="55"/>
                    <a:pt x="124" y="50"/>
                    <a:pt x="127" y="47"/>
                  </a:cubicBezTo>
                  <a:cubicBezTo>
                    <a:pt x="132" y="41"/>
                    <a:pt x="158" y="37"/>
                    <a:pt x="167" y="35"/>
                  </a:cubicBezTo>
                  <a:cubicBezTo>
                    <a:pt x="174" y="34"/>
                    <a:pt x="181" y="33"/>
                    <a:pt x="187" y="31"/>
                  </a:cubicBezTo>
                  <a:cubicBezTo>
                    <a:pt x="191" y="30"/>
                    <a:pt x="199" y="27"/>
                    <a:pt x="199" y="27"/>
                  </a:cubicBezTo>
                  <a:cubicBezTo>
                    <a:pt x="206" y="16"/>
                    <a:pt x="199" y="15"/>
                    <a:pt x="191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2" name="Freeform 46"/>
            <p:cNvSpPr>
              <a:spLocks/>
            </p:cNvSpPr>
            <p:nvPr/>
          </p:nvSpPr>
          <p:spPr bwMode="invGray">
            <a:xfrm>
              <a:off x="2759" y="2039"/>
              <a:ext cx="48" cy="21"/>
            </a:xfrm>
            <a:custGeom>
              <a:avLst/>
              <a:gdLst>
                <a:gd name="T0" fmla="*/ 36 w 64"/>
                <a:gd name="T1" fmla="*/ 6 h 28"/>
                <a:gd name="T2" fmla="*/ 8 w 64"/>
                <a:gd name="T3" fmla="*/ 4 h 28"/>
                <a:gd name="T4" fmla="*/ 24 w 64"/>
                <a:gd name="T5" fmla="*/ 28 h 28"/>
                <a:gd name="T6" fmla="*/ 54 w 64"/>
                <a:gd name="T7" fmla="*/ 14 h 28"/>
                <a:gd name="T8" fmla="*/ 36 w 64"/>
                <a:gd name="T9" fmla="*/ 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28">
                  <a:moveTo>
                    <a:pt x="36" y="6"/>
                  </a:moveTo>
                  <a:cubicBezTo>
                    <a:pt x="32" y="18"/>
                    <a:pt x="19" y="0"/>
                    <a:pt x="8" y="4"/>
                  </a:cubicBezTo>
                  <a:cubicBezTo>
                    <a:pt x="0" y="16"/>
                    <a:pt x="14" y="27"/>
                    <a:pt x="24" y="28"/>
                  </a:cubicBezTo>
                  <a:cubicBezTo>
                    <a:pt x="30" y="27"/>
                    <a:pt x="48" y="16"/>
                    <a:pt x="54" y="14"/>
                  </a:cubicBezTo>
                  <a:cubicBezTo>
                    <a:pt x="64" y="10"/>
                    <a:pt x="36" y="9"/>
                    <a:pt x="36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3" name="Freeform 47"/>
            <p:cNvSpPr>
              <a:spLocks/>
            </p:cNvSpPr>
            <p:nvPr/>
          </p:nvSpPr>
          <p:spPr bwMode="invGray">
            <a:xfrm>
              <a:off x="2467" y="2311"/>
              <a:ext cx="109" cy="132"/>
            </a:xfrm>
            <a:custGeom>
              <a:avLst/>
              <a:gdLst>
                <a:gd name="T0" fmla="*/ 24 w 146"/>
                <a:gd name="T1" fmla="*/ 19 h 176"/>
                <a:gd name="T2" fmla="*/ 0 w 146"/>
                <a:gd name="T3" fmla="*/ 25 h 176"/>
                <a:gd name="T4" fmla="*/ 14 w 146"/>
                <a:gd name="T5" fmla="*/ 43 h 176"/>
                <a:gd name="T6" fmla="*/ 34 w 146"/>
                <a:gd name="T7" fmla="*/ 87 h 176"/>
                <a:gd name="T8" fmla="*/ 52 w 146"/>
                <a:gd name="T9" fmla="*/ 91 h 176"/>
                <a:gd name="T10" fmla="*/ 50 w 146"/>
                <a:gd name="T11" fmla="*/ 107 h 176"/>
                <a:gd name="T12" fmla="*/ 28 w 146"/>
                <a:gd name="T13" fmla="*/ 113 h 176"/>
                <a:gd name="T14" fmla="*/ 16 w 146"/>
                <a:gd name="T15" fmla="*/ 131 h 176"/>
                <a:gd name="T16" fmla="*/ 18 w 146"/>
                <a:gd name="T17" fmla="*/ 137 h 176"/>
                <a:gd name="T18" fmla="*/ 30 w 146"/>
                <a:gd name="T19" fmla="*/ 141 h 176"/>
                <a:gd name="T20" fmla="*/ 18 w 146"/>
                <a:gd name="T21" fmla="*/ 169 h 176"/>
                <a:gd name="T22" fmla="*/ 20 w 146"/>
                <a:gd name="T23" fmla="*/ 175 h 176"/>
                <a:gd name="T24" fmla="*/ 34 w 146"/>
                <a:gd name="T25" fmla="*/ 171 h 176"/>
                <a:gd name="T26" fmla="*/ 58 w 146"/>
                <a:gd name="T27" fmla="*/ 169 h 176"/>
                <a:gd name="T28" fmla="*/ 92 w 146"/>
                <a:gd name="T29" fmla="*/ 171 h 176"/>
                <a:gd name="T30" fmla="*/ 110 w 146"/>
                <a:gd name="T31" fmla="*/ 169 h 176"/>
                <a:gd name="T32" fmla="*/ 122 w 146"/>
                <a:gd name="T33" fmla="*/ 165 h 176"/>
                <a:gd name="T34" fmla="*/ 128 w 146"/>
                <a:gd name="T35" fmla="*/ 141 h 176"/>
                <a:gd name="T36" fmla="*/ 146 w 146"/>
                <a:gd name="T37" fmla="*/ 133 h 176"/>
                <a:gd name="T38" fmla="*/ 110 w 146"/>
                <a:gd name="T39" fmla="*/ 109 h 176"/>
                <a:gd name="T40" fmla="*/ 88 w 146"/>
                <a:gd name="T41" fmla="*/ 83 h 176"/>
                <a:gd name="T42" fmla="*/ 82 w 146"/>
                <a:gd name="T43" fmla="*/ 69 h 176"/>
                <a:gd name="T44" fmla="*/ 64 w 146"/>
                <a:gd name="T45" fmla="*/ 61 h 176"/>
                <a:gd name="T46" fmla="*/ 86 w 146"/>
                <a:gd name="T47" fmla="*/ 45 h 176"/>
                <a:gd name="T48" fmla="*/ 64 w 146"/>
                <a:gd name="T49" fmla="*/ 31 h 176"/>
                <a:gd name="T50" fmla="*/ 70 w 146"/>
                <a:gd name="T51" fmla="*/ 13 h 176"/>
                <a:gd name="T52" fmla="*/ 46 w 146"/>
                <a:gd name="T53" fmla="*/ 1 h 176"/>
                <a:gd name="T54" fmla="*/ 30 w 146"/>
                <a:gd name="T55" fmla="*/ 9 h 176"/>
                <a:gd name="T56" fmla="*/ 24 w 146"/>
                <a:gd name="T57" fmla="*/ 19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176">
                  <a:moveTo>
                    <a:pt x="24" y="19"/>
                  </a:moveTo>
                  <a:cubicBezTo>
                    <a:pt x="13" y="23"/>
                    <a:pt x="7" y="15"/>
                    <a:pt x="0" y="25"/>
                  </a:cubicBezTo>
                  <a:cubicBezTo>
                    <a:pt x="2" y="32"/>
                    <a:pt x="14" y="43"/>
                    <a:pt x="14" y="43"/>
                  </a:cubicBezTo>
                  <a:cubicBezTo>
                    <a:pt x="19" y="58"/>
                    <a:pt x="20" y="78"/>
                    <a:pt x="34" y="87"/>
                  </a:cubicBezTo>
                  <a:cubicBezTo>
                    <a:pt x="42" y="84"/>
                    <a:pt x="45" y="86"/>
                    <a:pt x="52" y="91"/>
                  </a:cubicBezTo>
                  <a:cubicBezTo>
                    <a:pt x="57" y="105"/>
                    <a:pt x="60" y="101"/>
                    <a:pt x="50" y="107"/>
                  </a:cubicBezTo>
                  <a:cubicBezTo>
                    <a:pt x="38" y="105"/>
                    <a:pt x="32" y="101"/>
                    <a:pt x="28" y="113"/>
                  </a:cubicBezTo>
                  <a:cubicBezTo>
                    <a:pt x="32" y="129"/>
                    <a:pt x="33" y="128"/>
                    <a:pt x="16" y="131"/>
                  </a:cubicBezTo>
                  <a:cubicBezTo>
                    <a:pt x="17" y="133"/>
                    <a:pt x="16" y="136"/>
                    <a:pt x="18" y="137"/>
                  </a:cubicBezTo>
                  <a:cubicBezTo>
                    <a:pt x="21" y="139"/>
                    <a:pt x="30" y="141"/>
                    <a:pt x="30" y="141"/>
                  </a:cubicBezTo>
                  <a:cubicBezTo>
                    <a:pt x="28" y="152"/>
                    <a:pt x="21" y="159"/>
                    <a:pt x="18" y="169"/>
                  </a:cubicBezTo>
                  <a:cubicBezTo>
                    <a:pt x="19" y="171"/>
                    <a:pt x="18" y="174"/>
                    <a:pt x="20" y="175"/>
                  </a:cubicBezTo>
                  <a:cubicBezTo>
                    <a:pt x="22" y="176"/>
                    <a:pt x="32" y="171"/>
                    <a:pt x="34" y="171"/>
                  </a:cubicBezTo>
                  <a:cubicBezTo>
                    <a:pt x="42" y="170"/>
                    <a:pt x="50" y="170"/>
                    <a:pt x="58" y="169"/>
                  </a:cubicBezTo>
                  <a:cubicBezTo>
                    <a:pt x="70" y="167"/>
                    <a:pt x="80" y="167"/>
                    <a:pt x="92" y="171"/>
                  </a:cubicBezTo>
                  <a:cubicBezTo>
                    <a:pt x="98" y="170"/>
                    <a:pt x="104" y="170"/>
                    <a:pt x="110" y="169"/>
                  </a:cubicBezTo>
                  <a:cubicBezTo>
                    <a:pt x="114" y="168"/>
                    <a:pt x="122" y="165"/>
                    <a:pt x="122" y="165"/>
                  </a:cubicBezTo>
                  <a:cubicBezTo>
                    <a:pt x="124" y="158"/>
                    <a:pt x="123" y="147"/>
                    <a:pt x="128" y="141"/>
                  </a:cubicBezTo>
                  <a:cubicBezTo>
                    <a:pt x="132" y="136"/>
                    <a:pt x="146" y="133"/>
                    <a:pt x="146" y="133"/>
                  </a:cubicBezTo>
                  <a:cubicBezTo>
                    <a:pt x="142" y="105"/>
                    <a:pt x="143" y="111"/>
                    <a:pt x="110" y="109"/>
                  </a:cubicBezTo>
                  <a:cubicBezTo>
                    <a:pt x="102" y="97"/>
                    <a:pt x="103" y="88"/>
                    <a:pt x="88" y="83"/>
                  </a:cubicBezTo>
                  <a:cubicBezTo>
                    <a:pt x="85" y="79"/>
                    <a:pt x="86" y="72"/>
                    <a:pt x="82" y="69"/>
                  </a:cubicBezTo>
                  <a:cubicBezTo>
                    <a:pt x="77" y="65"/>
                    <a:pt x="69" y="65"/>
                    <a:pt x="64" y="61"/>
                  </a:cubicBezTo>
                  <a:cubicBezTo>
                    <a:pt x="52" y="43"/>
                    <a:pt x="67" y="47"/>
                    <a:pt x="86" y="45"/>
                  </a:cubicBezTo>
                  <a:cubicBezTo>
                    <a:pt x="93" y="25"/>
                    <a:pt x="83" y="29"/>
                    <a:pt x="64" y="31"/>
                  </a:cubicBezTo>
                  <a:cubicBezTo>
                    <a:pt x="62" y="25"/>
                    <a:pt x="70" y="13"/>
                    <a:pt x="70" y="13"/>
                  </a:cubicBezTo>
                  <a:cubicBezTo>
                    <a:pt x="64" y="4"/>
                    <a:pt x="56" y="3"/>
                    <a:pt x="46" y="1"/>
                  </a:cubicBezTo>
                  <a:cubicBezTo>
                    <a:pt x="35" y="3"/>
                    <a:pt x="34" y="0"/>
                    <a:pt x="30" y="9"/>
                  </a:cubicBezTo>
                  <a:cubicBezTo>
                    <a:pt x="25" y="21"/>
                    <a:pt x="29" y="24"/>
                    <a:pt x="24" y="1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4" name="Freeform 48"/>
            <p:cNvSpPr>
              <a:spLocks/>
            </p:cNvSpPr>
            <p:nvPr/>
          </p:nvSpPr>
          <p:spPr bwMode="invGray">
            <a:xfrm>
              <a:off x="2413" y="2359"/>
              <a:ext cx="69" cy="68"/>
            </a:xfrm>
            <a:custGeom>
              <a:avLst/>
              <a:gdLst>
                <a:gd name="T0" fmla="*/ 58 w 92"/>
                <a:gd name="T1" fmla="*/ 6 h 92"/>
                <a:gd name="T2" fmla="*/ 82 w 92"/>
                <a:gd name="T3" fmla="*/ 8 h 92"/>
                <a:gd name="T4" fmla="*/ 92 w 92"/>
                <a:gd name="T5" fmla="*/ 26 h 92"/>
                <a:gd name="T6" fmla="*/ 78 w 92"/>
                <a:gd name="T7" fmla="*/ 48 h 92"/>
                <a:gd name="T8" fmla="*/ 46 w 92"/>
                <a:gd name="T9" fmla="*/ 76 h 92"/>
                <a:gd name="T10" fmla="*/ 18 w 92"/>
                <a:gd name="T11" fmla="*/ 92 h 92"/>
                <a:gd name="T12" fmla="*/ 8 w 92"/>
                <a:gd name="T13" fmla="*/ 72 h 92"/>
                <a:gd name="T14" fmla="*/ 20 w 92"/>
                <a:gd name="T15" fmla="*/ 64 h 92"/>
                <a:gd name="T16" fmla="*/ 14 w 92"/>
                <a:gd name="T17" fmla="*/ 46 h 92"/>
                <a:gd name="T18" fmla="*/ 40 w 92"/>
                <a:gd name="T19" fmla="*/ 28 h 92"/>
                <a:gd name="T20" fmla="*/ 58 w 92"/>
                <a:gd name="T21" fmla="*/ 6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92">
                  <a:moveTo>
                    <a:pt x="58" y="6"/>
                  </a:moveTo>
                  <a:cubicBezTo>
                    <a:pt x="67" y="0"/>
                    <a:pt x="73" y="2"/>
                    <a:pt x="82" y="8"/>
                  </a:cubicBezTo>
                  <a:cubicBezTo>
                    <a:pt x="91" y="22"/>
                    <a:pt x="88" y="15"/>
                    <a:pt x="92" y="26"/>
                  </a:cubicBezTo>
                  <a:cubicBezTo>
                    <a:pt x="89" y="36"/>
                    <a:pt x="82" y="37"/>
                    <a:pt x="78" y="48"/>
                  </a:cubicBezTo>
                  <a:cubicBezTo>
                    <a:pt x="85" y="69"/>
                    <a:pt x="60" y="71"/>
                    <a:pt x="46" y="76"/>
                  </a:cubicBezTo>
                  <a:cubicBezTo>
                    <a:pt x="40" y="86"/>
                    <a:pt x="28" y="86"/>
                    <a:pt x="18" y="92"/>
                  </a:cubicBezTo>
                  <a:cubicBezTo>
                    <a:pt x="9" y="90"/>
                    <a:pt x="0" y="84"/>
                    <a:pt x="8" y="72"/>
                  </a:cubicBezTo>
                  <a:cubicBezTo>
                    <a:pt x="11" y="68"/>
                    <a:pt x="20" y="64"/>
                    <a:pt x="20" y="64"/>
                  </a:cubicBezTo>
                  <a:cubicBezTo>
                    <a:pt x="23" y="55"/>
                    <a:pt x="21" y="53"/>
                    <a:pt x="14" y="46"/>
                  </a:cubicBezTo>
                  <a:cubicBezTo>
                    <a:pt x="18" y="30"/>
                    <a:pt x="28" y="36"/>
                    <a:pt x="40" y="28"/>
                  </a:cubicBezTo>
                  <a:cubicBezTo>
                    <a:pt x="56" y="17"/>
                    <a:pt x="50" y="24"/>
                    <a:pt x="58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5" name="Freeform 49"/>
            <p:cNvSpPr>
              <a:spLocks/>
            </p:cNvSpPr>
            <p:nvPr/>
          </p:nvSpPr>
          <p:spPr bwMode="invGray">
            <a:xfrm>
              <a:off x="4099" y="3502"/>
              <a:ext cx="474" cy="495"/>
            </a:xfrm>
            <a:custGeom>
              <a:avLst/>
              <a:gdLst>
                <a:gd name="T0" fmla="*/ 212 w 633"/>
                <a:gd name="T1" fmla="*/ 11 h 660"/>
                <a:gd name="T2" fmla="*/ 176 w 633"/>
                <a:gd name="T3" fmla="*/ 19 h 660"/>
                <a:gd name="T4" fmla="*/ 144 w 633"/>
                <a:gd name="T5" fmla="*/ 51 h 660"/>
                <a:gd name="T6" fmla="*/ 104 w 633"/>
                <a:gd name="T7" fmla="*/ 59 h 660"/>
                <a:gd name="T8" fmla="*/ 84 w 633"/>
                <a:gd name="T9" fmla="*/ 75 h 660"/>
                <a:gd name="T10" fmla="*/ 68 w 633"/>
                <a:gd name="T11" fmla="*/ 115 h 660"/>
                <a:gd name="T12" fmla="*/ 36 w 633"/>
                <a:gd name="T13" fmla="*/ 167 h 660"/>
                <a:gd name="T14" fmla="*/ 0 w 633"/>
                <a:gd name="T15" fmla="*/ 179 h 660"/>
                <a:gd name="T16" fmla="*/ 72 w 633"/>
                <a:gd name="T17" fmla="*/ 323 h 660"/>
                <a:gd name="T18" fmla="*/ 120 w 633"/>
                <a:gd name="T19" fmla="*/ 427 h 660"/>
                <a:gd name="T20" fmla="*/ 144 w 633"/>
                <a:gd name="T21" fmla="*/ 443 h 660"/>
                <a:gd name="T22" fmla="*/ 168 w 633"/>
                <a:gd name="T23" fmla="*/ 451 h 660"/>
                <a:gd name="T24" fmla="*/ 228 w 633"/>
                <a:gd name="T25" fmla="*/ 431 h 660"/>
                <a:gd name="T26" fmla="*/ 252 w 633"/>
                <a:gd name="T27" fmla="*/ 423 h 660"/>
                <a:gd name="T28" fmla="*/ 300 w 633"/>
                <a:gd name="T29" fmla="*/ 451 h 660"/>
                <a:gd name="T30" fmla="*/ 324 w 633"/>
                <a:gd name="T31" fmla="*/ 527 h 660"/>
                <a:gd name="T32" fmla="*/ 336 w 633"/>
                <a:gd name="T33" fmla="*/ 523 h 660"/>
                <a:gd name="T34" fmla="*/ 344 w 633"/>
                <a:gd name="T35" fmla="*/ 511 h 660"/>
                <a:gd name="T36" fmla="*/ 368 w 633"/>
                <a:gd name="T37" fmla="*/ 547 h 660"/>
                <a:gd name="T38" fmla="*/ 404 w 633"/>
                <a:gd name="T39" fmla="*/ 571 h 660"/>
                <a:gd name="T40" fmla="*/ 436 w 633"/>
                <a:gd name="T41" fmla="*/ 603 h 660"/>
                <a:gd name="T42" fmla="*/ 444 w 633"/>
                <a:gd name="T43" fmla="*/ 615 h 660"/>
                <a:gd name="T44" fmla="*/ 456 w 633"/>
                <a:gd name="T45" fmla="*/ 623 h 660"/>
                <a:gd name="T46" fmla="*/ 484 w 633"/>
                <a:gd name="T47" fmla="*/ 655 h 660"/>
                <a:gd name="T48" fmla="*/ 492 w 633"/>
                <a:gd name="T49" fmla="*/ 631 h 660"/>
                <a:gd name="T50" fmla="*/ 540 w 633"/>
                <a:gd name="T51" fmla="*/ 659 h 660"/>
                <a:gd name="T52" fmla="*/ 588 w 633"/>
                <a:gd name="T53" fmla="*/ 655 h 660"/>
                <a:gd name="T54" fmla="*/ 616 w 633"/>
                <a:gd name="T55" fmla="*/ 531 h 660"/>
                <a:gd name="T56" fmla="*/ 632 w 633"/>
                <a:gd name="T57" fmla="*/ 463 h 660"/>
                <a:gd name="T58" fmla="*/ 620 w 633"/>
                <a:gd name="T59" fmla="*/ 367 h 660"/>
                <a:gd name="T60" fmla="*/ 536 w 633"/>
                <a:gd name="T61" fmla="*/ 271 h 660"/>
                <a:gd name="T62" fmla="*/ 528 w 633"/>
                <a:gd name="T63" fmla="*/ 235 h 660"/>
                <a:gd name="T64" fmla="*/ 460 w 633"/>
                <a:gd name="T65" fmla="*/ 179 h 660"/>
                <a:gd name="T66" fmla="*/ 472 w 633"/>
                <a:gd name="T67" fmla="*/ 155 h 660"/>
                <a:gd name="T68" fmla="*/ 456 w 633"/>
                <a:gd name="T69" fmla="*/ 131 h 660"/>
                <a:gd name="T70" fmla="*/ 416 w 633"/>
                <a:gd name="T71" fmla="*/ 79 h 660"/>
                <a:gd name="T72" fmla="*/ 392 w 633"/>
                <a:gd name="T73" fmla="*/ 31 h 660"/>
                <a:gd name="T74" fmla="*/ 388 w 633"/>
                <a:gd name="T75" fmla="*/ 19 h 660"/>
                <a:gd name="T76" fmla="*/ 364 w 633"/>
                <a:gd name="T77" fmla="*/ 151 h 660"/>
                <a:gd name="T78" fmla="*/ 324 w 633"/>
                <a:gd name="T79" fmla="*/ 115 h 660"/>
                <a:gd name="T80" fmla="*/ 292 w 633"/>
                <a:gd name="T81" fmla="*/ 111 h 660"/>
                <a:gd name="T82" fmla="*/ 272 w 633"/>
                <a:gd name="T83" fmla="*/ 87 h 660"/>
                <a:gd name="T84" fmla="*/ 264 w 633"/>
                <a:gd name="T85" fmla="*/ 63 h 660"/>
                <a:gd name="T86" fmla="*/ 276 w 633"/>
                <a:gd name="T87" fmla="*/ 55 h 660"/>
                <a:gd name="T88" fmla="*/ 240 w 633"/>
                <a:gd name="T89" fmla="*/ 19 h 660"/>
                <a:gd name="T90" fmla="*/ 216 w 633"/>
                <a:gd name="T91" fmla="*/ 11 h 660"/>
                <a:gd name="T92" fmla="*/ 204 w 633"/>
                <a:gd name="T93" fmla="*/ 7 h 660"/>
                <a:gd name="T94" fmla="*/ 212 w 633"/>
                <a:gd name="T95" fmla="*/ 1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33" h="660">
                  <a:moveTo>
                    <a:pt x="212" y="11"/>
                  </a:moveTo>
                  <a:cubicBezTo>
                    <a:pt x="195" y="0"/>
                    <a:pt x="187" y="2"/>
                    <a:pt x="176" y="19"/>
                  </a:cubicBezTo>
                  <a:cubicBezTo>
                    <a:pt x="171" y="61"/>
                    <a:pt x="181" y="88"/>
                    <a:pt x="144" y="51"/>
                  </a:cubicBezTo>
                  <a:cubicBezTo>
                    <a:pt x="131" y="53"/>
                    <a:pt x="115" y="51"/>
                    <a:pt x="104" y="59"/>
                  </a:cubicBezTo>
                  <a:cubicBezTo>
                    <a:pt x="78" y="80"/>
                    <a:pt x="114" y="65"/>
                    <a:pt x="84" y="75"/>
                  </a:cubicBezTo>
                  <a:cubicBezTo>
                    <a:pt x="78" y="94"/>
                    <a:pt x="92" y="107"/>
                    <a:pt x="68" y="115"/>
                  </a:cubicBezTo>
                  <a:cubicBezTo>
                    <a:pt x="55" y="135"/>
                    <a:pt x="59" y="159"/>
                    <a:pt x="36" y="167"/>
                  </a:cubicBezTo>
                  <a:cubicBezTo>
                    <a:pt x="16" y="163"/>
                    <a:pt x="7" y="158"/>
                    <a:pt x="0" y="179"/>
                  </a:cubicBezTo>
                  <a:cubicBezTo>
                    <a:pt x="9" y="232"/>
                    <a:pt x="43" y="279"/>
                    <a:pt x="72" y="323"/>
                  </a:cubicBezTo>
                  <a:cubicBezTo>
                    <a:pt x="82" y="371"/>
                    <a:pt x="85" y="392"/>
                    <a:pt x="120" y="427"/>
                  </a:cubicBezTo>
                  <a:cubicBezTo>
                    <a:pt x="127" y="434"/>
                    <a:pt x="136" y="438"/>
                    <a:pt x="144" y="443"/>
                  </a:cubicBezTo>
                  <a:cubicBezTo>
                    <a:pt x="151" y="448"/>
                    <a:pt x="168" y="451"/>
                    <a:pt x="168" y="451"/>
                  </a:cubicBezTo>
                  <a:cubicBezTo>
                    <a:pt x="188" y="444"/>
                    <a:pt x="208" y="438"/>
                    <a:pt x="228" y="431"/>
                  </a:cubicBezTo>
                  <a:cubicBezTo>
                    <a:pt x="236" y="428"/>
                    <a:pt x="252" y="423"/>
                    <a:pt x="252" y="423"/>
                  </a:cubicBezTo>
                  <a:cubicBezTo>
                    <a:pt x="271" y="429"/>
                    <a:pt x="281" y="445"/>
                    <a:pt x="300" y="451"/>
                  </a:cubicBezTo>
                  <a:cubicBezTo>
                    <a:pt x="320" y="471"/>
                    <a:pt x="315" y="500"/>
                    <a:pt x="324" y="527"/>
                  </a:cubicBezTo>
                  <a:cubicBezTo>
                    <a:pt x="328" y="526"/>
                    <a:pt x="333" y="526"/>
                    <a:pt x="336" y="523"/>
                  </a:cubicBezTo>
                  <a:cubicBezTo>
                    <a:pt x="340" y="520"/>
                    <a:pt x="339" y="511"/>
                    <a:pt x="344" y="511"/>
                  </a:cubicBezTo>
                  <a:cubicBezTo>
                    <a:pt x="358" y="511"/>
                    <a:pt x="362" y="541"/>
                    <a:pt x="368" y="547"/>
                  </a:cubicBezTo>
                  <a:cubicBezTo>
                    <a:pt x="378" y="557"/>
                    <a:pt x="392" y="563"/>
                    <a:pt x="404" y="571"/>
                  </a:cubicBezTo>
                  <a:cubicBezTo>
                    <a:pt x="418" y="580"/>
                    <a:pt x="422" y="594"/>
                    <a:pt x="436" y="603"/>
                  </a:cubicBezTo>
                  <a:cubicBezTo>
                    <a:pt x="439" y="607"/>
                    <a:pt x="441" y="612"/>
                    <a:pt x="444" y="615"/>
                  </a:cubicBezTo>
                  <a:cubicBezTo>
                    <a:pt x="447" y="618"/>
                    <a:pt x="453" y="619"/>
                    <a:pt x="456" y="623"/>
                  </a:cubicBezTo>
                  <a:cubicBezTo>
                    <a:pt x="489" y="660"/>
                    <a:pt x="457" y="637"/>
                    <a:pt x="484" y="655"/>
                  </a:cubicBezTo>
                  <a:cubicBezTo>
                    <a:pt x="487" y="647"/>
                    <a:pt x="485" y="626"/>
                    <a:pt x="492" y="631"/>
                  </a:cubicBezTo>
                  <a:cubicBezTo>
                    <a:pt x="509" y="642"/>
                    <a:pt x="522" y="653"/>
                    <a:pt x="540" y="659"/>
                  </a:cubicBezTo>
                  <a:cubicBezTo>
                    <a:pt x="557" y="642"/>
                    <a:pt x="567" y="648"/>
                    <a:pt x="588" y="655"/>
                  </a:cubicBezTo>
                  <a:cubicBezTo>
                    <a:pt x="611" y="621"/>
                    <a:pt x="573" y="560"/>
                    <a:pt x="616" y="531"/>
                  </a:cubicBezTo>
                  <a:cubicBezTo>
                    <a:pt x="632" y="507"/>
                    <a:pt x="629" y="496"/>
                    <a:pt x="632" y="463"/>
                  </a:cubicBezTo>
                  <a:cubicBezTo>
                    <a:pt x="630" y="440"/>
                    <a:pt x="633" y="390"/>
                    <a:pt x="620" y="367"/>
                  </a:cubicBezTo>
                  <a:cubicBezTo>
                    <a:pt x="600" y="332"/>
                    <a:pt x="565" y="300"/>
                    <a:pt x="536" y="271"/>
                  </a:cubicBezTo>
                  <a:cubicBezTo>
                    <a:pt x="532" y="259"/>
                    <a:pt x="532" y="247"/>
                    <a:pt x="528" y="235"/>
                  </a:cubicBezTo>
                  <a:cubicBezTo>
                    <a:pt x="525" y="225"/>
                    <a:pt x="474" y="188"/>
                    <a:pt x="460" y="179"/>
                  </a:cubicBezTo>
                  <a:cubicBezTo>
                    <a:pt x="463" y="171"/>
                    <a:pt x="471" y="164"/>
                    <a:pt x="472" y="155"/>
                  </a:cubicBezTo>
                  <a:cubicBezTo>
                    <a:pt x="474" y="144"/>
                    <a:pt x="461" y="137"/>
                    <a:pt x="456" y="131"/>
                  </a:cubicBezTo>
                  <a:cubicBezTo>
                    <a:pt x="435" y="106"/>
                    <a:pt x="451" y="88"/>
                    <a:pt x="416" y="79"/>
                  </a:cubicBezTo>
                  <a:cubicBezTo>
                    <a:pt x="395" y="48"/>
                    <a:pt x="403" y="64"/>
                    <a:pt x="392" y="31"/>
                  </a:cubicBezTo>
                  <a:cubicBezTo>
                    <a:pt x="391" y="27"/>
                    <a:pt x="388" y="19"/>
                    <a:pt x="388" y="19"/>
                  </a:cubicBezTo>
                  <a:cubicBezTo>
                    <a:pt x="362" y="58"/>
                    <a:pt x="379" y="107"/>
                    <a:pt x="364" y="151"/>
                  </a:cubicBezTo>
                  <a:cubicBezTo>
                    <a:pt x="344" y="144"/>
                    <a:pt x="344" y="120"/>
                    <a:pt x="324" y="115"/>
                  </a:cubicBezTo>
                  <a:cubicBezTo>
                    <a:pt x="314" y="112"/>
                    <a:pt x="303" y="112"/>
                    <a:pt x="292" y="111"/>
                  </a:cubicBezTo>
                  <a:cubicBezTo>
                    <a:pt x="284" y="103"/>
                    <a:pt x="276" y="97"/>
                    <a:pt x="272" y="87"/>
                  </a:cubicBezTo>
                  <a:cubicBezTo>
                    <a:pt x="269" y="79"/>
                    <a:pt x="264" y="63"/>
                    <a:pt x="264" y="63"/>
                  </a:cubicBezTo>
                  <a:cubicBezTo>
                    <a:pt x="268" y="60"/>
                    <a:pt x="273" y="58"/>
                    <a:pt x="276" y="55"/>
                  </a:cubicBezTo>
                  <a:cubicBezTo>
                    <a:pt x="300" y="31"/>
                    <a:pt x="256" y="24"/>
                    <a:pt x="240" y="19"/>
                  </a:cubicBezTo>
                  <a:cubicBezTo>
                    <a:pt x="232" y="16"/>
                    <a:pt x="224" y="14"/>
                    <a:pt x="216" y="11"/>
                  </a:cubicBezTo>
                  <a:cubicBezTo>
                    <a:pt x="212" y="10"/>
                    <a:pt x="200" y="5"/>
                    <a:pt x="204" y="7"/>
                  </a:cubicBezTo>
                  <a:cubicBezTo>
                    <a:pt x="207" y="8"/>
                    <a:pt x="209" y="10"/>
                    <a:pt x="212" y="1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6" name="Freeform 50"/>
            <p:cNvSpPr>
              <a:spLocks/>
            </p:cNvSpPr>
            <p:nvPr/>
          </p:nvSpPr>
          <p:spPr bwMode="invGray">
            <a:xfrm>
              <a:off x="4246" y="3241"/>
              <a:ext cx="319" cy="210"/>
            </a:xfrm>
            <a:custGeom>
              <a:avLst/>
              <a:gdLst>
                <a:gd name="T0" fmla="*/ 84 w 426"/>
                <a:gd name="T1" fmla="*/ 60 h 280"/>
                <a:gd name="T2" fmla="*/ 68 w 426"/>
                <a:gd name="T3" fmla="*/ 36 h 280"/>
                <a:gd name="T4" fmla="*/ 64 w 426"/>
                <a:gd name="T5" fmla="*/ 16 h 280"/>
                <a:gd name="T6" fmla="*/ 52 w 426"/>
                <a:gd name="T7" fmla="*/ 12 h 280"/>
                <a:gd name="T8" fmla="*/ 16 w 426"/>
                <a:gd name="T9" fmla="*/ 16 h 280"/>
                <a:gd name="T10" fmla="*/ 44 w 426"/>
                <a:gd name="T11" fmla="*/ 40 h 280"/>
                <a:gd name="T12" fmla="*/ 48 w 426"/>
                <a:gd name="T13" fmla="*/ 52 h 280"/>
                <a:gd name="T14" fmla="*/ 24 w 426"/>
                <a:gd name="T15" fmla="*/ 68 h 280"/>
                <a:gd name="T16" fmla="*/ 88 w 426"/>
                <a:gd name="T17" fmla="*/ 92 h 280"/>
                <a:gd name="T18" fmla="*/ 124 w 426"/>
                <a:gd name="T19" fmla="*/ 112 h 280"/>
                <a:gd name="T20" fmla="*/ 128 w 426"/>
                <a:gd name="T21" fmla="*/ 124 h 280"/>
                <a:gd name="T22" fmla="*/ 140 w 426"/>
                <a:gd name="T23" fmla="*/ 132 h 280"/>
                <a:gd name="T24" fmla="*/ 148 w 426"/>
                <a:gd name="T25" fmla="*/ 156 h 280"/>
                <a:gd name="T26" fmla="*/ 132 w 426"/>
                <a:gd name="T27" fmla="*/ 196 h 280"/>
                <a:gd name="T28" fmla="*/ 180 w 426"/>
                <a:gd name="T29" fmla="*/ 188 h 280"/>
                <a:gd name="T30" fmla="*/ 192 w 426"/>
                <a:gd name="T31" fmla="*/ 216 h 280"/>
                <a:gd name="T32" fmla="*/ 216 w 426"/>
                <a:gd name="T33" fmla="*/ 224 h 280"/>
                <a:gd name="T34" fmla="*/ 228 w 426"/>
                <a:gd name="T35" fmla="*/ 228 h 280"/>
                <a:gd name="T36" fmla="*/ 252 w 426"/>
                <a:gd name="T37" fmla="*/ 224 h 280"/>
                <a:gd name="T38" fmla="*/ 276 w 426"/>
                <a:gd name="T39" fmla="*/ 196 h 280"/>
                <a:gd name="T40" fmla="*/ 336 w 426"/>
                <a:gd name="T41" fmla="*/ 252 h 280"/>
                <a:gd name="T42" fmla="*/ 364 w 426"/>
                <a:gd name="T43" fmla="*/ 280 h 280"/>
                <a:gd name="T44" fmla="*/ 360 w 426"/>
                <a:gd name="T45" fmla="*/ 224 h 280"/>
                <a:gd name="T46" fmla="*/ 336 w 426"/>
                <a:gd name="T47" fmla="*/ 200 h 280"/>
                <a:gd name="T48" fmla="*/ 372 w 426"/>
                <a:gd name="T49" fmla="*/ 168 h 280"/>
                <a:gd name="T50" fmla="*/ 408 w 426"/>
                <a:gd name="T51" fmla="*/ 156 h 280"/>
                <a:gd name="T52" fmla="*/ 420 w 426"/>
                <a:gd name="T53" fmla="*/ 152 h 280"/>
                <a:gd name="T54" fmla="*/ 424 w 426"/>
                <a:gd name="T55" fmla="*/ 140 h 280"/>
                <a:gd name="T56" fmla="*/ 356 w 426"/>
                <a:gd name="T57" fmla="*/ 148 h 280"/>
                <a:gd name="T58" fmla="*/ 304 w 426"/>
                <a:gd name="T59" fmla="*/ 140 h 280"/>
                <a:gd name="T60" fmla="*/ 300 w 426"/>
                <a:gd name="T61" fmla="*/ 128 h 280"/>
                <a:gd name="T62" fmla="*/ 292 w 426"/>
                <a:gd name="T63" fmla="*/ 116 h 280"/>
                <a:gd name="T64" fmla="*/ 220 w 426"/>
                <a:gd name="T65" fmla="*/ 80 h 280"/>
                <a:gd name="T66" fmla="*/ 160 w 426"/>
                <a:gd name="T67" fmla="*/ 60 h 280"/>
                <a:gd name="T68" fmla="*/ 136 w 426"/>
                <a:gd name="T69" fmla="*/ 52 h 280"/>
                <a:gd name="T70" fmla="*/ 80 w 426"/>
                <a:gd name="T71" fmla="*/ 52 h 280"/>
                <a:gd name="T72" fmla="*/ 68 w 426"/>
                <a:gd name="T73" fmla="*/ 32 h 280"/>
                <a:gd name="T74" fmla="*/ 68 w 426"/>
                <a:gd name="T75" fmla="*/ 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26" h="280">
                  <a:moveTo>
                    <a:pt x="84" y="60"/>
                  </a:moveTo>
                  <a:cubicBezTo>
                    <a:pt x="79" y="52"/>
                    <a:pt x="70" y="45"/>
                    <a:pt x="68" y="36"/>
                  </a:cubicBezTo>
                  <a:cubicBezTo>
                    <a:pt x="67" y="29"/>
                    <a:pt x="68" y="22"/>
                    <a:pt x="64" y="16"/>
                  </a:cubicBezTo>
                  <a:cubicBezTo>
                    <a:pt x="62" y="12"/>
                    <a:pt x="56" y="13"/>
                    <a:pt x="52" y="12"/>
                  </a:cubicBezTo>
                  <a:cubicBezTo>
                    <a:pt x="40" y="13"/>
                    <a:pt x="27" y="11"/>
                    <a:pt x="16" y="16"/>
                  </a:cubicBezTo>
                  <a:cubicBezTo>
                    <a:pt x="0" y="24"/>
                    <a:pt x="43" y="40"/>
                    <a:pt x="44" y="40"/>
                  </a:cubicBezTo>
                  <a:cubicBezTo>
                    <a:pt x="45" y="44"/>
                    <a:pt x="50" y="49"/>
                    <a:pt x="48" y="52"/>
                  </a:cubicBezTo>
                  <a:cubicBezTo>
                    <a:pt x="42" y="60"/>
                    <a:pt x="24" y="68"/>
                    <a:pt x="24" y="68"/>
                  </a:cubicBezTo>
                  <a:cubicBezTo>
                    <a:pt x="38" y="88"/>
                    <a:pt x="65" y="89"/>
                    <a:pt x="88" y="92"/>
                  </a:cubicBezTo>
                  <a:cubicBezTo>
                    <a:pt x="101" y="96"/>
                    <a:pt x="124" y="112"/>
                    <a:pt x="124" y="112"/>
                  </a:cubicBezTo>
                  <a:cubicBezTo>
                    <a:pt x="125" y="116"/>
                    <a:pt x="125" y="121"/>
                    <a:pt x="128" y="124"/>
                  </a:cubicBezTo>
                  <a:cubicBezTo>
                    <a:pt x="131" y="128"/>
                    <a:pt x="137" y="128"/>
                    <a:pt x="140" y="132"/>
                  </a:cubicBezTo>
                  <a:cubicBezTo>
                    <a:pt x="144" y="139"/>
                    <a:pt x="148" y="156"/>
                    <a:pt x="148" y="156"/>
                  </a:cubicBezTo>
                  <a:cubicBezTo>
                    <a:pt x="144" y="171"/>
                    <a:pt x="137" y="181"/>
                    <a:pt x="132" y="196"/>
                  </a:cubicBezTo>
                  <a:cubicBezTo>
                    <a:pt x="151" y="209"/>
                    <a:pt x="167" y="207"/>
                    <a:pt x="180" y="188"/>
                  </a:cubicBezTo>
                  <a:cubicBezTo>
                    <a:pt x="182" y="196"/>
                    <a:pt x="184" y="211"/>
                    <a:pt x="192" y="216"/>
                  </a:cubicBezTo>
                  <a:cubicBezTo>
                    <a:pt x="199" y="220"/>
                    <a:pt x="208" y="221"/>
                    <a:pt x="216" y="224"/>
                  </a:cubicBezTo>
                  <a:cubicBezTo>
                    <a:pt x="220" y="225"/>
                    <a:pt x="228" y="228"/>
                    <a:pt x="228" y="228"/>
                  </a:cubicBezTo>
                  <a:cubicBezTo>
                    <a:pt x="236" y="227"/>
                    <a:pt x="245" y="228"/>
                    <a:pt x="252" y="224"/>
                  </a:cubicBezTo>
                  <a:cubicBezTo>
                    <a:pt x="269" y="216"/>
                    <a:pt x="252" y="204"/>
                    <a:pt x="276" y="196"/>
                  </a:cubicBezTo>
                  <a:cubicBezTo>
                    <a:pt x="296" y="209"/>
                    <a:pt x="322" y="231"/>
                    <a:pt x="336" y="252"/>
                  </a:cubicBezTo>
                  <a:cubicBezTo>
                    <a:pt x="354" y="280"/>
                    <a:pt x="343" y="273"/>
                    <a:pt x="364" y="280"/>
                  </a:cubicBezTo>
                  <a:cubicBezTo>
                    <a:pt x="376" y="262"/>
                    <a:pt x="375" y="241"/>
                    <a:pt x="360" y="224"/>
                  </a:cubicBezTo>
                  <a:cubicBezTo>
                    <a:pt x="352" y="216"/>
                    <a:pt x="336" y="200"/>
                    <a:pt x="336" y="200"/>
                  </a:cubicBezTo>
                  <a:cubicBezTo>
                    <a:pt x="323" y="162"/>
                    <a:pt x="322" y="174"/>
                    <a:pt x="372" y="168"/>
                  </a:cubicBezTo>
                  <a:cubicBezTo>
                    <a:pt x="384" y="164"/>
                    <a:pt x="396" y="160"/>
                    <a:pt x="408" y="156"/>
                  </a:cubicBezTo>
                  <a:cubicBezTo>
                    <a:pt x="412" y="155"/>
                    <a:pt x="420" y="152"/>
                    <a:pt x="420" y="152"/>
                  </a:cubicBezTo>
                  <a:cubicBezTo>
                    <a:pt x="421" y="148"/>
                    <a:pt x="426" y="144"/>
                    <a:pt x="424" y="140"/>
                  </a:cubicBezTo>
                  <a:cubicBezTo>
                    <a:pt x="420" y="131"/>
                    <a:pt x="365" y="146"/>
                    <a:pt x="356" y="148"/>
                  </a:cubicBezTo>
                  <a:cubicBezTo>
                    <a:pt x="339" y="146"/>
                    <a:pt x="316" y="152"/>
                    <a:pt x="304" y="140"/>
                  </a:cubicBezTo>
                  <a:cubicBezTo>
                    <a:pt x="301" y="137"/>
                    <a:pt x="302" y="132"/>
                    <a:pt x="300" y="128"/>
                  </a:cubicBezTo>
                  <a:cubicBezTo>
                    <a:pt x="298" y="124"/>
                    <a:pt x="296" y="119"/>
                    <a:pt x="292" y="116"/>
                  </a:cubicBezTo>
                  <a:cubicBezTo>
                    <a:pt x="272" y="98"/>
                    <a:pt x="244" y="91"/>
                    <a:pt x="220" y="80"/>
                  </a:cubicBezTo>
                  <a:cubicBezTo>
                    <a:pt x="201" y="72"/>
                    <a:pt x="180" y="67"/>
                    <a:pt x="160" y="60"/>
                  </a:cubicBezTo>
                  <a:cubicBezTo>
                    <a:pt x="152" y="57"/>
                    <a:pt x="136" y="52"/>
                    <a:pt x="136" y="52"/>
                  </a:cubicBezTo>
                  <a:cubicBezTo>
                    <a:pt x="113" y="55"/>
                    <a:pt x="98" y="64"/>
                    <a:pt x="80" y="52"/>
                  </a:cubicBezTo>
                  <a:cubicBezTo>
                    <a:pt x="70" y="38"/>
                    <a:pt x="74" y="44"/>
                    <a:pt x="68" y="32"/>
                  </a:cubicBezTo>
                  <a:lnTo>
                    <a:pt x="68" y="0"/>
                  </a:lnTo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algn="ctr" rotWithShape="0">
                      <a:srgbClr val="FEFEFE">
                        <a:gamma/>
                        <a:shade val="60000"/>
                        <a:invGamma/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7" name="Freeform 51"/>
            <p:cNvSpPr>
              <a:spLocks/>
            </p:cNvSpPr>
            <p:nvPr/>
          </p:nvSpPr>
          <p:spPr bwMode="invGray">
            <a:xfrm>
              <a:off x="4255" y="3243"/>
              <a:ext cx="311" cy="211"/>
            </a:xfrm>
            <a:custGeom>
              <a:avLst/>
              <a:gdLst>
                <a:gd name="T0" fmla="*/ 0 w 416"/>
                <a:gd name="T1" fmla="*/ 1 h 282"/>
                <a:gd name="T2" fmla="*/ 20 w 416"/>
                <a:gd name="T3" fmla="*/ 37 h 282"/>
                <a:gd name="T4" fmla="*/ 28 w 416"/>
                <a:gd name="T5" fmla="*/ 49 h 282"/>
                <a:gd name="T6" fmla="*/ 84 w 416"/>
                <a:gd name="T7" fmla="*/ 89 h 282"/>
                <a:gd name="T8" fmla="*/ 120 w 416"/>
                <a:gd name="T9" fmla="*/ 113 h 282"/>
                <a:gd name="T10" fmla="*/ 132 w 416"/>
                <a:gd name="T11" fmla="*/ 121 h 282"/>
                <a:gd name="T12" fmla="*/ 136 w 416"/>
                <a:gd name="T13" fmla="*/ 169 h 282"/>
                <a:gd name="T14" fmla="*/ 116 w 416"/>
                <a:gd name="T15" fmla="*/ 201 h 282"/>
                <a:gd name="T16" fmla="*/ 136 w 416"/>
                <a:gd name="T17" fmla="*/ 197 h 282"/>
                <a:gd name="T18" fmla="*/ 148 w 416"/>
                <a:gd name="T19" fmla="*/ 189 h 282"/>
                <a:gd name="T20" fmla="*/ 160 w 416"/>
                <a:gd name="T21" fmla="*/ 201 h 282"/>
                <a:gd name="T22" fmla="*/ 184 w 416"/>
                <a:gd name="T23" fmla="*/ 217 h 282"/>
                <a:gd name="T24" fmla="*/ 208 w 416"/>
                <a:gd name="T25" fmla="*/ 233 h 282"/>
                <a:gd name="T26" fmla="*/ 240 w 416"/>
                <a:gd name="T27" fmla="*/ 221 h 282"/>
                <a:gd name="T28" fmla="*/ 248 w 416"/>
                <a:gd name="T29" fmla="*/ 197 h 282"/>
                <a:gd name="T30" fmla="*/ 268 w 416"/>
                <a:gd name="T31" fmla="*/ 201 h 282"/>
                <a:gd name="T32" fmla="*/ 292 w 416"/>
                <a:gd name="T33" fmla="*/ 209 h 282"/>
                <a:gd name="T34" fmla="*/ 340 w 416"/>
                <a:gd name="T35" fmla="*/ 281 h 282"/>
                <a:gd name="T36" fmla="*/ 356 w 416"/>
                <a:gd name="T37" fmla="*/ 277 h 282"/>
                <a:gd name="T38" fmla="*/ 352 w 416"/>
                <a:gd name="T39" fmla="*/ 253 h 282"/>
                <a:gd name="T40" fmla="*/ 316 w 416"/>
                <a:gd name="T41" fmla="*/ 197 h 282"/>
                <a:gd name="T42" fmla="*/ 360 w 416"/>
                <a:gd name="T43" fmla="*/ 173 h 282"/>
                <a:gd name="T44" fmla="*/ 408 w 416"/>
                <a:gd name="T45" fmla="*/ 145 h 282"/>
                <a:gd name="T46" fmla="*/ 409 w 416"/>
                <a:gd name="T47" fmla="*/ 120 h 282"/>
                <a:gd name="T48" fmla="*/ 367 w 416"/>
                <a:gd name="T49" fmla="*/ 138 h 282"/>
                <a:gd name="T50" fmla="*/ 308 w 416"/>
                <a:gd name="T51" fmla="*/ 137 h 282"/>
                <a:gd name="T52" fmla="*/ 264 w 416"/>
                <a:gd name="T53" fmla="*/ 97 h 282"/>
                <a:gd name="T54" fmla="*/ 180 w 416"/>
                <a:gd name="T55" fmla="*/ 61 h 282"/>
                <a:gd name="T56" fmla="*/ 132 w 416"/>
                <a:gd name="T57" fmla="*/ 33 h 282"/>
                <a:gd name="T58" fmla="*/ 92 w 416"/>
                <a:gd name="T59" fmla="*/ 41 h 282"/>
                <a:gd name="T60" fmla="*/ 76 w 416"/>
                <a:gd name="T61" fmla="*/ 57 h 282"/>
                <a:gd name="T62" fmla="*/ 56 w 416"/>
                <a:gd name="T63" fmla="*/ 17 h 282"/>
                <a:gd name="T64" fmla="*/ 0 w 416"/>
                <a:gd name="T65" fmla="*/ 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6" h="282">
                  <a:moveTo>
                    <a:pt x="0" y="1"/>
                  </a:moveTo>
                  <a:cubicBezTo>
                    <a:pt x="7" y="22"/>
                    <a:pt x="2" y="9"/>
                    <a:pt x="20" y="37"/>
                  </a:cubicBezTo>
                  <a:cubicBezTo>
                    <a:pt x="23" y="41"/>
                    <a:pt x="28" y="49"/>
                    <a:pt x="28" y="49"/>
                  </a:cubicBezTo>
                  <a:cubicBezTo>
                    <a:pt x="5" y="84"/>
                    <a:pt x="65" y="78"/>
                    <a:pt x="84" y="89"/>
                  </a:cubicBezTo>
                  <a:cubicBezTo>
                    <a:pt x="97" y="96"/>
                    <a:pt x="108" y="105"/>
                    <a:pt x="120" y="113"/>
                  </a:cubicBezTo>
                  <a:cubicBezTo>
                    <a:pt x="124" y="116"/>
                    <a:pt x="132" y="121"/>
                    <a:pt x="132" y="121"/>
                  </a:cubicBezTo>
                  <a:cubicBezTo>
                    <a:pt x="138" y="138"/>
                    <a:pt x="132" y="151"/>
                    <a:pt x="136" y="169"/>
                  </a:cubicBezTo>
                  <a:cubicBezTo>
                    <a:pt x="107" y="188"/>
                    <a:pt x="110" y="176"/>
                    <a:pt x="116" y="201"/>
                  </a:cubicBezTo>
                  <a:cubicBezTo>
                    <a:pt x="123" y="200"/>
                    <a:pt x="130" y="199"/>
                    <a:pt x="136" y="197"/>
                  </a:cubicBezTo>
                  <a:cubicBezTo>
                    <a:pt x="141" y="195"/>
                    <a:pt x="143" y="188"/>
                    <a:pt x="148" y="189"/>
                  </a:cubicBezTo>
                  <a:cubicBezTo>
                    <a:pt x="154" y="190"/>
                    <a:pt x="156" y="198"/>
                    <a:pt x="160" y="201"/>
                  </a:cubicBezTo>
                  <a:cubicBezTo>
                    <a:pt x="168" y="207"/>
                    <a:pt x="176" y="212"/>
                    <a:pt x="184" y="217"/>
                  </a:cubicBezTo>
                  <a:cubicBezTo>
                    <a:pt x="192" y="222"/>
                    <a:pt x="208" y="233"/>
                    <a:pt x="208" y="233"/>
                  </a:cubicBezTo>
                  <a:cubicBezTo>
                    <a:pt x="216" y="231"/>
                    <a:pt x="234" y="230"/>
                    <a:pt x="240" y="221"/>
                  </a:cubicBezTo>
                  <a:cubicBezTo>
                    <a:pt x="244" y="214"/>
                    <a:pt x="248" y="197"/>
                    <a:pt x="248" y="197"/>
                  </a:cubicBezTo>
                  <a:cubicBezTo>
                    <a:pt x="255" y="198"/>
                    <a:pt x="261" y="199"/>
                    <a:pt x="268" y="201"/>
                  </a:cubicBezTo>
                  <a:cubicBezTo>
                    <a:pt x="276" y="203"/>
                    <a:pt x="292" y="209"/>
                    <a:pt x="292" y="209"/>
                  </a:cubicBezTo>
                  <a:cubicBezTo>
                    <a:pt x="298" y="242"/>
                    <a:pt x="306" y="270"/>
                    <a:pt x="340" y="281"/>
                  </a:cubicBezTo>
                  <a:cubicBezTo>
                    <a:pt x="345" y="280"/>
                    <a:pt x="354" y="282"/>
                    <a:pt x="356" y="277"/>
                  </a:cubicBezTo>
                  <a:cubicBezTo>
                    <a:pt x="359" y="270"/>
                    <a:pt x="355" y="260"/>
                    <a:pt x="352" y="253"/>
                  </a:cubicBezTo>
                  <a:cubicBezTo>
                    <a:pt x="346" y="238"/>
                    <a:pt x="329" y="206"/>
                    <a:pt x="316" y="197"/>
                  </a:cubicBezTo>
                  <a:cubicBezTo>
                    <a:pt x="307" y="170"/>
                    <a:pt x="339" y="175"/>
                    <a:pt x="360" y="173"/>
                  </a:cubicBezTo>
                  <a:cubicBezTo>
                    <a:pt x="383" y="165"/>
                    <a:pt x="391" y="162"/>
                    <a:pt x="408" y="145"/>
                  </a:cubicBezTo>
                  <a:cubicBezTo>
                    <a:pt x="412" y="140"/>
                    <a:pt x="416" y="121"/>
                    <a:pt x="409" y="120"/>
                  </a:cubicBezTo>
                  <a:cubicBezTo>
                    <a:pt x="402" y="119"/>
                    <a:pt x="384" y="135"/>
                    <a:pt x="367" y="138"/>
                  </a:cubicBezTo>
                  <a:cubicBezTo>
                    <a:pt x="350" y="141"/>
                    <a:pt x="325" y="144"/>
                    <a:pt x="308" y="137"/>
                  </a:cubicBezTo>
                  <a:cubicBezTo>
                    <a:pt x="286" y="130"/>
                    <a:pt x="284" y="111"/>
                    <a:pt x="264" y="97"/>
                  </a:cubicBezTo>
                  <a:cubicBezTo>
                    <a:pt x="238" y="80"/>
                    <a:pt x="203" y="76"/>
                    <a:pt x="180" y="61"/>
                  </a:cubicBezTo>
                  <a:cubicBezTo>
                    <a:pt x="163" y="50"/>
                    <a:pt x="150" y="39"/>
                    <a:pt x="132" y="33"/>
                  </a:cubicBezTo>
                  <a:cubicBezTo>
                    <a:pt x="119" y="35"/>
                    <a:pt x="102" y="31"/>
                    <a:pt x="92" y="41"/>
                  </a:cubicBezTo>
                  <a:cubicBezTo>
                    <a:pt x="71" y="62"/>
                    <a:pt x="108" y="46"/>
                    <a:pt x="76" y="57"/>
                  </a:cubicBezTo>
                  <a:cubicBezTo>
                    <a:pt x="52" y="49"/>
                    <a:pt x="67" y="38"/>
                    <a:pt x="56" y="17"/>
                  </a:cubicBezTo>
                  <a:cubicBezTo>
                    <a:pt x="48" y="0"/>
                    <a:pt x="16" y="1"/>
                    <a:pt x="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8" name="Freeform 52"/>
            <p:cNvSpPr>
              <a:spLocks/>
            </p:cNvSpPr>
            <p:nvPr/>
          </p:nvSpPr>
          <p:spPr bwMode="invGray">
            <a:xfrm>
              <a:off x="4485" y="4013"/>
              <a:ext cx="45" cy="58"/>
            </a:xfrm>
            <a:custGeom>
              <a:avLst/>
              <a:gdLst>
                <a:gd name="T0" fmla="*/ 32 w 60"/>
                <a:gd name="T1" fmla="*/ 18 h 78"/>
                <a:gd name="T2" fmla="*/ 0 w 60"/>
                <a:gd name="T3" fmla="*/ 18 h 78"/>
                <a:gd name="T4" fmla="*/ 20 w 60"/>
                <a:gd name="T5" fmla="*/ 42 h 78"/>
                <a:gd name="T6" fmla="*/ 28 w 60"/>
                <a:gd name="T7" fmla="*/ 66 h 78"/>
                <a:gd name="T8" fmla="*/ 32 w 60"/>
                <a:gd name="T9" fmla="*/ 78 h 78"/>
                <a:gd name="T10" fmla="*/ 60 w 60"/>
                <a:gd name="T11" fmla="*/ 50 h 78"/>
                <a:gd name="T12" fmla="*/ 32 w 60"/>
                <a:gd name="T13" fmla="*/ 1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78">
                  <a:moveTo>
                    <a:pt x="32" y="18"/>
                  </a:moveTo>
                  <a:cubicBezTo>
                    <a:pt x="16" y="7"/>
                    <a:pt x="12" y="0"/>
                    <a:pt x="0" y="18"/>
                  </a:cubicBezTo>
                  <a:cubicBezTo>
                    <a:pt x="6" y="27"/>
                    <a:pt x="15" y="33"/>
                    <a:pt x="20" y="42"/>
                  </a:cubicBezTo>
                  <a:cubicBezTo>
                    <a:pt x="24" y="49"/>
                    <a:pt x="25" y="58"/>
                    <a:pt x="28" y="66"/>
                  </a:cubicBezTo>
                  <a:cubicBezTo>
                    <a:pt x="29" y="70"/>
                    <a:pt x="32" y="78"/>
                    <a:pt x="32" y="78"/>
                  </a:cubicBezTo>
                  <a:cubicBezTo>
                    <a:pt x="52" y="73"/>
                    <a:pt x="54" y="69"/>
                    <a:pt x="60" y="50"/>
                  </a:cubicBezTo>
                  <a:cubicBezTo>
                    <a:pt x="54" y="32"/>
                    <a:pt x="50" y="27"/>
                    <a:pt x="32" y="18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49" name="Freeform 53"/>
            <p:cNvSpPr>
              <a:spLocks/>
            </p:cNvSpPr>
            <p:nvPr/>
          </p:nvSpPr>
          <p:spPr bwMode="invGray">
            <a:xfrm>
              <a:off x="4621" y="3923"/>
              <a:ext cx="164" cy="85"/>
            </a:xfrm>
            <a:custGeom>
              <a:avLst/>
              <a:gdLst>
                <a:gd name="T0" fmla="*/ 47 w 219"/>
                <a:gd name="T1" fmla="*/ 73 h 113"/>
                <a:gd name="T2" fmla="*/ 39 w 219"/>
                <a:gd name="T3" fmla="*/ 61 h 113"/>
                <a:gd name="T4" fmla="*/ 15 w 219"/>
                <a:gd name="T5" fmla="*/ 69 h 113"/>
                <a:gd name="T6" fmla="*/ 39 w 219"/>
                <a:gd name="T7" fmla="*/ 113 h 113"/>
                <a:gd name="T8" fmla="*/ 123 w 219"/>
                <a:gd name="T9" fmla="*/ 89 h 113"/>
                <a:gd name="T10" fmla="*/ 147 w 219"/>
                <a:gd name="T11" fmla="*/ 73 h 113"/>
                <a:gd name="T12" fmla="*/ 171 w 219"/>
                <a:gd name="T13" fmla="*/ 65 h 113"/>
                <a:gd name="T14" fmla="*/ 219 w 219"/>
                <a:gd name="T15" fmla="*/ 19 h 113"/>
                <a:gd name="T16" fmla="*/ 210 w 219"/>
                <a:gd name="T17" fmla="*/ 0 h 113"/>
                <a:gd name="T18" fmla="*/ 179 w 219"/>
                <a:gd name="T19" fmla="*/ 17 h 113"/>
                <a:gd name="T20" fmla="*/ 107 w 219"/>
                <a:gd name="T21" fmla="*/ 41 h 113"/>
                <a:gd name="T22" fmla="*/ 83 w 219"/>
                <a:gd name="T23" fmla="*/ 45 h 113"/>
                <a:gd name="T24" fmla="*/ 59 w 219"/>
                <a:gd name="T25" fmla="*/ 53 h 113"/>
                <a:gd name="T26" fmla="*/ 47 w 219"/>
                <a:gd name="T27" fmla="*/ 7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9" h="113">
                  <a:moveTo>
                    <a:pt x="47" y="73"/>
                  </a:moveTo>
                  <a:cubicBezTo>
                    <a:pt x="44" y="69"/>
                    <a:pt x="44" y="62"/>
                    <a:pt x="39" y="61"/>
                  </a:cubicBezTo>
                  <a:cubicBezTo>
                    <a:pt x="31" y="60"/>
                    <a:pt x="15" y="69"/>
                    <a:pt x="15" y="69"/>
                  </a:cubicBezTo>
                  <a:cubicBezTo>
                    <a:pt x="0" y="91"/>
                    <a:pt x="20" y="101"/>
                    <a:pt x="39" y="113"/>
                  </a:cubicBezTo>
                  <a:cubicBezTo>
                    <a:pt x="67" y="107"/>
                    <a:pt x="96" y="98"/>
                    <a:pt x="123" y="89"/>
                  </a:cubicBezTo>
                  <a:cubicBezTo>
                    <a:pt x="132" y="86"/>
                    <a:pt x="139" y="78"/>
                    <a:pt x="147" y="73"/>
                  </a:cubicBezTo>
                  <a:cubicBezTo>
                    <a:pt x="154" y="68"/>
                    <a:pt x="171" y="65"/>
                    <a:pt x="171" y="65"/>
                  </a:cubicBezTo>
                  <a:cubicBezTo>
                    <a:pt x="186" y="50"/>
                    <a:pt x="207" y="36"/>
                    <a:pt x="219" y="19"/>
                  </a:cubicBezTo>
                  <a:cubicBezTo>
                    <a:pt x="215" y="16"/>
                    <a:pt x="215" y="0"/>
                    <a:pt x="210" y="0"/>
                  </a:cubicBezTo>
                  <a:cubicBezTo>
                    <a:pt x="205" y="0"/>
                    <a:pt x="183" y="15"/>
                    <a:pt x="179" y="17"/>
                  </a:cubicBezTo>
                  <a:cubicBezTo>
                    <a:pt x="159" y="26"/>
                    <a:pt x="129" y="37"/>
                    <a:pt x="107" y="41"/>
                  </a:cubicBezTo>
                  <a:cubicBezTo>
                    <a:pt x="99" y="42"/>
                    <a:pt x="91" y="43"/>
                    <a:pt x="83" y="45"/>
                  </a:cubicBezTo>
                  <a:cubicBezTo>
                    <a:pt x="75" y="47"/>
                    <a:pt x="59" y="53"/>
                    <a:pt x="59" y="53"/>
                  </a:cubicBezTo>
                  <a:cubicBezTo>
                    <a:pt x="49" y="67"/>
                    <a:pt x="53" y="61"/>
                    <a:pt x="47" y="7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0" name="Freeform 54"/>
            <p:cNvSpPr>
              <a:spLocks/>
            </p:cNvSpPr>
            <p:nvPr/>
          </p:nvSpPr>
          <p:spPr bwMode="invGray">
            <a:xfrm>
              <a:off x="4791" y="3873"/>
              <a:ext cx="104" cy="92"/>
            </a:xfrm>
            <a:custGeom>
              <a:avLst/>
              <a:gdLst>
                <a:gd name="T0" fmla="*/ 12 w 139"/>
                <a:gd name="T1" fmla="*/ 60 h 122"/>
                <a:gd name="T2" fmla="*/ 8 w 139"/>
                <a:gd name="T3" fmla="*/ 84 h 122"/>
                <a:gd name="T4" fmla="*/ 0 w 139"/>
                <a:gd name="T5" fmla="*/ 108 h 122"/>
                <a:gd name="T6" fmla="*/ 36 w 139"/>
                <a:gd name="T7" fmla="*/ 116 h 122"/>
                <a:gd name="T8" fmla="*/ 52 w 139"/>
                <a:gd name="T9" fmla="*/ 96 h 122"/>
                <a:gd name="T10" fmla="*/ 124 w 139"/>
                <a:gd name="T11" fmla="*/ 68 h 122"/>
                <a:gd name="T12" fmla="*/ 136 w 139"/>
                <a:gd name="T13" fmla="*/ 44 h 122"/>
                <a:gd name="T14" fmla="*/ 112 w 139"/>
                <a:gd name="T15" fmla="*/ 28 h 122"/>
                <a:gd name="T16" fmla="*/ 100 w 139"/>
                <a:gd name="T17" fmla="*/ 20 h 122"/>
                <a:gd name="T18" fmla="*/ 64 w 139"/>
                <a:gd name="T19" fmla="*/ 12 h 122"/>
                <a:gd name="T20" fmla="*/ 52 w 139"/>
                <a:gd name="T21" fmla="*/ 36 h 122"/>
                <a:gd name="T22" fmla="*/ 12 w 139"/>
                <a:gd name="T23" fmla="*/ 6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9" h="122">
                  <a:moveTo>
                    <a:pt x="12" y="60"/>
                  </a:moveTo>
                  <a:cubicBezTo>
                    <a:pt x="11" y="68"/>
                    <a:pt x="10" y="76"/>
                    <a:pt x="8" y="84"/>
                  </a:cubicBezTo>
                  <a:cubicBezTo>
                    <a:pt x="6" y="92"/>
                    <a:pt x="0" y="108"/>
                    <a:pt x="0" y="108"/>
                  </a:cubicBezTo>
                  <a:cubicBezTo>
                    <a:pt x="14" y="118"/>
                    <a:pt x="19" y="122"/>
                    <a:pt x="36" y="116"/>
                  </a:cubicBezTo>
                  <a:cubicBezTo>
                    <a:pt x="46" y="86"/>
                    <a:pt x="31" y="122"/>
                    <a:pt x="52" y="96"/>
                  </a:cubicBezTo>
                  <a:cubicBezTo>
                    <a:pt x="83" y="57"/>
                    <a:pt x="30" y="74"/>
                    <a:pt x="124" y="68"/>
                  </a:cubicBezTo>
                  <a:cubicBezTo>
                    <a:pt x="125" y="67"/>
                    <a:pt x="139" y="48"/>
                    <a:pt x="136" y="44"/>
                  </a:cubicBezTo>
                  <a:cubicBezTo>
                    <a:pt x="130" y="36"/>
                    <a:pt x="120" y="33"/>
                    <a:pt x="112" y="28"/>
                  </a:cubicBezTo>
                  <a:cubicBezTo>
                    <a:pt x="108" y="25"/>
                    <a:pt x="100" y="20"/>
                    <a:pt x="100" y="20"/>
                  </a:cubicBezTo>
                  <a:cubicBezTo>
                    <a:pt x="89" y="4"/>
                    <a:pt x="92" y="0"/>
                    <a:pt x="64" y="12"/>
                  </a:cubicBezTo>
                  <a:cubicBezTo>
                    <a:pt x="57" y="15"/>
                    <a:pt x="55" y="30"/>
                    <a:pt x="52" y="36"/>
                  </a:cubicBezTo>
                  <a:cubicBezTo>
                    <a:pt x="46" y="49"/>
                    <a:pt x="26" y="60"/>
                    <a:pt x="12" y="6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1" name="Freeform 55"/>
            <p:cNvSpPr>
              <a:spLocks/>
            </p:cNvSpPr>
            <p:nvPr/>
          </p:nvSpPr>
          <p:spPr bwMode="invGray">
            <a:xfrm>
              <a:off x="4846" y="3832"/>
              <a:ext cx="37" cy="26"/>
            </a:xfrm>
            <a:custGeom>
              <a:avLst/>
              <a:gdLst>
                <a:gd name="T0" fmla="*/ 29 w 49"/>
                <a:gd name="T1" fmla="*/ 0 h 35"/>
                <a:gd name="T2" fmla="*/ 8 w 49"/>
                <a:gd name="T3" fmla="*/ 11 h 35"/>
                <a:gd name="T4" fmla="*/ 24 w 49"/>
                <a:gd name="T5" fmla="*/ 35 h 35"/>
                <a:gd name="T6" fmla="*/ 39 w 49"/>
                <a:gd name="T7" fmla="*/ 26 h 35"/>
                <a:gd name="T8" fmla="*/ 29 w 49"/>
                <a:gd name="T9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5">
                  <a:moveTo>
                    <a:pt x="29" y="0"/>
                  </a:moveTo>
                  <a:cubicBezTo>
                    <a:pt x="25" y="12"/>
                    <a:pt x="19" y="7"/>
                    <a:pt x="8" y="11"/>
                  </a:cubicBezTo>
                  <a:cubicBezTo>
                    <a:pt x="0" y="23"/>
                    <a:pt x="14" y="34"/>
                    <a:pt x="24" y="35"/>
                  </a:cubicBezTo>
                  <a:cubicBezTo>
                    <a:pt x="30" y="34"/>
                    <a:pt x="33" y="28"/>
                    <a:pt x="39" y="26"/>
                  </a:cubicBezTo>
                  <a:cubicBezTo>
                    <a:pt x="49" y="22"/>
                    <a:pt x="29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2" name="Freeform 56"/>
            <p:cNvSpPr>
              <a:spLocks/>
            </p:cNvSpPr>
            <p:nvPr/>
          </p:nvSpPr>
          <p:spPr bwMode="invGray">
            <a:xfrm>
              <a:off x="3123" y="3346"/>
              <a:ext cx="123" cy="201"/>
            </a:xfrm>
            <a:custGeom>
              <a:avLst/>
              <a:gdLst>
                <a:gd name="T0" fmla="*/ 128 w 164"/>
                <a:gd name="T1" fmla="*/ 0 h 268"/>
                <a:gd name="T2" fmla="*/ 104 w 164"/>
                <a:gd name="T3" fmla="*/ 28 h 268"/>
                <a:gd name="T4" fmla="*/ 88 w 164"/>
                <a:gd name="T5" fmla="*/ 64 h 268"/>
                <a:gd name="T6" fmla="*/ 36 w 164"/>
                <a:gd name="T7" fmla="*/ 84 h 268"/>
                <a:gd name="T8" fmla="*/ 28 w 164"/>
                <a:gd name="T9" fmla="*/ 96 h 268"/>
                <a:gd name="T10" fmla="*/ 16 w 164"/>
                <a:gd name="T11" fmla="*/ 100 h 268"/>
                <a:gd name="T12" fmla="*/ 20 w 164"/>
                <a:gd name="T13" fmla="*/ 132 h 268"/>
                <a:gd name="T14" fmla="*/ 28 w 164"/>
                <a:gd name="T15" fmla="*/ 156 h 268"/>
                <a:gd name="T16" fmla="*/ 0 w 164"/>
                <a:gd name="T17" fmla="*/ 200 h 268"/>
                <a:gd name="T18" fmla="*/ 28 w 164"/>
                <a:gd name="T19" fmla="*/ 260 h 268"/>
                <a:gd name="T20" fmla="*/ 52 w 164"/>
                <a:gd name="T21" fmla="*/ 268 h 268"/>
                <a:gd name="T22" fmla="*/ 88 w 164"/>
                <a:gd name="T23" fmla="*/ 216 h 268"/>
                <a:gd name="T24" fmla="*/ 104 w 164"/>
                <a:gd name="T25" fmla="*/ 192 h 268"/>
                <a:gd name="T26" fmla="*/ 128 w 164"/>
                <a:gd name="T27" fmla="*/ 116 h 268"/>
                <a:gd name="T28" fmla="*/ 140 w 164"/>
                <a:gd name="T29" fmla="*/ 76 h 268"/>
                <a:gd name="T30" fmla="*/ 164 w 164"/>
                <a:gd name="T31" fmla="*/ 72 h 268"/>
                <a:gd name="T32" fmla="*/ 128 w 164"/>
                <a:gd name="T33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4" h="268">
                  <a:moveTo>
                    <a:pt x="128" y="0"/>
                  </a:moveTo>
                  <a:cubicBezTo>
                    <a:pt x="123" y="16"/>
                    <a:pt x="120" y="23"/>
                    <a:pt x="104" y="28"/>
                  </a:cubicBezTo>
                  <a:cubicBezTo>
                    <a:pt x="102" y="35"/>
                    <a:pt x="97" y="57"/>
                    <a:pt x="88" y="64"/>
                  </a:cubicBezTo>
                  <a:cubicBezTo>
                    <a:pt x="75" y="75"/>
                    <a:pt x="51" y="74"/>
                    <a:pt x="36" y="84"/>
                  </a:cubicBezTo>
                  <a:cubicBezTo>
                    <a:pt x="33" y="88"/>
                    <a:pt x="32" y="93"/>
                    <a:pt x="28" y="96"/>
                  </a:cubicBezTo>
                  <a:cubicBezTo>
                    <a:pt x="25" y="99"/>
                    <a:pt x="17" y="96"/>
                    <a:pt x="16" y="100"/>
                  </a:cubicBezTo>
                  <a:cubicBezTo>
                    <a:pt x="14" y="110"/>
                    <a:pt x="18" y="121"/>
                    <a:pt x="20" y="132"/>
                  </a:cubicBezTo>
                  <a:cubicBezTo>
                    <a:pt x="22" y="140"/>
                    <a:pt x="28" y="156"/>
                    <a:pt x="28" y="156"/>
                  </a:cubicBezTo>
                  <a:cubicBezTo>
                    <a:pt x="13" y="166"/>
                    <a:pt x="6" y="183"/>
                    <a:pt x="0" y="200"/>
                  </a:cubicBezTo>
                  <a:cubicBezTo>
                    <a:pt x="3" y="210"/>
                    <a:pt x="19" y="254"/>
                    <a:pt x="28" y="260"/>
                  </a:cubicBezTo>
                  <a:cubicBezTo>
                    <a:pt x="35" y="264"/>
                    <a:pt x="52" y="268"/>
                    <a:pt x="52" y="268"/>
                  </a:cubicBezTo>
                  <a:cubicBezTo>
                    <a:pt x="85" y="261"/>
                    <a:pt x="79" y="244"/>
                    <a:pt x="88" y="216"/>
                  </a:cubicBezTo>
                  <a:cubicBezTo>
                    <a:pt x="91" y="207"/>
                    <a:pt x="99" y="200"/>
                    <a:pt x="104" y="192"/>
                  </a:cubicBezTo>
                  <a:cubicBezTo>
                    <a:pt x="116" y="174"/>
                    <a:pt x="121" y="136"/>
                    <a:pt x="128" y="116"/>
                  </a:cubicBezTo>
                  <a:cubicBezTo>
                    <a:pt x="131" y="108"/>
                    <a:pt x="134" y="79"/>
                    <a:pt x="140" y="76"/>
                  </a:cubicBezTo>
                  <a:cubicBezTo>
                    <a:pt x="147" y="72"/>
                    <a:pt x="156" y="73"/>
                    <a:pt x="164" y="72"/>
                  </a:cubicBezTo>
                  <a:cubicBezTo>
                    <a:pt x="158" y="19"/>
                    <a:pt x="161" y="33"/>
                    <a:pt x="1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3" name="Freeform 57"/>
            <p:cNvSpPr>
              <a:spLocks/>
            </p:cNvSpPr>
            <p:nvPr/>
          </p:nvSpPr>
          <p:spPr bwMode="invGray">
            <a:xfrm>
              <a:off x="3655" y="3034"/>
              <a:ext cx="49" cy="61"/>
            </a:xfrm>
            <a:custGeom>
              <a:avLst/>
              <a:gdLst>
                <a:gd name="T0" fmla="*/ 29 w 66"/>
                <a:gd name="T1" fmla="*/ 0 h 81"/>
                <a:gd name="T2" fmla="*/ 25 w 66"/>
                <a:gd name="T3" fmla="*/ 60 h 81"/>
                <a:gd name="T4" fmla="*/ 29 w 66"/>
                <a:gd name="T5" fmla="*/ 76 h 81"/>
                <a:gd name="T6" fmla="*/ 41 w 66"/>
                <a:gd name="T7" fmla="*/ 80 h 81"/>
                <a:gd name="T8" fmla="*/ 57 w 66"/>
                <a:gd name="T9" fmla="*/ 76 h 81"/>
                <a:gd name="T10" fmla="*/ 29 w 66"/>
                <a:gd name="T11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81">
                  <a:moveTo>
                    <a:pt x="29" y="0"/>
                  </a:moveTo>
                  <a:cubicBezTo>
                    <a:pt x="0" y="10"/>
                    <a:pt x="20" y="38"/>
                    <a:pt x="25" y="60"/>
                  </a:cubicBezTo>
                  <a:cubicBezTo>
                    <a:pt x="26" y="65"/>
                    <a:pt x="26" y="72"/>
                    <a:pt x="29" y="76"/>
                  </a:cubicBezTo>
                  <a:cubicBezTo>
                    <a:pt x="32" y="79"/>
                    <a:pt x="37" y="79"/>
                    <a:pt x="41" y="80"/>
                  </a:cubicBezTo>
                  <a:cubicBezTo>
                    <a:pt x="46" y="79"/>
                    <a:pt x="55" y="81"/>
                    <a:pt x="57" y="76"/>
                  </a:cubicBezTo>
                  <a:cubicBezTo>
                    <a:pt x="66" y="53"/>
                    <a:pt x="45" y="16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4" name="Freeform 58"/>
            <p:cNvSpPr>
              <a:spLocks/>
            </p:cNvSpPr>
            <p:nvPr/>
          </p:nvSpPr>
          <p:spPr bwMode="invGray">
            <a:xfrm>
              <a:off x="3988" y="3100"/>
              <a:ext cx="111" cy="183"/>
            </a:xfrm>
            <a:custGeom>
              <a:avLst/>
              <a:gdLst>
                <a:gd name="T0" fmla="*/ 96 w 148"/>
                <a:gd name="T1" fmla="*/ 0 h 244"/>
                <a:gd name="T2" fmla="*/ 60 w 148"/>
                <a:gd name="T3" fmla="*/ 84 h 244"/>
                <a:gd name="T4" fmla="*/ 36 w 148"/>
                <a:gd name="T5" fmla="*/ 92 h 244"/>
                <a:gd name="T6" fmla="*/ 12 w 148"/>
                <a:gd name="T7" fmla="*/ 108 h 244"/>
                <a:gd name="T8" fmla="*/ 40 w 148"/>
                <a:gd name="T9" fmla="*/ 188 h 244"/>
                <a:gd name="T10" fmla="*/ 52 w 148"/>
                <a:gd name="T11" fmla="*/ 224 h 244"/>
                <a:gd name="T12" fmla="*/ 60 w 148"/>
                <a:gd name="T13" fmla="*/ 236 h 244"/>
                <a:gd name="T14" fmla="*/ 84 w 148"/>
                <a:gd name="T15" fmla="*/ 244 h 244"/>
                <a:gd name="T16" fmla="*/ 96 w 148"/>
                <a:gd name="T17" fmla="*/ 196 h 244"/>
                <a:gd name="T18" fmla="*/ 124 w 148"/>
                <a:gd name="T19" fmla="*/ 168 h 244"/>
                <a:gd name="T20" fmla="*/ 112 w 148"/>
                <a:gd name="T21" fmla="*/ 68 h 244"/>
                <a:gd name="T22" fmla="*/ 140 w 148"/>
                <a:gd name="T23" fmla="*/ 48 h 244"/>
                <a:gd name="T24" fmla="*/ 112 w 148"/>
                <a:gd name="T25" fmla="*/ 20 h 244"/>
                <a:gd name="T26" fmla="*/ 96 w 148"/>
                <a:gd name="T27" fmla="*/ 0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8" h="244">
                  <a:moveTo>
                    <a:pt x="96" y="0"/>
                  </a:moveTo>
                  <a:cubicBezTo>
                    <a:pt x="86" y="29"/>
                    <a:pt x="70" y="55"/>
                    <a:pt x="60" y="84"/>
                  </a:cubicBezTo>
                  <a:cubicBezTo>
                    <a:pt x="57" y="92"/>
                    <a:pt x="43" y="87"/>
                    <a:pt x="36" y="92"/>
                  </a:cubicBezTo>
                  <a:cubicBezTo>
                    <a:pt x="28" y="97"/>
                    <a:pt x="12" y="108"/>
                    <a:pt x="12" y="108"/>
                  </a:cubicBezTo>
                  <a:cubicBezTo>
                    <a:pt x="0" y="144"/>
                    <a:pt x="30" y="158"/>
                    <a:pt x="40" y="188"/>
                  </a:cubicBezTo>
                  <a:cubicBezTo>
                    <a:pt x="44" y="200"/>
                    <a:pt x="45" y="213"/>
                    <a:pt x="52" y="224"/>
                  </a:cubicBezTo>
                  <a:cubicBezTo>
                    <a:pt x="55" y="228"/>
                    <a:pt x="56" y="233"/>
                    <a:pt x="60" y="236"/>
                  </a:cubicBezTo>
                  <a:cubicBezTo>
                    <a:pt x="67" y="240"/>
                    <a:pt x="84" y="244"/>
                    <a:pt x="84" y="244"/>
                  </a:cubicBezTo>
                  <a:cubicBezTo>
                    <a:pt x="111" y="235"/>
                    <a:pt x="103" y="218"/>
                    <a:pt x="96" y="196"/>
                  </a:cubicBezTo>
                  <a:cubicBezTo>
                    <a:pt x="100" y="183"/>
                    <a:pt x="124" y="168"/>
                    <a:pt x="124" y="168"/>
                  </a:cubicBezTo>
                  <a:cubicBezTo>
                    <a:pt x="148" y="132"/>
                    <a:pt x="123" y="101"/>
                    <a:pt x="112" y="68"/>
                  </a:cubicBezTo>
                  <a:cubicBezTo>
                    <a:pt x="140" y="59"/>
                    <a:pt x="133" y="68"/>
                    <a:pt x="140" y="48"/>
                  </a:cubicBezTo>
                  <a:cubicBezTo>
                    <a:pt x="136" y="35"/>
                    <a:pt x="112" y="20"/>
                    <a:pt x="112" y="20"/>
                  </a:cubicBezTo>
                  <a:cubicBezTo>
                    <a:pt x="102" y="5"/>
                    <a:pt x="107" y="11"/>
                    <a:pt x="9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5" name="Freeform 59"/>
            <p:cNvSpPr>
              <a:spLocks/>
            </p:cNvSpPr>
            <p:nvPr/>
          </p:nvSpPr>
          <p:spPr bwMode="invGray">
            <a:xfrm>
              <a:off x="3894" y="3043"/>
              <a:ext cx="72" cy="137"/>
            </a:xfrm>
            <a:custGeom>
              <a:avLst/>
              <a:gdLst>
                <a:gd name="T0" fmla="*/ 48 w 96"/>
                <a:gd name="T1" fmla="*/ 2 h 183"/>
                <a:gd name="T2" fmla="*/ 51 w 96"/>
                <a:gd name="T3" fmla="*/ 35 h 183"/>
                <a:gd name="T4" fmla="*/ 60 w 96"/>
                <a:gd name="T5" fmla="*/ 62 h 183"/>
                <a:gd name="T6" fmla="*/ 62 w 96"/>
                <a:gd name="T7" fmla="*/ 92 h 183"/>
                <a:gd name="T8" fmla="*/ 68 w 96"/>
                <a:gd name="T9" fmla="*/ 105 h 183"/>
                <a:gd name="T10" fmla="*/ 71 w 96"/>
                <a:gd name="T11" fmla="*/ 126 h 183"/>
                <a:gd name="T12" fmla="*/ 57 w 96"/>
                <a:gd name="T13" fmla="*/ 93 h 183"/>
                <a:gd name="T14" fmla="*/ 35 w 96"/>
                <a:gd name="T15" fmla="*/ 78 h 183"/>
                <a:gd name="T16" fmla="*/ 5 w 96"/>
                <a:gd name="T17" fmla="*/ 83 h 183"/>
                <a:gd name="T18" fmla="*/ 8 w 96"/>
                <a:gd name="T19" fmla="*/ 102 h 183"/>
                <a:gd name="T20" fmla="*/ 41 w 96"/>
                <a:gd name="T21" fmla="*/ 114 h 183"/>
                <a:gd name="T22" fmla="*/ 57 w 96"/>
                <a:gd name="T23" fmla="*/ 135 h 183"/>
                <a:gd name="T24" fmla="*/ 71 w 96"/>
                <a:gd name="T25" fmla="*/ 135 h 183"/>
                <a:gd name="T26" fmla="*/ 78 w 96"/>
                <a:gd name="T27" fmla="*/ 150 h 183"/>
                <a:gd name="T28" fmla="*/ 96 w 96"/>
                <a:gd name="T29" fmla="*/ 179 h 183"/>
                <a:gd name="T30" fmla="*/ 81 w 96"/>
                <a:gd name="T31" fmla="*/ 126 h 183"/>
                <a:gd name="T32" fmla="*/ 80 w 96"/>
                <a:gd name="T33" fmla="*/ 93 h 183"/>
                <a:gd name="T34" fmla="*/ 71 w 96"/>
                <a:gd name="T35" fmla="*/ 63 h 183"/>
                <a:gd name="T36" fmla="*/ 63 w 96"/>
                <a:gd name="T37" fmla="*/ 41 h 183"/>
                <a:gd name="T38" fmla="*/ 57 w 96"/>
                <a:gd name="T39" fmla="*/ 20 h 183"/>
                <a:gd name="T40" fmla="*/ 48 w 96"/>
                <a:gd name="T41" fmla="*/ 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6" h="183">
                  <a:moveTo>
                    <a:pt x="48" y="2"/>
                  </a:moveTo>
                  <a:cubicBezTo>
                    <a:pt x="47" y="4"/>
                    <a:pt x="49" y="25"/>
                    <a:pt x="51" y="35"/>
                  </a:cubicBezTo>
                  <a:cubicBezTo>
                    <a:pt x="53" y="45"/>
                    <a:pt x="58" y="53"/>
                    <a:pt x="60" y="62"/>
                  </a:cubicBezTo>
                  <a:cubicBezTo>
                    <a:pt x="62" y="71"/>
                    <a:pt x="61" y="85"/>
                    <a:pt x="62" y="92"/>
                  </a:cubicBezTo>
                  <a:cubicBezTo>
                    <a:pt x="63" y="99"/>
                    <a:pt x="67" y="99"/>
                    <a:pt x="68" y="105"/>
                  </a:cubicBezTo>
                  <a:cubicBezTo>
                    <a:pt x="69" y="111"/>
                    <a:pt x="73" y="128"/>
                    <a:pt x="71" y="126"/>
                  </a:cubicBezTo>
                  <a:cubicBezTo>
                    <a:pt x="69" y="124"/>
                    <a:pt x="63" y="101"/>
                    <a:pt x="57" y="93"/>
                  </a:cubicBezTo>
                  <a:cubicBezTo>
                    <a:pt x="51" y="85"/>
                    <a:pt x="44" y="80"/>
                    <a:pt x="35" y="78"/>
                  </a:cubicBezTo>
                  <a:cubicBezTo>
                    <a:pt x="26" y="76"/>
                    <a:pt x="10" y="79"/>
                    <a:pt x="5" y="83"/>
                  </a:cubicBezTo>
                  <a:cubicBezTo>
                    <a:pt x="0" y="87"/>
                    <a:pt x="2" y="97"/>
                    <a:pt x="8" y="102"/>
                  </a:cubicBezTo>
                  <a:cubicBezTo>
                    <a:pt x="14" y="107"/>
                    <a:pt x="33" y="109"/>
                    <a:pt x="41" y="114"/>
                  </a:cubicBezTo>
                  <a:cubicBezTo>
                    <a:pt x="49" y="119"/>
                    <a:pt x="52" y="132"/>
                    <a:pt x="57" y="135"/>
                  </a:cubicBezTo>
                  <a:cubicBezTo>
                    <a:pt x="62" y="138"/>
                    <a:pt x="68" y="133"/>
                    <a:pt x="71" y="135"/>
                  </a:cubicBezTo>
                  <a:cubicBezTo>
                    <a:pt x="74" y="137"/>
                    <a:pt x="74" y="143"/>
                    <a:pt x="78" y="150"/>
                  </a:cubicBezTo>
                  <a:cubicBezTo>
                    <a:pt x="82" y="157"/>
                    <a:pt x="96" y="183"/>
                    <a:pt x="96" y="179"/>
                  </a:cubicBezTo>
                  <a:cubicBezTo>
                    <a:pt x="96" y="175"/>
                    <a:pt x="84" y="140"/>
                    <a:pt x="81" y="126"/>
                  </a:cubicBezTo>
                  <a:cubicBezTo>
                    <a:pt x="78" y="112"/>
                    <a:pt x="82" y="104"/>
                    <a:pt x="80" y="93"/>
                  </a:cubicBezTo>
                  <a:cubicBezTo>
                    <a:pt x="78" y="82"/>
                    <a:pt x="74" y="72"/>
                    <a:pt x="71" y="63"/>
                  </a:cubicBezTo>
                  <a:cubicBezTo>
                    <a:pt x="68" y="54"/>
                    <a:pt x="65" y="48"/>
                    <a:pt x="63" y="41"/>
                  </a:cubicBezTo>
                  <a:cubicBezTo>
                    <a:pt x="61" y="34"/>
                    <a:pt x="59" y="26"/>
                    <a:pt x="57" y="20"/>
                  </a:cubicBezTo>
                  <a:cubicBezTo>
                    <a:pt x="55" y="14"/>
                    <a:pt x="49" y="0"/>
                    <a:pt x="48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6" name="Freeform 60"/>
            <p:cNvSpPr>
              <a:spLocks/>
            </p:cNvSpPr>
            <p:nvPr/>
          </p:nvSpPr>
          <p:spPr bwMode="invGray">
            <a:xfrm>
              <a:off x="3943" y="3153"/>
              <a:ext cx="40" cy="131"/>
            </a:xfrm>
            <a:custGeom>
              <a:avLst/>
              <a:gdLst>
                <a:gd name="T0" fmla="*/ 6 w 54"/>
                <a:gd name="T1" fmla="*/ 0 h 175"/>
                <a:gd name="T2" fmla="*/ 0 w 54"/>
                <a:gd name="T3" fmla="*/ 25 h 175"/>
                <a:gd name="T4" fmla="*/ 9 w 54"/>
                <a:gd name="T5" fmla="*/ 54 h 175"/>
                <a:gd name="T6" fmla="*/ 18 w 54"/>
                <a:gd name="T7" fmla="*/ 94 h 175"/>
                <a:gd name="T8" fmla="*/ 34 w 54"/>
                <a:gd name="T9" fmla="*/ 129 h 175"/>
                <a:gd name="T10" fmla="*/ 54 w 54"/>
                <a:gd name="T11" fmla="*/ 175 h 175"/>
                <a:gd name="T12" fmla="*/ 40 w 54"/>
                <a:gd name="T13" fmla="*/ 115 h 175"/>
                <a:gd name="T14" fmla="*/ 34 w 54"/>
                <a:gd name="T15" fmla="*/ 93 h 175"/>
                <a:gd name="T16" fmla="*/ 28 w 54"/>
                <a:gd name="T17" fmla="*/ 61 h 175"/>
                <a:gd name="T18" fmla="*/ 25 w 54"/>
                <a:gd name="T19" fmla="*/ 46 h 175"/>
                <a:gd name="T20" fmla="*/ 16 w 54"/>
                <a:gd name="T21" fmla="*/ 37 h 175"/>
                <a:gd name="T22" fmla="*/ 6 w 54"/>
                <a:gd name="T2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4" h="175">
                  <a:moveTo>
                    <a:pt x="6" y="0"/>
                  </a:moveTo>
                  <a:lnTo>
                    <a:pt x="0" y="25"/>
                  </a:lnTo>
                  <a:cubicBezTo>
                    <a:pt x="3" y="48"/>
                    <a:pt x="3" y="40"/>
                    <a:pt x="9" y="54"/>
                  </a:cubicBezTo>
                  <a:cubicBezTo>
                    <a:pt x="10" y="66"/>
                    <a:pt x="12" y="83"/>
                    <a:pt x="18" y="94"/>
                  </a:cubicBezTo>
                  <a:cubicBezTo>
                    <a:pt x="21" y="109"/>
                    <a:pt x="25" y="117"/>
                    <a:pt x="34" y="129"/>
                  </a:cubicBezTo>
                  <a:cubicBezTo>
                    <a:pt x="35" y="143"/>
                    <a:pt x="35" y="171"/>
                    <a:pt x="54" y="175"/>
                  </a:cubicBezTo>
                  <a:cubicBezTo>
                    <a:pt x="52" y="133"/>
                    <a:pt x="53" y="141"/>
                    <a:pt x="40" y="115"/>
                  </a:cubicBezTo>
                  <a:cubicBezTo>
                    <a:pt x="39" y="108"/>
                    <a:pt x="37" y="100"/>
                    <a:pt x="34" y="93"/>
                  </a:cubicBezTo>
                  <a:cubicBezTo>
                    <a:pt x="33" y="82"/>
                    <a:pt x="30" y="72"/>
                    <a:pt x="28" y="61"/>
                  </a:cubicBezTo>
                  <a:cubicBezTo>
                    <a:pt x="28" y="58"/>
                    <a:pt x="28" y="50"/>
                    <a:pt x="25" y="46"/>
                  </a:cubicBezTo>
                  <a:cubicBezTo>
                    <a:pt x="22" y="43"/>
                    <a:pt x="16" y="37"/>
                    <a:pt x="16" y="37"/>
                  </a:cubicBezTo>
                  <a:cubicBezTo>
                    <a:pt x="14" y="25"/>
                    <a:pt x="13" y="9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7" name="Freeform 61"/>
            <p:cNvSpPr>
              <a:spLocks/>
            </p:cNvSpPr>
            <p:nvPr/>
          </p:nvSpPr>
          <p:spPr bwMode="invGray">
            <a:xfrm>
              <a:off x="3988" y="3290"/>
              <a:ext cx="65" cy="54"/>
            </a:xfrm>
            <a:custGeom>
              <a:avLst/>
              <a:gdLst>
                <a:gd name="T0" fmla="*/ 2 w 86"/>
                <a:gd name="T1" fmla="*/ 0 h 73"/>
                <a:gd name="T2" fmla="*/ 8 w 86"/>
                <a:gd name="T3" fmla="*/ 34 h 73"/>
                <a:gd name="T4" fmla="*/ 23 w 86"/>
                <a:gd name="T5" fmla="*/ 43 h 73"/>
                <a:gd name="T6" fmla="*/ 48 w 86"/>
                <a:gd name="T7" fmla="*/ 49 h 73"/>
                <a:gd name="T8" fmla="*/ 62 w 86"/>
                <a:gd name="T9" fmla="*/ 57 h 73"/>
                <a:gd name="T10" fmla="*/ 74 w 86"/>
                <a:gd name="T11" fmla="*/ 66 h 73"/>
                <a:gd name="T12" fmla="*/ 86 w 86"/>
                <a:gd name="T13" fmla="*/ 69 h 73"/>
                <a:gd name="T14" fmla="*/ 72 w 86"/>
                <a:gd name="T15" fmla="*/ 39 h 73"/>
                <a:gd name="T16" fmla="*/ 63 w 86"/>
                <a:gd name="T17" fmla="*/ 22 h 73"/>
                <a:gd name="T18" fmla="*/ 36 w 86"/>
                <a:gd name="T19" fmla="*/ 24 h 73"/>
                <a:gd name="T20" fmla="*/ 24 w 86"/>
                <a:gd name="T21" fmla="*/ 19 h 73"/>
                <a:gd name="T22" fmla="*/ 6 w 86"/>
                <a:gd name="T23" fmla="*/ 0 h 73"/>
                <a:gd name="T24" fmla="*/ 2 w 86"/>
                <a:gd name="T25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73">
                  <a:moveTo>
                    <a:pt x="2" y="0"/>
                  </a:moveTo>
                  <a:cubicBezTo>
                    <a:pt x="3" y="17"/>
                    <a:pt x="0" y="23"/>
                    <a:pt x="8" y="34"/>
                  </a:cubicBezTo>
                  <a:cubicBezTo>
                    <a:pt x="10" y="43"/>
                    <a:pt x="14" y="42"/>
                    <a:pt x="23" y="43"/>
                  </a:cubicBezTo>
                  <a:cubicBezTo>
                    <a:pt x="30" y="47"/>
                    <a:pt x="40" y="48"/>
                    <a:pt x="48" y="49"/>
                  </a:cubicBezTo>
                  <a:cubicBezTo>
                    <a:pt x="53" y="51"/>
                    <a:pt x="57" y="54"/>
                    <a:pt x="62" y="57"/>
                  </a:cubicBezTo>
                  <a:cubicBezTo>
                    <a:pt x="66" y="62"/>
                    <a:pt x="68" y="64"/>
                    <a:pt x="74" y="66"/>
                  </a:cubicBezTo>
                  <a:cubicBezTo>
                    <a:pt x="78" y="72"/>
                    <a:pt x="79" y="73"/>
                    <a:pt x="86" y="69"/>
                  </a:cubicBezTo>
                  <a:cubicBezTo>
                    <a:pt x="83" y="53"/>
                    <a:pt x="80" y="52"/>
                    <a:pt x="72" y="39"/>
                  </a:cubicBezTo>
                  <a:cubicBezTo>
                    <a:pt x="68" y="34"/>
                    <a:pt x="63" y="22"/>
                    <a:pt x="63" y="22"/>
                  </a:cubicBezTo>
                  <a:cubicBezTo>
                    <a:pt x="52" y="26"/>
                    <a:pt x="48" y="26"/>
                    <a:pt x="36" y="24"/>
                  </a:cubicBezTo>
                  <a:cubicBezTo>
                    <a:pt x="24" y="15"/>
                    <a:pt x="43" y="29"/>
                    <a:pt x="24" y="19"/>
                  </a:cubicBezTo>
                  <a:cubicBezTo>
                    <a:pt x="15" y="15"/>
                    <a:pt x="16" y="2"/>
                    <a:pt x="6" y="0"/>
                  </a:cubicBezTo>
                  <a:cubicBezTo>
                    <a:pt x="1" y="4"/>
                    <a:pt x="2" y="5"/>
                    <a:pt x="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8" name="Freeform 62"/>
            <p:cNvSpPr>
              <a:spLocks/>
            </p:cNvSpPr>
            <p:nvPr/>
          </p:nvSpPr>
          <p:spPr bwMode="invGray">
            <a:xfrm>
              <a:off x="4092" y="3195"/>
              <a:ext cx="83" cy="117"/>
            </a:xfrm>
            <a:custGeom>
              <a:avLst/>
              <a:gdLst>
                <a:gd name="T0" fmla="*/ 98 w 111"/>
                <a:gd name="T1" fmla="*/ 0 h 156"/>
                <a:gd name="T2" fmla="*/ 75 w 111"/>
                <a:gd name="T3" fmla="*/ 10 h 156"/>
                <a:gd name="T4" fmla="*/ 23 w 111"/>
                <a:gd name="T5" fmla="*/ 15 h 156"/>
                <a:gd name="T6" fmla="*/ 14 w 111"/>
                <a:gd name="T7" fmla="*/ 33 h 156"/>
                <a:gd name="T8" fmla="*/ 11 w 111"/>
                <a:gd name="T9" fmla="*/ 61 h 156"/>
                <a:gd name="T10" fmla="*/ 14 w 111"/>
                <a:gd name="T11" fmla="*/ 75 h 156"/>
                <a:gd name="T12" fmla="*/ 3 w 111"/>
                <a:gd name="T13" fmla="*/ 88 h 156"/>
                <a:gd name="T14" fmla="*/ 14 w 111"/>
                <a:gd name="T15" fmla="*/ 109 h 156"/>
                <a:gd name="T16" fmla="*/ 23 w 111"/>
                <a:gd name="T17" fmla="*/ 124 h 156"/>
                <a:gd name="T18" fmla="*/ 15 w 111"/>
                <a:gd name="T19" fmla="*/ 144 h 156"/>
                <a:gd name="T20" fmla="*/ 24 w 111"/>
                <a:gd name="T21" fmla="*/ 156 h 156"/>
                <a:gd name="T22" fmla="*/ 42 w 111"/>
                <a:gd name="T23" fmla="*/ 144 h 156"/>
                <a:gd name="T24" fmla="*/ 50 w 111"/>
                <a:gd name="T25" fmla="*/ 93 h 156"/>
                <a:gd name="T26" fmla="*/ 56 w 111"/>
                <a:gd name="T27" fmla="*/ 126 h 156"/>
                <a:gd name="T28" fmla="*/ 65 w 111"/>
                <a:gd name="T29" fmla="*/ 145 h 156"/>
                <a:gd name="T30" fmla="*/ 62 w 111"/>
                <a:gd name="T31" fmla="*/ 112 h 156"/>
                <a:gd name="T32" fmla="*/ 72 w 111"/>
                <a:gd name="T33" fmla="*/ 73 h 156"/>
                <a:gd name="T34" fmla="*/ 69 w 111"/>
                <a:gd name="T35" fmla="*/ 51 h 156"/>
                <a:gd name="T36" fmla="*/ 54 w 111"/>
                <a:gd name="T37" fmla="*/ 60 h 156"/>
                <a:gd name="T38" fmla="*/ 35 w 111"/>
                <a:gd name="T39" fmla="*/ 54 h 156"/>
                <a:gd name="T40" fmla="*/ 41 w 111"/>
                <a:gd name="T41" fmla="*/ 36 h 156"/>
                <a:gd name="T42" fmla="*/ 62 w 111"/>
                <a:gd name="T43" fmla="*/ 34 h 156"/>
                <a:gd name="T44" fmla="*/ 78 w 111"/>
                <a:gd name="T45" fmla="*/ 39 h 156"/>
                <a:gd name="T46" fmla="*/ 98 w 111"/>
                <a:gd name="T47" fmla="*/ 30 h 156"/>
                <a:gd name="T48" fmla="*/ 111 w 111"/>
                <a:gd name="T49" fmla="*/ 13 h 156"/>
                <a:gd name="T50" fmla="*/ 98 w 111"/>
                <a:gd name="T5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11" h="156">
                  <a:moveTo>
                    <a:pt x="98" y="0"/>
                  </a:moveTo>
                  <a:cubicBezTo>
                    <a:pt x="75" y="2"/>
                    <a:pt x="87" y="8"/>
                    <a:pt x="75" y="10"/>
                  </a:cubicBezTo>
                  <a:cubicBezTo>
                    <a:pt x="72" y="10"/>
                    <a:pt x="25" y="3"/>
                    <a:pt x="23" y="15"/>
                  </a:cubicBezTo>
                  <a:cubicBezTo>
                    <a:pt x="25" y="26"/>
                    <a:pt x="23" y="27"/>
                    <a:pt x="14" y="33"/>
                  </a:cubicBezTo>
                  <a:cubicBezTo>
                    <a:pt x="15" y="43"/>
                    <a:pt x="20" y="54"/>
                    <a:pt x="11" y="61"/>
                  </a:cubicBezTo>
                  <a:cubicBezTo>
                    <a:pt x="8" y="68"/>
                    <a:pt x="10" y="69"/>
                    <a:pt x="14" y="75"/>
                  </a:cubicBezTo>
                  <a:cubicBezTo>
                    <a:pt x="16" y="84"/>
                    <a:pt x="12" y="86"/>
                    <a:pt x="3" y="88"/>
                  </a:cubicBezTo>
                  <a:cubicBezTo>
                    <a:pt x="1" y="99"/>
                    <a:pt x="0" y="106"/>
                    <a:pt x="14" y="109"/>
                  </a:cubicBezTo>
                  <a:cubicBezTo>
                    <a:pt x="21" y="112"/>
                    <a:pt x="20" y="118"/>
                    <a:pt x="23" y="124"/>
                  </a:cubicBezTo>
                  <a:cubicBezTo>
                    <a:pt x="25" y="133"/>
                    <a:pt x="23" y="139"/>
                    <a:pt x="15" y="144"/>
                  </a:cubicBezTo>
                  <a:cubicBezTo>
                    <a:pt x="17" y="150"/>
                    <a:pt x="18" y="153"/>
                    <a:pt x="24" y="156"/>
                  </a:cubicBezTo>
                  <a:cubicBezTo>
                    <a:pt x="31" y="154"/>
                    <a:pt x="36" y="148"/>
                    <a:pt x="42" y="144"/>
                  </a:cubicBezTo>
                  <a:cubicBezTo>
                    <a:pt x="41" y="128"/>
                    <a:pt x="33" y="103"/>
                    <a:pt x="50" y="93"/>
                  </a:cubicBezTo>
                  <a:cubicBezTo>
                    <a:pt x="52" y="105"/>
                    <a:pt x="46" y="116"/>
                    <a:pt x="56" y="126"/>
                  </a:cubicBezTo>
                  <a:cubicBezTo>
                    <a:pt x="57" y="134"/>
                    <a:pt x="58" y="141"/>
                    <a:pt x="65" y="145"/>
                  </a:cubicBezTo>
                  <a:cubicBezTo>
                    <a:pt x="70" y="134"/>
                    <a:pt x="64" y="123"/>
                    <a:pt x="62" y="112"/>
                  </a:cubicBezTo>
                  <a:cubicBezTo>
                    <a:pt x="65" y="97"/>
                    <a:pt x="55" y="81"/>
                    <a:pt x="72" y="73"/>
                  </a:cubicBezTo>
                  <a:cubicBezTo>
                    <a:pt x="79" y="64"/>
                    <a:pt x="75" y="59"/>
                    <a:pt x="69" y="51"/>
                  </a:cubicBezTo>
                  <a:cubicBezTo>
                    <a:pt x="61" y="52"/>
                    <a:pt x="61" y="56"/>
                    <a:pt x="54" y="60"/>
                  </a:cubicBezTo>
                  <a:cubicBezTo>
                    <a:pt x="37" y="57"/>
                    <a:pt x="43" y="60"/>
                    <a:pt x="35" y="54"/>
                  </a:cubicBezTo>
                  <a:cubicBezTo>
                    <a:pt x="31" y="45"/>
                    <a:pt x="28" y="39"/>
                    <a:pt x="41" y="36"/>
                  </a:cubicBezTo>
                  <a:cubicBezTo>
                    <a:pt x="49" y="32"/>
                    <a:pt x="53" y="33"/>
                    <a:pt x="62" y="34"/>
                  </a:cubicBezTo>
                  <a:cubicBezTo>
                    <a:pt x="67" y="36"/>
                    <a:pt x="73" y="36"/>
                    <a:pt x="78" y="39"/>
                  </a:cubicBezTo>
                  <a:cubicBezTo>
                    <a:pt x="85" y="36"/>
                    <a:pt x="90" y="31"/>
                    <a:pt x="98" y="30"/>
                  </a:cubicBezTo>
                  <a:cubicBezTo>
                    <a:pt x="104" y="26"/>
                    <a:pt x="107" y="19"/>
                    <a:pt x="111" y="13"/>
                  </a:cubicBezTo>
                  <a:cubicBezTo>
                    <a:pt x="107" y="8"/>
                    <a:pt x="102" y="4"/>
                    <a:pt x="9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59" name="Freeform 63"/>
            <p:cNvSpPr>
              <a:spLocks/>
            </p:cNvSpPr>
            <p:nvPr/>
          </p:nvSpPr>
          <p:spPr bwMode="invGray">
            <a:xfrm>
              <a:off x="4064" y="2777"/>
              <a:ext cx="22" cy="71"/>
            </a:xfrm>
            <a:custGeom>
              <a:avLst/>
              <a:gdLst>
                <a:gd name="T0" fmla="*/ 12 w 30"/>
                <a:gd name="T1" fmla="*/ 0 h 94"/>
                <a:gd name="T2" fmla="*/ 0 w 30"/>
                <a:gd name="T3" fmla="*/ 16 h 94"/>
                <a:gd name="T4" fmla="*/ 6 w 30"/>
                <a:gd name="T5" fmla="*/ 37 h 94"/>
                <a:gd name="T6" fmla="*/ 1 w 30"/>
                <a:gd name="T7" fmla="*/ 61 h 94"/>
                <a:gd name="T8" fmla="*/ 16 w 30"/>
                <a:gd name="T9" fmla="*/ 94 h 94"/>
                <a:gd name="T10" fmla="*/ 30 w 30"/>
                <a:gd name="T11" fmla="*/ 82 h 94"/>
                <a:gd name="T12" fmla="*/ 22 w 30"/>
                <a:gd name="T13" fmla="*/ 61 h 94"/>
                <a:gd name="T14" fmla="*/ 12 w 30"/>
                <a:gd name="T1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94">
                  <a:moveTo>
                    <a:pt x="12" y="0"/>
                  </a:moveTo>
                  <a:cubicBezTo>
                    <a:pt x="9" y="6"/>
                    <a:pt x="4" y="11"/>
                    <a:pt x="0" y="16"/>
                  </a:cubicBezTo>
                  <a:cubicBezTo>
                    <a:pt x="1" y="23"/>
                    <a:pt x="3" y="30"/>
                    <a:pt x="6" y="37"/>
                  </a:cubicBezTo>
                  <a:cubicBezTo>
                    <a:pt x="3" y="45"/>
                    <a:pt x="4" y="53"/>
                    <a:pt x="1" y="61"/>
                  </a:cubicBezTo>
                  <a:cubicBezTo>
                    <a:pt x="3" y="81"/>
                    <a:pt x="2" y="83"/>
                    <a:pt x="16" y="94"/>
                  </a:cubicBezTo>
                  <a:cubicBezTo>
                    <a:pt x="24" y="92"/>
                    <a:pt x="27" y="90"/>
                    <a:pt x="30" y="82"/>
                  </a:cubicBezTo>
                  <a:cubicBezTo>
                    <a:pt x="28" y="73"/>
                    <a:pt x="26" y="69"/>
                    <a:pt x="22" y="61"/>
                  </a:cubicBezTo>
                  <a:cubicBezTo>
                    <a:pt x="19" y="40"/>
                    <a:pt x="18" y="20"/>
                    <a:pt x="1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0" name="Freeform 64"/>
            <p:cNvSpPr>
              <a:spLocks/>
            </p:cNvSpPr>
            <p:nvPr/>
          </p:nvSpPr>
          <p:spPr bwMode="invGray">
            <a:xfrm>
              <a:off x="4078" y="2896"/>
              <a:ext cx="61" cy="118"/>
            </a:xfrm>
            <a:custGeom>
              <a:avLst/>
              <a:gdLst>
                <a:gd name="T0" fmla="*/ 12 w 81"/>
                <a:gd name="T1" fmla="*/ 2 h 158"/>
                <a:gd name="T2" fmla="*/ 0 w 81"/>
                <a:gd name="T3" fmla="*/ 20 h 158"/>
                <a:gd name="T4" fmla="*/ 8 w 81"/>
                <a:gd name="T5" fmla="*/ 49 h 158"/>
                <a:gd name="T6" fmla="*/ 6 w 81"/>
                <a:gd name="T7" fmla="*/ 107 h 158"/>
                <a:gd name="T8" fmla="*/ 17 w 81"/>
                <a:gd name="T9" fmla="*/ 103 h 158"/>
                <a:gd name="T10" fmla="*/ 20 w 81"/>
                <a:gd name="T11" fmla="*/ 115 h 158"/>
                <a:gd name="T12" fmla="*/ 29 w 81"/>
                <a:gd name="T13" fmla="*/ 122 h 158"/>
                <a:gd name="T14" fmla="*/ 38 w 81"/>
                <a:gd name="T15" fmla="*/ 140 h 158"/>
                <a:gd name="T16" fmla="*/ 48 w 81"/>
                <a:gd name="T17" fmla="*/ 128 h 158"/>
                <a:gd name="T18" fmla="*/ 65 w 81"/>
                <a:gd name="T19" fmla="*/ 134 h 158"/>
                <a:gd name="T20" fmla="*/ 63 w 81"/>
                <a:gd name="T21" fmla="*/ 109 h 158"/>
                <a:gd name="T22" fmla="*/ 48 w 81"/>
                <a:gd name="T23" fmla="*/ 104 h 158"/>
                <a:gd name="T24" fmla="*/ 39 w 81"/>
                <a:gd name="T25" fmla="*/ 91 h 158"/>
                <a:gd name="T26" fmla="*/ 33 w 81"/>
                <a:gd name="T27" fmla="*/ 73 h 158"/>
                <a:gd name="T28" fmla="*/ 41 w 81"/>
                <a:gd name="T29" fmla="*/ 53 h 158"/>
                <a:gd name="T30" fmla="*/ 35 w 81"/>
                <a:gd name="T31" fmla="*/ 35 h 158"/>
                <a:gd name="T32" fmla="*/ 42 w 81"/>
                <a:gd name="T33" fmla="*/ 20 h 158"/>
                <a:gd name="T34" fmla="*/ 29 w 81"/>
                <a:gd name="T35" fmla="*/ 4 h 158"/>
                <a:gd name="T36" fmla="*/ 18 w 81"/>
                <a:gd name="T37" fmla="*/ 7 h 158"/>
                <a:gd name="T38" fmla="*/ 12 w 81"/>
                <a:gd name="T39" fmla="*/ 2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1" h="158">
                  <a:moveTo>
                    <a:pt x="12" y="2"/>
                  </a:moveTo>
                  <a:cubicBezTo>
                    <a:pt x="8" y="8"/>
                    <a:pt x="3" y="13"/>
                    <a:pt x="0" y="20"/>
                  </a:cubicBezTo>
                  <a:cubicBezTo>
                    <a:pt x="5" y="31"/>
                    <a:pt x="6" y="35"/>
                    <a:pt x="8" y="49"/>
                  </a:cubicBezTo>
                  <a:cubicBezTo>
                    <a:pt x="7" y="69"/>
                    <a:pt x="4" y="87"/>
                    <a:pt x="6" y="107"/>
                  </a:cubicBezTo>
                  <a:cubicBezTo>
                    <a:pt x="8" y="106"/>
                    <a:pt x="14" y="101"/>
                    <a:pt x="17" y="103"/>
                  </a:cubicBezTo>
                  <a:cubicBezTo>
                    <a:pt x="20" y="105"/>
                    <a:pt x="17" y="112"/>
                    <a:pt x="20" y="115"/>
                  </a:cubicBezTo>
                  <a:cubicBezTo>
                    <a:pt x="22" y="118"/>
                    <a:pt x="29" y="122"/>
                    <a:pt x="29" y="122"/>
                  </a:cubicBezTo>
                  <a:cubicBezTo>
                    <a:pt x="29" y="133"/>
                    <a:pt x="27" y="158"/>
                    <a:pt x="38" y="140"/>
                  </a:cubicBezTo>
                  <a:cubicBezTo>
                    <a:pt x="39" y="133"/>
                    <a:pt x="41" y="131"/>
                    <a:pt x="48" y="128"/>
                  </a:cubicBezTo>
                  <a:cubicBezTo>
                    <a:pt x="55" y="130"/>
                    <a:pt x="59" y="133"/>
                    <a:pt x="65" y="134"/>
                  </a:cubicBezTo>
                  <a:cubicBezTo>
                    <a:pt x="81" y="131"/>
                    <a:pt x="76" y="112"/>
                    <a:pt x="63" y="109"/>
                  </a:cubicBezTo>
                  <a:cubicBezTo>
                    <a:pt x="58" y="107"/>
                    <a:pt x="53" y="106"/>
                    <a:pt x="48" y="104"/>
                  </a:cubicBezTo>
                  <a:cubicBezTo>
                    <a:pt x="45" y="100"/>
                    <a:pt x="42" y="95"/>
                    <a:pt x="39" y="91"/>
                  </a:cubicBezTo>
                  <a:cubicBezTo>
                    <a:pt x="38" y="85"/>
                    <a:pt x="36" y="79"/>
                    <a:pt x="33" y="73"/>
                  </a:cubicBezTo>
                  <a:cubicBezTo>
                    <a:pt x="31" y="64"/>
                    <a:pt x="33" y="58"/>
                    <a:pt x="41" y="53"/>
                  </a:cubicBezTo>
                  <a:cubicBezTo>
                    <a:pt x="48" y="44"/>
                    <a:pt x="47" y="38"/>
                    <a:pt x="35" y="35"/>
                  </a:cubicBezTo>
                  <a:cubicBezTo>
                    <a:pt x="36" y="28"/>
                    <a:pt x="39" y="26"/>
                    <a:pt x="42" y="20"/>
                  </a:cubicBezTo>
                  <a:cubicBezTo>
                    <a:pt x="41" y="13"/>
                    <a:pt x="35" y="8"/>
                    <a:pt x="29" y="4"/>
                  </a:cubicBezTo>
                  <a:cubicBezTo>
                    <a:pt x="25" y="9"/>
                    <a:pt x="23" y="13"/>
                    <a:pt x="18" y="7"/>
                  </a:cubicBezTo>
                  <a:cubicBezTo>
                    <a:pt x="17" y="0"/>
                    <a:pt x="19" y="2"/>
                    <a:pt x="12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1" name="Freeform 65"/>
            <p:cNvSpPr>
              <a:spLocks/>
            </p:cNvSpPr>
            <p:nvPr/>
          </p:nvSpPr>
          <p:spPr bwMode="invGray">
            <a:xfrm>
              <a:off x="4121" y="3052"/>
              <a:ext cx="64" cy="79"/>
            </a:xfrm>
            <a:custGeom>
              <a:avLst/>
              <a:gdLst>
                <a:gd name="T0" fmla="*/ 52 w 85"/>
                <a:gd name="T1" fmla="*/ 0 h 105"/>
                <a:gd name="T2" fmla="*/ 44 w 85"/>
                <a:gd name="T3" fmla="*/ 18 h 105"/>
                <a:gd name="T4" fmla="*/ 32 w 85"/>
                <a:gd name="T5" fmla="*/ 30 h 105"/>
                <a:gd name="T6" fmla="*/ 16 w 85"/>
                <a:gd name="T7" fmla="*/ 35 h 105"/>
                <a:gd name="T8" fmla="*/ 8 w 85"/>
                <a:gd name="T9" fmla="*/ 48 h 105"/>
                <a:gd name="T10" fmla="*/ 4 w 85"/>
                <a:gd name="T11" fmla="*/ 74 h 105"/>
                <a:gd name="T12" fmla="*/ 13 w 85"/>
                <a:gd name="T13" fmla="*/ 71 h 105"/>
                <a:gd name="T14" fmla="*/ 25 w 85"/>
                <a:gd name="T15" fmla="*/ 62 h 105"/>
                <a:gd name="T16" fmla="*/ 34 w 85"/>
                <a:gd name="T17" fmla="*/ 69 h 105"/>
                <a:gd name="T18" fmla="*/ 58 w 85"/>
                <a:gd name="T19" fmla="*/ 99 h 105"/>
                <a:gd name="T20" fmla="*/ 71 w 85"/>
                <a:gd name="T21" fmla="*/ 72 h 105"/>
                <a:gd name="T22" fmla="*/ 85 w 85"/>
                <a:gd name="T23" fmla="*/ 68 h 105"/>
                <a:gd name="T24" fmla="*/ 74 w 85"/>
                <a:gd name="T25" fmla="*/ 39 h 105"/>
                <a:gd name="T26" fmla="*/ 52 w 85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5" h="105">
                  <a:moveTo>
                    <a:pt x="52" y="0"/>
                  </a:moveTo>
                  <a:cubicBezTo>
                    <a:pt x="50" y="6"/>
                    <a:pt x="47" y="12"/>
                    <a:pt x="44" y="18"/>
                  </a:cubicBezTo>
                  <a:cubicBezTo>
                    <a:pt x="43" y="28"/>
                    <a:pt x="42" y="28"/>
                    <a:pt x="32" y="30"/>
                  </a:cubicBezTo>
                  <a:cubicBezTo>
                    <a:pt x="27" y="33"/>
                    <a:pt x="21" y="33"/>
                    <a:pt x="16" y="35"/>
                  </a:cubicBezTo>
                  <a:cubicBezTo>
                    <a:pt x="13" y="39"/>
                    <a:pt x="11" y="44"/>
                    <a:pt x="8" y="48"/>
                  </a:cubicBezTo>
                  <a:cubicBezTo>
                    <a:pt x="4" y="66"/>
                    <a:pt x="0" y="42"/>
                    <a:pt x="4" y="74"/>
                  </a:cubicBezTo>
                  <a:cubicBezTo>
                    <a:pt x="7" y="73"/>
                    <a:pt x="10" y="73"/>
                    <a:pt x="13" y="71"/>
                  </a:cubicBezTo>
                  <a:cubicBezTo>
                    <a:pt x="19" y="67"/>
                    <a:pt x="17" y="64"/>
                    <a:pt x="25" y="62"/>
                  </a:cubicBezTo>
                  <a:cubicBezTo>
                    <a:pt x="32" y="59"/>
                    <a:pt x="31" y="64"/>
                    <a:pt x="34" y="69"/>
                  </a:cubicBezTo>
                  <a:cubicBezTo>
                    <a:pt x="37" y="82"/>
                    <a:pt x="44" y="96"/>
                    <a:pt x="58" y="99"/>
                  </a:cubicBezTo>
                  <a:cubicBezTo>
                    <a:pt x="70" y="105"/>
                    <a:pt x="60" y="78"/>
                    <a:pt x="71" y="72"/>
                  </a:cubicBezTo>
                  <a:cubicBezTo>
                    <a:pt x="78" y="74"/>
                    <a:pt x="80" y="74"/>
                    <a:pt x="85" y="68"/>
                  </a:cubicBezTo>
                  <a:cubicBezTo>
                    <a:pt x="82" y="56"/>
                    <a:pt x="80" y="49"/>
                    <a:pt x="74" y="39"/>
                  </a:cubicBezTo>
                  <a:cubicBezTo>
                    <a:pt x="73" y="6"/>
                    <a:pt x="80" y="6"/>
                    <a:pt x="52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2" name="Freeform 66"/>
            <p:cNvSpPr>
              <a:spLocks/>
            </p:cNvSpPr>
            <p:nvPr/>
          </p:nvSpPr>
          <p:spPr bwMode="invGray">
            <a:xfrm>
              <a:off x="4197" y="3193"/>
              <a:ext cx="29" cy="49"/>
            </a:xfrm>
            <a:custGeom>
              <a:avLst/>
              <a:gdLst>
                <a:gd name="T0" fmla="*/ 6 w 38"/>
                <a:gd name="T1" fmla="*/ 27 h 66"/>
                <a:gd name="T2" fmla="*/ 26 w 38"/>
                <a:gd name="T3" fmla="*/ 66 h 66"/>
                <a:gd name="T4" fmla="*/ 30 w 38"/>
                <a:gd name="T5" fmla="*/ 52 h 66"/>
                <a:gd name="T6" fmla="*/ 38 w 38"/>
                <a:gd name="T7" fmla="*/ 40 h 66"/>
                <a:gd name="T8" fmla="*/ 30 w 38"/>
                <a:gd name="T9" fmla="*/ 25 h 66"/>
                <a:gd name="T10" fmla="*/ 20 w 38"/>
                <a:gd name="T11" fmla="*/ 13 h 66"/>
                <a:gd name="T12" fmla="*/ 11 w 38"/>
                <a:gd name="T13" fmla="*/ 1 h 66"/>
                <a:gd name="T14" fmla="*/ 2 w 38"/>
                <a:gd name="T15" fmla="*/ 12 h 66"/>
                <a:gd name="T16" fmla="*/ 6 w 38"/>
                <a:gd name="T17" fmla="*/ 27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" h="66">
                  <a:moveTo>
                    <a:pt x="6" y="27"/>
                  </a:moveTo>
                  <a:cubicBezTo>
                    <a:pt x="8" y="52"/>
                    <a:pt x="5" y="58"/>
                    <a:pt x="26" y="66"/>
                  </a:cubicBezTo>
                  <a:cubicBezTo>
                    <a:pt x="36" y="63"/>
                    <a:pt x="33" y="61"/>
                    <a:pt x="30" y="52"/>
                  </a:cubicBezTo>
                  <a:cubicBezTo>
                    <a:pt x="28" y="41"/>
                    <a:pt x="34" y="49"/>
                    <a:pt x="38" y="40"/>
                  </a:cubicBezTo>
                  <a:cubicBezTo>
                    <a:pt x="34" y="35"/>
                    <a:pt x="33" y="30"/>
                    <a:pt x="30" y="25"/>
                  </a:cubicBezTo>
                  <a:cubicBezTo>
                    <a:pt x="29" y="14"/>
                    <a:pt x="30" y="0"/>
                    <a:pt x="20" y="13"/>
                  </a:cubicBezTo>
                  <a:cubicBezTo>
                    <a:pt x="14" y="9"/>
                    <a:pt x="12" y="8"/>
                    <a:pt x="11" y="1"/>
                  </a:cubicBezTo>
                  <a:cubicBezTo>
                    <a:pt x="5" y="4"/>
                    <a:pt x="3" y="5"/>
                    <a:pt x="2" y="12"/>
                  </a:cubicBezTo>
                  <a:cubicBezTo>
                    <a:pt x="3" y="25"/>
                    <a:pt x="0" y="21"/>
                    <a:pt x="6" y="2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3" name="Freeform 67"/>
            <p:cNvSpPr>
              <a:spLocks/>
            </p:cNvSpPr>
            <p:nvPr/>
          </p:nvSpPr>
          <p:spPr bwMode="invGray">
            <a:xfrm>
              <a:off x="4181" y="3275"/>
              <a:ext cx="18" cy="17"/>
            </a:xfrm>
            <a:custGeom>
              <a:avLst/>
              <a:gdLst>
                <a:gd name="T0" fmla="*/ 0 w 24"/>
                <a:gd name="T1" fmla="*/ 0 h 23"/>
                <a:gd name="T2" fmla="*/ 6 w 24"/>
                <a:gd name="T3" fmla="*/ 23 h 23"/>
                <a:gd name="T4" fmla="*/ 24 w 24"/>
                <a:gd name="T5" fmla="*/ 11 h 23"/>
                <a:gd name="T6" fmla="*/ 0 w 24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23">
                  <a:moveTo>
                    <a:pt x="0" y="0"/>
                  </a:moveTo>
                  <a:cubicBezTo>
                    <a:pt x="1" y="8"/>
                    <a:pt x="3" y="16"/>
                    <a:pt x="6" y="23"/>
                  </a:cubicBezTo>
                  <a:cubicBezTo>
                    <a:pt x="19" y="20"/>
                    <a:pt x="19" y="22"/>
                    <a:pt x="24" y="11"/>
                  </a:cubicBezTo>
                  <a:cubicBezTo>
                    <a:pt x="20" y="0"/>
                    <a:pt x="4" y="8"/>
                    <a:pt x="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4" name="Freeform 68"/>
            <p:cNvSpPr>
              <a:spLocks/>
            </p:cNvSpPr>
            <p:nvPr/>
          </p:nvSpPr>
          <p:spPr bwMode="invGray">
            <a:xfrm>
              <a:off x="4208" y="3265"/>
              <a:ext cx="45" cy="37"/>
            </a:xfrm>
            <a:custGeom>
              <a:avLst/>
              <a:gdLst>
                <a:gd name="T0" fmla="*/ 9 w 60"/>
                <a:gd name="T1" fmla="*/ 0 h 49"/>
                <a:gd name="T2" fmla="*/ 0 w 60"/>
                <a:gd name="T3" fmla="*/ 18 h 49"/>
                <a:gd name="T4" fmla="*/ 28 w 60"/>
                <a:gd name="T5" fmla="*/ 33 h 49"/>
                <a:gd name="T6" fmla="*/ 42 w 60"/>
                <a:gd name="T7" fmla="*/ 46 h 49"/>
                <a:gd name="T8" fmla="*/ 60 w 60"/>
                <a:gd name="T9" fmla="*/ 42 h 49"/>
                <a:gd name="T10" fmla="*/ 49 w 60"/>
                <a:gd name="T11" fmla="*/ 24 h 49"/>
                <a:gd name="T12" fmla="*/ 28 w 60"/>
                <a:gd name="T13" fmla="*/ 3 h 49"/>
                <a:gd name="T14" fmla="*/ 19 w 60"/>
                <a:gd name="T15" fmla="*/ 16 h 49"/>
                <a:gd name="T16" fmla="*/ 9 w 60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49">
                  <a:moveTo>
                    <a:pt x="9" y="0"/>
                  </a:moveTo>
                  <a:cubicBezTo>
                    <a:pt x="8" y="7"/>
                    <a:pt x="0" y="18"/>
                    <a:pt x="0" y="18"/>
                  </a:cubicBezTo>
                  <a:cubicBezTo>
                    <a:pt x="2" y="36"/>
                    <a:pt x="9" y="31"/>
                    <a:pt x="28" y="33"/>
                  </a:cubicBezTo>
                  <a:cubicBezTo>
                    <a:pt x="33" y="40"/>
                    <a:pt x="33" y="44"/>
                    <a:pt x="42" y="46"/>
                  </a:cubicBezTo>
                  <a:cubicBezTo>
                    <a:pt x="49" y="49"/>
                    <a:pt x="56" y="49"/>
                    <a:pt x="60" y="42"/>
                  </a:cubicBezTo>
                  <a:cubicBezTo>
                    <a:pt x="58" y="32"/>
                    <a:pt x="59" y="26"/>
                    <a:pt x="49" y="24"/>
                  </a:cubicBezTo>
                  <a:cubicBezTo>
                    <a:pt x="47" y="12"/>
                    <a:pt x="41" y="5"/>
                    <a:pt x="28" y="3"/>
                  </a:cubicBezTo>
                  <a:cubicBezTo>
                    <a:pt x="23" y="10"/>
                    <a:pt x="30" y="23"/>
                    <a:pt x="19" y="16"/>
                  </a:cubicBezTo>
                  <a:cubicBezTo>
                    <a:pt x="17" y="6"/>
                    <a:pt x="20" y="0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5" name="Freeform 69"/>
            <p:cNvSpPr>
              <a:spLocks/>
            </p:cNvSpPr>
            <p:nvPr/>
          </p:nvSpPr>
          <p:spPr bwMode="invGray">
            <a:xfrm>
              <a:off x="4277" y="3335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6" name="Freeform 70"/>
            <p:cNvSpPr>
              <a:spLocks/>
            </p:cNvSpPr>
            <p:nvPr/>
          </p:nvSpPr>
          <p:spPr bwMode="invGray">
            <a:xfrm>
              <a:off x="4544" y="3293"/>
              <a:ext cx="46" cy="47"/>
            </a:xfrm>
            <a:custGeom>
              <a:avLst/>
              <a:gdLst>
                <a:gd name="T0" fmla="*/ 7 w 61"/>
                <a:gd name="T1" fmla="*/ 0 h 63"/>
                <a:gd name="T2" fmla="*/ 0 w 61"/>
                <a:gd name="T3" fmla="*/ 14 h 63"/>
                <a:gd name="T4" fmla="*/ 24 w 61"/>
                <a:gd name="T5" fmla="*/ 35 h 63"/>
                <a:gd name="T6" fmla="*/ 36 w 61"/>
                <a:gd name="T7" fmla="*/ 54 h 63"/>
                <a:gd name="T8" fmla="*/ 46 w 61"/>
                <a:gd name="T9" fmla="*/ 63 h 63"/>
                <a:gd name="T10" fmla="*/ 61 w 61"/>
                <a:gd name="T11" fmla="*/ 56 h 63"/>
                <a:gd name="T12" fmla="*/ 33 w 61"/>
                <a:gd name="T13" fmla="*/ 17 h 63"/>
                <a:gd name="T14" fmla="*/ 7 w 61"/>
                <a:gd name="T1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63">
                  <a:moveTo>
                    <a:pt x="7" y="0"/>
                  </a:moveTo>
                  <a:cubicBezTo>
                    <a:pt x="6" y="6"/>
                    <a:pt x="3" y="9"/>
                    <a:pt x="0" y="14"/>
                  </a:cubicBezTo>
                  <a:cubicBezTo>
                    <a:pt x="7" y="23"/>
                    <a:pt x="13" y="31"/>
                    <a:pt x="24" y="35"/>
                  </a:cubicBezTo>
                  <a:cubicBezTo>
                    <a:pt x="27" y="42"/>
                    <a:pt x="31" y="48"/>
                    <a:pt x="36" y="54"/>
                  </a:cubicBezTo>
                  <a:cubicBezTo>
                    <a:pt x="37" y="61"/>
                    <a:pt x="40" y="59"/>
                    <a:pt x="46" y="63"/>
                  </a:cubicBezTo>
                  <a:cubicBezTo>
                    <a:pt x="54" y="62"/>
                    <a:pt x="56" y="62"/>
                    <a:pt x="61" y="56"/>
                  </a:cubicBezTo>
                  <a:cubicBezTo>
                    <a:pt x="59" y="46"/>
                    <a:pt x="42" y="23"/>
                    <a:pt x="33" y="17"/>
                  </a:cubicBezTo>
                  <a:cubicBezTo>
                    <a:pt x="23" y="10"/>
                    <a:pt x="14" y="9"/>
                    <a:pt x="7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7" name="Freeform 71"/>
            <p:cNvSpPr>
              <a:spLocks/>
            </p:cNvSpPr>
            <p:nvPr/>
          </p:nvSpPr>
          <p:spPr bwMode="invGray">
            <a:xfrm>
              <a:off x="4147" y="3352"/>
              <a:ext cx="46" cy="50"/>
            </a:xfrm>
            <a:custGeom>
              <a:avLst/>
              <a:gdLst>
                <a:gd name="T0" fmla="*/ 28 w 61"/>
                <a:gd name="T1" fmla="*/ 7 h 67"/>
                <a:gd name="T2" fmla="*/ 30 w 61"/>
                <a:gd name="T3" fmla="*/ 34 h 67"/>
                <a:gd name="T4" fmla="*/ 16 w 61"/>
                <a:gd name="T5" fmla="*/ 43 h 67"/>
                <a:gd name="T6" fmla="*/ 22 w 61"/>
                <a:gd name="T7" fmla="*/ 67 h 67"/>
                <a:gd name="T8" fmla="*/ 48 w 61"/>
                <a:gd name="T9" fmla="*/ 58 h 67"/>
                <a:gd name="T10" fmla="*/ 60 w 61"/>
                <a:gd name="T11" fmla="*/ 47 h 67"/>
                <a:gd name="T12" fmla="*/ 51 w 61"/>
                <a:gd name="T13" fmla="*/ 28 h 67"/>
                <a:gd name="T14" fmla="*/ 57 w 61"/>
                <a:gd name="T15" fmla="*/ 14 h 67"/>
                <a:gd name="T16" fmla="*/ 55 w 61"/>
                <a:gd name="T17" fmla="*/ 2 h 67"/>
                <a:gd name="T18" fmla="*/ 46 w 61"/>
                <a:gd name="T19" fmla="*/ 4 h 67"/>
                <a:gd name="T20" fmla="*/ 51 w 61"/>
                <a:gd name="T21" fmla="*/ 5 h 67"/>
                <a:gd name="T22" fmla="*/ 49 w 61"/>
                <a:gd name="T23" fmla="*/ 16 h 67"/>
                <a:gd name="T24" fmla="*/ 43 w 61"/>
                <a:gd name="T25" fmla="*/ 23 h 67"/>
                <a:gd name="T26" fmla="*/ 28 w 61"/>
                <a:gd name="T27" fmla="*/ 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1" h="67">
                  <a:moveTo>
                    <a:pt x="28" y="7"/>
                  </a:moveTo>
                  <a:cubicBezTo>
                    <a:pt x="17" y="15"/>
                    <a:pt x="24" y="25"/>
                    <a:pt x="30" y="34"/>
                  </a:cubicBezTo>
                  <a:cubicBezTo>
                    <a:pt x="27" y="44"/>
                    <a:pt x="26" y="44"/>
                    <a:pt x="16" y="43"/>
                  </a:cubicBezTo>
                  <a:cubicBezTo>
                    <a:pt x="0" y="46"/>
                    <a:pt x="13" y="63"/>
                    <a:pt x="22" y="67"/>
                  </a:cubicBezTo>
                  <a:cubicBezTo>
                    <a:pt x="31" y="65"/>
                    <a:pt x="39" y="60"/>
                    <a:pt x="48" y="58"/>
                  </a:cubicBezTo>
                  <a:cubicBezTo>
                    <a:pt x="51" y="52"/>
                    <a:pt x="54" y="50"/>
                    <a:pt x="60" y="47"/>
                  </a:cubicBezTo>
                  <a:cubicBezTo>
                    <a:pt x="61" y="40"/>
                    <a:pt x="51" y="28"/>
                    <a:pt x="51" y="28"/>
                  </a:cubicBezTo>
                  <a:cubicBezTo>
                    <a:pt x="52" y="22"/>
                    <a:pt x="55" y="19"/>
                    <a:pt x="57" y="14"/>
                  </a:cubicBezTo>
                  <a:cubicBezTo>
                    <a:pt x="56" y="10"/>
                    <a:pt x="58" y="5"/>
                    <a:pt x="55" y="2"/>
                  </a:cubicBezTo>
                  <a:cubicBezTo>
                    <a:pt x="53" y="0"/>
                    <a:pt x="48" y="2"/>
                    <a:pt x="46" y="4"/>
                  </a:cubicBezTo>
                  <a:cubicBezTo>
                    <a:pt x="45" y="5"/>
                    <a:pt x="49" y="5"/>
                    <a:pt x="51" y="5"/>
                  </a:cubicBezTo>
                  <a:cubicBezTo>
                    <a:pt x="57" y="10"/>
                    <a:pt x="52" y="9"/>
                    <a:pt x="49" y="16"/>
                  </a:cubicBezTo>
                  <a:cubicBezTo>
                    <a:pt x="58" y="23"/>
                    <a:pt x="50" y="22"/>
                    <a:pt x="43" y="23"/>
                  </a:cubicBezTo>
                  <a:cubicBezTo>
                    <a:pt x="34" y="22"/>
                    <a:pt x="31" y="16"/>
                    <a:pt x="28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8" name="Freeform 72"/>
            <p:cNvSpPr>
              <a:spLocks/>
            </p:cNvSpPr>
            <p:nvPr/>
          </p:nvSpPr>
          <p:spPr bwMode="invGray">
            <a:xfrm>
              <a:off x="4098" y="3371"/>
              <a:ext cx="32" cy="27"/>
            </a:xfrm>
            <a:custGeom>
              <a:avLst/>
              <a:gdLst>
                <a:gd name="T0" fmla="*/ 21 w 43"/>
                <a:gd name="T1" fmla="*/ 3 h 36"/>
                <a:gd name="T2" fmla="*/ 6 w 43"/>
                <a:gd name="T3" fmla="*/ 6 h 36"/>
                <a:gd name="T4" fmla="*/ 33 w 43"/>
                <a:gd name="T5" fmla="*/ 36 h 36"/>
                <a:gd name="T6" fmla="*/ 42 w 43"/>
                <a:gd name="T7" fmla="*/ 30 h 36"/>
                <a:gd name="T8" fmla="*/ 21 w 43"/>
                <a:gd name="T9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6">
                  <a:moveTo>
                    <a:pt x="21" y="3"/>
                  </a:moveTo>
                  <a:cubicBezTo>
                    <a:pt x="14" y="0"/>
                    <a:pt x="12" y="2"/>
                    <a:pt x="6" y="6"/>
                  </a:cubicBezTo>
                  <a:cubicBezTo>
                    <a:pt x="0" y="17"/>
                    <a:pt x="23" y="32"/>
                    <a:pt x="33" y="36"/>
                  </a:cubicBezTo>
                  <a:cubicBezTo>
                    <a:pt x="36" y="35"/>
                    <a:pt x="42" y="34"/>
                    <a:pt x="42" y="30"/>
                  </a:cubicBezTo>
                  <a:cubicBezTo>
                    <a:pt x="43" y="24"/>
                    <a:pt x="27" y="3"/>
                    <a:pt x="21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69" name="Freeform 73"/>
            <p:cNvSpPr>
              <a:spLocks/>
            </p:cNvSpPr>
            <p:nvPr/>
          </p:nvSpPr>
          <p:spPr bwMode="invGray">
            <a:xfrm>
              <a:off x="4077" y="3342"/>
              <a:ext cx="24" cy="31"/>
            </a:xfrm>
            <a:custGeom>
              <a:avLst/>
              <a:gdLst>
                <a:gd name="T0" fmla="*/ 21 w 32"/>
                <a:gd name="T1" fmla="*/ 0 h 41"/>
                <a:gd name="T2" fmla="*/ 0 w 32"/>
                <a:gd name="T3" fmla="*/ 26 h 41"/>
                <a:gd name="T4" fmla="*/ 16 w 32"/>
                <a:gd name="T5" fmla="*/ 24 h 41"/>
                <a:gd name="T6" fmla="*/ 19 w 32"/>
                <a:gd name="T7" fmla="*/ 29 h 41"/>
                <a:gd name="T8" fmla="*/ 16 w 32"/>
                <a:gd name="T9" fmla="*/ 35 h 41"/>
                <a:gd name="T10" fmla="*/ 30 w 32"/>
                <a:gd name="T11" fmla="*/ 21 h 41"/>
                <a:gd name="T12" fmla="*/ 24 w 32"/>
                <a:gd name="T13" fmla="*/ 9 h 41"/>
                <a:gd name="T14" fmla="*/ 21 w 32"/>
                <a:gd name="T15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41">
                  <a:moveTo>
                    <a:pt x="21" y="0"/>
                  </a:moveTo>
                  <a:cubicBezTo>
                    <a:pt x="15" y="10"/>
                    <a:pt x="6" y="16"/>
                    <a:pt x="0" y="26"/>
                  </a:cubicBezTo>
                  <a:cubicBezTo>
                    <a:pt x="7" y="27"/>
                    <a:pt x="10" y="27"/>
                    <a:pt x="16" y="24"/>
                  </a:cubicBezTo>
                  <a:cubicBezTo>
                    <a:pt x="17" y="26"/>
                    <a:pt x="19" y="27"/>
                    <a:pt x="19" y="29"/>
                  </a:cubicBezTo>
                  <a:cubicBezTo>
                    <a:pt x="19" y="31"/>
                    <a:pt x="15" y="33"/>
                    <a:pt x="16" y="35"/>
                  </a:cubicBezTo>
                  <a:cubicBezTo>
                    <a:pt x="19" y="41"/>
                    <a:pt x="29" y="23"/>
                    <a:pt x="30" y="21"/>
                  </a:cubicBezTo>
                  <a:cubicBezTo>
                    <a:pt x="32" y="9"/>
                    <a:pt x="26" y="19"/>
                    <a:pt x="24" y="9"/>
                  </a:cubicBezTo>
                  <a:cubicBezTo>
                    <a:pt x="25" y="1"/>
                    <a:pt x="27" y="4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0" name="Freeform 74"/>
            <p:cNvSpPr>
              <a:spLocks/>
            </p:cNvSpPr>
            <p:nvPr/>
          </p:nvSpPr>
          <p:spPr bwMode="invGray">
            <a:xfrm>
              <a:off x="4111" y="3353"/>
              <a:ext cx="34" cy="24"/>
            </a:xfrm>
            <a:custGeom>
              <a:avLst/>
              <a:gdLst>
                <a:gd name="T0" fmla="*/ 21 w 45"/>
                <a:gd name="T1" fmla="*/ 0 h 32"/>
                <a:gd name="T2" fmla="*/ 0 w 45"/>
                <a:gd name="T3" fmla="*/ 7 h 32"/>
                <a:gd name="T4" fmla="*/ 27 w 45"/>
                <a:gd name="T5" fmla="*/ 31 h 32"/>
                <a:gd name="T6" fmla="*/ 45 w 45"/>
                <a:gd name="T7" fmla="*/ 24 h 32"/>
                <a:gd name="T8" fmla="*/ 22 w 45"/>
                <a:gd name="T9" fmla="*/ 10 h 32"/>
                <a:gd name="T10" fmla="*/ 21 w 45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" h="32">
                  <a:moveTo>
                    <a:pt x="21" y="0"/>
                  </a:moveTo>
                  <a:cubicBezTo>
                    <a:pt x="10" y="1"/>
                    <a:pt x="8" y="1"/>
                    <a:pt x="0" y="7"/>
                  </a:cubicBezTo>
                  <a:cubicBezTo>
                    <a:pt x="3" y="20"/>
                    <a:pt x="15" y="29"/>
                    <a:pt x="27" y="31"/>
                  </a:cubicBezTo>
                  <a:cubicBezTo>
                    <a:pt x="36" y="30"/>
                    <a:pt x="41" y="32"/>
                    <a:pt x="45" y="24"/>
                  </a:cubicBezTo>
                  <a:cubicBezTo>
                    <a:pt x="32" y="16"/>
                    <a:pt x="30" y="23"/>
                    <a:pt x="22" y="10"/>
                  </a:cubicBezTo>
                  <a:cubicBezTo>
                    <a:pt x="21" y="2"/>
                    <a:pt x="21" y="5"/>
                    <a:pt x="2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1" name="Freeform 75"/>
            <p:cNvSpPr>
              <a:spLocks/>
            </p:cNvSpPr>
            <p:nvPr/>
          </p:nvSpPr>
          <p:spPr bwMode="invGray">
            <a:xfrm>
              <a:off x="4062" y="3021"/>
              <a:ext cx="27" cy="55"/>
            </a:xfrm>
            <a:custGeom>
              <a:avLst/>
              <a:gdLst>
                <a:gd name="T0" fmla="*/ 30 w 35"/>
                <a:gd name="T1" fmla="*/ 0 h 74"/>
                <a:gd name="T2" fmla="*/ 21 w 35"/>
                <a:gd name="T3" fmla="*/ 15 h 74"/>
                <a:gd name="T4" fmla="*/ 9 w 35"/>
                <a:gd name="T5" fmla="*/ 36 h 74"/>
                <a:gd name="T6" fmla="*/ 0 w 35"/>
                <a:gd name="T7" fmla="*/ 59 h 74"/>
                <a:gd name="T8" fmla="*/ 8 w 35"/>
                <a:gd name="T9" fmla="*/ 74 h 74"/>
                <a:gd name="T10" fmla="*/ 20 w 35"/>
                <a:gd name="T11" fmla="*/ 59 h 74"/>
                <a:gd name="T12" fmla="*/ 35 w 35"/>
                <a:gd name="T13" fmla="*/ 32 h 74"/>
                <a:gd name="T14" fmla="*/ 30 w 35"/>
                <a:gd name="T15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74">
                  <a:moveTo>
                    <a:pt x="30" y="0"/>
                  </a:moveTo>
                  <a:cubicBezTo>
                    <a:pt x="33" y="8"/>
                    <a:pt x="29" y="14"/>
                    <a:pt x="21" y="15"/>
                  </a:cubicBezTo>
                  <a:cubicBezTo>
                    <a:pt x="19" y="27"/>
                    <a:pt x="24" y="33"/>
                    <a:pt x="9" y="36"/>
                  </a:cubicBezTo>
                  <a:cubicBezTo>
                    <a:pt x="13" y="50"/>
                    <a:pt x="12" y="52"/>
                    <a:pt x="0" y="59"/>
                  </a:cubicBezTo>
                  <a:cubicBezTo>
                    <a:pt x="3" y="64"/>
                    <a:pt x="5" y="69"/>
                    <a:pt x="8" y="74"/>
                  </a:cubicBezTo>
                  <a:cubicBezTo>
                    <a:pt x="15" y="71"/>
                    <a:pt x="16" y="65"/>
                    <a:pt x="20" y="59"/>
                  </a:cubicBezTo>
                  <a:cubicBezTo>
                    <a:pt x="22" y="47"/>
                    <a:pt x="28" y="41"/>
                    <a:pt x="35" y="32"/>
                  </a:cubicBezTo>
                  <a:cubicBezTo>
                    <a:pt x="34" y="26"/>
                    <a:pt x="30" y="8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2" name="Freeform 76"/>
            <p:cNvSpPr>
              <a:spLocks/>
            </p:cNvSpPr>
            <p:nvPr/>
          </p:nvSpPr>
          <p:spPr bwMode="invGray">
            <a:xfrm>
              <a:off x="4113" y="3012"/>
              <a:ext cx="19" cy="55"/>
            </a:xfrm>
            <a:custGeom>
              <a:avLst/>
              <a:gdLst>
                <a:gd name="T0" fmla="*/ 13 w 25"/>
                <a:gd name="T1" fmla="*/ 7 h 73"/>
                <a:gd name="T2" fmla="*/ 4 w 25"/>
                <a:gd name="T3" fmla="*/ 8 h 73"/>
                <a:gd name="T4" fmla="*/ 0 w 25"/>
                <a:gd name="T5" fmla="*/ 22 h 73"/>
                <a:gd name="T6" fmla="*/ 15 w 25"/>
                <a:gd name="T7" fmla="*/ 41 h 73"/>
                <a:gd name="T8" fmla="*/ 25 w 25"/>
                <a:gd name="T9" fmla="*/ 56 h 73"/>
                <a:gd name="T10" fmla="*/ 16 w 25"/>
                <a:gd name="T11" fmla="*/ 20 h 73"/>
                <a:gd name="T12" fmla="*/ 13 w 25"/>
                <a:gd name="T13" fmla="*/ 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73">
                  <a:moveTo>
                    <a:pt x="13" y="7"/>
                  </a:moveTo>
                  <a:cubicBezTo>
                    <a:pt x="9" y="0"/>
                    <a:pt x="7" y="2"/>
                    <a:pt x="4" y="8"/>
                  </a:cubicBezTo>
                  <a:cubicBezTo>
                    <a:pt x="3" y="13"/>
                    <a:pt x="1" y="17"/>
                    <a:pt x="0" y="22"/>
                  </a:cubicBezTo>
                  <a:cubicBezTo>
                    <a:pt x="1" y="35"/>
                    <a:pt x="6" y="33"/>
                    <a:pt x="15" y="41"/>
                  </a:cubicBezTo>
                  <a:cubicBezTo>
                    <a:pt x="16" y="52"/>
                    <a:pt x="15" y="73"/>
                    <a:pt x="25" y="56"/>
                  </a:cubicBezTo>
                  <a:cubicBezTo>
                    <a:pt x="24" y="33"/>
                    <a:pt x="23" y="36"/>
                    <a:pt x="16" y="20"/>
                  </a:cubicBezTo>
                  <a:cubicBezTo>
                    <a:pt x="15" y="11"/>
                    <a:pt x="16" y="15"/>
                    <a:pt x="13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3" name="Freeform 77"/>
            <p:cNvSpPr>
              <a:spLocks/>
            </p:cNvSpPr>
            <p:nvPr/>
          </p:nvSpPr>
          <p:spPr bwMode="invGray">
            <a:xfrm>
              <a:off x="4135" y="2995"/>
              <a:ext cx="10" cy="25"/>
            </a:xfrm>
            <a:custGeom>
              <a:avLst/>
              <a:gdLst>
                <a:gd name="T0" fmla="*/ 11 w 14"/>
                <a:gd name="T1" fmla="*/ 0 h 33"/>
                <a:gd name="T2" fmla="*/ 1 w 14"/>
                <a:gd name="T3" fmla="*/ 10 h 33"/>
                <a:gd name="T4" fmla="*/ 11 w 14"/>
                <a:gd name="T5" fmla="*/ 25 h 33"/>
                <a:gd name="T6" fmla="*/ 11 w 14"/>
                <a:gd name="T7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33">
                  <a:moveTo>
                    <a:pt x="11" y="0"/>
                  </a:moveTo>
                  <a:cubicBezTo>
                    <a:pt x="7" y="3"/>
                    <a:pt x="5" y="7"/>
                    <a:pt x="1" y="10"/>
                  </a:cubicBezTo>
                  <a:cubicBezTo>
                    <a:pt x="2" y="18"/>
                    <a:pt x="0" y="33"/>
                    <a:pt x="11" y="25"/>
                  </a:cubicBezTo>
                  <a:cubicBezTo>
                    <a:pt x="14" y="15"/>
                    <a:pt x="5" y="4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4" name="Freeform 78"/>
            <p:cNvSpPr>
              <a:spLocks/>
            </p:cNvSpPr>
            <p:nvPr/>
          </p:nvSpPr>
          <p:spPr bwMode="invGray">
            <a:xfrm>
              <a:off x="4145" y="3007"/>
              <a:ext cx="21" cy="48"/>
            </a:xfrm>
            <a:custGeom>
              <a:avLst/>
              <a:gdLst>
                <a:gd name="T0" fmla="*/ 5 w 28"/>
                <a:gd name="T1" fmla="*/ 0 h 64"/>
                <a:gd name="T2" fmla="*/ 11 w 28"/>
                <a:gd name="T3" fmla="*/ 14 h 64"/>
                <a:gd name="T4" fmla="*/ 20 w 28"/>
                <a:gd name="T5" fmla="*/ 21 h 64"/>
                <a:gd name="T6" fmla="*/ 8 w 28"/>
                <a:gd name="T7" fmla="*/ 39 h 64"/>
                <a:gd name="T8" fmla="*/ 0 w 28"/>
                <a:gd name="T9" fmla="*/ 56 h 64"/>
                <a:gd name="T10" fmla="*/ 11 w 28"/>
                <a:gd name="T11" fmla="*/ 57 h 64"/>
                <a:gd name="T12" fmla="*/ 26 w 28"/>
                <a:gd name="T13" fmla="*/ 26 h 64"/>
                <a:gd name="T14" fmla="*/ 5 w 28"/>
                <a:gd name="T1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64">
                  <a:moveTo>
                    <a:pt x="5" y="0"/>
                  </a:moveTo>
                  <a:cubicBezTo>
                    <a:pt x="6" y="5"/>
                    <a:pt x="7" y="10"/>
                    <a:pt x="11" y="14"/>
                  </a:cubicBezTo>
                  <a:cubicBezTo>
                    <a:pt x="14" y="17"/>
                    <a:pt x="20" y="21"/>
                    <a:pt x="20" y="21"/>
                  </a:cubicBezTo>
                  <a:cubicBezTo>
                    <a:pt x="9" y="27"/>
                    <a:pt x="0" y="23"/>
                    <a:pt x="8" y="39"/>
                  </a:cubicBezTo>
                  <a:cubicBezTo>
                    <a:pt x="6" y="47"/>
                    <a:pt x="4" y="50"/>
                    <a:pt x="0" y="56"/>
                  </a:cubicBezTo>
                  <a:cubicBezTo>
                    <a:pt x="4" y="62"/>
                    <a:pt x="7" y="64"/>
                    <a:pt x="11" y="57"/>
                  </a:cubicBezTo>
                  <a:cubicBezTo>
                    <a:pt x="13" y="43"/>
                    <a:pt x="10" y="29"/>
                    <a:pt x="26" y="26"/>
                  </a:cubicBezTo>
                  <a:cubicBezTo>
                    <a:pt x="28" y="15"/>
                    <a:pt x="14" y="4"/>
                    <a:pt x="5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5" name="Freeform 79"/>
            <p:cNvSpPr>
              <a:spLocks/>
            </p:cNvSpPr>
            <p:nvPr/>
          </p:nvSpPr>
          <p:spPr bwMode="invGray">
            <a:xfrm>
              <a:off x="3876" y="3076"/>
              <a:ext cx="12" cy="27"/>
            </a:xfrm>
            <a:custGeom>
              <a:avLst/>
              <a:gdLst>
                <a:gd name="T0" fmla="*/ 14 w 16"/>
                <a:gd name="T1" fmla="*/ 3 h 36"/>
                <a:gd name="T2" fmla="*/ 0 w 16"/>
                <a:gd name="T3" fmla="*/ 7 h 36"/>
                <a:gd name="T4" fmla="*/ 8 w 16"/>
                <a:gd name="T5" fmla="*/ 22 h 36"/>
                <a:gd name="T6" fmla="*/ 14 w 16"/>
                <a:gd name="T7" fmla="*/ 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36">
                  <a:moveTo>
                    <a:pt x="14" y="3"/>
                  </a:moveTo>
                  <a:cubicBezTo>
                    <a:pt x="7" y="0"/>
                    <a:pt x="4" y="1"/>
                    <a:pt x="0" y="7"/>
                  </a:cubicBezTo>
                  <a:cubicBezTo>
                    <a:pt x="3" y="14"/>
                    <a:pt x="2" y="17"/>
                    <a:pt x="8" y="22"/>
                  </a:cubicBezTo>
                  <a:cubicBezTo>
                    <a:pt x="16" y="36"/>
                    <a:pt x="11" y="7"/>
                    <a:pt x="14" y="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6" name="Freeform 80"/>
            <p:cNvSpPr>
              <a:spLocks/>
            </p:cNvSpPr>
            <p:nvPr/>
          </p:nvSpPr>
          <p:spPr bwMode="invGray">
            <a:xfrm>
              <a:off x="3866" y="305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7" name="Freeform 81"/>
            <p:cNvSpPr>
              <a:spLocks/>
            </p:cNvSpPr>
            <p:nvPr/>
          </p:nvSpPr>
          <p:spPr bwMode="invGray">
            <a:xfrm>
              <a:off x="3862" y="3035"/>
              <a:ext cx="12" cy="14"/>
            </a:xfrm>
            <a:custGeom>
              <a:avLst/>
              <a:gdLst>
                <a:gd name="T0" fmla="*/ 10 w 16"/>
                <a:gd name="T1" fmla="*/ 5 h 19"/>
                <a:gd name="T2" fmla="*/ 0 w 16"/>
                <a:gd name="T3" fmla="*/ 10 h 19"/>
                <a:gd name="T4" fmla="*/ 12 w 16"/>
                <a:gd name="T5" fmla="*/ 19 h 19"/>
                <a:gd name="T6" fmla="*/ 10 w 16"/>
                <a:gd name="T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9">
                  <a:moveTo>
                    <a:pt x="10" y="5"/>
                  </a:moveTo>
                  <a:cubicBezTo>
                    <a:pt x="4" y="0"/>
                    <a:pt x="1" y="3"/>
                    <a:pt x="0" y="10"/>
                  </a:cubicBezTo>
                  <a:cubicBezTo>
                    <a:pt x="4" y="15"/>
                    <a:pt x="7" y="16"/>
                    <a:pt x="12" y="19"/>
                  </a:cubicBezTo>
                  <a:cubicBezTo>
                    <a:pt x="16" y="12"/>
                    <a:pt x="14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8" name="Freeform 82"/>
            <p:cNvSpPr>
              <a:spLocks/>
            </p:cNvSpPr>
            <p:nvPr/>
          </p:nvSpPr>
          <p:spPr bwMode="invGray">
            <a:xfrm>
              <a:off x="3850" y="2995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79" name="Freeform 83"/>
            <p:cNvSpPr>
              <a:spLocks/>
            </p:cNvSpPr>
            <p:nvPr/>
          </p:nvSpPr>
          <p:spPr bwMode="invGray">
            <a:xfrm>
              <a:off x="3852" y="3020"/>
              <a:ext cx="16" cy="13"/>
            </a:xfrm>
            <a:custGeom>
              <a:avLst/>
              <a:gdLst>
                <a:gd name="T0" fmla="*/ 13 w 22"/>
                <a:gd name="T1" fmla="*/ 0 h 18"/>
                <a:gd name="T2" fmla="*/ 19 w 22"/>
                <a:gd name="T3" fmla="*/ 18 h 18"/>
                <a:gd name="T4" fmla="*/ 14 w 22"/>
                <a:gd name="T5" fmla="*/ 6 h 18"/>
                <a:gd name="T6" fmla="*/ 13 w 22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8">
                  <a:moveTo>
                    <a:pt x="13" y="0"/>
                  </a:moveTo>
                  <a:cubicBezTo>
                    <a:pt x="0" y="8"/>
                    <a:pt x="9" y="12"/>
                    <a:pt x="19" y="18"/>
                  </a:cubicBezTo>
                  <a:cubicBezTo>
                    <a:pt x="20" y="11"/>
                    <a:pt x="22" y="8"/>
                    <a:pt x="14" y="6"/>
                  </a:cubicBezTo>
                  <a:cubicBezTo>
                    <a:pt x="9" y="3"/>
                    <a:pt x="9" y="5"/>
                    <a:pt x="13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0" name="Freeform 84"/>
            <p:cNvSpPr>
              <a:spLocks/>
            </p:cNvSpPr>
            <p:nvPr/>
          </p:nvSpPr>
          <p:spPr bwMode="invGray">
            <a:xfrm>
              <a:off x="4688" y="3643"/>
              <a:ext cx="45" cy="60"/>
            </a:xfrm>
            <a:custGeom>
              <a:avLst/>
              <a:gdLst>
                <a:gd name="T0" fmla="*/ 10 w 60"/>
                <a:gd name="T1" fmla="*/ 7 h 81"/>
                <a:gd name="T2" fmla="*/ 3 w 60"/>
                <a:gd name="T3" fmla="*/ 18 h 81"/>
                <a:gd name="T4" fmla="*/ 15 w 60"/>
                <a:gd name="T5" fmla="*/ 39 h 81"/>
                <a:gd name="T6" fmla="*/ 27 w 60"/>
                <a:gd name="T7" fmla="*/ 54 h 81"/>
                <a:gd name="T8" fmla="*/ 40 w 60"/>
                <a:gd name="T9" fmla="*/ 63 h 81"/>
                <a:gd name="T10" fmla="*/ 51 w 60"/>
                <a:gd name="T11" fmla="*/ 81 h 81"/>
                <a:gd name="T12" fmla="*/ 52 w 60"/>
                <a:gd name="T13" fmla="*/ 57 h 81"/>
                <a:gd name="T14" fmla="*/ 43 w 60"/>
                <a:gd name="T15" fmla="*/ 37 h 81"/>
                <a:gd name="T16" fmla="*/ 25 w 60"/>
                <a:gd name="T17" fmla="*/ 18 h 81"/>
                <a:gd name="T18" fmla="*/ 10 w 60"/>
                <a:gd name="T19" fmla="*/ 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81">
                  <a:moveTo>
                    <a:pt x="10" y="7"/>
                  </a:moveTo>
                  <a:cubicBezTo>
                    <a:pt x="0" y="0"/>
                    <a:pt x="0" y="9"/>
                    <a:pt x="3" y="18"/>
                  </a:cubicBezTo>
                  <a:cubicBezTo>
                    <a:pt x="5" y="25"/>
                    <a:pt x="12" y="32"/>
                    <a:pt x="15" y="39"/>
                  </a:cubicBezTo>
                  <a:cubicBezTo>
                    <a:pt x="16" y="51"/>
                    <a:pt x="17" y="51"/>
                    <a:pt x="27" y="54"/>
                  </a:cubicBezTo>
                  <a:cubicBezTo>
                    <a:pt x="31" y="57"/>
                    <a:pt x="36" y="60"/>
                    <a:pt x="40" y="63"/>
                  </a:cubicBezTo>
                  <a:cubicBezTo>
                    <a:pt x="43" y="70"/>
                    <a:pt x="45" y="77"/>
                    <a:pt x="51" y="81"/>
                  </a:cubicBezTo>
                  <a:cubicBezTo>
                    <a:pt x="60" y="75"/>
                    <a:pt x="56" y="66"/>
                    <a:pt x="52" y="57"/>
                  </a:cubicBezTo>
                  <a:cubicBezTo>
                    <a:pt x="51" y="49"/>
                    <a:pt x="50" y="41"/>
                    <a:pt x="43" y="37"/>
                  </a:cubicBezTo>
                  <a:cubicBezTo>
                    <a:pt x="37" y="30"/>
                    <a:pt x="33" y="23"/>
                    <a:pt x="25" y="18"/>
                  </a:cubicBezTo>
                  <a:cubicBezTo>
                    <a:pt x="20" y="12"/>
                    <a:pt x="17" y="9"/>
                    <a:pt x="10" y="7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1" name="Freeform 85"/>
            <p:cNvSpPr>
              <a:spLocks/>
            </p:cNvSpPr>
            <p:nvPr/>
          </p:nvSpPr>
          <p:spPr bwMode="invGray">
            <a:xfrm>
              <a:off x="4919" y="3594"/>
              <a:ext cx="53" cy="46"/>
            </a:xfrm>
            <a:custGeom>
              <a:avLst/>
              <a:gdLst>
                <a:gd name="T0" fmla="*/ 28 w 71"/>
                <a:gd name="T1" fmla="*/ 23 h 61"/>
                <a:gd name="T2" fmla="*/ 13 w 71"/>
                <a:gd name="T3" fmla="*/ 32 h 61"/>
                <a:gd name="T4" fmla="*/ 1 w 71"/>
                <a:gd name="T5" fmla="*/ 44 h 61"/>
                <a:gd name="T6" fmla="*/ 13 w 71"/>
                <a:gd name="T7" fmla="*/ 59 h 61"/>
                <a:gd name="T8" fmla="*/ 28 w 71"/>
                <a:gd name="T9" fmla="*/ 44 h 61"/>
                <a:gd name="T10" fmla="*/ 40 w 71"/>
                <a:gd name="T11" fmla="*/ 23 h 61"/>
                <a:gd name="T12" fmla="*/ 55 w 71"/>
                <a:gd name="T13" fmla="*/ 0 h 61"/>
                <a:gd name="T14" fmla="*/ 71 w 71"/>
                <a:gd name="T15" fmla="*/ 11 h 61"/>
                <a:gd name="T16" fmla="*/ 35 w 71"/>
                <a:gd name="T17" fmla="*/ 23 h 61"/>
                <a:gd name="T18" fmla="*/ 28 w 71"/>
                <a:gd name="T19" fmla="*/ 23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" h="61">
                  <a:moveTo>
                    <a:pt x="28" y="23"/>
                  </a:moveTo>
                  <a:cubicBezTo>
                    <a:pt x="25" y="33"/>
                    <a:pt x="25" y="33"/>
                    <a:pt x="13" y="32"/>
                  </a:cubicBezTo>
                  <a:cubicBezTo>
                    <a:pt x="2" y="33"/>
                    <a:pt x="3" y="34"/>
                    <a:pt x="1" y="44"/>
                  </a:cubicBezTo>
                  <a:cubicBezTo>
                    <a:pt x="2" y="60"/>
                    <a:pt x="0" y="61"/>
                    <a:pt x="13" y="59"/>
                  </a:cubicBezTo>
                  <a:cubicBezTo>
                    <a:pt x="19" y="54"/>
                    <a:pt x="21" y="48"/>
                    <a:pt x="28" y="44"/>
                  </a:cubicBezTo>
                  <a:cubicBezTo>
                    <a:pt x="30" y="33"/>
                    <a:pt x="28" y="25"/>
                    <a:pt x="40" y="23"/>
                  </a:cubicBezTo>
                  <a:cubicBezTo>
                    <a:pt x="42" y="12"/>
                    <a:pt x="44" y="4"/>
                    <a:pt x="55" y="0"/>
                  </a:cubicBezTo>
                  <a:cubicBezTo>
                    <a:pt x="65" y="2"/>
                    <a:pt x="69" y="1"/>
                    <a:pt x="71" y="11"/>
                  </a:cubicBezTo>
                  <a:cubicBezTo>
                    <a:pt x="63" y="22"/>
                    <a:pt x="48" y="21"/>
                    <a:pt x="35" y="23"/>
                  </a:cubicBezTo>
                  <a:cubicBezTo>
                    <a:pt x="30" y="27"/>
                    <a:pt x="32" y="27"/>
                    <a:pt x="28" y="23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2" name="Freeform 86"/>
            <p:cNvSpPr>
              <a:spLocks/>
            </p:cNvSpPr>
            <p:nvPr/>
          </p:nvSpPr>
          <p:spPr bwMode="invGray">
            <a:xfrm>
              <a:off x="4759" y="3569"/>
              <a:ext cx="17" cy="23"/>
            </a:xfrm>
            <a:custGeom>
              <a:avLst/>
              <a:gdLst>
                <a:gd name="T0" fmla="*/ 9 w 23"/>
                <a:gd name="T1" fmla="*/ 0 h 30"/>
                <a:gd name="T2" fmla="*/ 0 w 23"/>
                <a:gd name="T3" fmla="*/ 14 h 30"/>
                <a:gd name="T4" fmla="*/ 12 w 23"/>
                <a:gd name="T5" fmla="*/ 30 h 30"/>
                <a:gd name="T6" fmla="*/ 9 w 23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30">
                  <a:moveTo>
                    <a:pt x="9" y="0"/>
                  </a:moveTo>
                  <a:cubicBezTo>
                    <a:pt x="8" y="7"/>
                    <a:pt x="3" y="8"/>
                    <a:pt x="0" y="14"/>
                  </a:cubicBezTo>
                  <a:cubicBezTo>
                    <a:pt x="3" y="21"/>
                    <a:pt x="8" y="24"/>
                    <a:pt x="12" y="30"/>
                  </a:cubicBezTo>
                  <a:cubicBezTo>
                    <a:pt x="23" y="15"/>
                    <a:pt x="4" y="9"/>
                    <a:pt x="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3" name="Freeform 87"/>
            <p:cNvSpPr>
              <a:spLocks/>
            </p:cNvSpPr>
            <p:nvPr/>
          </p:nvSpPr>
          <p:spPr bwMode="invGray">
            <a:xfrm>
              <a:off x="4751" y="3547"/>
              <a:ext cx="20" cy="17"/>
            </a:xfrm>
            <a:custGeom>
              <a:avLst/>
              <a:gdLst>
                <a:gd name="T0" fmla="*/ 19 w 26"/>
                <a:gd name="T1" fmla="*/ 0 h 23"/>
                <a:gd name="T2" fmla="*/ 0 w 26"/>
                <a:gd name="T3" fmla="*/ 14 h 23"/>
                <a:gd name="T4" fmla="*/ 21 w 26"/>
                <a:gd name="T5" fmla="*/ 20 h 23"/>
                <a:gd name="T6" fmla="*/ 19 w 26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3">
                  <a:moveTo>
                    <a:pt x="19" y="0"/>
                  </a:moveTo>
                  <a:cubicBezTo>
                    <a:pt x="17" y="12"/>
                    <a:pt x="10" y="11"/>
                    <a:pt x="0" y="14"/>
                  </a:cubicBezTo>
                  <a:cubicBezTo>
                    <a:pt x="5" y="23"/>
                    <a:pt x="11" y="22"/>
                    <a:pt x="21" y="20"/>
                  </a:cubicBezTo>
                  <a:cubicBezTo>
                    <a:pt x="26" y="12"/>
                    <a:pt x="23" y="7"/>
                    <a:pt x="1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4" name="Freeform 88"/>
            <p:cNvSpPr>
              <a:spLocks/>
            </p:cNvSpPr>
            <p:nvPr/>
          </p:nvSpPr>
          <p:spPr bwMode="invGray">
            <a:xfrm>
              <a:off x="4598" y="3353"/>
              <a:ext cx="24" cy="33"/>
            </a:xfrm>
            <a:custGeom>
              <a:avLst/>
              <a:gdLst>
                <a:gd name="T0" fmla="*/ 28 w 32"/>
                <a:gd name="T1" fmla="*/ 0 h 44"/>
                <a:gd name="T2" fmla="*/ 10 w 32"/>
                <a:gd name="T3" fmla="*/ 11 h 44"/>
                <a:gd name="T4" fmla="*/ 12 w 32"/>
                <a:gd name="T5" fmla="*/ 32 h 44"/>
                <a:gd name="T6" fmla="*/ 24 w 32"/>
                <a:gd name="T7" fmla="*/ 36 h 44"/>
                <a:gd name="T8" fmla="*/ 28 w 32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44">
                  <a:moveTo>
                    <a:pt x="28" y="0"/>
                  </a:moveTo>
                  <a:cubicBezTo>
                    <a:pt x="32" y="10"/>
                    <a:pt x="18" y="9"/>
                    <a:pt x="10" y="11"/>
                  </a:cubicBezTo>
                  <a:cubicBezTo>
                    <a:pt x="0" y="18"/>
                    <a:pt x="7" y="24"/>
                    <a:pt x="12" y="32"/>
                  </a:cubicBezTo>
                  <a:cubicBezTo>
                    <a:pt x="14" y="44"/>
                    <a:pt x="15" y="41"/>
                    <a:pt x="24" y="36"/>
                  </a:cubicBezTo>
                  <a:cubicBezTo>
                    <a:pt x="32" y="25"/>
                    <a:pt x="29" y="14"/>
                    <a:pt x="2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5" name="Freeform 89"/>
            <p:cNvSpPr>
              <a:spLocks/>
            </p:cNvSpPr>
            <p:nvPr/>
          </p:nvSpPr>
          <p:spPr bwMode="invGray">
            <a:xfrm>
              <a:off x="4632" y="3396"/>
              <a:ext cx="26" cy="33"/>
            </a:xfrm>
            <a:custGeom>
              <a:avLst/>
              <a:gdLst>
                <a:gd name="T0" fmla="*/ 30 w 34"/>
                <a:gd name="T1" fmla="*/ 0 h 44"/>
                <a:gd name="T2" fmla="*/ 10 w 34"/>
                <a:gd name="T3" fmla="*/ 9 h 44"/>
                <a:gd name="T4" fmla="*/ 14 w 34"/>
                <a:gd name="T5" fmla="*/ 32 h 44"/>
                <a:gd name="T6" fmla="*/ 26 w 34"/>
                <a:gd name="T7" fmla="*/ 36 h 44"/>
                <a:gd name="T8" fmla="*/ 30 w 3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4">
                  <a:moveTo>
                    <a:pt x="30" y="0"/>
                  </a:moveTo>
                  <a:cubicBezTo>
                    <a:pt x="34" y="10"/>
                    <a:pt x="18" y="7"/>
                    <a:pt x="10" y="9"/>
                  </a:cubicBezTo>
                  <a:cubicBezTo>
                    <a:pt x="0" y="16"/>
                    <a:pt x="9" y="24"/>
                    <a:pt x="14" y="32"/>
                  </a:cubicBezTo>
                  <a:cubicBezTo>
                    <a:pt x="16" y="44"/>
                    <a:pt x="17" y="41"/>
                    <a:pt x="26" y="36"/>
                  </a:cubicBezTo>
                  <a:cubicBezTo>
                    <a:pt x="34" y="25"/>
                    <a:pt x="31" y="14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6" name="Freeform 90"/>
            <p:cNvSpPr>
              <a:spLocks/>
            </p:cNvSpPr>
            <p:nvPr/>
          </p:nvSpPr>
          <p:spPr bwMode="invGray">
            <a:xfrm>
              <a:off x="4659" y="3459"/>
              <a:ext cx="28" cy="28"/>
            </a:xfrm>
            <a:custGeom>
              <a:avLst/>
              <a:gdLst>
                <a:gd name="T0" fmla="*/ 34 w 38"/>
                <a:gd name="T1" fmla="*/ 2 h 37"/>
                <a:gd name="T2" fmla="*/ 10 w 38"/>
                <a:gd name="T3" fmla="*/ 2 h 37"/>
                <a:gd name="T4" fmla="*/ 14 w 38"/>
                <a:gd name="T5" fmla="*/ 25 h 37"/>
                <a:gd name="T6" fmla="*/ 26 w 38"/>
                <a:gd name="T7" fmla="*/ 29 h 37"/>
                <a:gd name="T8" fmla="*/ 34 w 38"/>
                <a:gd name="T9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7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9" y="17"/>
                    <a:pt x="14" y="25"/>
                  </a:cubicBezTo>
                  <a:cubicBezTo>
                    <a:pt x="16" y="37"/>
                    <a:pt x="17" y="34"/>
                    <a:pt x="26" y="29"/>
                  </a:cubicBezTo>
                  <a:cubicBezTo>
                    <a:pt x="34" y="18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7" name="Freeform 91"/>
            <p:cNvSpPr>
              <a:spLocks/>
            </p:cNvSpPr>
            <p:nvPr/>
          </p:nvSpPr>
          <p:spPr bwMode="invGray">
            <a:xfrm>
              <a:off x="4693" y="3449"/>
              <a:ext cx="28" cy="26"/>
            </a:xfrm>
            <a:custGeom>
              <a:avLst/>
              <a:gdLst>
                <a:gd name="T0" fmla="*/ 34 w 38"/>
                <a:gd name="T1" fmla="*/ 2 h 34"/>
                <a:gd name="T2" fmla="*/ 10 w 38"/>
                <a:gd name="T3" fmla="*/ 2 h 34"/>
                <a:gd name="T4" fmla="*/ 16 w 38"/>
                <a:gd name="T5" fmla="*/ 22 h 34"/>
                <a:gd name="T6" fmla="*/ 27 w 38"/>
                <a:gd name="T7" fmla="*/ 22 h 34"/>
                <a:gd name="T8" fmla="*/ 34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34" y="2"/>
                  </a:moveTo>
                  <a:cubicBezTo>
                    <a:pt x="38" y="12"/>
                    <a:pt x="18" y="0"/>
                    <a:pt x="10" y="2"/>
                  </a:cubicBezTo>
                  <a:cubicBezTo>
                    <a:pt x="0" y="9"/>
                    <a:pt x="11" y="14"/>
                    <a:pt x="16" y="22"/>
                  </a:cubicBezTo>
                  <a:cubicBezTo>
                    <a:pt x="18" y="34"/>
                    <a:pt x="18" y="27"/>
                    <a:pt x="27" y="22"/>
                  </a:cubicBezTo>
                  <a:cubicBezTo>
                    <a:pt x="35" y="11"/>
                    <a:pt x="35" y="16"/>
                    <a:pt x="34" y="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8" name="Freeform 92"/>
            <p:cNvSpPr>
              <a:spLocks/>
            </p:cNvSpPr>
            <p:nvPr/>
          </p:nvSpPr>
          <p:spPr bwMode="invGray">
            <a:xfrm>
              <a:off x="4683" y="3413"/>
              <a:ext cx="26" cy="20"/>
            </a:xfrm>
            <a:custGeom>
              <a:avLst/>
              <a:gdLst>
                <a:gd name="T0" fmla="*/ 31 w 35"/>
                <a:gd name="T1" fmla="*/ 1 h 27"/>
                <a:gd name="T2" fmla="*/ 10 w 35"/>
                <a:gd name="T3" fmla="*/ 2 h 27"/>
                <a:gd name="T4" fmla="*/ 13 w 35"/>
                <a:gd name="T5" fmla="*/ 15 h 27"/>
                <a:gd name="T6" fmla="*/ 25 w 35"/>
                <a:gd name="T7" fmla="*/ 19 h 27"/>
                <a:gd name="T8" fmla="*/ 31 w 35"/>
                <a:gd name="T9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27">
                  <a:moveTo>
                    <a:pt x="31" y="1"/>
                  </a:moveTo>
                  <a:cubicBezTo>
                    <a:pt x="35" y="11"/>
                    <a:pt x="18" y="0"/>
                    <a:pt x="10" y="2"/>
                  </a:cubicBezTo>
                  <a:cubicBezTo>
                    <a:pt x="0" y="9"/>
                    <a:pt x="8" y="7"/>
                    <a:pt x="13" y="15"/>
                  </a:cubicBezTo>
                  <a:cubicBezTo>
                    <a:pt x="15" y="27"/>
                    <a:pt x="16" y="24"/>
                    <a:pt x="25" y="19"/>
                  </a:cubicBezTo>
                  <a:cubicBezTo>
                    <a:pt x="33" y="8"/>
                    <a:pt x="32" y="15"/>
                    <a:pt x="31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89" name="Freeform 93"/>
            <p:cNvSpPr>
              <a:spLocks/>
            </p:cNvSpPr>
            <p:nvPr/>
          </p:nvSpPr>
          <p:spPr bwMode="invGray">
            <a:xfrm>
              <a:off x="4657" y="3388"/>
              <a:ext cx="26" cy="35"/>
            </a:xfrm>
            <a:custGeom>
              <a:avLst/>
              <a:gdLst>
                <a:gd name="T0" fmla="*/ 28 w 35"/>
                <a:gd name="T1" fmla="*/ 16 h 47"/>
                <a:gd name="T2" fmla="*/ 19 w 35"/>
                <a:gd name="T3" fmla="*/ 2 h 47"/>
                <a:gd name="T4" fmla="*/ 10 w 35"/>
                <a:gd name="T5" fmla="*/ 25 h 47"/>
                <a:gd name="T6" fmla="*/ 19 w 35"/>
                <a:gd name="T7" fmla="*/ 35 h 47"/>
                <a:gd name="T8" fmla="*/ 27 w 35"/>
                <a:gd name="T9" fmla="*/ 29 h 47"/>
                <a:gd name="T10" fmla="*/ 28 w 35"/>
                <a:gd name="T11" fmla="*/ 1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7">
                  <a:moveTo>
                    <a:pt x="28" y="16"/>
                  </a:moveTo>
                  <a:cubicBezTo>
                    <a:pt x="27" y="13"/>
                    <a:pt x="22" y="0"/>
                    <a:pt x="19" y="2"/>
                  </a:cubicBezTo>
                  <a:cubicBezTo>
                    <a:pt x="16" y="4"/>
                    <a:pt x="10" y="20"/>
                    <a:pt x="10" y="25"/>
                  </a:cubicBezTo>
                  <a:cubicBezTo>
                    <a:pt x="0" y="32"/>
                    <a:pt x="14" y="27"/>
                    <a:pt x="19" y="35"/>
                  </a:cubicBezTo>
                  <a:cubicBezTo>
                    <a:pt x="21" y="47"/>
                    <a:pt x="18" y="34"/>
                    <a:pt x="27" y="29"/>
                  </a:cubicBezTo>
                  <a:cubicBezTo>
                    <a:pt x="35" y="18"/>
                    <a:pt x="29" y="30"/>
                    <a:pt x="28" y="1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0" name="Freeform 94"/>
            <p:cNvSpPr>
              <a:spLocks/>
            </p:cNvSpPr>
            <p:nvPr/>
          </p:nvSpPr>
          <p:spPr bwMode="invGray">
            <a:xfrm>
              <a:off x="4625" y="3372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1" name="Freeform 95"/>
            <p:cNvSpPr>
              <a:spLocks/>
            </p:cNvSpPr>
            <p:nvPr/>
          </p:nvSpPr>
          <p:spPr bwMode="invGray">
            <a:xfrm>
              <a:off x="4665" y="3425"/>
              <a:ext cx="24" cy="26"/>
            </a:xfrm>
            <a:custGeom>
              <a:avLst/>
              <a:gdLst>
                <a:gd name="T0" fmla="*/ 22 w 32"/>
                <a:gd name="T1" fmla="*/ 10 h 35"/>
                <a:gd name="T2" fmla="*/ 10 w 32"/>
                <a:gd name="T3" fmla="*/ 2 h 35"/>
                <a:gd name="T4" fmla="*/ 12 w 32"/>
                <a:gd name="T5" fmla="*/ 23 h 35"/>
                <a:gd name="T6" fmla="*/ 24 w 32"/>
                <a:gd name="T7" fmla="*/ 27 h 35"/>
                <a:gd name="T8" fmla="*/ 22 w 32"/>
                <a:gd name="T9" fmla="*/ 1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5">
                  <a:moveTo>
                    <a:pt x="22" y="10"/>
                  </a:moveTo>
                  <a:cubicBezTo>
                    <a:pt x="26" y="20"/>
                    <a:pt x="18" y="0"/>
                    <a:pt x="10" y="2"/>
                  </a:cubicBezTo>
                  <a:cubicBezTo>
                    <a:pt x="0" y="9"/>
                    <a:pt x="7" y="15"/>
                    <a:pt x="12" y="23"/>
                  </a:cubicBezTo>
                  <a:cubicBezTo>
                    <a:pt x="14" y="35"/>
                    <a:pt x="15" y="32"/>
                    <a:pt x="24" y="27"/>
                  </a:cubicBezTo>
                  <a:cubicBezTo>
                    <a:pt x="32" y="16"/>
                    <a:pt x="23" y="24"/>
                    <a:pt x="22" y="1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2" name="Freeform 96"/>
            <p:cNvSpPr>
              <a:spLocks/>
            </p:cNvSpPr>
            <p:nvPr/>
          </p:nvSpPr>
          <p:spPr bwMode="invGray">
            <a:xfrm>
              <a:off x="3055" y="2051"/>
              <a:ext cx="141" cy="108"/>
            </a:xfrm>
            <a:custGeom>
              <a:avLst/>
              <a:gdLst>
                <a:gd name="T0" fmla="*/ 171 w 189"/>
                <a:gd name="T1" fmla="*/ 4 h 144"/>
                <a:gd name="T2" fmla="*/ 185 w 189"/>
                <a:gd name="T3" fmla="*/ 4 h 144"/>
                <a:gd name="T4" fmla="*/ 189 w 189"/>
                <a:gd name="T5" fmla="*/ 16 h 144"/>
                <a:gd name="T6" fmla="*/ 187 w 189"/>
                <a:gd name="T7" fmla="*/ 24 h 144"/>
                <a:gd name="T8" fmla="*/ 131 w 189"/>
                <a:gd name="T9" fmla="*/ 44 h 144"/>
                <a:gd name="T10" fmla="*/ 109 w 189"/>
                <a:gd name="T11" fmla="*/ 58 h 144"/>
                <a:gd name="T12" fmla="*/ 97 w 189"/>
                <a:gd name="T13" fmla="*/ 62 h 144"/>
                <a:gd name="T14" fmla="*/ 71 w 189"/>
                <a:gd name="T15" fmla="*/ 82 h 144"/>
                <a:gd name="T16" fmla="*/ 75 w 189"/>
                <a:gd name="T17" fmla="*/ 92 h 144"/>
                <a:gd name="T18" fmla="*/ 83 w 189"/>
                <a:gd name="T19" fmla="*/ 116 h 144"/>
                <a:gd name="T20" fmla="*/ 107 w 189"/>
                <a:gd name="T21" fmla="*/ 126 h 144"/>
                <a:gd name="T22" fmla="*/ 93 w 189"/>
                <a:gd name="T23" fmla="*/ 140 h 144"/>
                <a:gd name="T24" fmla="*/ 83 w 189"/>
                <a:gd name="T25" fmla="*/ 130 h 144"/>
                <a:gd name="T26" fmla="*/ 71 w 189"/>
                <a:gd name="T27" fmla="*/ 134 h 144"/>
                <a:gd name="T28" fmla="*/ 21 w 189"/>
                <a:gd name="T29" fmla="*/ 122 h 144"/>
                <a:gd name="T30" fmla="*/ 19 w 189"/>
                <a:gd name="T31" fmla="*/ 106 h 144"/>
                <a:gd name="T32" fmla="*/ 47 w 189"/>
                <a:gd name="T33" fmla="*/ 90 h 144"/>
                <a:gd name="T34" fmla="*/ 51 w 189"/>
                <a:gd name="T35" fmla="*/ 76 h 144"/>
                <a:gd name="T36" fmla="*/ 47 w 189"/>
                <a:gd name="T37" fmla="*/ 64 h 144"/>
                <a:gd name="T38" fmla="*/ 73 w 189"/>
                <a:gd name="T39" fmla="*/ 46 h 144"/>
                <a:gd name="T40" fmla="*/ 97 w 189"/>
                <a:gd name="T41" fmla="*/ 36 h 144"/>
                <a:gd name="T42" fmla="*/ 113 w 189"/>
                <a:gd name="T43" fmla="*/ 24 h 144"/>
                <a:gd name="T44" fmla="*/ 171 w 189"/>
                <a:gd name="T45" fmla="*/ 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9" h="144">
                  <a:moveTo>
                    <a:pt x="171" y="4"/>
                  </a:moveTo>
                  <a:cubicBezTo>
                    <a:pt x="174" y="3"/>
                    <a:pt x="182" y="0"/>
                    <a:pt x="185" y="4"/>
                  </a:cubicBezTo>
                  <a:cubicBezTo>
                    <a:pt x="187" y="7"/>
                    <a:pt x="189" y="16"/>
                    <a:pt x="189" y="16"/>
                  </a:cubicBezTo>
                  <a:cubicBezTo>
                    <a:pt x="188" y="19"/>
                    <a:pt x="189" y="22"/>
                    <a:pt x="187" y="24"/>
                  </a:cubicBezTo>
                  <a:cubicBezTo>
                    <a:pt x="175" y="34"/>
                    <a:pt x="146" y="34"/>
                    <a:pt x="131" y="44"/>
                  </a:cubicBezTo>
                  <a:cubicBezTo>
                    <a:pt x="125" y="53"/>
                    <a:pt x="120" y="54"/>
                    <a:pt x="109" y="58"/>
                  </a:cubicBezTo>
                  <a:cubicBezTo>
                    <a:pt x="105" y="59"/>
                    <a:pt x="97" y="62"/>
                    <a:pt x="97" y="62"/>
                  </a:cubicBezTo>
                  <a:cubicBezTo>
                    <a:pt x="88" y="76"/>
                    <a:pt x="83" y="74"/>
                    <a:pt x="71" y="82"/>
                  </a:cubicBezTo>
                  <a:cubicBezTo>
                    <a:pt x="66" y="98"/>
                    <a:pt x="70" y="78"/>
                    <a:pt x="75" y="92"/>
                  </a:cubicBezTo>
                  <a:cubicBezTo>
                    <a:pt x="81" y="108"/>
                    <a:pt x="71" y="108"/>
                    <a:pt x="83" y="116"/>
                  </a:cubicBezTo>
                  <a:cubicBezTo>
                    <a:pt x="90" y="121"/>
                    <a:pt x="107" y="126"/>
                    <a:pt x="107" y="126"/>
                  </a:cubicBezTo>
                  <a:cubicBezTo>
                    <a:pt x="105" y="139"/>
                    <a:pt x="106" y="144"/>
                    <a:pt x="93" y="140"/>
                  </a:cubicBezTo>
                  <a:cubicBezTo>
                    <a:pt x="91" y="137"/>
                    <a:pt x="87" y="130"/>
                    <a:pt x="83" y="130"/>
                  </a:cubicBezTo>
                  <a:cubicBezTo>
                    <a:pt x="79" y="130"/>
                    <a:pt x="71" y="134"/>
                    <a:pt x="71" y="134"/>
                  </a:cubicBezTo>
                  <a:cubicBezTo>
                    <a:pt x="52" y="129"/>
                    <a:pt x="42" y="124"/>
                    <a:pt x="21" y="122"/>
                  </a:cubicBezTo>
                  <a:cubicBezTo>
                    <a:pt x="14" y="115"/>
                    <a:pt x="0" y="102"/>
                    <a:pt x="19" y="106"/>
                  </a:cubicBezTo>
                  <a:cubicBezTo>
                    <a:pt x="29" y="91"/>
                    <a:pt x="26" y="93"/>
                    <a:pt x="47" y="90"/>
                  </a:cubicBezTo>
                  <a:cubicBezTo>
                    <a:pt x="55" y="84"/>
                    <a:pt x="54" y="88"/>
                    <a:pt x="51" y="76"/>
                  </a:cubicBezTo>
                  <a:cubicBezTo>
                    <a:pt x="50" y="72"/>
                    <a:pt x="47" y="64"/>
                    <a:pt x="47" y="64"/>
                  </a:cubicBezTo>
                  <a:cubicBezTo>
                    <a:pt x="50" y="41"/>
                    <a:pt x="50" y="43"/>
                    <a:pt x="73" y="46"/>
                  </a:cubicBezTo>
                  <a:cubicBezTo>
                    <a:pt x="82" y="45"/>
                    <a:pt x="97" y="36"/>
                    <a:pt x="97" y="36"/>
                  </a:cubicBezTo>
                  <a:cubicBezTo>
                    <a:pt x="102" y="29"/>
                    <a:pt x="105" y="27"/>
                    <a:pt x="113" y="24"/>
                  </a:cubicBezTo>
                  <a:cubicBezTo>
                    <a:pt x="134" y="27"/>
                    <a:pt x="161" y="25"/>
                    <a:pt x="171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3" name="Freeform 97"/>
            <p:cNvSpPr>
              <a:spLocks/>
            </p:cNvSpPr>
            <p:nvPr/>
          </p:nvSpPr>
          <p:spPr bwMode="invGray">
            <a:xfrm>
              <a:off x="3139" y="2155"/>
              <a:ext cx="40" cy="12"/>
            </a:xfrm>
            <a:custGeom>
              <a:avLst/>
              <a:gdLst>
                <a:gd name="T0" fmla="*/ 24 w 53"/>
                <a:gd name="T1" fmla="*/ 0 h 17"/>
                <a:gd name="T2" fmla="*/ 12 w 53"/>
                <a:gd name="T3" fmla="*/ 2 h 17"/>
                <a:gd name="T4" fmla="*/ 32 w 53"/>
                <a:gd name="T5" fmla="*/ 16 h 17"/>
                <a:gd name="T6" fmla="*/ 44 w 53"/>
                <a:gd name="T7" fmla="*/ 14 h 17"/>
                <a:gd name="T8" fmla="*/ 24 w 5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17">
                  <a:moveTo>
                    <a:pt x="24" y="0"/>
                  </a:moveTo>
                  <a:cubicBezTo>
                    <a:pt x="20" y="1"/>
                    <a:pt x="16" y="0"/>
                    <a:pt x="12" y="2"/>
                  </a:cubicBezTo>
                  <a:cubicBezTo>
                    <a:pt x="0" y="9"/>
                    <a:pt x="30" y="15"/>
                    <a:pt x="32" y="16"/>
                  </a:cubicBezTo>
                  <a:cubicBezTo>
                    <a:pt x="36" y="15"/>
                    <a:pt x="41" y="17"/>
                    <a:pt x="44" y="14"/>
                  </a:cubicBezTo>
                  <a:cubicBezTo>
                    <a:pt x="53" y="3"/>
                    <a:pt x="30" y="0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4" name="Freeform 98"/>
            <p:cNvSpPr>
              <a:spLocks/>
            </p:cNvSpPr>
            <p:nvPr/>
          </p:nvSpPr>
          <p:spPr bwMode="invGray">
            <a:xfrm>
              <a:off x="3344" y="1999"/>
              <a:ext cx="42" cy="28"/>
            </a:xfrm>
            <a:custGeom>
              <a:avLst/>
              <a:gdLst>
                <a:gd name="T0" fmla="*/ 57 w 57"/>
                <a:gd name="T1" fmla="*/ 4 h 37"/>
                <a:gd name="T2" fmla="*/ 25 w 57"/>
                <a:gd name="T3" fmla="*/ 24 h 37"/>
                <a:gd name="T4" fmla="*/ 11 w 57"/>
                <a:gd name="T5" fmla="*/ 34 h 37"/>
                <a:gd name="T6" fmla="*/ 9 w 57"/>
                <a:gd name="T7" fmla="*/ 4 h 37"/>
                <a:gd name="T8" fmla="*/ 21 w 57"/>
                <a:gd name="T9" fmla="*/ 0 h 37"/>
                <a:gd name="T10" fmla="*/ 57 w 57"/>
                <a:gd name="T11" fmla="*/ 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" h="37">
                  <a:moveTo>
                    <a:pt x="57" y="4"/>
                  </a:moveTo>
                  <a:cubicBezTo>
                    <a:pt x="53" y="16"/>
                    <a:pt x="35" y="17"/>
                    <a:pt x="25" y="24"/>
                  </a:cubicBezTo>
                  <a:cubicBezTo>
                    <a:pt x="22" y="34"/>
                    <a:pt x="22" y="37"/>
                    <a:pt x="11" y="34"/>
                  </a:cubicBezTo>
                  <a:cubicBezTo>
                    <a:pt x="6" y="27"/>
                    <a:pt x="0" y="10"/>
                    <a:pt x="9" y="4"/>
                  </a:cubicBezTo>
                  <a:cubicBezTo>
                    <a:pt x="12" y="2"/>
                    <a:pt x="21" y="0"/>
                    <a:pt x="21" y="0"/>
                  </a:cubicBezTo>
                  <a:cubicBezTo>
                    <a:pt x="33" y="2"/>
                    <a:pt x="45" y="4"/>
                    <a:pt x="57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5" name="Freeform 99"/>
            <p:cNvSpPr>
              <a:spLocks/>
            </p:cNvSpPr>
            <p:nvPr/>
          </p:nvSpPr>
          <p:spPr bwMode="invGray">
            <a:xfrm>
              <a:off x="3374" y="2012"/>
              <a:ext cx="50" cy="20"/>
            </a:xfrm>
            <a:custGeom>
              <a:avLst/>
              <a:gdLst>
                <a:gd name="T0" fmla="*/ 29 w 68"/>
                <a:gd name="T1" fmla="*/ 0 h 26"/>
                <a:gd name="T2" fmla="*/ 11 w 68"/>
                <a:gd name="T3" fmla="*/ 6 h 26"/>
                <a:gd name="T4" fmla="*/ 57 w 68"/>
                <a:gd name="T5" fmla="*/ 26 h 26"/>
                <a:gd name="T6" fmla="*/ 63 w 68"/>
                <a:gd name="T7" fmla="*/ 24 h 26"/>
                <a:gd name="T8" fmla="*/ 29 w 68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8" h="26">
                  <a:moveTo>
                    <a:pt x="29" y="0"/>
                  </a:moveTo>
                  <a:cubicBezTo>
                    <a:pt x="23" y="2"/>
                    <a:pt x="11" y="6"/>
                    <a:pt x="11" y="6"/>
                  </a:cubicBezTo>
                  <a:cubicBezTo>
                    <a:pt x="0" y="23"/>
                    <a:pt x="47" y="24"/>
                    <a:pt x="57" y="26"/>
                  </a:cubicBezTo>
                  <a:cubicBezTo>
                    <a:pt x="59" y="25"/>
                    <a:pt x="62" y="26"/>
                    <a:pt x="63" y="24"/>
                  </a:cubicBezTo>
                  <a:cubicBezTo>
                    <a:pt x="68" y="3"/>
                    <a:pt x="42" y="3"/>
                    <a:pt x="2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6" name="Freeform 100"/>
            <p:cNvSpPr>
              <a:spLocks/>
            </p:cNvSpPr>
            <p:nvPr/>
          </p:nvSpPr>
          <p:spPr bwMode="invGray">
            <a:xfrm>
              <a:off x="3428" y="2015"/>
              <a:ext cx="50" cy="32"/>
            </a:xfrm>
            <a:custGeom>
              <a:avLst/>
              <a:gdLst>
                <a:gd name="T0" fmla="*/ 50 w 66"/>
                <a:gd name="T1" fmla="*/ 9 h 43"/>
                <a:gd name="T2" fmla="*/ 26 w 66"/>
                <a:gd name="T3" fmla="*/ 9 h 43"/>
                <a:gd name="T4" fmla="*/ 10 w 66"/>
                <a:gd name="T5" fmla="*/ 9 h 43"/>
                <a:gd name="T6" fmla="*/ 8 w 66"/>
                <a:gd name="T7" fmla="*/ 35 h 43"/>
                <a:gd name="T8" fmla="*/ 32 w 66"/>
                <a:gd name="T9" fmla="*/ 43 h 43"/>
                <a:gd name="T10" fmla="*/ 62 w 66"/>
                <a:gd name="T11" fmla="*/ 27 h 43"/>
                <a:gd name="T12" fmla="*/ 50 w 66"/>
                <a:gd name="T13" fmla="*/ 9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43">
                  <a:moveTo>
                    <a:pt x="50" y="9"/>
                  </a:moveTo>
                  <a:cubicBezTo>
                    <a:pt x="40" y="16"/>
                    <a:pt x="36" y="16"/>
                    <a:pt x="26" y="9"/>
                  </a:cubicBezTo>
                  <a:cubicBezTo>
                    <a:pt x="20" y="0"/>
                    <a:pt x="18" y="4"/>
                    <a:pt x="10" y="9"/>
                  </a:cubicBezTo>
                  <a:cubicBezTo>
                    <a:pt x="4" y="17"/>
                    <a:pt x="0" y="21"/>
                    <a:pt x="8" y="35"/>
                  </a:cubicBezTo>
                  <a:cubicBezTo>
                    <a:pt x="12" y="42"/>
                    <a:pt x="32" y="43"/>
                    <a:pt x="32" y="43"/>
                  </a:cubicBezTo>
                  <a:cubicBezTo>
                    <a:pt x="41" y="40"/>
                    <a:pt x="54" y="33"/>
                    <a:pt x="62" y="27"/>
                  </a:cubicBezTo>
                  <a:cubicBezTo>
                    <a:pt x="66" y="15"/>
                    <a:pt x="61" y="15"/>
                    <a:pt x="50" y="9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7" name="Freeform 101"/>
            <p:cNvSpPr>
              <a:spLocks/>
            </p:cNvSpPr>
            <p:nvPr/>
          </p:nvSpPr>
          <p:spPr bwMode="invGray">
            <a:xfrm>
              <a:off x="3777" y="2042"/>
              <a:ext cx="88" cy="31"/>
            </a:xfrm>
            <a:custGeom>
              <a:avLst/>
              <a:gdLst>
                <a:gd name="T0" fmla="*/ 14 w 117"/>
                <a:gd name="T1" fmla="*/ 0 h 41"/>
                <a:gd name="T2" fmla="*/ 8 w 117"/>
                <a:gd name="T3" fmla="*/ 16 h 41"/>
                <a:gd name="T4" fmla="*/ 50 w 117"/>
                <a:gd name="T5" fmla="*/ 30 h 41"/>
                <a:gd name="T6" fmla="*/ 76 w 117"/>
                <a:gd name="T7" fmla="*/ 36 h 41"/>
                <a:gd name="T8" fmla="*/ 112 w 117"/>
                <a:gd name="T9" fmla="*/ 22 h 41"/>
                <a:gd name="T10" fmla="*/ 78 w 117"/>
                <a:gd name="T11" fmla="*/ 4 h 41"/>
                <a:gd name="T12" fmla="*/ 14 w 117"/>
                <a:gd name="T13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7" h="41">
                  <a:moveTo>
                    <a:pt x="14" y="0"/>
                  </a:moveTo>
                  <a:cubicBezTo>
                    <a:pt x="8" y="4"/>
                    <a:pt x="0" y="9"/>
                    <a:pt x="8" y="16"/>
                  </a:cubicBezTo>
                  <a:cubicBezTo>
                    <a:pt x="21" y="27"/>
                    <a:pt x="34" y="28"/>
                    <a:pt x="50" y="30"/>
                  </a:cubicBezTo>
                  <a:cubicBezTo>
                    <a:pt x="66" y="41"/>
                    <a:pt x="57" y="39"/>
                    <a:pt x="76" y="36"/>
                  </a:cubicBezTo>
                  <a:cubicBezTo>
                    <a:pt x="88" y="32"/>
                    <a:pt x="101" y="29"/>
                    <a:pt x="112" y="22"/>
                  </a:cubicBezTo>
                  <a:cubicBezTo>
                    <a:pt x="117" y="6"/>
                    <a:pt x="87" y="5"/>
                    <a:pt x="78" y="4"/>
                  </a:cubicBezTo>
                  <a:cubicBezTo>
                    <a:pt x="17" y="6"/>
                    <a:pt x="34" y="20"/>
                    <a:pt x="1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8" name="Freeform 102"/>
            <p:cNvSpPr>
              <a:spLocks/>
            </p:cNvSpPr>
            <p:nvPr/>
          </p:nvSpPr>
          <p:spPr bwMode="invGray">
            <a:xfrm>
              <a:off x="3867" y="2041"/>
              <a:ext cx="46" cy="24"/>
            </a:xfrm>
            <a:custGeom>
              <a:avLst/>
              <a:gdLst>
                <a:gd name="T0" fmla="*/ 32 w 62"/>
                <a:gd name="T1" fmla="*/ 4 h 32"/>
                <a:gd name="T2" fmla="*/ 62 w 62"/>
                <a:gd name="T3" fmla="*/ 10 h 32"/>
                <a:gd name="T4" fmla="*/ 30 w 62"/>
                <a:gd name="T5" fmla="*/ 32 h 32"/>
                <a:gd name="T6" fmla="*/ 6 w 62"/>
                <a:gd name="T7" fmla="*/ 22 h 32"/>
                <a:gd name="T8" fmla="*/ 32 w 62"/>
                <a:gd name="T9" fmla="*/ 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" h="32">
                  <a:moveTo>
                    <a:pt x="32" y="4"/>
                  </a:moveTo>
                  <a:cubicBezTo>
                    <a:pt x="44" y="0"/>
                    <a:pt x="53" y="1"/>
                    <a:pt x="62" y="10"/>
                  </a:cubicBezTo>
                  <a:cubicBezTo>
                    <a:pt x="59" y="23"/>
                    <a:pt x="42" y="28"/>
                    <a:pt x="30" y="32"/>
                  </a:cubicBezTo>
                  <a:cubicBezTo>
                    <a:pt x="15" y="22"/>
                    <a:pt x="23" y="25"/>
                    <a:pt x="6" y="22"/>
                  </a:cubicBezTo>
                  <a:cubicBezTo>
                    <a:pt x="0" y="4"/>
                    <a:pt x="14" y="8"/>
                    <a:pt x="32" y="4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199" name="Freeform 103"/>
            <p:cNvSpPr>
              <a:spLocks/>
            </p:cNvSpPr>
            <p:nvPr/>
          </p:nvSpPr>
          <p:spPr bwMode="invGray">
            <a:xfrm>
              <a:off x="3846" y="2070"/>
              <a:ext cx="37" cy="17"/>
            </a:xfrm>
            <a:custGeom>
              <a:avLst/>
              <a:gdLst>
                <a:gd name="T0" fmla="*/ 20 w 49"/>
                <a:gd name="T1" fmla="*/ 1 h 23"/>
                <a:gd name="T2" fmla="*/ 6 w 49"/>
                <a:gd name="T3" fmla="*/ 5 h 23"/>
                <a:gd name="T4" fmla="*/ 38 w 49"/>
                <a:gd name="T5" fmla="*/ 23 h 23"/>
                <a:gd name="T6" fmla="*/ 20 w 49"/>
                <a:gd name="T7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23">
                  <a:moveTo>
                    <a:pt x="20" y="1"/>
                  </a:moveTo>
                  <a:cubicBezTo>
                    <a:pt x="15" y="2"/>
                    <a:pt x="8" y="0"/>
                    <a:pt x="6" y="5"/>
                  </a:cubicBezTo>
                  <a:cubicBezTo>
                    <a:pt x="0" y="19"/>
                    <a:pt x="32" y="21"/>
                    <a:pt x="38" y="23"/>
                  </a:cubicBezTo>
                  <a:cubicBezTo>
                    <a:pt x="49" y="6"/>
                    <a:pt x="35" y="3"/>
                    <a:pt x="20" y="1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0" name="Freeform 104"/>
            <p:cNvSpPr>
              <a:spLocks/>
            </p:cNvSpPr>
            <p:nvPr/>
          </p:nvSpPr>
          <p:spPr bwMode="invGray">
            <a:xfrm>
              <a:off x="4098" y="2294"/>
              <a:ext cx="76" cy="114"/>
            </a:xfrm>
            <a:custGeom>
              <a:avLst/>
              <a:gdLst>
                <a:gd name="T0" fmla="*/ 6 w 102"/>
                <a:gd name="T1" fmla="*/ 0 h 152"/>
                <a:gd name="T2" fmla="*/ 0 w 102"/>
                <a:gd name="T3" fmla="*/ 18 h 152"/>
                <a:gd name="T4" fmla="*/ 14 w 102"/>
                <a:gd name="T5" fmla="*/ 42 h 152"/>
                <a:gd name="T6" fmla="*/ 32 w 102"/>
                <a:gd name="T7" fmla="*/ 72 h 152"/>
                <a:gd name="T8" fmla="*/ 36 w 102"/>
                <a:gd name="T9" fmla="*/ 104 h 152"/>
                <a:gd name="T10" fmla="*/ 80 w 102"/>
                <a:gd name="T11" fmla="*/ 152 h 152"/>
                <a:gd name="T12" fmla="*/ 86 w 102"/>
                <a:gd name="T13" fmla="*/ 124 h 152"/>
                <a:gd name="T14" fmla="*/ 74 w 102"/>
                <a:gd name="T15" fmla="*/ 102 h 152"/>
                <a:gd name="T16" fmla="*/ 62 w 102"/>
                <a:gd name="T17" fmla="*/ 92 h 152"/>
                <a:gd name="T18" fmla="*/ 52 w 102"/>
                <a:gd name="T19" fmla="*/ 74 h 152"/>
                <a:gd name="T20" fmla="*/ 42 w 102"/>
                <a:gd name="T21" fmla="*/ 44 h 152"/>
                <a:gd name="T22" fmla="*/ 4 w 102"/>
                <a:gd name="T23" fmla="*/ 12 h 152"/>
                <a:gd name="T24" fmla="*/ 6 w 102"/>
                <a:gd name="T25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2" h="152">
                  <a:moveTo>
                    <a:pt x="6" y="0"/>
                  </a:moveTo>
                  <a:cubicBezTo>
                    <a:pt x="4" y="6"/>
                    <a:pt x="0" y="18"/>
                    <a:pt x="0" y="18"/>
                  </a:cubicBezTo>
                  <a:cubicBezTo>
                    <a:pt x="3" y="26"/>
                    <a:pt x="9" y="35"/>
                    <a:pt x="14" y="42"/>
                  </a:cubicBezTo>
                  <a:cubicBezTo>
                    <a:pt x="17" y="58"/>
                    <a:pt x="16" y="69"/>
                    <a:pt x="32" y="72"/>
                  </a:cubicBezTo>
                  <a:cubicBezTo>
                    <a:pt x="44" y="80"/>
                    <a:pt x="40" y="91"/>
                    <a:pt x="36" y="104"/>
                  </a:cubicBezTo>
                  <a:cubicBezTo>
                    <a:pt x="57" y="118"/>
                    <a:pt x="60" y="139"/>
                    <a:pt x="80" y="152"/>
                  </a:cubicBezTo>
                  <a:cubicBezTo>
                    <a:pt x="95" y="148"/>
                    <a:pt x="102" y="135"/>
                    <a:pt x="86" y="124"/>
                  </a:cubicBezTo>
                  <a:cubicBezTo>
                    <a:pt x="72" y="129"/>
                    <a:pt x="78" y="110"/>
                    <a:pt x="74" y="102"/>
                  </a:cubicBezTo>
                  <a:cubicBezTo>
                    <a:pt x="72" y="98"/>
                    <a:pt x="65" y="94"/>
                    <a:pt x="62" y="92"/>
                  </a:cubicBezTo>
                  <a:cubicBezTo>
                    <a:pt x="59" y="82"/>
                    <a:pt x="65" y="65"/>
                    <a:pt x="52" y="74"/>
                  </a:cubicBezTo>
                  <a:cubicBezTo>
                    <a:pt x="46" y="65"/>
                    <a:pt x="47" y="54"/>
                    <a:pt x="42" y="44"/>
                  </a:cubicBezTo>
                  <a:cubicBezTo>
                    <a:pt x="36" y="32"/>
                    <a:pt x="16" y="18"/>
                    <a:pt x="4" y="12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1" name="Freeform 105"/>
            <p:cNvSpPr>
              <a:spLocks/>
            </p:cNvSpPr>
            <p:nvPr/>
          </p:nvSpPr>
          <p:spPr bwMode="invGray">
            <a:xfrm>
              <a:off x="4159" y="2412"/>
              <a:ext cx="55" cy="78"/>
            </a:xfrm>
            <a:custGeom>
              <a:avLst/>
              <a:gdLst>
                <a:gd name="T0" fmla="*/ 64 w 74"/>
                <a:gd name="T1" fmla="*/ 22 h 103"/>
                <a:gd name="T2" fmla="*/ 74 w 74"/>
                <a:gd name="T3" fmla="*/ 40 h 103"/>
                <a:gd name="T4" fmla="*/ 30 w 74"/>
                <a:gd name="T5" fmla="*/ 84 h 103"/>
                <a:gd name="T6" fmla="*/ 32 w 74"/>
                <a:gd name="T7" fmla="*/ 100 h 103"/>
                <a:gd name="T8" fmla="*/ 20 w 74"/>
                <a:gd name="T9" fmla="*/ 94 h 103"/>
                <a:gd name="T10" fmla="*/ 6 w 74"/>
                <a:gd name="T11" fmla="*/ 84 h 103"/>
                <a:gd name="T12" fmla="*/ 0 w 74"/>
                <a:gd name="T13" fmla="*/ 82 h 103"/>
                <a:gd name="T14" fmla="*/ 10 w 74"/>
                <a:gd name="T15" fmla="*/ 58 h 103"/>
                <a:gd name="T16" fmla="*/ 12 w 74"/>
                <a:gd name="T17" fmla="*/ 52 h 103"/>
                <a:gd name="T18" fmla="*/ 2 w 74"/>
                <a:gd name="T19" fmla="*/ 24 h 103"/>
                <a:gd name="T20" fmla="*/ 4 w 74"/>
                <a:gd name="T21" fmla="*/ 14 h 103"/>
                <a:gd name="T22" fmla="*/ 26 w 74"/>
                <a:gd name="T23" fmla="*/ 22 h 103"/>
                <a:gd name="T24" fmla="*/ 36 w 74"/>
                <a:gd name="T25" fmla="*/ 36 h 103"/>
                <a:gd name="T26" fmla="*/ 64 w 74"/>
                <a:gd name="T27" fmla="*/ 22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4" h="103">
                  <a:moveTo>
                    <a:pt x="64" y="22"/>
                  </a:moveTo>
                  <a:cubicBezTo>
                    <a:pt x="73" y="36"/>
                    <a:pt x="70" y="29"/>
                    <a:pt x="74" y="40"/>
                  </a:cubicBezTo>
                  <a:cubicBezTo>
                    <a:pt x="70" y="77"/>
                    <a:pt x="68" y="81"/>
                    <a:pt x="30" y="84"/>
                  </a:cubicBezTo>
                  <a:cubicBezTo>
                    <a:pt x="33" y="88"/>
                    <a:pt x="39" y="95"/>
                    <a:pt x="32" y="100"/>
                  </a:cubicBezTo>
                  <a:cubicBezTo>
                    <a:pt x="28" y="103"/>
                    <a:pt x="24" y="95"/>
                    <a:pt x="20" y="94"/>
                  </a:cubicBezTo>
                  <a:cubicBezTo>
                    <a:pt x="17" y="84"/>
                    <a:pt x="20" y="89"/>
                    <a:pt x="6" y="84"/>
                  </a:cubicBezTo>
                  <a:cubicBezTo>
                    <a:pt x="4" y="83"/>
                    <a:pt x="0" y="82"/>
                    <a:pt x="0" y="82"/>
                  </a:cubicBezTo>
                  <a:cubicBezTo>
                    <a:pt x="3" y="73"/>
                    <a:pt x="7" y="67"/>
                    <a:pt x="10" y="58"/>
                  </a:cubicBezTo>
                  <a:cubicBezTo>
                    <a:pt x="11" y="56"/>
                    <a:pt x="12" y="52"/>
                    <a:pt x="12" y="52"/>
                  </a:cubicBezTo>
                  <a:cubicBezTo>
                    <a:pt x="10" y="42"/>
                    <a:pt x="8" y="33"/>
                    <a:pt x="2" y="24"/>
                  </a:cubicBezTo>
                  <a:cubicBezTo>
                    <a:pt x="3" y="21"/>
                    <a:pt x="2" y="17"/>
                    <a:pt x="4" y="14"/>
                  </a:cubicBezTo>
                  <a:cubicBezTo>
                    <a:pt x="11" y="0"/>
                    <a:pt x="18" y="19"/>
                    <a:pt x="26" y="22"/>
                  </a:cubicBezTo>
                  <a:cubicBezTo>
                    <a:pt x="31" y="36"/>
                    <a:pt x="26" y="33"/>
                    <a:pt x="36" y="36"/>
                  </a:cubicBezTo>
                  <a:cubicBezTo>
                    <a:pt x="45" y="30"/>
                    <a:pt x="55" y="28"/>
                    <a:pt x="64" y="22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2" name="Freeform 106"/>
            <p:cNvSpPr>
              <a:spLocks/>
            </p:cNvSpPr>
            <p:nvPr/>
          </p:nvSpPr>
          <p:spPr bwMode="invGray">
            <a:xfrm>
              <a:off x="4123" y="2492"/>
              <a:ext cx="109" cy="189"/>
            </a:xfrm>
            <a:custGeom>
              <a:avLst/>
              <a:gdLst>
                <a:gd name="T0" fmla="*/ 82 w 146"/>
                <a:gd name="T1" fmla="*/ 100 h 252"/>
                <a:gd name="T2" fmla="*/ 66 w 146"/>
                <a:gd name="T3" fmla="*/ 106 h 252"/>
                <a:gd name="T4" fmla="*/ 64 w 146"/>
                <a:gd name="T5" fmla="*/ 132 h 252"/>
                <a:gd name="T6" fmla="*/ 22 w 146"/>
                <a:gd name="T7" fmla="*/ 146 h 252"/>
                <a:gd name="T8" fmla="*/ 8 w 146"/>
                <a:gd name="T9" fmla="*/ 168 h 252"/>
                <a:gd name="T10" fmla="*/ 20 w 146"/>
                <a:gd name="T11" fmla="*/ 182 h 252"/>
                <a:gd name="T12" fmla="*/ 8 w 146"/>
                <a:gd name="T13" fmla="*/ 198 h 252"/>
                <a:gd name="T14" fmla="*/ 24 w 146"/>
                <a:gd name="T15" fmla="*/ 252 h 252"/>
                <a:gd name="T16" fmla="*/ 28 w 146"/>
                <a:gd name="T17" fmla="*/ 214 h 252"/>
                <a:gd name="T18" fmla="*/ 22 w 146"/>
                <a:gd name="T19" fmla="*/ 192 h 252"/>
                <a:gd name="T20" fmla="*/ 42 w 146"/>
                <a:gd name="T21" fmla="*/ 176 h 252"/>
                <a:gd name="T22" fmla="*/ 52 w 146"/>
                <a:gd name="T23" fmla="*/ 158 h 252"/>
                <a:gd name="T24" fmla="*/ 66 w 146"/>
                <a:gd name="T25" fmla="*/ 174 h 252"/>
                <a:gd name="T26" fmla="*/ 44 w 146"/>
                <a:gd name="T27" fmla="*/ 190 h 252"/>
                <a:gd name="T28" fmla="*/ 56 w 146"/>
                <a:gd name="T29" fmla="*/ 200 h 252"/>
                <a:gd name="T30" fmla="*/ 68 w 146"/>
                <a:gd name="T31" fmla="*/ 178 h 252"/>
                <a:gd name="T32" fmla="*/ 84 w 146"/>
                <a:gd name="T33" fmla="*/ 184 h 252"/>
                <a:gd name="T34" fmla="*/ 104 w 146"/>
                <a:gd name="T35" fmla="*/ 148 h 252"/>
                <a:gd name="T36" fmla="*/ 114 w 146"/>
                <a:gd name="T37" fmla="*/ 156 h 252"/>
                <a:gd name="T38" fmla="*/ 136 w 146"/>
                <a:gd name="T39" fmla="*/ 148 h 252"/>
                <a:gd name="T40" fmla="*/ 146 w 146"/>
                <a:gd name="T41" fmla="*/ 130 h 252"/>
                <a:gd name="T42" fmla="*/ 142 w 146"/>
                <a:gd name="T43" fmla="*/ 110 h 252"/>
                <a:gd name="T44" fmla="*/ 134 w 146"/>
                <a:gd name="T45" fmla="*/ 98 h 252"/>
                <a:gd name="T46" fmla="*/ 122 w 146"/>
                <a:gd name="T47" fmla="*/ 40 h 252"/>
                <a:gd name="T48" fmla="*/ 94 w 146"/>
                <a:gd name="T49" fmla="*/ 0 h 252"/>
                <a:gd name="T50" fmla="*/ 78 w 146"/>
                <a:gd name="T51" fmla="*/ 12 h 252"/>
                <a:gd name="T52" fmla="*/ 96 w 146"/>
                <a:gd name="T53" fmla="*/ 34 h 252"/>
                <a:gd name="T54" fmla="*/ 96 w 146"/>
                <a:gd name="T55" fmla="*/ 64 h 252"/>
                <a:gd name="T56" fmla="*/ 82 w 146"/>
                <a:gd name="T57" fmla="*/ 100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6" h="252">
                  <a:moveTo>
                    <a:pt x="82" y="100"/>
                  </a:moveTo>
                  <a:cubicBezTo>
                    <a:pt x="70" y="88"/>
                    <a:pt x="69" y="92"/>
                    <a:pt x="66" y="106"/>
                  </a:cubicBezTo>
                  <a:cubicBezTo>
                    <a:pt x="65" y="115"/>
                    <a:pt x="68" y="124"/>
                    <a:pt x="64" y="132"/>
                  </a:cubicBezTo>
                  <a:cubicBezTo>
                    <a:pt x="63" y="133"/>
                    <a:pt x="28" y="142"/>
                    <a:pt x="22" y="146"/>
                  </a:cubicBezTo>
                  <a:cubicBezTo>
                    <a:pt x="18" y="157"/>
                    <a:pt x="18" y="162"/>
                    <a:pt x="8" y="168"/>
                  </a:cubicBezTo>
                  <a:cubicBezTo>
                    <a:pt x="0" y="180"/>
                    <a:pt x="7" y="180"/>
                    <a:pt x="20" y="182"/>
                  </a:cubicBezTo>
                  <a:cubicBezTo>
                    <a:pt x="17" y="190"/>
                    <a:pt x="15" y="193"/>
                    <a:pt x="8" y="198"/>
                  </a:cubicBezTo>
                  <a:cubicBezTo>
                    <a:pt x="10" y="214"/>
                    <a:pt x="9" y="242"/>
                    <a:pt x="24" y="252"/>
                  </a:cubicBezTo>
                  <a:cubicBezTo>
                    <a:pt x="42" y="246"/>
                    <a:pt x="31" y="227"/>
                    <a:pt x="28" y="214"/>
                  </a:cubicBezTo>
                  <a:cubicBezTo>
                    <a:pt x="26" y="207"/>
                    <a:pt x="22" y="192"/>
                    <a:pt x="22" y="192"/>
                  </a:cubicBezTo>
                  <a:cubicBezTo>
                    <a:pt x="25" y="180"/>
                    <a:pt x="33" y="182"/>
                    <a:pt x="42" y="176"/>
                  </a:cubicBezTo>
                  <a:cubicBezTo>
                    <a:pt x="44" y="169"/>
                    <a:pt x="52" y="158"/>
                    <a:pt x="52" y="158"/>
                  </a:cubicBezTo>
                  <a:cubicBezTo>
                    <a:pt x="58" y="164"/>
                    <a:pt x="63" y="166"/>
                    <a:pt x="66" y="174"/>
                  </a:cubicBezTo>
                  <a:cubicBezTo>
                    <a:pt x="59" y="178"/>
                    <a:pt x="51" y="188"/>
                    <a:pt x="44" y="190"/>
                  </a:cubicBezTo>
                  <a:cubicBezTo>
                    <a:pt x="36" y="202"/>
                    <a:pt x="46" y="202"/>
                    <a:pt x="56" y="200"/>
                  </a:cubicBezTo>
                  <a:cubicBezTo>
                    <a:pt x="60" y="189"/>
                    <a:pt x="59" y="184"/>
                    <a:pt x="68" y="178"/>
                  </a:cubicBezTo>
                  <a:cubicBezTo>
                    <a:pt x="77" y="181"/>
                    <a:pt x="75" y="187"/>
                    <a:pt x="84" y="184"/>
                  </a:cubicBezTo>
                  <a:cubicBezTo>
                    <a:pt x="92" y="171"/>
                    <a:pt x="91" y="157"/>
                    <a:pt x="104" y="148"/>
                  </a:cubicBezTo>
                  <a:cubicBezTo>
                    <a:pt x="108" y="149"/>
                    <a:pt x="110" y="155"/>
                    <a:pt x="114" y="156"/>
                  </a:cubicBezTo>
                  <a:cubicBezTo>
                    <a:pt x="120" y="158"/>
                    <a:pt x="131" y="151"/>
                    <a:pt x="136" y="148"/>
                  </a:cubicBezTo>
                  <a:cubicBezTo>
                    <a:pt x="145" y="134"/>
                    <a:pt x="142" y="141"/>
                    <a:pt x="146" y="130"/>
                  </a:cubicBezTo>
                  <a:cubicBezTo>
                    <a:pt x="146" y="127"/>
                    <a:pt x="145" y="115"/>
                    <a:pt x="142" y="110"/>
                  </a:cubicBezTo>
                  <a:cubicBezTo>
                    <a:pt x="140" y="106"/>
                    <a:pt x="134" y="98"/>
                    <a:pt x="134" y="98"/>
                  </a:cubicBezTo>
                  <a:cubicBezTo>
                    <a:pt x="131" y="78"/>
                    <a:pt x="142" y="53"/>
                    <a:pt x="122" y="40"/>
                  </a:cubicBezTo>
                  <a:cubicBezTo>
                    <a:pt x="112" y="26"/>
                    <a:pt x="109" y="10"/>
                    <a:pt x="94" y="0"/>
                  </a:cubicBezTo>
                  <a:cubicBezTo>
                    <a:pt x="87" y="4"/>
                    <a:pt x="86" y="9"/>
                    <a:pt x="78" y="12"/>
                  </a:cubicBezTo>
                  <a:cubicBezTo>
                    <a:pt x="67" y="29"/>
                    <a:pt x="80" y="31"/>
                    <a:pt x="96" y="34"/>
                  </a:cubicBezTo>
                  <a:cubicBezTo>
                    <a:pt x="103" y="44"/>
                    <a:pt x="100" y="53"/>
                    <a:pt x="96" y="64"/>
                  </a:cubicBezTo>
                  <a:cubicBezTo>
                    <a:pt x="96" y="68"/>
                    <a:pt x="95" y="106"/>
                    <a:pt x="82" y="10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3" name="Freeform 107"/>
            <p:cNvSpPr>
              <a:spLocks/>
            </p:cNvSpPr>
            <p:nvPr/>
          </p:nvSpPr>
          <p:spPr bwMode="invGray">
            <a:xfrm>
              <a:off x="3062" y="1988"/>
              <a:ext cx="52" cy="30"/>
            </a:xfrm>
            <a:custGeom>
              <a:avLst/>
              <a:gdLst>
                <a:gd name="T0" fmla="*/ 59 w 70"/>
                <a:gd name="T1" fmla="*/ 0 h 40"/>
                <a:gd name="T2" fmla="*/ 65 w 70"/>
                <a:gd name="T3" fmla="*/ 20 h 40"/>
                <a:gd name="T4" fmla="*/ 41 w 70"/>
                <a:gd name="T5" fmla="*/ 24 h 40"/>
                <a:gd name="T6" fmla="*/ 31 w 70"/>
                <a:gd name="T7" fmla="*/ 40 h 40"/>
                <a:gd name="T8" fmla="*/ 7 w 70"/>
                <a:gd name="T9" fmla="*/ 38 h 40"/>
                <a:gd name="T10" fmla="*/ 1 w 70"/>
                <a:gd name="T11" fmla="*/ 36 h 40"/>
                <a:gd name="T12" fmla="*/ 33 w 70"/>
                <a:gd name="T13" fmla="*/ 20 h 40"/>
                <a:gd name="T14" fmla="*/ 59 w 70"/>
                <a:gd name="T1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40">
                  <a:moveTo>
                    <a:pt x="59" y="0"/>
                  </a:moveTo>
                  <a:cubicBezTo>
                    <a:pt x="68" y="3"/>
                    <a:pt x="70" y="10"/>
                    <a:pt x="65" y="20"/>
                  </a:cubicBezTo>
                  <a:cubicBezTo>
                    <a:pt x="61" y="27"/>
                    <a:pt x="49" y="23"/>
                    <a:pt x="41" y="24"/>
                  </a:cubicBezTo>
                  <a:cubicBezTo>
                    <a:pt x="36" y="38"/>
                    <a:pt x="41" y="34"/>
                    <a:pt x="31" y="40"/>
                  </a:cubicBezTo>
                  <a:cubicBezTo>
                    <a:pt x="23" y="39"/>
                    <a:pt x="15" y="39"/>
                    <a:pt x="7" y="38"/>
                  </a:cubicBezTo>
                  <a:cubicBezTo>
                    <a:pt x="5" y="38"/>
                    <a:pt x="0" y="38"/>
                    <a:pt x="1" y="36"/>
                  </a:cubicBezTo>
                  <a:cubicBezTo>
                    <a:pt x="7" y="26"/>
                    <a:pt x="23" y="23"/>
                    <a:pt x="33" y="20"/>
                  </a:cubicBezTo>
                  <a:cubicBezTo>
                    <a:pt x="39" y="11"/>
                    <a:pt x="51" y="8"/>
                    <a:pt x="59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4" name="Freeform 108"/>
            <p:cNvSpPr>
              <a:spLocks/>
            </p:cNvSpPr>
            <p:nvPr/>
          </p:nvSpPr>
          <p:spPr bwMode="invGray">
            <a:xfrm>
              <a:off x="2955" y="1997"/>
              <a:ext cx="19" cy="22"/>
            </a:xfrm>
            <a:custGeom>
              <a:avLst/>
              <a:gdLst>
                <a:gd name="T0" fmla="*/ 18 w 26"/>
                <a:gd name="T1" fmla="*/ 0 h 29"/>
                <a:gd name="T2" fmla="*/ 0 w 26"/>
                <a:gd name="T3" fmla="*/ 18 h 29"/>
                <a:gd name="T4" fmla="*/ 18 w 26"/>
                <a:gd name="T5" fmla="*/ 26 h 29"/>
                <a:gd name="T6" fmla="*/ 18 w 26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29">
                  <a:moveTo>
                    <a:pt x="18" y="0"/>
                  </a:moveTo>
                  <a:cubicBezTo>
                    <a:pt x="9" y="6"/>
                    <a:pt x="4" y="7"/>
                    <a:pt x="0" y="18"/>
                  </a:cubicBezTo>
                  <a:cubicBezTo>
                    <a:pt x="7" y="25"/>
                    <a:pt x="9" y="29"/>
                    <a:pt x="18" y="26"/>
                  </a:cubicBezTo>
                  <a:cubicBezTo>
                    <a:pt x="22" y="14"/>
                    <a:pt x="26" y="12"/>
                    <a:pt x="18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5" name="Freeform 109"/>
            <p:cNvSpPr>
              <a:spLocks/>
            </p:cNvSpPr>
            <p:nvPr/>
          </p:nvSpPr>
          <p:spPr bwMode="invGray">
            <a:xfrm>
              <a:off x="2979" y="1996"/>
              <a:ext cx="37" cy="27"/>
            </a:xfrm>
            <a:custGeom>
              <a:avLst/>
              <a:gdLst>
                <a:gd name="T0" fmla="*/ 14 w 49"/>
                <a:gd name="T1" fmla="*/ 6 h 36"/>
                <a:gd name="T2" fmla="*/ 0 w 49"/>
                <a:gd name="T3" fmla="*/ 18 h 36"/>
                <a:gd name="T4" fmla="*/ 6 w 49"/>
                <a:gd name="T5" fmla="*/ 32 h 36"/>
                <a:gd name="T6" fmla="*/ 18 w 49"/>
                <a:gd name="T7" fmla="*/ 36 h 36"/>
                <a:gd name="T8" fmla="*/ 40 w 49"/>
                <a:gd name="T9" fmla="*/ 26 h 36"/>
                <a:gd name="T10" fmla="*/ 14 w 49"/>
                <a:gd name="T1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>
                  <a:moveTo>
                    <a:pt x="14" y="6"/>
                  </a:moveTo>
                  <a:cubicBezTo>
                    <a:pt x="11" y="14"/>
                    <a:pt x="7" y="13"/>
                    <a:pt x="0" y="18"/>
                  </a:cubicBezTo>
                  <a:cubicBezTo>
                    <a:pt x="1" y="22"/>
                    <a:pt x="2" y="29"/>
                    <a:pt x="6" y="32"/>
                  </a:cubicBezTo>
                  <a:cubicBezTo>
                    <a:pt x="10" y="34"/>
                    <a:pt x="18" y="36"/>
                    <a:pt x="18" y="36"/>
                  </a:cubicBezTo>
                  <a:cubicBezTo>
                    <a:pt x="24" y="27"/>
                    <a:pt x="30" y="28"/>
                    <a:pt x="40" y="26"/>
                  </a:cubicBezTo>
                  <a:cubicBezTo>
                    <a:pt x="49" y="0"/>
                    <a:pt x="26" y="18"/>
                    <a:pt x="14" y="6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6" name="Freeform 110"/>
            <p:cNvSpPr>
              <a:spLocks/>
            </p:cNvSpPr>
            <p:nvPr/>
          </p:nvSpPr>
          <p:spPr bwMode="invGray">
            <a:xfrm>
              <a:off x="3040" y="1987"/>
              <a:ext cx="20" cy="16"/>
            </a:xfrm>
            <a:custGeom>
              <a:avLst/>
              <a:gdLst>
                <a:gd name="T0" fmla="*/ 11 w 27"/>
                <a:gd name="T1" fmla="*/ 0 h 22"/>
                <a:gd name="T2" fmla="*/ 3 w 27"/>
                <a:gd name="T3" fmla="*/ 12 h 22"/>
                <a:gd name="T4" fmla="*/ 19 w 27"/>
                <a:gd name="T5" fmla="*/ 22 h 22"/>
                <a:gd name="T6" fmla="*/ 11 w 27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22">
                  <a:moveTo>
                    <a:pt x="11" y="0"/>
                  </a:moveTo>
                  <a:cubicBezTo>
                    <a:pt x="8" y="4"/>
                    <a:pt x="0" y="8"/>
                    <a:pt x="3" y="12"/>
                  </a:cubicBezTo>
                  <a:cubicBezTo>
                    <a:pt x="6" y="17"/>
                    <a:pt x="19" y="22"/>
                    <a:pt x="19" y="22"/>
                  </a:cubicBezTo>
                  <a:cubicBezTo>
                    <a:pt x="27" y="10"/>
                    <a:pt x="15" y="11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7" name="Freeform 111"/>
            <p:cNvSpPr>
              <a:spLocks/>
            </p:cNvSpPr>
            <p:nvPr/>
          </p:nvSpPr>
          <p:spPr bwMode="invGray">
            <a:xfrm>
              <a:off x="3022" y="2005"/>
              <a:ext cx="15" cy="13"/>
            </a:xfrm>
            <a:custGeom>
              <a:avLst/>
              <a:gdLst>
                <a:gd name="T0" fmla="*/ 11 w 20"/>
                <a:gd name="T1" fmla="*/ 0 h 18"/>
                <a:gd name="T2" fmla="*/ 9 w 20"/>
                <a:gd name="T3" fmla="*/ 18 h 18"/>
                <a:gd name="T4" fmla="*/ 11 w 20"/>
                <a:gd name="T5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8">
                  <a:moveTo>
                    <a:pt x="11" y="0"/>
                  </a:moveTo>
                  <a:cubicBezTo>
                    <a:pt x="1" y="14"/>
                    <a:pt x="0" y="9"/>
                    <a:pt x="9" y="18"/>
                  </a:cubicBezTo>
                  <a:cubicBezTo>
                    <a:pt x="20" y="14"/>
                    <a:pt x="16" y="18"/>
                    <a:pt x="11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8" name="Freeform 112"/>
            <p:cNvSpPr>
              <a:spLocks/>
            </p:cNvSpPr>
            <p:nvPr/>
          </p:nvSpPr>
          <p:spPr bwMode="invGray">
            <a:xfrm>
              <a:off x="4162" y="2021"/>
              <a:ext cx="18" cy="33"/>
            </a:xfrm>
            <a:custGeom>
              <a:avLst/>
              <a:gdLst>
                <a:gd name="T0" fmla="*/ 24 w 24"/>
                <a:gd name="T1" fmla="*/ 0 h 44"/>
                <a:gd name="T2" fmla="*/ 8 w 24"/>
                <a:gd name="T3" fmla="*/ 16 h 44"/>
                <a:gd name="T4" fmla="*/ 0 w 24"/>
                <a:gd name="T5" fmla="*/ 34 h 44"/>
                <a:gd name="T6" fmla="*/ 16 w 24"/>
                <a:gd name="T7" fmla="*/ 40 h 44"/>
                <a:gd name="T8" fmla="*/ 24 w 24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4">
                  <a:moveTo>
                    <a:pt x="24" y="0"/>
                  </a:moveTo>
                  <a:cubicBezTo>
                    <a:pt x="19" y="7"/>
                    <a:pt x="15" y="11"/>
                    <a:pt x="8" y="16"/>
                  </a:cubicBezTo>
                  <a:cubicBezTo>
                    <a:pt x="4" y="21"/>
                    <a:pt x="0" y="34"/>
                    <a:pt x="0" y="34"/>
                  </a:cubicBezTo>
                  <a:cubicBezTo>
                    <a:pt x="3" y="44"/>
                    <a:pt x="7" y="42"/>
                    <a:pt x="16" y="40"/>
                  </a:cubicBezTo>
                  <a:cubicBezTo>
                    <a:pt x="20" y="27"/>
                    <a:pt x="24" y="14"/>
                    <a:pt x="24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09" name="Freeform 113"/>
            <p:cNvSpPr>
              <a:spLocks/>
            </p:cNvSpPr>
            <p:nvPr/>
          </p:nvSpPr>
          <p:spPr bwMode="invGray">
            <a:xfrm>
              <a:off x="3278" y="3473"/>
              <a:ext cx="31" cy="18"/>
            </a:xfrm>
            <a:custGeom>
              <a:avLst/>
              <a:gdLst>
                <a:gd name="T0" fmla="*/ 30 w 41"/>
                <a:gd name="T1" fmla="*/ 0 h 24"/>
                <a:gd name="T2" fmla="*/ 26 w 41"/>
                <a:gd name="T3" fmla="*/ 24 h 24"/>
                <a:gd name="T4" fmla="*/ 30 w 41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4">
                  <a:moveTo>
                    <a:pt x="30" y="0"/>
                  </a:moveTo>
                  <a:cubicBezTo>
                    <a:pt x="4" y="4"/>
                    <a:pt x="0" y="17"/>
                    <a:pt x="26" y="24"/>
                  </a:cubicBezTo>
                  <a:cubicBezTo>
                    <a:pt x="41" y="19"/>
                    <a:pt x="38" y="10"/>
                    <a:pt x="30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0" name="Freeform 114"/>
            <p:cNvSpPr>
              <a:spLocks/>
            </p:cNvSpPr>
            <p:nvPr/>
          </p:nvSpPr>
          <p:spPr bwMode="invGray">
            <a:xfrm>
              <a:off x="3318" y="3466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1" name="Freeform 115"/>
            <p:cNvSpPr>
              <a:spLocks/>
            </p:cNvSpPr>
            <p:nvPr/>
          </p:nvSpPr>
          <p:spPr bwMode="invGray">
            <a:xfrm>
              <a:off x="3251" y="3312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2" name="Freeform 116"/>
            <p:cNvSpPr>
              <a:spLocks/>
            </p:cNvSpPr>
            <p:nvPr/>
          </p:nvSpPr>
          <p:spPr bwMode="invGray">
            <a:xfrm>
              <a:off x="3311" y="3239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3" name="Freeform 117"/>
            <p:cNvSpPr>
              <a:spLocks/>
            </p:cNvSpPr>
            <p:nvPr/>
          </p:nvSpPr>
          <p:spPr bwMode="invGray">
            <a:xfrm>
              <a:off x="3287" y="3238"/>
              <a:ext cx="11" cy="19"/>
            </a:xfrm>
            <a:custGeom>
              <a:avLst/>
              <a:gdLst>
                <a:gd name="T0" fmla="*/ 6 w 14"/>
                <a:gd name="T1" fmla="*/ 0 h 25"/>
                <a:gd name="T2" fmla="*/ 0 w 14"/>
                <a:gd name="T3" fmla="*/ 13 h 25"/>
                <a:gd name="T4" fmla="*/ 12 w 14"/>
                <a:gd name="T5" fmla="*/ 24 h 25"/>
                <a:gd name="T6" fmla="*/ 6 w 14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5">
                  <a:moveTo>
                    <a:pt x="6" y="0"/>
                  </a:moveTo>
                  <a:cubicBezTo>
                    <a:pt x="4" y="5"/>
                    <a:pt x="3" y="9"/>
                    <a:pt x="0" y="13"/>
                  </a:cubicBezTo>
                  <a:cubicBezTo>
                    <a:pt x="1" y="24"/>
                    <a:pt x="1" y="25"/>
                    <a:pt x="12" y="24"/>
                  </a:cubicBezTo>
                  <a:cubicBezTo>
                    <a:pt x="14" y="12"/>
                    <a:pt x="8" y="10"/>
                    <a:pt x="6" y="0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4" name="Freeform 118"/>
            <p:cNvSpPr>
              <a:spLocks/>
            </p:cNvSpPr>
            <p:nvPr/>
          </p:nvSpPr>
          <p:spPr bwMode="invGray">
            <a:xfrm>
              <a:off x="3276" y="3260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5" name="Freeform 119"/>
            <p:cNvSpPr>
              <a:spLocks/>
            </p:cNvSpPr>
            <p:nvPr/>
          </p:nvSpPr>
          <p:spPr bwMode="invGray">
            <a:xfrm>
              <a:off x="3251" y="3294"/>
              <a:ext cx="9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6" name="Freeform 120"/>
            <p:cNvSpPr>
              <a:spLocks/>
            </p:cNvSpPr>
            <p:nvPr/>
          </p:nvSpPr>
          <p:spPr bwMode="invGray">
            <a:xfrm>
              <a:off x="3270" y="3281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7" name="Freeform 121"/>
            <p:cNvSpPr>
              <a:spLocks/>
            </p:cNvSpPr>
            <p:nvPr/>
          </p:nvSpPr>
          <p:spPr bwMode="invGray">
            <a:xfrm>
              <a:off x="2537" y="2293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8" name="Freeform 122"/>
            <p:cNvSpPr>
              <a:spLocks/>
            </p:cNvSpPr>
            <p:nvPr/>
          </p:nvSpPr>
          <p:spPr bwMode="invGray">
            <a:xfrm>
              <a:off x="2476" y="2259"/>
              <a:ext cx="10" cy="15"/>
            </a:xfrm>
            <a:custGeom>
              <a:avLst/>
              <a:gdLst>
                <a:gd name="T0" fmla="*/ 10 w 13"/>
                <a:gd name="T1" fmla="*/ 5 h 20"/>
                <a:gd name="T2" fmla="*/ 1 w 13"/>
                <a:gd name="T3" fmla="*/ 11 h 20"/>
                <a:gd name="T4" fmla="*/ 9 w 13"/>
                <a:gd name="T5" fmla="*/ 20 h 20"/>
                <a:gd name="T6" fmla="*/ 10 w 13"/>
                <a:gd name="T7" fmla="*/ 5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0">
                  <a:moveTo>
                    <a:pt x="10" y="5"/>
                  </a:moveTo>
                  <a:cubicBezTo>
                    <a:pt x="3" y="0"/>
                    <a:pt x="5" y="6"/>
                    <a:pt x="1" y="11"/>
                  </a:cubicBezTo>
                  <a:cubicBezTo>
                    <a:pt x="0" y="18"/>
                    <a:pt x="2" y="19"/>
                    <a:pt x="9" y="20"/>
                  </a:cubicBezTo>
                  <a:cubicBezTo>
                    <a:pt x="13" y="14"/>
                    <a:pt x="10" y="12"/>
                    <a:pt x="10" y="5"/>
                  </a:cubicBez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292929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19" name="Freeform 123"/>
            <p:cNvSpPr>
              <a:spLocks/>
            </p:cNvSpPr>
            <p:nvPr/>
          </p:nvSpPr>
          <p:spPr bwMode="invGray">
            <a:xfrm>
              <a:off x="2238" y="2042"/>
              <a:ext cx="2060" cy="1644"/>
            </a:xfrm>
            <a:custGeom>
              <a:avLst/>
              <a:gdLst>
                <a:gd name="T0" fmla="*/ 452 w 2060"/>
                <a:gd name="T1" fmla="*/ 653 h 1644"/>
                <a:gd name="T2" fmla="*/ 333 w 2060"/>
                <a:gd name="T3" fmla="*/ 595 h 1644"/>
                <a:gd name="T4" fmla="*/ 158 w 2060"/>
                <a:gd name="T5" fmla="*/ 645 h 1644"/>
                <a:gd name="T6" fmla="*/ 46 w 2060"/>
                <a:gd name="T7" fmla="*/ 759 h 1644"/>
                <a:gd name="T8" fmla="*/ 12 w 2060"/>
                <a:gd name="T9" fmla="*/ 941 h 1644"/>
                <a:gd name="T10" fmla="*/ 146 w 2060"/>
                <a:gd name="T11" fmla="*/ 1059 h 1644"/>
                <a:gd name="T12" fmla="*/ 308 w 2060"/>
                <a:gd name="T13" fmla="*/ 1041 h 1644"/>
                <a:gd name="T14" fmla="*/ 396 w 2060"/>
                <a:gd name="T15" fmla="*/ 1138 h 1644"/>
                <a:gd name="T16" fmla="*/ 452 w 2060"/>
                <a:gd name="T17" fmla="*/ 1447 h 1644"/>
                <a:gd name="T18" fmla="*/ 497 w 2060"/>
                <a:gd name="T19" fmla="*/ 1628 h 1644"/>
                <a:gd name="T20" fmla="*/ 704 w 2060"/>
                <a:gd name="T21" fmla="*/ 1574 h 1644"/>
                <a:gd name="T22" fmla="*/ 817 w 2060"/>
                <a:gd name="T23" fmla="*/ 1380 h 1644"/>
                <a:gd name="T24" fmla="*/ 885 w 2060"/>
                <a:gd name="T25" fmla="*/ 1153 h 1644"/>
                <a:gd name="T26" fmla="*/ 998 w 2060"/>
                <a:gd name="T27" fmla="*/ 999 h 1644"/>
                <a:gd name="T28" fmla="*/ 796 w 2060"/>
                <a:gd name="T29" fmla="*/ 856 h 1644"/>
                <a:gd name="T30" fmla="*/ 817 w 2060"/>
                <a:gd name="T31" fmla="*/ 819 h 1644"/>
                <a:gd name="T32" fmla="*/ 1003 w 2060"/>
                <a:gd name="T33" fmla="*/ 916 h 1644"/>
                <a:gd name="T34" fmla="*/ 1098 w 2060"/>
                <a:gd name="T35" fmla="*/ 792 h 1644"/>
                <a:gd name="T36" fmla="*/ 1046 w 2060"/>
                <a:gd name="T37" fmla="*/ 763 h 1644"/>
                <a:gd name="T38" fmla="*/ 929 w 2060"/>
                <a:gd name="T39" fmla="*/ 716 h 1644"/>
                <a:gd name="T40" fmla="*/ 1141 w 2060"/>
                <a:gd name="T41" fmla="*/ 761 h 1644"/>
                <a:gd name="T42" fmla="*/ 1296 w 2060"/>
                <a:gd name="T43" fmla="*/ 852 h 1644"/>
                <a:gd name="T44" fmla="*/ 1373 w 2060"/>
                <a:gd name="T45" fmla="*/ 1033 h 1644"/>
                <a:gd name="T46" fmla="*/ 1608 w 2060"/>
                <a:gd name="T47" fmla="*/ 847 h 1644"/>
                <a:gd name="T48" fmla="*/ 1704 w 2060"/>
                <a:gd name="T49" fmla="*/ 1030 h 1644"/>
                <a:gd name="T50" fmla="*/ 1707 w 2060"/>
                <a:gd name="T51" fmla="*/ 874 h 1644"/>
                <a:gd name="T52" fmla="*/ 1759 w 2060"/>
                <a:gd name="T53" fmla="*/ 800 h 1644"/>
                <a:gd name="T54" fmla="*/ 1783 w 2060"/>
                <a:gd name="T55" fmla="*/ 544 h 1644"/>
                <a:gd name="T56" fmla="*/ 1824 w 2060"/>
                <a:gd name="T57" fmla="*/ 528 h 1644"/>
                <a:gd name="T58" fmla="*/ 1844 w 2060"/>
                <a:gd name="T59" fmla="*/ 427 h 1644"/>
                <a:gd name="T60" fmla="*/ 1805 w 2060"/>
                <a:gd name="T61" fmla="*/ 226 h 1644"/>
                <a:gd name="T62" fmla="*/ 1899 w 2060"/>
                <a:gd name="T63" fmla="*/ 108 h 1644"/>
                <a:gd name="T64" fmla="*/ 1947 w 2060"/>
                <a:gd name="T65" fmla="*/ 209 h 1644"/>
                <a:gd name="T66" fmla="*/ 1943 w 2060"/>
                <a:gd name="T67" fmla="*/ 123 h 1644"/>
                <a:gd name="T68" fmla="*/ 1975 w 2060"/>
                <a:gd name="T69" fmla="*/ 51 h 1644"/>
                <a:gd name="T70" fmla="*/ 2038 w 2060"/>
                <a:gd name="T71" fmla="*/ 0 h 1644"/>
                <a:gd name="T72" fmla="*/ 1820 w 2060"/>
                <a:gd name="T73" fmla="*/ 63 h 1644"/>
                <a:gd name="T74" fmla="*/ 1583 w 2060"/>
                <a:gd name="T75" fmla="*/ 83 h 1644"/>
                <a:gd name="T76" fmla="*/ 1349 w 2060"/>
                <a:gd name="T77" fmla="*/ 30 h 1644"/>
                <a:gd name="T78" fmla="*/ 1132 w 2060"/>
                <a:gd name="T79" fmla="*/ 65 h 1644"/>
                <a:gd name="T80" fmla="*/ 1040 w 2060"/>
                <a:gd name="T81" fmla="*/ 170 h 1644"/>
                <a:gd name="T82" fmla="*/ 926 w 2060"/>
                <a:gd name="T83" fmla="*/ 137 h 1644"/>
                <a:gd name="T84" fmla="*/ 758 w 2060"/>
                <a:gd name="T85" fmla="*/ 183 h 1644"/>
                <a:gd name="T86" fmla="*/ 667 w 2060"/>
                <a:gd name="T87" fmla="*/ 140 h 1644"/>
                <a:gd name="T88" fmla="*/ 364 w 2060"/>
                <a:gd name="T89" fmla="*/ 248 h 1644"/>
                <a:gd name="T90" fmla="*/ 535 w 2060"/>
                <a:gd name="T91" fmla="*/ 213 h 1644"/>
                <a:gd name="T92" fmla="*/ 638 w 2060"/>
                <a:gd name="T93" fmla="*/ 276 h 1644"/>
                <a:gd name="T94" fmla="*/ 443 w 2060"/>
                <a:gd name="T95" fmla="*/ 357 h 1644"/>
                <a:gd name="T96" fmla="*/ 275 w 2060"/>
                <a:gd name="T97" fmla="*/ 416 h 1644"/>
                <a:gd name="T98" fmla="*/ 167 w 2060"/>
                <a:gd name="T99" fmla="*/ 537 h 1644"/>
                <a:gd name="T100" fmla="*/ 283 w 2060"/>
                <a:gd name="T101" fmla="*/ 552 h 1644"/>
                <a:gd name="T102" fmla="*/ 381 w 2060"/>
                <a:gd name="T103" fmla="*/ 573 h 1644"/>
                <a:gd name="T104" fmla="*/ 493 w 2060"/>
                <a:gd name="T105" fmla="*/ 590 h 1644"/>
                <a:gd name="T106" fmla="*/ 487 w 2060"/>
                <a:gd name="T107" fmla="*/ 512 h 1644"/>
                <a:gd name="T108" fmla="*/ 592 w 2060"/>
                <a:gd name="T109" fmla="*/ 548 h 1644"/>
                <a:gd name="T110" fmla="*/ 686 w 2060"/>
                <a:gd name="T111" fmla="*/ 470 h 1644"/>
                <a:gd name="T112" fmla="*/ 772 w 2060"/>
                <a:gd name="T113" fmla="*/ 480 h 1644"/>
                <a:gd name="T114" fmla="*/ 639 w 2060"/>
                <a:gd name="T115" fmla="*/ 598 h 1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060" h="1644">
                  <a:moveTo>
                    <a:pt x="697" y="677"/>
                  </a:moveTo>
                  <a:cubicBezTo>
                    <a:pt x="659" y="675"/>
                    <a:pt x="652" y="669"/>
                    <a:pt x="618" y="667"/>
                  </a:cubicBezTo>
                  <a:cubicBezTo>
                    <a:pt x="607" y="666"/>
                    <a:pt x="594" y="661"/>
                    <a:pt x="582" y="658"/>
                  </a:cubicBezTo>
                  <a:cubicBezTo>
                    <a:pt x="577" y="655"/>
                    <a:pt x="568" y="650"/>
                    <a:pt x="568" y="650"/>
                  </a:cubicBezTo>
                  <a:cubicBezTo>
                    <a:pt x="551" y="652"/>
                    <a:pt x="557" y="655"/>
                    <a:pt x="546" y="658"/>
                  </a:cubicBezTo>
                  <a:cubicBezTo>
                    <a:pt x="540" y="667"/>
                    <a:pt x="542" y="669"/>
                    <a:pt x="546" y="677"/>
                  </a:cubicBezTo>
                  <a:cubicBezTo>
                    <a:pt x="548" y="680"/>
                    <a:pt x="550" y="686"/>
                    <a:pt x="550" y="686"/>
                  </a:cubicBezTo>
                  <a:cubicBezTo>
                    <a:pt x="526" y="694"/>
                    <a:pt x="506" y="678"/>
                    <a:pt x="488" y="670"/>
                  </a:cubicBezTo>
                  <a:cubicBezTo>
                    <a:pt x="481" y="653"/>
                    <a:pt x="472" y="655"/>
                    <a:pt x="452" y="653"/>
                  </a:cubicBezTo>
                  <a:cubicBezTo>
                    <a:pt x="446" y="648"/>
                    <a:pt x="444" y="648"/>
                    <a:pt x="437" y="650"/>
                  </a:cubicBezTo>
                  <a:cubicBezTo>
                    <a:pt x="427" y="647"/>
                    <a:pt x="433" y="648"/>
                    <a:pt x="423" y="642"/>
                  </a:cubicBezTo>
                  <a:cubicBezTo>
                    <a:pt x="421" y="641"/>
                    <a:pt x="418" y="639"/>
                    <a:pt x="418" y="639"/>
                  </a:cubicBezTo>
                  <a:cubicBezTo>
                    <a:pt x="416" y="638"/>
                    <a:pt x="413" y="633"/>
                    <a:pt x="413" y="630"/>
                  </a:cubicBezTo>
                  <a:cubicBezTo>
                    <a:pt x="415" y="625"/>
                    <a:pt x="418" y="616"/>
                    <a:pt x="418" y="616"/>
                  </a:cubicBezTo>
                  <a:cubicBezTo>
                    <a:pt x="416" y="592"/>
                    <a:pt x="421" y="588"/>
                    <a:pt x="398" y="591"/>
                  </a:cubicBezTo>
                  <a:cubicBezTo>
                    <a:pt x="390" y="598"/>
                    <a:pt x="390" y="595"/>
                    <a:pt x="381" y="592"/>
                  </a:cubicBezTo>
                  <a:cubicBezTo>
                    <a:pt x="370" y="592"/>
                    <a:pt x="361" y="595"/>
                    <a:pt x="348" y="597"/>
                  </a:cubicBezTo>
                  <a:cubicBezTo>
                    <a:pt x="344" y="595"/>
                    <a:pt x="337" y="597"/>
                    <a:pt x="333" y="595"/>
                  </a:cubicBezTo>
                  <a:cubicBezTo>
                    <a:pt x="331" y="594"/>
                    <a:pt x="330" y="592"/>
                    <a:pt x="328" y="592"/>
                  </a:cubicBezTo>
                  <a:cubicBezTo>
                    <a:pt x="314" y="591"/>
                    <a:pt x="296" y="597"/>
                    <a:pt x="283" y="602"/>
                  </a:cubicBezTo>
                  <a:cubicBezTo>
                    <a:pt x="276" y="603"/>
                    <a:pt x="268" y="606"/>
                    <a:pt x="260" y="608"/>
                  </a:cubicBezTo>
                  <a:cubicBezTo>
                    <a:pt x="255" y="609"/>
                    <a:pt x="246" y="613"/>
                    <a:pt x="246" y="613"/>
                  </a:cubicBezTo>
                  <a:cubicBezTo>
                    <a:pt x="228" y="611"/>
                    <a:pt x="209" y="609"/>
                    <a:pt x="189" y="611"/>
                  </a:cubicBezTo>
                  <a:cubicBezTo>
                    <a:pt x="184" y="613"/>
                    <a:pt x="180" y="614"/>
                    <a:pt x="175" y="617"/>
                  </a:cubicBezTo>
                  <a:cubicBezTo>
                    <a:pt x="173" y="619"/>
                    <a:pt x="173" y="620"/>
                    <a:pt x="173" y="622"/>
                  </a:cubicBezTo>
                  <a:cubicBezTo>
                    <a:pt x="172" y="623"/>
                    <a:pt x="169" y="623"/>
                    <a:pt x="169" y="625"/>
                  </a:cubicBezTo>
                  <a:cubicBezTo>
                    <a:pt x="163" y="634"/>
                    <a:pt x="167" y="641"/>
                    <a:pt x="158" y="645"/>
                  </a:cubicBezTo>
                  <a:cubicBezTo>
                    <a:pt x="153" y="648"/>
                    <a:pt x="149" y="652"/>
                    <a:pt x="144" y="655"/>
                  </a:cubicBezTo>
                  <a:cubicBezTo>
                    <a:pt x="141" y="656"/>
                    <a:pt x="135" y="659"/>
                    <a:pt x="135" y="659"/>
                  </a:cubicBezTo>
                  <a:cubicBezTo>
                    <a:pt x="133" y="664"/>
                    <a:pt x="130" y="666"/>
                    <a:pt x="130" y="669"/>
                  </a:cubicBezTo>
                  <a:cubicBezTo>
                    <a:pt x="128" y="677"/>
                    <a:pt x="132" y="691"/>
                    <a:pt x="124" y="698"/>
                  </a:cubicBezTo>
                  <a:cubicBezTo>
                    <a:pt x="118" y="703"/>
                    <a:pt x="108" y="709"/>
                    <a:pt x="101" y="711"/>
                  </a:cubicBezTo>
                  <a:cubicBezTo>
                    <a:pt x="101" y="711"/>
                    <a:pt x="90" y="716"/>
                    <a:pt x="87" y="716"/>
                  </a:cubicBezTo>
                  <a:cubicBezTo>
                    <a:pt x="85" y="717"/>
                    <a:pt x="82" y="717"/>
                    <a:pt x="82" y="717"/>
                  </a:cubicBezTo>
                  <a:cubicBezTo>
                    <a:pt x="76" y="725"/>
                    <a:pt x="68" y="733"/>
                    <a:pt x="60" y="738"/>
                  </a:cubicBezTo>
                  <a:cubicBezTo>
                    <a:pt x="56" y="745"/>
                    <a:pt x="53" y="755"/>
                    <a:pt x="46" y="759"/>
                  </a:cubicBezTo>
                  <a:cubicBezTo>
                    <a:pt x="43" y="764"/>
                    <a:pt x="37" y="767"/>
                    <a:pt x="31" y="773"/>
                  </a:cubicBezTo>
                  <a:cubicBezTo>
                    <a:pt x="26" y="780"/>
                    <a:pt x="25" y="789"/>
                    <a:pt x="23" y="797"/>
                  </a:cubicBezTo>
                  <a:cubicBezTo>
                    <a:pt x="20" y="803"/>
                    <a:pt x="19" y="809"/>
                    <a:pt x="17" y="816"/>
                  </a:cubicBezTo>
                  <a:cubicBezTo>
                    <a:pt x="15" y="817"/>
                    <a:pt x="14" y="824"/>
                    <a:pt x="14" y="824"/>
                  </a:cubicBezTo>
                  <a:cubicBezTo>
                    <a:pt x="15" y="831"/>
                    <a:pt x="26" y="842"/>
                    <a:pt x="26" y="842"/>
                  </a:cubicBezTo>
                  <a:cubicBezTo>
                    <a:pt x="26" y="847"/>
                    <a:pt x="17" y="855"/>
                    <a:pt x="17" y="855"/>
                  </a:cubicBezTo>
                  <a:cubicBezTo>
                    <a:pt x="14" y="863"/>
                    <a:pt x="17" y="867"/>
                    <a:pt x="25" y="870"/>
                  </a:cubicBezTo>
                  <a:cubicBezTo>
                    <a:pt x="28" y="884"/>
                    <a:pt x="17" y="902"/>
                    <a:pt x="6" y="909"/>
                  </a:cubicBezTo>
                  <a:cubicBezTo>
                    <a:pt x="0" y="927"/>
                    <a:pt x="5" y="927"/>
                    <a:pt x="12" y="941"/>
                  </a:cubicBezTo>
                  <a:cubicBezTo>
                    <a:pt x="23" y="963"/>
                    <a:pt x="29" y="969"/>
                    <a:pt x="53" y="977"/>
                  </a:cubicBezTo>
                  <a:cubicBezTo>
                    <a:pt x="60" y="986"/>
                    <a:pt x="56" y="983"/>
                    <a:pt x="63" y="989"/>
                  </a:cubicBezTo>
                  <a:cubicBezTo>
                    <a:pt x="62" y="994"/>
                    <a:pt x="59" y="997"/>
                    <a:pt x="59" y="1002"/>
                  </a:cubicBezTo>
                  <a:cubicBezTo>
                    <a:pt x="57" y="1009"/>
                    <a:pt x="70" y="1020"/>
                    <a:pt x="74" y="1027"/>
                  </a:cubicBezTo>
                  <a:cubicBezTo>
                    <a:pt x="77" y="1031"/>
                    <a:pt x="91" y="1036"/>
                    <a:pt x="91" y="1036"/>
                  </a:cubicBezTo>
                  <a:cubicBezTo>
                    <a:pt x="94" y="1036"/>
                    <a:pt x="96" y="1036"/>
                    <a:pt x="98" y="1034"/>
                  </a:cubicBezTo>
                  <a:cubicBezTo>
                    <a:pt x="99" y="1034"/>
                    <a:pt x="98" y="1031"/>
                    <a:pt x="99" y="1030"/>
                  </a:cubicBezTo>
                  <a:cubicBezTo>
                    <a:pt x="101" y="1030"/>
                    <a:pt x="107" y="1038"/>
                    <a:pt x="108" y="1038"/>
                  </a:cubicBezTo>
                  <a:cubicBezTo>
                    <a:pt x="119" y="1047"/>
                    <a:pt x="133" y="1055"/>
                    <a:pt x="146" y="1059"/>
                  </a:cubicBezTo>
                  <a:cubicBezTo>
                    <a:pt x="149" y="1067"/>
                    <a:pt x="152" y="1066"/>
                    <a:pt x="159" y="1064"/>
                  </a:cubicBezTo>
                  <a:cubicBezTo>
                    <a:pt x="163" y="1061"/>
                    <a:pt x="166" y="1059"/>
                    <a:pt x="169" y="1058"/>
                  </a:cubicBezTo>
                  <a:cubicBezTo>
                    <a:pt x="172" y="1056"/>
                    <a:pt x="178" y="1055"/>
                    <a:pt x="178" y="1055"/>
                  </a:cubicBezTo>
                  <a:cubicBezTo>
                    <a:pt x="192" y="1059"/>
                    <a:pt x="209" y="1061"/>
                    <a:pt x="224" y="1063"/>
                  </a:cubicBezTo>
                  <a:cubicBezTo>
                    <a:pt x="231" y="1067"/>
                    <a:pt x="229" y="1070"/>
                    <a:pt x="238" y="1069"/>
                  </a:cubicBezTo>
                  <a:cubicBezTo>
                    <a:pt x="238" y="1063"/>
                    <a:pt x="238" y="1056"/>
                    <a:pt x="238" y="1050"/>
                  </a:cubicBezTo>
                  <a:cubicBezTo>
                    <a:pt x="241" y="1041"/>
                    <a:pt x="257" y="1059"/>
                    <a:pt x="260" y="1061"/>
                  </a:cubicBezTo>
                  <a:cubicBezTo>
                    <a:pt x="266" y="1050"/>
                    <a:pt x="279" y="1052"/>
                    <a:pt x="291" y="1050"/>
                  </a:cubicBezTo>
                  <a:cubicBezTo>
                    <a:pt x="297" y="1049"/>
                    <a:pt x="302" y="1044"/>
                    <a:pt x="308" y="1041"/>
                  </a:cubicBezTo>
                  <a:cubicBezTo>
                    <a:pt x="319" y="1042"/>
                    <a:pt x="330" y="1045"/>
                    <a:pt x="341" y="1049"/>
                  </a:cubicBezTo>
                  <a:cubicBezTo>
                    <a:pt x="342" y="1050"/>
                    <a:pt x="344" y="1055"/>
                    <a:pt x="344" y="1058"/>
                  </a:cubicBezTo>
                  <a:cubicBezTo>
                    <a:pt x="344" y="1061"/>
                    <a:pt x="342" y="1067"/>
                    <a:pt x="342" y="1067"/>
                  </a:cubicBezTo>
                  <a:cubicBezTo>
                    <a:pt x="347" y="1070"/>
                    <a:pt x="355" y="1072"/>
                    <a:pt x="361" y="1075"/>
                  </a:cubicBezTo>
                  <a:cubicBezTo>
                    <a:pt x="362" y="1075"/>
                    <a:pt x="365" y="1077"/>
                    <a:pt x="365" y="1077"/>
                  </a:cubicBezTo>
                  <a:cubicBezTo>
                    <a:pt x="375" y="1074"/>
                    <a:pt x="384" y="1074"/>
                    <a:pt x="393" y="1080"/>
                  </a:cubicBezTo>
                  <a:cubicBezTo>
                    <a:pt x="396" y="1083"/>
                    <a:pt x="398" y="1088"/>
                    <a:pt x="401" y="1092"/>
                  </a:cubicBezTo>
                  <a:cubicBezTo>
                    <a:pt x="404" y="1095"/>
                    <a:pt x="407" y="1102"/>
                    <a:pt x="407" y="1102"/>
                  </a:cubicBezTo>
                  <a:cubicBezTo>
                    <a:pt x="404" y="1114"/>
                    <a:pt x="399" y="1127"/>
                    <a:pt x="396" y="1138"/>
                  </a:cubicBezTo>
                  <a:cubicBezTo>
                    <a:pt x="393" y="1147"/>
                    <a:pt x="395" y="1141"/>
                    <a:pt x="389" y="1152"/>
                  </a:cubicBezTo>
                  <a:cubicBezTo>
                    <a:pt x="387" y="1153"/>
                    <a:pt x="385" y="1156"/>
                    <a:pt x="385" y="1156"/>
                  </a:cubicBezTo>
                  <a:cubicBezTo>
                    <a:pt x="389" y="1185"/>
                    <a:pt x="396" y="1180"/>
                    <a:pt x="410" y="1197"/>
                  </a:cubicBezTo>
                  <a:cubicBezTo>
                    <a:pt x="427" y="1219"/>
                    <a:pt x="440" y="1239"/>
                    <a:pt x="447" y="1266"/>
                  </a:cubicBezTo>
                  <a:cubicBezTo>
                    <a:pt x="446" y="1280"/>
                    <a:pt x="452" y="1314"/>
                    <a:pt x="435" y="1325"/>
                  </a:cubicBezTo>
                  <a:cubicBezTo>
                    <a:pt x="427" y="1347"/>
                    <a:pt x="433" y="1325"/>
                    <a:pt x="430" y="1367"/>
                  </a:cubicBezTo>
                  <a:cubicBezTo>
                    <a:pt x="429" y="1377"/>
                    <a:pt x="421" y="1381"/>
                    <a:pt x="418" y="1391"/>
                  </a:cubicBezTo>
                  <a:cubicBezTo>
                    <a:pt x="421" y="1413"/>
                    <a:pt x="430" y="1422"/>
                    <a:pt x="446" y="1438"/>
                  </a:cubicBezTo>
                  <a:cubicBezTo>
                    <a:pt x="449" y="1441"/>
                    <a:pt x="450" y="1442"/>
                    <a:pt x="452" y="1447"/>
                  </a:cubicBezTo>
                  <a:cubicBezTo>
                    <a:pt x="454" y="1450"/>
                    <a:pt x="455" y="1456"/>
                    <a:pt x="455" y="1456"/>
                  </a:cubicBezTo>
                  <a:cubicBezTo>
                    <a:pt x="457" y="1475"/>
                    <a:pt x="458" y="1488"/>
                    <a:pt x="460" y="1505"/>
                  </a:cubicBezTo>
                  <a:cubicBezTo>
                    <a:pt x="461" y="1514"/>
                    <a:pt x="461" y="1511"/>
                    <a:pt x="464" y="1522"/>
                  </a:cubicBezTo>
                  <a:cubicBezTo>
                    <a:pt x="466" y="1524"/>
                    <a:pt x="466" y="1527"/>
                    <a:pt x="466" y="1527"/>
                  </a:cubicBezTo>
                  <a:cubicBezTo>
                    <a:pt x="468" y="1542"/>
                    <a:pt x="469" y="1552"/>
                    <a:pt x="481" y="1561"/>
                  </a:cubicBezTo>
                  <a:cubicBezTo>
                    <a:pt x="485" y="1566"/>
                    <a:pt x="488" y="1569"/>
                    <a:pt x="494" y="1572"/>
                  </a:cubicBezTo>
                  <a:cubicBezTo>
                    <a:pt x="497" y="1585"/>
                    <a:pt x="503" y="1597"/>
                    <a:pt x="506" y="1610"/>
                  </a:cubicBezTo>
                  <a:cubicBezTo>
                    <a:pt x="506" y="1614"/>
                    <a:pt x="508" y="1619"/>
                    <a:pt x="505" y="1622"/>
                  </a:cubicBezTo>
                  <a:cubicBezTo>
                    <a:pt x="503" y="1625"/>
                    <a:pt x="497" y="1628"/>
                    <a:pt x="497" y="1628"/>
                  </a:cubicBezTo>
                  <a:cubicBezTo>
                    <a:pt x="488" y="1642"/>
                    <a:pt x="509" y="1644"/>
                    <a:pt x="517" y="1644"/>
                  </a:cubicBezTo>
                  <a:cubicBezTo>
                    <a:pt x="539" y="1639"/>
                    <a:pt x="557" y="1635"/>
                    <a:pt x="579" y="1633"/>
                  </a:cubicBezTo>
                  <a:cubicBezTo>
                    <a:pt x="598" y="1630"/>
                    <a:pt x="613" y="1627"/>
                    <a:pt x="632" y="1624"/>
                  </a:cubicBezTo>
                  <a:cubicBezTo>
                    <a:pt x="635" y="1624"/>
                    <a:pt x="638" y="1622"/>
                    <a:pt x="641" y="1621"/>
                  </a:cubicBezTo>
                  <a:cubicBezTo>
                    <a:pt x="642" y="1621"/>
                    <a:pt x="644" y="1619"/>
                    <a:pt x="646" y="1617"/>
                  </a:cubicBezTo>
                  <a:cubicBezTo>
                    <a:pt x="649" y="1617"/>
                    <a:pt x="655" y="1616"/>
                    <a:pt x="655" y="1616"/>
                  </a:cubicBezTo>
                  <a:cubicBezTo>
                    <a:pt x="659" y="1610"/>
                    <a:pt x="664" y="1603"/>
                    <a:pt x="670" y="1600"/>
                  </a:cubicBezTo>
                  <a:cubicBezTo>
                    <a:pt x="675" y="1594"/>
                    <a:pt x="678" y="1591"/>
                    <a:pt x="683" y="1588"/>
                  </a:cubicBezTo>
                  <a:cubicBezTo>
                    <a:pt x="687" y="1581"/>
                    <a:pt x="697" y="1577"/>
                    <a:pt x="704" y="1574"/>
                  </a:cubicBezTo>
                  <a:cubicBezTo>
                    <a:pt x="715" y="1563"/>
                    <a:pt x="726" y="1550"/>
                    <a:pt x="731" y="1535"/>
                  </a:cubicBezTo>
                  <a:cubicBezTo>
                    <a:pt x="731" y="1531"/>
                    <a:pt x="729" y="1528"/>
                    <a:pt x="729" y="1525"/>
                  </a:cubicBezTo>
                  <a:cubicBezTo>
                    <a:pt x="729" y="1494"/>
                    <a:pt x="737" y="1505"/>
                    <a:pt x="754" y="1494"/>
                  </a:cubicBezTo>
                  <a:cubicBezTo>
                    <a:pt x="759" y="1488"/>
                    <a:pt x="762" y="1483"/>
                    <a:pt x="765" y="1475"/>
                  </a:cubicBezTo>
                  <a:cubicBezTo>
                    <a:pt x="763" y="1458"/>
                    <a:pt x="765" y="1439"/>
                    <a:pt x="755" y="1424"/>
                  </a:cubicBezTo>
                  <a:cubicBezTo>
                    <a:pt x="759" y="1413"/>
                    <a:pt x="771" y="1419"/>
                    <a:pt x="779" y="1422"/>
                  </a:cubicBezTo>
                  <a:cubicBezTo>
                    <a:pt x="782" y="1427"/>
                    <a:pt x="782" y="1435"/>
                    <a:pt x="785" y="1427"/>
                  </a:cubicBezTo>
                  <a:cubicBezTo>
                    <a:pt x="786" y="1416"/>
                    <a:pt x="786" y="1405"/>
                    <a:pt x="786" y="1396"/>
                  </a:cubicBezTo>
                  <a:cubicBezTo>
                    <a:pt x="788" y="1386"/>
                    <a:pt x="810" y="1385"/>
                    <a:pt x="817" y="1380"/>
                  </a:cubicBezTo>
                  <a:cubicBezTo>
                    <a:pt x="820" y="1374"/>
                    <a:pt x="831" y="1367"/>
                    <a:pt x="837" y="1363"/>
                  </a:cubicBezTo>
                  <a:cubicBezTo>
                    <a:pt x="841" y="1361"/>
                    <a:pt x="847" y="1356"/>
                    <a:pt x="847" y="1356"/>
                  </a:cubicBezTo>
                  <a:cubicBezTo>
                    <a:pt x="855" y="1345"/>
                    <a:pt x="845" y="1333"/>
                    <a:pt x="844" y="1320"/>
                  </a:cubicBezTo>
                  <a:cubicBezTo>
                    <a:pt x="845" y="1310"/>
                    <a:pt x="847" y="1308"/>
                    <a:pt x="850" y="1299"/>
                  </a:cubicBezTo>
                  <a:cubicBezTo>
                    <a:pt x="847" y="1288"/>
                    <a:pt x="842" y="1288"/>
                    <a:pt x="834" y="1280"/>
                  </a:cubicBezTo>
                  <a:cubicBezTo>
                    <a:pt x="833" y="1275"/>
                    <a:pt x="830" y="1266"/>
                    <a:pt x="830" y="1266"/>
                  </a:cubicBezTo>
                  <a:cubicBezTo>
                    <a:pt x="831" y="1250"/>
                    <a:pt x="831" y="1236"/>
                    <a:pt x="831" y="1220"/>
                  </a:cubicBezTo>
                  <a:cubicBezTo>
                    <a:pt x="833" y="1192"/>
                    <a:pt x="861" y="1183"/>
                    <a:pt x="876" y="1166"/>
                  </a:cubicBezTo>
                  <a:cubicBezTo>
                    <a:pt x="879" y="1160"/>
                    <a:pt x="884" y="1160"/>
                    <a:pt x="885" y="1153"/>
                  </a:cubicBezTo>
                  <a:cubicBezTo>
                    <a:pt x="890" y="1144"/>
                    <a:pt x="889" y="1142"/>
                    <a:pt x="895" y="1136"/>
                  </a:cubicBezTo>
                  <a:cubicBezTo>
                    <a:pt x="898" y="1127"/>
                    <a:pt x="906" y="1114"/>
                    <a:pt x="915" y="1111"/>
                  </a:cubicBezTo>
                  <a:cubicBezTo>
                    <a:pt x="920" y="1105"/>
                    <a:pt x="924" y="1099"/>
                    <a:pt x="930" y="1094"/>
                  </a:cubicBezTo>
                  <a:cubicBezTo>
                    <a:pt x="935" y="1089"/>
                    <a:pt x="938" y="1089"/>
                    <a:pt x="943" y="1084"/>
                  </a:cubicBezTo>
                  <a:cubicBezTo>
                    <a:pt x="947" y="1080"/>
                    <a:pt x="949" y="1078"/>
                    <a:pt x="955" y="1077"/>
                  </a:cubicBezTo>
                  <a:cubicBezTo>
                    <a:pt x="961" y="1066"/>
                    <a:pt x="958" y="1069"/>
                    <a:pt x="966" y="1064"/>
                  </a:cubicBezTo>
                  <a:cubicBezTo>
                    <a:pt x="972" y="1055"/>
                    <a:pt x="978" y="1045"/>
                    <a:pt x="983" y="1036"/>
                  </a:cubicBezTo>
                  <a:cubicBezTo>
                    <a:pt x="988" y="1030"/>
                    <a:pt x="989" y="1019"/>
                    <a:pt x="991" y="1013"/>
                  </a:cubicBezTo>
                  <a:cubicBezTo>
                    <a:pt x="994" y="1003"/>
                    <a:pt x="992" y="1009"/>
                    <a:pt x="998" y="999"/>
                  </a:cubicBezTo>
                  <a:cubicBezTo>
                    <a:pt x="1003" y="992"/>
                    <a:pt x="1003" y="984"/>
                    <a:pt x="1005" y="977"/>
                  </a:cubicBezTo>
                  <a:cubicBezTo>
                    <a:pt x="1003" y="966"/>
                    <a:pt x="1000" y="970"/>
                    <a:pt x="989" y="974"/>
                  </a:cubicBezTo>
                  <a:cubicBezTo>
                    <a:pt x="971" y="986"/>
                    <a:pt x="941" y="983"/>
                    <a:pt x="921" y="983"/>
                  </a:cubicBezTo>
                  <a:cubicBezTo>
                    <a:pt x="892" y="981"/>
                    <a:pt x="895" y="977"/>
                    <a:pt x="878" y="961"/>
                  </a:cubicBezTo>
                  <a:cubicBezTo>
                    <a:pt x="875" y="949"/>
                    <a:pt x="867" y="944"/>
                    <a:pt x="858" y="936"/>
                  </a:cubicBezTo>
                  <a:cubicBezTo>
                    <a:pt x="853" y="933"/>
                    <a:pt x="844" y="930"/>
                    <a:pt x="844" y="930"/>
                  </a:cubicBezTo>
                  <a:cubicBezTo>
                    <a:pt x="837" y="909"/>
                    <a:pt x="828" y="891"/>
                    <a:pt x="817" y="872"/>
                  </a:cubicBezTo>
                  <a:cubicBezTo>
                    <a:pt x="811" y="866"/>
                    <a:pt x="816" y="869"/>
                    <a:pt x="805" y="863"/>
                  </a:cubicBezTo>
                  <a:cubicBezTo>
                    <a:pt x="802" y="859"/>
                    <a:pt x="796" y="856"/>
                    <a:pt x="796" y="856"/>
                  </a:cubicBezTo>
                  <a:cubicBezTo>
                    <a:pt x="786" y="842"/>
                    <a:pt x="794" y="825"/>
                    <a:pt x="785" y="813"/>
                  </a:cubicBezTo>
                  <a:cubicBezTo>
                    <a:pt x="774" y="794"/>
                    <a:pt x="759" y="772"/>
                    <a:pt x="745" y="758"/>
                  </a:cubicBezTo>
                  <a:cubicBezTo>
                    <a:pt x="742" y="744"/>
                    <a:pt x="737" y="736"/>
                    <a:pt x="729" y="723"/>
                  </a:cubicBezTo>
                  <a:cubicBezTo>
                    <a:pt x="726" y="720"/>
                    <a:pt x="723" y="709"/>
                    <a:pt x="723" y="709"/>
                  </a:cubicBezTo>
                  <a:cubicBezTo>
                    <a:pt x="740" y="705"/>
                    <a:pt x="757" y="733"/>
                    <a:pt x="766" y="744"/>
                  </a:cubicBezTo>
                  <a:cubicBezTo>
                    <a:pt x="771" y="758"/>
                    <a:pt x="771" y="759"/>
                    <a:pt x="786" y="764"/>
                  </a:cubicBezTo>
                  <a:cubicBezTo>
                    <a:pt x="793" y="766"/>
                    <a:pt x="800" y="773"/>
                    <a:pt x="800" y="773"/>
                  </a:cubicBezTo>
                  <a:cubicBezTo>
                    <a:pt x="803" y="780"/>
                    <a:pt x="808" y="784"/>
                    <a:pt x="813" y="791"/>
                  </a:cubicBezTo>
                  <a:cubicBezTo>
                    <a:pt x="813" y="803"/>
                    <a:pt x="814" y="809"/>
                    <a:pt x="817" y="819"/>
                  </a:cubicBezTo>
                  <a:cubicBezTo>
                    <a:pt x="819" y="842"/>
                    <a:pt x="820" y="841"/>
                    <a:pt x="839" y="847"/>
                  </a:cubicBezTo>
                  <a:cubicBezTo>
                    <a:pt x="844" y="852"/>
                    <a:pt x="847" y="856"/>
                    <a:pt x="851" y="861"/>
                  </a:cubicBezTo>
                  <a:cubicBezTo>
                    <a:pt x="851" y="863"/>
                    <a:pt x="853" y="864"/>
                    <a:pt x="853" y="866"/>
                  </a:cubicBezTo>
                  <a:cubicBezTo>
                    <a:pt x="853" y="869"/>
                    <a:pt x="853" y="874"/>
                    <a:pt x="855" y="877"/>
                  </a:cubicBezTo>
                  <a:cubicBezTo>
                    <a:pt x="856" y="884"/>
                    <a:pt x="870" y="889"/>
                    <a:pt x="875" y="894"/>
                  </a:cubicBezTo>
                  <a:cubicBezTo>
                    <a:pt x="887" y="927"/>
                    <a:pt x="870" y="945"/>
                    <a:pt x="910" y="955"/>
                  </a:cubicBezTo>
                  <a:cubicBezTo>
                    <a:pt x="921" y="953"/>
                    <a:pt x="926" y="955"/>
                    <a:pt x="933" y="949"/>
                  </a:cubicBezTo>
                  <a:cubicBezTo>
                    <a:pt x="938" y="942"/>
                    <a:pt x="944" y="941"/>
                    <a:pt x="951" y="936"/>
                  </a:cubicBezTo>
                  <a:cubicBezTo>
                    <a:pt x="972" y="924"/>
                    <a:pt x="978" y="920"/>
                    <a:pt x="1003" y="916"/>
                  </a:cubicBezTo>
                  <a:cubicBezTo>
                    <a:pt x="1009" y="914"/>
                    <a:pt x="1017" y="911"/>
                    <a:pt x="1025" y="909"/>
                  </a:cubicBezTo>
                  <a:cubicBezTo>
                    <a:pt x="1031" y="906"/>
                    <a:pt x="1036" y="899"/>
                    <a:pt x="1042" y="897"/>
                  </a:cubicBezTo>
                  <a:cubicBezTo>
                    <a:pt x="1051" y="894"/>
                    <a:pt x="1060" y="894"/>
                    <a:pt x="1068" y="888"/>
                  </a:cubicBezTo>
                  <a:cubicBezTo>
                    <a:pt x="1073" y="881"/>
                    <a:pt x="1079" y="877"/>
                    <a:pt x="1084" y="869"/>
                  </a:cubicBezTo>
                  <a:cubicBezTo>
                    <a:pt x="1087" y="861"/>
                    <a:pt x="1088" y="850"/>
                    <a:pt x="1098" y="844"/>
                  </a:cubicBezTo>
                  <a:cubicBezTo>
                    <a:pt x="1104" y="836"/>
                    <a:pt x="1105" y="825"/>
                    <a:pt x="1108" y="816"/>
                  </a:cubicBezTo>
                  <a:cubicBezTo>
                    <a:pt x="1110" y="811"/>
                    <a:pt x="1115" y="808"/>
                    <a:pt x="1116" y="803"/>
                  </a:cubicBezTo>
                  <a:cubicBezTo>
                    <a:pt x="1110" y="800"/>
                    <a:pt x="1110" y="805"/>
                    <a:pt x="1102" y="808"/>
                  </a:cubicBezTo>
                  <a:cubicBezTo>
                    <a:pt x="1099" y="802"/>
                    <a:pt x="1104" y="795"/>
                    <a:pt x="1098" y="792"/>
                  </a:cubicBezTo>
                  <a:cubicBezTo>
                    <a:pt x="1094" y="789"/>
                    <a:pt x="1084" y="788"/>
                    <a:pt x="1084" y="788"/>
                  </a:cubicBezTo>
                  <a:cubicBezTo>
                    <a:pt x="1077" y="780"/>
                    <a:pt x="1076" y="783"/>
                    <a:pt x="1067" y="786"/>
                  </a:cubicBezTo>
                  <a:cubicBezTo>
                    <a:pt x="1064" y="788"/>
                    <a:pt x="1057" y="789"/>
                    <a:pt x="1057" y="789"/>
                  </a:cubicBezTo>
                  <a:cubicBezTo>
                    <a:pt x="1054" y="789"/>
                    <a:pt x="1051" y="789"/>
                    <a:pt x="1048" y="788"/>
                  </a:cubicBezTo>
                  <a:cubicBezTo>
                    <a:pt x="1046" y="786"/>
                    <a:pt x="1045" y="778"/>
                    <a:pt x="1045" y="778"/>
                  </a:cubicBezTo>
                  <a:cubicBezTo>
                    <a:pt x="1046" y="778"/>
                    <a:pt x="1048" y="777"/>
                    <a:pt x="1050" y="775"/>
                  </a:cubicBezTo>
                  <a:cubicBezTo>
                    <a:pt x="1060" y="772"/>
                    <a:pt x="1067" y="778"/>
                    <a:pt x="1060" y="763"/>
                  </a:cubicBezTo>
                  <a:cubicBezTo>
                    <a:pt x="1059" y="763"/>
                    <a:pt x="1057" y="761"/>
                    <a:pt x="1056" y="761"/>
                  </a:cubicBezTo>
                  <a:cubicBezTo>
                    <a:pt x="1053" y="761"/>
                    <a:pt x="1048" y="761"/>
                    <a:pt x="1046" y="763"/>
                  </a:cubicBezTo>
                  <a:cubicBezTo>
                    <a:pt x="1046" y="764"/>
                    <a:pt x="1045" y="766"/>
                    <a:pt x="1043" y="767"/>
                  </a:cubicBezTo>
                  <a:cubicBezTo>
                    <a:pt x="1036" y="775"/>
                    <a:pt x="1025" y="777"/>
                    <a:pt x="1016" y="780"/>
                  </a:cubicBezTo>
                  <a:cubicBezTo>
                    <a:pt x="1011" y="780"/>
                    <a:pt x="1006" y="778"/>
                    <a:pt x="1003" y="777"/>
                  </a:cubicBezTo>
                  <a:cubicBezTo>
                    <a:pt x="1002" y="777"/>
                    <a:pt x="997" y="775"/>
                    <a:pt x="997" y="775"/>
                  </a:cubicBezTo>
                  <a:cubicBezTo>
                    <a:pt x="988" y="763"/>
                    <a:pt x="986" y="761"/>
                    <a:pt x="971" y="758"/>
                  </a:cubicBezTo>
                  <a:cubicBezTo>
                    <a:pt x="971" y="753"/>
                    <a:pt x="974" y="747"/>
                    <a:pt x="971" y="742"/>
                  </a:cubicBezTo>
                  <a:cubicBezTo>
                    <a:pt x="969" y="739"/>
                    <a:pt x="960" y="736"/>
                    <a:pt x="957" y="734"/>
                  </a:cubicBezTo>
                  <a:cubicBezTo>
                    <a:pt x="954" y="733"/>
                    <a:pt x="947" y="731"/>
                    <a:pt x="947" y="731"/>
                  </a:cubicBezTo>
                  <a:cubicBezTo>
                    <a:pt x="941" y="725"/>
                    <a:pt x="935" y="722"/>
                    <a:pt x="929" y="716"/>
                  </a:cubicBezTo>
                  <a:cubicBezTo>
                    <a:pt x="930" y="706"/>
                    <a:pt x="932" y="700"/>
                    <a:pt x="941" y="697"/>
                  </a:cubicBezTo>
                  <a:cubicBezTo>
                    <a:pt x="955" y="698"/>
                    <a:pt x="968" y="702"/>
                    <a:pt x="980" y="705"/>
                  </a:cubicBezTo>
                  <a:cubicBezTo>
                    <a:pt x="986" y="711"/>
                    <a:pt x="988" y="716"/>
                    <a:pt x="995" y="720"/>
                  </a:cubicBezTo>
                  <a:cubicBezTo>
                    <a:pt x="1005" y="734"/>
                    <a:pt x="1012" y="736"/>
                    <a:pt x="1025" y="744"/>
                  </a:cubicBezTo>
                  <a:cubicBezTo>
                    <a:pt x="1033" y="742"/>
                    <a:pt x="1045" y="747"/>
                    <a:pt x="1051" y="741"/>
                  </a:cubicBezTo>
                  <a:cubicBezTo>
                    <a:pt x="1060" y="733"/>
                    <a:pt x="1048" y="738"/>
                    <a:pt x="1059" y="734"/>
                  </a:cubicBezTo>
                  <a:cubicBezTo>
                    <a:pt x="1064" y="738"/>
                    <a:pt x="1068" y="739"/>
                    <a:pt x="1073" y="742"/>
                  </a:cubicBezTo>
                  <a:cubicBezTo>
                    <a:pt x="1079" y="752"/>
                    <a:pt x="1093" y="750"/>
                    <a:pt x="1104" y="753"/>
                  </a:cubicBezTo>
                  <a:cubicBezTo>
                    <a:pt x="1121" y="764"/>
                    <a:pt x="1110" y="759"/>
                    <a:pt x="1141" y="761"/>
                  </a:cubicBezTo>
                  <a:cubicBezTo>
                    <a:pt x="1152" y="763"/>
                    <a:pt x="1156" y="766"/>
                    <a:pt x="1163" y="775"/>
                  </a:cubicBezTo>
                  <a:cubicBezTo>
                    <a:pt x="1159" y="788"/>
                    <a:pt x="1167" y="781"/>
                    <a:pt x="1173" y="777"/>
                  </a:cubicBezTo>
                  <a:cubicBezTo>
                    <a:pt x="1175" y="770"/>
                    <a:pt x="1178" y="770"/>
                    <a:pt x="1181" y="764"/>
                  </a:cubicBezTo>
                  <a:cubicBezTo>
                    <a:pt x="1190" y="767"/>
                    <a:pt x="1189" y="772"/>
                    <a:pt x="1187" y="783"/>
                  </a:cubicBezTo>
                  <a:cubicBezTo>
                    <a:pt x="1195" y="789"/>
                    <a:pt x="1206" y="786"/>
                    <a:pt x="1215" y="789"/>
                  </a:cubicBezTo>
                  <a:cubicBezTo>
                    <a:pt x="1221" y="791"/>
                    <a:pt x="1226" y="797"/>
                    <a:pt x="1234" y="800"/>
                  </a:cubicBezTo>
                  <a:cubicBezTo>
                    <a:pt x="1245" y="803"/>
                    <a:pt x="1255" y="808"/>
                    <a:pt x="1265" y="816"/>
                  </a:cubicBezTo>
                  <a:cubicBezTo>
                    <a:pt x="1268" y="827"/>
                    <a:pt x="1272" y="831"/>
                    <a:pt x="1282" y="834"/>
                  </a:cubicBezTo>
                  <a:cubicBezTo>
                    <a:pt x="1286" y="842"/>
                    <a:pt x="1288" y="847"/>
                    <a:pt x="1296" y="852"/>
                  </a:cubicBezTo>
                  <a:cubicBezTo>
                    <a:pt x="1308" y="849"/>
                    <a:pt x="1302" y="850"/>
                    <a:pt x="1314" y="847"/>
                  </a:cubicBezTo>
                  <a:cubicBezTo>
                    <a:pt x="1316" y="845"/>
                    <a:pt x="1319" y="845"/>
                    <a:pt x="1319" y="845"/>
                  </a:cubicBezTo>
                  <a:cubicBezTo>
                    <a:pt x="1328" y="852"/>
                    <a:pt x="1322" y="842"/>
                    <a:pt x="1319" y="839"/>
                  </a:cubicBezTo>
                  <a:cubicBezTo>
                    <a:pt x="1316" y="844"/>
                    <a:pt x="1311" y="847"/>
                    <a:pt x="1310" y="853"/>
                  </a:cubicBezTo>
                  <a:cubicBezTo>
                    <a:pt x="1310" y="856"/>
                    <a:pt x="1307" y="863"/>
                    <a:pt x="1307" y="863"/>
                  </a:cubicBezTo>
                  <a:cubicBezTo>
                    <a:pt x="1308" y="869"/>
                    <a:pt x="1310" y="880"/>
                    <a:pt x="1319" y="880"/>
                  </a:cubicBezTo>
                  <a:lnTo>
                    <a:pt x="1320" y="916"/>
                  </a:lnTo>
                  <a:lnTo>
                    <a:pt x="1348" y="1005"/>
                  </a:lnTo>
                  <a:lnTo>
                    <a:pt x="1373" y="1033"/>
                  </a:lnTo>
                  <a:lnTo>
                    <a:pt x="1416" y="994"/>
                  </a:lnTo>
                  <a:lnTo>
                    <a:pt x="1413" y="967"/>
                  </a:lnTo>
                  <a:lnTo>
                    <a:pt x="1424" y="959"/>
                  </a:lnTo>
                  <a:lnTo>
                    <a:pt x="1423" y="925"/>
                  </a:lnTo>
                  <a:lnTo>
                    <a:pt x="1452" y="916"/>
                  </a:lnTo>
                  <a:lnTo>
                    <a:pt x="1520" y="855"/>
                  </a:lnTo>
                  <a:lnTo>
                    <a:pt x="1533" y="839"/>
                  </a:lnTo>
                  <a:lnTo>
                    <a:pt x="1588" y="824"/>
                  </a:lnTo>
                  <a:lnTo>
                    <a:pt x="1608" y="847"/>
                  </a:lnTo>
                  <a:lnTo>
                    <a:pt x="1602" y="858"/>
                  </a:lnTo>
                  <a:lnTo>
                    <a:pt x="1619" y="875"/>
                  </a:lnTo>
                  <a:lnTo>
                    <a:pt x="1624" y="899"/>
                  </a:lnTo>
                  <a:lnTo>
                    <a:pt x="1641" y="906"/>
                  </a:lnTo>
                  <a:lnTo>
                    <a:pt x="1677" y="892"/>
                  </a:lnTo>
                  <a:lnTo>
                    <a:pt x="1675" y="975"/>
                  </a:lnTo>
                  <a:lnTo>
                    <a:pt x="1684" y="956"/>
                  </a:lnTo>
                  <a:lnTo>
                    <a:pt x="1707" y="1000"/>
                  </a:lnTo>
                  <a:lnTo>
                    <a:pt x="1704" y="1030"/>
                  </a:lnTo>
                  <a:lnTo>
                    <a:pt x="1718" y="1013"/>
                  </a:lnTo>
                  <a:lnTo>
                    <a:pt x="1721" y="997"/>
                  </a:lnTo>
                  <a:lnTo>
                    <a:pt x="1738" y="972"/>
                  </a:lnTo>
                  <a:lnTo>
                    <a:pt x="1728" y="958"/>
                  </a:lnTo>
                  <a:lnTo>
                    <a:pt x="1737" y="942"/>
                  </a:lnTo>
                  <a:lnTo>
                    <a:pt x="1725" y="913"/>
                  </a:lnTo>
                  <a:lnTo>
                    <a:pt x="1732" y="889"/>
                  </a:lnTo>
                  <a:lnTo>
                    <a:pt x="1715" y="895"/>
                  </a:lnTo>
                  <a:lnTo>
                    <a:pt x="1707" y="874"/>
                  </a:lnTo>
                  <a:lnTo>
                    <a:pt x="1701" y="844"/>
                  </a:lnTo>
                  <a:lnTo>
                    <a:pt x="1714" y="816"/>
                  </a:lnTo>
                  <a:lnTo>
                    <a:pt x="1728" y="834"/>
                  </a:lnTo>
                  <a:lnTo>
                    <a:pt x="1721" y="880"/>
                  </a:lnTo>
                  <a:lnTo>
                    <a:pt x="1738" y="849"/>
                  </a:lnTo>
                  <a:lnTo>
                    <a:pt x="1732" y="824"/>
                  </a:lnTo>
                  <a:lnTo>
                    <a:pt x="1752" y="808"/>
                  </a:lnTo>
                  <a:lnTo>
                    <a:pt x="1752" y="797"/>
                  </a:lnTo>
                  <a:lnTo>
                    <a:pt x="1759" y="800"/>
                  </a:lnTo>
                  <a:lnTo>
                    <a:pt x="1796" y="756"/>
                  </a:lnTo>
                  <a:lnTo>
                    <a:pt x="1805" y="684"/>
                  </a:lnTo>
                  <a:lnTo>
                    <a:pt x="1810" y="655"/>
                  </a:lnTo>
                  <a:lnTo>
                    <a:pt x="1794" y="664"/>
                  </a:lnTo>
                  <a:lnTo>
                    <a:pt x="1788" y="655"/>
                  </a:lnTo>
                  <a:lnTo>
                    <a:pt x="1800" y="638"/>
                  </a:lnTo>
                  <a:lnTo>
                    <a:pt x="1776" y="592"/>
                  </a:lnTo>
                  <a:lnTo>
                    <a:pt x="1763" y="580"/>
                  </a:lnTo>
                  <a:lnTo>
                    <a:pt x="1783" y="544"/>
                  </a:lnTo>
                  <a:lnTo>
                    <a:pt x="1762" y="539"/>
                  </a:lnTo>
                  <a:lnTo>
                    <a:pt x="1743" y="531"/>
                  </a:lnTo>
                  <a:lnTo>
                    <a:pt x="1751" y="503"/>
                  </a:lnTo>
                  <a:lnTo>
                    <a:pt x="1763" y="487"/>
                  </a:lnTo>
                  <a:lnTo>
                    <a:pt x="1766" y="519"/>
                  </a:lnTo>
                  <a:lnTo>
                    <a:pt x="1788" y="498"/>
                  </a:lnTo>
                  <a:lnTo>
                    <a:pt x="1805" y="497"/>
                  </a:lnTo>
                  <a:lnTo>
                    <a:pt x="1797" y="519"/>
                  </a:lnTo>
                  <a:lnTo>
                    <a:pt x="1824" y="528"/>
                  </a:lnTo>
                  <a:lnTo>
                    <a:pt x="1816" y="545"/>
                  </a:lnTo>
                  <a:lnTo>
                    <a:pt x="1830" y="559"/>
                  </a:lnTo>
                  <a:lnTo>
                    <a:pt x="1830" y="588"/>
                  </a:lnTo>
                  <a:lnTo>
                    <a:pt x="1861" y="559"/>
                  </a:lnTo>
                  <a:lnTo>
                    <a:pt x="1850" y="531"/>
                  </a:lnTo>
                  <a:lnTo>
                    <a:pt x="1821" y="489"/>
                  </a:lnTo>
                  <a:lnTo>
                    <a:pt x="1830" y="473"/>
                  </a:lnTo>
                  <a:lnTo>
                    <a:pt x="1824" y="448"/>
                  </a:lnTo>
                  <a:lnTo>
                    <a:pt x="1844" y="427"/>
                  </a:lnTo>
                  <a:lnTo>
                    <a:pt x="1868" y="416"/>
                  </a:lnTo>
                  <a:lnTo>
                    <a:pt x="1867" y="367"/>
                  </a:lnTo>
                  <a:lnTo>
                    <a:pt x="1865" y="333"/>
                  </a:lnTo>
                  <a:lnTo>
                    <a:pt x="1858" y="302"/>
                  </a:lnTo>
                  <a:lnTo>
                    <a:pt x="1830" y="248"/>
                  </a:lnTo>
                  <a:lnTo>
                    <a:pt x="1825" y="275"/>
                  </a:lnTo>
                  <a:lnTo>
                    <a:pt x="1807" y="258"/>
                  </a:lnTo>
                  <a:lnTo>
                    <a:pt x="1790" y="266"/>
                  </a:lnTo>
                  <a:lnTo>
                    <a:pt x="1805" y="226"/>
                  </a:lnTo>
                  <a:lnTo>
                    <a:pt x="1821" y="192"/>
                  </a:lnTo>
                  <a:lnTo>
                    <a:pt x="1850" y="176"/>
                  </a:lnTo>
                  <a:lnTo>
                    <a:pt x="1853" y="161"/>
                  </a:lnTo>
                  <a:lnTo>
                    <a:pt x="1873" y="155"/>
                  </a:lnTo>
                  <a:lnTo>
                    <a:pt x="1873" y="170"/>
                  </a:lnTo>
                  <a:lnTo>
                    <a:pt x="1896" y="145"/>
                  </a:lnTo>
                  <a:lnTo>
                    <a:pt x="1882" y="139"/>
                  </a:lnTo>
                  <a:lnTo>
                    <a:pt x="1882" y="120"/>
                  </a:lnTo>
                  <a:lnTo>
                    <a:pt x="1899" y="108"/>
                  </a:lnTo>
                  <a:lnTo>
                    <a:pt x="1906" y="122"/>
                  </a:lnTo>
                  <a:lnTo>
                    <a:pt x="1929" y="100"/>
                  </a:lnTo>
                  <a:lnTo>
                    <a:pt x="1926" y="120"/>
                  </a:lnTo>
                  <a:lnTo>
                    <a:pt x="1927" y="136"/>
                  </a:lnTo>
                  <a:lnTo>
                    <a:pt x="1926" y="158"/>
                  </a:lnTo>
                  <a:lnTo>
                    <a:pt x="1918" y="175"/>
                  </a:lnTo>
                  <a:lnTo>
                    <a:pt x="1932" y="197"/>
                  </a:lnTo>
                  <a:lnTo>
                    <a:pt x="1938" y="212"/>
                  </a:lnTo>
                  <a:lnTo>
                    <a:pt x="1947" y="209"/>
                  </a:lnTo>
                  <a:lnTo>
                    <a:pt x="1992" y="256"/>
                  </a:lnTo>
                  <a:lnTo>
                    <a:pt x="2002" y="233"/>
                  </a:lnTo>
                  <a:lnTo>
                    <a:pt x="2014" y="216"/>
                  </a:lnTo>
                  <a:lnTo>
                    <a:pt x="1994" y="205"/>
                  </a:lnTo>
                  <a:lnTo>
                    <a:pt x="1999" y="184"/>
                  </a:lnTo>
                  <a:lnTo>
                    <a:pt x="1999" y="172"/>
                  </a:lnTo>
                  <a:lnTo>
                    <a:pt x="1978" y="150"/>
                  </a:lnTo>
                  <a:lnTo>
                    <a:pt x="1960" y="147"/>
                  </a:lnTo>
                  <a:lnTo>
                    <a:pt x="1943" y="123"/>
                  </a:lnTo>
                  <a:lnTo>
                    <a:pt x="1966" y="119"/>
                  </a:lnTo>
                  <a:lnTo>
                    <a:pt x="1977" y="100"/>
                  </a:lnTo>
                  <a:lnTo>
                    <a:pt x="1991" y="106"/>
                  </a:lnTo>
                  <a:lnTo>
                    <a:pt x="2005" y="98"/>
                  </a:lnTo>
                  <a:lnTo>
                    <a:pt x="1990" y="80"/>
                  </a:lnTo>
                  <a:lnTo>
                    <a:pt x="2002" y="69"/>
                  </a:lnTo>
                  <a:lnTo>
                    <a:pt x="2021" y="68"/>
                  </a:lnTo>
                  <a:lnTo>
                    <a:pt x="2000" y="53"/>
                  </a:lnTo>
                  <a:lnTo>
                    <a:pt x="1975" y="51"/>
                  </a:lnTo>
                  <a:lnTo>
                    <a:pt x="1990" y="32"/>
                  </a:lnTo>
                  <a:lnTo>
                    <a:pt x="1989" y="11"/>
                  </a:lnTo>
                  <a:lnTo>
                    <a:pt x="2005" y="27"/>
                  </a:lnTo>
                  <a:lnTo>
                    <a:pt x="2015" y="18"/>
                  </a:lnTo>
                  <a:lnTo>
                    <a:pt x="2024" y="21"/>
                  </a:lnTo>
                  <a:lnTo>
                    <a:pt x="2038" y="36"/>
                  </a:lnTo>
                  <a:lnTo>
                    <a:pt x="2060" y="33"/>
                  </a:lnTo>
                  <a:lnTo>
                    <a:pt x="2042" y="15"/>
                  </a:lnTo>
                  <a:lnTo>
                    <a:pt x="2038" y="0"/>
                  </a:lnTo>
                  <a:lnTo>
                    <a:pt x="2006" y="5"/>
                  </a:lnTo>
                  <a:lnTo>
                    <a:pt x="1994" y="0"/>
                  </a:lnTo>
                  <a:lnTo>
                    <a:pt x="1955" y="11"/>
                  </a:lnTo>
                  <a:lnTo>
                    <a:pt x="1913" y="18"/>
                  </a:lnTo>
                  <a:lnTo>
                    <a:pt x="1886" y="30"/>
                  </a:lnTo>
                  <a:lnTo>
                    <a:pt x="1885" y="47"/>
                  </a:lnTo>
                  <a:lnTo>
                    <a:pt x="1864" y="50"/>
                  </a:lnTo>
                  <a:cubicBezTo>
                    <a:pt x="1858" y="55"/>
                    <a:pt x="1854" y="75"/>
                    <a:pt x="1847" y="77"/>
                  </a:cubicBezTo>
                  <a:cubicBezTo>
                    <a:pt x="1839" y="82"/>
                    <a:pt x="1830" y="65"/>
                    <a:pt x="1820" y="63"/>
                  </a:cubicBezTo>
                  <a:lnTo>
                    <a:pt x="1786" y="66"/>
                  </a:lnTo>
                  <a:lnTo>
                    <a:pt x="1732" y="56"/>
                  </a:lnTo>
                  <a:lnTo>
                    <a:pt x="1709" y="62"/>
                  </a:lnTo>
                  <a:lnTo>
                    <a:pt x="1678" y="56"/>
                  </a:lnTo>
                  <a:lnTo>
                    <a:pt x="1666" y="47"/>
                  </a:lnTo>
                  <a:lnTo>
                    <a:pt x="1643" y="50"/>
                  </a:lnTo>
                  <a:cubicBezTo>
                    <a:pt x="1635" y="52"/>
                    <a:pt x="1626" y="57"/>
                    <a:pt x="1618" y="60"/>
                  </a:cubicBezTo>
                  <a:cubicBezTo>
                    <a:pt x="1610" y="63"/>
                    <a:pt x="1603" y="67"/>
                    <a:pt x="1597" y="71"/>
                  </a:cubicBezTo>
                  <a:cubicBezTo>
                    <a:pt x="1591" y="75"/>
                    <a:pt x="1587" y="84"/>
                    <a:pt x="1583" y="83"/>
                  </a:cubicBezTo>
                  <a:cubicBezTo>
                    <a:pt x="1571" y="90"/>
                    <a:pt x="1576" y="67"/>
                    <a:pt x="1571" y="65"/>
                  </a:cubicBezTo>
                  <a:lnTo>
                    <a:pt x="1553" y="69"/>
                  </a:lnTo>
                  <a:cubicBezTo>
                    <a:pt x="1544" y="66"/>
                    <a:pt x="1531" y="50"/>
                    <a:pt x="1517" y="47"/>
                  </a:cubicBezTo>
                  <a:cubicBezTo>
                    <a:pt x="1503" y="46"/>
                    <a:pt x="1479" y="45"/>
                    <a:pt x="1468" y="48"/>
                  </a:cubicBezTo>
                  <a:cubicBezTo>
                    <a:pt x="1457" y="51"/>
                    <a:pt x="1461" y="63"/>
                    <a:pt x="1451" y="63"/>
                  </a:cubicBezTo>
                  <a:cubicBezTo>
                    <a:pt x="1439" y="66"/>
                    <a:pt x="1419" y="48"/>
                    <a:pt x="1408" y="47"/>
                  </a:cubicBezTo>
                  <a:cubicBezTo>
                    <a:pt x="1397" y="46"/>
                    <a:pt x="1390" y="59"/>
                    <a:pt x="1382" y="59"/>
                  </a:cubicBezTo>
                  <a:cubicBezTo>
                    <a:pt x="1374" y="59"/>
                    <a:pt x="1362" y="52"/>
                    <a:pt x="1357" y="47"/>
                  </a:cubicBezTo>
                  <a:cubicBezTo>
                    <a:pt x="1352" y="42"/>
                    <a:pt x="1356" y="36"/>
                    <a:pt x="1349" y="30"/>
                  </a:cubicBezTo>
                  <a:cubicBezTo>
                    <a:pt x="1333" y="26"/>
                    <a:pt x="1330" y="13"/>
                    <a:pt x="1318" y="11"/>
                  </a:cubicBezTo>
                  <a:cubicBezTo>
                    <a:pt x="1306" y="9"/>
                    <a:pt x="1287" y="20"/>
                    <a:pt x="1277" y="20"/>
                  </a:cubicBezTo>
                  <a:cubicBezTo>
                    <a:pt x="1267" y="20"/>
                    <a:pt x="1268" y="10"/>
                    <a:pt x="1259" y="9"/>
                  </a:cubicBezTo>
                  <a:lnTo>
                    <a:pt x="1222" y="14"/>
                  </a:lnTo>
                  <a:lnTo>
                    <a:pt x="1210" y="32"/>
                  </a:lnTo>
                  <a:cubicBezTo>
                    <a:pt x="1203" y="35"/>
                    <a:pt x="1187" y="28"/>
                    <a:pt x="1178" y="29"/>
                  </a:cubicBezTo>
                  <a:cubicBezTo>
                    <a:pt x="1169" y="30"/>
                    <a:pt x="1164" y="36"/>
                    <a:pt x="1154" y="39"/>
                  </a:cubicBezTo>
                  <a:cubicBezTo>
                    <a:pt x="1144" y="42"/>
                    <a:pt x="1124" y="44"/>
                    <a:pt x="1120" y="48"/>
                  </a:cubicBezTo>
                  <a:cubicBezTo>
                    <a:pt x="1109" y="57"/>
                    <a:pt x="1132" y="61"/>
                    <a:pt x="1132" y="65"/>
                  </a:cubicBezTo>
                  <a:cubicBezTo>
                    <a:pt x="1132" y="69"/>
                    <a:pt x="1126" y="70"/>
                    <a:pt x="1118" y="72"/>
                  </a:cubicBezTo>
                  <a:cubicBezTo>
                    <a:pt x="1110" y="74"/>
                    <a:pt x="1084" y="72"/>
                    <a:pt x="1085" y="77"/>
                  </a:cubicBezTo>
                  <a:cubicBezTo>
                    <a:pt x="1085" y="86"/>
                    <a:pt x="1126" y="103"/>
                    <a:pt x="1127" y="105"/>
                  </a:cubicBezTo>
                  <a:lnTo>
                    <a:pt x="1090" y="90"/>
                  </a:lnTo>
                  <a:lnTo>
                    <a:pt x="1072" y="95"/>
                  </a:lnTo>
                  <a:cubicBezTo>
                    <a:pt x="1063" y="93"/>
                    <a:pt x="1039" y="65"/>
                    <a:pt x="1033" y="80"/>
                  </a:cubicBezTo>
                  <a:cubicBezTo>
                    <a:pt x="1027" y="95"/>
                    <a:pt x="1077" y="132"/>
                    <a:pt x="1084" y="147"/>
                  </a:cubicBezTo>
                  <a:lnTo>
                    <a:pt x="1075" y="171"/>
                  </a:lnTo>
                  <a:lnTo>
                    <a:pt x="1040" y="170"/>
                  </a:lnTo>
                  <a:cubicBezTo>
                    <a:pt x="1040" y="170"/>
                    <a:pt x="1061" y="164"/>
                    <a:pt x="1060" y="155"/>
                  </a:cubicBezTo>
                  <a:cubicBezTo>
                    <a:pt x="1059" y="146"/>
                    <a:pt x="1043" y="127"/>
                    <a:pt x="1031" y="113"/>
                  </a:cubicBezTo>
                  <a:cubicBezTo>
                    <a:pt x="1025" y="101"/>
                    <a:pt x="1030" y="84"/>
                    <a:pt x="1024" y="81"/>
                  </a:cubicBezTo>
                  <a:cubicBezTo>
                    <a:pt x="1018" y="78"/>
                    <a:pt x="997" y="65"/>
                    <a:pt x="989" y="71"/>
                  </a:cubicBezTo>
                  <a:cubicBezTo>
                    <a:pt x="968" y="74"/>
                    <a:pt x="970" y="107"/>
                    <a:pt x="974" y="116"/>
                  </a:cubicBezTo>
                  <a:cubicBezTo>
                    <a:pt x="978" y="125"/>
                    <a:pt x="1009" y="122"/>
                    <a:pt x="1012" y="125"/>
                  </a:cubicBezTo>
                  <a:cubicBezTo>
                    <a:pt x="1028" y="153"/>
                    <a:pt x="1005" y="143"/>
                    <a:pt x="989" y="134"/>
                  </a:cubicBezTo>
                  <a:cubicBezTo>
                    <a:pt x="973" y="125"/>
                    <a:pt x="968" y="128"/>
                    <a:pt x="958" y="128"/>
                  </a:cubicBezTo>
                  <a:cubicBezTo>
                    <a:pt x="948" y="128"/>
                    <a:pt x="931" y="133"/>
                    <a:pt x="926" y="137"/>
                  </a:cubicBezTo>
                  <a:cubicBezTo>
                    <a:pt x="921" y="141"/>
                    <a:pt x="939" y="157"/>
                    <a:pt x="926" y="152"/>
                  </a:cubicBezTo>
                  <a:cubicBezTo>
                    <a:pt x="913" y="147"/>
                    <a:pt x="899" y="149"/>
                    <a:pt x="886" y="147"/>
                  </a:cubicBezTo>
                  <a:cubicBezTo>
                    <a:pt x="873" y="145"/>
                    <a:pt x="863" y="136"/>
                    <a:pt x="847" y="140"/>
                  </a:cubicBezTo>
                  <a:cubicBezTo>
                    <a:pt x="825" y="147"/>
                    <a:pt x="794" y="185"/>
                    <a:pt x="787" y="171"/>
                  </a:cubicBezTo>
                  <a:cubicBezTo>
                    <a:pt x="780" y="157"/>
                    <a:pt x="800" y="155"/>
                    <a:pt x="800" y="150"/>
                  </a:cubicBezTo>
                  <a:cubicBezTo>
                    <a:pt x="800" y="145"/>
                    <a:pt x="796" y="138"/>
                    <a:pt x="790" y="138"/>
                  </a:cubicBezTo>
                  <a:cubicBezTo>
                    <a:pt x="784" y="138"/>
                    <a:pt x="764" y="144"/>
                    <a:pt x="763" y="152"/>
                  </a:cubicBezTo>
                  <a:cubicBezTo>
                    <a:pt x="761" y="163"/>
                    <a:pt x="783" y="181"/>
                    <a:pt x="782" y="186"/>
                  </a:cubicBezTo>
                  <a:cubicBezTo>
                    <a:pt x="781" y="191"/>
                    <a:pt x="765" y="180"/>
                    <a:pt x="758" y="183"/>
                  </a:cubicBezTo>
                  <a:cubicBezTo>
                    <a:pt x="751" y="186"/>
                    <a:pt x="746" y="207"/>
                    <a:pt x="742" y="203"/>
                  </a:cubicBezTo>
                  <a:lnTo>
                    <a:pt x="728" y="189"/>
                  </a:lnTo>
                  <a:lnTo>
                    <a:pt x="746" y="170"/>
                  </a:lnTo>
                  <a:lnTo>
                    <a:pt x="733" y="158"/>
                  </a:lnTo>
                  <a:cubicBezTo>
                    <a:pt x="727" y="155"/>
                    <a:pt x="718" y="150"/>
                    <a:pt x="712" y="149"/>
                  </a:cubicBezTo>
                  <a:cubicBezTo>
                    <a:pt x="706" y="148"/>
                    <a:pt x="701" y="154"/>
                    <a:pt x="698" y="152"/>
                  </a:cubicBezTo>
                  <a:cubicBezTo>
                    <a:pt x="695" y="150"/>
                    <a:pt x="698" y="139"/>
                    <a:pt x="695" y="138"/>
                  </a:cubicBezTo>
                  <a:cubicBezTo>
                    <a:pt x="692" y="137"/>
                    <a:pt x="685" y="146"/>
                    <a:pt x="680" y="146"/>
                  </a:cubicBezTo>
                  <a:cubicBezTo>
                    <a:pt x="675" y="146"/>
                    <a:pt x="677" y="142"/>
                    <a:pt x="667" y="140"/>
                  </a:cubicBezTo>
                  <a:cubicBezTo>
                    <a:pt x="657" y="138"/>
                    <a:pt x="632" y="139"/>
                    <a:pt x="622" y="135"/>
                  </a:cubicBezTo>
                  <a:cubicBezTo>
                    <a:pt x="612" y="131"/>
                    <a:pt x="632" y="117"/>
                    <a:pt x="608" y="113"/>
                  </a:cubicBezTo>
                  <a:cubicBezTo>
                    <a:pt x="584" y="109"/>
                    <a:pt x="590" y="119"/>
                    <a:pt x="583" y="119"/>
                  </a:cubicBezTo>
                  <a:lnTo>
                    <a:pt x="568" y="114"/>
                  </a:lnTo>
                  <a:cubicBezTo>
                    <a:pt x="555" y="116"/>
                    <a:pt x="521" y="125"/>
                    <a:pt x="505" y="131"/>
                  </a:cubicBezTo>
                  <a:cubicBezTo>
                    <a:pt x="482" y="140"/>
                    <a:pt x="485" y="140"/>
                    <a:pt x="472" y="152"/>
                  </a:cubicBezTo>
                  <a:cubicBezTo>
                    <a:pt x="459" y="164"/>
                    <a:pt x="443" y="192"/>
                    <a:pt x="428" y="204"/>
                  </a:cubicBezTo>
                  <a:cubicBezTo>
                    <a:pt x="410" y="223"/>
                    <a:pt x="393" y="217"/>
                    <a:pt x="382" y="224"/>
                  </a:cubicBezTo>
                  <a:lnTo>
                    <a:pt x="364" y="248"/>
                  </a:lnTo>
                  <a:lnTo>
                    <a:pt x="368" y="290"/>
                  </a:lnTo>
                  <a:lnTo>
                    <a:pt x="389" y="306"/>
                  </a:lnTo>
                  <a:lnTo>
                    <a:pt x="436" y="290"/>
                  </a:lnTo>
                  <a:cubicBezTo>
                    <a:pt x="447" y="296"/>
                    <a:pt x="448" y="335"/>
                    <a:pt x="457" y="341"/>
                  </a:cubicBezTo>
                  <a:cubicBezTo>
                    <a:pt x="468" y="348"/>
                    <a:pt x="486" y="330"/>
                    <a:pt x="491" y="324"/>
                  </a:cubicBezTo>
                  <a:lnTo>
                    <a:pt x="496" y="300"/>
                  </a:lnTo>
                  <a:lnTo>
                    <a:pt x="514" y="281"/>
                  </a:lnTo>
                  <a:cubicBezTo>
                    <a:pt x="515" y="270"/>
                    <a:pt x="499" y="245"/>
                    <a:pt x="502" y="234"/>
                  </a:cubicBezTo>
                  <a:cubicBezTo>
                    <a:pt x="505" y="225"/>
                    <a:pt x="526" y="220"/>
                    <a:pt x="535" y="213"/>
                  </a:cubicBezTo>
                  <a:cubicBezTo>
                    <a:pt x="544" y="206"/>
                    <a:pt x="546" y="192"/>
                    <a:pt x="554" y="191"/>
                  </a:cubicBezTo>
                  <a:cubicBezTo>
                    <a:pt x="567" y="190"/>
                    <a:pt x="580" y="200"/>
                    <a:pt x="581" y="204"/>
                  </a:cubicBezTo>
                  <a:cubicBezTo>
                    <a:pt x="581" y="208"/>
                    <a:pt x="560" y="200"/>
                    <a:pt x="557" y="215"/>
                  </a:cubicBezTo>
                  <a:cubicBezTo>
                    <a:pt x="554" y="230"/>
                    <a:pt x="535" y="233"/>
                    <a:pt x="533" y="242"/>
                  </a:cubicBezTo>
                  <a:lnTo>
                    <a:pt x="548" y="267"/>
                  </a:lnTo>
                  <a:lnTo>
                    <a:pt x="571" y="276"/>
                  </a:lnTo>
                  <a:lnTo>
                    <a:pt x="598" y="264"/>
                  </a:lnTo>
                  <a:lnTo>
                    <a:pt x="625" y="261"/>
                  </a:lnTo>
                  <a:cubicBezTo>
                    <a:pt x="632" y="263"/>
                    <a:pt x="645" y="271"/>
                    <a:pt x="638" y="276"/>
                  </a:cubicBezTo>
                  <a:cubicBezTo>
                    <a:pt x="631" y="281"/>
                    <a:pt x="593" y="287"/>
                    <a:pt x="584" y="293"/>
                  </a:cubicBezTo>
                  <a:cubicBezTo>
                    <a:pt x="575" y="299"/>
                    <a:pt x="587" y="309"/>
                    <a:pt x="581" y="311"/>
                  </a:cubicBezTo>
                  <a:cubicBezTo>
                    <a:pt x="567" y="319"/>
                    <a:pt x="556" y="301"/>
                    <a:pt x="550" y="303"/>
                  </a:cubicBezTo>
                  <a:lnTo>
                    <a:pt x="547" y="323"/>
                  </a:lnTo>
                  <a:lnTo>
                    <a:pt x="536" y="350"/>
                  </a:lnTo>
                  <a:lnTo>
                    <a:pt x="512" y="351"/>
                  </a:lnTo>
                  <a:lnTo>
                    <a:pt x="476" y="360"/>
                  </a:lnTo>
                  <a:lnTo>
                    <a:pt x="457" y="351"/>
                  </a:lnTo>
                  <a:lnTo>
                    <a:pt x="443" y="357"/>
                  </a:lnTo>
                  <a:lnTo>
                    <a:pt x="419" y="342"/>
                  </a:lnTo>
                  <a:cubicBezTo>
                    <a:pt x="417" y="335"/>
                    <a:pt x="433" y="329"/>
                    <a:pt x="428" y="317"/>
                  </a:cubicBezTo>
                  <a:cubicBezTo>
                    <a:pt x="423" y="305"/>
                    <a:pt x="396" y="313"/>
                    <a:pt x="392" y="321"/>
                  </a:cubicBezTo>
                  <a:lnTo>
                    <a:pt x="397" y="362"/>
                  </a:lnTo>
                  <a:lnTo>
                    <a:pt x="373" y="362"/>
                  </a:lnTo>
                  <a:cubicBezTo>
                    <a:pt x="365" y="366"/>
                    <a:pt x="355" y="380"/>
                    <a:pt x="347" y="386"/>
                  </a:cubicBezTo>
                  <a:cubicBezTo>
                    <a:pt x="339" y="392"/>
                    <a:pt x="332" y="379"/>
                    <a:pt x="322" y="399"/>
                  </a:cubicBezTo>
                  <a:cubicBezTo>
                    <a:pt x="312" y="419"/>
                    <a:pt x="301" y="411"/>
                    <a:pt x="293" y="414"/>
                  </a:cubicBezTo>
                  <a:cubicBezTo>
                    <a:pt x="285" y="417"/>
                    <a:pt x="280" y="414"/>
                    <a:pt x="275" y="416"/>
                  </a:cubicBezTo>
                  <a:cubicBezTo>
                    <a:pt x="270" y="418"/>
                    <a:pt x="267" y="426"/>
                    <a:pt x="260" y="426"/>
                  </a:cubicBezTo>
                  <a:cubicBezTo>
                    <a:pt x="253" y="426"/>
                    <a:pt x="238" y="417"/>
                    <a:pt x="232" y="419"/>
                  </a:cubicBezTo>
                  <a:cubicBezTo>
                    <a:pt x="226" y="421"/>
                    <a:pt x="221" y="432"/>
                    <a:pt x="226" y="437"/>
                  </a:cubicBezTo>
                  <a:lnTo>
                    <a:pt x="263" y="449"/>
                  </a:lnTo>
                  <a:lnTo>
                    <a:pt x="272" y="474"/>
                  </a:lnTo>
                  <a:lnTo>
                    <a:pt x="262" y="503"/>
                  </a:lnTo>
                  <a:cubicBezTo>
                    <a:pt x="251" y="507"/>
                    <a:pt x="223" y="499"/>
                    <a:pt x="206" y="498"/>
                  </a:cubicBezTo>
                  <a:cubicBezTo>
                    <a:pt x="189" y="497"/>
                    <a:pt x="164" y="492"/>
                    <a:pt x="158" y="498"/>
                  </a:cubicBezTo>
                  <a:cubicBezTo>
                    <a:pt x="152" y="504"/>
                    <a:pt x="167" y="527"/>
                    <a:pt x="167" y="537"/>
                  </a:cubicBezTo>
                  <a:cubicBezTo>
                    <a:pt x="167" y="547"/>
                    <a:pt x="159" y="551"/>
                    <a:pt x="157" y="557"/>
                  </a:cubicBezTo>
                  <a:cubicBezTo>
                    <a:pt x="155" y="563"/>
                    <a:pt x="161" y="569"/>
                    <a:pt x="157" y="576"/>
                  </a:cubicBezTo>
                  <a:cubicBezTo>
                    <a:pt x="153" y="583"/>
                    <a:pt x="127" y="594"/>
                    <a:pt x="130" y="597"/>
                  </a:cubicBezTo>
                  <a:cubicBezTo>
                    <a:pt x="139" y="606"/>
                    <a:pt x="160" y="592"/>
                    <a:pt x="176" y="592"/>
                  </a:cubicBezTo>
                  <a:lnTo>
                    <a:pt x="226" y="598"/>
                  </a:lnTo>
                  <a:lnTo>
                    <a:pt x="260" y="588"/>
                  </a:lnTo>
                  <a:lnTo>
                    <a:pt x="274" y="576"/>
                  </a:lnTo>
                  <a:cubicBezTo>
                    <a:pt x="282" y="573"/>
                    <a:pt x="306" y="573"/>
                    <a:pt x="307" y="569"/>
                  </a:cubicBezTo>
                  <a:cubicBezTo>
                    <a:pt x="321" y="557"/>
                    <a:pt x="283" y="559"/>
                    <a:pt x="283" y="552"/>
                  </a:cubicBezTo>
                  <a:cubicBezTo>
                    <a:pt x="283" y="545"/>
                    <a:pt x="300" y="533"/>
                    <a:pt x="307" y="528"/>
                  </a:cubicBezTo>
                  <a:lnTo>
                    <a:pt x="325" y="522"/>
                  </a:lnTo>
                  <a:lnTo>
                    <a:pt x="320" y="503"/>
                  </a:lnTo>
                  <a:cubicBezTo>
                    <a:pt x="323" y="499"/>
                    <a:pt x="336" y="495"/>
                    <a:pt x="342" y="495"/>
                  </a:cubicBezTo>
                  <a:cubicBezTo>
                    <a:pt x="348" y="495"/>
                    <a:pt x="350" y="506"/>
                    <a:pt x="358" y="505"/>
                  </a:cubicBezTo>
                  <a:cubicBezTo>
                    <a:pt x="366" y="504"/>
                    <a:pt x="384" y="490"/>
                    <a:pt x="393" y="491"/>
                  </a:cubicBezTo>
                  <a:lnTo>
                    <a:pt x="415" y="510"/>
                  </a:lnTo>
                  <a:cubicBezTo>
                    <a:pt x="416" y="517"/>
                    <a:pt x="407" y="520"/>
                    <a:pt x="401" y="530"/>
                  </a:cubicBezTo>
                  <a:lnTo>
                    <a:pt x="381" y="573"/>
                  </a:lnTo>
                  <a:lnTo>
                    <a:pt x="406" y="576"/>
                  </a:lnTo>
                  <a:lnTo>
                    <a:pt x="412" y="561"/>
                  </a:lnTo>
                  <a:lnTo>
                    <a:pt x="404" y="543"/>
                  </a:lnTo>
                  <a:cubicBezTo>
                    <a:pt x="406" y="539"/>
                    <a:pt x="417" y="541"/>
                    <a:pt x="423" y="538"/>
                  </a:cubicBezTo>
                  <a:cubicBezTo>
                    <a:pt x="430" y="537"/>
                    <a:pt x="435" y="526"/>
                    <a:pt x="441" y="527"/>
                  </a:cubicBezTo>
                  <a:cubicBezTo>
                    <a:pt x="447" y="528"/>
                    <a:pt x="453" y="542"/>
                    <a:pt x="460" y="547"/>
                  </a:cubicBezTo>
                  <a:lnTo>
                    <a:pt x="483" y="559"/>
                  </a:lnTo>
                  <a:lnTo>
                    <a:pt x="490" y="573"/>
                  </a:lnTo>
                  <a:lnTo>
                    <a:pt x="493" y="590"/>
                  </a:lnTo>
                  <a:lnTo>
                    <a:pt x="508" y="579"/>
                  </a:lnTo>
                  <a:cubicBezTo>
                    <a:pt x="508" y="579"/>
                    <a:pt x="507" y="566"/>
                    <a:pt x="509" y="564"/>
                  </a:cubicBezTo>
                  <a:cubicBezTo>
                    <a:pt x="513" y="561"/>
                    <a:pt x="512" y="581"/>
                    <a:pt x="521" y="569"/>
                  </a:cubicBezTo>
                  <a:cubicBezTo>
                    <a:pt x="530" y="557"/>
                    <a:pt x="525" y="556"/>
                    <a:pt x="515" y="549"/>
                  </a:cubicBezTo>
                  <a:lnTo>
                    <a:pt x="468" y="523"/>
                  </a:lnTo>
                  <a:lnTo>
                    <a:pt x="441" y="508"/>
                  </a:lnTo>
                  <a:lnTo>
                    <a:pt x="455" y="480"/>
                  </a:lnTo>
                  <a:lnTo>
                    <a:pt x="464" y="498"/>
                  </a:lnTo>
                  <a:lnTo>
                    <a:pt x="487" y="512"/>
                  </a:lnTo>
                  <a:lnTo>
                    <a:pt x="517" y="527"/>
                  </a:lnTo>
                  <a:cubicBezTo>
                    <a:pt x="526" y="535"/>
                    <a:pt x="529" y="546"/>
                    <a:pt x="539" y="559"/>
                  </a:cubicBezTo>
                  <a:cubicBezTo>
                    <a:pt x="549" y="572"/>
                    <a:pt x="570" y="602"/>
                    <a:pt x="579" y="608"/>
                  </a:cubicBezTo>
                  <a:cubicBezTo>
                    <a:pt x="588" y="614"/>
                    <a:pt x="588" y="598"/>
                    <a:pt x="592" y="597"/>
                  </a:cubicBezTo>
                  <a:cubicBezTo>
                    <a:pt x="596" y="594"/>
                    <a:pt x="604" y="602"/>
                    <a:pt x="604" y="599"/>
                  </a:cubicBezTo>
                  <a:cubicBezTo>
                    <a:pt x="604" y="596"/>
                    <a:pt x="596" y="583"/>
                    <a:pt x="593" y="578"/>
                  </a:cubicBezTo>
                  <a:cubicBezTo>
                    <a:pt x="589" y="574"/>
                    <a:pt x="590" y="568"/>
                    <a:pt x="587" y="567"/>
                  </a:cubicBezTo>
                  <a:cubicBezTo>
                    <a:pt x="585" y="563"/>
                    <a:pt x="583" y="558"/>
                    <a:pt x="584" y="555"/>
                  </a:cubicBezTo>
                  <a:cubicBezTo>
                    <a:pt x="585" y="552"/>
                    <a:pt x="589" y="550"/>
                    <a:pt x="592" y="548"/>
                  </a:cubicBezTo>
                  <a:lnTo>
                    <a:pt x="601" y="542"/>
                  </a:lnTo>
                  <a:cubicBezTo>
                    <a:pt x="607" y="541"/>
                    <a:pt x="621" y="541"/>
                    <a:pt x="627" y="541"/>
                  </a:cubicBezTo>
                  <a:cubicBezTo>
                    <a:pt x="633" y="541"/>
                    <a:pt x="636" y="541"/>
                    <a:pt x="640" y="539"/>
                  </a:cubicBezTo>
                  <a:cubicBezTo>
                    <a:pt x="644" y="537"/>
                    <a:pt x="648" y="532"/>
                    <a:pt x="650" y="528"/>
                  </a:cubicBezTo>
                  <a:lnTo>
                    <a:pt x="653" y="513"/>
                  </a:lnTo>
                  <a:lnTo>
                    <a:pt x="639" y="505"/>
                  </a:lnTo>
                  <a:cubicBezTo>
                    <a:pt x="639" y="503"/>
                    <a:pt x="650" y="505"/>
                    <a:pt x="655" y="501"/>
                  </a:cubicBezTo>
                  <a:cubicBezTo>
                    <a:pt x="660" y="497"/>
                    <a:pt x="665" y="488"/>
                    <a:pt x="670" y="483"/>
                  </a:cubicBezTo>
                  <a:cubicBezTo>
                    <a:pt x="675" y="478"/>
                    <a:pt x="681" y="471"/>
                    <a:pt x="686" y="470"/>
                  </a:cubicBezTo>
                  <a:lnTo>
                    <a:pt x="703" y="476"/>
                  </a:lnTo>
                  <a:lnTo>
                    <a:pt x="718" y="494"/>
                  </a:lnTo>
                  <a:cubicBezTo>
                    <a:pt x="723" y="498"/>
                    <a:pt x="727" y="503"/>
                    <a:pt x="731" y="501"/>
                  </a:cubicBezTo>
                  <a:cubicBezTo>
                    <a:pt x="735" y="499"/>
                    <a:pt x="742" y="488"/>
                    <a:pt x="742" y="482"/>
                  </a:cubicBezTo>
                  <a:lnTo>
                    <a:pt x="728" y="466"/>
                  </a:lnTo>
                  <a:cubicBezTo>
                    <a:pt x="730" y="462"/>
                    <a:pt x="746" y="463"/>
                    <a:pt x="755" y="459"/>
                  </a:cubicBezTo>
                  <a:cubicBezTo>
                    <a:pt x="764" y="455"/>
                    <a:pt x="777" y="444"/>
                    <a:pt x="782" y="444"/>
                  </a:cubicBezTo>
                  <a:cubicBezTo>
                    <a:pt x="787" y="444"/>
                    <a:pt x="786" y="452"/>
                    <a:pt x="784" y="458"/>
                  </a:cubicBezTo>
                  <a:cubicBezTo>
                    <a:pt x="782" y="464"/>
                    <a:pt x="765" y="469"/>
                    <a:pt x="772" y="480"/>
                  </a:cubicBezTo>
                  <a:cubicBezTo>
                    <a:pt x="779" y="491"/>
                    <a:pt x="820" y="516"/>
                    <a:pt x="824" y="525"/>
                  </a:cubicBezTo>
                  <a:cubicBezTo>
                    <a:pt x="828" y="534"/>
                    <a:pt x="808" y="535"/>
                    <a:pt x="796" y="537"/>
                  </a:cubicBezTo>
                  <a:cubicBezTo>
                    <a:pt x="784" y="539"/>
                    <a:pt x="763" y="541"/>
                    <a:pt x="751" y="539"/>
                  </a:cubicBezTo>
                  <a:cubicBezTo>
                    <a:pt x="739" y="537"/>
                    <a:pt x="739" y="524"/>
                    <a:pt x="722" y="524"/>
                  </a:cubicBezTo>
                  <a:cubicBezTo>
                    <a:pt x="705" y="524"/>
                    <a:pt x="707" y="533"/>
                    <a:pt x="697" y="537"/>
                  </a:cubicBezTo>
                  <a:lnTo>
                    <a:pt x="667" y="538"/>
                  </a:lnTo>
                  <a:lnTo>
                    <a:pt x="623" y="560"/>
                  </a:lnTo>
                  <a:lnTo>
                    <a:pt x="634" y="576"/>
                  </a:lnTo>
                  <a:lnTo>
                    <a:pt x="639" y="598"/>
                  </a:lnTo>
                  <a:lnTo>
                    <a:pt x="669" y="617"/>
                  </a:lnTo>
                  <a:lnTo>
                    <a:pt x="700" y="602"/>
                  </a:lnTo>
                  <a:lnTo>
                    <a:pt x="718" y="611"/>
                  </a:lnTo>
                  <a:lnTo>
                    <a:pt x="752" y="608"/>
                  </a:lnTo>
                  <a:lnTo>
                    <a:pt x="757" y="644"/>
                  </a:lnTo>
                  <a:lnTo>
                    <a:pt x="697" y="677"/>
                  </a:lnTo>
                  <a:close/>
                </a:path>
              </a:pathLst>
            </a:custGeom>
            <a:solidFill>
              <a:srgbClr val="FEFEFE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FF5425"/>
                  </a:solidFill>
                  <a:prstDash val="dash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17961" dir="2700000" algn="ctr" rotWithShape="0">
                      <a:srgbClr val="00000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16433" y="2795200"/>
            <a:ext cx="8534400" cy="1143000"/>
          </a:xfrm>
        </p:spPr>
        <p:txBody>
          <a:bodyPr/>
          <a:lstStyle>
            <a:lvl1pPr algn="ctr">
              <a:defRPr sz="4300" i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34997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6" name="Picture 32" descr="7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6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5638800"/>
            <a:ext cx="12192000" cy="1219200"/>
          </a:xfrm>
          <a:prstGeom prst="rect">
            <a:avLst/>
          </a:pr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rgbClr val="3366FF">
                  <a:alpha val="60001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8" y="1989139"/>
            <a:ext cx="10587567" cy="409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1"/>
            <a:r>
              <a:rPr lang="zh-CN" altLang="en-US"/>
              <a:t>第三级</a:t>
            </a:r>
          </a:p>
          <a:p>
            <a:pPr lvl="2"/>
            <a:r>
              <a:rPr lang="zh-CN" altLang="en-US"/>
              <a:t>第四级</a:t>
            </a:r>
          </a:p>
          <a:p>
            <a:pPr lvl="3"/>
            <a:r>
              <a:rPr lang="zh-CN" altLang="en-US"/>
              <a:t>第五级</a:t>
            </a:r>
          </a:p>
        </p:txBody>
      </p:sp>
      <p:sp>
        <p:nvSpPr>
          <p:cNvPr id="1048" name="Rectangle 24"/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981076"/>
            <a:ext cx="9793816" cy="86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053" name="Picture 29" descr="artplus_nature_naturalcity42_f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2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  <p:txStyles>
    <p:titleStyle>
      <a:lvl1pPr algn="ctr" rtl="0" fontAlgn="base">
        <a:spcBef>
          <a:spcPct val="0"/>
        </a:spcBef>
        <a:spcAft>
          <a:spcPct val="0"/>
        </a:spcAft>
        <a:defRPr sz="4200" b="1" i="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200" b="1" i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charset="2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charset="2"/>
        <a:buBlip>
          <a:blip r:embed="rId9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Blip>
          <a:blip r:embed="rId9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C764DE79-268F-4C1A-8933-263129D2AF90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32" descr="7">
            <a:extLst>
              <a:ext uri="{FF2B5EF4-FFF2-40B4-BE49-F238E27FC236}">
                <a16:creationId xmlns:a16="http://schemas.microsoft.com/office/drawing/2014/main" id="{C8920E3B-F3A3-4674-86ED-F4B1A6897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534" y="6165851"/>
            <a:ext cx="2785533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1" descr="6">
            <a:extLst>
              <a:ext uri="{FF2B5EF4-FFF2-40B4-BE49-F238E27FC236}">
                <a16:creationId xmlns:a16="http://schemas.microsoft.com/office/drawing/2014/main" id="{28AB6FF0-1269-4957-8C4B-B3A47982DD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3695700" cy="90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6" descr="2">
            <a:extLst>
              <a:ext uri="{FF2B5EF4-FFF2-40B4-BE49-F238E27FC236}">
                <a16:creationId xmlns:a16="http://schemas.microsoft.com/office/drawing/2014/main" id="{2A5AB5A2-B9AB-4642-8C1A-DA753107EA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41326"/>
            <a:ext cx="4656667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4">
            <a:extLst>
              <a:ext uri="{FF2B5EF4-FFF2-40B4-BE49-F238E27FC236}">
                <a16:creationId xmlns:a16="http://schemas.microsoft.com/office/drawing/2014/main" id="{4784882F-9E88-43F6-8F77-C678142947A2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0" y="1"/>
            <a:ext cx="12192000" cy="1484313"/>
          </a:xfrm>
          <a:prstGeom prst="rect">
            <a:avLst/>
          </a:prstGeom>
          <a:gradFill rotWithShape="1">
            <a:gsLst>
              <a:gs pos="0">
                <a:srgbClr val="3366FF">
                  <a:alpha val="60001"/>
                </a:srgbClr>
              </a:gs>
              <a:gs pos="100000">
                <a:srgbClr val="FFFFFF">
                  <a:alpha val="7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9" descr="artplus_nature_naturalcity42_f">
            <a:extLst>
              <a:ext uri="{FF2B5EF4-FFF2-40B4-BE49-F238E27FC236}">
                <a16:creationId xmlns:a16="http://schemas.microsoft.com/office/drawing/2014/main" id="{EAF7FC61-94EA-4A7F-89B2-DA301E6FE8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34126"/>
            <a:ext cx="1826683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9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9" r:id="rId2"/>
    <p:sldLayoutId id="2147483734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5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15.tmp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image" Target="../media/image15.tmp"/><Relationship Id="rId2" Type="http://schemas.openxmlformats.org/officeDocument/2006/relationships/tags" Target="../tags/tag19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image" Target="../media/image15.tmp"/><Relationship Id="rId2" Type="http://schemas.openxmlformats.org/officeDocument/2006/relationships/tags" Target="../tags/tag34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tags" Target="../tags/tag73.xml"/><Relationship Id="rId3" Type="http://schemas.openxmlformats.org/officeDocument/2006/relationships/tags" Target="../tags/tag50.xml"/><Relationship Id="rId21" Type="http://schemas.openxmlformats.org/officeDocument/2006/relationships/tags" Target="../tags/tag68.xml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tags" Target="../tags/tag72.xml"/><Relationship Id="rId2" Type="http://schemas.openxmlformats.org/officeDocument/2006/relationships/tags" Target="../tags/tag49.xml"/><Relationship Id="rId16" Type="http://schemas.openxmlformats.org/officeDocument/2006/relationships/tags" Target="../tags/tag63.xml"/><Relationship Id="rId20" Type="http://schemas.openxmlformats.org/officeDocument/2006/relationships/tags" Target="../tags/tag67.xml"/><Relationship Id="rId29" Type="http://schemas.openxmlformats.org/officeDocument/2006/relationships/image" Target="../media/image15.tmp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tags" Target="../tags/tag71.xml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tags" Target="../tags/tag70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57.xml"/><Relationship Id="rId19" Type="http://schemas.openxmlformats.org/officeDocument/2006/relationships/tags" Target="../tags/tag66.xml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tags" Target="../tags/tag69.xml"/><Relationship Id="rId27" Type="http://schemas.openxmlformats.org/officeDocument/2006/relationships/tags" Target="../tags/tag7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tags" Target="../tags/tag92.xml"/><Relationship Id="rId26" Type="http://schemas.openxmlformats.org/officeDocument/2006/relationships/tags" Target="../tags/tag100.xml"/><Relationship Id="rId3" Type="http://schemas.openxmlformats.org/officeDocument/2006/relationships/tags" Target="../tags/tag77.xml"/><Relationship Id="rId21" Type="http://schemas.openxmlformats.org/officeDocument/2006/relationships/tags" Target="../tags/tag95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5" Type="http://schemas.openxmlformats.org/officeDocument/2006/relationships/tags" Target="../tags/tag99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20" Type="http://schemas.openxmlformats.org/officeDocument/2006/relationships/tags" Target="../tags/tag94.xml"/><Relationship Id="rId29" Type="http://schemas.openxmlformats.org/officeDocument/2006/relationships/image" Target="../media/image15.tmp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24" Type="http://schemas.openxmlformats.org/officeDocument/2006/relationships/tags" Target="../tags/tag98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23" Type="http://schemas.openxmlformats.org/officeDocument/2006/relationships/tags" Target="../tags/tag97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84.xml"/><Relationship Id="rId19" Type="http://schemas.openxmlformats.org/officeDocument/2006/relationships/tags" Target="../tags/tag93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Relationship Id="rId22" Type="http://schemas.openxmlformats.org/officeDocument/2006/relationships/tags" Target="../tags/tag96.xml"/><Relationship Id="rId27" Type="http://schemas.openxmlformats.org/officeDocument/2006/relationships/tags" Target="../tags/tag10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18" Type="http://schemas.openxmlformats.org/officeDocument/2006/relationships/tags" Target="../tags/tag119.xml"/><Relationship Id="rId26" Type="http://schemas.openxmlformats.org/officeDocument/2006/relationships/tags" Target="../tags/tag127.xml"/><Relationship Id="rId3" Type="http://schemas.openxmlformats.org/officeDocument/2006/relationships/tags" Target="../tags/tag104.xml"/><Relationship Id="rId21" Type="http://schemas.openxmlformats.org/officeDocument/2006/relationships/tags" Target="../tags/tag122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17" Type="http://schemas.openxmlformats.org/officeDocument/2006/relationships/tags" Target="../tags/tag118.xml"/><Relationship Id="rId25" Type="http://schemas.openxmlformats.org/officeDocument/2006/relationships/tags" Target="../tags/tag126.xml"/><Relationship Id="rId2" Type="http://schemas.openxmlformats.org/officeDocument/2006/relationships/tags" Target="../tags/tag103.xml"/><Relationship Id="rId16" Type="http://schemas.openxmlformats.org/officeDocument/2006/relationships/tags" Target="../tags/tag117.xml"/><Relationship Id="rId20" Type="http://schemas.openxmlformats.org/officeDocument/2006/relationships/tags" Target="../tags/tag121.xml"/><Relationship Id="rId29" Type="http://schemas.openxmlformats.org/officeDocument/2006/relationships/tags" Target="../tags/tag130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24" Type="http://schemas.openxmlformats.org/officeDocument/2006/relationships/tags" Target="../tags/tag125.xml"/><Relationship Id="rId5" Type="http://schemas.openxmlformats.org/officeDocument/2006/relationships/tags" Target="../tags/tag106.xml"/><Relationship Id="rId15" Type="http://schemas.openxmlformats.org/officeDocument/2006/relationships/tags" Target="../tags/tag116.xml"/><Relationship Id="rId23" Type="http://schemas.openxmlformats.org/officeDocument/2006/relationships/tags" Target="../tags/tag124.xml"/><Relationship Id="rId28" Type="http://schemas.openxmlformats.org/officeDocument/2006/relationships/tags" Target="../tags/tag129.xml"/><Relationship Id="rId10" Type="http://schemas.openxmlformats.org/officeDocument/2006/relationships/tags" Target="../tags/tag111.xml"/><Relationship Id="rId19" Type="http://schemas.openxmlformats.org/officeDocument/2006/relationships/tags" Target="../tags/tag120.xml"/><Relationship Id="rId31" Type="http://schemas.openxmlformats.org/officeDocument/2006/relationships/image" Target="../media/image15.tmp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tags" Target="../tags/tag115.xml"/><Relationship Id="rId22" Type="http://schemas.openxmlformats.org/officeDocument/2006/relationships/tags" Target="../tags/tag123.xml"/><Relationship Id="rId27" Type="http://schemas.openxmlformats.org/officeDocument/2006/relationships/tags" Target="../tags/tag128.xml"/><Relationship Id="rId30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18" Type="http://schemas.openxmlformats.org/officeDocument/2006/relationships/tags" Target="../tags/tag148.xml"/><Relationship Id="rId26" Type="http://schemas.openxmlformats.org/officeDocument/2006/relationships/tags" Target="../tags/tag156.xml"/><Relationship Id="rId3" Type="http://schemas.openxmlformats.org/officeDocument/2006/relationships/tags" Target="../tags/tag133.xml"/><Relationship Id="rId21" Type="http://schemas.openxmlformats.org/officeDocument/2006/relationships/tags" Target="../tags/tag151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17" Type="http://schemas.openxmlformats.org/officeDocument/2006/relationships/tags" Target="../tags/tag147.xml"/><Relationship Id="rId25" Type="http://schemas.openxmlformats.org/officeDocument/2006/relationships/tags" Target="../tags/tag155.xml"/><Relationship Id="rId2" Type="http://schemas.openxmlformats.org/officeDocument/2006/relationships/tags" Target="../tags/tag132.xml"/><Relationship Id="rId16" Type="http://schemas.openxmlformats.org/officeDocument/2006/relationships/tags" Target="../tags/tag146.xml"/><Relationship Id="rId20" Type="http://schemas.openxmlformats.org/officeDocument/2006/relationships/tags" Target="../tags/tag150.xml"/><Relationship Id="rId29" Type="http://schemas.openxmlformats.org/officeDocument/2006/relationships/image" Target="../media/image15.tmp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24" Type="http://schemas.openxmlformats.org/officeDocument/2006/relationships/tags" Target="../tags/tag154.xml"/><Relationship Id="rId5" Type="http://schemas.openxmlformats.org/officeDocument/2006/relationships/tags" Target="../tags/tag135.xml"/><Relationship Id="rId15" Type="http://schemas.openxmlformats.org/officeDocument/2006/relationships/tags" Target="../tags/tag145.xml"/><Relationship Id="rId23" Type="http://schemas.openxmlformats.org/officeDocument/2006/relationships/tags" Target="../tags/tag153.xml"/><Relationship Id="rId28" Type="http://schemas.openxmlformats.org/officeDocument/2006/relationships/slideLayout" Target="../slideLayouts/slideLayout5.xml"/><Relationship Id="rId10" Type="http://schemas.openxmlformats.org/officeDocument/2006/relationships/tags" Target="../tags/tag140.xml"/><Relationship Id="rId19" Type="http://schemas.openxmlformats.org/officeDocument/2006/relationships/tags" Target="../tags/tag149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tags" Target="../tags/tag144.xml"/><Relationship Id="rId22" Type="http://schemas.openxmlformats.org/officeDocument/2006/relationships/tags" Target="../tags/tag152.xml"/><Relationship Id="rId27" Type="http://schemas.openxmlformats.org/officeDocument/2006/relationships/tags" Target="../tags/tag15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10972"/>
            <a:ext cx="12192000" cy="1301261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/>
              <a:t>汇编语言与逆向技术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章 </a:t>
            </a:r>
            <a:r>
              <a:rPr lang="en-US" altLang="zh-CN" sz="3200" dirty="0"/>
              <a:t>IA-32</a:t>
            </a:r>
            <a:r>
              <a:rPr lang="zh-CN" altLang="en-US" sz="3200" dirty="0"/>
              <a:t>处理器体系结构</a:t>
            </a:r>
            <a:endParaRPr lang="en-US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0" y="4237666"/>
            <a:ext cx="12192000" cy="1301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3600" b="0" i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过辰楷</a:t>
            </a:r>
            <a:r>
              <a:rPr lang="en-US" altLang="zh-CN" sz="3600" b="0" i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6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/>
            <a:r>
              <a:rPr lang="en-US" altLang="zh-CN" sz="2800" b="0" i="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guochenkai@nankai.edu.cn</a:t>
            </a:r>
            <a:endParaRPr lang="en-US" altLang="zh-CN" sz="2800" b="0" i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486401"/>
            <a:ext cx="12192000" cy="149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300" b="1" i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200" b="1" i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914400"/>
            <a:r>
              <a:rPr lang="zh-CN" altLang="en-US" sz="2400" b="0" i="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南开大学 网络空间安全学院</a:t>
            </a:r>
            <a:endParaRPr lang="en-US" altLang="zh-CN" sz="2400" b="0" i="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 defTabSz="914400"/>
            <a:r>
              <a:rPr lang="en-US" altLang="zh-CN" sz="2400" b="0" i="0" dirty="0" smtClean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2022/2023</a:t>
            </a:r>
            <a:endParaRPr lang="en-US" altLang="zh-CN" sz="2400" b="0" i="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78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A35E979-3D99-4259-B5E6-77B929196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405" b="-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0E57C7-A78F-43D2-9137-D66A70DC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921" y="110187"/>
            <a:ext cx="5000992" cy="1106995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</a:rPr>
              <a:t>总线（</a:t>
            </a:r>
            <a:r>
              <a:rPr lang="en-US" altLang="zh-CN" sz="4800" b="1" dirty="0">
                <a:solidFill>
                  <a:schemeClr val="bg1"/>
                </a:solidFill>
              </a:rPr>
              <a:t>bus</a:t>
            </a:r>
            <a:r>
              <a:rPr lang="zh-CN" altLang="en-US" sz="4800" b="1" dirty="0">
                <a:solidFill>
                  <a:schemeClr val="bg1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B28E2-3B06-43BA-8E6A-F4D94FB13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463" y="1217182"/>
            <a:ext cx="5386891" cy="3186359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数据总线（</a:t>
            </a:r>
            <a:r>
              <a:rPr lang="en-US" altLang="zh-CN" sz="3200" b="1" dirty="0">
                <a:solidFill>
                  <a:schemeClr val="bg1"/>
                </a:solidFill>
              </a:rPr>
              <a:t>data bus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地址总线（</a:t>
            </a:r>
            <a:r>
              <a:rPr lang="en-US" altLang="zh-CN" sz="3200" b="1" dirty="0">
                <a:solidFill>
                  <a:schemeClr val="bg1"/>
                </a:solidFill>
              </a:rPr>
              <a:t>address bus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1"/>
                </a:solidFill>
              </a:rPr>
              <a:t>控制总线（</a:t>
            </a:r>
            <a:r>
              <a:rPr lang="en-US" altLang="zh-CN" sz="3200" b="1" dirty="0">
                <a:solidFill>
                  <a:schemeClr val="bg1"/>
                </a:solidFill>
              </a:rPr>
              <a:t>control bus</a:t>
            </a:r>
            <a:r>
              <a:rPr lang="zh-CN" altLang="en-US" sz="3200" b="1" dirty="0">
                <a:solidFill>
                  <a:schemeClr val="bg1"/>
                </a:solidFill>
              </a:rPr>
              <a:t>）</a:t>
            </a:r>
            <a:endParaRPr lang="en-US" altLang="zh-CN" sz="32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chemeClr val="bg1"/>
                </a:solidFill>
              </a:rPr>
              <a:t>MHz</a:t>
            </a: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3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5303" y="2413121"/>
            <a:ext cx="889528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ru-RU" sz="3200" dirty="0">
                <a:ea typeface="楷体" panose="02010609060101010101" pitchFamily="49" charset="-122"/>
              </a:rPr>
              <a:t>地址总线的宽度决定了</a:t>
            </a:r>
            <a:r>
              <a:rPr lang="zh-CN" altLang="zh-CN" sz="3200" dirty="0">
                <a:ea typeface="楷体" panose="02010609060101010101" pitchFamily="49" charset="-122"/>
              </a:rPr>
              <a:t>CPU的寻址能力</a:t>
            </a:r>
            <a:r>
              <a:rPr lang="zh-CN" altLang="zh-CN" sz="3200" dirty="0" smtClean="0">
                <a:ea typeface="楷体" panose="02010609060101010101" pitchFamily="49" charset="-122"/>
              </a:rPr>
              <a:t>；</a:t>
            </a:r>
            <a:endParaRPr lang="en-US" altLang="zh-CN" sz="3200" dirty="0" smtClean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zh-CN" sz="3200" dirty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3200" dirty="0">
                <a:ea typeface="楷体" panose="02010609060101010101" pitchFamily="49" charset="-122"/>
              </a:rPr>
              <a:t>数据总线的宽度决定了CPU与其它器件进行数据传送时的一次数据传送量</a:t>
            </a:r>
            <a:r>
              <a:rPr lang="zh-CN" altLang="zh-CN" sz="3200" dirty="0" smtClean="0">
                <a:ea typeface="楷体" panose="02010609060101010101" pitchFamily="49" charset="-122"/>
              </a:rPr>
              <a:t>；</a:t>
            </a:r>
            <a:endParaRPr lang="en-US" altLang="zh-CN" sz="3200" dirty="0" smtClean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zh-CN" altLang="zh-CN" sz="3200" dirty="0">
              <a:ea typeface="楷体" panose="020106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zh-CN" sz="3200" dirty="0">
                <a:ea typeface="楷体" panose="02010609060101010101" pitchFamily="49" charset="-122"/>
              </a:rPr>
              <a:t>控制总线宽度决定了CPU对系统中其它器件的控制能力。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460E57C7-A78F-43D2-9137-D66A70DCDCC9}"/>
              </a:ext>
            </a:extLst>
          </p:cNvPr>
          <p:cNvSpPr txBox="1">
            <a:spLocks/>
          </p:cNvSpPr>
          <p:nvPr/>
        </p:nvSpPr>
        <p:spPr>
          <a:xfrm>
            <a:off x="805304" y="978204"/>
            <a:ext cx="5000992" cy="110699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z="4800" b="1" dirty="0" smtClean="0"/>
              <a:t>总线（</a:t>
            </a:r>
            <a:r>
              <a:rPr lang="en-US" altLang="zh-CN" sz="4800" b="1" dirty="0"/>
              <a:t>B</a:t>
            </a:r>
            <a:r>
              <a:rPr lang="en-US" altLang="zh-CN" sz="4800" b="1" dirty="0" smtClean="0"/>
              <a:t>us</a:t>
            </a:r>
            <a:r>
              <a:rPr lang="zh-CN" altLang="en-US" sz="4800" b="1" dirty="0" smtClean="0"/>
              <a:t>）</a:t>
            </a:r>
            <a:endParaRPr lang="zh-CN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06549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C804AA-18E5-477F-941D-1FD8E355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指令执行周期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82FA9-93DC-4119-A24D-B370707DA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单条机器指令的执行包括一系列操作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取指令</a:t>
            </a:r>
            <a:r>
              <a:rPr lang="zh-CN" altLang="en-US" dirty="0"/>
              <a:t>：指令指针</a:t>
            </a:r>
            <a:r>
              <a:rPr lang="en-US" altLang="zh-CN" dirty="0"/>
              <a:t>IP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解码</a:t>
            </a:r>
            <a:r>
              <a:rPr lang="zh-CN" altLang="en-US" dirty="0"/>
              <a:t>：控制单元</a:t>
            </a:r>
            <a:r>
              <a:rPr lang="en-US" altLang="zh-CN" dirty="0"/>
              <a:t>CU</a:t>
            </a:r>
            <a:r>
              <a:rPr lang="zh-CN" altLang="en-US" dirty="0"/>
              <a:t>确定执行什么操作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取操作数</a:t>
            </a:r>
            <a:r>
              <a:rPr lang="zh-CN" altLang="en-US" dirty="0"/>
              <a:t>：从内存读操作数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zh-CN" altLang="en-US" dirty="0"/>
              <a:t>：算数逻辑单元</a:t>
            </a:r>
            <a:r>
              <a:rPr lang="en-US" altLang="zh-CN" dirty="0"/>
              <a:t>ALU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存储输出操作数</a:t>
            </a:r>
            <a:r>
              <a:rPr lang="zh-CN" altLang="en-US" dirty="0"/>
              <a:t>：向内存写入</a:t>
            </a:r>
          </a:p>
        </p:txBody>
      </p:sp>
    </p:spTree>
    <p:extLst>
      <p:ext uri="{BB962C8B-B14F-4D97-AF65-F5344CB8AC3E}">
        <p14:creationId xmlns:p14="http://schemas.microsoft.com/office/powerpoint/2010/main" val="1966856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 preferRelativeResize="0"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979" y="2035451"/>
            <a:ext cx="6780213" cy="31051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29" y="1827315"/>
            <a:ext cx="4711942" cy="40515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8C804AA-18E5-477F-941D-1FD8E3559498}"/>
              </a:ext>
            </a:extLst>
          </p:cNvPr>
          <p:cNvSpPr txBox="1">
            <a:spLocks/>
          </p:cNvSpPr>
          <p:nvPr/>
        </p:nvSpPr>
        <p:spPr>
          <a:xfrm>
            <a:off x="838200" y="781878"/>
            <a:ext cx="10515600" cy="9088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smtClean="0"/>
              <a:t>指令执行周期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821" y="6140582"/>
            <a:ext cx="2669320" cy="33973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50157" y="5387009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16</a:t>
            </a:r>
            <a:r>
              <a:rPr lang="zh-CN" altLang="en-US" dirty="0" smtClean="0"/>
              <a:t>位</a:t>
            </a:r>
            <a:r>
              <a:rPr lang="en-US" altLang="zh-CN" dirty="0" smtClean="0"/>
              <a:t>8086 CPU</a:t>
            </a:r>
            <a:r>
              <a:rPr lang="zh-CN" altLang="en-US" dirty="0" smtClean="0"/>
              <a:t>结构图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309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EE5F28D-5E02-4DE6-AD5E-BAF1E9AAEFF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55817" y="635001"/>
            <a:ext cx="7297783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内部包括哪些基本部件？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559709C-4188-4044-A484-4539C8CF335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ALU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081D290-B83B-4E42-A2A0-C69E56C832A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CU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C60129-C5D8-40C3-A93B-4B5CA553A4F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Register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CBE9D2-2ADE-4946-A61D-590A3F7D7C9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Clock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BEA86E-3BA4-4019-B656-CDAED42E716E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F47AFD-956E-4C53-9A67-09A492BC0FA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B679E3C-B2A7-4415-BB25-95B68C4CAEA8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8CEB32F-4A8C-4EA4-B1DE-3BF7A6731744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97D551D0-00D9-4ACF-9347-2A9F298B211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19F866C-9E72-4BCD-8286-3B08CDABE55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D0A769E-73C4-4757-9AF8-98908803B69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A90D7ED5-0EC0-42D2-80D8-8C45A9E201CE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CBFDF7C5-6FBF-457F-8D10-F16DCC5DE8CB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209E6F4-1170-4A15-B9D6-015C897E4BE1}"/>
                </a:ext>
              </a:extLst>
            </p:cNvPr>
            <p:cNvSpPr txBox="1"/>
            <p:nvPr>
              <p:custDataLst>
                <p:tags r:id="rId17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6D636A9-E5F0-4EF5-B540-EAB49A9A614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5406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EF4645F-EC86-4FF3-8955-1C1034727E93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219200" y="635000"/>
            <a:ext cx="97536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下面哪个设备的时钟频率最高？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8280E1-12B2-450F-BF68-08FCB2B8939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438400" y="27860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CPU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16F761-A0D8-40B5-BC28-99F09B159A8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2438400" y="364331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总线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3F308D-934F-4321-A673-0190BE1EFDD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2438400" y="4500563"/>
            <a:ext cx="85344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内存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1203DD0-6B6E-44D1-B123-2BFAD8CD226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5716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32E0EF2-1C54-4AF8-BD31-44B5CB2B216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5716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DD0FC72-D04C-49B1-99C3-5CDFE4DAE6E1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5716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DD9BCCD-1013-45AF-8C0B-12254ACAB39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9154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A9BCC2F-1F62-4E20-8789-B718300BFF3A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12192000" cy="635000"/>
            <a:chOff x="0" y="0"/>
            <a:chExt cx="12192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5F39D888-F3D7-448D-B1FA-1F4244FA72D1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12192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D555BD93-3D1F-4109-98A5-12A2C69DCE70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C15F9488-CE83-48D7-A797-4812A101A545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168CF34F-C54D-4A4D-85E5-7FDEEAB081C0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44A3D1E-BFA5-4F5D-8DC8-B171ECB811D8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30898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4A10F-7DD5-4A5B-B118-25001E671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处理器体系结构</a:t>
            </a:r>
          </a:p>
        </p:txBody>
      </p:sp>
    </p:spTree>
    <p:extLst>
      <p:ext uri="{BB962C8B-B14F-4D97-AF65-F5344CB8AC3E}">
        <p14:creationId xmlns:p14="http://schemas.microsoft.com/office/powerpoint/2010/main" val="43629904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4525B-6D7A-46EE-BF4B-BC9BF3DA1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处理器体系结构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60576-9993-4FC6-BDC8-FAC70C160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（</a:t>
            </a:r>
            <a:r>
              <a:rPr lang="en-US" altLang="zh-CN" dirty="0"/>
              <a:t>Intel Architecture 32-bit</a:t>
            </a:r>
            <a:r>
              <a:rPr lang="zh-CN" altLang="en-US" dirty="0"/>
              <a:t>）英特尔</a:t>
            </a:r>
            <a:r>
              <a:rPr lang="en-US" altLang="zh-CN" dirty="0"/>
              <a:t>32</a:t>
            </a:r>
            <a:r>
              <a:rPr lang="zh-CN" altLang="en-US" dirty="0"/>
              <a:t>位体系结构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1985</a:t>
            </a:r>
            <a:r>
              <a:rPr lang="zh-CN" altLang="en-US" dirty="0"/>
              <a:t>年 </a:t>
            </a:r>
            <a:r>
              <a:rPr lang="en-US" altLang="zh-CN" dirty="0"/>
              <a:t>80386 CPU</a:t>
            </a:r>
            <a:r>
              <a:rPr lang="zh-CN" altLang="en-US" dirty="0"/>
              <a:t>首先使用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位内存地址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位数据操作数</a:t>
            </a:r>
          </a:p>
        </p:txBody>
      </p:sp>
    </p:spTree>
    <p:extLst>
      <p:ext uri="{BB962C8B-B14F-4D97-AF65-F5344CB8AC3E}">
        <p14:creationId xmlns:p14="http://schemas.microsoft.com/office/powerpoint/2010/main" val="2568372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B3566-9849-4723-BB49-CB43A490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28" y="95870"/>
            <a:ext cx="10515600" cy="13255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工作模式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6780A-F234-429C-93DD-6F068352D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21433"/>
            <a:ext cx="10515600" cy="30246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实地址模式 （</a:t>
            </a:r>
            <a:r>
              <a:rPr lang="en-US" altLang="zh-CN" sz="2400" dirty="0"/>
              <a:t>Real-Address Mode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，</a:t>
            </a:r>
            <a:r>
              <a:rPr lang="en-US" altLang="zh-CN" sz="2000" dirty="0"/>
              <a:t>8086</a:t>
            </a:r>
            <a:r>
              <a:rPr lang="zh-CN" altLang="en-US" sz="2000" dirty="0"/>
              <a:t>程序设计环境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400" dirty="0"/>
              <a:t>保护模式（</a:t>
            </a:r>
            <a:r>
              <a:rPr lang="en-US" altLang="zh-CN" sz="2400" dirty="0"/>
              <a:t>Protected Mode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</a:rPr>
              <a:t>32</a:t>
            </a:r>
            <a:r>
              <a:rPr lang="zh-CN" altLang="en-US" sz="2000" dirty="0">
                <a:solidFill>
                  <a:srgbClr val="FF0000"/>
                </a:solidFill>
              </a:rPr>
              <a:t>位</a:t>
            </a:r>
            <a:r>
              <a:rPr lang="zh-CN" altLang="en-US" sz="2000" dirty="0"/>
              <a:t>，</a:t>
            </a:r>
            <a:r>
              <a:rPr lang="en-US" altLang="zh-CN" sz="2000" dirty="0"/>
              <a:t>IA-32</a:t>
            </a:r>
            <a:r>
              <a:rPr lang="zh-CN" altLang="en-US" sz="2000" dirty="0"/>
              <a:t>程序设计环境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虚拟</a:t>
            </a:r>
            <a:r>
              <a:rPr lang="en-US" altLang="zh-CN" sz="2000" dirty="0"/>
              <a:t>8086</a:t>
            </a:r>
            <a:r>
              <a:rPr lang="zh-CN" altLang="en-US" sz="2000" dirty="0"/>
              <a:t>模式：执行</a:t>
            </a:r>
            <a:r>
              <a:rPr lang="en-US" altLang="zh-CN" sz="2000" dirty="0"/>
              <a:t>8086</a:t>
            </a:r>
            <a:r>
              <a:rPr lang="zh-CN" altLang="en-US" sz="2000" dirty="0"/>
              <a:t>程序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95" y="4446104"/>
            <a:ext cx="11653335" cy="210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1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91DE7-BAAC-4BC1-9AD0-F0A59D56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实地址模式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1D7F-71F0-477F-8123-5971A4618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/>
              <a:t>16</a:t>
            </a:r>
            <a:r>
              <a:rPr lang="zh-CN" altLang="en-US" sz="3200" dirty="0"/>
              <a:t>位的</a:t>
            </a:r>
            <a:r>
              <a:rPr lang="en-US" altLang="zh-CN" sz="3200" dirty="0"/>
              <a:t>8086</a:t>
            </a:r>
            <a:r>
              <a:rPr lang="zh-CN" altLang="en-US" sz="3200" dirty="0"/>
              <a:t>程序设计环境</a:t>
            </a:r>
            <a:endParaRPr lang="en-US" altLang="zh-CN" sz="3200" dirty="0"/>
          </a:p>
          <a:p>
            <a:pPr lvl="1">
              <a:lnSpc>
                <a:spcPct val="150000"/>
              </a:lnSpc>
            </a:pPr>
            <a:r>
              <a:rPr lang="en-US" altLang="zh-CN" sz="2800" dirty="0"/>
              <a:t>20</a:t>
            </a:r>
            <a:r>
              <a:rPr lang="zh-CN" altLang="en-US" sz="2800" dirty="0"/>
              <a:t>条地址线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存储空间</a:t>
            </a:r>
            <a:r>
              <a:rPr lang="en-US" altLang="zh-CN" sz="2800" dirty="0">
                <a:solidFill>
                  <a:srgbClr val="FF0000"/>
                </a:solidFill>
              </a:rPr>
              <a:t>1MB</a:t>
            </a: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的</a:t>
            </a:r>
            <a:r>
              <a:rPr lang="en-US" altLang="zh-CN" sz="2800" dirty="0"/>
              <a:t>20</a:t>
            </a:r>
            <a:r>
              <a:rPr lang="zh-CN" altLang="en-US" sz="2800" dirty="0"/>
              <a:t>次方）</a:t>
            </a:r>
          </a:p>
        </p:txBody>
      </p:sp>
    </p:spTree>
    <p:extLst>
      <p:ext uri="{BB962C8B-B14F-4D97-AF65-F5344CB8AC3E}">
        <p14:creationId xmlns:p14="http://schemas.microsoft.com/office/powerpoint/2010/main" val="263105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969D0-D159-47F9-957C-49963E18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本章知识点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8B89F-D60A-42C3-84D9-4CFC30452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计算机体系结构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IA-32</a:t>
            </a:r>
            <a:r>
              <a:rPr lang="zh-CN" altLang="en-US" dirty="0">
                <a:latin typeface="宋体" panose="02010600030101010101" pitchFamily="2" charset="-122"/>
              </a:rPr>
              <a:t>处理器体系结构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宋体" panose="02010600030101010101" pitchFamily="2" charset="-122"/>
              </a:rPr>
              <a:t>IA-32</a:t>
            </a:r>
            <a:r>
              <a:rPr lang="zh-CN" altLang="en-US" dirty="0">
                <a:latin typeface="宋体" panose="02010600030101010101" pitchFamily="2" charset="-122"/>
              </a:rPr>
              <a:t>的内存管理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257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354CD-2833-4EB7-9359-FC2A2AE3E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保护模式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6EC034-7EE0-4ABA-98F9-93CC6862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  <a:r>
              <a:rPr lang="zh-CN" altLang="en-US" dirty="0"/>
              <a:t>的存储管理和保护机制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多任务</a:t>
            </a:r>
            <a:r>
              <a:rPr lang="zh-CN" altLang="en-US" dirty="0"/>
              <a:t>操作系统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程序有独立的</a:t>
            </a:r>
            <a:r>
              <a:rPr lang="en-US" altLang="zh-CN" dirty="0">
                <a:solidFill>
                  <a:srgbClr val="FF0000"/>
                </a:solidFill>
              </a:rPr>
              <a:t>4GB</a:t>
            </a:r>
            <a:r>
              <a:rPr lang="zh-CN" altLang="en-US" dirty="0"/>
              <a:t>内存存储空间（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32</a:t>
            </a:r>
            <a:r>
              <a:rPr lang="zh-CN" altLang="en-US" dirty="0"/>
              <a:t>次方）</a:t>
            </a:r>
          </a:p>
        </p:txBody>
      </p:sp>
    </p:spTree>
    <p:extLst>
      <p:ext uri="{BB962C8B-B14F-4D97-AF65-F5344CB8AC3E}">
        <p14:creationId xmlns:p14="http://schemas.microsoft.com/office/powerpoint/2010/main" val="3871485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AA93B-E846-404E-B831-9FB240E8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B9DC83-7CC6-480C-9647-5A157DA9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989139"/>
            <a:ext cx="9222424" cy="40925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IA-32 CPU 4GB </a:t>
            </a:r>
            <a:r>
              <a:rPr lang="zh-CN" altLang="en-US" dirty="0"/>
              <a:t>地址空间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位的寻址上限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8086</a:t>
            </a:r>
            <a:r>
              <a:rPr lang="zh-CN" altLang="en-US" dirty="0"/>
              <a:t>只有</a:t>
            </a:r>
            <a:r>
              <a:rPr lang="en-US" altLang="zh-CN" dirty="0"/>
              <a:t>1MB</a:t>
            </a:r>
            <a:r>
              <a:rPr lang="zh-CN" altLang="en-US" dirty="0"/>
              <a:t>地址空间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5508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7FB839A-E458-4C93-827E-39E59A5A861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410962" y="635001"/>
            <a:ext cx="8342638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哪种操作模式，程序可以拥有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4GB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的地址空间？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FFBF6A-AFB4-4D49-A276-7FD2695C750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保护模式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8848CB-009A-46D3-A82C-E8BFEBEE8B3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实地址模式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31B993-AB8F-43E4-B60E-9E3CCF5253D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虚拟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8086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模式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B5CEA56-1F24-40D3-98F8-A6CF2C965597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E79D421F-C6D5-4A56-8F2E-F982697FF9B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D14F2A0-28C7-4073-A675-F1DDEAF8E1F9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8F8823F-C31B-4463-8B64-EF5E70E469FA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4B12B87-D1E5-48B3-B753-531A744309F5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7C51D3AA-EA7F-4195-BF8E-4B0F3C96335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C95A335E-937D-42D9-B233-EE1834C71AB2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65A5EF40-A0E1-4553-80DD-3D5B53059896}"/>
                </a:ext>
              </a:extLst>
            </p:cNvPr>
            <p:cNvSpPr txBox="1"/>
            <p:nvPr>
              <p:custDataLst>
                <p:tags r:id="rId14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2460044-5937-487F-BE52-1156DFC43E81}"/>
                </a:ext>
              </a:extLst>
            </p:cNvPr>
            <p:cNvSpPr txBox="1"/>
            <p:nvPr>
              <p:custDataLst>
                <p:tags r:id="rId15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9B9D6DBF-C169-40F0-B1EF-1779B7F9619A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293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E7061-EA9B-4FB4-8263-5F065945F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寄存器（</a:t>
            </a:r>
            <a:r>
              <a:rPr lang="en-US" altLang="zh-CN" dirty="0"/>
              <a:t>Register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9F253E-8A9A-4187-9ED4-710E02EA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寄存器是</a:t>
            </a:r>
            <a:r>
              <a:rPr lang="en-US" altLang="zh-CN" dirty="0"/>
              <a:t>CPU</a:t>
            </a:r>
            <a:r>
              <a:rPr lang="zh-CN" altLang="en-US" dirty="0"/>
              <a:t>内部的</a:t>
            </a:r>
            <a:r>
              <a:rPr lang="zh-CN" altLang="en-US" dirty="0">
                <a:solidFill>
                  <a:srgbClr val="FF0000"/>
                </a:solidFill>
              </a:rPr>
              <a:t>高速存储单元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比内存的访问速度快很多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优化循环结构执行速度，把循环计数变量放到寄存器中。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07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53A9F7-EE85-4E1D-8E48-4F50C009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442" y="479852"/>
            <a:ext cx="2875788" cy="5619196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latin typeface="+mj-lt"/>
                <a:ea typeface="+mj-ea"/>
              </a:rPr>
              <a:t>通用寄存器</a:t>
            </a:r>
            <a:r>
              <a:rPr lang="en-US" altLang="zh-CN" dirty="0">
                <a:latin typeface="+mj-lt"/>
                <a:ea typeface="+mj-ea"/>
              </a:rPr>
              <a:t/>
            </a:r>
            <a:br>
              <a:rPr lang="en-US" altLang="zh-CN" dirty="0">
                <a:latin typeface="+mj-lt"/>
                <a:ea typeface="+mj-ea"/>
              </a:rPr>
            </a:br>
            <a:r>
              <a:rPr lang="en-US" altLang="zh-CN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8</a:t>
            </a:r>
            <a:r>
              <a:rPr lang="zh-CN" altLang="en-US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个</a:t>
            </a:r>
            <a:r>
              <a:rPr lang="en-US" altLang="zh-CN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32</a:t>
            </a:r>
            <a:r>
              <a:rPr lang="zh-CN" altLang="en-US" sz="2400" dirty="0">
                <a:solidFill>
                  <a:srgbClr val="0070C0"/>
                </a:solidFill>
                <a:ea typeface="+mj-ea"/>
                <a:cs typeface="Times New Roman" panose="02020603050405020304" pitchFamily="18" charset="0"/>
              </a:rPr>
              <a:t>位通用寄存器</a:t>
            </a:r>
            <a:r>
              <a:rPr lang="en-US" altLang="zh-CN" dirty="0">
                <a:latin typeface="+mj-lt"/>
                <a:ea typeface="+mj-ea"/>
              </a:rPr>
              <a:t/>
            </a:r>
            <a:br>
              <a:rPr lang="en-US" altLang="zh-CN" dirty="0">
                <a:latin typeface="+mj-lt"/>
                <a:ea typeface="+mj-ea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EAX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EBX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ECX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EDX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ESP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EBP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ESI</a:t>
            </a:r>
            <a:b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</a:br>
            <a:r>
              <a:rPr lang="en-US" altLang="zh-CN" sz="2000" dirty="0">
                <a:solidFill>
                  <a:srgbClr val="7030A0"/>
                </a:solidFill>
                <a:ea typeface="+mj-ea"/>
                <a:cs typeface="Times New Roman" panose="02020603050405020304" pitchFamily="18" charset="0"/>
              </a:rPr>
              <a:t>EDI</a:t>
            </a:r>
            <a:endParaRPr lang="zh-CN" altLang="en-US" dirty="0">
              <a:solidFill>
                <a:srgbClr val="7030A0"/>
              </a:solidFill>
              <a:latin typeface="+mj-lt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484A52-F858-443D-BFE6-71D3164A0B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71" b="2"/>
          <a:stretch/>
        </p:blipFill>
        <p:spPr>
          <a:xfrm>
            <a:off x="1906137" y="576072"/>
            <a:ext cx="5019420" cy="552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64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60F55-B83E-40EA-9993-70A46626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319" y="1011405"/>
            <a:ext cx="7345362" cy="868363"/>
          </a:xfrm>
        </p:spPr>
        <p:txBody>
          <a:bodyPr/>
          <a:lstStyle/>
          <a:p>
            <a:pPr algn="ctr"/>
            <a:r>
              <a:rPr lang="zh-CN" altLang="en-US" dirty="0"/>
              <a:t>段寄存器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81C9-6CFE-43D0-8563-B6CC72C7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662" y="1913256"/>
            <a:ext cx="7940675" cy="4092575"/>
          </a:xfrm>
        </p:spPr>
        <p:txBody>
          <a:bodyPr/>
          <a:lstStyle/>
          <a:p>
            <a:r>
              <a:rPr lang="en-US" altLang="zh-CN" sz="2400" dirty="0"/>
              <a:t>CS</a:t>
            </a:r>
            <a:r>
              <a:rPr lang="zh-CN" altLang="en-US" sz="2400" dirty="0"/>
              <a:t>：</a:t>
            </a:r>
            <a:r>
              <a:rPr lang="en-US" altLang="zh-CN" sz="2400" dirty="0"/>
              <a:t>Code </a:t>
            </a:r>
            <a:r>
              <a:rPr lang="en-US" altLang="zh-CN" sz="2400" dirty="0" err="1"/>
              <a:t>Segement</a:t>
            </a:r>
            <a:r>
              <a:rPr lang="zh-CN" altLang="en-US" sz="2400" dirty="0"/>
              <a:t>，代码段寄存器</a:t>
            </a:r>
          </a:p>
          <a:p>
            <a:r>
              <a:rPr lang="en-US" altLang="zh-CN" sz="2400" dirty="0"/>
              <a:t>SS</a:t>
            </a:r>
            <a:r>
              <a:rPr lang="zh-CN" altLang="en-US" sz="2400" dirty="0"/>
              <a:t>：</a:t>
            </a:r>
            <a:r>
              <a:rPr lang="en-US" altLang="zh-CN" sz="2400" dirty="0"/>
              <a:t>Stack Segment</a:t>
            </a:r>
            <a:r>
              <a:rPr lang="zh-CN" altLang="en-US" sz="2400" dirty="0"/>
              <a:t>，栈段寄存器</a:t>
            </a:r>
          </a:p>
          <a:p>
            <a:r>
              <a:rPr lang="en-US" altLang="zh-CN" sz="2400" dirty="0"/>
              <a:t>DS</a:t>
            </a:r>
            <a:r>
              <a:rPr lang="zh-CN" altLang="en-US" sz="2400" dirty="0"/>
              <a:t>：</a:t>
            </a:r>
            <a:r>
              <a:rPr lang="en-US" altLang="zh-CN" sz="2400" dirty="0"/>
              <a:t>Data Segment</a:t>
            </a:r>
            <a:r>
              <a:rPr lang="zh-CN" altLang="en-US" sz="2400" dirty="0"/>
              <a:t>，数据段寄存器</a:t>
            </a:r>
          </a:p>
          <a:p>
            <a:r>
              <a:rPr lang="en-US" altLang="zh-CN" sz="2400" dirty="0"/>
              <a:t>ES</a:t>
            </a:r>
            <a:r>
              <a:rPr lang="zh-CN" altLang="en-US" sz="2400" dirty="0"/>
              <a:t>：</a:t>
            </a:r>
            <a:r>
              <a:rPr lang="en-US" altLang="zh-CN" sz="2400" dirty="0"/>
              <a:t>Extra(Data) Segment</a:t>
            </a:r>
            <a:r>
              <a:rPr lang="zh-CN" altLang="en-US" sz="2400" dirty="0"/>
              <a:t>，数据段寄存器</a:t>
            </a:r>
          </a:p>
          <a:p>
            <a:r>
              <a:rPr lang="en-US" altLang="zh-CN" sz="2400" dirty="0"/>
              <a:t>FS</a:t>
            </a:r>
            <a:r>
              <a:rPr lang="zh-CN" altLang="en-US" sz="2400" dirty="0"/>
              <a:t>：</a:t>
            </a:r>
            <a:r>
              <a:rPr lang="en-US" altLang="zh-CN" sz="2400" dirty="0"/>
              <a:t>Data Segment</a:t>
            </a:r>
            <a:r>
              <a:rPr lang="zh-CN" altLang="en-US" sz="2400" dirty="0"/>
              <a:t>，数据段寄存器</a:t>
            </a:r>
          </a:p>
          <a:p>
            <a:r>
              <a:rPr lang="en-US" altLang="zh-CN" sz="2400" dirty="0"/>
              <a:t>GS</a:t>
            </a:r>
            <a:r>
              <a:rPr lang="zh-CN" altLang="en-US" sz="2400" dirty="0"/>
              <a:t>：</a:t>
            </a:r>
            <a:r>
              <a:rPr lang="en-US" altLang="zh-CN" sz="2400" dirty="0"/>
              <a:t>Data Segment</a:t>
            </a:r>
            <a:r>
              <a:rPr lang="zh-CN" altLang="en-US" sz="2400" dirty="0"/>
              <a:t>，数据段寄存器</a:t>
            </a:r>
          </a:p>
          <a:p>
            <a:endParaRPr lang="zh-CN" altLang="en-US" dirty="0"/>
          </a:p>
        </p:txBody>
      </p:sp>
      <p:pic>
        <p:nvPicPr>
          <p:cNvPr id="4" name="内容占位符 6">
            <a:extLst>
              <a:ext uri="{FF2B5EF4-FFF2-40B4-BE49-F238E27FC236}">
                <a16:creationId xmlns:a16="http://schemas.microsoft.com/office/drawing/2014/main" id="{FE0A56F3-C909-4735-BA39-C8E4B4F21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006" y="4994660"/>
            <a:ext cx="7940675" cy="734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pic>
    </p:spTree>
    <p:extLst>
      <p:ext uri="{BB962C8B-B14F-4D97-AF65-F5344CB8AC3E}">
        <p14:creationId xmlns:p14="http://schemas.microsoft.com/office/powerpoint/2010/main" val="52602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69023-2F82-499F-9E12-25C15D1E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EFLAGS</a:t>
            </a:r>
            <a:r>
              <a:rPr lang="zh-CN" altLang="en-US" dirty="0"/>
              <a:t>寄存器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E7556BF-4343-4CCA-AA3F-CEAB4686F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9654" y="1524255"/>
            <a:ext cx="7132718" cy="472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19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3E7CE-E72A-4C8D-B5E9-FB4579111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零标志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9C8E5-EEC7-4658-A02A-396AF3769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零标志（</a:t>
            </a:r>
            <a:r>
              <a:rPr lang="en-US" altLang="zh-CN" dirty="0">
                <a:solidFill>
                  <a:srgbClr val="FF0000"/>
                </a:solidFill>
              </a:rPr>
              <a:t>ZF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：若算数或者逻辑运算结果为</a:t>
            </a:r>
            <a:r>
              <a:rPr lang="en-US" altLang="zh-CN" dirty="0"/>
              <a:t>0</a:t>
            </a:r>
            <a:r>
              <a:rPr lang="zh-CN" altLang="en-US" dirty="0"/>
              <a:t>则将其置</a:t>
            </a:r>
            <a:r>
              <a:rPr lang="en-US" altLang="zh-CN" dirty="0"/>
              <a:t>1</a:t>
            </a:r>
            <a:r>
              <a:rPr lang="zh-CN" altLang="en-US" dirty="0"/>
              <a:t>，反之清零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xor</a:t>
            </a:r>
            <a:r>
              <a:rPr lang="en-US" altLang="zh-CN" dirty="0"/>
              <a:t> </a:t>
            </a:r>
            <a:r>
              <a:rPr lang="en-US" altLang="zh-CN" dirty="0" err="1"/>
              <a:t>eax</a:t>
            </a:r>
            <a:r>
              <a:rPr lang="en-US" altLang="zh-CN" dirty="0"/>
              <a:t>, </a:t>
            </a:r>
            <a:r>
              <a:rPr lang="en-US" altLang="zh-CN" dirty="0" err="1"/>
              <a:t>eax</a:t>
            </a:r>
            <a:r>
              <a:rPr lang="en-US" altLang="zh-CN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jz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201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037A6-45DE-45B0-9320-031EEDE5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进位标志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8A978B-7B83-4016-9BD0-FF1A8C81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进位标志（</a:t>
            </a:r>
            <a:r>
              <a:rPr lang="en-US" altLang="zh-CN" dirty="0">
                <a:solidFill>
                  <a:srgbClr val="FF0000"/>
                </a:solidFill>
              </a:rPr>
              <a:t>CF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：在无符号算术运算的结果最高有效位</a:t>
            </a:r>
            <a:r>
              <a:rPr lang="en-US" altLang="zh-CN" dirty="0"/>
              <a:t>(most-significant bit)</a:t>
            </a:r>
            <a:r>
              <a:rPr lang="zh-CN" altLang="en-US" dirty="0"/>
              <a:t>发生进位或借位则将其置</a:t>
            </a:r>
            <a:r>
              <a:rPr lang="en-US" altLang="zh-CN" dirty="0"/>
              <a:t>1</a:t>
            </a:r>
            <a:r>
              <a:rPr lang="zh-CN" altLang="en-US" dirty="0"/>
              <a:t>，反之清零。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add </a:t>
            </a:r>
            <a:r>
              <a:rPr lang="en-US" altLang="zh-CN" dirty="0" err="1"/>
              <a:t>eax</a:t>
            </a:r>
            <a:r>
              <a:rPr lang="zh-CN" altLang="en-US" dirty="0"/>
              <a:t>，</a:t>
            </a:r>
            <a:r>
              <a:rPr lang="en-US" altLang="zh-CN" dirty="0"/>
              <a:t>0xffffffff</a:t>
            </a: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jc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02500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DAD33-2CEE-4997-83D3-48EA9563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溢出标志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8E9BE5-E7D0-4369-916F-AA72A7B2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溢出标志（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：在有符号算术运算的结果是较大的正数或较小的负数，并且目的操作数无法容纳时，将该位置</a:t>
            </a:r>
            <a:r>
              <a:rPr lang="en-US" altLang="zh-CN" dirty="0"/>
              <a:t>1</a:t>
            </a:r>
            <a:r>
              <a:rPr lang="zh-CN" altLang="en-US" dirty="0"/>
              <a:t>，反之清零。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这个标志为带符号整型运算指示溢出状态。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4727" y="2337582"/>
            <a:ext cx="6400800" cy="1143000"/>
          </a:xfrm>
        </p:spPr>
        <p:txBody>
          <a:bodyPr/>
          <a:lstStyle/>
          <a:p>
            <a:pPr algn="ctr"/>
            <a:r>
              <a:rPr lang="zh-CN" altLang="en-US" dirty="0"/>
              <a:t>计算机体系结构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AA1A0-3300-4F31-832D-7F634D56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符号标志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A40541-5FF8-4A16-9511-B4D5906A4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符号标志（</a:t>
            </a:r>
            <a:r>
              <a:rPr lang="en-US" altLang="zh-CN" dirty="0">
                <a:solidFill>
                  <a:srgbClr val="FF0000"/>
                </a:solidFill>
              </a:rPr>
              <a:t>SF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：该标志被设置为有符号整型的最高有效位。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0</a:t>
            </a:r>
            <a:r>
              <a:rPr lang="zh-CN" altLang="en-US" dirty="0"/>
              <a:t>表示算术或者逻辑运算结果为正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1</a:t>
            </a:r>
            <a:r>
              <a:rPr lang="zh-CN" altLang="en-US" dirty="0"/>
              <a:t>表示算数或者逻辑运算结果为负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77905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1E3B3A-3433-40F5-A65D-96E3C770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奇偶标志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7EC285-6AED-4112-BE97-964CBAD3F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奇偶标志（</a:t>
            </a:r>
            <a:r>
              <a:rPr lang="en-US" altLang="zh-CN" dirty="0">
                <a:solidFill>
                  <a:srgbClr val="FF0000"/>
                </a:solidFill>
              </a:rPr>
              <a:t>PF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：如果结果的最低有效字节</a:t>
            </a:r>
            <a:r>
              <a:rPr lang="en-US" altLang="zh-CN" dirty="0"/>
              <a:t>(least-significant byte)</a:t>
            </a:r>
            <a:r>
              <a:rPr lang="zh-CN" altLang="en-US" dirty="0"/>
              <a:t>包含偶数个</a:t>
            </a:r>
            <a:r>
              <a:rPr lang="en-US" altLang="zh-CN" dirty="0"/>
              <a:t>1</a:t>
            </a:r>
            <a:r>
              <a:rPr lang="zh-CN" altLang="en-US" dirty="0"/>
              <a:t>位则该位置</a:t>
            </a:r>
            <a:r>
              <a:rPr lang="en-US" altLang="zh-CN" dirty="0"/>
              <a:t>1</a:t>
            </a:r>
            <a:r>
              <a:rPr lang="zh-CN" altLang="en-US" dirty="0"/>
              <a:t>，否则清零。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数据校验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9207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EF6DD-D43C-4425-ABF6-19A6B98E4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辅助进位标志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8027E-2424-421D-BB4C-11E1CE91C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辅助进位标志（</a:t>
            </a:r>
            <a:r>
              <a:rPr lang="en-US" altLang="zh-CN" dirty="0">
                <a:solidFill>
                  <a:srgbClr val="FF0000"/>
                </a:solidFill>
              </a:rPr>
              <a:t>AC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：如果算术操作在结果的第</a:t>
            </a:r>
            <a:r>
              <a:rPr lang="en-US" altLang="zh-CN" dirty="0"/>
              <a:t>3</a:t>
            </a:r>
            <a:r>
              <a:rPr lang="zh-CN" altLang="en-US" dirty="0"/>
              <a:t>位发生进位或借位则将该标志置</a:t>
            </a:r>
            <a:r>
              <a:rPr lang="en-US" altLang="zh-CN" dirty="0"/>
              <a:t>1</a:t>
            </a:r>
            <a:r>
              <a:rPr lang="zh-CN" altLang="en-US" dirty="0"/>
              <a:t>，否则清零。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这个标志在</a:t>
            </a:r>
            <a:r>
              <a:rPr lang="en-US" altLang="zh-CN" dirty="0"/>
              <a:t>BCD(binary-code decimal)</a:t>
            </a:r>
            <a:r>
              <a:rPr lang="zh-CN" altLang="en-US" dirty="0"/>
              <a:t>算术运算中被使用。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271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72B1C-5954-4237-BF2E-2E1CA0D44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控制标志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047E1F-6993-45D5-BA19-FB94C4A40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方向标志（</a:t>
            </a:r>
            <a:r>
              <a:rPr lang="en-US" altLang="zh-CN" dirty="0">
                <a:solidFill>
                  <a:srgbClr val="FF0000"/>
                </a:solidFill>
              </a:rPr>
              <a:t>DF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/>
              <a:t>控制串指令</a:t>
            </a:r>
            <a:r>
              <a:rPr lang="en-US" altLang="zh-CN" dirty="0"/>
              <a:t>(MOVS, CMPS, SCAS, LODS</a:t>
            </a:r>
            <a:r>
              <a:rPr lang="zh-CN" altLang="en-US" dirty="0"/>
              <a:t>以及</a:t>
            </a:r>
            <a:r>
              <a:rPr lang="en-US" altLang="zh-CN" dirty="0"/>
              <a:t>STOS)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设置</a:t>
            </a:r>
            <a:r>
              <a:rPr lang="en-US" altLang="zh-CN" dirty="0"/>
              <a:t>DF</a:t>
            </a:r>
            <a:r>
              <a:rPr lang="zh-CN" altLang="en-US" dirty="0"/>
              <a:t>标志使得串指令自动递减（从高地址向低地址方向处理字符串），清除该标志则使得串指令自动递增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STD</a:t>
            </a:r>
            <a:r>
              <a:rPr lang="zh-CN" altLang="en-US" dirty="0"/>
              <a:t>以及</a:t>
            </a:r>
            <a:r>
              <a:rPr lang="en-US" altLang="zh-CN" dirty="0"/>
              <a:t>CLD</a:t>
            </a:r>
            <a:r>
              <a:rPr lang="zh-CN" altLang="en-US" dirty="0"/>
              <a:t>指令分别用于设置以及清除</a:t>
            </a:r>
            <a:r>
              <a:rPr lang="en-US" altLang="zh-CN" dirty="0"/>
              <a:t>DF</a:t>
            </a:r>
            <a:r>
              <a:rPr lang="zh-CN" altLang="en-US" dirty="0"/>
              <a:t>标志。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8572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041DE-71EF-440A-8B7D-D3EBAD35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系统标志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412BB0-BD20-41ED-9A5F-335690E79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TF</a:t>
            </a:r>
            <a:r>
              <a:rPr lang="zh-CN" altLang="en-US" dirty="0"/>
              <a:t>：将该位设置为</a:t>
            </a:r>
            <a:r>
              <a:rPr lang="en-US" altLang="zh-CN" dirty="0"/>
              <a:t>1</a:t>
            </a:r>
            <a:r>
              <a:rPr lang="zh-CN" altLang="en-US" dirty="0"/>
              <a:t>以允许单步调试模式，清零则禁用该模式。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调试器的</a:t>
            </a:r>
            <a:r>
              <a:rPr lang="zh-CN" altLang="en-US" dirty="0">
                <a:solidFill>
                  <a:srgbClr val="FF0000"/>
                </a:solidFill>
              </a:rPr>
              <a:t>单步调试</a:t>
            </a:r>
            <a:r>
              <a:rPr lang="zh-CN" altLang="en-US" dirty="0"/>
              <a:t>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24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C154EBA7-73B9-494C-B61B-E9953494A02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48011C-6518-43C2-9FA1-849D422743A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238375" y="82583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两个无符号整数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、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减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之后的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CPU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状态寄存器的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CF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ZF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标志位结果如下，哪种状态表示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大于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9E51277-BAF4-498A-B7D7-870EC7E4554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2795905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CF=0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ZF=0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CCCDB0-E89B-4E6D-86D2-037441DCAFD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CF=1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ZF=0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AC14284-B9C5-46D2-9D3D-3AD4C7E7C56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CF=0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ZF=1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0FDA970-89FF-4B80-82A5-E957CFAC5ADD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CF=1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ZF=1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4006BE-F411-4469-AC41-B0DCABF0CBEC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6AE26DD-62D4-47BE-B649-9BC162FF481B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53B300F-3A6C-4B30-9AC8-49F6BD2419C5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5465AE6-B08F-405E-9885-9776556605E1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EBBBB9B-7A67-4E18-8EAD-65A33BB68431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FF292E1-2F19-483C-941A-A3FE84F46AD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2B952E7-4CD4-49CF-83BF-6F9558096AE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635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如果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大于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减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，不等于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，所以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ZF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，不产生进位或者借位，所以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CF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为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0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E6ADBCD9-43F9-4B4A-922F-B685946EB61D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818EB049-870D-4C8B-8C57-290782D6717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AF9A58FD-414D-4A3D-B9AC-EDB79C1FAFD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93E6786B-BF78-40A1-BF8C-8E7D394844F8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52C4A06F-0533-466F-ADE1-3928A12D9EC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83B63994-9322-4207-A04D-3D7F74F8DC6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6BC70956-C903-4EDE-941F-ECB3DFA56136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C8A2A4BE-B106-4192-A5C1-71F7B1255AB1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E78041DA-3D74-4A3C-93DF-95B99C0D2CB4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4E7F1BA3-5B6F-4A66-8A39-DBCE7966679A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AB0523C9-CB10-4F3F-B41A-12E88A994402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5CE6F4A5-75DC-48E5-8FF2-10BD858B4552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C94EA55E-4175-4926-A682-BA75BB0E5476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098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CFC54-AE22-4E5D-A57F-9B7446CB7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指令指针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67C336-3B47-46A5-B8D9-1FB4B86E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指令指针寄存器</a:t>
            </a:r>
            <a:r>
              <a:rPr lang="zh-CN" altLang="en-US" dirty="0"/>
              <a:t>（</a:t>
            </a:r>
            <a:r>
              <a:rPr lang="en-US" altLang="zh-CN" dirty="0"/>
              <a:t>EIP</a:t>
            </a:r>
            <a:r>
              <a:rPr lang="zh-CN" altLang="en-US" dirty="0"/>
              <a:t>）存放下一条机器指令的内存地址。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跳转指令可以修改指令指针寄存器</a:t>
            </a:r>
          </a:p>
        </p:txBody>
      </p:sp>
    </p:spTree>
    <p:extLst>
      <p:ext uri="{BB962C8B-B14F-4D97-AF65-F5344CB8AC3E}">
        <p14:creationId xmlns:p14="http://schemas.microsoft.com/office/powerpoint/2010/main" val="3016463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5FE0EE5-5EC6-4F78-B314-E61A250001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哪个寄存器存储了下一条要执行机器指令的内存地址？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F8FAF5-9B0C-48AC-AB6B-50DCA543FED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EAX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42A5063-E907-4A52-96DD-0EC5924BDC8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EFLAGS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EC273E-689A-4275-AAE8-61809B67898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EIP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14CD25-57D2-4D85-A40C-2FE1906D54A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ESP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7C4232A-2793-48C0-BA03-CEDB5B081B3B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243C4CD-F0E8-4474-8D22-C2D2645F220B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232FF0-F243-467F-8F2E-6E7603A08D9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92DA3FD-B444-446F-9A4D-EDDAEF173CB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2A0268F-A34D-4B2D-866C-B8B2A1BFFE5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B396D7B-2D8F-4F7A-ADFB-2404CBF60AE7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155BCE8-8BFF-40EB-B1F3-E545E729FAB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23CCD2C-D527-441C-8DDD-2D8F458B1D1B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635000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EIP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指令指针寄存器，存储下一条要执行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CPU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指令的内存地址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A3D0BF2-F2A5-4399-8CEE-BB5B0A1111DF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DF5DBC24-1C4B-4D9F-AADA-AEFFD9D67C1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CB0A8AE1-A5B1-4B77-B554-4B8DA1DE11F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9F25E708-3C0F-4B71-84B6-689A8235DD06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FC88491-F53B-4953-B4C1-91029A9B36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76C1826F-DE14-4412-9E19-054301EF3CD4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15F7D2DE-D42A-4330-8BDF-FC5D00321AFF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EF50458-727C-4394-8E8B-8F7EC1E2B974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4ACB3002-99E1-416E-AC2D-4CE56CA138E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0AECB8DA-6348-4339-9652-CE4B0F0D6366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93D34F41-7AC8-4922-902E-52A0302569BE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337436CB-6CE8-4118-86E4-5088A1B359DC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8BDBC50D-D64B-40A3-B778-BEBE47F76676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7455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BACFF17-2F21-428A-AF22-44002ED4F3F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下列哪些是通用寄存器？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9CCC77-05B7-4130-8D9C-EEE1BBAB3B3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EAX	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B0ED73-E0E0-473E-B199-41DB6B85E52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4718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EFLAGS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881481-3945-4357-8D84-B1D419532DAB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1576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EIP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E3852E-F5DF-4F73-81C2-30CAE8E0258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48434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ESP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54881B-0509-468B-AED2-47CA0327ABF1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CC9B29-6E35-4AF5-97F9-058D7BF6D64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5361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3C6A18-39F5-4B7F-B444-1D4A2DE9408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2219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0F0C5C-3BC8-4514-8773-D95C44BEDE16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4907756"/>
            <a:ext cx="514350" cy="514350"/>
          </a:xfrm>
          <a:prstGeom prst="rect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2CBEF47-E81E-4F53-A6AF-986B1010BE7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9A7F57A-89C7-494A-A8B3-64B33927EB5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352800" y="55292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FS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9712B3E-D549-4E92-96D9-7B2A1909C3CA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>
          <a:xfrm>
            <a:off x="2638425" y="5593556"/>
            <a:ext cx="514350" cy="514350"/>
          </a:xfrm>
          <a:prstGeom prst="rect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</a:t>
            </a:r>
            <a:endParaRPr lang="zh-CN" altLang="en-US" sz="160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E00666E-D5EF-4C47-9735-5D1FE6FD690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336749-30B6-4EA2-92DB-7FB9B9C602EB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BF4A2B8-3DEF-4467-9316-0F3A71AF635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2827000" y="1270001"/>
            <a:ext cx="3332480" cy="1015663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EFLAGS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是标志寄存器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EIP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是指令指针寄存器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  <a:p>
            <a:pPr lvl="0"/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FS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是段寄存器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113EE29-23D4-43BC-9FF4-909F662517CD}"/>
              </a:ext>
            </a:extLst>
          </p:cNvPr>
          <p:cNvGrpSpPr/>
          <p:nvPr>
            <p:custDataLst>
              <p:tags r:id="rId17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02AF6964-F192-435D-B5A0-375853656DB9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340A4467-95DB-4FFB-BC3B-1E8F87389808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C3D4EBB7-F53E-452C-A52B-3FC0E5A0F9A4}"/>
                </a:ext>
              </a:extLst>
            </p:cNvPr>
            <p:cNvSpPr txBox="1"/>
            <p:nvPr>
              <p:custDataLst>
                <p:tags r:id="rId29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60AA98CC-6FED-495E-90F2-9BCC4FACC9AA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RemarkBlock">
            <a:extLst>
              <a:ext uri="{FF2B5EF4-FFF2-40B4-BE49-F238E27FC236}">
                <a16:creationId xmlns:a16="http://schemas.microsoft.com/office/drawing/2014/main" id="{0DA740D4-358E-4A55-A2F0-10C8DC199E53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RemarkTitleText">
            <a:extLst>
              <a:ext uri="{FF2B5EF4-FFF2-40B4-BE49-F238E27FC236}">
                <a16:creationId xmlns:a16="http://schemas.microsoft.com/office/drawing/2014/main" id="{53063C84-0F04-40FE-A623-32AB6D1A7D2F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Microsoft Yahei" panose="020B0503020204020204" pitchFamily="34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252F8151-1D3B-4A97-8D3D-48974DE5F0B5}"/>
              </a:ext>
            </a:extLst>
          </p:cNvPr>
          <p:cNvGrpSpPr/>
          <p:nvPr>
            <p:custDataLst>
              <p:tags r:id="rId21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4" name="TitleBackground">
              <a:extLst>
                <a:ext uri="{FF2B5EF4-FFF2-40B4-BE49-F238E27FC236}">
                  <a16:creationId xmlns:a16="http://schemas.microsoft.com/office/drawing/2014/main" id="{DBE13A8B-6485-4AEC-B459-608615AF682E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ColorBlock">
              <a:extLst>
                <a:ext uri="{FF2B5EF4-FFF2-40B4-BE49-F238E27FC236}">
                  <a16:creationId xmlns:a16="http://schemas.microsoft.com/office/drawing/2014/main" id="{A4561154-4D68-4CAF-9E83-88BCD56B925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ypeText">
              <a:extLst>
                <a:ext uri="{FF2B5EF4-FFF2-40B4-BE49-F238E27FC236}">
                  <a16:creationId xmlns:a16="http://schemas.microsoft.com/office/drawing/2014/main" id="{76265BCA-04CD-4D76-8614-6BEF2FFB4F31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多选题</a:t>
              </a:r>
            </a:p>
          </p:txBody>
        </p:sp>
        <p:sp>
          <p:nvSpPr>
            <p:cNvPr id="17" name="TipText">
              <a:extLst>
                <a:ext uri="{FF2B5EF4-FFF2-40B4-BE49-F238E27FC236}">
                  <a16:creationId xmlns:a16="http://schemas.microsoft.com/office/drawing/2014/main" id="{B40AC803-3ACB-4B0F-B85D-92ECA7508467}"/>
                </a:ext>
              </a:extLst>
            </p:cNvPr>
            <p:cNvSpPr txBox="1"/>
            <p:nvPr>
              <p:custDataLst>
                <p:tags r:id="rId26"/>
              </p:custDataLst>
            </p:nvPr>
          </p:nvSpPr>
          <p:spPr>
            <a:xfrm>
              <a:off x="-13970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44DD865A-B89F-463B-82FD-EBD9E6CF4995}"/>
              </a:ext>
            </a:extLst>
          </p:cNvPr>
          <p:cNvPicPr>
            <a:picLocks/>
          </p:cNvPicPr>
          <p:nvPr>
            <p:custDataLst>
              <p:tags r:id="rId22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8244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3CDD5-7DC1-4330-AAE5-E72028B96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内存管理</a:t>
            </a:r>
          </a:p>
        </p:txBody>
      </p:sp>
    </p:spTree>
    <p:extLst>
      <p:ext uri="{BB962C8B-B14F-4D97-AF65-F5344CB8AC3E}">
        <p14:creationId xmlns:p14="http://schemas.microsoft.com/office/powerpoint/2010/main" val="202731381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F379C-FFED-4F74-94AD-ABD058CD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计算机基本概念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EBD35E-7DEC-4A4F-B51C-3CC42C22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计算机基本结构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指令执行周期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内存的读取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程序是如何运行的</a:t>
            </a:r>
          </a:p>
        </p:txBody>
      </p:sp>
    </p:spTree>
    <p:extLst>
      <p:ext uri="{BB962C8B-B14F-4D97-AF65-F5344CB8AC3E}">
        <p14:creationId xmlns:p14="http://schemas.microsoft.com/office/powerpoint/2010/main" val="3508294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9EAA7-02D6-4D4F-B0E8-4ECE1A57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IA-32</a:t>
            </a:r>
            <a:r>
              <a:rPr lang="zh-CN" altLang="en-US" dirty="0"/>
              <a:t>内存管理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91F529-9E24-4EB5-9534-19F1F477A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保护模式的内存管理比实地址模式要复杂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多任务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多用户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段模式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页模式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zh-CN" altLang="en-US" dirty="0"/>
              <a:t>页模式也是基于段模式的，通常称为</a:t>
            </a:r>
            <a:r>
              <a:rPr lang="zh-CN" altLang="en-US" dirty="0">
                <a:solidFill>
                  <a:srgbClr val="FF0000"/>
                </a:solidFill>
              </a:rPr>
              <a:t>段页式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1816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6E5EB-F31C-4042-A853-77EE306DA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平坦模式（</a:t>
            </a:r>
            <a:r>
              <a:rPr lang="en-US" altLang="zh-CN" dirty="0"/>
              <a:t>FLAT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26E035-1611-41A6-B369-D9DA6C78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每个程序有独立的</a:t>
            </a:r>
            <a:r>
              <a:rPr lang="en-US" altLang="zh-CN" dirty="0"/>
              <a:t>4GB</a:t>
            </a:r>
            <a:r>
              <a:rPr lang="zh-CN" altLang="en-US" dirty="0"/>
              <a:t>虚拟地址空间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指令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数据 </a:t>
            </a:r>
            <a:r>
              <a:rPr lang="en-US" altLang="zh-CN" dirty="0">
                <a:solidFill>
                  <a:srgbClr val="FF0000"/>
                </a:solidFill>
                <a:sym typeface="Wingdings" panose="05000000000000000000" pitchFamily="2" charset="2"/>
              </a:rPr>
              <a:t> 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指令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虚拟地址到物理地址的转换是透明的</a:t>
            </a:r>
          </a:p>
        </p:txBody>
      </p:sp>
    </p:spTree>
    <p:extLst>
      <p:ext uri="{BB962C8B-B14F-4D97-AF65-F5344CB8AC3E}">
        <p14:creationId xmlns:p14="http://schemas.microsoft.com/office/powerpoint/2010/main" val="676753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781D-D67D-4094-BED6-8D455562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段管理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9F38BF-3E37-47E0-BD91-251774080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一般保护模式的程序有</a:t>
            </a:r>
            <a:r>
              <a:rPr lang="en-US" altLang="zh-CN" dirty="0"/>
              <a:t>3</a:t>
            </a:r>
            <a:r>
              <a:rPr lang="zh-CN" altLang="en-US" dirty="0"/>
              <a:t>个段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代码段，</a:t>
            </a:r>
            <a:r>
              <a:rPr lang="en-US" altLang="zh-CN" dirty="0"/>
              <a:t>CS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数据段，</a:t>
            </a:r>
            <a:r>
              <a:rPr lang="en-US" altLang="zh-CN" dirty="0"/>
              <a:t>DS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堆栈段，</a:t>
            </a:r>
            <a:r>
              <a:rPr lang="en-US" altLang="zh-CN" dirty="0"/>
              <a:t>SS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段是一块内存空间</a:t>
            </a:r>
          </a:p>
        </p:txBody>
      </p:sp>
    </p:spTree>
    <p:extLst>
      <p:ext uri="{BB962C8B-B14F-4D97-AF65-F5344CB8AC3E}">
        <p14:creationId xmlns:p14="http://schemas.microsoft.com/office/powerpoint/2010/main" val="3606632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73F67-9A38-4BA0-86CA-B0772528F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段管理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F4431-1A37-4CBC-BE7A-9BFA917F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GDT</a:t>
            </a:r>
            <a:r>
              <a:rPr lang="zh-CN" altLang="en-US" dirty="0"/>
              <a:t>（</a:t>
            </a:r>
            <a:r>
              <a:rPr lang="en-US" altLang="zh-CN" dirty="0"/>
              <a:t>Global Descriptor Table</a:t>
            </a:r>
            <a:r>
              <a:rPr lang="zh-CN" altLang="en-US" dirty="0"/>
              <a:t>）全局描述符表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整个系统只有一个</a:t>
            </a:r>
            <a:r>
              <a:rPr lang="en-US" altLang="zh-CN" dirty="0"/>
              <a:t>GDT</a:t>
            </a:r>
            <a:r>
              <a:rPr lang="zh-CN" altLang="en-US" dirty="0"/>
              <a:t>（</a:t>
            </a:r>
            <a:r>
              <a:rPr lang="en-US" altLang="zh-CN" dirty="0"/>
              <a:t>64bit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Intel</a:t>
            </a:r>
            <a:r>
              <a:rPr lang="zh-CN" altLang="en-US" dirty="0"/>
              <a:t>提供了一个寄存器</a:t>
            </a:r>
            <a:r>
              <a:rPr lang="en-US" altLang="zh-CN" dirty="0">
                <a:solidFill>
                  <a:srgbClr val="FF0000"/>
                </a:solidFill>
              </a:rPr>
              <a:t>GDTR</a:t>
            </a:r>
            <a:r>
              <a:rPr lang="zh-CN" altLang="en-US" dirty="0"/>
              <a:t>用来存放</a:t>
            </a:r>
            <a:r>
              <a:rPr lang="en-US" altLang="zh-CN" dirty="0"/>
              <a:t>GDT</a:t>
            </a:r>
            <a:r>
              <a:rPr lang="zh-CN" altLang="en-US" dirty="0"/>
              <a:t>的入口地址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LDT</a:t>
            </a:r>
            <a:r>
              <a:rPr lang="zh-CN" altLang="en-US" dirty="0"/>
              <a:t>（</a:t>
            </a:r>
            <a:r>
              <a:rPr lang="en-US" altLang="zh-CN" dirty="0"/>
              <a:t>Local Descriptor Table</a:t>
            </a:r>
            <a:r>
              <a:rPr lang="zh-CN" altLang="en-US" dirty="0"/>
              <a:t>）局部描述符表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每个程序都有自己的</a:t>
            </a:r>
            <a:r>
              <a:rPr lang="en-US" altLang="zh-CN" dirty="0"/>
              <a:t>LDT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为</a:t>
            </a:r>
            <a:r>
              <a:rPr lang="en-US" altLang="zh-CN" dirty="0"/>
              <a:t>LDT</a:t>
            </a:r>
            <a:r>
              <a:rPr lang="zh-CN" altLang="en-US" dirty="0"/>
              <a:t>的入口地址也提供了一个寄存器</a:t>
            </a:r>
            <a:r>
              <a:rPr lang="en-US" altLang="zh-CN" dirty="0">
                <a:solidFill>
                  <a:srgbClr val="FF0000"/>
                </a:solidFill>
              </a:rPr>
              <a:t>LDTR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因为在任何时刻只能有一个任务在运行，所以</a:t>
            </a:r>
            <a:r>
              <a:rPr lang="en-US" altLang="zh-CN" dirty="0"/>
              <a:t>LDTR</a:t>
            </a:r>
            <a:r>
              <a:rPr lang="zh-CN" altLang="en-US" dirty="0"/>
              <a:t>也只需要有一个</a:t>
            </a:r>
          </a:p>
        </p:txBody>
      </p:sp>
    </p:spTree>
    <p:extLst>
      <p:ext uri="{BB962C8B-B14F-4D97-AF65-F5344CB8AC3E}">
        <p14:creationId xmlns:p14="http://schemas.microsoft.com/office/powerpoint/2010/main" val="565629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663AE-D987-4089-BC0A-A71D8710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319" y="760117"/>
            <a:ext cx="7345362" cy="8683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段寄存器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A2B07-4373-4E14-8D02-CD53B50E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189" y="1484043"/>
            <a:ext cx="7940675" cy="4092575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zh-CN" dirty="0"/>
              <a:t>index</a:t>
            </a:r>
            <a:r>
              <a:rPr lang="zh-CN" altLang="en-US" dirty="0"/>
              <a:t>（</a:t>
            </a:r>
            <a:r>
              <a:rPr lang="en-US" altLang="zh-CN" dirty="0"/>
              <a:t>13bits</a:t>
            </a:r>
            <a:r>
              <a:rPr lang="zh-CN" altLang="en-US" dirty="0"/>
              <a:t>），段描述符在表中的索引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TI</a:t>
            </a:r>
            <a:r>
              <a:rPr lang="zh-CN" altLang="en-US" dirty="0"/>
              <a:t>（</a:t>
            </a:r>
            <a:r>
              <a:rPr lang="en-US" altLang="zh-CN" dirty="0"/>
              <a:t>1bit</a:t>
            </a:r>
            <a:r>
              <a:rPr lang="zh-CN" altLang="en-US" dirty="0"/>
              <a:t>），</a:t>
            </a:r>
            <a:r>
              <a:rPr lang="en-US" altLang="zh-CN" dirty="0"/>
              <a:t>0</a:t>
            </a:r>
            <a:r>
              <a:rPr lang="zh-CN" altLang="en-US" dirty="0"/>
              <a:t>是</a:t>
            </a:r>
            <a:r>
              <a:rPr lang="en-US" altLang="zh-CN" dirty="0"/>
              <a:t>GDT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LDT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RPL</a:t>
            </a:r>
            <a:r>
              <a:rPr lang="zh-CN" altLang="en-US" dirty="0"/>
              <a:t>（</a:t>
            </a:r>
            <a:r>
              <a:rPr lang="en-US" altLang="zh-CN" dirty="0"/>
              <a:t>2bits</a:t>
            </a:r>
            <a:r>
              <a:rPr lang="zh-CN" altLang="en-US" dirty="0"/>
              <a:t>），</a:t>
            </a:r>
            <a:r>
              <a:rPr lang="en-US" altLang="zh-CN" dirty="0"/>
              <a:t>Request Privilege Level</a:t>
            </a:r>
            <a:r>
              <a:rPr lang="zh-CN" altLang="en-US" dirty="0"/>
              <a:t>，权限</a:t>
            </a:r>
            <a:endParaRPr lang="en-US" altLang="zh-CN" dirty="0"/>
          </a:p>
          <a:p>
            <a:pPr lvl="2">
              <a:lnSpc>
                <a:spcPct val="150000"/>
              </a:lnSpc>
            </a:pPr>
            <a:r>
              <a:rPr lang="en-US" altLang="zh-CN" dirty="0"/>
              <a:t>Ring 0, Kernel Mode</a:t>
            </a:r>
          </a:p>
          <a:p>
            <a:pPr lvl="2">
              <a:lnSpc>
                <a:spcPct val="150000"/>
              </a:lnSpc>
            </a:pPr>
            <a:r>
              <a:rPr lang="en-US" altLang="zh-CN" dirty="0"/>
              <a:t>Ring 3,</a:t>
            </a:r>
            <a:r>
              <a:rPr lang="zh-CN" altLang="en-US" dirty="0"/>
              <a:t> </a:t>
            </a:r>
            <a:r>
              <a:rPr lang="en-US" altLang="zh-CN" dirty="0"/>
              <a:t>User Mode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41C2350-F5B6-46F4-8916-F4E3C8C0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06" y="4981078"/>
            <a:ext cx="7424389" cy="16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956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51F8A1-6BBD-410F-86A3-C9AE93E3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段描述符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BCC9B03-4A03-4798-A513-98F742532C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443" y="1975433"/>
            <a:ext cx="7296022" cy="40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39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A1A98-D596-4ECD-99E7-6AD63FC56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6233"/>
            <a:ext cx="10515600" cy="1085125"/>
          </a:xfrm>
        </p:spPr>
        <p:txBody>
          <a:bodyPr/>
          <a:lstStyle/>
          <a:p>
            <a:pPr algn="ctr"/>
            <a:r>
              <a:rPr lang="zh-CN" altLang="en-US" dirty="0"/>
              <a:t>段模式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E5CF21-A80B-4D0E-BF04-33E17CC31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34242"/>
            <a:ext cx="6959862" cy="373678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19" y="2234242"/>
            <a:ext cx="4873260" cy="358858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0423" y="5546785"/>
            <a:ext cx="733245" cy="276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bg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6428617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EEDB0-3DFD-4B04-BBBE-4C01368A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4113" y="782003"/>
            <a:ext cx="7345362" cy="868363"/>
          </a:xfrm>
        </p:spPr>
        <p:txBody>
          <a:bodyPr/>
          <a:lstStyle/>
          <a:p>
            <a:r>
              <a:rPr lang="zh-CN" altLang="en-US" dirty="0"/>
              <a:t>分页机制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C8181A-99A5-4A74-9420-987EF7382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662" y="1840228"/>
            <a:ext cx="7940675" cy="40925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段又被分割成内存页（</a:t>
            </a:r>
            <a:r>
              <a:rPr lang="en-US" altLang="zh-CN" dirty="0"/>
              <a:t>page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内存页统一为</a:t>
            </a:r>
            <a:r>
              <a:rPr lang="en-US" altLang="zh-CN" dirty="0">
                <a:solidFill>
                  <a:srgbClr val="FF0000"/>
                </a:solidFill>
              </a:rPr>
              <a:t>4096</a:t>
            </a:r>
            <a:r>
              <a:rPr lang="zh-CN" altLang="en-US" dirty="0"/>
              <a:t>字节的内存块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提高内存的利用率，</a:t>
            </a:r>
            <a:r>
              <a:rPr lang="zh-CN" altLang="en-US" dirty="0">
                <a:solidFill>
                  <a:srgbClr val="FF0000"/>
                </a:solidFill>
              </a:rPr>
              <a:t>减少内存碎片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页交换，不使用的内存页被交换到硬盘上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虚拟内存空间大于实际的物理内存空间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页交换降低程序执行速度</a:t>
            </a:r>
          </a:p>
        </p:txBody>
      </p:sp>
    </p:spTree>
    <p:extLst>
      <p:ext uri="{BB962C8B-B14F-4D97-AF65-F5344CB8AC3E}">
        <p14:creationId xmlns:p14="http://schemas.microsoft.com/office/powerpoint/2010/main" val="31448979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CEE09-A19A-4B5E-8407-306C46E4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464" y="566251"/>
            <a:ext cx="7345362" cy="868363"/>
          </a:xfrm>
        </p:spPr>
        <p:txBody>
          <a:bodyPr/>
          <a:lstStyle/>
          <a:p>
            <a:pPr algn="ctr"/>
            <a:r>
              <a:rPr lang="zh-CN" altLang="en-US" dirty="0"/>
              <a:t>分页机制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CEB7CC-E05F-45A1-BF9E-16DACD4688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46052"/>
            <a:ext cx="5416564" cy="4062423"/>
          </a:xfrm>
        </p:spPr>
      </p:pic>
      <p:sp>
        <p:nvSpPr>
          <p:cNvPr id="6" name="矩形 5"/>
          <p:cNvSpPr/>
          <p:nvPr/>
        </p:nvSpPr>
        <p:spPr>
          <a:xfrm>
            <a:off x="5541034" y="1736842"/>
            <a:ext cx="6096000" cy="37894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正在</a:t>
            </a:r>
            <a:r>
              <a:rPr lang="zh-CN" altLang="en-US" dirty="0"/>
              <a:t>使用的页目录的地址放在CPU的CR3寄存器中，是进行地址转换的起始点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每个</a:t>
            </a:r>
            <a:r>
              <a:rPr lang="zh-CN" altLang="en-US" dirty="0"/>
              <a:t>进程都有其独立的虚拟地址空间，运行一个进程，首先需要将它的页目录地址放到CR3寄存器中，将其他进程保存下来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每</a:t>
            </a:r>
            <a:r>
              <a:rPr lang="zh-CN" altLang="en-US" dirty="0"/>
              <a:t>一个32位的线性地址被划分三部分：页目录索引（10位）:页表索引（10位）:偏移（12位）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 smtClean="0"/>
              <a:t>线性</a:t>
            </a:r>
            <a:r>
              <a:rPr lang="zh-CN" altLang="en-US" dirty="0"/>
              <a:t>地址分为三部分，每个部分都是一种偏移量；以CR3为起点最终找到物理地址页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47642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CEE09-A19A-4B5E-8407-306C46E4B96A}"/>
              </a:ext>
            </a:extLst>
          </p:cNvPr>
          <p:cNvSpPr txBox="1">
            <a:spLocks/>
          </p:cNvSpPr>
          <p:nvPr/>
        </p:nvSpPr>
        <p:spPr>
          <a:xfrm>
            <a:off x="2176826" y="1000432"/>
            <a:ext cx="7345362" cy="8683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zh-CN" altLang="en-US" dirty="0" smtClean="0"/>
              <a:t>分页机制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6430" y="1688375"/>
            <a:ext cx="117261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第一</a:t>
            </a:r>
            <a:r>
              <a:rPr lang="zh-CN" altLang="en-US" sz="2400" dirty="0"/>
              <a:t>步</a:t>
            </a:r>
            <a:r>
              <a:rPr lang="zh-CN" altLang="en-US" sz="2400" dirty="0" smtClean="0"/>
              <a:t>：在</a:t>
            </a:r>
            <a:r>
              <a:rPr lang="en-US" altLang="zh-CN" sz="2400" dirty="0" smtClean="0"/>
              <a:t>CR3</a:t>
            </a:r>
            <a:r>
              <a:rPr lang="zh-CN" altLang="en-US" sz="2400" dirty="0" smtClean="0"/>
              <a:t>装入</a:t>
            </a:r>
            <a:r>
              <a:rPr lang="zh-CN" altLang="en-US" sz="2400" dirty="0"/>
              <a:t>进程的页目录</a:t>
            </a:r>
            <a:r>
              <a:rPr lang="zh-CN" altLang="en-US" sz="2400" dirty="0" smtClean="0"/>
              <a:t>地址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第二</a:t>
            </a:r>
            <a:r>
              <a:rPr lang="zh-CN" altLang="en-US" sz="2400" dirty="0"/>
              <a:t>步</a:t>
            </a:r>
            <a:r>
              <a:rPr lang="zh-CN" altLang="en-US" sz="2400" dirty="0" smtClean="0"/>
              <a:t>：线性</a:t>
            </a:r>
            <a:r>
              <a:rPr lang="zh-CN" altLang="en-US" sz="2400" dirty="0"/>
              <a:t>地址前十位加</a:t>
            </a:r>
            <a:r>
              <a:rPr lang="en-US" altLang="zh-CN" sz="2400" dirty="0" smtClean="0"/>
              <a:t>CR3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在页目录下找到对应的索引项即页表</a:t>
            </a:r>
            <a:r>
              <a:rPr lang="zh-CN" altLang="en-US" sz="2400" dirty="0" smtClean="0"/>
              <a:t>地址（</a:t>
            </a:r>
            <a:r>
              <a:rPr lang="en-US" altLang="zh-CN" sz="2400" dirty="0" smtClean="0"/>
              <a:t>PDE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第三</a:t>
            </a:r>
            <a:r>
              <a:rPr lang="zh-CN" altLang="en-US" sz="2400" dirty="0"/>
              <a:t>步：根据线性地址中间十位加当前页表初始位，在页表下找到对应的索引项即页的起始</a:t>
            </a:r>
            <a:r>
              <a:rPr lang="zh-CN" altLang="en-US" sz="2400" dirty="0" smtClean="0"/>
              <a:t>地址（</a:t>
            </a:r>
            <a:r>
              <a:rPr lang="en-US" altLang="zh-CN" sz="2400" dirty="0" smtClean="0"/>
              <a:t>PTE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第四</a:t>
            </a:r>
            <a:r>
              <a:rPr lang="zh-CN" altLang="en-US" sz="2400" dirty="0"/>
              <a:t>步：将页的起始地址与线性地址最后</a:t>
            </a:r>
            <a:r>
              <a:rPr lang="en-US" altLang="zh-CN" sz="2400" dirty="0"/>
              <a:t>12</a:t>
            </a:r>
            <a:r>
              <a:rPr lang="zh-CN" altLang="en-US" sz="2400" dirty="0"/>
              <a:t>位相加</a:t>
            </a:r>
            <a:r>
              <a:rPr lang="zh-CN" altLang="en-US" sz="2400" dirty="0" smtClean="0"/>
              <a:t>，得到</a:t>
            </a:r>
            <a:r>
              <a:rPr lang="zh-CN" altLang="en-US" sz="2400" dirty="0"/>
              <a:t>物理</a:t>
            </a:r>
            <a:r>
              <a:rPr lang="zh-CN" altLang="en-US" sz="2400" dirty="0" smtClean="0"/>
              <a:t>地址（</a:t>
            </a:r>
            <a:r>
              <a:rPr lang="en-US" altLang="zh-CN" sz="2400" dirty="0" smtClean="0"/>
              <a:t>PTT</a:t>
            </a:r>
            <a:r>
              <a:rPr lang="zh-CN" altLang="en-US" sz="2400" dirty="0" smtClean="0"/>
              <a:t>）。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887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F3A3A-A564-4D4D-A895-E92DF717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计算机基本结构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C0B7B9B-BE70-4797-A081-E41A661500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9146" y="1849438"/>
            <a:ext cx="6473709" cy="38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657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09E47AD-5BA4-4AFB-9F25-E7BF3C02270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438400" y="635001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通过虚拟地址读取一个内存数据，至少要访问多少次内存？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25C55A-DC95-4727-89BB-275BCA03854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352800" y="27860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BAD4BB-B922-4942-84BC-BE8BA627F35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3352800" y="36433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8B932D-611D-4CB0-9994-9ED02994256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352800" y="450056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C4669E6-D34B-4D38-86A9-C8077A7B6A0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352800" y="5357813"/>
            <a:ext cx="6400800" cy="642938"/>
          </a:xfrm>
          <a:prstGeom prst="rect">
            <a:avLst/>
          </a:prstGeom>
          <a:noFill/>
        </p:spPr>
        <p:txBody>
          <a:bodyPr vert="horz" rtlCol="0" anchor="ctr" anchorCtr="0">
            <a:noAutofit/>
          </a:bodyPr>
          <a:lstStyle/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E4329AE-AA0B-45BB-A710-DEF3E64660E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2638425" y="285035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B83CC93-98E2-4E56-BCBA-38440BD3E96A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2638425" y="37076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19C07D4-8272-4B44-97FB-68E867B9BA89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2638425" y="4564856"/>
            <a:ext cx="514350" cy="51435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BF4C62E-D7DB-4D6F-8D34-BE0F9AB8914A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2638425" y="5422106"/>
            <a:ext cx="514350" cy="514350"/>
          </a:xfrm>
          <a:prstGeom prst="ellipse">
            <a:avLst/>
          </a:prstGeom>
          <a:solidFill>
            <a:srgbClr val="80808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824CECCB-E52C-419A-91A8-B34635B08FF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696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提交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6C2065E-F68A-4EE5-A6B5-17CA3830B284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2573000" y="0"/>
            <a:ext cx="3840480" cy="6858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262DDAD-E1BE-499E-A7C4-525F391A1A57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661900" y="6326833"/>
            <a:ext cx="366268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92203199-F5B8-47BE-9B6B-74AEBD584E00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827000" y="1270000"/>
            <a:ext cx="3332480" cy="1631216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从页目录中读取页表地址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从页表地址读取页的地址</a:t>
            </a:r>
            <a:endParaRPr lang="en-US" altLang="zh-CN" sz="200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marL="457200" indent="-457200">
              <a:buFontTx/>
              <a:buAutoNum type="arabicPeriod"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从页中读取内存数据</a:t>
            </a:r>
            <a:endParaRPr lang="zh-CN" altLang="en-US" sz="20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0F96D4F-1041-4696-A2EA-B3DD04610C0A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12585700" y="0"/>
            <a:ext cx="3815080" cy="647700"/>
            <a:chOff x="9537700" y="0"/>
            <a:chExt cx="3815080" cy="647700"/>
          </a:xfrm>
        </p:grpSpPr>
        <p:sp>
          <p:nvSpPr>
            <p:cNvPr id="23" name="RemarkBack">
              <a:extLst>
                <a:ext uri="{FF2B5EF4-FFF2-40B4-BE49-F238E27FC236}">
                  <a16:creationId xmlns:a16="http://schemas.microsoft.com/office/drawing/2014/main" id="{676B3B63-E49F-4E2E-9BB2-5B7FD996757E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9537700" y="12700"/>
              <a:ext cx="381508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RemarkBlock">
              <a:extLst>
                <a:ext uri="{FF2B5EF4-FFF2-40B4-BE49-F238E27FC236}">
                  <a16:creationId xmlns:a16="http://schemas.microsoft.com/office/drawing/2014/main" id="{6B990B7F-C5C8-41B6-95F8-788B808EA944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9537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RemarkTitleText">
              <a:extLst>
                <a:ext uri="{FF2B5EF4-FFF2-40B4-BE49-F238E27FC236}">
                  <a16:creationId xmlns:a16="http://schemas.microsoft.com/office/drawing/2014/main" id="{DB685E25-6710-4D75-AE6D-796862B16FB0}"/>
                </a:ext>
              </a:extLst>
            </p:cNvPr>
            <p:cNvSpPr txBox="1"/>
            <p:nvPr>
              <p:custDataLst>
                <p:tags r:id="rId27"/>
              </p:custDataLst>
            </p:nvPr>
          </p:nvSpPr>
          <p:spPr>
            <a:xfrm>
              <a:off x="9779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sp>
        <p:nvSpPr>
          <p:cNvPr id="2" name="RemarkBack">
            <a:extLst>
              <a:ext uri="{FF2B5EF4-FFF2-40B4-BE49-F238E27FC236}">
                <a16:creationId xmlns:a16="http://schemas.microsoft.com/office/drawing/2014/main" id="{AA34CC87-594F-4297-8717-2599A7A1A209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585700" y="12700"/>
            <a:ext cx="3815080" cy="635000"/>
          </a:xfrm>
          <a:prstGeom prst="rect">
            <a:avLst/>
          </a:prstGeom>
          <a:solidFill>
            <a:srgbClr val="F6F7F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markBlock">
            <a:extLst>
              <a:ext uri="{FF2B5EF4-FFF2-40B4-BE49-F238E27FC236}">
                <a16:creationId xmlns:a16="http://schemas.microsoft.com/office/drawing/2014/main" id="{963F0416-2400-4DEE-A821-63D8048CBD4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585700" y="12700"/>
            <a:ext cx="190500" cy="635000"/>
          </a:xfrm>
          <a:prstGeom prst="rect">
            <a:avLst/>
          </a:prstGeom>
          <a:solidFill>
            <a:srgbClr val="639EF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markTitleText">
            <a:extLst>
              <a:ext uri="{FF2B5EF4-FFF2-40B4-BE49-F238E27FC236}">
                <a16:creationId xmlns:a16="http://schemas.microsoft.com/office/drawing/2014/main" id="{63B3B6DA-0AD0-475B-A802-445F1BB39A09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827000" y="0"/>
            <a:ext cx="1905000" cy="635000"/>
          </a:xfrm>
          <a:prstGeom prst="rect">
            <a:avLst/>
          </a:prstGeom>
          <a:noFill/>
        </p:spPr>
        <p:txBody>
          <a:bodyPr vert="horz" wrap="none" rtlCol="0" anchor="ctr" anchorCtr="0">
            <a:noAutofit/>
          </a:bodyPr>
          <a:lstStyle/>
          <a:p>
            <a:r>
              <a:rPr lang="zh-CN" altLang="en-US" smtClean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答案解析</a:t>
            </a:r>
            <a:endParaRPr lang="zh-CN" altLang="en-US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CA75253-25C8-4397-BC82-2CD36E166473}"/>
              </a:ext>
            </a:extLst>
          </p:cNvPr>
          <p:cNvGrpSpPr/>
          <p:nvPr>
            <p:custDataLst>
              <p:tags r:id="rId19"/>
            </p:custDataLst>
          </p:nvPr>
        </p:nvGrpSpPr>
        <p:grpSpPr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16" name="TitleBackground">
              <a:extLst>
                <a:ext uri="{FF2B5EF4-FFF2-40B4-BE49-F238E27FC236}">
                  <a16:creationId xmlns:a16="http://schemas.microsoft.com/office/drawing/2014/main" id="{D3BD2C6B-A5A6-406E-87F4-4EE06A80F57A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ColorBlock">
              <a:extLst>
                <a:ext uri="{FF2B5EF4-FFF2-40B4-BE49-F238E27FC236}">
                  <a16:creationId xmlns:a16="http://schemas.microsoft.com/office/drawing/2014/main" id="{2AC19457-B951-4517-BB29-599F0E46D584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ypeText">
              <a:extLst>
                <a:ext uri="{FF2B5EF4-FFF2-40B4-BE49-F238E27FC236}">
                  <a16:creationId xmlns:a16="http://schemas.microsoft.com/office/drawing/2014/main" id="{80BA28FE-54E9-4B94-AB74-F96729F9DFF5}"/>
                </a:ext>
              </a:extLst>
            </p:cNvPr>
            <p:cNvSpPr txBox="1"/>
            <p:nvPr>
              <p:custDataLst>
                <p:tags r:id="rId23"/>
              </p:custDataLst>
            </p:nvPr>
          </p:nvSpPr>
          <p:spPr>
            <a:xfrm>
              <a:off x="-127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单选题</a:t>
              </a:r>
            </a:p>
          </p:txBody>
        </p:sp>
        <p:sp>
          <p:nvSpPr>
            <p:cNvPr id="19" name="TipText">
              <a:extLst>
                <a:ext uri="{FF2B5EF4-FFF2-40B4-BE49-F238E27FC236}">
                  <a16:creationId xmlns:a16="http://schemas.microsoft.com/office/drawing/2014/main" id="{A4CADB5B-EBD5-46E5-9988-ACDF2D53560E}"/>
                </a:ext>
              </a:extLst>
            </p:cNvPr>
            <p:cNvSpPr txBox="1"/>
            <p:nvPr>
              <p:custDataLst>
                <p:tags r:id="rId24"/>
              </p:custDataLst>
            </p:nvPr>
          </p:nvSpPr>
          <p:spPr>
            <a:xfrm>
              <a:off x="1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F7EAEF2-5023-4A82-BB51-BBBD856E3536}"/>
              </a:ext>
            </a:extLst>
          </p:cNvPr>
          <p:cNvPicPr>
            <a:picLocks/>
          </p:cNvPicPr>
          <p:nvPr>
            <p:custDataLst>
              <p:tags r:id="rId20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016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24100" y="3074573"/>
            <a:ext cx="7543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dirty="0"/>
              <a:t>汇编与逆向技术基础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zh-CN" altLang="en-US" sz="3200" dirty="0"/>
              <a:t>第</a:t>
            </a:r>
            <a:r>
              <a:rPr lang="en-US" altLang="zh-CN" sz="3200" dirty="0"/>
              <a:t>2</a:t>
            </a:r>
            <a:r>
              <a:rPr lang="zh-CN" altLang="en-US" sz="3200" dirty="0"/>
              <a:t>章 </a:t>
            </a:r>
            <a:r>
              <a:rPr lang="en-US" altLang="zh-CN" sz="3200" dirty="0"/>
              <a:t>IA-32</a:t>
            </a:r>
            <a:r>
              <a:rPr lang="zh-CN" altLang="en-US" sz="3200" dirty="0"/>
              <a:t>处理器体系结构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6286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781FC-53AF-4981-870B-CAF2B2DE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计算机基本结构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30316-47FB-4371-A830-8D1549BA0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中央处理器（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Central Processor Unit)</a:t>
            </a:r>
            <a:r>
              <a:rPr lang="zh-CN" altLang="en-US" dirty="0"/>
              <a:t>进行计算和逻辑操作的地方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寄存器（</a:t>
            </a:r>
            <a:r>
              <a:rPr lang="en-US" altLang="zh-CN" dirty="0"/>
              <a:t>Register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时钟（</a:t>
            </a:r>
            <a:r>
              <a:rPr lang="en-US" altLang="zh-CN" dirty="0"/>
              <a:t>clock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控制单元（</a:t>
            </a:r>
            <a:r>
              <a:rPr lang="en-US" altLang="zh-CN" dirty="0"/>
              <a:t>CU</a:t>
            </a:r>
            <a:r>
              <a:rPr lang="zh-CN" altLang="en-US" dirty="0"/>
              <a:t>，</a:t>
            </a:r>
            <a:r>
              <a:rPr lang="en-US" altLang="zh-CN" dirty="0"/>
              <a:t>Control Unit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算数逻辑单元（</a:t>
            </a:r>
            <a:r>
              <a:rPr lang="en-US" altLang="zh-CN" dirty="0"/>
              <a:t>ALU</a:t>
            </a:r>
            <a:r>
              <a:rPr lang="zh-CN" altLang="en-US" dirty="0"/>
              <a:t>，</a:t>
            </a:r>
            <a:r>
              <a:rPr lang="en-US" altLang="zh-CN" dirty="0"/>
              <a:t>Arithmetic Logic Unit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8027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75806-BC30-4665-823E-A0191F8F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6E063-6BF4-4027-8245-7A5B5A444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寄存器</a:t>
            </a:r>
            <a:r>
              <a:rPr lang="zh-CN" altLang="en-US" dirty="0"/>
              <a:t>：数据存储，数量有限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时钟</a:t>
            </a:r>
            <a:r>
              <a:rPr lang="zh-CN" altLang="en-US" dirty="0"/>
              <a:t>：同步</a:t>
            </a:r>
            <a:r>
              <a:rPr lang="en-US" altLang="zh-CN" dirty="0"/>
              <a:t>CPU</a:t>
            </a:r>
            <a:r>
              <a:rPr lang="zh-CN" altLang="en-US" dirty="0"/>
              <a:t>的内部操作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控制单元</a:t>
            </a:r>
            <a:r>
              <a:rPr lang="zh-CN" altLang="en-US" dirty="0"/>
              <a:t>：控制机器指令的执行步骤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算数逻辑单元</a:t>
            </a:r>
            <a:r>
              <a:rPr lang="zh-CN" altLang="en-US" dirty="0"/>
              <a:t>：算术运算、逻辑运算</a:t>
            </a:r>
          </a:p>
        </p:txBody>
      </p:sp>
    </p:spTree>
    <p:extLst>
      <p:ext uri="{BB962C8B-B14F-4D97-AF65-F5344CB8AC3E}">
        <p14:creationId xmlns:p14="http://schemas.microsoft.com/office/powerpoint/2010/main" val="473749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E30E0E-EEDD-482F-A2A1-700C4ABCBC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96" r="9710" b="-2"/>
          <a:stretch/>
        </p:blipFill>
        <p:spPr>
          <a:xfrm>
            <a:off x="-60556" y="-1"/>
            <a:ext cx="12252556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6E20428-88DC-40A7-9041-13285473D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2714" y="30277"/>
            <a:ext cx="2906015" cy="943635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时钟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5AC940-3BC9-4AFB-9B7E-50966E416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136" y="1428148"/>
            <a:ext cx="6768094" cy="3528278"/>
          </a:xfrm>
        </p:spPr>
        <p:txBody>
          <a:bodyPr anchor="ctr">
            <a:norm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每个时钟周期</a:t>
            </a:r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完成一步操作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时钟频率</a:t>
            </a:r>
            <a:r>
              <a:rPr lang="en-US" altLang="zh-CN" b="1" dirty="0">
                <a:solidFill>
                  <a:schemeClr val="bg1"/>
                </a:solidFill>
              </a:rPr>
              <a:t>=1/</a:t>
            </a:r>
            <a:r>
              <a:rPr lang="zh-CN" altLang="en-US" b="1" dirty="0">
                <a:solidFill>
                  <a:schemeClr val="bg1"/>
                </a:solidFill>
              </a:rPr>
              <a:t>时钟周期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时钟频率反映了</a:t>
            </a:r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</a:rPr>
              <a:t>速度的快慢</a:t>
            </a:r>
            <a:endParaRPr lang="en-US" altLang="zh-CN" b="1" dirty="0">
              <a:solidFill>
                <a:schemeClr val="bg1"/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</a:rPr>
              <a:t>软件优化</a:t>
            </a:r>
            <a:endParaRPr lang="en-US" altLang="zh-CN" sz="1800" b="1" dirty="0">
              <a:solidFill>
                <a:schemeClr val="bg1"/>
              </a:solidFill>
            </a:endParaRPr>
          </a:p>
          <a:p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1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7CF60DF-BCC9-4F34-84B2-EB2EDEDD3F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r="10805" b="-2"/>
          <a:stretch/>
        </p:blipFill>
        <p:spPr>
          <a:xfrm>
            <a:off x="0" y="-1"/>
            <a:ext cx="1219200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1A56B7-D81F-45B7-B451-4D8A5633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002" y="162961"/>
            <a:ext cx="3244221" cy="99813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</a:rPr>
              <a:t>内存存储单元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CF615-7379-45C2-B4DE-9663BC9AC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7455" y="1222447"/>
            <a:ext cx="6225535" cy="2066853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bg1"/>
                </a:solidFill>
              </a:rPr>
              <a:t>Memory storage unit</a:t>
            </a:r>
            <a:r>
              <a:rPr lang="zh-CN" altLang="en-US" sz="2400" b="1" dirty="0">
                <a:solidFill>
                  <a:schemeClr val="bg1"/>
                </a:solidFill>
              </a:rPr>
              <a:t>存放指令和数据的地方</a:t>
            </a:r>
            <a:endParaRPr lang="en-US" altLang="zh-CN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bg1"/>
                </a:solidFill>
              </a:rPr>
              <a:t>核心频率</a:t>
            </a:r>
            <a:r>
              <a:rPr lang="en-US" altLang="zh-CN" sz="2400" b="1" dirty="0">
                <a:solidFill>
                  <a:schemeClr val="bg1"/>
                </a:solidFill>
              </a:rPr>
              <a:t>133MHz~200MHz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4" name="AutoShape 2" descr="https://g.foolcdn.com/editorial/images/439738/gettyimages-603159290.jpg">
            <a:extLst>
              <a:ext uri="{FF2B5EF4-FFF2-40B4-BE49-F238E27FC236}">
                <a16:creationId xmlns:a16="http://schemas.microsoft.com/office/drawing/2014/main" id="{C3E0045B-B0BE-4458-BBA5-9864DEEEB5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36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481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SCORE" val="1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MA"/>
  <p:tag name="PROBLEMSCORE_HALF" val="0.0"/>
  <p:tag name="PROBLEMHASREMARK" val="True"/>
  <p:tag name="PROBLEMSCORE" val="10.0"/>
  <p:tag name="PROBLEMREMARK" val="EFLAGS是标志寄存器&#10;EIP是指令指针寄存器&#10;FS是段寄存器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M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Wron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M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SCORE" val="10.0"/>
  <p:tag name="PROBLEMREMARK" val="从页目录中读取页表地址&#10;从页表地址读取页的地址&#10;从页中读取内存数据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REMARK" val="如果A大于B，A减B，不等于0，所以ZF为0，不产生进位或者借位，所以CF为0"/>
  <p:tag name="PROBLEMSCORE" val="1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HASREMARK" val="True"/>
  <p:tag name="PROBLEMREMARK" val="EIP指令指针寄存器，存储下一条要执行CPU指令的内存地址"/>
  <p:tag name="PROBLEMSCORE" val="1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MA"/>
  <p:tag name="RAINBULLET" val="Correct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1_400TGp_globalcity_light_ani">
  <a:themeElements>
    <a:clrScheme name="400TGp_globalcity_light_ani 3">
      <a:dk1>
        <a:srgbClr val="080808"/>
      </a:dk1>
      <a:lt1>
        <a:srgbClr val="FFFFFF"/>
      </a:lt1>
      <a:dk2>
        <a:srgbClr val="A59A55"/>
      </a:dk2>
      <a:lt2>
        <a:srgbClr val="DDDDDD"/>
      </a:lt2>
      <a:accent1>
        <a:srgbClr val="4AB1E4"/>
      </a:accent1>
      <a:accent2>
        <a:srgbClr val="8F038F"/>
      </a:accent2>
      <a:accent3>
        <a:srgbClr val="FFFFFF"/>
      </a:accent3>
      <a:accent4>
        <a:srgbClr val="060606"/>
      </a:accent4>
      <a:accent5>
        <a:srgbClr val="B1D5EF"/>
      </a:accent5>
      <a:accent6>
        <a:srgbClr val="810281"/>
      </a:accent6>
      <a:hlink>
        <a:srgbClr val="F77A1D"/>
      </a:hlink>
      <a:folHlink>
        <a:srgbClr val="5BBE4E"/>
      </a:folHlink>
    </a:clrScheme>
    <a:fontScheme name="400TGp_globalcity_light_an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400TGp_globalcity_light_ani 1">
        <a:dk1>
          <a:srgbClr val="5F5F5F"/>
        </a:dk1>
        <a:lt1>
          <a:srgbClr val="FFFFFF"/>
        </a:lt1>
        <a:dk2>
          <a:srgbClr val="C36609"/>
        </a:dk2>
        <a:lt2>
          <a:srgbClr val="DDDDDD"/>
        </a:lt2>
        <a:accent1>
          <a:srgbClr val="D2B94E"/>
        </a:accent1>
        <a:accent2>
          <a:srgbClr val="2395B9"/>
        </a:accent2>
        <a:accent3>
          <a:srgbClr val="FFFFFF"/>
        </a:accent3>
        <a:accent4>
          <a:srgbClr val="505050"/>
        </a:accent4>
        <a:accent5>
          <a:srgbClr val="E5D9B2"/>
        </a:accent5>
        <a:accent6>
          <a:srgbClr val="1F87A7"/>
        </a:accent6>
        <a:hlink>
          <a:srgbClr val="5C984E"/>
        </a:hlink>
        <a:folHlink>
          <a:srgbClr val="B5C77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2">
        <a:dk1>
          <a:srgbClr val="5F5F5F"/>
        </a:dk1>
        <a:lt1>
          <a:srgbClr val="FFFFFF"/>
        </a:lt1>
        <a:dk2>
          <a:srgbClr val="9FC591"/>
        </a:dk2>
        <a:lt2>
          <a:srgbClr val="DDDDDD"/>
        </a:lt2>
        <a:accent1>
          <a:srgbClr val="7B82B7"/>
        </a:accent1>
        <a:accent2>
          <a:srgbClr val="8D337C"/>
        </a:accent2>
        <a:accent3>
          <a:srgbClr val="FFFFFF"/>
        </a:accent3>
        <a:accent4>
          <a:srgbClr val="505050"/>
        </a:accent4>
        <a:accent5>
          <a:srgbClr val="BFC1D8"/>
        </a:accent5>
        <a:accent6>
          <a:srgbClr val="7F2D70"/>
        </a:accent6>
        <a:hlink>
          <a:srgbClr val="CC87E1"/>
        </a:hlink>
        <a:folHlink>
          <a:srgbClr val="76C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00TGp_globalcity_light_ani 3">
        <a:dk1>
          <a:srgbClr val="080808"/>
        </a:dk1>
        <a:lt1>
          <a:srgbClr val="FFFFFF"/>
        </a:lt1>
        <a:dk2>
          <a:srgbClr val="A59A55"/>
        </a:dk2>
        <a:lt2>
          <a:srgbClr val="DDDDDD"/>
        </a:lt2>
        <a:accent1>
          <a:srgbClr val="4AB1E4"/>
        </a:accent1>
        <a:accent2>
          <a:srgbClr val="8F038F"/>
        </a:accent2>
        <a:accent3>
          <a:srgbClr val="FFFFFF"/>
        </a:accent3>
        <a:accent4>
          <a:srgbClr val="060606"/>
        </a:accent4>
        <a:accent5>
          <a:srgbClr val="B1D5EF"/>
        </a:accent5>
        <a:accent6>
          <a:srgbClr val="810281"/>
        </a:accent6>
        <a:hlink>
          <a:srgbClr val="F77A1D"/>
        </a:hlink>
        <a:folHlink>
          <a:srgbClr val="5BBE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400TGp_globalcity_light_ani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1759</Words>
  <Application>Microsoft Office PowerPoint</Application>
  <PresentationFormat>宽屏</PresentationFormat>
  <Paragraphs>281</Paragraphs>
  <Slides>51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51</vt:i4>
      </vt:variant>
    </vt:vector>
  </HeadingPairs>
  <TitlesOfParts>
    <vt:vector size="64" baseType="lpstr">
      <vt:lpstr>Microsoft Yahei</vt:lpstr>
      <vt:lpstr>等线</vt:lpstr>
      <vt:lpstr>等线</vt:lpstr>
      <vt:lpstr>等线 Light</vt:lpstr>
      <vt:lpstr>楷体</vt:lpstr>
      <vt:lpstr>宋体</vt:lpstr>
      <vt:lpstr>Arial</vt:lpstr>
      <vt:lpstr>Calibri</vt:lpstr>
      <vt:lpstr>Calibri Light</vt:lpstr>
      <vt:lpstr>Times New Roman</vt:lpstr>
      <vt:lpstr>Wingdings</vt:lpstr>
      <vt:lpstr>1_400TGp_globalcity_light_ani</vt:lpstr>
      <vt:lpstr>2_400TGp_globalcity_light_ani</vt:lpstr>
      <vt:lpstr>汇编语言与逆向技术  第2章 IA-32处理器体系结构</vt:lpstr>
      <vt:lpstr>本章知识点</vt:lpstr>
      <vt:lpstr>计算机体系结构</vt:lpstr>
      <vt:lpstr>计算机基本概念</vt:lpstr>
      <vt:lpstr>计算机基本结构</vt:lpstr>
      <vt:lpstr>计算机基本结构</vt:lpstr>
      <vt:lpstr>CPU</vt:lpstr>
      <vt:lpstr>CPU时钟</vt:lpstr>
      <vt:lpstr>内存存储单元</vt:lpstr>
      <vt:lpstr>总线（bus）</vt:lpstr>
      <vt:lpstr>PowerPoint 演示文稿</vt:lpstr>
      <vt:lpstr>指令执行周期</vt:lpstr>
      <vt:lpstr>PowerPoint 演示文稿</vt:lpstr>
      <vt:lpstr>PowerPoint 演示文稿</vt:lpstr>
      <vt:lpstr>PowerPoint 演示文稿</vt:lpstr>
      <vt:lpstr>IA-32处理器体系结构</vt:lpstr>
      <vt:lpstr>IA-32处理器体系结构</vt:lpstr>
      <vt:lpstr>工作模式</vt:lpstr>
      <vt:lpstr>实地址模式</vt:lpstr>
      <vt:lpstr>保护模式</vt:lpstr>
      <vt:lpstr>地址空间</vt:lpstr>
      <vt:lpstr>PowerPoint 演示文稿</vt:lpstr>
      <vt:lpstr>寄存器（Register）</vt:lpstr>
      <vt:lpstr>通用寄存器 8个32位通用寄存器 EAX EBX ECX EDX ESP EBP ESI EDI</vt:lpstr>
      <vt:lpstr>段寄存器</vt:lpstr>
      <vt:lpstr>EFLAGS寄存器</vt:lpstr>
      <vt:lpstr>零标志</vt:lpstr>
      <vt:lpstr>进位标志</vt:lpstr>
      <vt:lpstr>溢出标志</vt:lpstr>
      <vt:lpstr>符号标志</vt:lpstr>
      <vt:lpstr>奇偶标志</vt:lpstr>
      <vt:lpstr>辅助进位标志</vt:lpstr>
      <vt:lpstr>控制标志</vt:lpstr>
      <vt:lpstr>系统标志</vt:lpstr>
      <vt:lpstr>PowerPoint 演示文稿</vt:lpstr>
      <vt:lpstr>指令指针</vt:lpstr>
      <vt:lpstr>PowerPoint 演示文稿</vt:lpstr>
      <vt:lpstr>PowerPoint 演示文稿</vt:lpstr>
      <vt:lpstr>IA-32内存管理</vt:lpstr>
      <vt:lpstr>IA-32内存管理</vt:lpstr>
      <vt:lpstr>平坦模式（FLAT）</vt:lpstr>
      <vt:lpstr>段管理</vt:lpstr>
      <vt:lpstr>段管理</vt:lpstr>
      <vt:lpstr>段寄存器</vt:lpstr>
      <vt:lpstr>段描述符</vt:lpstr>
      <vt:lpstr>段模式</vt:lpstr>
      <vt:lpstr>分页机制</vt:lpstr>
      <vt:lpstr>分页机制</vt:lpstr>
      <vt:lpstr>PowerPoint 演示文稿</vt:lpstr>
      <vt:lpstr>PowerPoint 演示文稿</vt:lpstr>
      <vt:lpstr>汇编与逆向技术基础  第2章 IA-32处理器体系结构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汇编与逆向技术基础  第2章 IA-32处理器体系结构</dc:title>
  <dc:creator>zwang</dc:creator>
  <cp:lastModifiedBy>DELL</cp:lastModifiedBy>
  <cp:revision>121</cp:revision>
  <dcterms:created xsi:type="dcterms:W3CDTF">2020-03-01T14:18:02Z</dcterms:created>
  <dcterms:modified xsi:type="dcterms:W3CDTF">2022-09-20T07:59:44Z</dcterms:modified>
</cp:coreProperties>
</file>