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68" r:id="rId3"/>
    <p:sldId id="294" r:id="rId5"/>
    <p:sldId id="328" r:id="rId6"/>
    <p:sldId id="329" r:id="rId7"/>
    <p:sldId id="362" r:id="rId8"/>
    <p:sldId id="363" r:id="rId9"/>
    <p:sldId id="359" r:id="rId10"/>
    <p:sldId id="327" r:id="rId11"/>
    <p:sldId id="360" r:id="rId12"/>
    <p:sldId id="293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361" r:id="rId21"/>
    <p:sldId id="295" r:id="rId22"/>
    <p:sldId id="297" r:id="rId23"/>
    <p:sldId id="298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20" r:id="rId35"/>
    <p:sldId id="321" r:id="rId36"/>
    <p:sldId id="322" r:id="rId37"/>
    <p:sldId id="316" r:id="rId38"/>
    <p:sldId id="317" r:id="rId39"/>
    <p:sldId id="318" r:id="rId40"/>
    <p:sldId id="319" r:id="rId41"/>
  </p:sldIdLst>
  <p:sldSz cx="9144000" cy="6858000" type="screen4x3"/>
  <p:notesSz cx="6858000" cy="9144000"/>
  <p:custDataLst>
    <p:tags r:id="rId4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 userDrawn="1">
          <p15:clr>
            <a:srgbClr val="A4A3A4"/>
          </p15:clr>
        </p15:guide>
        <p15:guide id="2" pos="2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8E8E8"/>
    <a:srgbClr val="D2D2D2"/>
    <a:srgbClr val="969696"/>
    <a:srgbClr val="B2B2B2"/>
    <a:srgbClr val="C0C0C0"/>
    <a:srgbClr val="08080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14" y="516"/>
      </p:cViewPr>
      <p:guideLst>
        <p:guide orient="horz" pos="2214"/>
        <p:guide pos="28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 noProof="1" dirty="0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A74B4B-2FCF-4A7E-804F-8B541308FE52}" type="slidenum">
              <a:rPr kumimoji="0" lang="en-US" altLang="x-none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4099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24579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26627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28675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30723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32771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34819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36867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38915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40963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43011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6147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45059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47107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49155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51203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53251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55299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57347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59395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61443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63491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8195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65539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67587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69635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71683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73731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75779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77827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10243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14339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16387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18435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20483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幻灯片图像占位符 1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22531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80969" y="188913"/>
            <a:ext cx="1980406" cy="561657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188913"/>
            <a:ext cx="5826413" cy="56165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773238"/>
            <a:ext cx="3881596" cy="40322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9779" y="1773238"/>
            <a:ext cx="3881596" cy="403225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39750" y="188913"/>
            <a:ext cx="5688013" cy="431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龙芯品牌形象识别系统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539750" y="1773238"/>
            <a:ext cx="7921625" cy="4032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单击此处编辑母版文本样式或者添加图片</a:t>
            </a:r>
            <a:endParaRPr lang="zh-CN" altLang="en-US" dirty="0"/>
          </a:p>
        </p:txBody>
      </p:sp>
      <p:sp>
        <p:nvSpPr>
          <p:cNvPr id="2052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目录</a:t>
            </a:r>
            <a:endParaRPr lang="zh-CN" altLang="en-US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666750" y="1557338"/>
            <a:ext cx="5994400" cy="6477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实验平台介绍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650875" y="3692525"/>
            <a:ext cx="5992813" cy="649288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vivado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安装教程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0875" y="4768850"/>
            <a:ext cx="5992813" cy="649288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vivado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使用教程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0875" y="2617788"/>
            <a:ext cx="5994400" cy="647700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vivado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简介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安装教程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19460" name="文本框 1"/>
          <p:cNvSpPr txBox="1"/>
          <p:nvPr/>
        </p:nvSpPr>
        <p:spPr>
          <a:xfrm>
            <a:off x="539750" y="974725"/>
            <a:ext cx="8218488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vivado</a:t>
            </a:r>
            <a:r>
              <a:rPr lang="zh-CN" altLang="en-US" dirty="0">
                <a:latin typeface="Arial" panose="020B0604020202020204" pitchFamily="34" charset="0"/>
              </a:rPr>
              <a:t>安装文件包目录下选择</a:t>
            </a:r>
            <a:r>
              <a:rPr lang="en-US" altLang="zh-CN" dirty="0">
                <a:latin typeface="Arial" panose="020B0604020202020204" pitchFamily="34" charset="0"/>
              </a:rPr>
              <a:t>xsetup.exe</a:t>
            </a:r>
            <a:r>
              <a:rPr lang="zh-CN" altLang="en-US" dirty="0">
                <a:latin typeface="Arial" panose="020B0604020202020204" pitchFamily="34" charset="0"/>
              </a:rPr>
              <a:t>双击进行安装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946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1420813"/>
            <a:ext cx="7626350" cy="4819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安装教程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21508" name="文本框 1"/>
          <p:cNvSpPr txBox="1"/>
          <p:nvPr/>
        </p:nvSpPr>
        <p:spPr>
          <a:xfrm>
            <a:off x="539750" y="974725"/>
            <a:ext cx="82184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Welcome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窗口选择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continue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，点击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next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进行下一步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2150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038" y="1460500"/>
            <a:ext cx="8151812" cy="4827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安装教程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23556" name="文本框 1"/>
          <p:cNvSpPr txBox="1"/>
          <p:nvPr/>
        </p:nvSpPr>
        <p:spPr>
          <a:xfrm>
            <a:off x="539750" y="974725"/>
            <a:ext cx="82184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accept License Agreements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串窗口中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I Agree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为全选中，点击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next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进行下一步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2355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" y="1411288"/>
            <a:ext cx="8428038" cy="4892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安装教程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25604" name="文本框 1"/>
          <p:cNvSpPr txBox="1"/>
          <p:nvPr/>
        </p:nvSpPr>
        <p:spPr>
          <a:xfrm>
            <a:off x="539750" y="974725"/>
            <a:ext cx="82184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select Edition to Install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窗口下选中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vivado HL WebPACK,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点击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next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进行下一步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2560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1423988"/>
            <a:ext cx="8428038" cy="4787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安装教程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27652" name="文本框 1"/>
          <p:cNvSpPr txBox="1"/>
          <p:nvPr/>
        </p:nvSpPr>
        <p:spPr>
          <a:xfrm>
            <a:off x="539750" y="974725"/>
            <a:ext cx="82184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vivado HL webPACK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窗口选择默认即可，选择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next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进行下一步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2765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" y="1339850"/>
            <a:ext cx="8428038" cy="4949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安装教程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29700" name="文本框 1"/>
          <p:cNvSpPr txBox="1"/>
          <p:nvPr/>
        </p:nvSpPr>
        <p:spPr>
          <a:xfrm>
            <a:off x="468313" y="974725"/>
            <a:ext cx="8218487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select Dextination Directory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窗口选择安装目录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安装目录最好不小于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25G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可用空间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)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，点击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next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进行下一步，弹出窗口选择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yes</a:t>
            </a:r>
            <a:endParaRPr lang="en-US" altLang="zh-CN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2970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38" y="1646238"/>
            <a:ext cx="8428037" cy="473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安装教程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31748" name="文本框 1"/>
          <p:cNvSpPr txBox="1"/>
          <p:nvPr/>
        </p:nvSpPr>
        <p:spPr>
          <a:xfrm>
            <a:off x="468313" y="974725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Installation Summary 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窗口选择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install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进行安装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3174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538" y="1411288"/>
            <a:ext cx="8428037" cy="49260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安装教程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33796" name="文本框 1"/>
          <p:cNvSpPr txBox="1"/>
          <p:nvPr/>
        </p:nvSpPr>
        <p:spPr>
          <a:xfrm>
            <a:off x="461963" y="974725"/>
            <a:ext cx="8218487" cy="644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Installation Progress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窗口安装过程中弹出窗口选择确定安装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usb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驱动，完成后在桌面就可以看到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vivado2017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图标，双击启动就可以使用了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3379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8" y="1719263"/>
            <a:ext cx="8428037" cy="4689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目录</a:t>
            </a:r>
            <a:endParaRPr lang="zh-CN" altLang="en-US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666750" y="1557338"/>
            <a:ext cx="5994400" cy="647700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实验箱硬件介绍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650875" y="3692525"/>
            <a:ext cx="5992813" cy="649288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vivado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安装教程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0875" y="4768850"/>
            <a:ext cx="5992813" cy="649288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vivado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使用教程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0875" y="2617788"/>
            <a:ext cx="5994400" cy="647700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vivado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简介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37892" name="文本框 1"/>
          <p:cNvSpPr txBox="1"/>
          <p:nvPr/>
        </p:nvSpPr>
        <p:spPr>
          <a:xfrm>
            <a:off x="461963" y="974725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vivado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主页面介绍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3789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" y="1436688"/>
            <a:ext cx="8509000" cy="4878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实验平台介绍</a:t>
            </a:r>
            <a:endParaRPr lang="zh-CN" altLang="en-US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pic>
        <p:nvPicPr>
          <p:cNvPr id="5124" name="图片 -2147482624" descr="NHVK7DZ2D2R)MRCG1KE4MB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0513" y="1541463"/>
            <a:ext cx="6119812" cy="36369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文本框 1"/>
          <p:cNvSpPr txBox="1"/>
          <p:nvPr/>
        </p:nvSpPr>
        <p:spPr>
          <a:xfrm>
            <a:off x="2078038" y="5661025"/>
            <a:ext cx="52736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dirty="0">
                <a:latin typeface="Arial" panose="020B0604020202020204" pitchFamily="34" charset="0"/>
              </a:rPr>
              <a:t>实验箱软硬件结构图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39940" name="文本框 1"/>
          <p:cNvSpPr txBox="1"/>
          <p:nvPr/>
        </p:nvSpPr>
        <p:spPr>
          <a:xfrm>
            <a:off x="461963" y="974725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创建工程介绍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3994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425575"/>
            <a:ext cx="7959725" cy="4902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41988" name="文本框 1"/>
          <p:cNvSpPr txBox="1"/>
          <p:nvPr/>
        </p:nvSpPr>
        <p:spPr>
          <a:xfrm>
            <a:off x="461963" y="974725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工程类型介绍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4198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125" y="1343025"/>
            <a:ext cx="7918450" cy="50657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44036" name="文本框 1"/>
          <p:cNvSpPr txBox="1"/>
          <p:nvPr/>
        </p:nvSpPr>
        <p:spPr>
          <a:xfrm>
            <a:off x="461963" y="974725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器件型号介绍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4403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863" y="1343025"/>
            <a:ext cx="8056562" cy="4976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46084" name="文本框 1"/>
          <p:cNvSpPr txBox="1"/>
          <p:nvPr/>
        </p:nvSpPr>
        <p:spPr>
          <a:xfrm>
            <a:off x="461963" y="974725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评估板器件型号介绍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4608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414463"/>
            <a:ext cx="8140700" cy="4851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48132" name="文本框 1"/>
          <p:cNvSpPr txBox="1"/>
          <p:nvPr/>
        </p:nvSpPr>
        <p:spPr>
          <a:xfrm>
            <a:off x="461963" y="974725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新工程创建概述介绍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4813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289050"/>
            <a:ext cx="7620000" cy="5054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50180" name="文本框 1"/>
          <p:cNvSpPr txBox="1"/>
          <p:nvPr/>
        </p:nvSpPr>
        <p:spPr>
          <a:xfrm>
            <a:off x="461963" y="927100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新建工程界面介绍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5018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088" y="1295400"/>
            <a:ext cx="8442325" cy="4975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52228" name="文本框 1"/>
          <p:cNvSpPr txBox="1"/>
          <p:nvPr/>
        </p:nvSpPr>
        <p:spPr>
          <a:xfrm>
            <a:off x="461963" y="974725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添加源程序选项介绍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52229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1343025"/>
            <a:ext cx="8153400" cy="4926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54276" name="文本框 1"/>
          <p:cNvSpPr txBox="1"/>
          <p:nvPr/>
        </p:nvSpPr>
        <p:spPr>
          <a:xfrm>
            <a:off x="461963" y="974725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添加、创建新程序文件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5427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1343025"/>
            <a:ext cx="8153400" cy="4910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56324" name="文本框 1"/>
          <p:cNvSpPr txBox="1"/>
          <p:nvPr/>
        </p:nvSpPr>
        <p:spPr>
          <a:xfrm>
            <a:off x="461963" y="974725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创建新的源程序文件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5632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963" y="1362075"/>
            <a:ext cx="8151812" cy="4924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58372" name="文本框 1"/>
          <p:cNvSpPr txBox="1"/>
          <p:nvPr/>
        </p:nvSpPr>
        <p:spPr>
          <a:xfrm>
            <a:off x="461963" y="974725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源程序文件模块端口添加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5837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527175"/>
            <a:ext cx="6365875" cy="4554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实验平台介绍</a:t>
            </a:r>
            <a:endParaRPr lang="zh-CN" altLang="en-US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7172" name="文本框 2"/>
          <p:cNvSpPr txBox="1"/>
          <p:nvPr/>
        </p:nvSpPr>
        <p:spPr>
          <a:xfrm>
            <a:off x="2078038" y="5661025"/>
            <a:ext cx="52736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dirty="0">
                <a:latin typeface="Arial" panose="020B0604020202020204" pitchFamily="34" charset="0"/>
              </a:rPr>
              <a:t>实验箱实物图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7173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270000"/>
            <a:ext cx="3619500" cy="3840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250" y="1270000"/>
            <a:ext cx="4375150" cy="3840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60419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60420" name="文本框 1"/>
          <p:cNvSpPr txBox="1"/>
          <p:nvPr/>
        </p:nvSpPr>
        <p:spPr>
          <a:xfrm>
            <a:off x="461963" y="974725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创建约束源程序文件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6042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1416050"/>
            <a:ext cx="8153400" cy="4837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6246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62468" name="文本框 1"/>
          <p:cNvSpPr txBox="1"/>
          <p:nvPr/>
        </p:nvSpPr>
        <p:spPr>
          <a:xfrm>
            <a:off x="461963" y="974725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创建仿真源程序文件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6246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1303338"/>
            <a:ext cx="8153400" cy="4949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64516" name="文本框 1"/>
          <p:cNvSpPr txBox="1"/>
          <p:nvPr/>
        </p:nvSpPr>
        <p:spPr>
          <a:xfrm>
            <a:off x="461963" y="974725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仿真源程序文件属性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6451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063" y="1414463"/>
            <a:ext cx="7800975" cy="4433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6656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66564" name="文本框 1"/>
          <p:cNvSpPr txBox="1"/>
          <p:nvPr/>
        </p:nvSpPr>
        <p:spPr>
          <a:xfrm>
            <a:off x="461963" y="974725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仿真主界面介绍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6656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438" y="1343025"/>
            <a:ext cx="8531225" cy="4959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6861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68612" name="文本框 1"/>
          <p:cNvSpPr txBox="1"/>
          <p:nvPr/>
        </p:nvSpPr>
        <p:spPr>
          <a:xfrm>
            <a:off x="461963" y="974725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仿真操作界面介绍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6861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1371600"/>
            <a:ext cx="8416925" cy="4965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70660" name="文本框 1"/>
          <p:cNvSpPr txBox="1"/>
          <p:nvPr/>
        </p:nvSpPr>
        <p:spPr>
          <a:xfrm>
            <a:off x="461963" y="974725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创建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IP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核、块存储器自定义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7066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688" y="1343025"/>
            <a:ext cx="8555037" cy="4897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72708" name="文本框 1"/>
          <p:cNvSpPr txBox="1"/>
          <p:nvPr/>
        </p:nvSpPr>
        <p:spPr>
          <a:xfrm>
            <a:off x="461963" y="974725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创建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IP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核、块存储器自定义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7270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088" y="1343025"/>
            <a:ext cx="8545512" cy="4964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74756" name="文本框 1"/>
          <p:cNvSpPr txBox="1"/>
          <p:nvPr/>
        </p:nvSpPr>
        <p:spPr>
          <a:xfrm>
            <a:off x="461963" y="974725"/>
            <a:ext cx="82184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创建</a:t>
            </a:r>
            <a:r>
              <a:rPr lang="en-US" altLang="zh-CN" dirty="0">
                <a:latin typeface="Arial" panose="020B0604020202020204" pitchFamily="34" charset="0"/>
                <a:sym typeface="黑体" panose="02010609060101010101" pitchFamily="49" charset="-122"/>
              </a:rPr>
              <a:t>IP</a:t>
            </a:r>
            <a:r>
              <a:rPr lang="zh-CN" altLang="en-US" dirty="0">
                <a:latin typeface="Arial" panose="020B0604020202020204" pitchFamily="34" charset="0"/>
                <a:sym typeface="黑体" panose="02010609060101010101" pitchFamily="49" charset="-122"/>
              </a:rPr>
              <a:t>核、块存储器自定义</a:t>
            </a:r>
            <a:endParaRPr lang="zh-CN" altLang="en-US" dirty="0"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pic>
        <p:nvPicPr>
          <p:cNvPr id="7475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963" y="1371600"/>
            <a:ext cx="8218487" cy="4914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使用教程</a:t>
            </a:r>
            <a:endParaRPr lang="en-US" altLang="zh-CN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76804" name="文本框 1"/>
          <p:cNvSpPr txBox="1"/>
          <p:nvPr/>
        </p:nvSpPr>
        <p:spPr>
          <a:xfrm>
            <a:off x="539750" y="3425825"/>
            <a:ext cx="8218488" cy="52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谢谢！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实验平台介绍</a:t>
            </a:r>
            <a:endParaRPr lang="zh-CN" altLang="en-US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9220" name="文本框 2"/>
          <p:cNvSpPr txBox="1"/>
          <p:nvPr/>
        </p:nvSpPr>
        <p:spPr>
          <a:xfrm>
            <a:off x="2078038" y="5876925"/>
            <a:ext cx="52736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/>
            <a:r>
              <a:rPr lang="zh-CN" altLang="en-US" dirty="0">
                <a:latin typeface="Arial" panose="020B0604020202020204" pitchFamily="34" charset="0"/>
              </a:rPr>
              <a:t>验板硬件组成示意图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9221" name="图片 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113" y="1050925"/>
            <a:ext cx="5278437" cy="4826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表格 -1"/>
          <p:cNvGraphicFramePr/>
          <p:nvPr/>
        </p:nvGraphicFramePr>
        <p:xfrm>
          <a:off x="5645150" y="1050925"/>
          <a:ext cx="3198813" cy="482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600"/>
                <a:gridCol w="2299564"/>
                <a:gridCol w="348650"/>
              </a:tblGrid>
              <a:tr h="3688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接口器件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描述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数量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8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FPGA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XILINX  </a:t>
                      </a:r>
                      <a:r>
                        <a:rPr lang="en-US" altLang="zh-CN" sz="12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XC7A200T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JTAG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FPGA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调试接口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8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EJTAG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FPGA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调试接口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7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内存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片内集成硬件内存控制器，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DDR3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128MB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8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网口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100M-RJ45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7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SPI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外挂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flash 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用于作为操作系统启动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rom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8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UART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串口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8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LCD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数字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RGB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接口，外挂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LCD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显示屏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8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数码管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段</a:t>
                      </a: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LED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数码管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按键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4x4</a:t>
                      </a: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矩阵键盘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8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LED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8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拨码开关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zh-CN" altLang="en-US" sz="1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zh-CN" altLang="zh-CN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  <a:ea typeface="黑体" panose="02010609060101010101" pitchFamily="49" charset="-122"/>
              </a:rPr>
            </a:fld>
            <a:endParaRPr lang="en-US" altLang="zh-CN" sz="1000" i="1" dirty="0">
              <a:latin typeface="Myriad Pro" pitchFamily="34" charset="0"/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539750" y="1225550"/>
            <a:ext cx="7921625" cy="457993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har char="•"/>
            </a:pPr>
            <a:r>
              <a:rPr lang="zh-CN" altLang="en-US" dirty="0">
                <a:solidFill>
                  <a:srgbClr val="595959"/>
                </a:solidFill>
                <a:latin typeface="黑体" panose="02010609060101010101" pitchFamily="49" charset="-122"/>
              </a:rPr>
              <a:t>实验平台运行流程图</a:t>
            </a:r>
            <a:endParaRPr lang="zh-CN" altLang="en-US" dirty="0">
              <a:solidFill>
                <a:srgbClr val="595959"/>
              </a:solidFill>
              <a:latin typeface="黑体" panose="02010609060101010101" pitchFamily="49" charset="-122"/>
            </a:endParaRPr>
          </a:p>
          <a:p>
            <a:pPr eaLnBrk="1" hangingPunct="1"/>
            <a:endParaRPr lang="en-US" altLang="zh-CN" sz="1800" dirty="0">
              <a:solidFill>
                <a:srgbClr val="606060"/>
              </a:solidFill>
            </a:endParaRPr>
          </a:p>
          <a:p>
            <a:pPr eaLnBrk="1" hangingPunct="1"/>
            <a:endParaRPr lang="zh-CN" altLang="zh-CN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grpSp>
        <p:nvGrpSpPr>
          <p:cNvPr id="11268" name="组合 55"/>
          <p:cNvGrpSpPr/>
          <p:nvPr/>
        </p:nvGrpSpPr>
        <p:grpSpPr>
          <a:xfrm>
            <a:off x="2952750" y="1808163"/>
            <a:ext cx="3238500" cy="3959225"/>
            <a:chOff x="0" y="0"/>
            <a:chExt cx="5100" cy="6235"/>
          </a:xfrm>
        </p:grpSpPr>
        <p:sp>
          <p:nvSpPr>
            <p:cNvPr id="11270" name="自选图形 56"/>
            <p:cNvSpPr/>
            <p:nvPr/>
          </p:nvSpPr>
          <p:spPr>
            <a:xfrm>
              <a:off x="11" y="0"/>
              <a:ext cx="5088" cy="1152"/>
            </a:xfrm>
            <a:prstGeom prst="flowChartProcess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  <a:tileRect/>
            </a:gradFill>
            <a:ln w="15875" cap="flat" cmpd="sng">
              <a:solidFill>
                <a:srgbClr val="739CC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39" tIns="45719" rIns="91439" bIns="45719"/>
            <a:p>
              <a:pPr algn="ctr" eaLnBrk="1" hangingPunct="1"/>
              <a:endParaRPr lang="zh-CN" altLang="en-US" dirty="0">
                <a:latin typeface="Arial" panose="020B0604020202020204" pitchFamily="34" charset="0"/>
              </a:endParaRPr>
            </a:p>
            <a:p>
              <a:pPr algn="ctr" eaLnBrk="1" hangingPunct="1"/>
              <a:r>
                <a:rPr lang="zh-CN" altLang="en-US" sz="1600" dirty="0">
                  <a:latin typeface="Arial" panose="020B0604020202020204" pitchFamily="34" charset="0"/>
                </a:rPr>
                <a:t>处理单元开机</a:t>
              </a:r>
              <a:endParaRPr lang="zh-CN" altLang="en-US" sz="1600" dirty="0">
                <a:latin typeface="Arial" panose="020B0604020202020204" pitchFamily="34" charset="0"/>
              </a:endParaRPr>
            </a:p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71" name="自选图形 57"/>
            <p:cNvSpPr/>
            <p:nvPr/>
          </p:nvSpPr>
          <p:spPr>
            <a:xfrm>
              <a:off x="10" y="1685"/>
              <a:ext cx="5088" cy="1152"/>
            </a:xfrm>
            <a:prstGeom prst="flowChartProcess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  <a:tileRect/>
            </a:gradFill>
            <a:ln w="15875" cap="flat" cmpd="sng">
              <a:solidFill>
                <a:srgbClr val="739CC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39" tIns="45719" rIns="91439" bIns="45719"/>
            <a:p>
              <a:pPr algn="ctr" eaLnBrk="1" hangingPunct="1">
                <a:spcBef>
                  <a:spcPts val="800"/>
                </a:spcBef>
              </a:pPr>
              <a:r>
                <a:rPr lang="zh-CN" altLang="en-US" sz="1600" dirty="0">
                  <a:latin typeface="Arial" panose="020B0604020202020204" pitchFamily="34" charset="0"/>
                </a:rPr>
                <a:t>处理单元从文件系统服务器通过</a:t>
              </a:r>
              <a:endParaRPr lang="zh-CN" altLang="en-US" sz="1600" dirty="0">
                <a:latin typeface="Arial" panose="020B0604020202020204" pitchFamily="34" charset="0"/>
              </a:endParaRPr>
            </a:p>
            <a:p>
              <a:pPr algn="ctr" eaLnBrk="1" hangingPunct="1"/>
              <a:r>
                <a:rPr lang="zh-CN" altLang="en-US" sz="1600" dirty="0">
                  <a:latin typeface="Arial" panose="020B0604020202020204" pitchFamily="34" charset="0"/>
                </a:rPr>
                <a:t>Xilinx线下载bit文件</a:t>
              </a:r>
              <a:endParaRPr lang="zh-CN" altLang="en-US" sz="1600" dirty="0">
                <a:latin typeface="Arial" panose="020B0604020202020204" pitchFamily="34" charset="0"/>
              </a:endParaRPr>
            </a:p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72" name="自选图形 58"/>
            <p:cNvSpPr/>
            <p:nvPr/>
          </p:nvSpPr>
          <p:spPr>
            <a:xfrm>
              <a:off x="12" y="3385"/>
              <a:ext cx="5088" cy="1152"/>
            </a:xfrm>
            <a:prstGeom prst="flowChartProcess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  <a:tileRect/>
            </a:gradFill>
            <a:ln w="15875" cap="flat" cmpd="sng">
              <a:solidFill>
                <a:srgbClr val="739CC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39" tIns="45719" rIns="91439" bIns="45719"/>
            <a:p>
              <a:pPr algn="ctr" eaLnBrk="1" hangingPunct="1">
                <a:spcBef>
                  <a:spcPts val="325"/>
                </a:spcBef>
              </a:pPr>
              <a:r>
                <a:rPr lang="zh-CN" altLang="en-US" sz="1600" dirty="0">
                  <a:latin typeface="Arial" panose="020B0604020202020204" pitchFamily="34" charset="0"/>
                </a:rPr>
                <a:t>客户端串口工具登陆处理单元</a:t>
              </a:r>
              <a:endParaRPr lang="zh-CN" altLang="en-US" sz="1600" dirty="0">
                <a:latin typeface="Arial" panose="020B0604020202020204" pitchFamily="34" charset="0"/>
              </a:endParaRPr>
            </a:p>
            <a:p>
              <a:pPr algn="ctr" eaLnBrk="1" hangingPunct="1"/>
              <a:r>
                <a:rPr lang="zh-CN" altLang="en-US" sz="1600" dirty="0">
                  <a:latin typeface="Arial" panose="020B0604020202020204" pitchFamily="34" charset="0"/>
                </a:rPr>
                <a:t>加载内核系统</a:t>
              </a:r>
              <a:endParaRPr lang="zh-CN" altLang="en-US" sz="1600" dirty="0">
                <a:latin typeface="Arial" panose="020B0604020202020204" pitchFamily="34" charset="0"/>
              </a:endParaRPr>
            </a:p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73" name="自选图形 59"/>
            <p:cNvSpPr/>
            <p:nvPr/>
          </p:nvSpPr>
          <p:spPr>
            <a:xfrm>
              <a:off x="0" y="5083"/>
              <a:ext cx="5088" cy="1152"/>
            </a:xfrm>
            <a:prstGeom prst="flowChartProcess">
              <a:avLst/>
            </a:prstGeom>
            <a:gradFill rotWithShape="0">
              <a:gsLst>
                <a:gs pos="0">
                  <a:srgbClr val="BBD5F0"/>
                </a:gs>
                <a:gs pos="100000">
                  <a:srgbClr val="9CBEE0"/>
                </a:gs>
              </a:gsLst>
              <a:lin ang="5400000"/>
              <a:tileRect/>
            </a:gradFill>
            <a:ln w="15875" cap="flat" cmpd="sng">
              <a:solidFill>
                <a:srgbClr val="739CC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39" tIns="45719" rIns="91439" bIns="45719"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  <a:p>
              <a:pPr algn="ctr" eaLnBrk="1" hangingPunct="1"/>
              <a:r>
                <a:rPr lang="zh-CN" altLang="en-US" sz="1600" dirty="0">
                  <a:latin typeface="Arial" panose="020B0604020202020204" pitchFamily="34" charset="0"/>
                </a:rPr>
                <a:t>运行CPU实验程序</a:t>
              </a:r>
              <a:endParaRPr lang="zh-CN" altLang="en-US" sz="1600" dirty="0">
                <a:latin typeface="Arial" panose="020B0604020202020204" pitchFamily="34" charset="0"/>
              </a:endParaRPr>
            </a:p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74" name="自选图形 60"/>
            <p:cNvSpPr/>
            <p:nvPr/>
          </p:nvSpPr>
          <p:spPr>
            <a:xfrm>
              <a:off x="2294" y="1160"/>
              <a:ext cx="208" cy="519"/>
            </a:xfrm>
            <a:prstGeom prst="downArrow">
              <a:avLst>
                <a:gd name="adj1" fmla="val 50000"/>
                <a:gd name="adj2" fmla="val 62345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5875" cap="flat" cmpd="sng">
              <a:solidFill>
                <a:srgbClr val="739CC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75" name="自选图形 61"/>
            <p:cNvSpPr/>
            <p:nvPr/>
          </p:nvSpPr>
          <p:spPr>
            <a:xfrm>
              <a:off x="2292" y="2852"/>
              <a:ext cx="208" cy="519"/>
            </a:xfrm>
            <a:prstGeom prst="downArrow">
              <a:avLst>
                <a:gd name="adj1" fmla="val 50000"/>
                <a:gd name="adj2" fmla="val 62345"/>
              </a:avLst>
            </a:prstGeom>
            <a:noFill/>
            <a:ln w="15875" cap="flat" cmpd="sng">
              <a:solidFill>
                <a:srgbClr val="739CC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276" name="自选图形 62"/>
            <p:cNvSpPr/>
            <p:nvPr/>
          </p:nvSpPr>
          <p:spPr>
            <a:xfrm>
              <a:off x="2292" y="4557"/>
              <a:ext cx="208" cy="519"/>
            </a:xfrm>
            <a:prstGeom prst="downArrow">
              <a:avLst>
                <a:gd name="adj1" fmla="val 50000"/>
                <a:gd name="adj2" fmla="val 62345"/>
              </a:avLst>
            </a:prstGeom>
            <a:noFill/>
            <a:ln w="15875" cap="flat" cmpd="sng">
              <a:solidFill>
                <a:srgbClr val="739CC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1269" name="Rectangle 2"/>
          <p:cNvSpPr>
            <a:spLocks noGrp="1"/>
          </p:cNvSpPr>
          <p:nvPr/>
        </p:nvSpPr>
        <p:spPr>
          <a:xfrm>
            <a:off x="654050" y="185738"/>
            <a:ext cx="5688013" cy="431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1" hangingPunct="1"/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实验平台介绍</a:t>
            </a:r>
            <a:endParaRPr lang="zh-CN" altLang="en-US" sz="2000" b="1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/>
          </p:nvPr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zh-CN" altLang="zh-CN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  <a:ea typeface="黑体" panose="02010609060101010101" pitchFamily="49" charset="-122"/>
              </a:rPr>
            </a:fld>
            <a:endParaRPr lang="en-US" altLang="zh-CN" sz="1000" i="1" dirty="0">
              <a:latin typeface="Myriad Pro" pitchFamily="34" charset="0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539750" y="1225550"/>
            <a:ext cx="7921625" cy="457993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har char="•"/>
            </a:pPr>
            <a:r>
              <a:rPr lang="zh-CN" altLang="en-US" dirty="0">
                <a:solidFill>
                  <a:srgbClr val="595959"/>
                </a:solidFill>
                <a:latin typeface="黑体" panose="02010609060101010101" pitchFamily="49" charset="-122"/>
              </a:rPr>
              <a:t>软件系统搭建方案图</a:t>
            </a:r>
            <a:endParaRPr lang="zh-CN" altLang="en-US" dirty="0">
              <a:solidFill>
                <a:srgbClr val="595959"/>
              </a:solidFill>
              <a:latin typeface="黑体" panose="02010609060101010101" pitchFamily="49" charset="-122"/>
            </a:endParaRPr>
          </a:p>
          <a:p>
            <a:pPr eaLnBrk="1" hangingPunct="1"/>
            <a:endParaRPr lang="en-US" altLang="zh-CN" sz="1800" dirty="0">
              <a:solidFill>
                <a:srgbClr val="606060"/>
              </a:solidFill>
            </a:endParaRPr>
          </a:p>
          <a:p>
            <a:pPr eaLnBrk="1" hangingPunct="1"/>
            <a:endParaRPr lang="zh-CN" altLang="zh-CN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1229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sz="2000" b="1" dirty="0"/>
              <a:t>实验平台介绍</a:t>
            </a:r>
            <a:endParaRPr lang="zh-CN" altLang="en-US" sz="2000" b="1" dirty="0"/>
          </a:p>
        </p:txBody>
      </p:sp>
      <p:pic>
        <p:nvPicPr>
          <p:cNvPr id="12293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6463" y="3833813"/>
            <a:ext cx="2108200" cy="1971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1782763"/>
            <a:ext cx="3460750" cy="2187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目录</a:t>
            </a:r>
            <a:endParaRPr lang="zh-CN" altLang="en-US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666750" y="1557338"/>
            <a:ext cx="5994400" cy="647700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实验箱硬件介绍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650875" y="3692525"/>
            <a:ext cx="5992813" cy="649288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vivado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安装教程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0875" y="4768850"/>
            <a:ext cx="5992813" cy="649288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vivado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使用教程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0875" y="2617788"/>
            <a:ext cx="5994400" cy="6477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vivado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简介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vivado</a:t>
            </a:r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简介</a:t>
            </a:r>
            <a:endParaRPr lang="zh-CN" altLang="en-US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15364" name="文本框 1"/>
          <p:cNvSpPr txBox="1"/>
          <p:nvPr/>
        </p:nvSpPr>
        <p:spPr>
          <a:xfrm>
            <a:off x="468313" y="1117600"/>
            <a:ext cx="8218487" cy="4800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Vivado设计套件，是FPGA厂商赛灵思公司2012年发布的集成设计环境。包括高度集成的设计环境和新一代从系统到IC级的工具，这些均建立在共享的可扩展数据模型和通用调试环境基础上。赛灵思构建的的Vivado 工具把各类可编程技术结合在一起，能够扩展多达1 亿个等效集成电路门的设计。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专注于集成的组件——为了解决集成的瓶颈问题，Vivado 设计套件采用了用于快速综合和验证C 语言算法IP 的电子系统级设计，实现重用的标准算法和RTL IP 封装技术，标准IP 封装和各类系统构建模块的系统集成，模块和系统验证的仿真速度提高了3 倍，与此同时，硬件协仿真性能提升了100倍。</a:t>
            </a: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altLang="zh-CN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</a:rPr>
              <a:t>专注于实现的组件——为了解决实现的瓶颈，Vivado工具采用层次化器件编辑器和布局规划器、速度提升了3 至15 倍，且为SystemVerilog 提供了业界最好支持的逻辑综合工具、速度提升4 倍且确定性更高的布局布线引擎，以及通过分析技术可最小化时序、线长、路由拥堵等多个变量的“成本”函数。Vivado 工具通过利用最新共享的可扩展数据模型，能够估算设计流程各个阶段的功耗、时序和占用面积，从而达到预先分析，进而优化自动化时钟门等集成功能。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/>
        </p:nvSpPr>
        <p:spPr>
          <a:xfrm>
            <a:off x="5822950" y="6408738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r>
              <a:rPr lang="zh-CN" altLang="en-US" sz="1000" i="1" dirty="0">
                <a:latin typeface="Myriad Pro" pitchFamily="34" charset="0"/>
              </a:rPr>
              <a:t>page </a:t>
            </a:r>
            <a:fld id="{9A0DB2DC-4C9A-4742-B13C-FB6460FD3503}" type="slidenum">
              <a:rPr lang="en-US" altLang="zh-CN" sz="1000" i="1" dirty="0">
                <a:latin typeface="Myriad Pro" pitchFamily="34" charset="0"/>
              </a:rPr>
            </a:fld>
            <a:endParaRPr lang="en-US" altLang="zh-CN" sz="1000" i="1" dirty="0">
              <a:latin typeface="Myriad Pro" pitchFamily="34" charset="0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</a:rPr>
              <a:t>目录</a:t>
            </a:r>
            <a:endParaRPr lang="zh-CN" altLang="en-US" sz="2000" b="1" dirty="0">
              <a:solidFill>
                <a:srgbClr val="595959"/>
              </a:solidFill>
              <a:latin typeface="黑体" panose="02010609060101010101" pitchFamily="49" charset="-122"/>
            </a:endParaRPr>
          </a:p>
        </p:txBody>
      </p:sp>
      <p:sp>
        <p:nvSpPr>
          <p:cNvPr id="2" name="流程图: 过程 1"/>
          <p:cNvSpPr/>
          <p:nvPr/>
        </p:nvSpPr>
        <p:spPr>
          <a:xfrm>
            <a:off x="666750" y="1557338"/>
            <a:ext cx="5994400" cy="647700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实验箱硬件介绍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流程图: 过程 2"/>
          <p:cNvSpPr/>
          <p:nvPr/>
        </p:nvSpPr>
        <p:spPr>
          <a:xfrm>
            <a:off x="650875" y="3692525"/>
            <a:ext cx="5992813" cy="649288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vivado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安装教程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流程图: 过程 3"/>
          <p:cNvSpPr/>
          <p:nvPr/>
        </p:nvSpPr>
        <p:spPr>
          <a:xfrm>
            <a:off x="650875" y="4768850"/>
            <a:ext cx="5992813" cy="649288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vivado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使用教程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流程图: 过程 4"/>
          <p:cNvSpPr/>
          <p:nvPr/>
        </p:nvSpPr>
        <p:spPr>
          <a:xfrm>
            <a:off x="650875" y="2617788"/>
            <a:ext cx="5994400" cy="647700"/>
          </a:xfrm>
          <a:prstGeom prst="flowChartProcess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vivado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简介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40d32f03-13b5-4dde-875f-223c12ad2ed7"/>
</p:tagLst>
</file>

<file path=ppt/theme/theme1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2071</Words>
  <Application>WPS 演示</Application>
  <PresentationFormat>全屏显示(4:3)</PresentationFormat>
  <Paragraphs>352</Paragraphs>
  <Slides>38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宋体</vt:lpstr>
      <vt:lpstr>Wingdings</vt:lpstr>
      <vt:lpstr>黑体</vt:lpstr>
      <vt:lpstr>Myriad Pro</vt:lpstr>
      <vt:lpstr>Segoe Print</vt:lpstr>
      <vt:lpstr>微软雅黑</vt:lpstr>
      <vt:lpstr>Arial Unicode MS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dongdao</dc:creator>
  <cp:lastModifiedBy>zhang</cp:lastModifiedBy>
  <cp:revision>182</cp:revision>
  <dcterms:created xsi:type="dcterms:W3CDTF">2011-01-04T07:24:46Z</dcterms:created>
  <dcterms:modified xsi:type="dcterms:W3CDTF">2023-03-07T10:50:56Z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621CE5694C2D492D86D427E84796E2C6</vt:lpwstr>
  </property>
</Properties>
</file>