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2"/>
  </p:notesMasterIdLst>
  <p:handoutMasterIdLst>
    <p:handoutMasterId r:id="rId93"/>
  </p:handoutMasterIdLst>
  <p:sldIdLst>
    <p:sldId id="736" r:id="rId2"/>
    <p:sldId id="731" r:id="rId3"/>
    <p:sldId id="501" r:id="rId4"/>
    <p:sldId id="502" r:id="rId5"/>
    <p:sldId id="507" r:id="rId6"/>
    <p:sldId id="506" r:id="rId7"/>
    <p:sldId id="509" r:id="rId8"/>
    <p:sldId id="508" r:id="rId9"/>
    <p:sldId id="510" r:id="rId10"/>
    <p:sldId id="511" r:id="rId11"/>
    <p:sldId id="512" r:id="rId12"/>
    <p:sldId id="513" r:id="rId13"/>
    <p:sldId id="514" r:id="rId14"/>
    <p:sldId id="516" r:id="rId15"/>
    <p:sldId id="515" r:id="rId16"/>
    <p:sldId id="517" r:id="rId17"/>
    <p:sldId id="518" r:id="rId18"/>
    <p:sldId id="519" r:id="rId19"/>
    <p:sldId id="520" r:id="rId20"/>
    <p:sldId id="521" r:id="rId21"/>
    <p:sldId id="522" r:id="rId22"/>
    <p:sldId id="525" r:id="rId23"/>
    <p:sldId id="526" r:id="rId24"/>
    <p:sldId id="528" r:id="rId25"/>
    <p:sldId id="527" r:id="rId26"/>
    <p:sldId id="529" r:id="rId27"/>
    <p:sldId id="531" r:id="rId28"/>
    <p:sldId id="532" r:id="rId29"/>
    <p:sldId id="533" r:id="rId30"/>
    <p:sldId id="530" r:id="rId31"/>
    <p:sldId id="534" r:id="rId32"/>
    <p:sldId id="535" r:id="rId33"/>
    <p:sldId id="536" r:id="rId34"/>
    <p:sldId id="537" r:id="rId35"/>
    <p:sldId id="538" r:id="rId36"/>
    <p:sldId id="539" r:id="rId37"/>
    <p:sldId id="540" r:id="rId38"/>
    <p:sldId id="541" r:id="rId39"/>
    <p:sldId id="542" r:id="rId40"/>
    <p:sldId id="543" r:id="rId41"/>
    <p:sldId id="544" r:id="rId42"/>
    <p:sldId id="545" r:id="rId43"/>
    <p:sldId id="546" r:id="rId44"/>
    <p:sldId id="547" r:id="rId45"/>
    <p:sldId id="548" r:id="rId46"/>
    <p:sldId id="549" r:id="rId47"/>
    <p:sldId id="550" r:id="rId48"/>
    <p:sldId id="551" r:id="rId49"/>
    <p:sldId id="552" r:id="rId50"/>
    <p:sldId id="553" r:id="rId51"/>
    <p:sldId id="554" r:id="rId52"/>
    <p:sldId id="555" r:id="rId53"/>
    <p:sldId id="556" r:id="rId54"/>
    <p:sldId id="560" r:id="rId55"/>
    <p:sldId id="561" r:id="rId56"/>
    <p:sldId id="558" r:id="rId57"/>
    <p:sldId id="559" r:id="rId58"/>
    <p:sldId id="562" r:id="rId59"/>
    <p:sldId id="563" r:id="rId60"/>
    <p:sldId id="588" r:id="rId61"/>
    <p:sldId id="564" r:id="rId62"/>
    <p:sldId id="565" r:id="rId63"/>
    <p:sldId id="566" r:id="rId64"/>
    <p:sldId id="568" r:id="rId65"/>
    <p:sldId id="569" r:id="rId66"/>
    <p:sldId id="567" r:id="rId67"/>
    <p:sldId id="570" r:id="rId68"/>
    <p:sldId id="571" r:id="rId69"/>
    <p:sldId id="572" r:id="rId70"/>
    <p:sldId id="576" r:id="rId71"/>
    <p:sldId id="577" r:id="rId72"/>
    <p:sldId id="578" r:id="rId73"/>
    <p:sldId id="579" r:id="rId74"/>
    <p:sldId id="580" r:id="rId75"/>
    <p:sldId id="581" r:id="rId76"/>
    <p:sldId id="582" r:id="rId77"/>
    <p:sldId id="589" r:id="rId78"/>
    <p:sldId id="573" r:id="rId79"/>
    <p:sldId id="574" r:id="rId80"/>
    <p:sldId id="575" r:id="rId81"/>
    <p:sldId id="735" r:id="rId82"/>
    <p:sldId id="732" r:id="rId83"/>
    <p:sldId id="734" r:id="rId84"/>
    <p:sldId id="733" r:id="rId85"/>
    <p:sldId id="590" r:id="rId86"/>
    <p:sldId id="583" r:id="rId87"/>
    <p:sldId id="585" r:id="rId88"/>
    <p:sldId id="586" r:id="rId89"/>
    <p:sldId id="587" r:id="rId90"/>
    <p:sldId id="616" r:id="rId91"/>
  </p:sldIdLst>
  <p:sldSz cx="9144000" cy="6858000" type="screen4x3"/>
  <p:notesSz cx="9928225" cy="66690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820064"/>
    <a:srgbClr val="86006A"/>
    <a:srgbClr val="FFE9FB"/>
    <a:srgbClr val="FFF1FC"/>
    <a:srgbClr val="173660"/>
    <a:srgbClr val="00FF00"/>
    <a:srgbClr val="3399FF"/>
    <a:srgbClr val="640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3" autoAdjust="0"/>
    <p:restoredTop sz="93236" autoAdjust="0"/>
  </p:normalViewPr>
  <p:slideViewPr>
    <p:cSldViewPr>
      <p:cViewPr varScale="1">
        <p:scale>
          <a:sx n="77" d="100"/>
          <a:sy n="77" d="100"/>
        </p:scale>
        <p:origin x="148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96"/>
      </p:cViewPr>
      <p:guideLst>
        <p:guide orient="horz" pos="210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B9647A-2B08-4931-8726-B37036DECCB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F7D3427-00BB-48B1-9E16-C68CF3604FFB}">
      <dgm:prSet phldrT="[文本]"/>
      <dgm:spPr/>
      <dgm:t>
        <a:bodyPr/>
        <a:lstStyle/>
        <a:p>
          <a:r>
            <a:rPr lang="zh-CN" altLang="en-US" dirty="0"/>
            <a:t>打开文件</a:t>
          </a:r>
        </a:p>
      </dgm:t>
    </dgm:pt>
    <dgm:pt modelId="{01D7B1CB-CF6A-4D7E-84E1-97DB60CB9E20}" type="parTrans" cxnId="{01CB32E4-5BEB-43A9-B28E-53E1CAB1F074}">
      <dgm:prSet/>
      <dgm:spPr/>
      <dgm:t>
        <a:bodyPr/>
        <a:lstStyle/>
        <a:p>
          <a:endParaRPr lang="zh-CN" altLang="en-US"/>
        </a:p>
      </dgm:t>
    </dgm:pt>
    <dgm:pt modelId="{43492BDE-5797-46BD-8A5F-B644D706944E}" type="sibTrans" cxnId="{01CB32E4-5BEB-43A9-B28E-53E1CAB1F074}">
      <dgm:prSet/>
      <dgm:spPr/>
      <dgm:t>
        <a:bodyPr/>
        <a:lstStyle/>
        <a:p>
          <a:endParaRPr lang="zh-CN" altLang="en-US"/>
        </a:p>
      </dgm:t>
    </dgm:pt>
    <dgm:pt modelId="{6909E90E-8A2E-4D52-A17C-2DD3454B7122}">
      <dgm:prSet phldrT="[文本]"/>
      <dgm:spPr/>
      <dgm:t>
        <a:bodyPr/>
        <a:lstStyle/>
        <a:p>
          <a:r>
            <a:rPr lang="zh-CN" altLang="en-US" dirty="0"/>
            <a:t>读写操作</a:t>
          </a:r>
        </a:p>
      </dgm:t>
    </dgm:pt>
    <dgm:pt modelId="{67CE2992-EB46-4FE3-B3C8-8112FB887BE4}" type="parTrans" cxnId="{9EB525BC-05F6-4E6F-8228-CAB2E5CDD492}">
      <dgm:prSet/>
      <dgm:spPr/>
      <dgm:t>
        <a:bodyPr/>
        <a:lstStyle/>
        <a:p>
          <a:endParaRPr lang="zh-CN" altLang="en-US"/>
        </a:p>
      </dgm:t>
    </dgm:pt>
    <dgm:pt modelId="{6D0A1AF7-0BBF-4D8D-9A4A-A16FE4667C22}" type="sibTrans" cxnId="{9EB525BC-05F6-4E6F-8228-CAB2E5CDD492}">
      <dgm:prSet/>
      <dgm:spPr/>
      <dgm:t>
        <a:bodyPr/>
        <a:lstStyle/>
        <a:p>
          <a:endParaRPr lang="zh-CN" altLang="en-US"/>
        </a:p>
      </dgm:t>
    </dgm:pt>
    <dgm:pt modelId="{7B03434B-6919-48E1-A263-6D02E372B528}">
      <dgm:prSet phldrT="[文本]"/>
      <dgm:spPr/>
      <dgm:t>
        <a:bodyPr/>
        <a:lstStyle/>
        <a:p>
          <a:r>
            <a:rPr lang="zh-CN" altLang="en-US" dirty="0"/>
            <a:t>关闭文件</a:t>
          </a:r>
        </a:p>
      </dgm:t>
    </dgm:pt>
    <dgm:pt modelId="{0D5C33F2-CA09-487A-88A5-036038EA80C2}" type="parTrans" cxnId="{423B94EB-3E6A-47A2-BE1D-5D06FFB48CDB}">
      <dgm:prSet/>
      <dgm:spPr/>
      <dgm:t>
        <a:bodyPr/>
        <a:lstStyle/>
        <a:p>
          <a:endParaRPr lang="zh-CN" altLang="en-US"/>
        </a:p>
      </dgm:t>
    </dgm:pt>
    <dgm:pt modelId="{832E0C09-103A-4C95-AE2D-84EC4504B9EE}" type="sibTrans" cxnId="{423B94EB-3E6A-47A2-BE1D-5D06FFB48CDB}">
      <dgm:prSet/>
      <dgm:spPr/>
      <dgm:t>
        <a:bodyPr/>
        <a:lstStyle/>
        <a:p>
          <a:endParaRPr lang="zh-CN" altLang="en-US"/>
        </a:p>
      </dgm:t>
    </dgm:pt>
    <dgm:pt modelId="{12B567D2-E2DB-467A-A92D-0AB4F9C5F5AD}" type="pres">
      <dgm:prSet presAssocID="{8FB9647A-2B08-4931-8726-B37036DECCB2}" presName="CompostProcess" presStyleCnt="0">
        <dgm:presLayoutVars>
          <dgm:dir/>
          <dgm:resizeHandles val="exact"/>
        </dgm:presLayoutVars>
      </dgm:prSet>
      <dgm:spPr/>
    </dgm:pt>
    <dgm:pt modelId="{BEB50001-BF1C-427A-819F-CCB4D197AC82}" type="pres">
      <dgm:prSet presAssocID="{8FB9647A-2B08-4931-8726-B37036DECCB2}" presName="arrow" presStyleLbl="bgShp" presStyleIdx="0" presStyleCnt="1"/>
      <dgm:spPr/>
    </dgm:pt>
    <dgm:pt modelId="{110144CD-2F9A-4913-AC45-AAA0331A7145}" type="pres">
      <dgm:prSet presAssocID="{8FB9647A-2B08-4931-8726-B37036DECCB2}" presName="linearProcess" presStyleCnt="0"/>
      <dgm:spPr/>
    </dgm:pt>
    <dgm:pt modelId="{3EDDD785-4A4F-47E2-8CBD-DA59A037E132}" type="pres">
      <dgm:prSet presAssocID="{9F7D3427-00BB-48B1-9E16-C68CF3604FFB}" presName="textNode" presStyleLbl="node1" presStyleIdx="0" presStyleCnt="3">
        <dgm:presLayoutVars>
          <dgm:bulletEnabled val="1"/>
        </dgm:presLayoutVars>
      </dgm:prSet>
      <dgm:spPr/>
    </dgm:pt>
    <dgm:pt modelId="{09112E7D-754E-4EC1-8C60-76A6C43D935D}" type="pres">
      <dgm:prSet presAssocID="{43492BDE-5797-46BD-8A5F-B644D706944E}" presName="sibTrans" presStyleCnt="0"/>
      <dgm:spPr/>
    </dgm:pt>
    <dgm:pt modelId="{B40A7E32-800E-4DCC-A123-6AFB057250D1}" type="pres">
      <dgm:prSet presAssocID="{6909E90E-8A2E-4D52-A17C-2DD3454B7122}" presName="textNode" presStyleLbl="node1" presStyleIdx="1" presStyleCnt="3">
        <dgm:presLayoutVars>
          <dgm:bulletEnabled val="1"/>
        </dgm:presLayoutVars>
      </dgm:prSet>
      <dgm:spPr/>
    </dgm:pt>
    <dgm:pt modelId="{5A806DD1-DE56-476C-BBA0-1353464A13DB}" type="pres">
      <dgm:prSet presAssocID="{6D0A1AF7-0BBF-4D8D-9A4A-A16FE4667C22}" presName="sibTrans" presStyleCnt="0"/>
      <dgm:spPr/>
    </dgm:pt>
    <dgm:pt modelId="{ED87F20A-68E0-44EA-BF83-E9254746E3AA}" type="pres">
      <dgm:prSet presAssocID="{7B03434B-6919-48E1-A263-6D02E372B528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DE37936F-C285-475A-A5DA-D06EA2BED573}" type="presOf" srcId="{9F7D3427-00BB-48B1-9E16-C68CF3604FFB}" destId="{3EDDD785-4A4F-47E2-8CBD-DA59A037E132}" srcOrd="0" destOrd="0" presId="urn:microsoft.com/office/officeart/2005/8/layout/hProcess9"/>
    <dgm:cxn modelId="{5C210253-3BD1-49D6-80CF-7254A5EFA061}" type="presOf" srcId="{7B03434B-6919-48E1-A263-6D02E372B528}" destId="{ED87F20A-68E0-44EA-BF83-E9254746E3AA}" srcOrd="0" destOrd="0" presId="urn:microsoft.com/office/officeart/2005/8/layout/hProcess9"/>
    <dgm:cxn modelId="{CC33408E-C65E-47CC-8737-0C6384C07E86}" type="presOf" srcId="{8FB9647A-2B08-4931-8726-B37036DECCB2}" destId="{12B567D2-E2DB-467A-A92D-0AB4F9C5F5AD}" srcOrd="0" destOrd="0" presId="urn:microsoft.com/office/officeart/2005/8/layout/hProcess9"/>
    <dgm:cxn modelId="{37F09FA6-5FFB-46E0-82A5-870807CA4A06}" type="presOf" srcId="{6909E90E-8A2E-4D52-A17C-2DD3454B7122}" destId="{B40A7E32-800E-4DCC-A123-6AFB057250D1}" srcOrd="0" destOrd="0" presId="urn:microsoft.com/office/officeart/2005/8/layout/hProcess9"/>
    <dgm:cxn modelId="{9EB525BC-05F6-4E6F-8228-CAB2E5CDD492}" srcId="{8FB9647A-2B08-4931-8726-B37036DECCB2}" destId="{6909E90E-8A2E-4D52-A17C-2DD3454B7122}" srcOrd="1" destOrd="0" parTransId="{67CE2992-EB46-4FE3-B3C8-8112FB887BE4}" sibTransId="{6D0A1AF7-0BBF-4D8D-9A4A-A16FE4667C22}"/>
    <dgm:cxn modelId="{01CB32E4-5BEB-43A9-B28E-53E1CAB1F074}" srcId="{8FB9647A-2B08-4931-8726-B37036DECCB2}" destId="{9F7D3427-00BB-48B1-9E16-C68CF3604FFB}" srcOrd="0" destOrd="0" parTransId="{01D7B1CB-CF6A-4D7E-84E1-97DB60CB9E20}" sibTransId="{43492BDE-5797-46BD-8A5F-B644D706944E}"/>
    <dgm:cxn modelId="{423B94EB-3E6A-47A2-BE1D-5D06FFB48CDB}" srcId="{8FB9647A-2B08-4931-8726-B37036DECCB2}" destId="{7B03434B-6919-48E1-A263-6D02E372B528}" srcOrd="2" destOrd="0" parTransId="{0D5C33F2-CA09-487A-88A5-036038EA80C2}" sibTransId="{832E0C09-103A-4C95-AE2D-84EC4504B9EE}"/>
    <dgm:cxn modelId="{02627EC6-2E1C-40BF-B964-06EAA1ACD839}" type="presParOf" srcId="{12B567D2-E2DB-467A-A92D-0AB4F9C5F5AD}" destId="{BEB50001-BF1C-427A-819F-CCB4D197AC82}" srcOrd="0" destOrd="0" presId="urn:microsoft.com/office/officeart/2005/8/layout/hProcess9"/>
    <dgm:cxn modelId="{C068B0E1-61BC-4D3C-824B-61581D272C6A}" type="presParOf" srcId="{12B567D2-E2DB-467A-A92D-0AB4F9C5F5AD}" destId="{110144CD-2F9A-4913-AC45-AAA0331A7145}" srcOrd="1" destOrd="0" presId="urn:microsoft.com/office/officeart/2005/8/layout/hProcess9"/>
    <dgm:cxn modelId="{BF61E56D-5B7A-4A23-9669-A557F433D5E7}" type="presParOf" srcId="{110144CD-2F9A-4913-AC45-AAA0331A7145}" destId="{3EDDD785-4A4F-47E2-8CBD-DA59A037E132}" srcOrd="0" destOrd="0" presId="urn:microsoft.com/office/officeart/2005/8/layout/hProcess9"/>
    <dgm:cxn modelId="{A0FD798E-73C7-4059-ACAA-67732BDE4C74}" type="presParOf" srcId="{110144CD-2F9A-4913-AC45-AAA0331A7145}" destId="{09112E7D-754E-4EC1-8C60-76A6C43D935D}" srcOrd="1" destOrd="0" presId="urn:microsoft.com/office/officeart/2005/8/layout/hProcess9"/>
    <dgm:cxn modelId="{7336933B-6563-4230-AFCC-CB6D4015D46F}" type="presParOf" srcId="{110144CD-2F9A-4913-AC45-AAA0331A7145}" destId="{B40A7E32-800E-4DCC-A123-6AFB057250D1}" srcOrd="2" destOrd="0" presId="urn:microsoft.com/office/officeart/2005/8/layout/hProcess9"/>
    <dgm:cxn modelId="{C5FFFB20-7E3C-4724-93B0-15B16DB27342}" type="presParOf" srcId="{110144CD-2F9A-4913-AC45-AAA0331A7145}" destId="{5A806DD1-DE56-476C-BBA0-1353464A13DB}" srcOrd="3" destOrd="0" presId="urn:microsoft.com/office/officeart/2005/8/layout/hProcess9"/>
    <dgm:cxn modelId="{5DC6EEFE-CAEA-432D-AFA6-CC3AC693B22C}" type="presParOf" srcId="{110144CD-2F9A-4913-AC45-AAA0331A7145}" destId="{ED87F20A-68E0-44EA-BF83-E9254746E3AA}" srcOrd="4" destOrd="0" presId="urn:microsoft.com/office/officeart/2005/8/layout/hProcess9"/>
  </dgm:cxnLst>
  <dgm:bg>
    <a:effectLst>
      <a:glow rad="101600">
        <a:schemeClr val="accent1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B50001-BF1C-427A-819F-CCB4D197AC82}">
      <dsp:nvSpPr>
        <dsp:cNvPr id="0" name=""/>
        <dsp:cNvSpPr/>
      </dsp:nvSpPr>
      <dsp:spPr>
        <a:xfrm>
          <a:off x="459826" y="0"/>
          <a:ext cx="5211370" cy="207625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DD785-4A4F-47E2-8CBD-DA59A037E132}">
      <dsp:nvSpPr>
        <dsp:cNvPr id="0" name=""/>
        <dsp:cNvSpPr/>
      </dsp:nvSpPr>
      <dsp:spPr>
        <a:xfrm>
          <a:off x="74" y="622875"/>
          <a:ext cx="1943935" cy="83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打开文件</a:t>
          </a:r>
        </a:p>
      </dsp:txBody>
      <dsp:txXfrm>
        <a:off x="40616" y="663417"/>
        <a:ext cx="1862851" cy="749416"/>
      </dsp:txXfrm>
    </dsp:sp>
    <dsp:sp modelId="{B40A7E32-800E-4DCC-A123-6AFB057250D1}">
      <dsp:nvSpPr>
        <dsp:cNvPr id="0" name=""/>
        <dsp:cNvSpPr/>
      </dsp:nvSpPr>
      <dsp:spPr>
        <a:xfrm>
          <a:off x="2093544" y="622875"/>
          <a:ext cx="1943935" cy="83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读写操作</a:t>
          </a:r>
        </a:p>
      </dsp:txBody>
      <dsp:txXfrm>
        <a:off x="2134086" y="663417"/>
        <a:ext cx="1862851" cy="749416"/>
      </dsp:txXfrm>
    </dsp:sp>
    <dsp:sp modelId="{ED87F20A-68E0-44EA-BF83-E9254746E3AA}">
      <dsp:nvSpPr>
        <dsp:cNvPr id="0" name=""/>
        <dsp:cNvSpPr/>
      </dsp:nvSpPr>
      <dsp:spPr>
        <a:xfrm>
          <a:off x="4187013" y="622875"/>
          <a:ext cx="1943935" cy="83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关闭文件</a:t>
          </a:r>
        </a:p>
      </dsp:txBody>
      <dsp:txXfrm>
        <a:off x="4227555" y="663417"/>
        <a:ext cx="1862851" cy="749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8501B2C-9B6C-4A37-8148-72CA3CE66EDD}" type="datetimeFigureOut">
              <a:rPr lang="zh-CN" altLang="en-US"/>
              <a:pPr>
                <a:defRPr/>
              </a:pPr>
              <a:t>2022/5/12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4513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C47D02-C625-45A8-82E7-905A8D2AAA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392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4513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9222EA9-D2ED-491C-960B-2AC3CE6D8FB0}" type="datetimeFigureOut">
              <a:rPr lang="zh-CN" altLang="en-US"/>
              <a:pPr>
                <a:defRPr/>
              </a:pPr>
              <a:t>2022/5/12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97238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38" tIns="47419" rIns="94838" bIns="4741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3775" y="3167063"/>
            <a:ext cx="7940675" cy="3001962"/>
          </a:xfrm>
          <a:prstGeom prst="rect">
            <a:avLst/>
          </a:prstGeom>
        </p:spPr>
        <p:txBody>
          <a:bodyPr vert="horz" lIns="94838" tIns="47419" rIns="94838" bIns="47419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4513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1FEECBA-06CB-4ED2-B9B8-A5DB6840A6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905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E84AF5-2530-48EF-A17D-F4F580DE30BF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000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E84AF5-2530-48EF-A17D-F4F580DE30BF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80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0" y="179388"/>
            <a:ext cx="1447800" cy="646112"/>
          </a:xfrm>
          <a:prstGeom prst="rect">
            <a:avLst/>
          </a:prstGeom>
          <a:effectLst>
            <a:outerShdw blurRad="25400" dist="12700" dir="2700000" algn="tl" rotWithShape="0">
              <a:schemeClr val="bg1">
                <a:alpha val="60000"/>
              </a:scheme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000240"/>
            <a:ext cx="7715304" cy="192882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4000504"/>
            <a:ext cx="7715304" cy="1928826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85725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8802"/>
            <a:ext cx="4038600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8802"/>
            <a:ext cx="4038600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457200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2"/>
          </p:nvPr>
        </p:nvSpPr>
        <p:spPr>
          <a:xfrm>
            <a:off x="457200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idx="13"/>
          </p:nvPr>
        </p:nvSpPr>
        <p:spPr>
          <a:xfrm>
            <a:off x="3243282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4"/>
          </p:nvPr>
        </p:nvSpPr>
        <p:spPr>
          <a:xfrm>
            <a:off x="3243282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idx="15"/>
          </p:nvPr>
        </p:nvSpPr>
        <p:spPr>
          <a:xfrm>
            <a:off x="6072198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7" name="内容占位符 3"/>
          <p:cNvSpPr>
            <a:spLocks noGrp="1"/>
          </p:cNvSpPr>
          <p:nvPr>
            <p:ph sz="half" idx="16"/>
          </p:nvPr>
        </p:nvSpPr>
        <p:spPr>
          <a:xfrm>
            <a:off x="6072198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572250"/>
            <a:ext cx="9144000" cy="28575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2786063" cy="85725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0800000" scaled="1"/>
            <a:tileRect/>
          </a:gra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86063" y="0"/>
            <a:ext cx="6357937" cy="857250"/>
          </a:xfrm>
          <a:prstGeom prst="rect">
            <a:avLst/>
          </a:prstGeom>
          <a:gradFill flip="none" rotWithShape="1">
            <a:gsLst>
              <a:gs pos="30000">
                <a:schemeClr val="tx2"/>
              </a:gs>
              <a:gs pos="60000">
                <a:schemeClr val="tx2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000125"/>
            <a:ext cx="82296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928813"/>
            <a:ext cx="8229600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026" y="6551613"/>
            <a:ext cx="1715070" cy="306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  <p:pic>
        <p:nvPicPr>
          <p:cNvPr id="1034" name="图片 12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4313" y="6594475"/>
            <a:ext cx="19510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2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29613" y="50800"/>
            <a:ext cx="78105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9">
            <a:extLst>
              <a:ext uri="{FF2B5EF4-FFF2-40B4-BE49-F238E27FC236}">
                <a16:creationId xmlns:a16="http://schemas.microsoft.com/office/drawing/2014/main" id="{7980555D-EA65-4D53-8FA3-574FC90E4862}"/>
              </a:ext>
            </a:extLst>
          </p:cNvPr>
          <p:cNvSpPr txBox="1"/>
          <p:nvPr userDrawn="1"/>
        </p:nvSpPr>
        <p:spPr>
          <a:xfrm>
            <a:off x="5868144" y="6572250"/>
            <a:ext cx="3242519" cy="291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方正姚体" pitchFamily="2" charset="-122"/>
              </a:rPr>
              <a:t>计算机学院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方正姚体" pitchFamily="2" charset="-122"/>
              </a:rPr>
              <a:t>&amp;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方正姚体" pitchFamily="2" charset="-122"/>
              </a:rPr>
              <a:t>网络空间安全学院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1" r:id="rId1"/>
    <p:sldLayoutId id="2147484466" r:id="rId2"/>
    <p:sldLayoutId id="2147484467" r:id="rId3"/>
    <p:sldLayoutId id="2147484468" r:id="rId4"/>
    <p:sldLayoutId id="2147484469" r:id="rId5"/>
    <p:sldLayoutId id="2147484470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 "/>
        <a:defRPr sz="2800" kern="1200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slide" Target="slide7.xml"/><Relationship Id="rId7" Type="http://schemas.openxmlformats.org/officeDocument/2006/relationships/diagramLayout" Target="../diagrams/layout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1.xml"/><Relationship Id="rId5" Type="http://schemas.openxmlformats.org/officeDocument/2006/relationships/slide" Target="slide6.xml"/><Relationship Id="rId10" Type="http://schemas.microsoft.com/office/2007/relationships/diagramDrawing" Target="../diagrams/drawing1.xml"/><Relationship Id="rId4" Type="http://schemas.openxmlformats.org/officeDocument/2006/relationships/slide" Target="slide5.xml"/><Relationship Id="rId9" Type="http://schemas.openxmlformats.org/officeDocument/2006/relationships/diagramColors" Target="../diagrams/colors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C647C-FEC5-45FA-98DE-20C12BCA52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E0DE62-A3FE-4964-9391-0F38E50DB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81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/>
              <a:t>基本流类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8813"/>
            <a:ext cx="8435280" cy="4500562"/>
          </a:xfrm>
        </p:spPr>
        <p:txBody>
          <a:bodyPr/>
          <a:lstStyle/>
          <a:p>
            <a:pPr lvl="1"/>
            <a:r>
              <a:rPr lang="en-US" altLang="zh-CN" b="1">
                <a:latin typeface="Courier New" pitchFamily="49" charset="0"/>
                <a:cs typeface="Courier New" pitchFamily="49" charset="0"/>
              </a:rPr>
              <a:t>ios </a:t>
            </a:r>
          </a:p>
          <a:p>
            <a:pPr lvl="2"/>
            <a:r>
              <a:rPr lang="zh-CN" altLang="en-US">
                <a:latin typeface="Courier New" pitchFamily="49" charset="0"/>
                <a:cs typeface="Courier New" pitchFamily="49" charset="0"/>
              </a:rPr>
              <a:t>基本流类的基类;</a:t>
            </a:r>
          </a:p>
          <a:p>
            <a:pPr lvl="1">
              <a:spcBef>
                <a:spcPts val="1200"/>
              </a:spcBef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istream</a:t>
            </a:r>
          </a:p>
          <a:p>
            <a:pPr lvl="2"/>
            <a:r>
              <a:rPr lang="zh-CN" altLang="en-US">
                <a:latin typeface="Courier New" pitchFamily="49" charset="0"/>
                <a:cs typeface="Courier New" pitchFamily="49" charset="0"/>
              </a:rPr>
              <a:t>由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ios</a:t>
            </a:r>
            <a:r>
              <a:rPr lang="zh-CN" altLang="en-US">
                <a:latin typeface="Courier New" pitchFamily="49" charset="0"/>
                <a:cs typeface="Courier New" pitchFamily="49" charset="0"/>
              </a:rPr>
              <a:t>派生，支持输入(提取“</a:t>
            </a:r>
            <a:r>
              <a:rPr lang="zh-CN" altLang="en-US" b="1">
                <a:latin typeface="Courier New" pitchFamily="49" charset="0"/>
                <a:cs typeface="Courier New" pitchFamily="49" charset="0"/>
              </a:rPr>
              <a:t>&gt;&gt;</a:t>
            </a:r>
            <a:r>
              <a:rPr lang="zh-CN" altLang="en-US">
                <a:latin typeface="Courier New" pitchFamily="49" charset="0"/>
                <a:cs typeface="Courier New" pitchFamily="49" charset="0"/>
              </a:rPr>
              <a:t>”)操作；</a:t>
            </a:r>
          </a:p>
          <a:p>
            <a:pPr lvl="1">
              <a:spcBef>
                <a:spcPts val="1200"/>
              </a:spcBef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ostream</a:t>
            </a:r>
          </a:p>
          <a:p>
            <a:pPr lvl="2"/>
            <a:r>
              <a:rPr lang="zh-CN" altLang="en-US">
                <a:latin typeface="Courier New" pitchFamily="49" charset="0"/>
                <a:cs typeface="Courier New" pitchFamily="49" charset="0"/>
              </a:rPr>
              <a:t>由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ios</a:t>
            </a:r>
            <a:r>
              <a:rPr lang="zh-CN" altLang="en-US">
                <a:latin typeface="Courier New" pitchFamily="49" charset="0"/>
                <a:cs typeface="Courier New" pitchFamily="49" charset="0"/>
              </a:rPr>
              <a:t>派生，支持输出(插入“</a:t>
            </a:r>
            <a:r>
              <a:rPr lang="zh-CN" altLang="en-US" b="1">
                <a:latin typeface="Courier New" pitchFamily="49" charset="0"/>
                <a:cs typeface="Courier New" pitchFamily="49" charset="0"/>
              </a:rPr>
              <a:t>&lt;&lt;</a:t>
            </a:r>
            <a:r>
              <a:rPr lang="zh-CN" altLang="en-US">
                <a:latin typeface="Courier New" pitchFamily="49" charset="0"/>
                <a:cs typeface="Courier New" pitchFamily="49" charset="0"/>
              </a:rPr>
              <a:t>”)操作；</a:t>
            </a:r>
          </a:p>
          <a:p>
            <a:pPr lvl="1">
              <a:spcBef>
                <a:spcPts val="1200"/>
              </a:spcBef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iostream</a:t>
            </a:r>
          </a:p>
          <a:p>
            <a:pPr lvl="2"/>
            <a:r>
              <a:rPr lang="zh-CN" altLang="en-US">
                <a:latin typeface="Courier New" pitchFamily="49" charset="0"/>
                <a:cs typeface="Courier New" pitchFamily="49" charset="0"/>
              </a:rPr>
              <a:t>由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zh-CN" altLang="en-US">
                <a:latin typeface="Courier New" pitchFamily="49" charset="0"/>
                <a:cs typeface="Courier New" pitchFamily="49" charset="0"/>
              </a:rPr>
              <a:t>与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zh-CN" altLang="en-US">
                <a:latin typeface="Courier New" pitchFamily="49" charset="0"/>
                <a:cs typeface="Courier New" pitchFamily="49" charset="0"/>
              </a:rPr>
              <a:t>共同派生，支持输入和输出双向操作。</a:t>
            </a:r>
          </a:p>
          <a:p>
            <a:endParaRPr lang="zh-CN" altLang="en-US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流类库的特点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文件与流的概念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流类库简介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/>
              <a:t>预定义的流类对象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8813"/>
            <a:ext cx="4906888" cy="4500562"/>
          </a:xfrm>
        </p:spPr>
        <p:txBody>
          <a:bodyPr/>
          <a:lstStyle/>
          <a:p>
            <a:pPr lvl="1"/>
            <a:r>
              <a:rPr lang="en-US" altLang="zh-CN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 istream cin; </a:t>
            </a:r>
          </a:p>
          <a:p>
            <a:pPr lvl="2"/>
            <a:r>
              <a:rPr lang="zh-CN" altLang="en-US" b="1">
                <a:latin typeface="Courier New" pitchFamily="49" charset="0"/>
                <a:cs typeface="Courier New" pitchFamily="49" charset="0"/>
              </a:rPr>
              <a:t>对象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cin</a:t>
            </a:r>
            <a:r>
              <a:rPr lang="zh-CN" altLang="en-US" b="1">
                <a:latin typeface="Courier New" pitchFamily="49" charset="0"/>
                <a:cs typeface="Courier New" pitchFamily="49" charset="0"/>
              </a:rPr>
              <a:t>对应于键盘文件</a:t>
            </a:r>
          </a:p>
          <a:p>
            <a:pPr lvl="1">
              <a:spcBef>
                <a:spcPts val="1200"/>
              </a:spcBef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 ostream cout;</a:t>
            </a:r>
          </a:p>
          <a:p>
            <a:pPr lvl="2"/>
            <a:r>
              <a:rPr lang="zh-CN" altLang="en-US" b="1">
                <a:latin typeface="Courier New" pitchFamily="49" charset="0"/>
                <a:cs typeface="Courier New" pitchFamily="49" charset="0"/>
              </a:rPr>
              <a:t>对象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cout</a:t>
            </a:r>
            <a:r>
              <a:rPr lang="zh-CN" altLang="en-US" b="1">
                <a:latin typeface="Courier New" pitchFamily="49" charset="0"/>
                <a:cs typeface="Courier New" pitchFamily="49" charset="0"/>
              </a:rPr>
              <a:t>对应于显示器文件</a:t>
            </a:r>
          </a:p>
          <a:p>
            <a:pPr lvl="1">
              <a:spcBef>
                <a:spcPts val="1200"/>
              </a:spcBef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 ostream cerr;</a:t>
            </a:r>
          </a:p>
          <a:p>
            <a:pPr lvl="2"/>
            <a:r>
              <a:rPr lang="zh-CN" altLang="en-US" b="1">
                <a:latin typeface="Courier New" pitchFamily="49" charset="0"/>
                <a:cs typeface="Courier New" pitchFamily="49" charset="0"/>
              </a:rPr>
              <a:t>对象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cerr</a:t>
            </a:r>
            <a:r>
              <a:rPr lang="zh-CN" altLang="en-US" b="1">
                <a:latin typeface="Courier New" pitchFamily="49" charset="0"/>
                <a:cs typeface="Courier New" pitchFamily="49" charset="0"/>
              </a:rPr>
              <a:t>对应于显示器文件</a:t>
            </a:r>
          </a:p>
          <a:p>
            <a:pPr lvl="1">
              <a:spcBef>
                <a:spcPts val="1200"/>
              </a:spcBef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 ostream clog;</a:t>
            </a:r>
          </a:p>
          <a:p>
            <a:pPr lvl="2"/>
            <a:r>
              <a:rPr lang="zh-CN" altLang="en-US" b="1">
                <a:latin typeface="Courier New" pitchFamily="49" charset="0"/>
                <a:cs typeface="Courier New" pitchFamily="49" charset="0"/>
              </a:rPr>
              <a:t>对象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clog</a:t>
            </a:r>
            <a:r>
              <a:rPr lang="zh-CN" altLang="en-US" b="1">
                <a:latin typeface="Courier New" pitchFamily="49" charset="0"/>
                <a:cs typeface="Courier New" pitchFamily="49" charset="0"/>
              </a:rPr>
              <a:t>对应于显示器文件 </a:t>
            </a:r>
          </a:p>
          <a:p>
            <a:endParaRPr lang="zh-CN" altLang="en-US" b="1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流类库的特点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文件与流的概念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流类库简介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5076056" y="1916832"/>
            <a:ext cx="3862264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000">
                <a:latin typeface="黑体" pitchFamily="49" charset="-122"/>
                <a:ea typeface="黑体" pitchFamily="49" charset="-122"/>
              </a:rPr>
              <a:t>流类对象与文件之间的联系已经预定义</a:t>
            </a:r>
            <a:endParaRPr lang="en-US" altLang="zh-CN" sz="200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000">
                <a:latin typeface="黑体" pitchFamily="49" charset="-122"/>
                <a:ea typeface="黑体" pitchFamily="49" charset="-122"/>
              </a:rPr>
              <a:t>可认为系统已为每一程序都隐含进行了对它们的打开与关闭操作</a:t>
            </a:r>
            <a:endParaRPr lang="en-US" altLang="zh-CN" sz="200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000">
                <a:latin typeface="黑体" pitchFamily="49" charset="-122"/>
                <a:ea typeface="黑体" pitchFamily="49" charset="-122"/>
              </a:rPr>
              <a:t>程序中可直接对这</a:t>
            </a:r>
            <a:r>
              <a:rPr lang="en-US" altLang="zh-CN" sz="200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000">
                <a:latin typeface="黑体" pitchFamily="49" charset="-122"/>
                <a:ea typeface="黑体" pitchFamily="49" charset="-122"/>
              </a:rPr>
              <a:t>个预定义流类对象进行读写，而不必先进行“打开文件”的操作，使用完后也不需要进行“关闭文件”的操作</a:t>
            </a: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黑体" pitchFamily="2" charset="-122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/>
              <a:t>用于磁盘操作的文件流类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在头文件</a:t>
            </a:r>
            <a:r>
              <a:rPr lang="en-US" altLang="zh-CN" dirty="0"/>
              <a:t>&lt;</a:t>
            </a:r>
            <a:r>
              <a:rPr lang="en-US" altLang="zh-CN" dirty="0" err="1"/>
              <a:t>fstream</a:t>
            </a:r>
            <a:r>
              <a:rPr lang="en-US" altLang="zh-CN" dirty="0"/>
              <a:t>&gt;</a:t>
            </a:r>
            <a:r>
              <a:rPr lang="zh-CN" altLang="en-US" dirty="0"/>
              <a:t>中定义</a:t>
            </a:r>
            <a:endParaRPr lang="en-US" altLang="zh-CN" dirty="0"/>
          </a:p>
          <a:p>
            <a:pPr lvl="1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/>
            <a:r>
              <a:rPr lang="zh-CN" altLang="en-US" dirty="0">
                <a:latin typeface="Courier New" pitchFamily="49" charset="0"/>
                <a:cs typeface="Courier New" pitchFamily="49" charset="0"/>
              </a:rPr>
              <a:t>由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派生，支持从磁盘文件中输入(读)数据；</a:t>
            </a:r>
          </a:p>
          <a:p>
            <a:pPr lvl="1">
              <a:spcBef>
                <a:spcPts val="1800"/>
              </a:spcBef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ofstream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zh-CN" altLang="en-US" dirty="0">
                <a:latin typeface="Courier New" pitchFamily="49" charset="0"/>
                <a:cs typeface="Courier New" pitchFamily="49" charset="0"/>
              </a:rPr>
              <a:t>由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派生，支持往磁盘文件中输出(写)数据；</a:t>
            </a:r>
          </a:p>
          <a:p>
            <a:pPr lvl="1">
              <a:spcBef>
                <a:spcPts val="1800"/>
              </a:spcBef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fstream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zh-CN" altLang="en-US" dirty="0">
                <a:latin typeface="Courier New" pitchFamily="49" charset="0"/>
                <a:cs typeface="Courier New" pitchFamily="49" charset="0"/>
              </a:rPr>
              <a:t>由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派生，支持对磁盘文件进行输入和输出数据的双向操作。</a:t>
            </a:r>
          </a:p>
          <a:p>
            <a:endParaRPr lang="zh-CN" altLang="en-US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流类库的特点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文件与流的概念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流类库简介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/>
              <a:t>自定义文件流类对象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中没有预定义的文件流类的对象，程序中用到的所有文件流类对象都要自定义</a:t>
            </a:r>
            <a:endParaRPr lang="en-US" altLang="zh-CN"/>
          </a:p>
          <a:p>
            <a:pPr lvl="1"/>
            <a:r>
              <a:rPr lang="zh-CN" altLang="en-US"/>
              <a:t>自定义</a:t>
            </a:r>
            <a:r>
              <a:rPr lang="en-US" altLang="zh-CN"/>
              <a:t>ifstream</a:t>
            </a:r>
            <a:r>
              <a:rPr lang="zh-CN" altLang="en-US"/>
              <a:t>对象进行读文件操作</a:t>
            </a:r>
            <a:endParaRPr lang="en-US" altLang="zh-CN"/>
          </a:p>
          <a:p>
            <a:pPr lvl="2">
              <a:buNone/>
            </a:pPr>
            <a:r>
              <a:rPr lang="en-US" altLang="zh-CN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lvl="2"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ifstream </a:t>
            </a:r>
            <a:r>
              <a:rPr lang="en-US" altLang="zh-CN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(“myfile.txt”);</a:t>
            </a:r>
          </a:p>
          <a:p>
            <a:pPr lvl="2"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infile&gt;&gt;x;</a:t>
            </a:r>
          </a:p>
          <a:p>
            <a:pPr lvl="1"/>
            <a:r>
              <a:rPr lang="zh-CN" altLang="en-US"/>
              <a:t>自定义</a:t>
            </a:r>
            <a:r>
              <a:rPr lang="en-US" altLang="zh-CN"/>
              <a:t>ofstream</a:t>
            </a:r>
            <a:r>
              <a:rPr lang="zh-CN" altLang="en-US"/>
              <a:t>对象进行写文件操作</a:t>
            </a:r>
            <a:endParaRPr lang="en-US" altLang="zh-CN"/>
          </a:p>
          <a:p>
            <a:pPr lvl="2"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ofstream </a:t>
            </a:r>
            <a:r>
              <a:rPr lang="en-US" altLang="zh-CN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outfile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outfile.open(“myfile.txt”);</a:t>
            </a:r>
          </a:p>
          <a:p>
            <a:pPr lvl="2"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outfile&lt;&lt;”Write to file”;</a:t>
            </a:r>
          </a:p>
          <a:p>
            <a:pPr lvl="1"/>
            <a:endParaRPr lang="zh-CN" altLang="en-US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流类库的特点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文件与流的概念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流类库简介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五边形 38"/>
          <p:cNvSpPr/>
          <p:nvPr/>
        </p:nvSpPr>
        <p:spPr bwMode="auto">
          <a:xfrm flipH="1">
            <a:off x="2041525" y="1916832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3730018"/>
            <a:ext cx="5356225" cy="2651310"/>
            <a:chOff x="1643042" y="3209740"/>
            <a:chExt cx="5356246" cy="2651322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1641600" y="980728"/>
            <a:ext cx="5356225" cy="2664296"/>
            <a:chOff x="1643042" y="3196754"/>
            <a:chExt cx="5356246" cy="2664308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196754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7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116033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7784" y="20521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7784" y="29882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38523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47884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27784" y="572454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矩形 39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矩形 48">
            <a:hlinkClick r:id="rId5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矩形 51">
            <a:hlinkClick r:id="rId6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插入与提取运算符重载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矩形 52">
            <a:hlinkClick r:id="rId7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/>
              <a:t>插入与提取运算符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插入与提取运算符（</a:t>
            </a:r>
            <a:r>
              <a:rPr lang="en-US" altLang="zh-CN"/>
              <a:t>&lt;&lt;</a:t>
            </a:r>
            <a:r>
              <a:rPr lang="zh-CN" altLang="en-US"/>
              <a:t>和</a:t>
            </a:r>
            <a:r>
              <a:rPr lang="en-US" altLang="zh-CN"/>
              <a:t>&gt;&gt;</a:t>
            </a:r>
            <a:r>
              <a:rPr lang="zh-CN" altLang="en-US"/>
              <a:t>）只能实现基本数据类型的输入输出操作</a:t>
            </a:r>
            <a:endParaRPr lang="en-US" altLang="zh-CN"/>
          </a:p>
          <a:p>
            <a:pPr lvl="1"/>
            <a:r>
              <a:rPr lang="zh-CN" altLang="en-US"/>
              <a:t>由</a:t>
            </a:r>
            <a:r>
              <a:rPr lang="en-US" altLang="zh-CN"/>
              <a:t>C++</a:t>
            </a:r>
            <a:r>
              <a:rPr lang="zh-CN" altLang="en-US"/>
              <a:t>预先定义此功能</a:t>
            </a:r>
            <a:endParaRPr lang="en-US" altLang="zh-CN"/>
          </a:p>
          <a:p>
            <a:pPr lvl="1"/>
            <a:r>
              <a:rPr lang="zh-CN" altLang="en-US"/>
              <a:t>以运算符重载的方式实现</a:t>
            </a:r>
            <a:endParaRPr lang="en-US" altLang="zh-CN"/>
          </a:p>
          <a:p>
            <a:pPr lvl="2"/>
            <a:r>
              <a:rPr lang="zh-CN" altLang="en-US"/>
              <a:t>使用流类对象</a:t>
            </a:r>
            <a:r>
              <a:rPr lang="en-US" altLang="zh-CN"/>
              <a:t>cout</a:t>
            </a:r>
            <a:r>
              <a:rPr lang="zh-CN" altLang="en-US"/>
              <a:t>输出整型数据</a:t>
            </a:r>
            <a:r>
              <a:rPr lang="en-US" altLang="zh-CN"/>
              <a:t>x</a:t>
            </a:r>
            <a:r>
              <a:rPr lang="zh-CN" altLang="en-US"/>
              <a:t>：</a:t>
            </a:r>
            <a:endParaRPr lang="en-US" altLang="zh-CN"/>
          </a:p>
          <a:p>
            <a:pPr lvl="2"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cout&lt;&lt;x;</a:t>
            </a:r>
          </a:p>
          <a:p>
            <a:pPr lvl="2">
              <a:buNone/>
            </a:pPr>
            <a:r>
              <a:rPr lang="zh-CN" altLang="en-US"/>
              <a:t>相当于</a:t>
            </a:r>
            <a:endParaRPr lang="en-US" altLang="zh-CN"/>
          </a:p>
          <a:p>
            <a:pPr lvl="2"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cout.</a:t>
            </a:r>
            <a:r>
              <a:rPr lang="en-US" altLang="zh-CN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&lt;&lt;(x)</a:t>
            </a:r>
          </a:p>
          <a:p>
            <a:pPr lvl="2"/>
            <a:r>
              <a:rPr lang="en-US" altLang="zh-CN"/>
              <a:t>cout</a:t>
            </a:r>
            <a:r>
              <a:rPr lang="zh-CN" altLang="en-US"/>
              <a:t>为对象名，</a:t>
            </a:r>
            <a:r>
              <a:rPr lang="en-US" altLang="zh-CN">
                <a:solidFill>
                  <a:srgbClr val="0000FF"/>
                </a:solidFill>
              </a:rPr>
              <a:t>operator</a:t>
            </a:r>
            <a:r>
              <a:rPr lang="en-US" altLang="zh-CN"/>
              <a:t>&lt;&lt;</a:t>
            </a:r>
            <a:r>
              <a:rPr lang="zh-CN" altLang="en-US"/>
              <a:t>相当于函数名</a:t>
            </a:r>
          </a:p>
          <a:p>
            <a:pPr lvl="1"/>
            <a:endParaRPr lang="zh-CN" altLang="en-US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插入与提取运算符重载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/>
              <a:t>插入与提取运算符重载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插入与提取运算符（</a:t>
            </a:r>
            <a:r>
              <a:rPr lang="en-US" altLang="zh-CN" dirty="0"/>
              <a:t>&lt;&lt;</a:t>
            </a:r>
            <a:r>
              <a:rPr lang="zh-CN" altLang="en-US" dirty="0"/>
              <a:t>和</a:t>
            </a:r>
            <a:r>
              <a:rPr lang="en-US" altLang="zh-CN" dirty="0"/>
              <a:t>&gt;&gt;</a:t>
            </a:r>
            <a:r>
              <a:rPr lang="zh-CN" altLang="en-US" dirty="0"/>
              <a:t>）无法直接实现用户自定义的类对象进行输入输出操作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例如</a:t>
            </a:r>
            <a:r>
              <a:rPr lang="en-US" altLang="zh-CN" dirty="0">
                <a:solidFill>
                  <a:srgbClr val="C00000"/>
                </a:solidFill>
              </a:rPr>
              <a:t>】</a:t>
            </a:r>
            <a:r>
              <a:rPr lang="zh-CN" altLang="en-US" dirty="0"/>
              <a:t>自定义一个</a:t>
            </a:r>
            <a:r>
              <a:rPr lang="en-US" altLang="zh-CN" dirty="0"/>
              <a:t>complex</a:t>
            </a:r>
            <a:r>
              <a:rPr lang="zh-CN" altLang="en-US" dirty="0"/>
              <a:t>类描述复数</a:t>
            </a:r>
            <a:endParaRPr lang="en-US" altLang="zh-CN" dirty="0"/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complex cp;</a:t>
            </a:r>
          </a:p>
          <a:p>
            <a:pPr lvl="2">
              <a:buNone/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&lt;&lt;cp&lt;&lt;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b="1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无法实现复数输出功能</a:t>
            </a:r>
            <a:endParaRPr lang="en-US" altLang="zh-CN" b="1" dirty="0">
              <a:solidFill>
                <a:srgbClr val="006600"/>
              </a:solidFill>
              <a:latin typeface="宋体" pitchFamily="2" charset="-122"/>
              <a:ea typeface="宋体" pitchFamily="2" charset="-122"/>
              <a:cs typeface="Courier New" pitchFamily="49" charset="0"/>
            </a:endParaRPr>
          </a:p>
          <a:p>
            <a:pPr lvl="2">
              <a:spcBef>
                <a:spcPts val="1200"/>
              </a:spcBef>
            </a:pPr>
            <a:r>
              <a:rPr lang="zh-CN" altLang="en-US" dirty="0"/>
              <a:t>需要在类</a:t>
            </a:r>
            <a:r>
              <a:rPr lang="en-US" altLang="zh-CN" dirty="0"/>
              <a:t>complex</a:t>
            </a:r>
            <a:r>
              <a:rPr lang="zh-CN" altLang="en-US" dirty="0"/>
              <a:t>的定义中，对运算符</a:t>
            </a:r>
            <a:r>
              <a:rPr lang="en-US" altLang="zh-CN" dirty="0"/>
              <a:t>&lt;&lt;</a:t>
            </a:r>
            <a:r>
              <a:rPr lang="zh-CN" altLang="en-US" dirty="0"/>
              <a:t>进行重载，使其实现输出复数的功能</a:t>
            </a:r>
            <a:endParaRPr lang="en-US" altLang="zh-CN" dirty="0"/>
          </a:p>
          <a:p>
            <a:pPr lvl="2">
              <a:spcBef>
                <a:spcPts val="1200"/>
              </a:spcBef>
            </a:pPr>
            <a:r>
              <a:rPr lang="zh-CN" altLang="en-US" dirty="0"/>
              <a:t>提取运算符</a:t>
            </a:r>
            <a:r>
              <a:rPr lang="en-US" altLang="zh-CN" dirty="0"/>
              <a:t>&gt;&gt;</a:t>
            </a:r>
            <a:r>
              <a:rPr lang="zh-CN" altLang="en-US" dirty="0"/>
              <a:t>同样需要进行重载实现输入功能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插入与提取运算符重载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插入与提取运算符重载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107504" y="2132857"/>
            <a:ext cx="8892480" cy="4296518"/>
          </a:xfrm>
        </p:spPr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std;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complex { 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r; 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complex(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r0=0,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i0=0) {	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	r=r0;i=i0;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	complex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+(complex c2); 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complex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*(complex c2); 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friend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&gt;&gt;(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&amp; in, complex&amp; com); 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friend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out,complex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com);  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}; 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zh-CN" altLang="en-US" sz="2000" b="1" dirty="0"/>
          </a:p>
        </p:txBody>
      </p:sp>
      <p:sp>
        <p:nvSpPr>
          <p:cNvPr id="13" name="矩形 12"/>
          <p:cNvSpPr/>
          <p:nvPr/>
        </p:nvSpPr>
        <p:spPr>
          <a:xfrm>
            <a:off x="928688" y="1556147"/>
            <a:ext cx="7786687" cy="4326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defRPr/>
            </a:pPr>
            <a:r>
              <a:rPr lang="zh-CN" altLang="en-US" sz="2000">
                <a:solidFill>
                  <a:schemeClr val="tx1"/>
                </a:solidFill>
              </a:rPr>
              <a:t>重载插入与提取运算符，实现复数的输入和输出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63" y="1127522"/>
            <a:ext cx="17075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+mj-lt"/>
                <a:ea typeface="+mj-ea"/>
              </a:rPr>
              <a:t>10.1】</a:t>
            </a:r>
            <a:endParaRPr lang="en-US" altLang="zh-CN" sz="2400" dirty="0">
              <a:solidFill>
                <a:schemeClr val="tx2"/>
              </a:solidFill>
              <a:latin typeface="+mj-lt"/>
              <a:ea typeface="+mj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029200"/>
          </a:xfrm>
        </p:spPr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complex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+(complex c2) {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complex c;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c.r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=r+c2.r;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c.i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=i+c2.i;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complex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* (complex c2) {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complex temp;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temp.r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=(r*c2.r)-(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*c2.i);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temp.i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=(r*c2.i)+(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*c2.r);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temp;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&amp; operator &gt;&gt; 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&amp; in, complex&amp; com) {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in&gt;&gt;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com.r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com.i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in;  </a:t>
            </a:r>
            <a:r>
              <a:rPr lang="en-US" altLang="zh-CN" sz="2000" b="1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不可缺少，因为函数返回类型为“</a:t>
            </a:r>
            <a:r>
              <a:rPr lang="en-US" altLang="zh-CN" sz="2000" b="1" dirty="0" err="1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istream</a:t>
            </a:r>
            <a:r>
              <a:rPr lang="en-US" altLang="zh-CN" sz="2000" b="1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&amp;”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插入与提取运算符重载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029200"/>
          </a:xfrm>
        </p:spPr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&lt;&lt; 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&amp; out, complex com) {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out&lt;&lt;"("&lt;&lt;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com.r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&lt;&lt;", "&lt;&lt;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com.i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&lt;&lt;")"&lt;&lt;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out; </a:t>
            </a:r>
            <a:r>
              <a:rPr lang="en-US" altLang="zh-CN" sz="2000" b="1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不可缺少，因为函数返回类型为“</a:t>
            </a:r>
            <a:r>
              <a:rPr lang="en-US" altLang="zh-CN" sz="2000" b="1" dirty="0" err="1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ostream</a:t>
            </a:r>
            <a:r>
              <a:rPr lang="en-US" altLang="zh-CN" sz="2000" b="1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&amp;”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spcBef>
                <a:spcPts val="0"/>
              </a:spcBef>
              <a:buNone/>
            </a:pPr>
            <a:endParaRPr lang="en-US" altLang="zh-CN" sz="2000" b="1" dirty="0"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main() { 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complex c1(1,1), c2(2,3), c3, res;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&lt;&lt;"c1="&lt;&lt;c1&lt;&lt;"c2="&lt;&lt;c2;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res = c1+c2;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&lt;&lt;"c1+c2="&lt;&lt;res;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&lt;&lt;"c1*c2="&lt;&lt;c1*c2;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&lt;&lt;"Input c3:";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&gt;&gt;c3;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&lt;&lt;"c3+c3="&lt;&lt;c3+c3;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插入与提取运算符重载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725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 7"/>
          <p:cNvSpPr>
            <a:spLocks noGrp="1"/>
          </p:cNvSpPr>
          <p:nvPr>
            <p:ph type="ctrTitle"/>
          </p:nvPr>
        </p:nvSpPr>
        <p:spPr>
          <a:xfrm>
            <a:off x="714375" y="2000250"/>
            <a:ext cx="7715250" cy="1928813"/>
          </a:xfrm>
        </p:spPr>
        <p:txBody>
          <a:bodyPr/>
          <a:lstStyle/>
          <a:p>
            <a:r>
              <a:rPr lang="zh-CN" altLang="en-US" dirty="0"/>
              <a:t>第十章 输入输出流</a:t>
            </a:r>
          </a:p>
        </p:txBody>
      </p:sp>
      <p:sp>
        <p:nvSpPr>
          <p:cNvPr id="3078" name="TextBox 8"/>
          <p:cNvSpPr txBox="1">
            <a:spLocks noChangeArrowheads="1"/>
          </p:cNvSpPr>
          <p:nvPr/>
        </p:nvSpPr>
        <p:spPr bwMode="auto">
          <a:xfrm>
            <a:off x="5796136" y="895350"/>
            <a:ext cx="31999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高级语言</a:t>
            </a: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  <a:ea typeface="华文琥珀" pitchFamily="2" charset="-122"/>
                <a:cs typeface="Courier New" pitchFamily="49" charset="0"/>
              </a:rPr>
              <a:t>C++</a:t>
            </a:r>
            <a:r>
              <a:rPr lang="zh-CN" altLang="en-US" sz="24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程序设计</a:t>
            </a:r>
          </a:p>
        </p:txBody>
      </p:sp>
      <p:sp>
        <p:nvSpPr>
          <p:cNvPr id="14" name="副标题 8">
            <a:extLst>
              <a:ext uri="{FF2B5EF4-FFF2-40B4-BE49-F238E27FC236}">
                <a16:creationId xmlns:a16="http://schemas.microsoft.com/office/drawing/2014/main" id="{E9934494-C2CF-42D9-B8F9-71897BC36D76}"/>
              </a:ext>
            </a:extLst>
          </p:cNvPr>
          <p:cNvSpPr txBox="1">
            <a:spLocks/>
          </p:cNvSpPr>
          <p:nvPr/>
        </p:nvSpPr>
        <p:spPr bwMode="auto">
          <a:xfrm>
            <a:off x="714375" y="3929063"/>
            <a:ext cx="7715250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bg1"/>
                </a:solidFill>
                <a:latin typeface="+mn-lt"/>
                <a:ea typeface="黑体" pitchFamily="2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黑体" pitchFamily="2" charset="-122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黑体" pitchFamily="2" charset="-122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黑体" pitchFamily="2" charset="-122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黑体" pitchFamily="2" charset="-122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509838" algn="l"/>
            <a:r>
              <a:rPr lang="zh-CN" altLang="en-US" sz="2000" dirty="0"/>
              <a:t>主讲： 刘晓光   张海威</a:t>
            </a:r>
            <a:endParaRPr lang="en-US" altLang="zh-CN" sz="2000" dirty="0"/>
          </a:p>
          <a:p>
            <a:pPr indent="3319463" algn="l"/>
            <a:r>
              <a:rPr lang="zh-CN" altLang="en-US" sz="2000" dirty="0"/>
              <a:t>张    莹   殷爱茹</a:t>
            </a:r>
            <a:endParaRPr lang="en-US" altLang="zh-CN" sz="2000" dirty="0"/>
          </a:p>
          <a:p>
            <a:pPr indent="3319463" algn="l"/>
            <a:r>
              <a:rPr lang="zh-CN" altLang="en-US" sz="2000" dirty="0"/>
              <a:t>沈    玮   宋春瑶</a:t>
            </a:r>
            <a:endParaRPr lang="en-US" altLang="zh-CN" sz="2000" dirty="0"/>
          </a:p>
          <a:p>
            <a:pPr indent="3319463" algn="l"/>
            <a:r>
              <a:rPr lang="zh-CN" altLang="en-US" sz="2000" dirty="0"/>
              <a:t>李</a:t>
            </a:r>
            <a:r>
              <a:rPr lang="zh-CN" altLang="en-US" sz="2000"/>
              <a:t>雨森</a:t>
            </a:r>
            <a:endParaRPr lang="zh-CN" altLang="en-US" sz="20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5E563FB-718B-4B0A-BAA0-AAF734F79C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95" y="5470071"/>
            <a:ext cx="1021334" cy="103568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8996010-0ADF-4E02-9A12-4E2572036D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47" y="5604206"/>
            <a:ext cx="1147610" cy="84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7120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029200"/>
          </a:xfrm>
        </p:spPr>
        <p:txBody>
          <a:bodyPr/>
          <a:lstStyle/>
          <a:p>
            <a:pPr>
              <a:buNone/>
            </a:pPr>
            <a:r>
              <a:rPr lang="en-US" altLang="zh-CN" b="1" dirty="0">
                <a:latin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注意输入输出语句中出现的类对象</a:t>
            </a:r>
            <a:r>
              <a:rPr lang="en-US" altLang="zh-CN" sz="2400" b="1" dirty="0" err="1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以及</a:t>
            </a:r>
            <a:r>
              <a:rPr lang="en-US" altLang="zh-CN" sz="2400" b="1" dirty="0" err="1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cin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正是输入输出重载函数中引用型形参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out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以及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的对应实参。即是说，若使用“</a:t>
            </a:r>
            <a:r>
              <a:rPr lang="en-US" altLang="zh-CN" sz="2400" b="1" dirty="0" err="1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&lt;&lt;c1;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”它将等同于调用运算符重载函数“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operator&lt;&lt;(</a:t>
            </a:r>
            <a:r>
              <a:rPr lang="en-US" altLang="zh-CN" sz="2400" b="1" dirty="0" err="1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 c1);”，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而使用“</a:t>
            </a:r>
            <a:r>
              <a:rPr lang="en-US" altLang="zh-CN" sz="2400" b="1" dirty="0" err="1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cin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&gt;&gt;c3;”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则等同于调用函数“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operator&gt;&gt;(</a:t>
            </a:r>
            <a:r>
              <a:rPr lang="en-US" altLang="zh-CN" sz="2400" b="1" dirty="0" err="1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cin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 c3);”*/</a:t>
            </a:r>
          </a:p>
          <a:p>
            <a:pPr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宋体" pitchFamily="2" charset="-122"/>
                <a:ea typeface="宋体" pitchFamily="2" charset="-122"/>
              </a:rPr>
              <a:t>程序执行后，屏幕显示结果为：</a:t>
            </a:r>
            <a:endParaRPr lang="en-US" altLang="zh-CN" sz="2800" b="1" dirty="0">
              <a:solidFill>
                <a:schemeClr val="accent6"/>
              </a:solidFill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75000"/>
              </a:lnSpc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c1=(1, 1)</a:t>
            </a:r>
          </a:p>
          <a:p>
            <a:pPr algn="just">
              <a:lnSpc>
                <a:spcPct val="75000"/>
              </a:lnSpc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c2=(2, 3)</a:t>
            </a:r>
          </a:p>
          <a:p>
            <a:pPr algn="just">
              <a:lnSpc>
                <a:spcPct val="75000"/>
              </a:lnSpc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c1+c2=(3, 4)</a:t>
            </a:r>
          </a:p>
          <a:p>
            <a:pPr algn="just">
              <a:lnSpc>
                <a:spcPct val="75000"/>
              </a:lnSpc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c1*c2=(-1, 5)</a:t>
            </a:r>
          </a:p>
          <a:p>
            <a:pPr algn="just">
              <a:lnSpc>
                <a:spcPct val="75000"/>
              </a:lnSpc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Input c3:</a:t>
            </a:r>
            <a:r>
              <a:rPr lang="en-US" altLang="zh-CN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3 -5</a:t>
            </a:r>
          </a:p>
          <a:p>
            <a:pPr algn="just">
              <a:lnSpc>
                <a:spcPct val="75000"/>
              </a:lnSpc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c3+c3=(6, -10)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插入与提取运算符重载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程序示例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五边形 38"/>
          <p:cNvSpPr/>
          <p:nvPr/>
        </p:nvSpPr>
        <p:spPr bwMode="auto">
          <a:xfrm flipH="1">
            <a:off x="2041525" y="2851274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3730018"/>
            <a:ext cx="5356225" cy="2651310"/>
            <a:chOff x="1643042" y="3209740"/>
            <a:chExt cx="5356246" cy="2651322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1641600" y="980728"/>
            <a:ext cx="5356225" cy="2664296"/>
            <a:chOff x="1643042" y="3196754"/>
            <a:chExt cx="5356246" cy="2664308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196754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413286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7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116033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7784" y="20521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7784" y="29882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38523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47884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27784" y="572454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</a:t>
            </a:r>
          </a:p>
        </p:txBody>
      </p:sp>
      <p:sp>
        <p:nvSpPr>
          <p:cNvPr id="40" name="矩形 39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矩形 48">
            <a:hlinkClick r:id="rId5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矩形 53">
            <a:hlinkClick r:id="rId6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格式控制函数</a:t>
            </a:r>
          </a:p>
        </p:txBody>
      </p:sp>
      <p:sp>
        <p:nvSpPr>
          <p:cNvPr id="55" name="矩形 54">
            <a:hlinkClick r:id="rId7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矩形 55">
            <a:hlinkClick r:id="rId7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ios</a:t>
            </a:r>
            <a:r>
              <a:rPr lang="zh-CN" altLang="en-US" dirty="0"/>
              <a:t>类中定义了一批公有的格式控制标志位以及一些成员函数</a:t>
            </a:r>
            <a:endParaRPr lang="en-US" altLang="zh-CN" dirty="0"/>
          </a:p>
          <a:p>
            <a:pPr lvl="2"/>
            <a:r>
              <a:rPr lang="zh-CN" altLang="en-US" dirty="0"/>
              <a:t>先用某些成员函数来设置标志位</a:t>
            </a:r>
            <a:endParaRPr lang="en-US" altLang="zh-CN" dirty="0"/>
          </a:p>
          <a:p>
            <a:pPr lvl="2"/>
            <a:r>
              <a:rPr lang="zh-CN" altLang="en-US" dirty="0"/>
              <a:t>再使用另一些成员函数来进行格式输出。</a:t>
            </a:r>
            <a:endParaRPr lang="en-US" altLang="zh-CN" dirty="0"/>
          </a:p>
          <a:p>
            <a:pPr lvl="1"/>
            <a:r>
              <a:rPr lang="en-US" altLang="zh-CN" dirty="0" err="1"/>
              <a:t>ios</a:t>
            </a:r>
            <a:r>
              <a:rPr lang="zh-CN" altLang="en-US" dirty="0"/>
              <a:t>类中还设置了一个</a:t>
            </a:r>
            <a:r>
              <a:rPr lang="en-US" altLang="zh-CN" dirty="0"/>
              <a:t>long</a:t>
            </a:r>
            <a:r>
              <a:rPr lang="zh-CN" altLang="en-US" dirty="0"/>
              <a:t>型的数据成员用来记录当前被设置的格式状态，该数据成员被称为格式控制标志字(或标志状态字)。标志字是由格式控制标志位来“合成”的。</a:t>
            </a:r>
          </a:p>
          <a:p>
            <a:pPr lvl="1"/>
            <a:r>
              <a:rPr lang="zh-CN" altLang="en-US" dirty="0"/>
              <a:t>注意，</a:t>
            </a:r>
            <a:r>
              <a:rPr lang="en-US" altLang="zh-CN" dirty="0" err="1"/>
              <a:t>ios</a:t>
            </a:r>
            <a:r>
              <a:rPr lang="zh-CN" altLang="en-US" dirty="0"/>
              <a:t>类作为诸多</a:t>
            </a:r>
            <a:r>
              <a:rPr lang="en-US" altLang="zh-CN" dirty="0"/>
              <a:t>I/O</a:t>
            </a:r>
            <a:r>
              <a:rPr lang="zh-CN" altLang="en-US" dirty="0"/>
              <a:t>流类的基类，其公有成员函数能够被各派生类的对象所直接调用</a:t>
            </a:r>
          </a:p>
          <a:p>
            <a:endParaRPr lang="zh-CN" altLang="en-US" dirty="0"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ios</a:t>
            </a:r>
            <a:r>
              <a:rPr lang="zh-CN" altLang="en-US" dirty="0"/>
              <a:t>类的公有成员函数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格式控制函数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charset="0"/>
              <a:buChar char=" "/>
            </a:pPr>
            <a:r>
              <a:rPr lang="zh-CN" altLang="en-US" sz="2800" dirty="0"/>
              <a:t>每一枚举常量值都代表着格式控制标志字中的某一个二进制位(</a:t>
            </a:r>
            <a:r>
              <a:rPr lang="en-US" altLang="zh-CN" sz="2800" dirty="0"/>
              <a:t>bit)，</a:t>
            </a:r>
            <a:r>
              <a:rPr lang="zh-CN" altLang="en-US" sz="2800" dirty="0"/>
              <a:t>当设置了某个标志位属性时，该位将取值“1”，否则该位取值“0”</a:t>
            </a:r>
            <a:endParaRPr lang="en-US" altLang="zh-CN" sz="2800" dirty="0"/>
          </a:p>
          <a:p>
            <a:pPr lvl="1">
              <a:defRPr/>
            </a:pPr>
            <a:r>
              <a:rPr lang="zh-CN" altLang="en-US" dirty="0"/>
              <a:t>格式控制标志字设置函数</a:t>
            </a:r>
            <a:endParaRPr lang="en-US" altLang="zh-CN" dirty="0"/>
          </a:p>
          <a:p>
            <a:pPr lvl="2">
              <a:defRPr/>
            </a:pPr>
            <a:r>
              <a:rPr lang="en-US" altLang="zh-CN" dirty="0" err="1"/>
              <a:t>setf</a:t>
            </a:r>
            <a:r>
              <a:rPr lang="en-US" altLang="zh-CN" dirty="0"/>
              <a:t>()</a:t>
            </a:r>
          </a:p>
          <a:p>
            <a:pPr lvl="2">
              <a:defRPr/>
            </a:pPr>
            <a:r>
              <a:rPr lang="en-US" altLang="zh-CN" dirty="0"/>
              <a:t>…</a:t>
            </a:r>
          </a:p>
          <a:p>
            <a:pPr lvl="1">
              <a:defRPr/>
            </a:pPr>
            <a:r>
              <a:rPr lang="zh-CN" altLang="en-US" dirty="0"/>
              <a:t>格式控制标志字重置函数</a:t>
            </a:r>
            <a:endParaRPr lang="en-US" altLang="zh-CN" dirty="0"/>
          </a:p>
          <a:p>
            <a:pPr lvl="2">
              <a:defRPr/>
            </a:pPr>
            <a:r>
              <a:rPr lang="en-US" altLang="zh-CN" dirty="0" err="1"/>
              <a:t>unsetf</a:t>
            </a:r>
            <a:r>
              <a:rPr lang="en-US" altLang="zh-CN"/>
              <a:t>()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格式控制标志字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格式控制函数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通过使用位运算符“|”将多个格式控制标志位属性进行“合成”。但从使用角度看，所设置的标志位属性不能产生互斥。</a:t>
            </a:r>
            <a:endParaRPr lang="en-US" altLang="zh-CN" dirty="0"/>
          </a:p>
          <a:p>
            <a:pPr lvl="1"/>
            <a:r>
              <a:rPr lang="zh-CN" altLang="en-US" dirty="0"/>
              <a:t>格式控制标志字中设立了三组平行的标志位，程序员应保障任何时刻只设置其中的某一个标志位</a:t>
            </a:r>
            <a:endParaRPr lang="en-US" altLang="zh-CN" dirty="0"/>
          </a:p>
          <a:p>
            <a:pPr lvl="2">
              <a:spcBef>
                <a:spcPts val="1200"/>
              </a:spcBef>
            </a:pPr>
            <a:r>
              <a:rPr lang="zh-CN" altLang="en-US" dirty="0"/>
              <a:t>表示数制标志位的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dec、ios</a:t>
            </a:r>
            <a:r>
              <a:rPr lang="en-US" altLang="zh-CN" dirty="0"/>
              <a:t>::</a:t>
            </a:r>
            <a:r>
              <a:rPr lang="en-US" altLang="zh-CN" dirty="0" err="1"/>
              <a:t>oct</a:t>
            </a:r>
            <a:r>
              <a:rPr lang="zh-CN" altLang="en-US" dirty="0"/>
              <a:t>和</a:t>
            </a:r>
            <a:r>
              <a:rPr lang="en-US" altLang="zh-CN" dirty="0" err="1"/>
              <a:t>ios</a:t>
            </a:r>
            <a:r>
              <a:rPr lang="en-US" altLang="zh-CN" dirty="0"/>
              <a:t>::hex</a:t>
            </a:r>
          </a:p>
          <a:p>
            <a:pPr lvl="2">
              <a:spcBef>
                <a:spcPts val="1200"/>
              </a:spcBef>
            </a:pPr>
            <a:r>
              <a:rPr lang="zh-CN" altLang="en-US" dirty="0"/>
              <a:t>表示对齐标志位的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left、ios</a:t>
            </a:r>
            <a:r>
              <a:rPr lang="en-US" altLang="zh-CN" dirty="0"/>
              <a:t>::right</a:t>
            </a:r>
            <a:r>
              <a:rPr lang="zh-CN" altLang="en-US" dirty="0"/>
              <a:t>和</a:t>
            </a:r>
            <a:r>
              <a:rPr lang="en-US" altLang="zh-CN" dirty="0" err="1"/>
              <a:t>ios</a:t>
            </a:r>
            <a:r>
              <a:rPr lang="en-US" altLang="zh-CN" dirty="0"/>
              <a:t>::internal</a:t>
            </a:r>
          </a:p>
          <a:p>
            <a:pPr lvl="2">
              <a:spcBef>
                <a:spcPts val="1200"/>
              </a:spcBef>
            </a:pPr>
            <a:r>
              <a:rPr lang="zh-CN" altLang="en-US" dirty="0"/>
              <a:t>表示实数格式标志位的</a:t>
            </a:r>
            <a:r>
              <a:rPr lang="en-US" altLang="zh-CN" dirty="0" err="1"/>
              <a:t>ios</a:t>
            </a:r>
            <a:r>
              <a:rPr lang="en-US" altLang="zh-CN" dirty="0"/>
              <a:t>::scientific</a:t>
            </a:r>
            <a:r>
              <a:rPr lang="zh-CN" altLang="en-US" dirty="0"/>
              <a:t>和</a:t>
            </a:r>
            <a:r>
              <a:rPr lang="en-US" altLang="zh-CN" dirty="0" err="1"/>
              <a:t>ios</a:t>
            </a:r>
            <a:r>
              <a:rPr lang="en-US" altLang="zh-CN" dirty="0"/>
              <a:t>::fixed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格式控制标志字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格式控制函数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ios</a:t>
            </a:r>
            <a:r>
              <a:rPr lang="en-US" altLang="zh-CN" dirty="0"/>
              <a:t>::flags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28688" y="2500313"/>
            <a:ext cx="7786687" cy="22968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lvl="2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通过参数</a:t>
            </a:r>
            <a:r>
              <a:rPr lang="en-US" altLang="zh-CN" sz="2000" dirty="0" err="1">
                <a:solidFill>
                  <a:schemeClr val="tx1"/>
                </a:solidFill>
              </a:rPr>
              <a:t>lFlags</a:t>
            </a:r>
            <a:r>
              <a:rPr lang="zh-CN" altLang="en-US" sz="2000" dirty="0">
                <a:solidFill>
                  <a:schemeClr val="tx1"/>
                </a:solidFill>
              </a:rPr>
              <a:t>来重新设置标志字并返回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表示各标志位的枚举常量，即</a:t>
            </a:r>
            <a:r>
              <a:rPr lang="en-US" altLang="zh-CN" sz="2000" dirty="0" err="1">
                <a:solidFill>
                  <a:schemeClr val="tx1"/>
                </a:solidFill>
              </a:rPr>
              <a:t>lFlags</a:t>
            </a:r>
            <a:r>
              <a:rPr lang="zh-CN" altLang="en-US" sz="2000" dirty="0">
                <a:solidFill>
                  <a:schemeClr val="tx1"/>
                </a:solidFill>
              </a:rPr>
              <a:t>的取值包括(参看</a:t>
            </a:r>
            <a:r>
              <a:rPr lang="en-US" altLang="zh-CN" sz="2000" dirty="0">
                <a:solidFill>
                  <a:schemeClr val="tx1"/>
                </a:solidFill>
              </a:rPr>
              <a:t>P332-P333)</a:t>
            </a:r>
          </a:p>
          <a:p>
            <a:pPr marL="731838" lvl="3" indent="-274638">
              <a:buFont typeface="Arial" pitchFamily="34" charset="0"/>
              <a:buChar char="•"/>
              <a:defRPr/>
            </a:pPr>
            <a:r>
              <a:rPr lang="en-US" altLang="zh-CN" sz="2000" dirty="0" err="1">
                <a:solidFill>
                  <a:schemeClr val="tx1"/>
                </a:solidFill>
              </a:rPr>
              <a:t>ios</a:t>
            </a:r>
            <a:r>
              <a:rPr lang="en-US" altLang="zh-CN" sz="2000" dirty="0">
                <a:solidFill>
                  <a:schemeClr val="tx1"/>
                </a:solidFill>
              </a:rPr>
              <a:t>::</a:t>
            </a:r>
            <a:r>
              <a:rPr lang="en-US" altLang="zh-CN" sz="2000" dirty="0" err="1">
                <a:solidFill>
                  <a:schemeClr val="tx1"/>
                </a:solidFill>
              </a:rPr>
              <a:t>skipws</a:t>
            </a:r>
            <a:r>
              <a:rPr lang="en-US" altLang="zh-CN" sz="2000" dirty="0">
                <a:solidFill>
                  <a:schemeClr val="tx1"/>
                </a:solidFill>
              </a:rPr>
              <a:t> = 0x0001</a:t>
            </a:r>
            <a:r>
              <a:rPr lang="zh-CN" altLang="en-US" sz="2000" dirty="0">
                <a:solidFill>
                  <a:schemeClr val="tx1"/>
                </a:solidFill>
              </a:rPr>
              <a:t>，即</a:t>
            </a:r>
            <a:r>
              <a:rPr lang="en-US" altLang="zh-CN" sz="2000" dirty="0">
                <a:solidFill>
                  <a:schemeClr val="tx1"/>
                </a:solidFill>
              </a:rPr>
              <a:t>000000…0001</a:t>
            </a:r>
          </a:p>
          <a:p>
            <a:pPr marL="731838" lvl="3" indent="-274638">
              <a:buFont typeface="Arial" pitchFamily="34" charset="0"/>
              <a:buChar char="•"/>
              <a:defRPr/>
            </a:pPr>
            <a:r>
              <a:rPr lang="en-US" altLang="zh-CN" sz="2000" dirty="0" err="1">
                <a:solidFill>
                  <a:schemeClr val="tx1"/>
                </a:solidFill>
              </a:rPr>
              <a:t>ios</a:t>
            </a:r>
            <a:r>
              <a:rPr lang="en-US" altLang="zh-CN" sz="2000" dirty="0">
                <a:solidFill>
                  <a:schemeClr val="tx1"/>
                </a:solidFill>
              </a:rPr>
              <a:t>::left </a:t>
            </a:r>
          </a:p>
          <a:p>
            <a:pPr marL="731838" lvl="3" indent="-274638">
              <a:buFont typeface="Arial" pitchFamily="34" charset="0"/>
              <a:buChar char="•"/>
              <a:defRPr/>
            </a:pPr>
            <a:r>
              <a:rPr lang="en-US" altLang="zh-CN" sz="2000" dirty="0" err="1">
                <a:solidFill>
                  <a:schemeClr val="tx1"/>
                </a:solidFill>
              </a:rPr>
              <a:t>ios</a:t>
            </a:r>
            <a:r>
              <a:rPr lang="en-US" altLang="zh-CN" sz="2000" dirty="0">
                <a:solidFill>
                  <a:schemeClr val="tx1"/>
                </a:solidFill>
              </a:rPr>
              <a:t>::right </a:t>
            </a:r>
          </a:p>
          <a:p>
            <a:pPr marL="731838" lvl="3" indent="-274638">
              <a:buFont typeface="Arial" pitchFamily="34" charset="0"/>
              <a:buChar char="•"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...</a:t>
            </a:r>
          </a:p>
          <a:p>
            <a:pPr marL="731838" lvl="3" indent="-274638">
              <a:buFont typeface="Arial" pitchFamily="34" charset="0"/>
              <a:buChar char="•"/>
              <a:defRPr/>
            </a:pPr>
            <a:r>
              <a:rPr lang="en-US" altLang="zh-CN" sz="2000" dirty="0" err="1">
                <a:solidFill>
                  <a:schemeClr val="tx1"/>
                </a:solidFill>
              </a:rPr>
              <a:t>ios</a:t>
            </a:r>
            <a:r>
              <a:rPr lang="en-US" altLang="zh-CN" sz="2000" dirty="0">
                <a:solidFill>
                  <a:schemeClr val="tx1"/>
                </a:solidFill>
              </a:rPr>
              <a:t>::</a:t>
            </a:r>
            <a:r>
              <a:rPr lang="en-US" altLang="zh-CN" sz="2000" dirty="0" err="1">
                <a:solidFill>
                  <a:schemeClr val="tx1"/>
                </a:solidFill>
              </a:rPr>
              <a:t>stdio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2071688"/>
            <a:ext cx="345479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long flags( long </a:t>
            </a: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lFlags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); </a:t>
            </a:r>
          </a:p>
        </p:txBody>
      </p:sp>
      <p:sp>
        <p:nvSpPr>
          <p:cNvPr id="11" name="矩形 10"/>
          <p:cNvSpPr/>
          <p:nvPr/>
        </p:nvSpPr>
        <p:spPr>
          <a:xfrm>
            <a:off x="928688" y="5444579"/>
            <a:ext cx="7786687" cy="4326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返回当前的标志字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63" y="5015954"/>
            <a:ext cx="179408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long flags();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格式控制函数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setf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28688" y="2500313"/>
            <a:ext cx="7786687" cy="12887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lvl="2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通过参数</a:t>
            </a:r>
            <a:r>
              <a:rPr lang="en-US" altLang="zh-CN" sz="2000" dirty="0" err="1">
                <a:solidFill>
                  <a:schemeClr val="tx1"/>
                </a:solidFill>
              </a:rPr>
              <a:t>lFlags</a:t>
            </a:r>
            <a:r>
              <a:rPr lang="zh-CN" altLang="en-US" sz="2000" dirty="0">
                <a:solidFill>
                  <a:schemeClr val="tx1"/>
                </a:solidFill>
              </a:rPr>
              <a:t>来设置指定的格式控制标志位。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685800" lvl="1" indent="-228600" eaLnBrk="0" hangingPunct="0">
              <a:spcBef>
                <a:spcPts val="1200"/>
              </a:spcBef>
              <a:buFont typeface="Arial" charset="0"/>
              <a:buChar char="–"/>
              <a:defRPr/>
            </a:pPr>
            <a:r>
              <a:rPr lang="zh-CN" altLang="en-US" dirty="0">
                <a:solidFill>
                  <a:schemeClr val="tx1"/>
                </a:solidFill>
                <a:ea typeface="黑体" pitchFamily="2" charset="-122"/>
              </a:rPr>
              <a:t>注意，与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</a:rPr>
              <a:t>flags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</a:rPr>
              <a:t>函数的“替换”方式不同，此处为“添加”方式，即是说，它并不更改其它</a:t>
            </a:r>
            <a:r>
              <a:rPr lang="en-US" altLang="zh-CN" dirty="0" err="1">
                <a:solidFill>
                  <a:schemeClr val="tx1"/>
                </a:solidFill>
                <a:ea typeface="黑体" pitchFamily="2" charset="-122"/>
              </a:rPr>
              <a:t>lFlags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</a:rPr>
              <a:t>不涉及到的那些标志位的当前值。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2071688"/>
            <a:ext cx="329930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long </a:t>
            </a: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setf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( long </a:t>
            </a: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lFlags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); </a:t>
            </a:r>
          </a:p>
        </p:txBody>
      </p:sp>
      <p:sp>
        <p:nvSpPr>
          <p:cNvPr id="11" name="矩形 10"/>
          <p:cNvSpPr/>
          <p:nvPr/>
        </p:nvSpPr>
        <p:spPr>
          <a:xfrm>
            <a:off x="928688" y="4721721"/>
            <a:ext cx="7786687" cy="14435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设置指定的格式控制标志位的值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685800" lvl="1" indent="-228600" eaLnBrk="0" hangingPunct="0">
              <a:spcBef>
                <a:spcPts val="1200"/>
              </a:spcBef>
              <a:buFont typeface="Arial" charset="0"/>
              <a:buChar char="–"/>
              <a:defRPr/>
            </a:pPr>
            <a:r>
              <a:rPr lang="zh-CN" altLang="en-US" dirty="0">
                <a:solidFill>
                  <a:schemeClr val="tx1"/>
                </a:solidFill>
                <a:ea typeface="黑体" pitchFamily="2" charset="-122"/>
              </a:rPr>
              <a:t>首先将第二参数</a:t>
            </a:r>
            <a:r>
              <a:rPr lang="en-US" altLang="zh-CN" dirty="0" err="1">
                <a:solidFill>
                  <a:schemeClr val="tx1"/>
                </a:solidFill>
                <a:ea typeface="黑体" pitchFamily="2" charset="-122"/>
              </a:rPr>
              <a:t>lMask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</a:rPr>
              <a:t>所指定的那些位清零</a:t>
            </a:r>
            <a:endParaRPr lang="en-US" altLang="zh-CN" dirty="0">
              <a:solidFill>
                <a:schemeClr val="tx1"/>
              </a:solidFill>
              <a:ea typeface="黑体" pitchFamily="2" charset="-122"/>
            </a:endParaRPr>
          </a:p>
          <a:p>
            <a:pPr marL="685800" lvl="1" indent="-228600" eaLnBrk="0" hangingPunct="0">
              <a:spcBef>
                <a:spcPts val="1200"/>
              </a:spcBef>
              <a:buFont typeface="Arial" charset="0"/>
              <a:buChar char="–"/>
              <a:defRPr/>
            </a:pPr>
            <a:r>
              <a:rPr lang="zh-CN" altLang="en-US" dirty="0">
                <a:solidFill>
                  <a:schemeClr val="tx1"/>
                </a:solidFill>
                <a:ea typeface="黑体" pitchFamily="2" charset="-122"/>
              </a:rPr>
              <a:t>而后用第一参数</a:t>
            </a:r>
            <a:r>
              <a:rPr lang="en-US" altLang="zh-CN" dirty="0" err="1">
                <a:solidFill>
                  <a:schemeClr val="tx1"/>
                </a:solidFill>
                <a:ea typeface="黑体" pitchFamily="2" charset="-122"/>
              </a:rPr>
              <a:t>lFlags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</a:rPr>
              <a:t>所给定的值来重置这些标志位</a:t>
            </a:r>
            <a:endParaRPr lang="en-US" altLang="zh-CN" dirty="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63" y="4293096"/>
            <a:ext cx="50113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long </a:t>
            </a: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setf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( long </a:t>
            </a: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lFlags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, long </a:t>
            </a: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lMasks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);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格式控制函数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setf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28688" y="2500313"/>
            <a:ext cx="7786687" cy="1072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lvl="2" indent="-274638">
              <a:buFont typeface="Arial" pitchFamily="34" charset="0"/>
              <a:buChar char="•"/>
              <a:defRPr/>
            </a:pP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::hex, 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basefield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685800" lvl="1" indent="-228600" eaLnBrk="0" hangingPunct="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ios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::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basefield</a:t>
            </a:r>
            <a:r>
              <a:rPr lang="zh-CN" altLang="en-US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为一个在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ios</a:t>
            </a:r>
            <a:r>
              <a:rPr lang="zh-CN" altLang="en-US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类中定义的公有静态常量，它的取值为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ios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::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dec|ios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::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oct|ios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::hex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63" y="2071688"/>
            <a:ext cx="668324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设置数制标志位时不产生互斥，例如设置16进制</a:t>
            </a:r>
            <a:endParaRPr lang="en-US" altLang="zh-CN" sz="2400" dirty="0">
              <a:solidFill>
                <a:schemeClr val="tx2"/>
              </a:solidFill>
              <a:latin typeface="+mj-lt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8688" y="3994150"/>
            <a:ext cx="7786687" cy="10190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::right, 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adjustfield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685800" lvl="1" indent="-228600" eaLnBrk="0" hangingPunct="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ios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::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adjustfield</a:t>
            </a:r>
            <a:r>
              <a:rPr lang="zh-CN" altLang="en-US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为一个在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ios</a:t>
            </a:r>
            <a:r>
              <a:rPr lang="zh-CN" altLang="en-US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类中定义的公有静态常量，它的取值为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ios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::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left|ios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::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right|ios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::internal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063" y="3565525"/>
            <a:ext cx="664797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设置对齐标志位时不产生互斥，例如设置左对齐</a:t>
            </a:r>
            <a:endParaRPr lang="en-US" altLang="zh-CN" sz="2400" dirty="0">
              <a:solidFill>
                <a:schemeClr val="tx2"/>
              </a:solidFill>
              <a:latin typeface="+mj-lt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28688" y="5494338"/>
            <a:ext cx="7786687" cy="10310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lvl="2" indent="-274638">
              <a:buFont typeface="Arial" pitchFamily="34" charset="0"/>
              <a:buChar char="•"/>
              <a:defRPr/>
            </a:pP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::fixed, 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floatfield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685800" lvl="1" indent="-228600" eaLnBrk="0" hangingPunct="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ios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::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floatfield</a:t>
            </a:r>
            <a:r>
              <a:rPr lang="zh-CN" altLang="en-US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为一个在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ios</a:t>
            </a:r>
            <a:r>
              <a:rPr lang="zh-CN" altLang="en-US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类中定义的公有静态常量，它的取值为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ios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::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scientific|ios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::fixed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0063" y="5059363"/>
            <a:ext cx="757130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设置实数格式标志位时不产生互斥，例如设置定点格式</a:t>
            </a:r>
            <a:endParaRPr lang="en-US" altLang="zh-CN" sz="2400" dirty="0">
              <a:solidFill>
                <a:schemeClr val="tx2"/>
              </a:solidFill>
              <a:latin typeface="+mj-lt"/>
              <a:ea typeface="+mj-ea"/>
            </a:endParaRP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格式控制函数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其它格式控制函数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928688" y="2500313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unsetf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lFlags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74638" lvl="2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  通过参数</a:t>
            </a:r>
            <a:r>
              <a:rPr lang="en-US" altLang="zh-CN" sz="2000" dirty="0" err="1">
                <a:solidFill>
                  <a:schemeClr val="tx1"/>
                </a:solidFill>
              </a:rPr>
              <a:t>lFlags</a:t>
            </a:r>
            <a:r>
              <a:rPr lang="zh-CN" altLang="en-US" sz="2000" dirty="0">
                <a:solidFill>
                  <a:schemeClr val="tx1"/>
                </a:solidFill>
              </a:rPr>
              <a:t>来清除指定的格式控制标志位。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2071688"/>
            <a:ext cx="158729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ios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::</a:t>
            </a: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unsetf</a:t>
            </a:r>
            <a:endParaRPr lang="en-US" altLang="zh-CN" sz="2400" dirty="0">
              <a:solidFill>
                <a:schemeClr val="tx2"/>
              </a:solidFill>
              <a:latin typeface="+mj-lt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8688" y="3994150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fill(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cFill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  将“填充字符”设置为</a:t>
            </a:r>
            <a:r>
              <a:rPr lang="en-US" altLang="zh-CN" sz="2000" dirty="0" err="1">
                <a:solidFill>
                  <a:schemeClr val="tx1"/>
                </a:solidFill>
              </a:rPr>
              <a:t>cFill</a:t>
            </a:r>
            <a:r>
              <a:rPr lang="en-US" altLang="zh-CN" sz="2000" dirty="0">
                <a:solidFill>
                  <a:schemeClr val="tx1"/>
                </a:solidFill>
              </a:rPr>
              <a:t>, </a:t>
            </a:r>
            <a:r>
              <a:rPr lang="zh-CN" altLang="en-US" sz="2000" dirty="0">
                <a:solidFill>
                  <a:schemeClr val="tx1"/>
                </a:solidFill>
              </a:rPr>
              <a:t>并返回原“填充字符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63" y="3565525"/>
            <a:ext cx="104067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ios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::fill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格式控制函数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其它格式控制函数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928688" y="2500313"/>
            <a:ext cx="7786687" cy="13607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precision(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np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74638" lvl="2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设置浮点数精度为</a:t>
            </a:r>
            <a:r>
              <a:rPr lang="en-US" altLang="zh-CN" sz="2000" dirty="0" err="1">
                <a:solidFill>
                  <a:schemeClr val="tx1"/>
                </a:solidFill>
              </a:rPr>
              <a:t>np</a:t>
            </a:r>
            <a:r>
              <a:rPr lang="zh-CN" altLang="en-US" sz="2000" dirty="0">
                <a:solidFill>
                  <a:schemeClr val="tx1"/>
                </a:solidFill>
              </a:rPr>
              <a:t>并返回原精度。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274638" lvl="2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当格式为</a:t>
            </a:r>
            <a:r>
              <a:rPr lang="en-US" altLang="zh-CN" sz="2000" dirty="0" err="1">
                <a:solidFill>
                  <a:schemeClr val="tx1"/>
                </a:solidFill>
              </a:rPr>
              <a:t>ios</a:t>
            </a:r>
            <a:r>
              <a:rPr lang="en-US" altLang="zh-CN" sz="2000" dirty="0">
                <a:solidFill>
                  <a:schemeClr val="tx1"/>
                </a:solidFill>
              </a:rPr>
              <a:t>::scientific</a:t>
            </a:r>
            <a:r>
              <a:rPr lang="zh-CN" altLang="en-US" sz="2000" dirty="0">
                <a:solidFill>
                  <a:schemeClr val="tx1"/>
                </a:solidFill>
              </a:rPr>
              <a:t>或</a:t>
            </a:r>
            <a:r>
              <a:rPr lang="en-US" altLang="zh-CN" sz="2000" dirty="0" err="1">
                <a:solidFill>
                  <a:schemeClr val="tx1"/>
                </a:solidFill>
              </a:rPr>
              <a:t>ios</a:t>
            </a:r>
            <a:r>
              <a:rPr lang="en-US" altLang="zh-CN" sz="2000" dirty="0">
                <a:solidFill>
                  <a:schemeClr val="tx1"/>
                </a:solidFill>
              </a:rPr>
              <a:t>::fixed</a:t>
            </a:r>
            <a:r>
              <a:rPr lang="zh-CN" altLang="en-US" sz="2000" dirty="0">
                <a:solidFill>
                  <a:schemeClr val="tx1"/>
                </a:solidFill>
              </a:rPr>
              <a:t>时，精度</a:t>
            </a:r>
            <a:r>
              <a:rPr lang="en-US" altLang="zh-CN" sz="2000" dirty="0" err="1">
                <a:solidFill>
                  <a:schemeClr val="tx1"/>
                </a:solidFill>
              </a:rPr>
              <a:t>np</a:t>
            </a:r>
            <a:r>
              <a:rPr lang="zh-CN" altLang="en-US" sz="2000" dirty="0">
                <a:solidFill>
                  <a:schemeClr val="tx1"/>
                </a:solidFill>
              </a:rPr>
              <a:t>指小数点后的位数，  否则指有效数字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2071688"/>
            <a:ext cx="198323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ios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::precision</a:t>
            </a:r>
          </a:p>
        </p:txBody>
      </p:sp>
      <p:sp>
        <p:nvSpPr>
          <p:cNvPr id="11" name="矩形 10"/>
          <p:cNvSpPr/>
          <p:nvPr/>
        </p:nvSpPr>
        <p:spPr>
          <a:xfrm>
            <a:off x="928688" y="4508475"/>
            <a:ext cx="7786687" cy="16568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width(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nw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74638" lvl="2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设置当前被显示数据的域宽</a:t>
            </a:r>
            <a:r>
              <a:rPr lang="en-US" altLang="zh-CN" sz="2000" dirty="0" err="1">
                <a:solidFill>
                  <a:schemeClr val="tx1"/>
                </a:solidFill>
              </a:rPr>
              <a:t>nw</a:t>
            </a:r>
            <a:r>
              <a:rPr lang="zh-CN" altLang="en-US" sz="2000" dirty="0">
                <a:solidFill>
                  <a:schemeClr val="tx1"/>
                </a:solidFill>
              </a:rPr>
              <a:t>并返回原域宽。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274638" lvl="2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默认值为0，将按实际需要的域宽进行输出。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274638" lvl="2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此设置只对随后的一个数据有效，而后系统立刻恢复域宽为系统默认值0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63" y="4079850"/>
            <a:ext cx="14686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ios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::width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格式控制函数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3730018"/>
            <a:ext cx="5356225" cy="2651310"/>
            <a:chOff x="1643042" y="3209740"/>
            <a:chExt cx="5356246" cy="2651322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41600" y="996492"/>
            <a:ext cx="5356225" cy="2648532"/>
            <a:chOff x="1643042" y="3212518"/>
            <a:chExt cx="5356246" cy="2648544"/>
          </a:xfrm>
        </p:grpSpPr>
        <p:sp>
          <p:nvSpPr>
            <p:cNvPr id="23" name="五边形 22"/>
            <p:cNvSpPr/>
            <p:nvPr/>
          </p:nvSpPr>
          <p:spPr bwMode="auto">
            <a:xfrm flipH="1">
              <a:off x="2041506" y="3212518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29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2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4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116033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7784" y="20521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7784" y="29882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38523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47884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27784" y="572454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928813"/>
            <a:ext cx="8229600" cy="4500562"/>
          </a:xfrm>
        </p:spPr>
        <p:txBody>
          <a:bodyPr/>
          <a:lstStyle/>
          <a:p>
            <a:r>
              <a:rPr lang="zh-CN" altLang="en-US" dirty="0"/>
              <a:t>可直接用于提取和插入算符(“&gt;&gt;”和“&lt;&lt;”)之后，而不像格式控制成员函数那样须被单独调用</a:t>
            </a:r>
            <a:endParaRPr lang="en-US" altLang="zh-CN" dirty="0"/>
          </a:p>
          <a:p>
            <a:pPr lvl="1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iostream.h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中定义的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无参格式控制符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endl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ends</a:t>
            </a:r>
          </a:p>
          <a:p>
            <a:pPr lvl="2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flush</a:t>
            </a:r>
          </a:p>
          <a:p>
            <a:pPr lvl="2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ws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dec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hex</a:t>
            </a:r>
          </a:p>
          <a:p>
            <a:pPr lvl="2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oct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格式控制符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格式控制函数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格式控制符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格式控制程序示例</a:t>
            </a:r>
          </a:p>
        </p:txBody>
      </p:sp>
      <p:sp>
        <p:nvSpPr>
          <p:cNvPr id="13" name="内容占位符 1"/>
          <p:cNvSpPr txBox="1">
            <a:spLocks/>
          </p:cNvSpPr>
          <p:nvPr/>
        </p:nvSpPr>
        <p:spPr bwMode="auto">
          <a:xfrm>
            <a:off x="3779912" y="2880000"/>
            <a:ext cx="532859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24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iomanip.h</a:t>
            </a:r>
            <a:r>
              <a:rPr lang="zh-CN" altLang="en-US" sz="2400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中定义的</a:t>
            </a:r>
            <a:endParaRPr lang="en-US" altLang="zh-CN" sz="2400" dirty="0">
              <a:latin typeface="Courier New" pitchFamily="49" charset="0"/>
              <a:ea typeface="黑体" pitchFamily="2" charset="-122"/>
              <a:cs typeface="Courier New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	</a:t>
            </a:r>
            <a:r>
              <a:rPr lang="zh-CN" altLang="en-US" sz="2400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有参格式控制符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黑体" pitchFamily="2" charset="-122"/>
              <a:cs typeface="Courier New" pitchFamily="49" charset="0"/>
            </a:endParaRP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setbase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 base)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resetiosflags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(long </a:t>
            </a: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lFlags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)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setiosflags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(long </a:t>
            </a: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lFlags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)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setfill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(char </a:t>
            </a: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cFill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)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setprecision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np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)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setw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nw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)</a:t>
            </a:r>
            <a:endParaRPr lang="zh-CN" altLang="en-US" sz="2000" b="1" dirty="0" err="1">
              <a:latin typeface="Courier New" pitchFamily="49" charset="0"/>
              <a:ea typeface="黑体" pitchFamily="2" charset="-122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688" y="1481361"/>
            <a:ext cx="7786687" cy="4354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输入输出格式控制函数的使用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1052736"/>
            <a:ext cx="17075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10.2】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格式控制函数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格式控制程序示例</a:t>
            </a:r>
          </a:p>
        </p:txBody>
      </p:sp>
      <p:sp>
        <p:nvSpPr>
          <p:cNvPr id="22" name="矩形 21"/>
          <p:cNvSpPr/>
          <p:nvPr/>
        </p:nvSpPr>
        <p:spPr>
          <a:xfrm>
            <a:off x="395536" y="2132856"/>
            <a:ext cx="856895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iostream.h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ios.basefield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	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输出：112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&lt;&lt;“ ”&lt;&lt;(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dec|ios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oct|ios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::hex)&lt;&lt;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输出：112，即三个格式控制字进行按位异或运算的值</a:t>
            </a: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 </a:t>
            </a:r>
            <a:endParaRPr lang="en-US" altLang="zh-CN" sz="2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adjustfield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输出：14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&lt;&lt;“ ”&lt;&lt;(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left|ios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right|ios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::internal);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输出：14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</a:t>
            </a:r>
            <a:endParaRPr lang="zh-CN" altLang="en-US" sz="20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floatfield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输出：6144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&lt;&lt;“”&lt;&lt;(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scientific|ios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::fixed)&lt;&lt;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     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67544" y="1052736"/>
            <a:ext cx="8153400" cy="541974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flags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将重新设置标志字，“替换”方式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cout.flags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ios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::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showbase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cout.flags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;	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输出：128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cout.flags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ios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::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showpoint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cout.flags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; 	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输出：256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 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cout.unsetf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ios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::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showpoint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cout.flags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; 	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输出：0 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  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setf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为“添加”方式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cout.setf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ios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::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showbase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cout.flags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; 	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输出：128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cout.setf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ios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::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showpoint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cout.flags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;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输出：384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cout.unsetf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ios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::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showpoint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cout.flags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;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输出：128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格式控制函数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格式控制程序示例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688" y="1481361"/>
            <a:ext cx="7786687" cy="4354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输入输出格式控制函数与格式控制符的使用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1052736"/>
            <a:ext cx="17075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10.3】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格式控制函数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格式控制程序示例</a:t>
            </a:r>
          </a:p>
        </p:txBody>
      </p:sp>
      <p:sp>
        <p:nvSpPr>
          <p:cNvPr id="22" name="矩形 21"/>
          <p:cNvSpPr/>
          <p:nvPr/>
        </p:nvSpPr>
        <p:spPr>
          <a:xfrm>
            <a:off x="395536" y="2132856"/>
            <a:ext cx="8568952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iomanip.h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5000"/>
              </a:lnSpc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(6);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只管随后一个数的域宽 </a:t>
            </a:r>
          </a:p>
          <a:p>
            <a:pPr>
              <a:buNone/>
            </a:pP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&lt;&lt;4785&lt;&lt;27.4272&lt;&lt;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478527.4272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(6)&lt;&lt;4785&lt;&lt;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(8)&lt;&lt;27.4272&lt;&lt;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    	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 4785 27.4272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(6);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cout.precision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(3);</a:t>
            </a:r>
          </a:p>
          <a:p>
            <a:pPr lvl="2"/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当格式为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::scientific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或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::fixed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时，浮点数精度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np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指小数点后的位数，否则指有效数字，此时设置浮点数的有效数字为3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zh-CN" altLang="en-US" sz="20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&lt;&lt;4785&lt;&lt;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(8)&lt;&lt;27.4272&lt;&lt;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	     	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//4785    27.4</a:t>
            </a:r>
            <a:endParaRPr lang="zh-CN" altLang="en-US" sz="20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67544" y="1052736"/>
            <a:ext cx="8153400" cy="541974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(6)&lt;&lt;4785&lt;&lt;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(8)&lt;&lt;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setprecision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&lt;&lt;27.4272&lt;&lt;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 4785      27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setprecision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(2)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设置浮点数的有效数字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cout.setf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::fixed,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floatfield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今后以定点格式显示浮点数(无指数部分)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(6);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cout.precision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(3);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当格式为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::fixed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时，设置小数点后的位数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&lt;&lt;4785&lt;&lt;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(8)&lt;&lt;27.4272&lt;&lt;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 4785  27.427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格式控制函数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格式控制程序示例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五边形 38"/>
          <p:cNvSpPr/>
          <p:nvPr/>
        </p:nvSpPr>
        <p:spPr bwMode="auto">
          <a:xfrm flipH="1">
            <a:off x="2041525" y="3744000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2852862"/>
            <a:ext cx="5356225" cy="3528473"/>
            <a:chOff x="1643042" y="2332577"/>
            <a:chExt cx="5356246" cy="3528485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2332577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1641600" y="980728"/>
            <a:ext cx="5356225" cy="2664296"/>
            <a:chOff x="1643042" y="3196754"/>
            <a:chExt cx="5356246" cy="2664308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196754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413286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7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116033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7784" y="20521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7784" y="29882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38523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47884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27784" y="572454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</a:t>
            </a:r>
          </a:p>
        </p:txBody>
      </p:sp>
      <p:sp>
        <p:nvSpPr>
          <p:cNvPr id="40" name="矩形 39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矩形 48">
            <a:hlinkClick r:id="rId5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54" name="矩形 53">
            <a:hlinkClick r:id="rId6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55" name="矩形 54">
            <a:hlinkClick r:id="rId7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56" name="矩形 55">
            <a:hlinkClick r:id="rId7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读写磁盘文件的一般处理过程</a:t>
            </a:r>
          </a:p>
        </p:txBody>
      </p:sp>
      <p:sp>
        <p:nvSpPr>
          <p:cNvPr id="14" name="矩形 1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文件的打开与关闭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  <p:graphicFrame>
        <p:nvGraphicFramePr>
          <p:cNvPr id="12" name="内容占位符 11"/>
          <p:cNvGraphicFramePr>
            <a:graphicFrameLocks noGrp="1"/>
          </p:cNvGraphicFramePr>
          <p:nvPr>
            <p:ph idx="1"/>
          </p:nvPr>
        </p:nvGraphicFramePr>
        <p:xfrm>
          <a:off x="1475656" y="1916832"/>
          <a:ext cx="6131024" cy="2076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3" name="内容占位符 1"/>
          <p:cNvSpPr txBox="1">
            <a:spLocks/>
          </p:cNvSpPr>
          <p:nvPr/>
        </p:nvSpPr>
        <p:spPr bwMode="auto">
          <a:xfrm>
            <a:off x="457200" y="4005063"/>
            <a:ext cx="8229600" cy="172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400" dirty="0">
                <a:latin typeface="+mn-lt"/>
                <a:ea typeface="黑体" pitchFamily="2" charset="-122"/>
              </a:rPr>
              <a:t>“</a:t>
            </a:r>
            <a:r>
              <a:rPr lang="zh-CN" altLang="en-US" sz="2400" dirty="0">
                <a:latin typeface="+mn-lt"/>
                <a:ea typeface="黑体" pitchFamily="2" charset="-122"/>
              </a:rPr>
              <a:t>打开文件”通常通过构造函数自动完成（也可显式调用成员函数</a:t>
            </a:r>
            <a:r>
              <a:rPr lang="en-US" altLang="zh-CN" sz="2400" dirty="0">
                <a:latin typeface="+mn-lt"/>
                <a:ea typeface="黑体" pitchFamily="2" charset="-122"/>
              </a:rPr>
              <a:t>open</a:t>
            </a:r>
            <a:r>
              <a:rPr lang="zh-CN" altLang="en-US" sz="2400" dirty="0">
                <a:latin typeface="+mn-lt"/>
                <a:ea typeface="黑体" pitchFamily="2" charset="-122"/>
              </a:rPr>
              <a:t>完成）</a:t>
            </a:r>
            <a:endParaRPr lang="en-US" altLang="zh-CN" sz="2400" dirty="0">
              <a:latin typeface="+mn-lt"/>
              <a:ea typeface="黑体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400" dirty="0">
                <a:latin typeface="+mn-lt"/>
                <a:ea typeface="黑体" pitchFamily="2" charset="-122"/>
              </a:rPr>
              <a:t>“关闭文件”通常通过使用“&lt;流类对象名&gt;.</a:t>
            </a:r>
            <a:r>
              <a:rPr lang="en-US" altLang="zh-CN" sz="2400" dirty="0">
                <a:latin typeface="+mn-lt"/>
                <a:ea typeface="黑体" pitchFamily="2" charset="-122"/>
              </a:rPr>
              <a:t>close();”</a:t>
            </a:r>
            <a:r>
              <a:rPr lang="zh-CN" altLang="en-US" sz="2400" dirty="0">
                <a:latin typeface="+mn-lt"/>
                <a:ea typeface="黑体" pitchFamily="2" charset="-122"/>
              </a:rPr>
              <a:t>来显式完成。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outfile1("myfile1.txt");</a:t>
            </a:r>
          </a:p>
          <a:p>
            <a:pPr lvl="1"/>
            <a:r>
              <a:rPr lang="zh-CN" altLang="en-US" dirty="0"/>
              <a:t>创建</a:t>
            </a:r>
            <a:r>
              <a:rPr lang="en-US" altLang="zh-CN" dirty="0" err="1"/>
              <a:t>ofstream</a:t>
            </a:r>
            <a:r>
              <a:rPr lang="zh-CN" altLang="en-US" dirty="0"/>
              <a:t>类的对象</a:t>
            </a:r>
            <a:r>
              <a:rPr lang="en-US" altLang="zh-CN" dirty="0"/>
              <a:t>outfile1；</a:t>
            </a:r>
            <a:r>
              <a:rPr lang="zh-CN" altLang="en-US" dirty="0"/>
              <a:t>使流类对象</a:t>
            </a:r>
            <a:r>
              <a:rPr lang="en-US" altLang="zh-CN" dirty="0"/>
              <a:t>outfile1</a:t>
            </a:r>
            <a:r>
              <a:rPr lang="zh-CN" altLang="en-US" dirty="0"/>
              <a:t>与磁盘文件"</a:t>
            </a:r>
            <a:r>
              <a:rPr lang="en-US" altLang="zh-CN" dirty="0"/>
              <a:t>myfile1.txt"</a:t>
            </a:r>
            <a:r>
              <a:rPr lang="zh-CN" altLang="en-US" dirty="0"/>
              <a:t>相联系；并打开用于“写”的磁盘文件"</a:t>
            </a:r>
            <a:r>
              <a:rPr lang="en-US" altLang="zh-CN" dirty="0"/>
              <a:t>myfile1.txt"。</a:t>
            </a:r>
          </a:p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outfile1;  </a:t>
            </a:r>
          </a:p>
          <a:p>
            <a:pPr lvl="1"/>
            <a:r>
              <a:rPr lang="zh-CN" altLang="en-US" dirty="0"/>
              <a:t>创建</a:t>
            </a:r>
            <a:r>
              <a:rPr lang="en-US" altLang="zh-CN" dirty="0" err="1"/>
              <a:t>ofstream</a:t>
            </a:r>
            <a:r>
              <a:rPr lang="zh-CN" altLang="en-US" dirty="0"/>
              <a:t>类的对象</a:t>
            </a:r>
            <a:r>
              <a:rPr lang="en-US" altLang="zh-CN" dirty="0"/>
              <a:t>outfile1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outfile1.open("myfile1.txt");  </a:t>
            </a:r>
          </a:p>
          <a:p>
            <a:pPr lvl="1"/>
            <a:r>
              <a:rPr lang="zh-CN" altLang="en-US" dirty="0"/>
              <a:t>显式调用成员函数</a:t>
            </a:r>
            <a:r>
              <a:rPr lang="en-US" altLang="zh-CN" dirty="0"/>
              <a:t>open</a:t>
            </a:r>
            <a:r>
              <a:rPr lang="zh-CN" altLang="en-US" dirty="0"/>
              <a:t>来打开文件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打开文件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::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szName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 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nMode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::in,  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nProt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filebuf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openprot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/>
            <a:r>
              <a:rPr lang="zh-CN" altLang="en-US" dirty="0"/>
              <a:t>参数:</a:t>
            </a:r>
          </a:p>
          <a:p>
            <a:pPr lvl="2"/>
            <a:r>
              <a:rPr lang="en-US" altLang="zh-CN" dirty="0" err="1"/>
              <a:t>szName</a:t>
            </a:r>
            <a:r>
              <a:rPr lang="en-US" altLang="zh-CN" dirty="0"/>
              <a:t> -- </a:t>
            </a:r>
            <a:r>
              <a:rPr lang="zh-CN" altLang="en-US" dirty="0"/>
              <a:t>文件名；</a:t>
            </a:r>
          </a:p>
          <a:p>
            <a:pPr lvl="2"/>
            <a:r>
              <a:rPr lang="en-US" altLang="zh-CN" dirty="0" err="1"/>
              <a:t>nMode</a:t>
            </a:r>
            <a:r>
              <a:rPr lang="en-US" altLang="zh-CN" dirty="0"/>
              <a:t>  -- </a:t>
            </a:r>
            <a:r>
              <a:rPr lang="zh-CN" altLang="en-US" dirty="0"/>
              <a:t>打开文件的方式。</a:t>
            </a:r>
          </a:p>
          <a:p>
            <a:pPr lvl="3"/>
            <a:r>
              <a:rPr lang="en-US" altLang="zh-CN" dirty="0" err="1"/>
              <a:t>ios</a:t>
            </a:r>
            <a:r>
              <a:rPr lang="en-US" altLang="zh-CN" dirty="0"/>
              <a:t>::in    --  </a:t>
            </a:r>
            <a:r>
              <a:rPr lang="zh-CN" altLang="en-US" dirty="0"/>
              <a:t>以读(输入)为目的打开。</a:t>
            </a:r>
          </a:p>
          <a:p>
            <a:pPr lvl="3"/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nocreate</a:t>
            </a:r>
            <a:r>
              <a:rPr lang="en-US" altLang="zh-CN" dirty="0"/>
              <a:t> -- </a:t>
            </a:r>
            <a:r>
              <a:rPr lang="zh-CN" altLang="en-US" dirty="0"/>
              <a:t>仅打开一个已存在文件。  </a:t>
            </a:r>
          </a:p>
          <a:p>
            <a:pPr lvl="3"/>
            <a:r>
              <a:rPr lang="en-US" altLang="zh-CN" dirty="0" err="1"/>
              <a:t>ios</a:t>
            </a:r>
            <a:r>
              <a:rPr lang="en-US" altLang="zh-CN" dirty="0"/>
              <a:t>::binary   -- </a:t>
            </a:r>
            <a:r>
              <a:rPr lang="zh-CN" altLang="en-US" dirty="0"/>
              <a:t>打开二进制文件。 </a:t>
            </a:r>
          </a:p>
          <a:p>
            <a:pPr lvl="2"/>
            <a:r>
              <a:rPr lang="en-US" altLang="zh-CN" dirty="0" err="1"/>
              <a:t>nProt</a:t>
            </a:r>
            <a:r>
              <a:rPr lang="en-US" altLang="zh-CN" dirty="0"/>
              <a:t>  -- </a:t>
            </a:r>
            <a:r>
              <a:rPr lang="zh-CN" altLang="en-US" dirty="0"/>
              <a:t>指定所打开文件的保护方式。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文件流类的构造函数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szName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 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nMode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::out,  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nProt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filebuf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openprot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/>
            <a:r>
              <a:rPr lang="zh-CN" altLang="en-US" dirty="0"/>
              <a:t>参数:</a:t>
            </a:r>
          </a:p>
          <a:p>
            <a:pPr lvl="2"/>
            <a:r>
              <a:rPr lang="en-US" altLang="zh-CN" dirty="0" err="1"/>
              <a:t>szName</a:t>
            </a:r>
            <a:r>
              <a:rPr lang="en-US" altLang="zh-CN" dirty="0"/>
              <a:t> -- </a:t>
            </a:r>
            <a:r>
              <a:rPr lang="zh-CN" altLang="en-US" dirty="0"/>
              <a:t>文件名；</a:t>
            </a:r>
          </a:p>
          <a:p>
            <a:pPr lvl="2"/>
            <a:r>
              <a:rPr lang="en-US" altLang="zh-CN" dirty="0" err="1"/>
              <a:t>nMode</a:t>
            </a:r>
            <a:r>
              <a:rPr lang="en-US" altLang="zh-CN" dirty="0"/>
              <a:t>  -- </a:t>
            </a:r>
            <a:r>
              <a:rPr lang="zh-CN" altLang="en-US" dirty="0"/>
              <a:t>打开文件的方式。</a:t>
            </a:r>
          </a:p>
          <a:p>
            <a:pPr lvl="3"/>
            <a:r>
              <a:rPr lang="en-US" altLang="zh-CN" dirty="0" err="1"/>
              <a:t>ios</a:t>
            </a:r>
            <a:r>
              <a:rPr lang="en-US" altLang="zh-CN" dirty="0"/>
              <a:t>::out --  </a:t>
            </a:r>
            <a:r>
              <a:rPr lang="zh-CN" altLang="en-US" dirty="0"/>
              <a:t>以写(输出)为目的打开文件。</a:t>
            </a:r>
          </a:p>
          <a:p>
            <a:pPr lvl="3"/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trunc</a:t>
            </a:r>
            <a:r>
              <a:rPr lang="en-US" altLang="zh-CN" dirty="0"/>
              <a:t> -- </a:t>
            </a:r>
            <a:r>
              <a:rPr lang="zh-CN" altLang="en-US" dirty="0"/>
              <a:t>若文件存在，则将文件长度截为0。</a:t>
            </a:r>
          </a:p>
          <a:p>
            <a:pPr lvl="3"/>
            <a:r>
              <a:rPr lang="en-US" altLang="zh-CN" dirty="0" err="1"/>
              <a:t>ios</a:t>
            </a:r>
            <a:r>
              <a:rPr lang="en-US" altLang="zh-CN" dirty="0"/>
              <a:t>::binary  -- </a:t>
            </a:r>
            <a:r>
              <a:rPr lang="zh-CN" altLang="en-US" dirty="0"/>
              <a:t>打开二进制文件。</a:t>
            </a:r>
          </a:p>
          <a:p>
            <a:pPr lvl="3"/>
            <a:r>
              <a:rPr lang="en-US" altLang="zh-CN" dirty="0" err="1"/>
              <a:t>ios</a:t>
            </a:r>
            <a:r>
              <a:rPr lang="en-US" altLang="zh-CN" dirty="0"/>
              <a:t>::app --  </a:t>
            </a:r>
            <a:r>
              <a:rPr lang="zh-CN" altLang="en-US" dirty="0"/>
              <a:t>以追加方式打开。  </a:t>
            </a:r>
          </a:p>
          <a:p>
            <a:pPr lvl="3"/>
            <a:r>
              <a:rPr lang="zh-CN" altLang="en-US" dirty="0"/>
              <a:t>...</a:t>
            </a:r>
          </a:p>
          <a:p>
            <a:pPr lvl="2"/>
            <a:r>
              <a:rPr lang="en-US" altLang="zh-CN" dirty="0" err="1"/>
              <a:t>nProt</a:t>
            </a:r>
            <a:r>
              <a:rPr lang="en-US" altLang="zh-CN" dirty="0"/>
              <a:t> -- </a:t>
            </a:r>
            <a:r>
              <a:rPr lang="zh-CN" altLang="en-US" dirty="0"/>
              <a:t>指定所打开文件的保护方式。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文件流类的构造函数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五边形 38"/>
          <p:cNvSpPr/>
          <p:nvPr/>
        </p:nvSpPr>
        <p:spPr bwMode="auto">
          <a:xfrm flipH="1">
            <a:off x="2041525" y="1008000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3730018"/>
            <a:ext cx="5356225" cy="2651310"/>
            <a:chOff x="1643042" y="3209740"/>
            <a:chExt cx="5356246" cy="2651322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1641600" y="1002834"/>
            <a:ext cx="5356225" cy="2642190"/>
            <a:chOff x="1643042" y="3218860"/>
            <a:chExt cx="5356246" cy="2642202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7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116033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7784" y="20521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7784" y="29882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38523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47884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27784" y="572454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</a:t>
            </a:r>
          </a:p>
        </p:txBody>
      </p:sp>
      <p:sp>
        <p:nvSpPr>
          <p:cNvPr id="40" name="矩形 39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矩形 48">
            <a:hlinkClick r:id="rId5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矩形 51">
            <a:hlinkClick r:id="rId6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流类库的特点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矩形 52">
            <a:hlinkClick r:id="rId7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文件与流的概念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矩形 53">
            <a:hlinkClick r:id="rId7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流类库简介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szName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nMode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 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nProt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filebuf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openprot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/>
            <a:r>
              <a:rPr lang="zh-CN" altLang="en-US" dirty="0"/>
              <a:t>参数含义和用法与</a:t>
            </a:r>
            <a:r>
              <a:rPr lang="en-US" altLang="zh-CN" dirty="0" err="1"/>
              <a:t>ofstream</a:t>
            </a:r>
            <a:r>
              <a:rPr lang="zh-CN" altLang="en-US" dirty="0"/>
              <a:t>构造函数处相同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文件流类的构造函数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文件流类的</a:t>
            </a:r>
            <a:r>
              <a:rPr lang="en-US" altLang="zh-CN" dirty="0"/>
              <a:t>open</a:t>
            </a:r>
            <a:r>
              <a:rPr lang="zh-CN" altLang="en-US" dirty="0"/>
              <a:t>成员函数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928688" y="2500313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lvl="2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open(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char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szName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nMode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::out, 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nProt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filebuf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openprot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63" y="2071688"/>
            <a:ext cx="276550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ofstream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::open</a:t>
            </a:r>
          </a:p>
        </p:txBody>
      </p:sp>
      <p:sp>
        <p:nvSpPr>
          <p:cNvPr id="11" name="矩形 10"/>
          <p:cNvSpPr/>
          <p:nvPr/>
        </p:nvSpPr>
        <p:spPr>
          <a:xfrm>
            <a:off x="928688" y="3994150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lvl="2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open(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char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szName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nMode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::in, 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nProt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filebuf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openprot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063" y="3565525"/>
            <a:ext cx="276550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ifstream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::open</a:t>
            </a:r>
          </a:p>
        </p:txBody>
      </p:sp>
      <p:sp>
        <p:nvSpPr>
          <p:cNvPr id="13" name="矩形 12"/>
          <p:cNvSpPr/>
          <p:nvPr/>
        </p:nvSpPr>
        <p:spPr>
          <a:xfrm>
            <a:off x="928688" y="5494338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lvl="2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open(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char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szName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nMode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nProt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filebuf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openprot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); </a:t>
            </a:r>
            <a:endParaRPr lang="zh-CN" alt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63" y="5059363"/>
            <a:ext cx="25811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fstream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::open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文件的打开与关闭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charset="0"/>
              <a:buChar char=" "/>
            </a:pPr>
            <a:r>
              <a:rPr lang="en-US" altLang="zh-CN" sz="2800" dirty="0" err="1"/>
              <a:t>ifstream</a:t>
            </a:r>
            <a:r>
              <a:rPr lang="zh-CN" altLang="en-US" sz="2800" dirty="0"/>
              <a:t>类由</a:t>
            </a:r>
            <a:r>
              <a:rPr lang="en-US" altLang="zh-CN" sz="2800" dirty="0" err="1"/>
              <a:t>istream</a:t>
            </a:r>
            <a:r>
              <a:rPr lang="zh-CN" altLang="en-US" sz="2800" dirty="0"/>
              <a:t>类所派生，而</a:t>
            </a:r>
            <a:r>
              <a:rPr lang="en-US" altLang="zh-CN" sz="2800" dirty="0" err="1"/>
              <a:t>istream</a:t>
            </a:r>
            <a:r>
              <a:rPr lang="zh-CN" altLang="en-US" sz="2800" dirty="0"/>
              <a:t>类中预定义了公有的运算符重载函数“</a:t>
            </a:r>
            <a:r>
              <a:rPr lang="en-US" altLang="zh-CN" sz="2800" dirty="0"/>
              <a:t>operator &gt;&gt;”，</a:t>
            </a:r>
            <a:r>
              <a:rPr lang="zh-CN" altLang="en-US" sz="2800" dirty="0"/>
              <a:t>所以，</a:t>
            </a:r>
            <a:r>
              <a:rPr lang="en-US" altLang="zh-CN" sz="2800" dirty="0" err="1"/>
              <a:t>ifstream</a:t>
            </a:r>
            <a:r>
              <a:rPr lang="zh-CN" altLang="en-US" sz="2800" dirty="0"/>
              <a:t>流（类对象）可以使用预定义的算符“&gt;&gt;”来对自定义磁盘文件进行“读”操作（允许通过派生类对象直接调用其基类的公有成员函数）；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使用插入运算符</a:t>
            </a:r>
            <a:r>
              <a:rPr lang="en-US" altLang="zh-CN" dirty="0"/>
              <a:t>&gt;&gt;</a:t>
            </a:r>
            <a:r>
              <a:rPr lang="zh-CN" altLang="en-US" dirty="0"/>
              <a:t>读文件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ofstream</a:t>
            </a:r>
            <a:r>
              <a:rPr lang="zh-CN" altLang="en-US" dirty="0"/>
              <a:t>类由</a:t>
            </a:r>
            <a:r>
              <a:rPr lang="en-US" altLang="zh-CN" dirty="0" err="1"/>
              <a:t>ostream</a:t>
            </a:r>
            <a:r>
              <a:rPr lang="zh-CN" altLang="en-US" dirty="0"/>
              <a:t>类所派生，而</a:t>
            </a:r>
            <a:r>
              <a:rPr lang="en-US" altLang="zh-CN" dirty="0" err="1"/>
              <a:t>ostream</a:t>
            </a:r>
            <a:r>
              <a:rPr lang="zh-CN" altLang="en-US" dirty="0"/>
              <a:t>类中预定义了公有的运算符重载函数“</a:t>
            </a:r>
            <a:r>
              <a:rPr lang="en-US" altLang="zh-CN" dirty="0"/>
              <a:t>operator &lt;&lt;”，</a:t>
            </a:r>
            <a:r>
              <a:rPr lang="zh-CN" altLang="en-US" dirty="0"/>
              <a:t>所以，</a:t>
            </a:r>
            <a:r>
              <a:rPr lang="en-US" altLang="zh-CN" dirty="0" err="1"/>
              <a:t>ofstream</a:t>
            </a:r>
            <a:r>
              <a:rPr lang="zh-CN" altLang="en-US" dirty="0"/>
              <a:t>流（类对象）可以使用预定义的算符“&lt;&lt;”来对自定义磁盘文件进行“写”操作；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使用提取运算符</a:t>
            </a:r>
            <a:r>
              <a:rPr lang="en-US" altLang="zh-CN" dirty="0"/>
              <a:t>&lt;&lt;</a:t>
            </a:r>
            <a:r>
              <a:rPr lang="zh-CN" altLang="en-US" dirty="0"/>
              <a:t>写文件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fstream</a:t>
            </a:r>
            <a:r>
              <a:rPr lang="zh-CN" altLang="en-US" dirty="0"/>
              <a:t>类由</a:t>
            </a:r>
            <a:r>
              <a:rPr lang="en-US" altLang="zh-CN" dirty="0" err="1"/>
              <a:t>iostream</a:t>
            </a:r>
            <a:r>
              <a:rPr lang="zh-CN" altLang="en-US" dirty="0"/>
              <a:t>所派生，</a:t>
            </a:r>
            <a:r>
              <a:rPr lang="en-US" altLang="zh-CN" dirty="0" err="1"/>
              <a:t>iostream</a:t>
            </a:r>
            <a:r>
              <a:rPr lang="zh-CN" altLang="en-US" dirty="0"/>
              <a:t>类由</a:t>
            </a:r>
            <a:r>
              <a:rPr lang="en-US" altLang="zh-CN" dirty="0" err="1"/>
              <a:t>istream</a:t>
            </a:r>
            <a:r>
              <a:rPr lang="zh-CN" altLang="en-US" dirty="0"/>
              <a:t>与</a:t>
            </a:r>
            <a:r>
              <a:rPr lang="en-US" altLang="zh-CN" dirty="0" err="1"/>
              <a:t>ostream</a:t>
            </a:r>
            <a:r>
              <a:rPr lang="zh-CN" altLang="en-US" dirty="0"/>
              <a:t>类共同派生，所以，</a:t>
            </a:r>
            <a:r>
              <a:rPr lang="en-US" altLang="zh-CN" dirty="0" err="1"/>
              <a:t>fstream</a:t>
            </a:r>
            <a:r>
              <a:rPr lang="zh-CN" altLang="en-US" dirty="0"/>
              <a:t>流（类对象）可以使用预定义的算符“&gt;&gt;”和“&lt;&lt;”来对自定义磁盘文件进行“读” 与“写”操作</a:t>
            </a:r>
            <a:endParaRPr lang="en-US" altLang="zh-CN" dirty="0"/>
          </a:p>
          <a:p>
            <a:pPr lvl="1"/>
            <a:r>
              <a:rPr lang="zh-CN" altLang="en-US" dirty="0"/>
              <a:t>使用预定义的算符“&lt;&lt;”来进行“写”操作时，为了今后能正确读出，数据间要人为地添加分隔符（比如空格），这与用算符“&gt;&gt;”来进行“读”操作时遇空格或换行均结束一个数据相呼应。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使用插入和提取运算符读写文件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688" y="1553369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下述示例程序做了如下的3件事：1) 往文件写数据；2) 往文件尾部追加数据； 3) 从文件读出数据并显示在屏幕上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1124744"/>
            <a:ext cx="17075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10.4】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使用插入与提取运算符进行文件读写</a:t>
            </a: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  <p:sp>
        <p:nvSpPr>
          <p:cNvPr id="22" name="矩形 21"/>
          <p:cNvSpPr/>
          <p:nvPr/>
        </p:nvSpPr>
        <p:spPr>
          <a:xfrm>
            <a:off x="611560" y="2416820"/>
            <a:ext cx="85324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fstream.h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//1) 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往文件写数据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u="heavy" dirty="0" err="1"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altLang="zh-CN" b="1" u="heavy" dirty="0"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 outfile1("myfile1.txt");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以“写”方式打开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u="heavy" dirty="0"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outfile1&lt;&lt;"Hello!...CHINA!  </a:t>
            </a:r>
            <a:r>
              <a:rPr lang="en-US" altLang="zh-CN" b="1" u="heavy" dirty="0" err="1"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Nankai_University</a:t>
            </a:r>
            <a:r>
              <a:rPr lang="en-US" altLang="zh-CN" b="1" u="heavy" dirty="0"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b="1" u="heavy" dirty="0" err="1"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u="heavy" dirty="0"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outfile1.close();</a:t>
            </a:r>
          </a:p>
          <a:p>
            <a:pPr marL="800100" lvl="1" indent="-342900" eaLnBrk="0" hangingPunct="0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B050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		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//2) 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往文件尾部追加数据 </a:t>
            </a:r>
          </a:p>
          <a:p>
            <a:pPr marL="800100" lvl="1" indent="-342900" eaLnBrk="0" hangingPunct="0">
              <a:spcBef>
                <a:spcPts val="0"/>
              </a:spcBef>
              <a:defRPr/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outfile1.open("myfile1.txt",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::app);  </a:t>
            </a:r>
          </a:p>
          <a:p>
            <a:pPr marL="800100" lvl="1" indent="-342900" eaLnBrk="0" hangingPunct="0">
              <a:spcBef>
                <a:spcPts val="0"/>
              </a:spcBef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以“追加”方式打开</a:t>
            </a:r>
          </a:p>
          <a:p>
            <a:pPr marL="800100" lvl="1" indent="-342900" eaLnBrk="0" hangingPunct="0">
              <a:spcBef>
                <a:spcPts val="0"/>
              </a:spcBef>
              <a:defRPr/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x=1212, y=6868;</a:t>
            </a:r>
          </a:p>
          <a:p>
            <a:pPr marL="800100" lvl="1" indent="-342900" eaLnBrk="0" hangingPunct="0">
              <a:spcBef>
                <a:spcPts val="0"/>
              </a:spcBef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outfile1&lt;&lt;x&lt;&lt;" "&lt;&lt;y&lt;&lt;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800100" lvl="1" indent="-342900" eaLnBrk="0" hangingPunct="0">
              <a:spcBef>
                <a:spcPts val="0"/>
              </a:spcBef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注意，数据间要人为添加分割符空格</a:t>
            </a:r>
          </a:p>
          <a:p>
            <a:pPr marL="800100" lvl="1" indent="-342900" eaLnBrk="0" hangingPunct="0">
              <a:spcBef>
                <a:spcPts val="0"/>
              </a:spcBef>
              <a:defRPr/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outfile1.close();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 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8" name="矩形 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9" name="矩形 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使用插入与提取运算符进行文件读写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57200" y="1124744"/>
            <a:ext cx="8258204" cy="520543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		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//3) 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从文件读出数据并显示在屏幕上。</a:t>
            </a:r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char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str1[80], str2[80];</a:t>
            </a:r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x2,y2;</a:t>
            </a:r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kumimoji="0" lang="en-US" altLang="zh-CN" b="1" i="0" u="heavy" strike="noStrike" kern="1200" cap="none" spc="0" normalizeH="0" baseline="0" noProof="0" dirty="0" err="1">
                <a:ln>
                  <a:noFill/>
                </a:ln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ifstream</a:t>
            </a:r>
            <a:r>
              <a:rPr kumimoji="0" lang="en-US" altLang="zh-CN" b="1" i="0" u="heavy" strike="noStrike" kern="1200" cap="none" spc="0" normalizeH="0" baseline="0" noProof="0" dirty="0">
                <a:ln>
                  <a:noFill/>
                </a:ln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 infile1("myfile1.txt");</a:t>
            </a:r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以读方式打开</a:t>
            </a:r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b="1" i="0" u="heavy" strike="noStrike" kern="1200" cap="none" spc="0" normalizeH="0" baseline="0" noProof="0" dirty="0">
                <a:ln>
                  <a:noFill/>
                </a:ln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infile1&gt;&gt;str1&gt;&gt;str2; </a:t>
            </a:r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使用“&gt;&gt;”读(遇空格、换行均结束)</a:t>
            </a:r>
            <a:endParaRPr lang="en-US" altLang="zh-CN" b="1" dirty="0">
              <a:solidFill>
                <a:srgbClr val="0066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infile1&gt;&gt;x2&gt;&gt;y2;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b="1" u="heavy" dirty="0"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infile1.close();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&lt;&lt;"str1="&lt;&lt;str1&lt;&lt;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&lt;&lt;"str2="&lt;&lt;str2&lt;&lt;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&lt;&lt;"x2="&lt;&lt;x2&lt;&lt;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&lt;&lt;"y2="&lt;&lt;y2&lt;&lt;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程序执行后的显示结果如下：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str1=Hello!...CHINA!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str2=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Nankai_University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x2=1212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y2=6868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b="1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文件流类的成员函数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928688" y="2500313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lvl="1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读写字符</a:t>
            </a:r>
          </a:p>
          <a:p>
            <a:pPr marL="274638" lvl="1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多用于读写文本文件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2071688"/>
            <a:ext cx="175881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get()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与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put()</a:t>
            </a:r>
          </a:p>
        </p:txBody>
      </p:sp>
      <p:sp>
        <p:nvSpPr>
          <p:cNvPr id="11" name="矩形 10"/>
          <p:cNvSpPr/>
          <p:nvPr/>
        </p:nvSpPr>
        <p:spPr>
          <a:xfrm>
            <a:off x="928688" y="3994150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读写二进制数据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多用于读写二进制文件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63" y="3565525"/>
            <a:ext cx="217078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read()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与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write()</a:t>
            </a:r>
          </a:p>
        </p:txBody>
      </p:sp>
      <p:sp>
        <p:nvSpPr>
          <p:cNvPr id="13" name="矩形 12"/>
          <p:cNvSpPr/>
          <p:nvPr/>
        </p:nvSpPr>
        <p:spPr>
          <a:xfrm>
            <a:off x="928688" y="5494338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读字符串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多用于读文本文件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0063" y="5059363"/>
            <a:ext cx="129875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getline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()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&amp; get(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rch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/>
            <a:r>
              <a:rPr lang="zh-CN" altLang="en-US" dirty="0"/>
              <a:t>功能：从自定义文件中读出1个字符放入引用</a:t>
            </a:r>
            <a:r>
              <a:rPr lang="en-US" altLang="zh-CN" dirty="0" err="1"/>
              <a:t>rch</a:t>
            </a:r>
            <a:r>
              <a:rPr lang="zh-CN" altLang="en-US" dirty="0"/>
              <a:t>中。</a:t>
            </a:r>
          </a:p>
          <a:p>
            <a:pPr>
              <a:spcBef>
                <a:spcPts val="1200"/>
              </a:spcBef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&amp; put(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/>
            <a:r>
              <a:rPr lang="zh-CN" altLang="en-US" dirty="0"/>
              <a:t>功能：将字符</a:t>
            </a:r>
            <a:r>
              <a:rPr lang="en-US" altLang="zh-CN" dirty="0" err="1"/>
              <a:t>ch</a:t>
            </a:r>
            <a:r>
              <a:rPr lang="zh-CN" altLang="en-US" dirty="0"/>
              <a:t>写到自定义文件中。</a:t>
            </a:r>
          </a:p>
          <a:p>
            <a:pPr algn="just"/>
            <a:r>
              <a:rPr lang="zh-CN" altLang="en-US" dirty="0"/>
              <a:t>注意，</a:t>
            </a:r>
            <a:r>
              <a:rPr lang="en-US" altLang="zh-CN" dirty="0"/>
              <a:t>put</a:t>
            </a:r>
            <a:r>
              <a:rPr lang="zh-CN" altLang="en-US" dirty="0"/>
              <a:t>实际上只是</a:t>
            </a:r>
            <a:r>
              <a:rPr lang="en-US" altLang="zh-CN" dirty="0" err="1"/>
              <a:t>ostream</a:t>
            </a:r>
            <a:r>
              <a:rPr lang="zh-CN" altLang="en-US" dirty="0"/>
              <a:t>类中定义的公有成员函数，当然通过其派生类</a:t>
            </a:r>
            <a:r>
              <a:rPr lang="en-US" altLang="zh-CN" dirty="0" err="1"/>
              <a:t>ofstream</a:t>
            </a:r>
            <a:r>
              <a:rPr lang="zh-CN" altLang="en-US" dirty="0"/>
              <a:t>的类对象也可以直接对它进行调用。同理，通过</a:t>
            </a:r>
            <a:r>
              <a:rPr lang="en-US" altLang="zh-CN" dirty="0" err="1"/>
              <a:t>ifstream</a:t>
            </a:r>
            <a:r>
              <a:rPr lang="zh-CN" altLang="en-US" dirty="0"/>
              <a:t>的类对象可以直接调用</a:t>
            </a:r>
            <a:r>
              <a:rPr lang="en-US" altLang="zh-CN" dirty="0"/>
              <a:t>get。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get()</a:t>
            </a:r>
            <a:r>
              <a:rPr lang="zh-CN" altLang="en-US" dirty="0"/>
              <a:t>与</a:t>
            </a:r>
            <a:r>
              <a:rPr lang="en-US" altLang="zh-CN" dirty="0"/>
              <a:t>put()</a:t>
            </a:r>
            <a:r>
              <a:rPr lang="zh-CN" altLang="en-US" dirty="0"/>
              <a:t>读写文本文件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688" y="1553369"/>
            <a:ext cx="7786687" cy="10835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从键盘输入任一个字符串，通过</a:t>
            </a:r>
            <a:r>
              <a:rPr lang="en-US" altLang="zh-CN" sz="2000" dirty="0">
                <a:solidFill>
                  <a:schemeClr val="tx1"/>
                </a:solidFill>
              </a:rPr>
              <a:t>put</a:t>
            </a:r>
            <a:r>
              <a:rPr lang="zh-CN" altLang="en-US" sz="2000" dirty="0">
                <a:solidFill>
                  <a:schemeClr val="tx1"/>
                </a:solidFill>
              </a:rPr>
              <a:t>将其写到自定义磁盘文件“</a:t>
            </a:r>
            <a:r>
              <a:rPr lang="en-US" altLang="zh-CN" sz="2000" dirty="0">
                <a:solidFill>
                  <a:schemeClr val="tx1"/>
                </a:solidFill>
              </a:rPr>
              <a:t>putgetfile.txt”</a:t>
            </a:r>
            <a:r>
              <a:rPr lang="zh-CN" altLang="en-US" sz="2000" dirty="0">
                <a:solidFill>
                  <a:schemeClr val="tx1"/>
                </a:solidFill>
              </a:rPr>
              <a:t>中，而后再使用</a:t>
            </a:r>
            <a:r>
              <a:rPr lang="en-US" altLang="zh-CN" sz="2000" dirty="0">
                <a:solidFill>
                  <a:schemeClr val="tx1"/>
                </a:solidFill>
              </a:rPr>
              <a:t>get</a:t>
            </a:r>
            <a:r>
              <a:rPr lang="zh-CN" altLang="en-US" sz="2000" dirty="0">
                <a:solidFill>
                  <a:schemeClr val="tx1"/>
                </a:solidFill>
              </a:rPr>
              <a:t>从该文件中读出所写串并显示在屏幕上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1124744"/>
            <a:ext cx="17075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10.5】</a:t>
            </a:r>
          </a:p>
        </p:txBody>
      </p:sp>
      <p:sp>
        <p:nvSpPr>
          <p:cNvPr id="22" name="矩形 21"/>
          <p:cNvSpPr/>
          <p:nvPr/>
        </p:nvSpPr>
        <p:spPr>
          <a:xfrm>
            <a:off x="611560" y="2843058"/>
            <a:ext cx="81369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fstream.h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main() {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键盘输入字符串，通过</a:t>
            </a:r>
            <a:r>
              <a:rPr lang="en-US" altLang="zh-CN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put</a:t>
            </a:r>
            <a:r>
              <a:rPr lang="zh-CN" altLang="en-US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将其写到自定义磁盘文件中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[80];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&lt;&lt;"Input string:"&lt;&lt;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gets(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("putgetfile.txt"); 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] )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fout.put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++]);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fout.close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&lt;&lt;“--------------------”&lt;&lt;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	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24" name="矩形 23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25" name="矩形 24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26" name="矩形 25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/>
              <a:t>流类库的特点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C++</a:t>
            </a:r>
            <a:r>
              <a:rPr lang="zh-CN" altLang="en-US" dirty="0"/>
              <a:t>语言自己的支持</a:t>
            </a:r>
            <a:r>
              <a:rPr lang="en-US" altLang="zh-CN" dirty="0"/>
              <a:t>I/O </a:t>
            </a:r>
            <a:r>
              <a:rPr lang="zh-CN" altLang="en-US" dirty="0"/>
              <a:t>操作的流类库代替</a:t>
            </a:r>
            <a:r>
              <a:rPr lang="en-US" altLang="zh-CN" dirty="0" err="1"/>
              <a:t>printf</a:t>
            </a:r>
            <a:r>
              <a:rPr lang="en-US" altLang="zh-CN" dirty="0"/>
              <a:t> </a:t>
            </a:r>
            <a:r>
              <a:rPr lang="zh-CN" altLang="en-US" dirty="0"/>
              <a:t>函数族，是一个明显的进步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语言的</a:t>
            </a:r>
            <a:r>
              <a:rPr lang="en-US" altLang="zh-CN" dirty="0" err="1"/>
              <a:t>printf</a:t>
            </a:r>
            <a:r>
              <a:rPr lang="zh-CN" altLang="en-US" dirty="0"/>
              <a:t>函数族</a:t>
            </a:r>
            <a:endParaRPr lang="en-US" altLang="zh-CN" dirty="0"/>
          </a:p>
          <a:p>
            <a:pPr lvl="2"/>
            <a:r>
              <a:rPr lang="zh-CN" altLang="en-US" dirty="0"/>
              <a:t>由一族函数，控制输入输出，例如：</a:t>
            </a:r>
            <a:endParaRPr lang="en-US" altLang="zh-CN" dirty="0"/>
          </a:p>
          <a:p>
            <a:pPr lvl="3"/>
            <a:r>
              <a:rPr lang="en-US" altLang="zh-CN" dirty="0" err="1"/>
              <a:t>printf</a:t>
            </a:r>
            <a:r>
              <a:rPr lang="en-US" altLang="zh-CN" dirty="0"/>
              <a:t>()</a:t>
            </a:r>
          </a:p>
          <a:p>
            <a:pPr lvl="3"/>
            <a:r>
              <a:rPr lang="en-US" altLang="zh-CN" dirty="0" err="1"/>
              <a:t>scanf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语言的流类库</a:t>
            </a:r>
            <a:endParaRPr lang="en-US" altLang="zh-CN" dirty="0"/>
          </a:p>
          <a:p>
            <a:pPr lvl="2"/>
            <a:r>
              <a:rPr lang="zh-CN" altLang="en-US" dirty="0"/>
              <a:t>将输入输出封装成流类，调用相关成员函数控制输入输出，例如：</a:t>
            </a:r>
            <a:endParaRPr lang="en-US" altLang="zh-CN" dirty="0"/>
          </a:p>
          <a:p>
            <a:pPr lvl="3"/>
            <a:r>
              <a:rPr lang="en-US" altLang="zh-CN" dirty="0" err="1"/>
              <a:t>cout</a:t>
            </a:r>
            <a:r>
              <a:rPr lang="en-US" altLang="zh-CN" dirty="0"/>
              <a:t>&lt;&lt;a</a:t>
            </a:r>
          </a:p>
          <a:p>
            <a:pPr lvl="3"/>
            <a:r>
              <a:rPr lang="en-US" altLang="zh-CN" dirty="0" err="1"/>
              <a:t>cin</a:t>
            </a:r>
            <a:r>
              <a:rPr lang="en-US" altLang="zh-CN" dirty="0"/>
              <a:t>&gt;&gt;b</a:t>
            </a:r>
          </a:p>
          <a:p>
            <a:pPr lvl="3"/>
            <a:r>
              <a:rPr lang="en-US" altLang="zh-CN" dirty="0" err="1"/>
              <a:t>cout.width</a:t>
            </a:r>
            <a:r>
              <a:rPr lang="en-US" altLang="zh-CN" dirty="0"/>
              <a:t>(10)</a:t>
            </a:r>
          </a:p>
          <a:p>
            <a:pPr lvl="1"/>
            <a:endParaRPr lang="zh-CN" altLang="en-US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流类库的特点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文件与流的概念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流类库简介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1052736"/>
            <a:ext cx="7488832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而后使用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从文件中读出该串显示在屏幕上</a:t>
            </a:r>
          </a:p>
          <a:p>
            <a:pPr>
              <a:spcBef>
                <a:spcPts val="0"/>
              </a:spcBef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fin("putgetfile.txt");  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fin.get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(!fin.eof()){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从头读到文件结束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当前符号非文件结束符时继续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注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成员函数</a:t>
            </a:r>
            <a:r>
              <a:rPr lang="en-US" altLang="zh-CN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在读到文件结束时方返回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fin.get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fin.close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程序执行后的显示结果如下：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Input string: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File operating -- using 'put' and 'get', OK! 12345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--------------------------------------------------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File operating -- using 'put' and 'get', OK! 12345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763688" y="2420888"/>
            <a:ext cx="23042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688" y="1553369"/>
            <a:ext cx="7891784" cy="309976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使用类成员函数</a:t>
            </a:r>
            <a:r>
              <a:rPr lang="en-US" altLang="zh-CN" sz="2000" dirty="0">
                <a:solidFill>
                  <a:schemeClr val="tx1"/>
                </a:solidFill>
              </a:rPr>
              <a:t>get</a:t>
            </a:r>
            <a:r>
              <a:rPr lang="zh-CN" altLang="en-US" sz="2000" dirty="0">
                <a:solidFill>
                  <a:schemeClr val="tx1"/>
                </a:solidFill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</a:rPr>
              <a:t>put</a:t>
            </a:r>
            <a:r>
              <a:rPr lang="zh-CN" altLang="en-US" sz="2000" dirty="0">
                <a:solidFill>
                  <a:schemeClr val="tx1"/>
                </a:solidFill>
              </a:rPr>
              <a:t>对指定文件进行拷贝。被拷贝的“源文件”以及拷贝到的“目的文件”的名字与路径均由命令行参数来提供</a:t>
            </a:r>
          </a:p>
          <a:p>
            <a:pPr marL="731838" lvl="1" indent="-274638">
              <a:spcBef>
                <a:spcPts val="18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solidFill>
                  <a:schemeClr val="tx1"/>
                </a:solidFill>
              </a:rPr>
              <a:t>程序运行：</a:t>
            </a:r>
            <a:r>
              <a:rPr lang="en-US" altLang="zh-CN" dirty="0">
                <a:solidFill>
                  <a:schemeClr val="tx1"/>
                </a:solidFill>
              </a:rPr>
              <a:t>copy mycopy.cpp res_1.cpp</a:t>
            </a:r>
          </a:p>
          <a:p>
            <a:pPr marL="731838" lvl="1" indent="-274638">
              <a:spcBef>
                <a:spcPts val="12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solidFill>
                  <a:schemeClr val="tx1"/>
                </a:solidFill>
              </a:rPr>
              <a:t>程序执行结果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若提供的命令行参数为</a:t>
            </a:r>
            <a:r>
              <a:rPr lang="en-US" altLang="zh-CN" dirty="0">
                <a:solidFill>
                  <a:schemeClr val="tx1"/>
                </a:solidFill>
              </a:rPr>
              <a:t>:mycopy.cpp res_1.cpp): </a:t>
            </a:r>
          </a:p>
          <a:p>
            <a:pPr marL="1189038" lvl="2" indent="-274638">
              <a:spcBef>
                <a:spcPts val="1200"/>
              </a:spcBef>
              <a:buFont typeface="Arial" pitchFamily="34" charset="0"/>
              <a:buChar char="−"/>
              <a:defRPr/>
            </a:pPr>
            <a:r>
              <a:rPr lang="en-US" altLang="zh-CN" dirty="0">
                <a:solidFill>
                  <a:schemeClr val="tx1"/>
                </a:solidFill>
              </a:rPr>
              <a:t>Copy file from 'mycopy.cpp' to 'res_1.cpp'</a:t>
            </a:r>
          </a:p>
          <a:p>
            <a:pPr marL="731838" lvl="1" indent="-274638">
              <a:spcBef>
                <a:spcPts val="12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solidFill>
                  <a:schemeClr val="tx1"/>
                </a:solidFill>
              </a:rPr>
              <a:t>程序执行结果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若提供的命令行参数个数不对</a:t>
            </a:r>
            <a:r>
              <a:rPr lang="en-US" altLang="zh-CN" dirty="0">
                <a:solidFill>
                  <a:schemeClr val="tx1"/>
                </a:solidFill>
              </a:rPr>
              <a:t>):</a:t>
            </a:r>
          </a:p>
          <a:p>
            <a:pPr marL="1189038" lvl="2" indent="-274638">
              <a:spcBef>
                <a:spcPts val="1200"/>
              </a:spcBef>
              <a:buFont typeface="Arial" pitchFamily="34" charset="0"/>
              <a:buChar char="−"/>
              <a:defRPr/>
            </a:pPr>
            <a:r>
              <a:rPr lang="en-US" altLang="zh-CN" dirty="0">
                <a:solidFill>
                  <a:schemeClr val="tx1"/>
                </a:solidFill>
              </a:rPr>
              <a:t>ERROR! -- supplying 2 command-line </a:t>
            </a:r>
            <a:r>
              <a:rPr lang="en-US" altLang="zh-CN" dirty="0" err="1">
                <a:solidFill>
                  <a:schemeClr val="tx1"/>
                </a:solidFill>
              </a:rPr>
              <a:t>argements</a:t>
            </a:r>
            <a:r>
              <a:rPr lang="en-US" altLang="zh-CN" dirty="0">
                <a:solidFill>
                  <a:schemeClr val="tx1"/>
                </a:solidFill>
              </a:rPr>
              <a:t> ?!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63" y="1124744"/>
            <a:ext cx="17075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10.6】</a:t>
            </a:r>
          </a:p>
        </p:txBody>
      </p:sp>
      <p:sp>
        <p:nvSpPr>
          <p:cNvPr id="13" name="矩形 1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24" name="矩形 23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25" name="矩形 24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26" name="矩形 25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1305342"/>
            <a:ext cx="8496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fstream.h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process.h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!=3) {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命令行参数个数不对时</a:t>
            </a:r>
          </a:p>
          <a:p>
            <a:r>
              <a:rPr lang="zh-CN" altLang="en-US" sz="24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&lt;&lt;"ERROR ! -- supplying 2 command-line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argements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?!"&lt;&lt;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    exit (1);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&lt;&lt;"Copy file from '"&lt;&lt;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[1]&lt;&lt;"' to '"&lt;&lt;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[2]&lt;&lt;"'"&lt;&lt;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57200" y="1295400"/>
            <a:ext cx="8401080" cy="5029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ifstream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 fin(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argv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[1]);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命令行参数1作为文件名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  </a:t>
            </a:r>
            <a:r>
              <a:rPr lang="en-US" altLang="zh-CN" sz="24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ofstream</a:t>
            </a: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fout</a:t>
            </a: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argv</a:t>
            </a: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[2]);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命令行参数2作为文件名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 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ch</a:t>
            </a: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fin.get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ch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 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(!fin.eof()){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从头读到文件结束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	    </a:t>
            </a:r>
            <a:r>
              <a:rPr lang="en-US" altLang="zh-CN" sz="24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fout.put</a:t>
            </a: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ch</a:t>
            </a: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	    </a:t>
            </a:r>
            <a:r>
              <a:rPr lang="en-US" altLang="zh-CN" sz="24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fin.get</a:t>
            </a: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ch</a:t>
            </a: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  </a:t>
            </a:r>
            <a:r>
              <a:rPr lang="en-US" altLang="zh-CN" sz="24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fin.close</a:t>
            </a: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  </a:t>
            </a:r>
            <a:r>
              <a:rPr lang="en-US" altLang="zh-CN" sz="24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fout.close</a:t>
            </a: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}</a:t>
            </a:r>
            <a:endParaRPr lang="zh-CN" altLang="en-US" sz="2400" b="1" dirty="0">
              <a:latin typeface="Courier New" pitchFamily="49" charset="0"/>
              <a:ea typeface="黑体" pitchFamily="2" charset="-122"/>
              <a:cs typeface="Courier New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060848"/>
            <a:ext cx="3600400" cy="2232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10" name="矩形 9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12" name="矩形 11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read()</a:t>
            </a:r>
            <a:r>
              <a:rPr lang="zh-CN" altLang="en-US" dirty="0"/>
              <a:t>和</a:t>
            </a:r>
            <a:r>
              <a:rPr lang="en-US" altLang="zh-CN" dirty="0"/>
              <a:t>write()</a:t>
            </a:r>
            <a:r>
              <a:rPr lang="zh-CN" altLang="en-US" dirty="0"/>
              <a:t>读写二进制文件</a:t>
            </a:r>
          </a:p>
        </p:txBody>
      </p:sp>
      <p:sp>
        <p:nvSpPr>
          <p:cNvPr id="7" name="矩形 6"/>
          <p:cNvSpPr/>
          <p:nvPr/>
        </p:nvSpPr>
        <p:spPr>
          <a:xfrm>
            <a:off x="928688" y="4425950"/>
            <a:ext cx="7786687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功能：将</a:t>
            </a:r>
            <a:r>
              <a:rPr lang="en-US" altLang="zh-CN" sz="2000" dirty="0" err="1">
                <a:solidFill>
                  <a:schemeClr val="tx1"/>
                </a:solidFill>
              </a:rPr>
              <a:t>pch</a:t>
            </a:r>
            <a:r>
              <a:rPr lang="zh-CN" altLang="en-US" sz="2000" dirty="0">
                <a:solidFill>
                  <a:schemeClr val="tx1"/>
                </a:solidFill>
              </a:rPr>
              <a:t>缓冲区中的前</a:t>
            </a:r>
            <a:r>
              <a:rPr lang="en-US" altLang="zh-CN" sz="2000" dirty="0" err="1">
                <a:solidFill>
                  <a:schemeClr val="tx1"/>
                </a:solidFill>
              </a:rPr>
              <a:t>nCount</a:t>
            </a:r>
            <a:r>
              <a:rPr lang="zh-CN" altLang="en-US" sz="2000" dirty="0">
                <a:solidFill>
                  <a:schemeClr val="tx1"/>
                </a:solidFill>
              </a:rPr>
              <a:t>个字符写出到某个文件中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3789040"/>
            <a:ext cx="848020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b="1" dirty="0" err="1">
                <a:latin typeface="Courier New" pitchFamily="49" charset="0"/>
                <a:ea typeface="+mj-ea"/>
                <a:cs typeface="Courier New" pitchFamily="49" charset="0"/>
              </a:rPr>
              <a:t>ostream</a:t>
            </a:r>
            <a:r>
              <a:rPr lang="en-US" altLang="zh-CN" sz="2400" b="1" dirty="0">
                <a:latin typeface="Courier New" pitchFamily="49" charset="0"/>
                <a:ea typeface="+mj-ea"/>
                <a:cs typeface="Courier New" pitchFamily="49" charset="0"/>
              </a:rPr>
              <a:t>&amp; write( 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ea typeface="+mj-ea"/>
                <a:cs typeface="Courier New" pitchFamily="49" charset="0"/>
              </a:rPr>
              <a:t>const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ea typeface="+mj-ea"/>
                <a:cs typeface="Courier New" pitchFamily="49" charset="0"/>
              </a:rPr>
              <a:t> char</a:t>
            </a:r>
            <a:r>
              <a:rPr lang="en-US" altLang="zh-CN" sz="2400" b="1" dirty="0">
                <a:latin typeface="Courier New" pitchFamily="49" charset="0"/>
                <a:ea typeface="+mj-ea"/>
                <a:cs typeface="Courier New" pitchFamily="49" charset="0"/>
              </a:rPr>
              <a:t>* </a:t>
            </a:r>
            <a:r>
              <a:rPr lang="en-US" altLang="zh-CN" sz="2400" b="1" dirty="0" err="1">
                <a:latin typeface="Courier New" pitchFamily="49" charset="0"/>
                <a:ea typeface="+mj-ea"/>
                <a:cs typeface="Courier New" pitchFamily="49" charset="0"/>
              </a:rPr>
              <a:t>pch</a:t>
            </a:r>
            <a:r>
              <a:rPr lang="en-US" altLang="zh-CN" sz="2400" b="1" dirty="0">
                <a:latin typeface="Courier New" pitchFamily="49" charset="0"/>
                <a:ea typeface="+mj-ea"/>
                <a:cs typeface="Courier New" pitchFamily="49" charset="0"/>
              </a:rPr>
              <a:t>, 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ea typeface="+mj-ea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ea typeface="+mj-ea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ea typeface="+mj-ea"/>
                <a:cs typeface="Courier New" pitchFamily="49" charset="0"/>
              </a:rPr>
              <a:t>nCount</a:t>
            </a:r>
            <a:r>
              <a:rPr lang="en-US" altLang="zh-CN" sz="2400" b="1" dirty="0">
                <a:latin typeface="Courier New" pitchFamily="49" charset="0"/>
                <a:ea typeface="+mj-ea"/>
                <a:cs typeface="Courier New" pitchFamily="49" charset="0"/>
              </a:rPr>
              <a:t>);</a:t>
            </a:r>
          </a:p>
        </p:txBody>
      </p:sp>
      <p:sp>
        <p:nvSpPr>
          <p:cNvPr id="11" name="矩形 10"/>
          <p:cNvSpPr/>
          <p:nvPr/>
        </p:nvSpPr>
        <p:spPr>
          <a:xfrm>
            <a:off x="928688" y="2780283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功能：从某个文件中读入</a:t>
            </a:r>
            <a:r>
              <a:rPr lang="en-US" altLang="zh-CN" sz="2000" dirty="0" err="1">
                <a:solidFill>
                  <a:schemeClr val="tx1"/>
                </a:solidFill>
              </a:rPr>
              <a:t>nCount</a:t>
            </a:r>
            <a:r>
              <a:rPr lang="zh-CN" altLang="en-US" sz="2000" dirty="0">
                <a:solidFill>
                  <a:schemeClr val="tx1"/>
                </a:solidFill>
              </a:rPr>
              <a:t>个字符放入</a:t>
            </a:r>
            <a:r>
              <a:rPr lang="en-US" altLang="zh-CN" sz="2000" dirty="0" err="1">
                <a:solidFill>
                  <a:schemeClr val="tx1"/>
                </a:solidFill>
              </a:rPr>
              <a:t>pch</a:t>
            </a:r>
            <a:r>
              <a:rPr lang="zh-CN" altLang="en-US" sz="2000" dirty="0">
                <a:solidFill>
                  <a:schemeClr val="tx1"/>
                </a:solidFill>
              </a:rPr>
              <a:t>缓冲区中（若读至文件结束尚不足</a:t>
            </a:r>
            <a:r>
              <a:rPr lang="en-US" altLang="zh-CN" sz="2000" dirty="0" err="1">
                <a:solidFill>
                  <a:schemeClr val="tx1"/>
                </a:solidFill>
              </a:rPr>
              <a:t>nCount</a:t>
            </a:r>
            <a:r>
              <a:rPr lang="zh-CN" altLang="en-US" sz="2000" dirty="0">
                <a:solidFill>
                  <a:schemeClr val="tx1"/>
                </a:solidFill>
              </a:rPr>
              <a:t>个字符时，也将立即结束本次读取过程）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63" y="2135634"/>
            <a:ext cx="737413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defRPr/>
            </a:pPr>
            <a:r>
              <a:rPr lang="en-US" altLang="zh-CN" sz="2400" b="1" dirty="0" err="1">
                <a:latin typeface="Courier New" pitchFamily="49" charset="0"/>
                <a:ea typeface="+mj-ea"/>
                <a:cs typeface="Courier New" pitchFamily="49" charset="0"/>
              </a:rPr>
              <a:t>istream</a:t>
            </a:r>
            <a:r>
              <a:rPr lang="en-US" altLang="zh-CN" sz="2400" b="1" dirty="0">
                <a:latin typeface="Courier New" pitchFamily="49" charset="0"/>
                <a:ea typeface="+mj-ea"/>
                <a:cs typeface="Courier New" pitchFamily="49" charset="0"/>
              </a:rPr>
              <a:t>&amp; read(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ea typeface="+mj-ea"/>
                <a:cs typeface="Courier New" pitchFamily="49" charset="0"/>
              </a:rPr>
              <a:t>char</a:t>
            </a:r>
            <a:r>
              <a:rPr lang="en-US" altLang="zh-CN" sz="2400" b="1" dirty="0">
                <a:latin typeface="Courier New" pitchFamily="49" charset="0"/>
                <a:ea typeface="+mj-ea"/>
                <a:cs typeface="Courier New" pitchFamily="49" charset="0"/>
              </a:rPr>
              <a:t>* </a:t>
            </a:r>
            <a:r>
              <a:rPr lang="en-US" altLang="zh-CN" sz="2400" b="1" dirty="0" err="1">
                <a:latin typeface="Courier New" pitchFamily="49" charset="0"/>
                <a:ea typeface="+mj-ea"/>
                <a:cs typeface="Courier New" pitchFamily="49" charset="0"/>
              </a:rPr>
              <a:t>pch</a:t>
            </a:r>
            <a:r>
              <a:rPr lang="en-US" altLang="zh-CN" sz="2400" b="1" dirty="0">
                <a:latin typeface="Courier New" pitchFamily="49" charset="0"/>
                <a:ea typeface="+mj-ea"/>
                <a:cs typeface="Courier New" pitchFamily="49" charset="0"/>
              </a:rPr>
              <a:t>, 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ea typeface="+mj-ea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ea typeface="+mj-ea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ea typeface="+mj-ea"/>
                <a:cs typeface="Courier New" pitchFamily="49" charset="0"/>
              </a:rPr>
              <a:t>nCount</a:t>
            </a:r>
            <a:r>
              <a:rPr lang="en-US" altLang="zh-CN" sz="2400" b="1" dirty="0">
                <a:latin typeface="Courier New" pitchFamily="49" charset="0"/>
                <a:ea typeface="+mj-ea"/>
                <a:cs typeface="Courier New" pitchFamily="49" charset="0"/>
              </a:rPr>
              <a:t> );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  <p:sp>
        <p:nvSpPr>
          <p:cNvPr id="2" name="矩形 1"/>
          <p:cNvSpPr/>
          <p:nvPr/>
        </p:nvSpPr>
        <p:spPr>
          <a:xfrm>
            <a:off x="611559" y="5085184"/>
            <a:ext cx="8103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400" dirty="0">
                <a:latin typeface="+mn-lt"/>
                <a:ea typeface="黑体" pitchFamily="2" charset="-122"/>
              </a:rPr>
              <a:t>使用</a:t>
            </a:r>
            <a:r>
              <a:rPr lang="en-US" altLang="zh-CN" sz="2400" dirty="0">
                <a:latin typeface="+mn-lt"/>
                <a:ea typeface="黑体" pitchFamily="2" charset="-122"/>
              </a:rPr>
              <a:t>write</a:t>
            </a:r>
            <a:r>
              <a:rPr lang="zh-CN" altLang="en-US" sz="2400" dirty="0">
                <a:latin typeface="+mn-lt"/>
                <a:ea typeface="黑体" pitchFamily="2" charset="-122"/>
              </a:rPr>
              <a:t>与</a:t>
            </a:r>
            <a:r>
              <a:rPr lang="en-US" altLang="zh-CN" sz="2400" dirty="0">
                <a:latin typeface="+mn-lt"/>
                <a:ea typeface="黑体" pitchFamily="2" charset="-122"/>
              </a:rPr>
              <a:t>read</a:t>
            </a:r>
            <a:r>
              <a:rPr lang="zh-CN" altLang="en-US" sz="2400" dirty="0">
                <a:latin typeface="+mn-lt"/>
                <a:ea typeface="黑体" pitchFamily="2" charset="-122"/>
              </a:rPr>
              <a:t>进行数据读写时，不必要在数据间再额外“插入”分割符，这是因为它们都要求提供第二实参来指定读写长度。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688" y="1481361"/>
            <a:ext cx="7786687" cy="14435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 algn="just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以下的示例程序先使用</a:t>
            </a:r>
            <a:r>
              <a:rPr lang="en-US" altLang="zh-CN" sz="2000" dirty="0">
                <a:solidFill>
                  <a:schemeClr val="tx1"/>
                </a:solidFill>
              </a:rPr>
              <a:t>write</a:t>
            </a:r>
            <a:r>
              <a:rPr lang="zh-CN" altLang="en-US" sz="2000" dirty="0">
                <a:solidFill>
                  <a:schemeClr val="tx1"/>
                </a:solidFill>
              </a:rPr>
              <a:t>往自定义二进制磁盘文件中写出如下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个“值”：字符串</a:t>
            </a:r>
            <a:r>
              <a:rPr lang="en-US" altLang="zh-CN" sz="2000" dirty="0" err="1">
                <a:solidFill>
                  <a:schemeClr val="tx1"/>
                </a:solidFill>
              </a:rPr>
              <a:t>str</a:t>
            </a:r>
            <a:r>
              <a:rPr lang="zh-CN" altLang="en-US" sz="2000" dirty="0">
                <a:solidFill>
                  <a:schemeClr val="tx1"/>
                </a:solidFill>
              </a:rPr>
              <a:t>的长度值</a:t>
            </a:r>
            <a:r>
              <a:rPr lang="en-US" altLang="zh-CN" sz="2000" dirty="0">
                <a:solidFill>
                  <a:schemeClr val="tx1"/>
                </a:solidFill>
              </a:rPr>
              <a:t>Len(</a:t>
            </a:r>
            <a:r>
              <a:rPr lang="zh-CN" altLang="en-US" sz="2000" dirty="0">
                <a:solidFill>
                  <a:schemeClr val="tx1"/>
                </a:solidFill>
              </a:rPr>
              <a:t>一个正整数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sz="2000" dirty="0">
                <a:solidFill>
                  <a:schemeClr val="tx1"/>
                </a:solidFill>
              </a:rPr>
              <a:t>、字符串</a:t>
            </a:r>
            <a:r>
              <a:rPr lang="en-US" altLang="zh-CN" sz="2000" dirty="0" err="1">
                <a:solidFill>
                  <a:schemeClr val="tx1"/>
                </a:solidFill>
              </a:rPr>
              <a:t>str</a:t>
            </a:r>
            <a:r>
              <a:rPr lang="zh-CN" altLang="en-US" sz="2000" dirty="0">
                <a:solidFill>
                  <a:schemeClr val="tx1"/>
                </a:solidFill>
              </a:rPr>
              <a:t>本身、以及一个结构体的数据，而后再使用</a:t>
            </a:r>
            <a:r>
              <a:rPr lang="en-US" altLang="zh-CN" sz="2000" dirty="0">
                <a:solidFill>
                  <a:schemeClr val="tx1"/>
                </a:solidFill>
              </a:rPr>
              <a:t>read</a:t>
            </a:r>
            <a:r>
              <a:rPr lang="zh-CN" altLang="en-US" sz="2000" dirty="0">
                <a:solidFill>
                  <a:schemeClr val="tx1"/>
                </a:solidFill>
              </a:rPr>
              <a:t>读出这些“值”并将它们显示在屏幕上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63" y="1052736"/>
            <a:ext cx="17075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10.7】</a:t>
            </a:r>
          </a:p>
        </p:txBody>
      </p:sp>
      <p:sp>
        <p:nvSpPr>
          <p:cNvPr id="22" name="矩形 21"/>
          <p:cNvSpPr/>
          <p:nvPr/>
        </p:nvSpPr>
        <p:spPr>
          <a:xfrm>
            <a:off x="395536" y="3140968"/>
            <a:ext cx="856895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zh-CN" altLang="en-US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#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include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&lt;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fstream.h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&gt;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#include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&lt;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string.h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&gt;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void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main() {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char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str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[20]="Hello world!";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struct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stu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char 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name[20];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</a:t>
            </a:r>
            <a:r>
              <a:rPr lang="en-US" altLang="zh-CN" sz="2000" b="1" kern="0" dirty="0" err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age;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double 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score;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}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={"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wu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jun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22, 91.5};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	</a:t>
            </a:r>
          </a:p>
          <a:p>
            <a:pPr marL="34290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&lt;&lt;"WRITE to '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wrt_read_file.bin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'"&lt;&lt;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endl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24" name="矩形 23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25" name="矩形 24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26" name="矩形 25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</p:spTree>
    <p:extLst>
      <p:ext uri="{BB962C8B-B14F-4D97-AF65-F5344CB8AC3E}">
        <p14:creationId xmlns:p14="http://schemas.microsoft.com/office/powerpoint/2010/main" val="16014497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  <p:sp>
        <p:nvSpPr>
          <p:cNvPr id="14" name="矩形 13"/>
          <p:cNvSpPr/>
          <p:nvPr/>
        </p:nvSpPr>
        <p:spPr>
          <a:xfrm>
            <a:off x="395536" y="1052736"/>
            <a:ext cx="86409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ofstream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fout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("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wrt_read_file.bin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ios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::binary);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>
                <a:solidFill>
                  <a:srgbClr val="007434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lang="zh-CN" altLang="en-US" sz="2000" b="1" kern="0" dirty="0">
                <a:solidFill>
                  <a:srgbClr val="007434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打开用于“写”的二进制磁盘文件</a:t>
            </a:r>
            <a:endParaRPr lang="en-US" altLang="zh-CN" sz="2000" b="1" kern="0" dirty="0">
              <a:solidFill>
                <a:srgbClr val="007434"/>
              </a:solidFill>
              <a:latin typeface="宋体" pitchFamily="2" charset="-122"/>
              <a:ea typeface="宋体" pitchFamily="2" charset="-122"/>
              <a:cs typeface="Courier New" pitchFamily="49" charset="0"/>
            </a:endParaRP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Len=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strlen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str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fout.write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 (</a:t>
            </a:r>
            <a:r>
              <a:rPr lang="en-US" altLang="zh-CN" sz="2000" b="1" u="heavy" kern="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char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*)(&amp;Len), </a:t>
            </a:r>
            <a:r>
              <a:rPr lang="en-US" altLang="zh-CN" sz="20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sizeof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lang="en-US" altLang="zh-CN" sz="2000" b="1" u="heavy" kern="0" dirty="0" err="1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 );  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fout.write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lang="en-US" altLang="zh-CN" sz="20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str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, Len);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200" b="1" kern="0" dirty="0">
                <a:solidFill>
                  <a:srgbClr val="007434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//</a:t>
            </a:r>
            <a:r>
              <a:rPr lang="zh-CN" altLang="en-US" sz="2000" b="1" kern="0" dirty="0">
                <a:solidFill>
                  <a:srgbClr val="007434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数据间无需分割符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zh-CN" altLang="en-US" sz="22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2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fout.write</a:t>
            </a:r>
            <a:r>
              <a:rPr lang="en-US" altLang="zh-CN" sz="22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((char*)(&amp;</a:t>
            </a:r>
            <a:r>
              <a:rPr lang="en-US" altLang="zh-CN" sz="22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lang="en-US" altLang="zh-CN" sz="22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), </a:t>
            </a:r>
            <a:r>
              <a:rPr lang="en-US" altLang="zh-CN" sz="22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sizeof</a:t>
            </a:r>
            <a:r>
              <a:rPr lang="en-US" altLang="zh-CN" sz="22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lang="en-US" altLang="zh-CN" sz="22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lang="en-US" altLang="zh-CN" sz="22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));  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fout.close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&lt;&lt;"--------------------------------------"&lt;&lt;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endl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&lt;&lt;"-- READ it from '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wrt_read_file.bin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' --"&lt;&lt;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endl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char str2[80];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ifstream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fin("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wrt_read_file.bin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ios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::binary); 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2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2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fin.read</a:t>
            </a:r>
            <a:r>
              <a:rPr lang="en-US" altLang="zh-CN" sz="22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 (char*)(&amp;Len), </a:t>
            </a:r>
            <a:r>
              <a:rPr lang="en-US" altLang="zh-CN" sz="22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sizeof</a:t>
            </a:r>
            <a:r>
              <a:rPr lang="en-US" altLang="zh-CN" sz="22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lang="en-US" altLang="zh-CN" sz="22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sz="22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 );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200" b="1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2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fin.read</a:t>
            </a:r>
            <a:r>
              <a:rPr lang="en-US" altLang="zh-CN" sz="22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(str2, Len);</a:t>
            </a:r>
            <a:endParaRPr lang="zh-CN" altLang="en-US" sz="20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196752"/>
            <a:ext cx="8651304" cy="513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 eaLnBrk="1" hangingPunct="1">
              <a:spcBef>
                <a:spcPts val="0"/>
              </a:spcBef>
              <a:buClr>
                <a:srgbClr val="669900"/>
              </a:buClr>
              <a:buNone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str2[Len]='\0';</a:t>
            </a:r>
          </a:p>
          <a:p>
            <a:pPr lvl="0" eaLnBrk="1" hangingPunct="1">
              <a:spcBef>
                <a:spcPts val="0"/>
              </a:spcBef>
              <a:buClr>
                <a:srgbClr val="669900"/>
              </a:buClr>
              <a:buNone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fin.read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 (char*)(&amp;</a:t>
            </a:r>
            <a:r>
              <a:rPr lang="en-US" altLang="zh-CN" sz="20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), </a:t>
            </a:r>
            <a:r>
              <a:rPr lang="en-US" altLang="zh-CN" sz="20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sizeof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lang="en-US" altLang="zh-CN" sz="20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 );</a:t>
            </a:r>
          </a:p>
          <a:p>
            <a:pPr lvl="0" eaLnBrk="1" hangingPunct="1">
              <a:spcBef>
                <a:spcPts val="0"/>
              </a:spcBef>
              <a:buClr>
                <a:srgbClr val="669900"/>
              </a:buClr>
              <a:buNone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&lt;&lt;"Len="&lt;&lt;Len&lt;&lt;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endl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lvl="0" eaLnBrk="1" hangingPunct="1">
              <a:spcBef>
                <a:spcPts val="0"/>
              </a:spcBef>
              <a:buClr>
                <a:srgbClr val="669900"/>
              </a:buClr>
              <a:buNone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&lt;&lt;“str2=”&lt;&lt;str2&lt;&lt;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endl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&lt;&lt;"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ss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=&gt;"&lt;&lt;ss.name&lt;&lt;","&lt;&lt;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ss.age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&lt;&lt;","&lt;&lt;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ss.score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endl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altLang="zh-CN" sz="2000" b="1" i="0" u="heavy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fin.close</a:t>
            </a:r>
            <a:r>
              <a:rPr kumimoji="0" lang="en-US" altLang="zh-CN" sz="2000" b="1" i="0" u="heavy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&lt;&lt;"--------------------------------------"&lt;&lt;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endl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E78A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Courier New" pitchFamily="49" charset="0"/>
              </a:rPr>
              <a:t>程序执行后的显示结果如下：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WRITE to 'wrt_read_file.bin'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--------------------------------------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-- READ it from 'wrt_read_file.bin' 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Len=12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str2=Hello world!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ss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=&gt;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wu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jun,22,91.5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--------------------------------------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最常用格式为：</a:t>
            </a:r>
          </a:p>
          <a:p>
            <a:pPr lvl="1">
              <a:buNone/>
            </a:pPr>
            <a:r>
              <a:rPr lang="zh-CN" altLang="en-US" dirty="0"/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pch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nCount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delim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'\n');</a:t>
            </a:r>
          </a:p>
          <a:p>
            <a:pPr lvl="1">
              <a:spcBef>
                <a:spcPts val="1200"/>
              </a:spcBef>
            </a:pPr>
            <a:r>
              <a:rPr lang="zh-CN" altLang="en-US" dirty="0"/>
              <a:t>功能：从某个文件中读出一行（至多</a:t>
            </a:r>
            <a:r>
              <a:rPr lang="en-US" altLang="zh-CN" dirty="0" err="1"/>
              <a:t>nCount</a:t>
            </a:r>
            <a:r>
              <a:rPr lang="zh-CN" altLang="en-US" dirty="0"/>
              <a:t>个字符）放入</a:t>
            </a:r>
            <a:r>
              <a:rPr lang="en-US" altLang="zh-CN" dirty="0" err="1"/>
              <a:t>pch</a:t>
            </a:r>
            <a:r>
              <a:rPr lang="zh-CN" altLang="en-US" dirty="0"/>
              <a:t>缓冲区中，缺省行结束符为'\</a:t>
            </a:r>
            <a:r>
              <a:rPr lang="en-US" altLang="zh-CN" dirty="0"/>
              <a:t>n'。</a:t>
            </a:r>
          </a:p>
          <a:p>
            <a:pPr lvl="2">
              <a:spcBef>
                <a:spcPts val="600"/>
              </a:spcBef>
            </a:pPr>
            <a:r>
              <a:rPr lang="zh-CN" altLang="en-US" dirty="0"/>
              <a:t>如果</a:t>
            </a:r>
            <a:r>
              <a:rPr lang="en-US" altLang="zh-CN" dirty="0" err="1"/>
              <a:t>nCount</a:t>
            </a:r>
            <a:r>
              <a:rPr lang="zh-CN" altLang="en-US" dirty="0"/>
              <a:t>小于该行实际字符数，则读出</a:t>
            </a:r>
            <a:r>
              <a:rPr lang="en-US" altLang="zh-CN" dirty="0" err="1"/>
              <a:t>nCount</a:t>
            </a:r>
            <a:r>
              <a:rPr lang="zh-CN" altLang="en-US" dirty="0"/>
              <a:t>个字符</a:t>
            </a:r>
            <a:endParaRPr lang="en-US" altLang="zh-CN" dirty="0"/>
          </a:p>
          <a:p>
            <a:pPr lvl="2">
              <a:spcBef>
                <a:spcPts val="600"/>
              </a:spcBef>
            </a:pPr>
            <a:r>
              <a:rPr lang="zh-CN" altLang="en-US" dirty="0"/>
              <a:t>如果</a:t>
            </a:r>
            <a:r>
              <a:rPr lang="en-US" altLang="zh-CN" dirty="0" err="1"/>
              <a:t>nCount</a:t>
            </a:r>
            <a:r>
              <a:rPr lang="zh-CN" altLang="en-US" dirty="0"/>
              <a:t>大于该行实际字符数，则读出该行全部字符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getline</a:t>
            </a:r>
            <a:r>
              <a:rPr lang="en-US" altLang="zh-CN" dirty="0"/>
              <a:t>()</a:t>
            </a:r>
            <a:r>
              <a:rPr lang="zh-CN" altLang="en-US" dirty="0"/>
              <a:t>读文件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</p:spTree>
    <p:extLst>
      <p:ext uri="{BB962C8B-B14F-4D97-AF65-F5344CB8AC3E}">
        <p14:creationId xmlns:p14="http://schemas.microsoft.com/office/powerpoint/2010/main" val="7237133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688" y="1481361"/>
            <a:ext cx="7786687" cy="7955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 algn="just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程序实例</a:t>
            </a:r>
            <a:r>
              <a:rPr lang="en-US" altLang="zh-CN" sz="2000" dirty="0">
                <a:solidFill>
                  <a:schemeClr val="tx1"/>
                </a:solidFill>
              </a:rPr>
              <a:t>: </a:t>
            </a:r>
            <a:r>
              <a:rPr lang="zh-CN" altLang="en-US" sz="2000" dirty="0">
                <a:solidFill>
                  <a:schemeClr val="tx1"/>
                </a:solidFill>
              </a:rPr>
              <a:t>读出“</a:t>
            </a:r>
            <a:r>
              <a:rPr lang="en-US" altLang="zh-CN" sz="2000" dirty="0">
                <a:solidFill>
                  <a:schemeClr val="tx1"/>
                </a:solidFill>
              </a:rPr>
              <a:t>getline_1.cpp”</a:t>
            </a:r>
            <a:r>
              <a:rPr lang="zh-CN" altLang="en-US" sz="2000" dirty="0">
                <a:solidFill>
                  <a:schemeClr val="tx1"/>
                </a:solidFill>
              </a:rPr>
              <a:t>的各行并显示在屏幕上（如，可将本源程序存放在“</a:t>
            </a:r>
            <a:r>
              <a:rPr lang="en-US" altLang="zh-CN" sz="2000" dirty="0">
                <a:solidFill>
                  <a:schemeClr val="tx1"/>
                </a:solidFill>
              </a:rPr>
              <a:t>getline_1.cpp“</a:t>
            </a:r>
            <a:r>
              <a:rPr lang="zh-CN" altLang="en-US" sz="2000" dirty="0">
                <a:solidFill>
                  <a:schemeClr val="tx1"/>
                </a:solidFill>
              </a:rPr>
              <a:t>文件中）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63" y="1052736"/>
            <a:ext cx="17075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10.8】</a:t>
            </a:r>
          </a:p>
        </p:txBody>
      </p:sp>
      <p:sp>
        <p:nvSpPr>
          <p:cNvPr id="22" name="矩形 21"/>
          <p:cNvSpPr/>
          <p:nvPr/>
        </p:nvSpPr>
        <p:spPr>
          <a:xfrm>
            <a:off x="395536" y="2492896"/>
            <a:ext cx="856895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zh-CN" altLang="en-US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include 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fstream.h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main() {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char 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line[81];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ifstream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infile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(“getline_1.cpp”);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打开文件用于读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zh-CN" altLang="en-US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infile.getline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(line, 80); 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读出一行(至多80个字符)放入</a:t>
            </a:r>
            <a:r>
              <a:rPr lang="en-US" altLang="zh-CN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line</a:t>
            </a:r>
            <a:r>
              <a:rPr lang="zh-CN" altLang="en-US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中 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zh-CN" altLang="en-US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while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(!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infile.eof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()) {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尚未读到文件结束则继续循环(处理)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zh-CN" altLang="en-US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&lt;&lt;line&lt;&lt;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	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显示在屏幕上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zh-CN" altLang="en-US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20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infile.getline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(line,80);</a:t>
            </a:r>
            <a:r>
              <a:rPr lang="en-US" altLang="zh-CN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再读一行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zh-CN" altLang="en-US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zh-CN" altLang="en-US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zh-CN" altLang="en-US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infile.close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();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lang="zh-CN" altLang="en-US" sz="2000" b="1" kern="0" dirty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3" name="矩形 1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24" name="矩形 23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25" name="矩形 24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26" name="矩形 25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</p:spTree>
    <p:extLst>
      <p:ext uri="{BB962C8B-B14F-4D97-AF65-F5344CB8AC3E}">
        <p14:creationId xmlns:p14="http://schemas.microsoft.com/office/powerpoint/2010/main" val="65471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/>
              <a:t>流类库的特点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	C++</a:t>
            </a:r>
            <a:r>
              <a:rPr lang="zh-CN" altLang="en-US" dirty="0"/>
              <a:t>语言的输入输出操作(功能)是由它所预定义的输入</a:t>
            </a:r>
            <a:r>
              <a:rPr lang="en-US" altLang="zh-CN" dirty="0"/>
              <a:t>/</a:t>
            </a:r>
            <a:r>
              <a:rPr lang="zh-CN" altLang="en-US" dirty="0"/>
              <a:t>输出流类库所提供的</a:t>
            </a:r>
            <a:endParaRPr lang="en-US" altLang="zh-CN" dirty="0"/>
          </a:p>
          <a:p>
            <a:pPr lvl="1"/>
            <a:r>
              <a:rPr lang="zh-CN" altLang="en-US" dirty="0"/>
              <a:t>简明与可读性 </a:t>
            </a:r>
          </a:p>
          <a:p>
            <a:pPr lvl="2"/>
            <a:r>
              <a:rPr lang="en-US" altLang="zh-CN" dirty="0"/>
              <a:t>I/O </a:t>
            </a:r>
            <a:r>
              <a:rPr lang="zh-CN" altLang="en-US" dirty="0"/>
              <a:t>语句更为简明，增加了可读性</a:t>
            </a:r>
          </a:p>
          <a:p>
            <a:pPr lvl="1"/>
            <a:r>
              <a:rPr lang="zh-CN" altLang="en-US" dirty="0"/>
              <a:t>类型安全（</a:t>
            </a:r>
            <a:r>
              <a:rPr lang="en-US" altLang="zh-CN" dirty="0"/>
              <a:t>type safe</a:t>
            </a:r>
            <a:r>
              <a:rPr lang="zh-CN" altLang="en-US" dirty="0"/>
              <a:t>）</a:t>
            </a:r>
          </a:p>
          <a:p>
            <a:pPr lvl="2"/>
            <a:r>
              <a:rPr lang="zh-CN" altLang="en-US" dirty="0"/>
              <a:t>所谓类型安全，是指在进行</a:t>
            </a:r>
            <a:r>
              <a:rPr lang="en-US" altLang="zh-CN" dirty="0"/>
              <a:t>I/O </a:t>
            </a:r>
            <a:r>
              <a:rPr lang="zh-CN" altLang="en-US" dirty="0"/>
              <a:t>操作时不应对于参加输入输出的数据在类型上发生不应有的变化  </a:t>
            </a:r>
          </a:p>
          <a:p>
            <a:pPr lvl="1"/>
            <a:r>
              <a:rPr lang="zh-CN" altLang="en-US" dirty="0"/>
              <a:t>易于扩充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流类库的特点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文件与流的概念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流类库简介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五边形 38"/>
          <p:cNvSpPr/>
          <p:nvPr/>
        </p:nvSpPr>
        <p:spPr bwMode="auto">
          <a:xfrm flipH="1">
            <a:off x="2041525" y="3744000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2852862"/>
            <a:ext cx="5356225" cy="3528473"/>
            <a:chOff x="1643042" y="2332577"/>
            <a:chExt cx="5356246" cy="3528485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2332577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1641600" y="980728"/>
            <a:ext cx="5356225" cy="2664296"/>
            <a:chOff x="1643042" y="3196754"/>
            <a:chExt cx="5356246" cy="2664308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196754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413286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7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11603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7784" y="20521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7784" y="29882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38523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47884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27784" y="572454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</a:t>
            </a:r>
          </a:p>
        </p:txBody>
      </p:sp>
      <p:sp>
        <p:nvSpPr>
          <p:cNvPr id="52" name="矩形 51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53" name="矩形 52">
            <a:hlinkClick r:id="rId5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57" name="矩形 5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58" name="矩形 5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59" name="矩形 58">
            <a:hlinkClick r:id="rId6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60" name="矩形 59">
            <a:hlinkClick r:id="rId7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61" name="矩形 60">
            <a:hlinkClick r:id="rId7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2062045459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以文本形式存储</a:t>
            </a:r>
            <a:endParaRPr lang="en-US" altLang="zh-CN" dirty="0"/>
          </a:p>
          <a:p>
            <a:pPr lvl="1"/>
            <a:r>
              <a:rPr lang="zh-CN" altLang="en-US" dirty="0"/>
              <a:t>优点是具有较高的兼容性</a:t>
            </a:r>
            <a:endParaRPr lang="en-US" altLang="zh-CN" dirty="0"/>
          </a:p>
          <a:p>
            <a:pPr lvl="1"/>
            <a:r>
              <a:rPr lang="zh-CN" altLang="en-US" dirty="0"/>
              <a:t>缺点是存储一批纯数值信息时，要在数据之间人为地添加分割符，输入输出过程中，系统要对内外存的数据格式进行相应转换</a:t>
            </a:r>
            <a:endParaRPr lang="en-US" altLang="zh-CN" dirty="0"/>
          </a:p>
          <a:p>
            <a:pPr lvl="1"/>
            <a:r>
              <a:rPr lang="en-US" altLang="zh-CN" dirty="0"/>
              <a:t>text</a:t>
            </a:r>
            <a:r>
              <a:rPr lang="zh-CN" altLang="en-US" dirty="0"/>
              <a:t>文件不便于对数据实行随机访问。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文本文件（</a:t>
            </a:r>
            <a:r>
              <a:rPr lang="en-US" altLang="zh-CN" dirty="0"/>
              <a:t>.txt</a:t>
            </a:r>
            <a:r>
              <a:rPr lang="zh-CN" altLang="en-US" dirty="0"/>
              <a:t>）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文本文件与二进制文件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27623284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以</a:t>
            </a:r>
            <a:r>
              <a:rPr lang="en-US" altLang="zh-CN" dirty="0"/>
              <a:t>binary</a:t>
            </a:r>
            <a:r>
              <a:rPr lang="zh-CN" altLang="en-US" dirty="0"/>
              <a:t>形式存储</a:t>
            </a:r>
            <a:endParaRPr lang="en-US" altLang="zh-CN" dirty="0"/>
          </a:p>
          <a:p>
            <a:pPr lvl="1"/>
            <a:r>
              <a:rPr lang="zh-CN" altLang="en-US" dirty="0"/>
              <a:t>优点是便于对数据实行随机访问（每一同类型数据所占磁盘空间的大小均相同，不必在数据之间人为地添加分割符），输入输出过程中，系统不对数据进行任何转换</a:t>
            </a:r>
            <a:endParaRPr lang="en-US" altLang="zh-CN" dirty="0"/>
          </a:p>
          <a:p>
            <a:pPr lvl="1"/>
            <a:r>
              <a:rPr lang="zh-CN" altLang="en-US" dirty="0"/>
              <a:t>缺点是兼容性低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二进制文件（</a:t>
            </a:r>
            <a:r>
              <a:rPr lang="en-US" altLang="zh-CN" dirty="0"/>
              <a:t>.bin</a:t>
            </a:r>
            <a:r>
              <a:rPr lang="zh-CN" altLang="en-US" dirty="0"/>
              <a:t>）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文本文件与二进制文件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24354420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由程序员决定将数据存储为</a:t>
            </a:r>
            <a:r>
              <a:rPr lang="en-US" altLang="zh-CN" dirty="0"/>
              <a:t>text</a:t>
            </a:r>
            <a:r>
              <a:rPr lang="zh-CN" altLang="en-US" dirty="0"/>
              <a:t>文件或者</a:t>
            </a:r>
            <a:r>
              <a:rPr lang="en-US" altLang="zh-CN" dirty="0"/>
              <a:t>binary</a:t>
            </a:r>
            <a:r>
              <a:rPr lang="zh-CN" altLang="en-US" dirty="0"/>
              <a:t>文件两种形式之一。</a:t>
            </a:r>
          </a:p>
          <a:p>
            <a:pPr lvl="1" algn="just">
              <a:spcBef>
                <a:spcPts val="1200"/>
              </a:spcBef>
            </a:pPr>
            <a:r>
              <a:rPr lang="zh-CN" altLang="en-US" dirty="0"/>
              <a:t>缺省打开方式时，默认为</a:t>
            </a:r>
            <a:r>
              <a:rPr lang="en-US" altLang="zh-CN" dirty="0"/>
              <a:t>text</a:t>
            </a:r>
            <a:r>
              <a:rPr lang="zh-CN" altLang="en-US" dirty="0"/>
              <a:t>文件形式。若欲使用</a:t>
            </a:r>
            <a:r>
              <a:rPr lang="en-US" altLang="zh-CN" dirty="0"/>
              <a:t>binary</a:t>
            </a:r>
            <a:r>
              <a:rPr lang="zh-CN" altLang="en-US" dirty="0"/>
              <a:t>文件形式，要将打开方式设为“</a:t>
            </a:r>
            <a:r>
              <a:rPr lang="en-US" altLang="zh-CN" dirty="0" err="1"/>
              <a:t>ios</a:t>
            </a:r>
            <a:r>
              <a:rPr lang="en-US" altLang="zh-CN" dirty="0"/>
              <a:t>::binary”。</a:t>
            </a:r>
          </a:p>
          <a:p>
            <a:pPr lvl="1" algn="just">
              <a:spcBef>
                <a:spcPts val="1200"/>
              </a:spcBef>
            </a:pPr>
            <a:r>
              <a:rPr lang="zh-CN" altLang="en-US" dirty="0"/>
              <a:t>通常将纯文本信息（如字符串）以</a:t>
            </a:r>
            <a:r>
              <a:rPr lang="en-US" altLang="zh-CN" dirty="0"/>
              <a:t>text</a:t>
            </a:r>
            <a:r>
              <a:rPr lang="zh-CN" altLang="en-US" dirty="0"/>
              <a:t>文件形式存储，而将数值信息以</a:t>
            </a:r>
            <a:r>
              <a:rPr lang="en-US" altLang="zh-CN" dirty="0"/>
              <a:t>binary</a:t>
            </a:r>
            <a:r>
              <a:rPr lang="zh-CN" altLang="en-US" dirty="0"/>
              <a:t>文件形式存储</a:t>
            </a:r>
            <a:endParaRPr lang="en-US" altLang="zh-CN" dirty="0"/>
          </a:p>
          <a:p>
            <a:pPr lvl="1" algn="just">
              <a:spcBef>
                <a:spcPts val="1200"/>
              </a:spcBef>
            </a:pPr>
            <a:r>
              <a:rPr lang="zh-CN" altLang="en-US" dirty="0"/>
              <a:t>通常使用</a:t>
            </a:r>
            <a:r>
              <a:rPr lang="en-US" altLang="zh-CN" dirty="0"/>
              <a:t>read()</a:t>
            </a:r>
            <a:r>
              <a:rPr lang="zh-CN" altLang="en-US" dirty="0"/>
              <a:t>与</a:t>
            </a:r>
            <a:r>
              <a:rPr lang="en-US" altLang="zh-CN" dirty="0"/>
              <a:t>write()</a:t>
            </a:r>
            <a:r>
              <a:rPr lang="zh-CN" altLang="en-US" dirty="0"/>
              <a:t>对二进制文件进行读写，但若非要使用它们对文本文件进行读写时，系统在</a:t>
            </a:r>
            <a:r>
              <a:rPr lang="en-US" altLang="zh-CN" dirty="0"/>
              <a:t>write</a:t>
            </a:r>
            <a:r>
              <a:rPr lang="zh-CN" altLang="en-US" dirty="0"/>
              <a:t>时有可能多写出了一些东西（如，回车换行符号等）。这样将导致</a:t>
            </a:r>
            <a:r>
              <a:rPr lang="en-US" altLang="zh-CN" dirty="0"/>
              <a:t>read</a:t>
            </a:r>
            <a:r>
              <a:rPr lang="zh-CN" altLang="en-US" dirty="0"/>
              <a:t>时产生错误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设置文件的类型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按用户设置的文件类型进行读写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18769731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688" y="1553369"/>
            <a:ext cx="7786687" cy="10835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从键盘读入多个结构数据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个数</a:t>
            </a:r>
            <a:r>
              <a:rPr lang="en-US" altLang="zh-CN" sz="2000" dirty="0">
                <a:solidFill>
                  <a:schemeClr val="tx1"/>
                </a:solidFill>
              </a:rPr>
              <a:t>n</a:t>
            </a:r>
            <a:r>
              <a:rPr lang="zh-CN" altLang="en-US" sz="2000" dirty="0">
                <a:solidFill>
                  <a:schemeClr val="tx1"/>
                </a:solidFill>
              </a:rPr>
              <a:t>由用户指定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sz="2000" dirty="0">
                <a:solidFill>
                  <a:schemeClr val="tx1"/>
                </a:solidFill>
              </a:rPr>
              <a:t>，使用</a:t>
            </a:r>
            <a:r>
              <a:rPr lang="en-US" altLang="zh-CN" sz="2000" dirty="0">
                <a:solidFill>
                  <a:schemeClr val="tx1"/>
                </a:solidFill>
              </a:rPr>
              <a:t>write</a:t>
            </a:r>
            <a:r>
              <a:rPr lang="zh-CN" altLang="en-US" sz="2000" dirty="0">
                <a:solidFill>
                  <a:schemeClr val="tx1"/>
                </a:solidFill>
              </a:rPr>
              <a:t>将这些结构数据写出到某个自定义二进制磁盘文件中，而后再使用</a:t>
            </a:r>
            <a:r>
              <a:rPr lang="en-US" altLang="zh-CN" sz="2000" dirty="0">
                <a:solidFill>
                  <a:schemeClr val="tx1"/>
                </a:solidFill>
              </a:rPr>
              <a:t>read</a:t>
            </a:r>
            <a:r>
              <a:rPr lang="zh-CN" altLang="en-US" sz="2000" dirty="0">
                <a:solidFill>
                  <a:schemeClr val="tx1"/>
                </a:solidFill>
              </a:rPr>
              <a:t>读出这些结构数据并进行处理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如，求出</a:t>
            </a:r>
            <a:r>
              <a:rPr lang="en-US" altLang="zh-CN" sz="2000" dirty="0">
                <a:solidFill>
                  <a:schemeClr val="tx1"/>
                </a:solidFill>
              </a:rPr>
              <a:t>n</a:t>
            </a:r>
            <a:r>
              <a:rPr lang="zh-CN" altLang="en-US" sz="2000" dirty="0">
                <a:solidFill>
                  <a:schemeClr val="tx1"/>
                </a:solidFill>
              </a:rPr>
              <a:t>个</a:t>
            </a:r>
            <a:r>
              <a:rPr lang="en-US" altLang="zh-CN" sz="2000" dirty="0">
                <a:solidFill>
                  <a:schemeClr val="tx1"/>
                </a:solidFill>
              </a:rPr>
              <a:t>score</a:t>
            </a:r>
            <a:r>
              <a:rPr lang="zh-CN" altLang="en-US" sz="2000" dirty="0">
                <a:solidFill>
                  <a:schemeClr val="tx1"/>
                </a:solidFill>
              </a:rPr>
              <a:t>的平均值</a:t>
            </a:r>
            <a:r>
              <a:rPr lang="en-US" altLang="zh-CN" sz="2000" dirty="0" err="1">
                <a:solidFill>
                  <a:schemeClr val="tx1"/>
                </a:solidFill>
              </a:rPr>
              <a:t>ave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63" y="1124744"/>
            <a:ext cx="17075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10.9】</a:t>
            </a:r>
          </a:p>
        </p:txBody>
      </p:sp>
      <p:sp>
        <p:nvSpPr>
          <p:cNvPr id="22" name="矩形 21"/>
          <p:cNvSpPr/>
          <p:nvPr/>
        </p:nvSpPr>
        <p:spPr>
          <a:xfrm>
            <a:off x="611560" y="2843058"/>
            <a:ext cx="8136904" cy="246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#include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&lt;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fstream.h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&gt;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void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main() {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struct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person {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    char 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name [20];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    </a:t>
            </a:r>
            <a:r>
              <a:rPr lang="en-US" altLang="zh-CN" b="1" kern="0" dirty="0" err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age;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    float 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score;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} 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669900"/>
              </a:buClr>
            </a:pPr>
            <a:endParaRPr lang="zh-CN" altLang="en-US" sz="3200" b="1" kern="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" name="矩形 3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36" name="矩形 3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37" name="矩形 3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38" name="矩形 3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39" name="矩形 3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40" name="矩形 3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按用户设置的文件类型进行读写</a:t>
            </a:r>
          </a:p>
        </p:txBody>
      </p:sp>
      <p:sp>
        <p:nvSpPr>
          <p:cNvPr id="41" name="矩形 4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38275390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95536" y="1124744"/>
            <a:ext cx="856895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1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b="1">
                <a:solidFill>
                  <a:srgbClr val="233DA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n;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cin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&gt;&gt;n;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	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个数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n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由用户指定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7434"/>
              </a:solidFill>
              <a:effectLst/>
              <a:uLnTx/>
              <a:uFillTx/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ofstream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fout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("f01.bin",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ios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::binary);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打开二进制文件（写）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for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=0;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&lt;n;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++)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cin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&gt;&gt;ss.name&gt;&gt;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ss.age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&gt;&gt;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ss.score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fout.write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 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char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*)(&amp;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sizeof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));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写到文件中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fout.close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ifstream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fin(“f01.bin”,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ios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::binary);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打开二进制文件（读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）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float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ave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=0;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fin.read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 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char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*)(&amp;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sizeof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));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读入1个结构体数据放入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7434"/>
              </a:solidFill>
              <a:effectLst/>
              <a:uLnTx/>
              <a:uFillTx/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while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(!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fin.eof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()){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未到文件末则继续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ave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+=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ss.score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	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累加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fin.read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char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*)(&amp;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sizeof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));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再读数据放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7434"/>
              </a:solidFill>
              <a:effectLst/>
              <a:uLnTx/>
              <a:uFillTx/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fin.close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&lt;&lt;"n="&lt;&lt;n&lt;&lt;"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ave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="&lt;&lt;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ave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/n&lt;&lt;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endl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5576" y="1746176"/>
            <a:ext cx="5832648" cy="13681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5576" y="3906416"/>
            <a:ext cx="5832648" cy="13681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" name="矩形 2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25" name="矩形 2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28" name="矩形 2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29" name="矩形 2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按用户设置的文件类型进行读写</a:t>
            </a:r>
          </a:p>
        </p:txBody>
      </p:sp>
      <p:sp>
        <p:nvSpPr>
          <p:cNvPr id="30" name="矩形 2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8877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使用类成员函数</a:t>
            </a:r>
            <a:r>
              <a:rPr lang="en-US" altLang="zh-CN" dirty="0"/>
              <a:t>write</a:t>
            </a:r>
            <a:r>
              <a:rPr lang="zh-CN" altLang="en-US" dirty="0"/>
              <a:t>与</a:t>
            </a:r>
            <a:r>
              <a:rPr lang="en-US" altLang="zh-CN" dirty="0"/>
              <a:t>read</a:t>
            </a:r>
            <a:r>
              <a:rPr lang="zh-CN" altLang="en-US" dirty="0"/>
              <a:t>，并配合使用类成员函数</a:t>
            </a:r>
            <a:r>
              <a:rPr lang="en-US" altLang="zh-CN" dirty="0" err="1"/>
              <a:t>seekp</a:t>
            </a:r>
            <a:r>
              <a:rPr lang="zh-CN" altLang="en-US" dirty="0"/>
              <a:t>和</a:t>
            </a:r>
            <a:r>
              <a:rPr lang="en-US" altLang="zh-CN" dirty="0" err="1"/>
              <a:t>seekg</a:t>
            </a:r>
            <a:r>
              <a:rPr lang="zh-CN" altLang="en-US" dirty="0"/>
              <a:t>，就可以对文件进行“随机性”（非顺序性）的读写操作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对数据文件进行随机访问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38803169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seekp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off, 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::beg ); </a:t>
            </a:r>
          </a:p>
          <a:p>
            <a:pPr lvl="1"/>
            <a:r>
              <a:rPr lang="zh-CN" altLang="en-US" dirty="0"/>
              <a:t>功能：将“输出指针”的值置到一个新位置，使以后的输出从该新位置开始。新位置由参数</a:t>
            </a:r>
            <a:r>
              <a:rPr lang="en-US" altLang="zh-CN" dirty="0"/>
              <a:t>off</a:t>
            </a:r>
            <a:r>
              <a:rPr lang="zh-CN" altLang="en-US" dirty="0"/>
              <a:t>与</a:t>
            </a:r>
            <a:r>
              <a:rPr lang="en-US" altLang="zh-CN" dirty="0" err="1"/>
              <a:t>dir</a:t>
            </a:r>
            <a:r>
              <a:rPr lang="zh-CN" altLang="en-US" dirty="0"/>
              <a:t>之值确定：</a:t>
            </a:r>
          </a:p>
          <a:p>
            <a:pPr lvl="2"/>
            <a:r>
              <a:rPr lang="zh-CN" altLang="en-US" dirty="0"/>
              <a:t>当</a:t>
            </a:r>
            <a:r>
              <a:rPr lang="en-US" altLang="zh-CN" dirty="0" err="1"/>
              <a:t>dir</a:t>
            </a:r>
            <a:r>
              <a:rPr lang="zh-CN" altLang="en-US" dirty="0"/>
              <a:t>之值为“</a:t>
            </a:r>
            <a:r>
              <a:rPr lang="en-US" altLang="zh-CN" dirty="0" err="1"/>
              <a:t>ios</a:t>
            </a:r>
            <a:r>
              <a:rPr lang="en-US" altLang="zh-CN" dirty="0"/>
              <a:t>::beg”</a:t>
            </a:r>
            <a:r>
              <a:rPr lang="zh-CN" altLang="en-US" dirty="0"/>
              <a:t>时，新位置为：从文件首“后推”</a:t>
            </a:r>
            <a:r>
              <a:rPr lang="en-US" altLang="zh-CN" dirty="0"/>
              <a:t>off</a:t>
            </a:r>
            <a:r>
              <a:rPr lang="zh-CN" altLang="en-US" dirty="0"/>
              <a:t>字节处；</a:t>
            </a:r>
          </a:p>
          <a:p>
            <a:pPr lvl="2"/>
            <a:r>
              <a:rPr lang="zh-CN" altLang="en-US" dirty="0"/>
              <a:t>当</a:t>
            </a:r>
            <a:r>
              <a:rPr lang="en-US" altLang="zh-CN" dirty="0" err="1"/>
              <a:t>dir</a:t>
            </a:r>
            <a:r>
              <a:rPr lang="zh-CN" altLang="en-US" dirty="0"/>
              <a:t>之值为“</a:t>
            </a:r>
            <a:r>
              <a:rPr lang="en-US" altLang="zh-CN" dirty="0" err="1"/>
              <a:t>ios</a:t>
            </a:r>
            <a:r>
              <a:rPr lang="en-US" altLang="zh-CN" dirty="0"/>
              <a:t>::cur”</a:t>
            </a:r>
            <a:r>
              <a:rPr lang="zh-CN" altLang="en-US" dirty="0"/>
              <a:t>时，新位置为：从“输出指针”的当前位置“后推”</a:t>
            </a:r>
            <a:r>
              <a:rPr lang="en-US" altLang="zh-CN" dirty="0"/>
              <a:t>off</a:t>
            </a:r>
            <a:r>
              <a:rPr lang="zh-CN" altLang="en-US" dirty="0"/>
              <a:t>字节处；</a:t>
            </a:r>
          </a:p>
          <a:p>
            <a:pPr lvl="2"/>
            <a:r>
              <a:rPr lang="zh-CN" altLang="en-US" dirty="0"/>
              <a:t>当</a:t>
            </a:r>
            <a:r>
              <a:rPr lang="en-US" altLang="zh-CN" dirty="0" err="1"/>
              <a:t>dir</a:t>
            </a:r>
            <a:r>
              <a:rPr lang="zh-CN" altLang="en-US" dirty="0"/>
              <a:t>之值为“</a:t>
            </a:r>
            <a:r>
              <a:rPr lang="en-US" altLang="zh-CN" dirty="0" err="1"/>
              <a:t>ios</a:t>
            </a:r>
            <a:r>
              <a:rPr lang="en-US" altLang="zh-CN" dirty="0"/>
              <a:t>::end”</a:t>
            </a:r>
            <a:r>
              <a:rPr lang="zh-CN" altLang="en-US" dirty="0"/>
              <a:t>时，新位置为：从文件末“前推”</a:t>
            </a:r>
            <a:r>
              <a:rPr lang="en-US" altLang="zh-CN" dirty="0"/>
              <a:t>off</a:t>
            </a:r>
            <a:r>
              <a:rPr lang="zh-CN" altLang="en-US" dirty="0"/>
              <a:t>字节处。 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seekp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3" name="矩形 12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16" name="矩形 15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17" name="矩形 16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18" name="矩形 17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6196120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seekg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off, 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::beg );</a:t>
            </a:r>
          </a:p>
          <a:p>
            <a:pPr lvl="1"/>
            <a:r>
              <a:rPr lang="zh-CN" altLang="en-US" dirty="0"/>
              <a:t>功能：将“读入指针”的值置到一个新位置，使以后的读入从该新位置开始。新位置由参数</a:t>
            </a:r>
            <a:r>
              <a:rPr lang="en-US" altLang="zh-CN" dirty="0"/>
              <a:t>off</a:t>
            </a:r>
            <a:r>
              <a:rPr lang="zh-CN" altLang="en-US" dirty="0"/>
              <a:t>与</a:t>
            </a:r>
            <a:r>
              <a:rPr lang="en-US" altLang="zh-CN" dirty="0" err="1"/>
              <a:t>dir</a:t>
            </a:r>
            <a:r>
              <a:rPr lang="zh-CN" altLang="en-US" dirty="0"/>
              <a:t>之值确定：</a:t>
            </a:r>
          </a:p>
          <a:p>
            <a:pPr lvl="2"/>
            <a:r>
              <a:rPr lang="zh-CN" altLang="en-US" dirty="0"/>
              <a:t>当</a:t>
            </a:r>
            <a:r>
              <a:rPr lang="en-US" altLang="zh-CN" dirty="0" err="1"/>
              <a:t>dir</a:t>
            </a:r>
            <a:r>
              <a:rPr lang="zh-CN" altLang="en-US" dirty="0"/>
              <a:t>之值为“</a:t>
            </a:r>
            <a:r>
              <a:rPr lang="en-US" altLang="zh-CN" dirty="0" err="1"/>
              <a:t>ios</a:t>
            </a:r>
            <a:r>
              <a:rPr lang="en-US" altLang="zh-CN" dirty="0"/>
              <a:t>::beg”</a:t>
            </a:r>
            <a:r>
              <a:rPr lang="zh-CN" altLang="en-US" dirty="0"/>
              <a:t>时，新位置为：从文件首“后推”</a:t>
            </a:r>
            <a:r>
              <a:rPr lang="en-US" altLang="zh-CN" dirty="0"/>
              <a:t>off</a:t>
            </a:r>
            <a:r>
              <a:rPr lang="zh-CN" altLang="en-US" dirty="0"/>
              <a:t>字节处；</a:t>
            </a:r>
          </a:p>
          <a:p>
            <a:pPr lvl="2"/>
            <a:r>
              <a:rPr lang="zh-CN" altLang="en-US" dirty="0"/>
              <a:t>当</a:t>
            </a:r>
            <a:r>
              <a:rPr lang="en-US" altLang="zh-CN" dirty="0" err="1"/>
              <a:t>dir</a:t>
            </a:r>
            <a:r>
              <a:rPr lang="zh-CN" altLang="en-US" dirty="0"/>
              <a:t>之值为“</a:t>
            </a:r>
            <a:r>
              <a:rPr lang="en-US" altLang="zh-CN" dirty="0" err="1"/>
              <a:t>ios</a:t>
            </a:r>
            <a:r>
              <a:rPr lang="en-US" altLang="zh-CN" dirty="0"/>
              <a:t>::cur”</a:t>
            </a:r>
            <a:r>
              <a:rPr lang="zh-CN" altLang="en-US" dirty="0"/>
              <a:t>时，新位置为：从“读入指针”的当前位置“后推”</a:t>
            </a:r>
            <a:r>
              <a:rPr lang="en-US" altLang="zh-CN" dirty="0"/>
              <a:t>off</a:t>
            </a:r>
            <a:r>
              <a:rPr lang="zh-CN" altLang="en-US" dirty="0"/>
              <a:t>字节处；</a:t>
            </a:r>
          </a:p>
          <a:p>
            <a:pPr lvl="2"/>
            <a:r>
              <a:rPr lang="zh-CN" altLang="en-US" dirty="0"/>
              <a:t>当</a:t>
            </a:r>
            <a:r>
              <a:rPr lang="en-US" altLang="zh-CN" dirty="0" err="1"/>
              <a:t>dir</a:t>
            </a:r>
            <a:r>
              <a:rPr lang="zh-CN" altLang="en-US" dirty="0"/>
              <a:t>之值为“</a:t>
            </a:r>
            <a:r>
              <a:rPr lang="en-US" altLang="zh-CN" dirty="0" err="1"/>
              <a:t>ios</a:t>
            </a:r>
            <a:r>
              <a:rPr lang="en-US" altLang="zh-CN" dirty="0"/>
              <a:t>::end”</a:t>
            </a:r>
            <a:r>
              <a:rPr lang="zh-CN" altLang="en-US" dirty="0"/>
              <a:t>时，新位置为：从文件末“前推”</a:t>
            </a:r>
            <a:r>
              <a:rPr lang="en-US" altLang="zh-CN" dirty="0"/>
              <a:t>off</a:t>
            </a:r>
            <a:r>
              <a:rPr lang="zh-CN" altLang="en-US" dirty="0"/>
              <a:t>字节处。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seekg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b="1" dirty="0"/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3" name="矩形 12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16" name="矩形 15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17" name="矩形 16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18" name="矩形 17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32130498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1140147"/>
          </a:xfrm>
        </p:spPr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tellg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 lvl="1"/>
            <a:r>
              <a:rPr lang="zh-CN" altLang="en-US" dirty="0"/>
              <a:t>功能：获取“读入指针”的当前位置值。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tellg</a:t>
            </a:r>
            <a:endParaRPr lang="zh-CN" altLang="en-US" b="1" dirty="0"/>
          </a:p>
        </p:txBody>
      </p:sp>
      <p:sp>
        <p:nvSpPr>
          <p:cNvPr id="14" name="内容占位符 1"/>
          <p:cNvSpPr txBox="1">
            <a:spLocks/>
          </p:cNvSpPr>
          <p:nvPr/>
        </p:nvSpPr>
        <p:spPr bwMode="auto">
          <a:xfrm>
            <a:off x="457200" y="4161061"/>
            <a:ext cx="8229600" cy="114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 "/>
              <a:defRPr sz="2800" kern="120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tellp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 lvl="1"/>
            <a:r>
              <a:rPr lang="zh-CN" altLang="en-US" dirty="0"/>
              <a:t>功能：获取“输出指针”的当前位置值。</a:t>
            </a:r>
          </a:p>
        </p:txBody>
      </p:sp>
      <p:sp>
        <p:nvSpPr>
          <p:cNvPr id="15" name="标题 2"/>
          <p:cNvSpPr txBox="1">
            <a:spLocks/>
          </p:cNvSpPr>
          <p:nvPr/>
        </p:nvSpPr>
        <p:spPr bwMode="auto">
          <a:xfrm>
            <a:off x="446856" y="3232373"/>
            <a:ext cx="82296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lvl="1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tellp</a:t>
            </a:r>
            <a:endParaRPr lang="zh-CN" altLang="en-US" b="1" dirty="0"/>
          </a:p>
        </p:txBody>
      </p:sp>
      <p:sp>
        <p:nvSpPr>
          <p:cNvPr id="16" name="矩形 1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7" name="矩形 16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20" name="矩形 19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21" name="矩形 20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22" name="矩形 21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50745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文件与流的概念</a:t>
            </a:r>
          </a:p>
        </p:txBody>
      </p:sp>
      <p:sp>
        <p:nvSpPr>
          <p:cNvPr id="7" name="矩形 6"/>
          <p:cNvSpPr/>
          <p:nvPr/>
        </p:nvSpPr>
        <p:spPr>
          <a:xfrm>
            <a:off x="928688" y="2500313"/>
            <a:ext cx="7786687" cy="15767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lvl="1" indent="-274638">
              <a:buFont typeface="Arial" pitchFamily="34" charset="0"/>
              <a:buChar char="•"/>
              <a:defRPr/>
            </a:pPr>
            <a:r>
              <a:rPr lang="zh-CN" altLang="en-US" sz="2000">
                <a:solidFill>
                  <a:schemeClr val="tx1"/>
                </a:solidFill>
              </a:rPr>
              <a:t>流是一个逻辑概念</a:t>
            </a:r>
            <a:endParaRPr lang="en-US" altLang="zh-CN" sz="2000">
              <a:solidFill>
                <a:schemeClr val="tx1"/>
              </a:solidFill>
            </a:endParaRPr>
          </a:p>
          <a:p>
            <a:pPr marL="274638" lvl="1" indent="-274638">
              <a:buFont typeface="Arial" pitchFamily="34" charset="0"/>
              <a:buChar char="•"/>
              <a:defRPr/>
            </a:pPr>
            <a:r>
              <a:rPr lang="zh-CN" altLang="en-US" sz="2000">
                <a:solidFill>
                  <a:schemeClr val="tx1"/>
                </a:solidFill>
              </a:rPr>
              <a:t>是</a:t>
            </a:r>
            <a:r>
              <a:rPr lang="en-US" altLang="zh-CN" sz="2000">
                <a:solidFill>
                  <a:schemeClr val="tx1"/>
                </a:solidFill>
              </a:rPr>
              <a:t>C++</a:t>
            </a:r>
            <a:r>
              <a:rPr lang="zh-CN" altLang="en-US" sz="2000">
                <a:solidFill>
                  <a:schemeClr val="tx1"/>
                </a:solidFill>
              </a:rPr>
              <a:t>语言对所有外部设备的逻辑抽象</a:t>
            </a:r>
            <a:endParaRPr lang="en-US" altLang="zh-CN" sz="2000">
              <a:solidFill>
                <a:schemeClr val="tx1"/>
              </a:solidFill>
            </a:endParaRPr>
          </a:p>
          <a:p>
            <a:pPr marL="274638" lvl="1" indent="-274638">
              <a:buFont typeface="Arial" pitchFamily="34" charset="0"/>
              <a:buChar char="•"/>
              <a:defRPr/>
            </a:pPr>
            <a:r>
              <a:rPr lang="zh-CN" altLang="en-US" sz="2000">
                <a:solidFill>
                  <a:schemeClr val="tx1"/>
                </a:solidFill>
              </a:rPr>
              <a:t>代表的是某种流类类型的一个对象</a:t>
            </a:r>
            <a:endParaRPr lang="en-US" altLang="zh-CN" sz="2000">
              <a:solidFill>
                <a:schemeClr val="tx1"/>
              </a:solidFill>
            </a:endParaRPr>
          </a:p>
          <a:p>
            <a:pPr marL="274638" lvl="1" indent="-274638">
              <a:buFont typeface="Arial" pitchFamily="34" charset="0"/>
              <a:buChar char="•"/>
              <a:defRPr/>
            </a:pPr>
            <a:r>
              <a:rPr lang="en-US" altLang="zh-CN" sz="2000">
                <a:solidFill>
                  <a:schemeClr val="tx1"/>
                </a:solidFill>
              </a:rPr>
              <a:t>C++</a:t>
            </a:r>
            <a:r>
              <a:rPr lang="zh-CN" altLang="en-US" sz="2000">
                <a:solidFill>
                  <a:schemeClr val="tx1"/>
                </a:solidFill>
              </a:rPr>
              <a:t>的</a:t>
            </a:r>
            <a:r>
              <a:rPr lang="en-US" altLang="zh-CN" sz="2000">
                <a:solidFill>
                  <a:schemeClr val="tx1"/>
                </a:solidFill>
              </a:rPr>
              <a:t>I/O</a:t>
            </a:r>
            <a:r>
              <a:rPr lang="zh-CN" altLang="en-US" sz="2000">
                <a:solidFill>
                  <a:schemeClr val="tx1"/>
                </a:solidFill>
              </a:rPr>
              <a:t>系统将每个外部设备都转换成一个称为流的逻辑设备，由流来完成对不同设备的具体操作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2071688"/>
            <a:ext cx="210025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>
                <a:solidFill>
                  <a:schemeClr val="tx2"/>
                </a:solidFill>
                <a:latin typeface="+mj-lt"/>
                <a:ea typeface="+mj-ea"/>
              </a:rPr>
              <a:t>流（</a:t>
            </a:r>
            <a:r>
              <a:rPr lang="en-US" altLang="zh-CN" sz="2400">
                <a:solidFill>
                  <a:schemeClr val="tx2"/>
                </a:solidFill>
                <a:latin typeface="+mj-lt"/>
                <a:ea typeface="+mj-ea"/>
              </a:rPr>
              <a:t>Stream</a:t>
            </a:r>
            <a:r>
              <a:rPr lang="zh-CN" altLang="en-US" sz="2400">
                <a:solidFill>
                  <a:schemeClr val="tx2"/>
                </a:solidFill>
                <a:latin typeface="+mj-lt"/>
                <a:ea typeface="+mj-ea"/>
              </a:rPr>
              <a:t>）</a:t>
            </a:r>
            <a:endParaRPr lang="en-US" altLang="zh-CN" sz="2400" dirty="0">
              <a:solidFill>
                <a:schemeClr val="tx2"/>
              </a:solidFill>
              <a:latin typeface="+mj-lt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8688" y="4721721"/>
            <a:ext cx="7786687" cy="10835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>
                <a:solidFill>
                  <a:schemeClr val="tx1"/>
                </a:solidFill>
              </a:rPr>
              <a:t>文件(</a:t>
            </a:r>
            <a:r>
              <a:rPr lang="en-US" altLang="zh-CN" sz="2000">
                <a:solidFill>
                  <a:schemeClr val="tx1"/>
                </a:solidFill>
              </a:rPr>
              <a:t>File)</a:t>
            </a:r>
            <a:r>
              <a:rPr lang="zh-CN" altLang="en-US" sz="2000">
                <a:solidFill>
                  <a:schemeClr val="tx1"/>
                </a:solidFill>
              </a:rPr>
              <a:t>是一个物理概念，代表存储着信息集合的某个外部介质，它是</a:t>
            </a:r>
            <a:r>
              <a:rPr lang="en-US" altLang="zh-CN" sz="2000">
                <a:solidFill>
                  <a:schemeClr val="tx1"/>
                </a:solidFill>
              </a:rPr>
              <a:t>C++</a:t>
            </a:r>
            <a:r>
              <a:rPr lang="zh-CN" altLang="en-US" sz="2000">
                <a:solidFill>
                  <a:schemeClr val="tx1"/>
                </a:solidFill>
              </a:rPr>
              <a:t>语言对具体设备的抽象，如，磁盘文件，显示器，键盘。又可以分为文本和二进制文件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63" y="4293096"/>
            <a:ext cx="191270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>
                <a:solidFill>
                  <a:schemeClr val="tx2"/>
                </a:solidFill>
                <a:latin typeface="+mj-lt"/>
                <a:ea typeface="+mj-ea"/>
              </a:rPr>
              <a:t>文件（</a:t>
            </a:r>
            <a:r>
              <a:rPr lang="en-US" altLang="zh-CN" sz="2400">
                <a:solidFill>
                  <a:schemeClr val="tx2"/>
                </a:solidFill>
                <a:latin typeface="+mj-lt"/>
                <a:ea typeface="+mj-ea"/>
              </a:rPr>
              <a:t>File</a:t>
            </a:r>
            <a:r>
              <a:rPr lang="zh-CN" altLang="en-US" sz="2400">
                <a:solidFill>
                  <a:schemeClr val="tx2"/>
                </a:solidFill>
                <a:latin typeface="+mj-lt"/>
                <a:ea typeface="+mj-ea"/>
              </a:rPr>
              <a:t>）</a:t>
            </a:r>
            <a:endParaRPr lang="en-US" altLang="zh-CN" sz="2400" dirty="0">
              <a:solidFill>
                <a:schemeClr val="tx2"/>
              </a:solidFill>
              <a:latin typeface="+mj-lt"/>
              <a:ea typeface="+mj-ea"/>
            </a:endParaRP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流类库的特点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文件与流的概念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流类库简介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688" y="1553369"/>
            <a:ext cx="7786687" cy="40358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将</a:t>
            </a:r>
            <a:r>
              <a:rPr lang="en-US" altLang="zh-CN" sz="2000" dirty="0">
                <a:solidFill>
                  <a:schemeClr val="tx1"/>
                </a:solidFill>
              </a:rPr>
              <a:t>a</a:t>
            </a:r>
            <a:r>
              <a:rPr lang="zh-CN" altLang="en-US" sz="2000" dirty="0">
                <a:solidFill>
                  <a:schemeClr val="tx1"/>
                </a:solidFill>
              </a:rPr>
              <a:t>数组中存储的</a:t>
            </a:r>
            <a:r>
              <a:rPr lang="en-US" altLang="zh-CN" sz="2000" dirty="0">
                <a:solidFill>
                  <a:schemeClr val="tx1"/>
                </a:solidFill>
              </a:rPr>
              <a:t>8</a:t>
            </a:r>
            <a:r>
              <a:rPr lang="zh-CN" altLang="en-US" sz="2000" dirty="0">
                <a:solidFill>
                  <a:schemeClr val="tx1"/>
                </a:solidFill>
              </a:rPr>
              <a:t>个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zh-CN" altLang="en-US" sz="2000" dirty="0">
                <a:solidFill>
                  <a:schemeClr val="tx1"/>
                </a:solidFill>
              </a:rPr>
              <a:t>型数据，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731838" lvl="1" indent="-274638">
              <a:spcBef>
                <a:spcPts val="18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solidFill>
                  <a:schemeClr val="tx1"/>
                </a:solidFill>
              </a:rPr>
              <a:t>首先通过运算符“</a:t>
            </a:r>
            <a:r>
              <a:rPr lang="en-US" altLang="zh-CN" dirty="0">
                <a:solidFill>
                  <a:schemeClr val="tx1"/>
                </a:solidFill>
              </a:rPr>
              <a:t>&lt;&lt;</a:t>
            </a:r>
            <a:r>
              <a:rPr lang="zh-CN" altLang="en-US" dirty="0">
                <a:solidFill>
                  <a:schemeClr val="tx1"/>
                </a:solidFill>
              </a:rPr>
              <a:t>”依次写出到</a:t>
            </a:r>
            <a:r>
              <a:rPr lang="en-US" altLang="zh-CN" dirty="0">
                <a:solidFill>
                  <a:schemeClr val="tx1"/>
                </a:solidFill>
              </a:rPr>
              <a:t>text</a:t>
            </a:r>
            <a:r>
              <a:rPr lang="zh-CN" altLang="en-US" dirty="0">
                <a:solidFill>
                  <a:schemeClr val="tx1"/>
                </a:solidFill>
              </a:rPr>
              <a:t>文件</a:t>
            </a:r>
            <a:r>
              <a:rPr lang="en-US" altLang="zh-CN" dirty="0">
                <a:solidFill>
                  <a:schemeClr val="tx1"/>
                </a:solidFill>
              </a:rPr>
              <a:t>ft.txt</a:t>
            </a:r>
            <a:r>
              <a:rPr lang="zh-CN" altLang="en-US" dirty="0">
                <a:solidFill>
                  <a:schemeClr val="tx1"/>
                </a:solidFill>
              </a:rPr>
              <a:t>之中</a:t>
            </a:r>
            <a:endParaRPr lang="en-US" altLang="zh-CN" dirty="0">
              <a:solidFill>
                <a:schemeClr val="tx1"/>
              </a:solidFill>
            </a:endParaRPr>
          </a:p>
          <a:p>
            <a:pPr marL="1200150" lvl="2" indent="-285750"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chemeClr val="tx1"/>
                </a:solidFill>
              </a:rPr>
              <a:t>注意各数据在文件中“长短”不一，且数据间必须加入分割符</a:t>
            </a:r>
            <a:endParaRPr lang="en-US" altLang="zh-CN" dirty="0">
              <a:solidFill>
                <a:schemeClr val="tx1"/>
              </a:solidFill>
            </a:endParaRPr>
          </a:p>
          <a:p>
            <a:pPr marL="731838" lvl="1" indent="-274638">
              <a:spcBef>
                <a:spcPts val="18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solidFill>
                  <a:schemeClr val="tx1"/>
                </a:solidFill>
              </a:rPr>
              <a:t>然后通过使用类成员函数</a:t>
            </a:r>
            <a:r>
              <a:rPr lang="en-US" altLang="zh-CN" dirty="0">
                <a:solidFill>
                  <a:schemeClr val="tx1"/>
                </a:solidFill>
              </a:rPr>
              <a:t>write</a:t>
            </a:r>
            <a:r>
              <a:rPr lang="zh-CN" altLang="en-US" dirty="0">
                <a:solidFill>
                  <a:schemeClr val="tx1"/>
                </a:solidFill>
              </a:rPr>
              <a:t>将这相同的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zh-CN" altLang="en-US" dirty="0">
                <a:solidFill>
                  <a:schemeClr val="tx1"/>
                </a:solidFill>
              </a:rPr>
              <a:t>型数据依次写出到</a:t>
            </a:r>
            <a:r>
              <a:rPr lang="en-US" altLang="zh-CN" dirty="0">
                <a:solidFill>
                  <a:schemeClr val="tx1"/>
                </a:solidFill>
              </a:rPr>
              <a:t>binary</a:t>
            </a:r>
            <a:r>
              <a:rPr lang="zh-CN" altLang="en-US" dirty="0">
                <a:solidFill>
                  <a:schemeClr val="tx1"/>
                </a:solidFill>
              </a:rPr>
              <a:t>文件</a:t>
            </a:r>
            <a:r>
              <a:rPr lang="en-US" altLang="zh-CN" dirty="0" err="1">
                <a:solidFill>
                  <a:schemeClr val="tx1"/>
                </a:solidFill>
              </a:rPr>
              <a:t>fb.bin</a:t>
            </a:r>
            <a:r>
              <a:rPr lang="zh-CN" altLang="en-US" dirty="0">
                <a:solidFill>
                  <a:schemeClr val="tx1"/>
                </a:solidFill>
              </a:rPr>
              <a:t>之中</a:t>
            </a:r>
            <a:endParaRPr lang="en-US" altLang="zh-CN" dirty="0">
              <a:solidFill>
                <a:schemeClr val="tx1"/>
              </a:solidFill>
            </a:endParaRPr>
          </a:p>
          <a:p>
            <a:pPr marL="1200150" lvl="2" indent="-285750"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chemeClr val="tx1"/>
                </a:solidFill>
              </a:rPr>
              <a:t>注意各数据在文件中“长短”相同，且数据间不需要加入分割符</a:t>
            </a:r>
            <a:endParaRPr lang="en-US" altLang="zh-CN" dirty="0">
              <a:solidFill>
                <a:schemeClr val="tx1"/>
              </a:solidFill>
            </a:endParaRPr>
          </a:p>
          <a:p>
            <a:pPr marL="731838" lvl="1" indent="-274638">
              <a:spcBef>
                <a:spcPts val="18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solidFill>
                  <a:schemeClr val="tx1"/>
                </a:solidFill>
              </a:rPr>
              <a:t>通过使用无参的成员函数“</a:t>
            </a:r>
            <a:r>
              <a:rPr lang="en-US" altLang="zh-CN" dirty="0" err="1">
                <a:solidFill>
                  <a:schemeClr val="tx1"/>
                </a:solidFill>
              </a:rPr>
              <a:t>tellp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r>
              <a:rPr lang="zh-CN" altLang="en-US" dirty="0">
                <a:solidFill>
                  <a:schemeClr val="tx1"/>
                </a:solidFill>
              </a:rPr>
              <a:t>”来获取当前已写出到各文件的位置信息，以确认每一数据在文件中所占的字节数。</a:t>
            </a:r>
          </a:p>
          <a:p>
            <a:pPr marL="1200150" lvl="2" indent="-285750"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ostream</a:t>
            </a:r>
            <a:r>
              <a:rPr lang="en-US" altLang="zh-CN" dirty="0">
                <a:solidFill>
                  <a:schemeClr val="tx1"/>
                </a:solidFill>
              </a:rPr>
              <a:t>::</a:t>
            </a:r>
            <a:r>
              <a:rPr lang="en-US" altLang="zh-CN" dirty="0" err="1">
                <a:solidFill>
                  <a:schemeClr val="tx1"/>
                </a:solidFill>
              </a:rPr>
              <a:t>tellp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r>
              <a:rPr lang="zh-CN" altLang="en-US" dirty="0">
                <a:solidFill>
                  <a:schemeClr val="tx1"/>
                </a:solidFill>
              </a:rPr>
              <a:t>之功能为：获取并返回“输出指针”的当前位置值（从文件首到当前位置的字节数）</a:t>
            </a:r>
          </a:p>
          <a:p>
            <a:pPr marL="731838" lvl="1" indent="-274638">
              <a:spcBef>
                <a:spcPts val="1800"/>
              </a:spcBef>
              <a:buFont typeface="Arial" pitchFamily="34" charset="0"/>
              <a:buChar char="−"/>
              <a:defRPr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1124744"/>
            <a:ext cx="187904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10.10】</a:t>
            </a:r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3" name="矩形 12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22" name="矩形 21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23" name="矩形 22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24" name="矩形 23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32262226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1257320"/>
            <a:ext cx="847251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1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b="1">
                <a:solidFill>
                  <a:srgbClr val="233DA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#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include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fstream.h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&gt;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void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main()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a[8]={0,1,-1,1234567890};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for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=4;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&lt;8;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++)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a[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]=876543210+i-4;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均由9位数字组成，在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text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文件中所占字节数也为9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800" b="1" i="0" u="heavy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ofstream</a:t>
            </a:r>
            <a:r>
              <a:rPr kumimoji="0" lang="en-US" altLang="zh-CN" sz="1800" b="1" i="0" u="heavy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800" b="1" i="0" u="heavy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ft</a:t>
            </a:r>
            <a:r>
              <a:rPr kumimoji="0" lang="en-US" altLang="zh-CN" sz="1800" b="1" i="0" u="heavy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("ft.txt");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800" b="1" i="0" u="heavy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ofstream</a:t>
            </a:r>
            <a:r>
              <a:rPr kumimoji="0" lang="en-US" altLang="zh-CN" sz="1800" b="1" i="0" u="heavy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800" b="1" i="0" u="heavy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fb</a:t>
            </a:r>
            <a:r>
              <a:rPr kumimoji="0" lang="en-US" altLang="zh-CN" sz="1800" b="1" i="0" u="heavy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("</a:t>
            </a:r>
            <a:r>
              <a:rPr kumimoji="0" lang="en-US" altLang="zh-CN" sz="1800" b="1" i="0" u="heavy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fb.bin</a:t>
            </a:r>
            <a:r>
              <a:rPr kumimoji="0" lang="en-US" altLang="zh-CN" sz="1800" b="1" i="0" u="heavy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", </a:t>
            </a:r>
            <a:r>
              <a:rPr kumimoji="0" lang="en-US" altLang="zh-CN" sz="1800" b="1" i="0" u="heavy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ios</a:t>
            </a:r>
            <a:r>
              <a:rPr kumimoji="0" lang="en-US" altLang="zh-CN" sz="1800" b="1" i="0" u="heavy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::binary);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for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=0;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&lt;8;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++) {</a:t>
            </a:r>
          </a:p>
          <a:p>
            <a:pPr lvl="0">
              <a:spcBef>
                <a:spcPts val="0"/>
              </a:spcBef>
              <a:buClr>
                <a:srgbClr val="669900"/>
              </a:buClr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&lt;&lt;a[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]&lt;&lt;" 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";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数据间需要添加分割符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800" b="1" i="0" u="heavy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fb.write</a:t>
            </a:r>
            <a:r>
              <a:rPr kumimoji="0" lang="en-US" altLang="zh-CN" sz="1800" b="1" i="0" u="heavy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((char*)(&amp;a[</a:t>
            </a:r>
            <a:r>
              <a:rPr kumimoji="0" lang="en-US" altLang="zh-CN" sz="1800" b="1" i="0" u="heavy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heavy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]),</a:t>
            </a:r>
            <a:r>
              <a:rPr kumimoji="0" lang="en-US" altLang="zh-CN" sz="1800" b="1" i="0" u="heavy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sizeof</a:t>
            </a:r>
            <a:r>
              <a:rPr kumimoji="0" lang="en-US" altLang="zh-CN" sz="1800" b="1" i="0" u="heavy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(a[</a:t>
            </a:r>
            <a:r>
              <a:rPr kumimoji="0" lang="en-US" altLang="zh-CN" sz="1800" b="1" i="0" u="heavy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heavy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]));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数据间不需分割符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&lt;&lt;"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ft.tellp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()="&lt;&lt;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ft.tellp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()&lt;&lt;", ";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当前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ft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文件位置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	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&lt;&lt;"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fb.tellp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()="&lt;&lt;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fb.tellp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()&lt;&lt;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当前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fb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文件位置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ft.close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fb.close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2" name="矩形 11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22" name="矩形 21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23" name="矩形 22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24" name="矩形 23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5686832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12954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1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b="1">
                <a:solidFill>
                  <a:srgbClr val="233DA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78A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程序执行后的输出结果如下：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ft.tellp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()=2,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fb.tellp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()=4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ft.tellp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()=4,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fb.tellp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()=8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ft.tellp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()=7,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fb.tellp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()=12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ft.tellp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()=18,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fb.tellp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()=16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ft.tellp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()=28,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fb.tellp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()=20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ft.tellp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()=38,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fb.tellp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()=24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ft.tellp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()=48,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fb.tellp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()=28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ft.tellp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()=58,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fb.tellp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()=32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692AA2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3" name="矩形 1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17" name="矩形 16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18" name="矩形 17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40153263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688" y="1553369"/>
            <a:ext cx="7786687" cy="10115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从键盘输入</a:t>
            </a:r>
            <a:r>
              <a:rPr lang="en-US" altLang="zh-CN" sz="2000" dirty="0">
                <a:solidFill>
                  <a:schemeClr val="tx1"/>
                </a:solidFill>
              </a:rPr>
              <a:t>10</a:t>
            </a:r>
            <a:r>
              <a:rPr lang="zh-CN" altLang="en-US" sz="2000" dirty="0">
                <a:solidFill>
                  <a:schemeClr val="tx1"/>
                </a:solidFill>
              </a:rPr>
              <a:t>个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zh-CN" altLang="en-US" sz="2000" dirty="0">
                <a:solidFill>
                  <a:schemeClr val="tx1"/>
                </a:solidFill>
              </a:rPr>
              <a:t>型数，而后按输入的相反顺序输出它们。</a:t>
            </a:r>
          </a:p>
          <a:p>
            <a:pPr marL="800100" lvl="1" indent="-342900">
              <a:buFont typeface="Arial" pitchFamily="34" charset="0"/>
              <a:buChar char="-"/>
              <a:defRPr/>
            </a:pPr>
            <a:r>
              <a:rPr lang="zh-CN" altLang="en-US" dirty="0">
                <a:solidFill>
                  <a:schemeClr val="tx1"/>
                </a:solidFill>
              </a:rPr>
              <a:t>实现方法：使用</a:t>
            </a:r>
            <a:r>
              <a:rPr lang="en-US" altLang="zh-CN" dirty="0">
                <a:solidFill>
                  <a:schemeClr val="tx1"/>
                </a:solidFill>
              </a:rPr>
              <a:t>binary</a:t>
            </a:r>
            <a:r>
              <a:rPr lang="zh-CN" altLang="en-US" dirty="0">
                <a:solidFill>
                  <a:schemeClr val="tx1"/>
                </a:solidFill>
              </a:rPr>
              <a:t>文件，将数据存放在文件中，并使用随机访问方式读出</a:t>
            </a:r>
          </a:p>
          <a:p>
            <a:pPr marL="731838" lvl="1" indent="-274638">
              <a:spcBef>
                <a:spcPts val="1800"/>
              </a:spcBef>
              <a:buFont typeface="Arial" pitchFamily="34" charset="0"/>
              <a:buChar char="−"/>
              <a:defRPr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1124744"/>
            <a:ext cx="185621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10.11】</a:t>
            </a:r>
          </a:p>
        </p:txBody>
      </p:sp>
      <p:sp>
        <p:nvSpPr>
          <p:cNvPr id="3" name="矩形 2"/>
          <p:cNvSpPr/>
          <p:nvPr/>
        </p:nvSpPr>
        <p:spPr>
          <a:xfrm>
            <a:off x="500063" y="2759437"/>
            <a:ext cx="832040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zh-CN" altLang="en-US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#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include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&lt;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fstream.h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&gt;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void 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main() {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const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000" b="1" kern="0" dirty="0" err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n=10;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x,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ofstream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fout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("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fdat.bin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ios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::binary);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&lt;&lt;"Input "&lt;&lt;n&lt;&lt;" integers:"&lt;&lt;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endl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for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=1;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&lt;=n;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++){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cin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&gt;&gt;x;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fout.write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((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char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*)(&amp;x),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sizeof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lang="en-US" altLang="zh-CN" sz="2000" b="1" kern="0" dirty="0" err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));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}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fout.close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();</a:t>
            </a:r>
          </a:p>
        </p:txBody>
      </p:sp>
      <p:sp>
        <p:nvSpPr>
          <p:cNvPr id="13" name="矩形 1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23" name="矩形 22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24" name="矩形 23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25" name="矩形 24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7610611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457200" y="1196752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1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b="1">
                <a:solidFill>
                  <a:srgbClr val="233DA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		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&lt;&lt;"---- The result ----"&lt;&lt;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endl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ifstream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fin("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fdat.bin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ios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::binary);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for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=n-1;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&gt;=0;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--){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fin.seekg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*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sizeof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fin.read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((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char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*)(&amp;x),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sizeof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&lt;&lt;x&lt;&lt;" ";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fin.close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endl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 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E78A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Courier New" pitchFamily="49" charset="0"/>
              </a:rPr>
              <a:t>程序执行后的输出结果为: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Input 10 integers: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1 2 3 4 5 6 7 8 9 10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---- The result ----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10 9 8 7 6 5 4 3 2 1 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0100" y="4063008"/>
            <a:ext cx="40005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5" name="矩形 14">
            <a:hlinkClick r:id="rId4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18" name="矩形 17">
            <a:hlinkClick r:id="rId5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19" name="矩形 18">
            <a:hlinkClick r:id="rId6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20" name="矩形 19">
            <a:hlinkClick r:id="rId6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131377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688" y="1553369"/>
            <a:ext cx="7786687" cy="10835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使用</a:t>
            </a:r>
            <a:r>
              <a:rPr lang="en-US" altLang="zh-CN" sz="2000" dirty="0">
                <a:solidFill>
                  <a:schemeClr val="tx1"/>
                </a:solidFill>
              </a:rPr>
              <a:t>write</a:t>
            </a:r>
            <a:r>
              <a:rPr lang="zh-CN" altLang="en-US" sz="2000" dirty="0">
                <a:solidFill>
                  <a:schemeClr val="tx1"/>
                </a:solidFill>
              </a:rPr>
              <a:t>将多个</a:t>
            </a:r>
            <a:r>
              <a:rPr lang="en-US" altLang="zh-CN" sz="2000" dirty="0">
                <a:solidFill>
                  <a:schemeClr val="tx1"/>
                </a:solidFill>
              </a:rPr>
              <a:t>person</a:t>
            </a:r>
            <a:r>
              <a:rPr lang="zh-CN" altLang="en-US" sz="2000" dirty="0">
                <a:solidFill>
                  <a:schemeClr val="tx1"/>
                </a:solidFill>
              </a:rPr>
              <a:t>类型的结构体数据，写出到某个自定义二进制磁盘文件的指定位置处，而后再使用</a:t>
            </a:r>
            <a:r>
              <a:rPr lang="en-US" altLang="zh-CN" sz="2000" dirty="0">
                <a:solidFill>
                  <a:schemeClr val="tx1"/>
                </a:solidFill>
              </a:rPr>
              <a:t>read</a:t>
            </a:r>
            <a:r>
              <a:rPr lang="zh-CN" altLang="en-US" sz="2000" dirty="0">
                <a:solidFill>
                  <a:schemeClr val="tx1"/>
                </a:solidFill>
              </a:rPr>
              <a:t>从另外指定的位置处读出某些结构体数据并显示在屏幕上。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1124744"/>
            <a:ext cx="187904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10.12】</a:t>
            </a:r>
          </a:p>
        </p:txBody>
      </p:sp>
      <p:sp>
        <p:nvSpPr>
          <p:cNvPr id="3" name="矩形 2"/>
          <p:cNvSpPr/>
          <p:nvPr/>
        </p:nvSpPr>
        <p:spPr>
          <a:xfrm>
            <a:off x="500064" y="2759437"/>
            <a:ext cx="8215312" cy="394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669900"/>
              </a:buClr>
            </a:pPr>
            <a:r>
              <a:rPr lang="zh-CN" altLang="en-US" sz="2000" b="1" kern="0" dirty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一般程序处理模式：</a:t>
            </a:r>
            <a:endParaRPr lang="zh-CN" altLang="en-US" sz="2000" b="1" kern="0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  <a:p>
            <a:pPr marL="342900" lvl="0" indent="-342900"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 err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struct</a:t>
            </a: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person {</a:t>
            </a:r>
          </a:p>
          <a:p>
            <a:pPr marL="342900" lvl="0" indent="-342900"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char 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name [20];</a:t>
            </a:r>
          </a:p>
          <a:p>
            <a:pPr marL="342900" lvl="0" indent="-342900"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b="1" kern="0" dirty="0" err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age;</a:t>
            </a:r>
          </a:p>
          <a:p>
            <a:pPr marL="342900" lvl="0" indent="-342900"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float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score;</a:t>
            </a:r>
          </a:p>
          <a:p>
            <a:pPr marL="342900" lvl="0" indent="-342900"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b="1" kern="0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说明一个结构体数组</a:t>
            </a:r>
            <a:r>
              <a:rPr lang="en-US" altLang="zh-CN" b="1" kern="0" dirty="0" err="1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stu</a:t>
            </a:r>
            <a:r>
              <a:rPr lang="zh-CN" altLang="en-US" b="1" kern="0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并赋初值，各结构体的分量</a:t>
            </a:r>
            <a:r>
              <a:rPr lang="en-US" altLang="zh-CN" b="1" kern="0" dirty="0" err="1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num</a:t>
            </a:r>
            <a:r>
              <a:rPr lang="zh-CN" altLang="en-US" b="1" kern="0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（编号）相互不同</a:t>
            </a:r>
          </a:p>
          <a:p>
            <a:pPr marL="342900" lvl="0" indent="-342900"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person 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stu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[10]={ {5, "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zhou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88.5}, {3, "sun", 89}, {7, "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zheng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91.5}, {1, "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zhao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90.5}, {6, "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wu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94}, {2, "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qian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91},{9, "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feng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87.5}, {4, "li", 84}, {8, "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wang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79}, {10, "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chen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90} };</a:t>
            </a:r>
          </a:p>
          <a:p>
            <a:pPr marL="342900" lvl="0" indent="-342900"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 err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b="1" kern="0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recnum</a:t>
            </a:r>
            <a:r>
              <a:rPr lang="en-US" altLang="zh-CN" b="1" kern="0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  <a:endParaRPr lang="zh-CN" altLang="en-US" b="1" kern="0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</p:txBody>
      </p:sp>
      <p:sp>
        <p:nvSpPr>
          <p:cNvPr id="13" name="矩形 1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23" name="矩形 22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24" name="矩形 23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25" name="矩形 24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42624309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457200" y="1052736"/>
            <a:ext cx="8507288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1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b="1">
                <a:solidFill>
                  <a:srgbClr val="233DA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ofstream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fout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("f01.bin",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ios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::binary);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for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=0;i&lt;10;i++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){ 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	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recnum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stu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].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num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//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“纪录号”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  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long offs=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sizeof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)*(recnum-1);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    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fout.seekp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(offs);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    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fout.write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 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char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*)(&amp;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sizeof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fout.close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();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ifstream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fin("f01.bin",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ios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::binary);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cin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&gt;&gt;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recnum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while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recnum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&gt;0&amp;&amp;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recnum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&lt;=10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  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long offs=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sizeof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)* (recnum-1);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    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fin.seekg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(offs);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    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fin.read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 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char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*)(&amp;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sizeof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));</a:t>
            </a:r>
          </a:p>
          <a:p>
            <a:pPr lvl="0">
              <a:lnSpc>
                <a:spcPct val="90000"/>
              </a:lnSpc>
              <a:buClr>
                <a:srgbClr val="669900"/>
              </a:buClr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       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tmp.num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&lt;&lt;" "&lt;&lt;tmp.name&lt;&lt;" "&lt;&lt;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tmp.score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 lvl="0">
              <a:lnSpc>
                <a:spcPct val="90000"/>
              </a:lnSpc>
              <a:buClr>
                <a:srgbClr val="669900"/>
              </a:buClr>
              <a:buNone/>
              <a:defRPr/>
            </a:pPr>
            <a:r>
              <a:rPr lang="zh-CN" altLang="en-US" sz="18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fin.close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3" name="矩形 12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16" name="矩形 15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17" name="矩形 16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18" name="矩形 17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42478530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五边形 38"/>
          <p:cNvSpPr/>
          <p:nvPr/>
        </p:nvSpPr>
        <p:spPr bwMode="auto">
          <a:xfrm flipH="1">
            <a:off x="2041525" y="4653136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2852862"/>
            <a:ext cx="5356225" cy="3528473"/>
            <a:chOff x="1643042" y="2332577"/>
            <a:chExt cx="5356246" cy="3528485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2332577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3223718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1641600" y="980728"/>
            <a:ext cx="5356225" cy="2664296"/>
            <a:chOff x="1643042" y="3196754"/>
            <a:chExt cx="5356246" cy="2664308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196754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413286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7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11603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7784" y="20521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7784" y="29882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38523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47884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27784" y="572454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</a:t>
            </a:r>
          </a:p>
        </p:txBody>
      </p:sp>
      <p:sp>
        <p:nvSpPr>
          <p:cNvPr id="49" name="矩形 48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50" name="矩形 49">
            <a:hlinkClick r:id="rId5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■</a:t>
            </a:r>
          </a:p>
        </p:txBody>
      </p:sp>
      <p:sp>
        <p:nvSpPr>
          <p:cNvPr id="54" name="矩形 53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55" name="矩形 54">
            <a:hlinkClick r:id="rId6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字符串流类概述</a:t>
            </a:r>
          </a:p>
        </p:txBody>
      </p:sp>
      <p:sp>
        <p:nvSpPr>
          <p:cNvPr id="56" name="矩形 55">
            <a:hlinkClick r:id="rId7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ostrstream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62" name="矩形 61">
            <a:hlinkClick r:id="rId7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istrstream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52" name="矩形 51">
            <a:hlinkClick r:id="" action="ppaction://noaction"/>
            <a:extLst>
              <a:ext uri="{FF2B5EF4-FFF2-40B4-BE49-F238E27FC236}">
                <a16:creationId xmlns:a16="http://schemas.microsoft.com/office/drawing/2014/main" id="{8A0E59F2-355A-4FF4-8913-563EB1BBC927}"/>
              </a:ext>
            </a:extLst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字符串流类</a:t>
            </a:r>
          </a:p>
        </p:txBody>
      </p:sp>
    </p:spTree>
    <p:extLst>
      <p:ext uri="{BB962C8B-B14F-4D97-AF65-F5344CB8AC3E}">
        <p14:creationId xmlns:p14="http://schemas.microsoft.com/office/powerpoint/2010/main" val="338379843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字符串流类对象并不对应于一个具体的物理设备，而是将内存中的字符数组看成是一个逻辑设备，并通过“借用”对文件进行操作的各种运算符和函数，最终完成上述所谓的信息转换工作</a:t>
            </a:r>
          </a:p>
          <a:p>
            <a:endParaRPr lang="en-US" altLang="zh-CN" dirty="0"/>
          </a:p>
          <a:p>
            <a:r>
              <a:rPr lang="zh-CN" altLang="en-US" dirty="0"/>
              <a:t>使用字符串流类时，必须包含头文件</a:t>
            </a:r>
            <a:r>
              <a:rPr lang="en-US" altLang="zh-CN" dirty="0" err="1"/>
              <a:t>strstream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字符串流类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字符串流类概述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ostrstream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istrstream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2" name="矩形 11">
            <a:hlinkClick r:id="" action="ppaction://noaction"/>
            <a:extLst>
              <a:ext uri="{FF2B5EF4-FFF2-40B4-BE49-F238E27FC236}">
                <a16:creationId xmlns:a16="http://schemas.microsoft.com/office/drawing/2014/main" id="{71AD97A1-4E7D-465C-9065-FB5DF19CB4D0}"/>
              </a:ext>
            </a:extLst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字符串流类</a:t>
            </a:r>
          </a:p>
        </p:txBody>
      </p:sp>
    </p:spTree>
    <p:extLst>
      <p:ext uri="{BB962C8B-B14F-4D97-AF65-F5344CB8AC3E}">
        <p14:creationId xmlns:p14="http://schemas.microsoft.com/office/powerpoint/2010/main" val="45941191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ostrstream</a:t>
            </a:r>
            <a:r>
              <a:rPr lang="zh-CN" altLang="en-US" dirty="0"/>
              <a:t>类的使用，可将不同类型的信息转换为字符串，并存放在（输出到）一个用户设定的字符数组中</a:t>
            </a:r>
            <a:endParaRPr lang="en-US" altLang="zh-CN" dirty="0"/>
          </a:p>
          <a:p>
            <a:pPr lvl="1"/>
            <a:r>
              <a:rPr lang="zh-CN" altLang="en-US" dirty="0"/>
              <a:t>构造函数</a:t>
            </a:r>
            <a:r>
              <a:rPr lang="en-US" altLang="zh-CN" dirty="0" err="1"/>
              <a:t>ostrstream</a:t>
            </a:r>
            <a:r>
              <a:rPr lang="en-US" altLang="zh-CN" dirty="0"/>
              <a:t>::</a:t>
            </a:r>
            <a:r>
              <a:rPr lang="en-US" altLang="zh-CN" dirty="0" err="1"/>
              <a:t>ostrstream</a:t>
            </a:r>
            <a:r>
              <a:rPr lang="zh-CN" altLang="en-US" dirty="0"/>
              <a:t>该类最常用的构造函数的一般格式为：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ostrstream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mode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::out ); </a:t>
            </a:r>
          </a:p>
          <a:p>
            <a:pPr lvl="1"/>
            <a:r>
              <a:rPr lang="zh-CN" altLang="en-US" dirty="0"/>
              <a:t>函数</a:t>
            </a:r>
            <a:r>
              <a:rPr lang="en-US" altLang="zh-CN" dirty="0" err="1"/>
              <a:t>ostrstream</a:t>
            </a:r>
            <a:r>
              <a:rPr lang="en-US" altLang="zh-CN" dirty="0"/>
              <a:t>::</a:t>
            </a:r>
            <a:r>
              <a:rPr lang="en-US" altLang="zh-CN" dirty="0" err="1"/>
              <a:t>pcount</a:t>
            </a:r>
            <a:r>
              <a:rPr lang="zh-CN" altLang="en-US" dirty="0"/>
              <a:t>的使用格式为：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pcount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3"/>
            <a:r>
              <a:rPr lang="zh-CN" altLang="en-US" dirty="0"/>
              <a:t>功能：返回一个数值，表示目前已经输出到字符串流即字符数组中的字符个数（字节数）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ostrstream</a:t>
            </a:r>
            <a:r>
              <a:rPr lang="zh-CN" altLang="en-US" dirty="0"/>
              <a:t>类</a:t>
            </a:r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3" name="矩形 12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■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16" name="矩形 15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字符串流类概述</a:t>
            </a:r>
          </a:p>
        </p:txBody>
      </p:sp>
      <p:sp>
        <p:nvSpPr>
          <p:cNvPr id="17" name="矩形 16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ostrstream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8" name="矩形 17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istrstream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9" name="矩形 18">
            <a:hlinkClick r:id="" action="ppaction://noaction"/>
            <a:extLst>
              <a:ext uri="{FF2B5EF4-FFF2-40B4-BE49-F238E27FC236}">
                <a16:creationId xmlns:a16="http://schemas.microsoft.com/office/drawing/2014/main" id="{D745F139-8FD9-42C2-8474-D6C477BCA9DD}"/>
              </a:ext>
            </a:extLst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字符串流类</a:t>
            </a:r>
          </a:p>
        </p:txBody>
      </p:sp>
    </p:spTree>
    <p:extLst>
      <p:ext uri="{BB962C8B-B14F-4D97-AF65-F5344CB8AC3E}">
        <p14:creationId xmlns:p14="http://schemas.microsoft.com/office/powerpoint/2010/main" val="294252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/>
              <a:t>文件与流的行为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所有流(类对象)的行为都是相同的，而不同的文件则可能具有不同的行为</a:t>
            </a:r>
            <a:endParaRPr lang="en-US" altLang="zh-CN"/>
          </a:p>
          <a:p>
            <a:pPr lvl="1"/>
            <a:r>
              <a:rPr lang="zh-CN" altLang="en-US"/>
              <a:t>磁盘文件可进行写也可进行读操作</a:t>
            </a:r>
            <a:endParaRPr lang="en-US" altLang="zh-CN"/>
          </a:p>
          <a:p>
            <a:pPr lvl="1"/>
            <a:r>
              <a:rPr lang="zh-CN" altLang="en-US"/>
              <a:t>显示器文件则只可进行写操作</a:t>
            </a:r>
            <a:endParaRPr lang="en-US" altLang="zh-CN"/>
          </a:p>
          <a:p>
            <a:pPr lvl="1"/>
            <a:r>
              <a:rPr lang="zh-CN" altLang="en-US"/>
              <a:t>键盘文件只可进行读操作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流类库的特点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文件与流的概念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流类库简介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928813"/>
            <a:ext cx="8579296" cy="4500562"/>
          </a:xfrm>
        </p:spPr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istrstream</a:t>
            </a:r>
            <a:r>
              <a:rPr lang="zh-CN" altLang="en-US" dirty="0"/>
              <a:t>类的使用，则可将用户字符数组中的字符串取出（读入），而后反向转换为各种变量的内部形式</a:t>
            </a:r>
            <a:endParaRPr lang="en-US" altLang="zh-CN" dirty="0"/>
          </a:p>
          <a:p>
            <a:pPr lvl="1"/>
            <a:r>
              <a:rPr lang="zh-CN" altLang="en-US" dirty="0"/>
              <a:t>一参构造函数：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istrstream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2"/>
            <a:r>
              <a:rPr lang="zh-CN" altLang="en-US" dirty="0"/>
              <a:t>由参数</a:t>
            </a:r>
            <a:r>
              <a:rPr lang="en-US" altLang="zh-CN" dirty="0" err="1"/>
              <a:t>str</a:t>
            </a:r>
            <a:r>
              <a:rPr lang="en-US" altLang="zh-CN" dirty="0"/>
              <a:t> </a:t>
            </a:r>
            <a:r>
              <a:rPr lang="zh-CN" altLang="en-US" dirty="0"/>
              <a:t>指定了一个以</a:t>
            </a:r>
            <a:r>
              <a:rPr lang="en-US" altLang="zh-CN" dirty="0"/>
              <a:t>‘\0’</a:t>
            </a:r>
            <a:r>
              <a:rPr lang="zh-CN" altLang="en-US" dirty="0"/>
              <a:t>为结束符的字符串（字符数组），它的“整体字符”将作为“输入源”。</a:t>
            </a:r>
          </a:p>
          <a:p>
            <a:pPr lvl="1"/>
            <a:r>
              <a:rPr lang="zh-CN" altLang="en-US" dirty="0"/>
              <a:t>二参构造函数：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istrstream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n ); </a:t>
            </a:r>
          </a:p>
          <a:p>
            <a:pPr lvl="2"/>
            <a:r>
              <a:rPr lang="zh-CN" altLang="en-US" dirty="0"/>
              <a:t>由参数</a:t>
            </a:r>
            <a:r>
              <a:rPr lang="en-US" altLang="zh-CN" dirty="0" err="1"/>
              <a:t>str</a:t>
            </a:r>
            <a:r>
              <a:rPr lang="en-US" altLang="zh-CN" dirty="0"/>
              <a:t> </a:t>
            </a:r>
            <a:r>
              <a:rPr lang="zh-CN" altLang="en-US" dirty="0"/>
              <a:t>指定字符数组，它将作为“输入源”，由第二参数</a:t>
            </a:r>
            <a:r>
              <a:rPr lang="en-US" altLang="zh-CN" dirty="0"/>
              <a:t>n </a:t>
            </a:r>
            <a:r>
              <a:rPr lang="zh-CN" altLang="en-US" dirty="0"/>
              <a:t>指出仅使用</a:t>
            </a:r>
            <a:r>
              <a:rPr lang="en-US" altLang="zh-CN" dirty="0" err="1"/>
              <a:t>str</a:t>
            </a:r>
            <a:r>
              <a:rPr lang="zh-CN" altLang="en-US" dirty="0"/>
              <a:t>的前</a:t>
            </a:r>
            <a:r>
              <a:rPr lang="en-US" altLang="zh-CN" dirty="0"/>
              <a:t>n</a:t>
            </a:r>
            <a:r>
              <a:rPr lang="zh-CN" altLang="en-US" dirty="0"/>
              <a:t>个字符（而不是“整体字符”）</a:t>
            </a:r>
          </a:p>
          <a:p>
            <a:pPr lvl="2"/>
            <a:r>
              <a:rPr lang="zh-CN" altLang="en-US" dirty="0"/>
              <a:t>二参构造函数时，并不要求</a:t>
            </a:r>
            <a:r>
              <a:rPr lang="en-US" altLang="zh-CN" dirty="0" err="1"/>
              <a:t>str</a:t>
            </a:r>
            <a:r>
              <a:rPr lang="en-US" altLang="zh-CN" dirty="0"/>
              <a:t> </a:t>
            </a:r>
            <a:r>
              <a:rPr lang="zh-CN" altLang="en-US" dirty="0"/>
              <a:t>中必须具有</a:t>
            </a:r>
            <a:r>
              <a:rPr lang="en-US" altLang="zh-CN" dirty="0"/>
              <a:t>‘\0’</a:t>
            </a:r>
            <a:r>
              <a:rPr lang="zh-CN" altLang="en-US" dirty="0"/>
              <a:t>结束符号</a:t>
            </a:r>
          </a:p>
          <a:p>
            <a:pPr lvl="2"/>
            <a:r>
              <a:rPr lang="zh-CN" altLang="en-US" dirty="0"/>
              <a:t>若</a:t>
            </a:r>
            <a:r>
              <a:rPr lang="en-US" altLang="zh-CN" dirty="0"/>
              <a:t>n=0</a:t>
            </a:r>
            <a:r>
              <a:rPr lang="zh-CN" altLang="en-US" dirty="0"/>
              <a:t>，则假定</a:t>
            </a:r>
            <a:r>
              <a:rPr lang="en-US" altLang="zh-CN" dirty="0" err="1"/>
              <a:t>str</a:t>
            </a:r>
            <a:r>
              <a:rPr lang="en-US" altLang="zh-CN" dirty="0"/>
              <a:t> </a:t>
            </a:r>
            <a:r>
              <a:rPr lang="zh-CN" altLang="en-US" dirty="0"/>
              <a:t>为一个以</a:t>
            </a:r>
            <a:r>
              <a:rPr lang="en-US" altLang="zh-CN" dirty="0"/>
              <a:t>‘\0’</a:t>
            </a:r>
            <a:r>
              <a:rPr lang="zh-CN" altLang="en-US" dirty="0"/>
              <a:t>为结束符号的字符串（字符数组）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istrstream</a:t>
            </a:r>
            <a:r>
              <a:rPr lang="zh-CN" altLang="en-US" dirty="0"/>
              <a:t>类</a:t>
            </a:r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3" name="矩形 12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■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16" name="矩形 15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字符串流类概述</a:t>
            </a:r>
          </a:p>
        </p:txBody>
      </p:sp>
      <p:sp>
        <p:nvSpPr>
          <p:cNvPr id="17" name="矩形 16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ostrstream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8" name="矩形 17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istrstream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9" name="矩形 18">
            <a:hlinkClick r:id="" action="ppaction://noaction"/>
            <a:extLst>
              <a:ext uri="{FF2B5EF4-FFF2-40B4-BE49-F238E27FC236}">
                <a16:creationId xmlns:a16="http://schemas.microsoft.com/office/drawing/2014/main" id="{E90FC38D-A1D1-4C58-88CF-14DF1FC15397}"/>
              </a:ext>
            </a:extLst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字符串流类</a:t>
            </a:r>
          </a:p>
        </p:txBody>
      </p:sp>
    </p:spTree>
    <p:extLst>
      <p:ext uri="{BB962C8B-B14F-4D97-AF65-F5344CB8AC3E}">
        <p14:creationId xmlns:p14="http://schemas.microsoft.com/office/powerpoint/2010/main" val="232663091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05C834-23D2-4CE7-800D-7A71B6585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</a:t>
            </a:r>
            <a:r>
              <a:rPr lang="en-US" altLang="zh-CN" dirty="0"/>
              <a:t>iostream</a:t>
            </a:r>
            <a:r>
              <a:rPr lang="zh-CN" altLang="en-US" dirty="0"/>
              <a:t>继承</a:t>
            </a:r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string</a:t>
            </a:r>
            <a:r>
              <a:rPr lang="zh-CN" altLang="en-US" dirty="0"/>
              <a:t>类型的字符串流类</a:t>
            </a:r>
            <a:endParaRPr lang="en-US" altLang="zh-CN" dirty="0"/>
          </a:p>
          <a:p>
            <a:pPr lvl="1"/>
            <a:r>
              <a:rPr lang="en-US" altLang="zh-CN" dirty="0" err="1"/>
              <a:t>ostringstream</a:t>
            </a:r>
            <a:r>
              <a:rPr lang="zh-CN" altLang="en-US" dirty="0"/>
              <a:t>向</a:t>
            </a:r>
            <a:r>
              <a:rPr lang="en-US" altLang="zh-CN" dirty="0"/>
              <a:t>string</a:t>
            </a:r>
            <a:r>
              <a:rPr lang="zh-CN" altLang="en-US" dirty="0"/>
              <a:t>写数据</a:t>
            </a:r>
            <a:endParaRPr lang="en-US" altLang="zh-CN" dirty="0"/>
          </a:p>
          <a:p>
            <a:pPr lvl="1"/>
            <a:r>
              <a:rPr lang="en-US" altLang="zh-CN" dirty="0" err="1"/>
              <a:t>istringstream</a:t>
            </a:r>
            <a:r>
              <a:rPr lang="zh-CN" altLang="en-US" dirty="0"/>
              <a:t>从</a:t>
            </a:r>
            <a:r>
              <a:rPr lang="en-US" altLang="zh-CN" dirty="0"/>
              <a:t>string</a:t>
            </a:r>
            <a:r>
              <a:rPr lang="zh-CN" altLang="en-US" dirty="0"/>
              <a:t>读数据</a:t>
            </a:r>
            <a:endParaRPr lang="en-US" altLang="zh-CN" dirty="0"/>
          </a:p>
          <a:p>
            <a:pPr lvl="1"/>
            <a:r>
              <a:rPr lang="en-US" altLang="zh-CN" dirty="0" err="1"/>
              <a:t>Stringstream</a:t>
            </a:r>
            <a:r>
              <a:rPr lang="zh-CN" altLang="en-US" dirty="0"/>
              <a:t>即可从</a:t>
            </a:r>
            <a:r>
              <a:rPr lang="en-US" altLang="zh-CN" dirty="0"/>
              <a:t>string</a:t>
            </a:r>
            <a:r>
              <a:rPr lang="zh-CN" altLang="en-US" dirty="0"/>
              <a:t>读数据，也可以像</a:t>
            </a:r>
            <a:r>
              <a:rPr lang="en-US" altLang="zh-CN" dirty="0"/>
              <a:t>string</a:t>
            </a:r>
            <a:r>
              <a:rPr lang="zh-CN" altLang="en-US" dirty="0"/>
              <a:t>写数据</a:t>
            </a:r>
            <a:endParaRPr lang="en-US" altLang="zh-CN" dirty="0"/>
          </a:p>
          <a:p>
            <a:r>
              <a:rPr lang="zh-CN" altLang="en-US" dirty="0"/>
              <a:t>主要成员：</a:t>
            </a:r>
            <a:endParaRPr lang="en-US" altLang="zh-CN" dirty="0"/>
          </a:p>
          <a:p>
            <a:pPr lvl="1"/>
            <a:r>
              <a:rPr lang="en-US" altLang="zh-CN" dirty="0" err="1"/>
              <a:t>sstream</a:t>
            </a:r>
            <a:r>
              <a:rPr lang="en-US" altLang="zh-CN" dirty="0"/>
              <a:t>::str()</a:t>
            </a:r>
            <a:r>
              <a:rPr lang="zh-CN" altLang="en-US" dirty="0"/>
              <a:t>：返回字符串流保存的</a:t>
            </a:r>
            <a:r>
              <a:rPr lang="en-US" altLang="zh-CN" dirty="0"/>
              <a:t>string</a:t>
            </a:r>
          </a:p>
          <a:p>
            <a:pPr lvl="1"/>
            <a:r>
              <a:rPr lang="en-US" altLang="zh-CN" dirty="0" err="1"/>
              <a:t>sstream</a:t>
            </a:r>
            <a:r>
              <a:rPr lang="en-US" altLang="zh-CN" dirty="0"/>
              <a:t>::str(s)</a:t>
            </a:r>
            <a:r>
              <a:rPr lang="zh-CN" altLang="en-US" dirty="0"/>
              <a:t>：将</a:t>
            </a:r>
            <a:r>
              <a:rPr lang="en-US" altLang="zh-CN" dirty="0"/>
              <a:t>string</a:t>
            </a:r>
            <a:r>
              <a:rPr lang="zh-CN" altLang="en-US" dirty="0"/>
              <a:t>类型的数据拷贝到</a:t>
            </a:r>
            <a:r>
              <a:rPr lang="en-US" altLang="zh-CN" dirty="0" err="1"/>
              <a:t>sstream</a:t>
            </a:r>
            <a:r>
              <a:rPr lang="zh-CN" altLang="en-US"/>
              <a:t>对象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00E4253-4D71-43D8-86C5-826D1360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sstream</a:t>
            </a:r>
            <a:r>
              <a:rPr lang="zh-CN" altLang="en-US" dirty="0"/>
              <a:t>字符串流类</a:t>
            </a:r>
          </a:p>
        </p:txBody>
      </p:sp>
      <p:sp>
        <p:nvSpPr>
          <p:cNvPr id="5" name="矩形 4">
            <a:hlinkClick r:id="rId2" action="ppaction://hlinksldjump"/>
            <a:extLst>
              <a:ext uri="{FF2B5EF4-FFF2-40B4-BE49-F238E27FC236}">
                <a16:creationId xmlns:a16="http://schemas.microsoft.com/office/drawing/2014/main" id="{77E6FBC1-893E-4D63-A509-70461B7E6D57}"/>
              </a:ext>
            </a:extLst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6" name="矩形 5">
            <a:hlinkClick r:id="rId3" action="ppaction://hlinksldjump"/>
            <a:extLst>
              <a:ext uri="{FF2B5EF4-FFF2-40B4-BE49-F238E27FC236}">
                <a16:creationId xmlns:a16="http://schemas.microsoft.com/office/drawing/2014/main" id="{08BF65F6-AC3C-4B98-8DC2-E546AB7D8C5A}"/>
              </a:ext>
            </a:extLst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  <a:extLst>
              <a:ext uri="{FF2B5EF4-FFF2-40B4-BE49-F238E27FC236}">
                <a16:creationId xmlns:a16="http://schemas.microsoft.com/office/drawing/2014/main" id="{7384FAD7-C7FD-491D-92BC-005519E3ACE6}"/>
              </a:ext>
            </a:extLst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■</a:t>
            </a: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6326D698-1A8D-4C63-B91F-508171BBE564}"/>
              </a:ext>
            </a:extLst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9" name="矩形 8">
            <a:hlinkClick r:id="rId4" action="ppaction://hlinksldjump"/>
            <a:extLst>
              <a:ext uri="{FF2B5EF4-FFF2-40B4-BE49-F238E27FC236}">
                <a16:creationId xmlns:a16="http://schemas.microsoft.com/office/drawing/2014/main" id="{C4C51C7D-DC91-4B53-AAC4-6D31C9DEBB58}"/>
              </a:ext>
            </a:extLst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字符串流类概述</a:t>
            </a:r>
          </a:p>
        </p:txBody>
      </p:sp>
      <p:sp>
        <p:nvSpPr>
          <p:cNvPr id="10" name="矩形 9">
            <a:hlinkClick r:id="rId5" action="ppaction://hlinksldjump"/>
            <a:extLst>
              <a:ext uri="{FF2B5EF4-FFF2-40B4-BE49-F238E27FC236}">
                <a16:creationId xmlns:a16="http://schemas.microsoft.com/office/drawing/2014/main" id="{1135FB5B-DB13-4962-847B-39F1A4C26526}"/>
              </a:ext>
            </a:extLst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ostrstream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1" name="矩形 10">
            <a:hlinkClick r:id="rId5" action="ppaction://hlinksldjump"/>
            <a:extLst>
              <a:ext uri="{FF2B5EF4-FFF2-40B4-BE49-F238E27FC236}">
                <a16:creationId xmlns:a16="http://schemas.microsoft.com/office/drawing/2014/main" id="{FDA19F07-1D3A-4400-96D7-072F4775CFD0}"/>
              </a:ext>
            </a:extLst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istrstream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2" name="矩形 11">
            <a:hlinkClick r:id="" action="ppaction://noaction"/>
            <a:extLst>
              <a:ext uri="{FF2B5EF4-FFF2-40B4-BE49-F238E27FC236}">
                <a16:creationId xmlns:a16="http://schemas.microsoft.com/office/drawing/2014/main" id="{AB97E888-1AB3-413B-9B97-61275ED85101}"/>
              </a:ext>
            </a:extLst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字符串流类</a:t>
            </a:r>
          </a:p>
        </p:txBody>
      </p:sp>
    </p:spTree>
    <p:extLst>
      <p:ext uri="{BB962C8B-B14F-4D97-AF65-F5344CB8AC3E}">
        <p14:creationId xmlns:p14="http://schemas.microsoft.com/office/powerpoint/2010/main" val="67845297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1E6BB89-D303-4844-96FB-A7AC6DC9D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4401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10.13】</a:t>
            </a:r>
            <a:r>
              <a:rPr lang="zh-CN" altLang="en-US" dirty="0">
                <a:solidFill>
                  <a:srgbClr val="C00000"/>
                </a:solidFill>
              </a:rPr>
              <a:t>用一个字符串包含浮点型数组的所有元素的文本表示，精度为</a:t>
            </a:r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位，每行包含</a:t>
            </a:r>
            <a:r>
              <a:rPr lang="en-US" altLang="zh-CN" dirty="0">
                <a:solidFill>
                  <a:srgbClr val="C00000"/>
                </a:solidFill>
              </a:rPr>
              <a:t>5</a:t>
            </a:r>
            <a:r>
              <a:rPr lang="zh-CN" altLang="en-US" dirty="0">
                <a:solidFill>
                  <a:srgbClr val="C00000"/>
                </a:solidFill>
              </a:rPr>
              <a:t>个数，并在宽度为</a:t>
            </a:r>
            <a:r>
              <a:rPr lang="en-US" altLang="zh-CN" dirty="0">
                <a:solidFill>
                  <a:srgbClr val="C00000"/>
                </a:solidFill>
              </a:rPr>
              <a:t>7</a:t>
            </a:r>
            <a:r>
              <a:rPr lang="zh-CN" altLang="en-US" dirty="0">
                <a:solidFill>
                  <a:srgbClr val="C00000"/>
                </a:solidFill>
              </a:rPr>
              <a:t>个字符的输出域内右对齐。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19C619-BCA8-4264-80F0-B48B19BC233C}"/>
              </a:ext>
            </a:extLst>
          </p:cNvPr>
          <p:cNvSpPr/>
          <p:nvPr/>
        </p:nvSpPr>
        <p:spPr>
          <a:xfrm>
            <a:off x="323528" y="2466326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</a:t>
            </a:r>
            <a:r>
              <a:rPr lang="en-US" altLang="zh-CN" sz="2000" b="1" dirty="0" err="1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iomanip</a:t>
            </a:r>
            <a:r>
              <a:rPr lang="en-US" altLang="zh-CN" sz="2000" b="1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</a:t>
            </a:r>
            <a:r>
              <a:rPr lang="en-US" altLang="zh-CN" sz="2000" b="1" dirty="0" err="1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sstream</a:t>
            </a:r>
            <a:r>
              <a:rPr lang="en-US" altLang="zh-CN" sz="2000" b="1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&lt;string&gt;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&lt;vector&gt;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std;</a:t>
            </a:r>
          </a:p>
          <a:p>
            <a:endParaRPr lang="zh-CN" altLang="en-US" sz="2000" b="1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2000" b="1" dirty="0">
                <a:solidFill>
                  <a:srgbClr val="2B91A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vector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double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 values;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"How many numbers do you want to enter? "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num{};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cin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&gt;&gt;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num;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hlinkClick r:id="rId2" action="ppaction://hlinksldjump"/>
            <a:extLst>
              <a:ext uri="{FF2B5EF4-FFF2-40B4-BE49-F238E27FC236}">
                <a16:creationId xmlns:a16="http://schemas.microsoft.com/office/drawing/2014/main" id="{F31A3D75-3A19-47F3-94D0-B1847AF04EB2}"/>
              </a:ext>
            </a:extLst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7" name="矩形 6">
            <a:hlinkClick r:id="rId3" action="ppaction://hlinksldjump"/>
            <a:extLst>
              <a:ext uri="{FF2B5EF4-FFF2-40B4-BE49-F238E27FC236}">
                <a16:creationId xmlns:a16="http://schemas.microsoft.com/office/drawing/2014/main" id="{C96ECA2D-4B2E-419A-8CD1-B30F9E750DC5}"/>
              </a:ext>
            </a:extLst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083745D9-64CA-491F-AEB3-61E3E19D8276}"/>
              </a:ext>
            </a:extLst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■</a:t>
            </a: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2E8A72C4-2908-4C31-A6C4-57A55DC05837}"/>
              </a:ext>
            </a:extLst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10" name="矩形 9">
            <a:hlinkClick r:id="rId4" action="ppaction://hlinksldjump"/>
            <a:extLst>
              <a:ext uri="{FF2B5EF4-FFF2-40B4-BE49-F238E27FC236}">
                <a16:creationId xmlns:a16="http://schemas.microsoft.com/office/drawing/2014/main" id="{F1D9C630-B975-4A8C-96CC-757DB765EFAE}"/>
              </a:ext>
            </a:extLst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字符串流类概述</a:t>
            </a:r>
          </a:p>
        </p:txBody>
      </p:sp>
      <p:sp>
        <p:nvSpPr>
          <p:cNvPr id="11" name="矩形 10">
            <a:hlinkClick r:id="rId5" action="ppaction://hlinksldjump"/>
            <a:extLst>
              <a:ext uri="{FF2B5EF4-FFF2-40B4-BE49-F238E27FC236}">
                <a16:creationId xmlns:a16="http://schemas.microsoft.com/office/drawing/2014/main" id="{DBB798F3-20FE-4946-BD88-3368A3ED14AA}"/>
              </a:ext>
            </a:extLst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ostrstream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2" name="矩形 11">
            <a:hlinkClick r:id="rId5" action="ppaction://hlinksldjump"/>
            <a:extLst>
              <a:ext uri="{FF2B5EF4-FFF2-40B4-BE49-F238E27FC236}">
                <a16:creationId xmlns:a16="http://schemas.microsoft.com/office/drawing/2014/main" id="{96187EF0-9A75-4A24-8F9C-18BBE983BF8A}"/>
              </a:ext>
            </a:extLst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istrstream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3" name="矩形 12">
            <a:hlinkClick r:id="" action="ppaction://noaction"/>
            <a:extLst>
              <a:ext uri="{FF2B5EF4-FFF2-40B4-BE49-F238E27FC236}">
                <a16:creationId xmlns:a16="http://schemas.microsoft.com/office/drawing/2014/main" id="{53862129-60A2-436C-B7D1-5674C9AEC7E8}"/>
              </a:ext>
            </a:extLst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字符串流类</a:t>
            </a:r>
          </a:p>
        </p:txBody>
      </p:sp>
    </p:spTree>
    <p:extLst>
      <p:ext uri="{BB962C8B-B14F-4D97-AF65-F5344CB8AC3E}">
        <p14:creationId xmlns:p14="http://schemas.microsoft.com/office/powerpoint/2010/main" val="32353553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EB99DF0-70EC-4A62-9D48-04D8188A65AD}"/>
              </a:ext>
            </a:extLst>
          </p:cNvPr>
          <p:cNvSpPr/>
          <p:nvPr/>
        </p:nvSpPr>
        <p:spPr>
          <a:xfrm>
            <a:off x="0" y="980728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for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{};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&lt; num; ++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){    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 Stream in all 'num' user inputs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double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d{};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cin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&gt;&gt;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d;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values.push_back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(d);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}</a:t>
            </a:r>
          </a:p>
          <a:p>
            <a:r>
              <a:rPr lang="en-US" altLang="zh-CN" sz="2000" b="1" dirty="0">
                <a:solidFill>
                  <a:srgbClr val="2B91A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</a:t>
            </a:r>
            <a:r>
              <a:rPr lang="en-US" altLang="zh-CN" sz="2000" b="1" dirty="0" err="1">
                <a:solidFill>
                  <a:srgbClr val="2B91A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stringstream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ss;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 Create a new string stream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for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{};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&lt; num; ++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  {  </a:t>
            </a:r>
          </a:p>
          <a:p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// Use it to compose the requested string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ss 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setprecision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(4)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setw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(7)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right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values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if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((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+ 1) % 5 == 0) 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 ss 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}</a:t>
            </a:r>
          </a:p>
          <a:p>
            <a:r>
              <a:rPr lang="en-US" altLang="zh-CN" sz="2000" b="1" dirty="0">
                <a:solidFill>
                  <a:srgbClr val="2B91A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string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s{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ss.str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() }; </a:t>
            </a:r>
          </a:p>
          <a:p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 Extract the resulting string using the str() function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 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矩形 5">
            <a:hlinkClick r:id="rId2" action="ppaction://hlinksldjump"/>
            <a:extLst>
              <a:ext uri="{FF2B5EF4-FFF2-40B4-BE49-F238E27FC236}">
                <a16:creationId xmlns:a16="http://schemas.microsoft.com/office/drawing/2014/main" id="{871150D0-F622-47CB-9286-284CCDAF4E3C}"/>
              </a:ext>
            </a:extLst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7" name="矩形 6">
            <a:hlinkClick r:id="rId3" action="ppaction://hlinksldjump"/>
            <a:extLst>
              <a:ext uri="{FF2B5EF4-FFF2-40B4-BE49-F238E27FC236}">
                <a16:creationId xmlns:a16="http://schemas.microsoft.com/office/drawing/2014/main" id="{E5340DEF-6631-422F-AB3C-708A780107EE}"/>
              </a:ext>
            </a:extLst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7160CC3D-F1E6-435C-8207-6D077C78444C}"/>
              </a:ext>
            </a:extLst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■</a:t>
            </a: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B67FD4BC-3707-483C-A372-722C07DDEBB9}"/>
              </a:ext>
            </a:extLst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10" name="矩形 9">
            <a:hlinkClick r:id="rId4" action="ppaction://hlinksldjump"/>
            <a:extLst>
              <a:ext uri="{FF2B5EF4-FFF2-40B4-BE49-F238E27FC236}">
                <a16:creationId xmlns:a16="http://schemas.microsoft.com/office/drawing/2014/main" id="{17C06667-CCC5-4084-B01A-7EFBA3817F47}"/>
              </a:ext>
            </a:extLst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字符串流类概述</a:t>
            </a:r>
          </a:p>
        </p:txBody>
      </p:sp>
      <p:sp>
        <p:nvSpPr>
          <p:cNvPr id="11" name="矩形 10">
            <a:hlinkClick r:id="rId5" action="ppaction://hlinksldjump"/>
            <a:extLst>
              <a:ext uri="{FF2B5EF4-FFF2-40B4-BE49-F238E27FC236}">
                <a16:creationId xmlns:a16="http://schemas.microsoft.com/office/drawing/2014/main" id="{B065EBCF-2002-4D25-BFCD-CE3E30DBD637}"/>
              </a:ext>
            </a:extLst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ostrstream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2" name="矩形 11">
            <a:hlinkClick r:id="rId5" action="ppaction://hlinksldjump"/>
            <a:extLst>
              <a:ext uri="{FF2B5EF4-FFF2-40B4-BE49-F238E27FC236}">
                <a16:creationId xmlns:a16="http://schemas.microsoft.com/office/drawing/2014/main" id="{275EB855-5C2E-4830-A9D6-08A6C5191640}"/>
              </a:ext>
            </a:extLst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istrstream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3" name="矩形 12">
            <a:hlinkClick r:id="" action="ppaction://noaction"/>
            <a:extLst>
              <a:ext uri="{FF2B5EF4-FFF2-40B4-BE49-F238E27FC236}">
                <a16:creationId xmlns:a16="http://schemas.microsoft.com/office/drawing/2014/main" id="{0BF6FB81-9606-488A-AB74-2341676CCAE1}"/>
              </a:ext>
            </a:extLst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字符串流类</a:t>
            </a:r>
          </a:p>
        </p:txBody>
      </p:sp>
    </p:spTree>
    <p:extLst>
      <p:ext uri="{BB962C8B-B14F-4D97-AF65-F5344CB8AC3E}">
        <p14:creationId xmlns:p14="http://schemas.microsoft.com/office/powerpoint/2010/main" val="66181399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BE205B6-692E-4FA1-A54A-1EA6F6D035D4}"/>
              </a:ext>
            </a:extLst>
          </p:cNvPr>
          <p:cNvSpPr/>
          <p:nvPr/>
        </p:nvSpPr>
        <p:spPr>
          <a:xfrm>
            <a:off x="689977" y="1772816"/>
            <a:ext cx="77048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How many numbers do you want to enter? 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1.23456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3.1415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1.4142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-5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17.0183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-25.1283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1000.456</a:t>
            </a:r>
          </a:p>
          <a:p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1.235  3.142  1.414     -5  17.02</a:t>
            </a:r>
          </a:p>
          <a:p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-25.13   1000</a:t>
            </a:r>
          </a:p>
        </p:txBody>
      </p:sp>
      <p:sp>
        <p:nvSpPr>
          <p:cNvPr id="6" name="矩形 5">
            <a:hlinkClick r:id="rId2" action="ppaction://hlinksldjump"/>
            <a:extLst>
              <a:ext uri="{FF2B5EF4-FFF2-40B4-BE49-F238E27FC236}">
                <a16:creationId xmlns:a16="http://schemas.microsoft.com/office/drawing/2014/main" id="{D3E2EFE5-27EA-4A6E-A83D-8140BDAC0875}"/>
              </a:ext>
            </a:extLst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7" name="矩形 6">
            <a:hlinkClick r:id="rId3" action="ppaction://hlinksldjump"/>
            <a:extLst>
              <a:ext uri="{FF2B5EF4-FFF2-40B4-BE49-F238E27FC236}">
                <a16:creationId xmlns:a16="http://schemas.microsoft.com/office/drawing/2014/main" id="{6D0D87E5-6C1A-4462-84AF-A1279D71C742}"/>
              </a:ext>
            </a:extLst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89344852-46EC-4F5E-A1DB-B38A749ABE2A}"/>
              </a:ext>
            </a:extLst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■</a:t>
            </a: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F5069CB6-07A4-4F04-8C14-B51AF682DCF9}"/>
              </a:ext>
            </a:extLst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10" name="矩形 9">
            <a:hlinkClick r:id="rId4" action="ppaction://hlinksldjump"/>
            <a:extLst>
              <a:ext uri="{FF2B5EF4-FFF2-40B4-BE49-F238E27FC236}">
                <a16:creationId xmlns:a16="http://schemas.microsoft.com/office/drawing/2014/main" id="{00138AAB-FA86-461D-9EBE-B23716DD67D0}"/>
              </a:ext>
            </a:extLst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字符串流类概述</a:t>
            </a:r>
          </a:p>
        </p:txBody>
      </p:sp>
      <p:sp>
        <p:nvSpPr>
          <p:cNvPr id="11" name="矩形 10">
            <a:hlinkClick r:id="rId5" action="ppaction://hlinksldjump"/>
            <a:extLst>
              <a:ext uri="{FF2B5EF4-FFF2-40B4-BE49-F238E27FC236}">
                <a16:creationId xmlns:a16="http://schemas.microsoft.com/office/drawing/2014/main" id="{EF4FA88F-63D7-4A70-BC2E-3A67B12F6404}"/>
              </a:ext>
            </a:extLst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ostrstream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2" name="矩形 11">
            <a:hlinkClick r:id="rId5" action="ppaction://hlinksldjump"/>
            <a:extLst>
              <a:ext uri="{FF2B5EF4-FFF2-40B4-BE49-F238E27FC236}">
                <a16:creationId xmlns:a16="http://schemas.microsoft.com/office/drawing/2014/main" id="{316CDF66-F165-4CFD-8E10-55875B3D05B1}"/>
              </a:ext>
            </a:extLst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istrstream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3" name="矩形 12">
            <a:hlinkClick r:id="" action="ppaction://noaction"/>
            <a:extLst>
              <a:ext uri="{FF2B5EF4-FFF2-40B4-BE49-F238E27FC236}">
                <a16:creationId xmlns:a16="http://schemas.microsoft.com/office/drawing/2014/main" id="{B8180710-BC3D-400C-9AE6-F5A0A3813A61}"/>
              </a:ext>
            </a:extLst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字符串流类</a:t>
            </a:r>
          </a:p>
        </p:txBody>
      </p:sp>
    </p:spTree>
    <p:extLst>
      <p:ext uri="{BB962C8B-B14F-4D97-AF65-F5344CB8AC3E}">
        <p14:creationId xmlns:p14="http://schemas.microsoft.com/office/powerpoint/2010/main" val="164099926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五边形 38"/>
          <p:cNvSpPr/>
          <p:nvPr/>
        </p:nvSpPr>
        <p:spPr bwMode="auto">
          <a:xfrm flipH="1">
            <a:off x="2041525" y="5587578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2852862"/>
            <a:ext cx="5356225" cy="3528473"/>
            <a:chOff x="1643042" y="2332577"/>
            <a:chExt cx="5356246" cy="3528485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2332577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3223718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4132857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1641600" y="980728"/>
            <a:ext cx="5356225" cy="2664296"/>
            <a:chOff x="1643042" y="3196754"/>
            <a:chExt cx="5356246" cy="2664308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196754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413286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7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11603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7784" y="20521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7784" y="29882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38523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47884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27784" y="572454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</a:t>
            </a:r>
          </a:p>
        </p:txBody>
      </p:sp>
      <p:sp>
        <p:nvSpPr>
          <p:cNvPr id="52" name="矩形 51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53" name="矩形 52">
            <a:hlinkClick r:id="rId5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□</a:t>
            </a:r>
          </a:p>
        </p:txBody>
      </p:sp>
      <p:sp>
        <p:nvSpPr>
          <p:cNvPr id="57" name="矩形 5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58" name="矩形 5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■</a:t>
            </a:r>
          </a:p>
        </p:txBody>
      </p:sp>
      <p:sp>
        <p:nvSpPr>
          <p:cNvPr id="59" name="矩形 58">
            <a:hlinkClick r:id="rId6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输入输出操作状态字</a:t>
            </a:r>
          </a:p>
        </p:txBody>
      </p:sp>
      <p:sp>
        <p:nvSpPr>
          <p:cNvPr id="60" name="矩形 59">
            <a:hlinkClick r:id="rId7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其它输入输出控制函数</a:t>
            </a:r>
          </a:p>
        </p:txBody>
      </p:sp>
    </p:spTree>
    <p:extLst>
      <p:ext uri="{BB962C8B-B14F-4D97-AF65-F5344CB8AC3E}">
        <p14:creationId xmlns:p14="http://schemas.microsoft.com/office/powerpoint/2010/main" val="3964193367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输入输出（</a:t>
            </a:r>
            <a:r>
              <a:rPr lang="en-US" altLang="zh-CN" dirty="0"/>
              <a:t>I/O</a:t>
            </a:r>
            <a:r>
              <a:rPr lang="zh-CN" altLang="en-US" dirty="0"/>
              <a:t>）操作状态字在类</a:t>
            </a:r>
            <a:r>
              <a:rPr lang="en-US" altLang="zh-CN" dirty="0" err="1"/>
              <a:t>ios</a:t>
            </a:r>
            <a:r>
              <a:rPr lang="zh-CN" altLang="en-US" dirty="0"/>
              <a:t>中定义，各位的状态由如下标志位（常量）进行描述：</a:t>
            </a:r>
            <a:endParaRPr lang="en-US" altLang="zh-CN" dirty="0"/>
          </a:p>
          <a:p>
            <a:pPr lvl="1"/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goodbit</a:t>
            </a:r>
            <a:r>
              <a:rPr lang="en-US" altLang="zh-CN" dirty="0"/>
              <a:t>=0x00 </a:t>
            </a:r>
          </a:p>
          <a:p>
            <a:pPr lvl="2"/>
            <a:r>
              <a:rPr lang="zh-CN" altLang="en-US" dirty="0"/>
              <a:t>流处于正常状态（没设置任何的状态标志位）</a:t>
            </a:r>
          </a:p>
          <a:p>
            <a:pPr lvl="1"/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eofbit</a:t>
            </a:r>
            <a:r>
              <a:rPr lang="en-US" altLang="zh-CN" dirty="0"/>
              <a:t>=0x01 </a:t>
            </a:r>
          </a:p>
          <a:p>
            <a:pPr lvl="2"/>
            <a:r>
              <a:rPr lang="zh-CN" altLang="en-US" dirty="0"/>
              <a:t>输入流结束（到达文件末尾）</a:t>
            </a:r>
          </a:p>
          <a:p>
            <a:pPr lvl="1"/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failbit</a:t>
            </a:r>
            <a:r>
              <a:rPr lang="en-US" altLang="zh-CN" dirty="0"/>
              <a:t>=0x02 </a:t>
            </a:r>
          </a:p>
          <a:p>
            <a:pPr lvl="2"/>
            <a:r>
              <a:rPr lang="en-US" altLang="zh-CN" dirty="0"/>
              <a:t>I/O </a:t>
            </a:r>
            <a:r>
              <a:rPr lang="zh-CN" altLang="en-US" dirty="0"/>
              <a:t>操作失败（会使随后的操作也失败）</a:t>
            </a:r>
          </a:p>
          <a:p>
            <a:pPr lvl="1"/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badbit</a:t>
            </a:r>
            <a:r>
              <a:rPr lang="en-US" altLang="zh-CN" dirty="0"/>
              <a:t>=0x04 </a:t>
            </a:r>
          </a:p>
          <a:p>
            <a:pPr lvl="2"/>
            <a:r>
              <a:rPr lang="zh-CN" altLang="en-US" dirty="0"/>
              <a:t>失去了流缓冲区的完整性（流被破坏）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输入输出操作状态字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输入输出操作状态字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其它输入输出控制函数</a:t>
            </a:r>
          </a:p>
        </p:txBody>
      </p:sp>
    </p:spTree>
    <p:extLst>
      <p:ext uri="{BB962C8B-B14F-4D97-AF65-F5344CB8AC3E}">
        <p14:creationId xmlns:p14="http://schemas.microsoft.com/office/powerpoint/2010/main" val="420641155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其它输入输出控制函数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928688" y="2500313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good();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I/O </a:t>
            </a:r>
            <a:r>
              <a:rPr lang="zh-CN" altLang="en-US" sz="2000" dirty="0">
                <a:solidFill>
                  <a:schemeClr val="tx1"/>
                </a:solidFill>
              </a:rPr>
              <a:t>流正常（没设置任何的状态标志位）返回非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，否则返回</a:t>
            </a:r>
            <a:r>
              <a:rPr lang="en-US" altLang="zh-CN" sz="2000" dirty="0">
                <a:solidFill>
                  <a:schemeClr val="tx1"/>
                </a:solidFill>
              </a:rPr>
              <a:t>0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63" y="2071688"/>
            <a:ext cx="107593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good()</a:t>
            </a:r>
          </a:p>
        </p:txBody>
      </p:sp>
      <p:sp>
        <p:nvSpPr>
          <p:cNvPr id="11" name="矩形 10"/>
          <p:cNvSpPr/>
          <p:nvPr/>
        </p:nvSpPr>
        <p:spPr>
          <a:xfrm>
            <a:off x="928688" y="3994150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到达文件末尾（状态字的</a:t>
            </a:r>
            <a:r>
              <a:rPr lang="en-US" altLang="zh-CN" sz="2000" dirty="0" err="1">
                <a:solidFill>
                  <a:schemeClr val="tx1"/>
                </a:solidFill>
              </a:rPr>
              <a:t>eofbit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位被置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）则返回非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，否则返回</a:t>
            </a:r>
            <a:r>
              <a:rPr lang="en-US" altLang="zh-CN" sz="2000" dirty="0">
                <a:solidFill>
                  <a:schemeClr val="tx1"/>
                </a:solidFill>
              </a:rPr>
              <a:t>0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063" y="3565525"/>
            <a:ext cx="81785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eof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()</a:t>
            </a:r>
          </a:p>
        </p:txBody>
      </p:sp>
      <p:sp>
        <p:nvSpPr>
          <p:cNvPr id="13" name="矩形 12"/>
          <p:cNvSpPr/>
          <p:nvPr/>
        </p:nvSpPr>
        <p:spPr>
          <a:xfrm>
            <a:off x="928688" y="5494338"/>
            <a:ext cx="7786687" cy="10310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fail();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流状态字的</a:t>
            </a:r>
            <a:r>
              <a:rPr lang="en-US" altLang="zh-CN" sz="2000" dirty="0" err="1">
                <a:solidFill>
                  <a:schemeClr val="tx1"/>
                </a:solidFill>
              </a:rPr>
              <a:t>failbit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 err="1">
                <a:solidFill>
                  <a:schemeClr val="tx1"/>
                </a:solidFill>
              </a:rPr>
              <a:t>badbit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或</a:t>
            </a:r>
            <a:r>
              <a:rPr lang="en-US" altLang="zh-CN" sz="2000" dirty="0" err="1">
                <a:solidFill>
                  <a:schemeClr val="tx1"/>
                </a:solidFill>
              </a:rPr>
              <a:t>hardfail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中任一个位被置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，  则返回非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（意味着随后的操作将失败），否则返回</a:t>
            </a:r>
            <a:r>
              <a:rPr lang="en-US" altLang="zh-CN" sz="2000" dirty="0">
                <a:solidFill>
                  <a:schemeClr val="tx1"/>
                </a:solidFill>
              </a:rPr>
              <a:t>0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0063" y="5059363"/>
            <a:ext cx="78418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fail()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■</a:t>
            </a: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输入输出操作状态字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其它输入输出控制函数</a:t>
            </a:r>
          </a:p>
        </p:txBody>
      </p:sp>
    </p:spTree>
    <p:extLst>
      <p:ext uri="{BB962C8B-B14F-4D97-AF65-F5344CB8AC3E}">
        <p14:creationId xmlns:p14="http://schemas.microsoft.com/office/powerpoint/2010/main" val="426725527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其它输入输出控制函数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928688" y="2500313"/>
            <a:ext cx="7786687" cy="106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bad();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流状态字的</a:t>
            </a:r>
            <a:r>
              <a:rPr lang="en-US" altLang="zh-CN" sz="2000" dirty="0" err="1">
                <a:solidFill>
                  <a:schemeClr val="tx1"/>
                </a:solidFill>
              </a:rPr>
              <a:t>badbit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或</a:t>
            </a:r>
            <a:r>
              <a:rPr lang="en-US" altLang="zh-CN" sz="2000" dirty="0" err="1">
                <a:solidFill>
                  <a:schemeClr val="tx1"/>
                </a:solidFill>
              </a:rPr>
              <a:t>hardfail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位中任一个被置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，则返回非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（严重错误，流被破坏），否则返回</a:t>
            </a:r>
            <a:r>
              <a:rPr lang="en-US" altLang="zh-CN" sz="2000" dirty="0">
                <a:solidFill>
                  <a:schemeClr val="tx1"/>
                </a:solidFill>
              </a:rPr>
              <a:t>0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63" y="2071688"/>
            <a:ext cx="90441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bad()</a:t>
            </a:r>
          </a:p>
        </p:txBody>
      </p:sp>
      <p:sp>
        <p:nvSpPr>
          <p:cNvPr id="11" name="矩形 10"/>
          <p:cNvSpPr/>
          <p:nvPr/>
        </p:nvSpPr>
        <p:spPr>
          <a:xfrm>
            <a:off x="928688" y="3994150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rdstate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返回当前</a:t>
            </a:r>
            <a:r>
              <a:rPr lang="en-US" altLang="zh-CN" sz="2000" dirty="0">
                <a:solidFill>
                  <a:schemeClr val="tx1"/>
                </a:solidFill>
              </a:rPr>
              <a:t>I/O</a:t>
            </a:r>
            <a:r>
              <a:rPr lang="zh-CN" altLang="en-US" sz="2000" dirty="0">
                <a:solidFill>
                  <a:schemeClr val="tx1"/>
                </a:solidFill>
              </a:rPr>
              <a:t>操作状态字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063" y="3565525"/>
            <a:ext cx="133081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rdstate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()</a:t>
            </a:r>
          </a:p>
        </p:txBody>
      </p:sp>
      <p:sp>
        <p:nvSpPr>
          <p:cNvPr id="13" name="矩形 12"/>
          <p:cNvSpPr/>
          <p:nvPr/>
        </p:nvSpPr>
        <p:spPr>
          <a:xfrm>
            <a:off x="928688" y="5494338"/>
            <a:ext cx="7786687" cy="7429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operator!();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与函数</a:t>
            </a:r>
            <a:r>
              <a:rPr lang="en-US" altLang="zh-CN" sz="2000" dirty="0">
                <a:solidFill>
                  <a:schemeClr val="tx1"/>
                </a:solidFill>
              </a:rPr>
              <a:t>fail()</a:t>
            </a:r>
            <a:r>
              <a:rPr lang="zh-CN" altLang="en-US" sz="2000" dirty="0">
                <a:solidFill>
                  <a:schemeClr val="tx1"/>
                </a:solidFill>
              </a:rPr>
              <a:t>功能相同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0063" y="5059363"/>
            <a:ext cx="162256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operator!()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■</a:t>
            </a: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输入输出操作状态字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其它输入输出控制函数</a:t>
            </a:r>
          </a:p>
        </p:txBody>
      </p:sp>
    </p:spTree>
    <p:extLst>
      <p:ext uri="{BB962C8B-B14F-4D97-AF65-F5344CB8AC3E}">
        <p14:creationId xmlns:p14="http://schemas.microsoft.com/office/powerpoint/2010/main" val="192481416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其它输入输出控制函数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928688" y="2500313"/>
            <a:ext cx="7786687" cy="106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clear(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=0);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无参调用可清除全部出错信息（将状态字的各位均清为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）；带参，可人工将某些状态标志位设置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63" y="2071688"/>
            <a:ext cx="105830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clear()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■</a:t>
            </a: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输入输出操作状态字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其它输入输出控制函数</a:t>
            </a:r>
          </a:p>
        </p:txBody>
      </p:sp>
    </p:spTree>
    <p:extLst>
      <p:ext uri="{BB962C8B-B14F-4D97-AF65-F5344CB8AC3E}">
        <p14:creationId xmlns:p14="http://schemas.microsoft.com/office/powerpoint/2010/main" val="1779054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/>
              <a:t>文件与流的联系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/>
              <a:t>当程序与一个文件交换信息时，必须通过“打开文件”的操作将一个文件与一个流(类对象)联系起来。</a:t>
            </a:r>
            <a:endParaRPr lang="en-US" altLang="zh-CN"/>
          </a:p>
          <a:p>
            <a:pPr lvl="1"/>
            <a:r>
              <a:rPr lang="zh-CN" altLang="en-US"/>
              <a:t>文件与流建立联系后，对该流(类对象)的访问就是对该文件的访问，也就是对一个具体设备的访问。</a:t>
            </a:r>
            <a:endParaRPr lang="en-US" altLang="zh-CN"/>
          </a:p>
          <a:p>
            <a:pPr lvl="1"/>
            <a:r>
              <a:rPr lang="zh-CN" altLang="en-US"/>
              <a:t>可通过“关闭文件”的操作将一个文件与流(类对象)的联系断开。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流类库的特点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文件与流的概念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流类库简介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725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 7"/>
          <p:cNvSpPr>
            <a:spLocks noGrp="1"/>
          </p:cNvSpPr>
          <p:nvPr>
            <p:ph type="ctrTitle"/>
          </p:nvPr>
        </p:nvSpPr>
        <p:spPr>
          <a:xfrm>
            <a:off x="714375" y="2000250"/>
            <a:ext cx="7715250" cy="1928813"/>
          </a:xfrm>
        </p:spPr>
        <p:txBody>
          <a:bodyPr/>
          <a:lstStyle/>
          <a:p>
            <a:r>
              <a:rPr lang="zh-CN" altLang="en-US" dirty="0"/>
              <a:t>第十章 结束</a:t>
            </a: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5796136" y="895350"/>
            <a:ext cx="319991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高级语言</a:t>
            </a:r>
            <a:r>
              <a:rPr lang="en-US" altLang="zh-CN" sz="2400" b="1" dirty="0">
                <a:solidFill>
                  <a:schemeClr val="bg1"/>
                </a:solidFill>
                <a:latin typeface="Courier New" panose="02070309020205020404" pitchFamily="49" charset="0"/>
                <a:ea typeface="华文琥珀" panose="02010800040101010101" pitchFamily="2" charset="-122"/>
                <a:cs typeface="Courier New" panose="02070309020205020404" pitchFamily="49" charset="0"/>
              </a:rPr>
              <a:t>C++</a:t>
            </a:r>
            <a:r>
              <a:rPr lang="zh-CN" altLang="en-US" sz="24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程序设计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684B000-42F8-4F7D-97D7-D4D7EA9BF1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95" y="5470071"/>
            <a:ext cx="1021334" cy="103568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BCCEF3E-CA5C-4DD3-B4A5-8CC82CAAE5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47" y="5604206"/>
            <a:ext cx="1147610" cy="84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1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2">
      <a:dk1>
        <a:sysClr val="windowText" lastClr="000000"/>
      </a:dk1>
      <a:lt1>
        <a:sysClr val="window" lastClr="FFFFFF"/>
      </a:lt1>
      <a:dk2>
        <a:srgbClr val="880068"/>
      </a:dk2>
      <a:lt2>
        <a:srgbClr val="F4E7ED"/>
      </a:lt2>
      <a:accent1>
        <a:srgbClr val="8800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880068"/>
      </a:hlink>
      <a:folHlink>
        <a:srgbClr val="B83D68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11581</Words>
  <Application>Microsoft Office PowerPoint</Application>
  <PresentationFormat>全屏显示(4:3)</PresentationFormat>
  <Paragraphs>1433</Paragraphs>
  <Slides>90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90</vt:i4>
      </vt:variant>
    </vt:vector>
  </HeadingPairs>
  <TitlesOfParts>
    <vt:vector size="103" baseType="lpstr">
      <vt:lpstr>方正姚体</vt:lpstr>
      <vt:lpstr>黑体</vt:lpstr>
      <vt:lpstr>华文琥珀</vt:lpstr>
      <vt:lpstr>楷体_GB2312</vt:lpstr>
      <vt:lpstr>宋体</vt:lpstr>
      <vt:lpstr>新宋体</vt:lpstr>
      <vt:lpstr>Arial</vt:lpstr>
      <vt:lpstr>Calibri</vt:lpstr>
      <vt:lpstr>Courier New</vt:lpstr>
      <vt:lpstr>Times New Roman</vt:lpstr>
      <vt:lpstr>Verdana</vt:lpstr>
      <vt:lpstr>Wingdings</vt:lpstr>
      <vt:lpstr>Office 主题</vt:lpstr>
      <vt:lpstr>PowerPoint 演示文稿</vt:lpstr>
      <vt:lpstr>第十章 输入输出流</vt:lpstr>
      <vt:lpstr>PowerPoint 演示文稿</vt:lpstr>
      <vt:lpstr>PowerPoint 演示文稿</vt:lpstr>
      <vt:lpstr>流类库的特点</vt:lpstr>
      <vt:lpstr>流类库的特点</vt:lpstr>
      <vt:lpstr>文件与流的概念</vt:lpstr>
      <vt:lpstr>文件与流的行为</vt:lpstr>
      <vt:lpstr>文件与流的联系</vt:lpstr>
      <vt:lpstr>基本流类</vt:lpstr>
      <vt:lpstr>预定义的流类对象</vt:lpstr>
      <vt:lpstr>用于磁盘操作的文件流类</vt:lpstr>
      <vt:lpstr>自定义文件流类对象</vt:lpstr>
      <vt:lpstr>PowerPoint 演示文稿</vt:lpstr>
      <vt:lpstr>插入与提取运算符</vt:lpstr>
      <vt:lpstr>插入与提取运算符重载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ios类的公有成员函数</vt:lpstr>
      <vt:lpstr>格式控制标志字</vt:lpstr>
      <vt:lpstr>格式控制标志字</vt:lpstr>
      <vt:lpstr>ios::flags</vt:lpstr>
      <vt:lpstr>ios::setf</vt:lpstr>
      <vt:lpstr>ios::setf</vt:lpstr>
      <vt:lpstr>其它格式控制函数</vt:lpstr>
      <vt:lpstr>其它格式控制函数</vt:lpstr>
      <vt:lpstr>格式控制符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读写磁盘文件的一般处理过程</vt:lpstr>
      <vt:lpstr>打开文件</vt:lpstr>
      <vt:lpstr>文件流类的构造函数</vt:lpstr>
      <vt:lpstr>文件流类的构造函数</vt:lpstr>
      <vt:lpstr>文件流类的构造函数</vt:lpstr>
      <vt:lpstr>文件流类的open成员函数</vt:lpstr>
      <vt:lpstr>使用插入运算符&gt;&gt;读文件</vt:lpstr>
      <vt:lpstr>使用提取运算符&lt;&lt;写文件</vt:lpstr>
      <vt:lpstr>使用插入和提取运算符读写文件</vt:lpstr>
      <vt:lpstr>PowerPoint 演示文稿</vt:lpstr>
      <vt:lpstr>PowerPoint 演示文稿</vt:lpstr>
      <vt:lpstr>文件流类的成员函数</vt:lpstr>
      <vt:lpstr>get()与put()读写文本文件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read()和write()读写二进制文件</vt:lpstr>
      <vt:lpstr>PowerPoint 演示文稿</vt:lpstr>
      <vt:lpstr>PowerPoint 演示文稿</vt:lpstr>
      <vt:lpstr>PowerPoint 演示文稿</vt:lpstr>
      <vt:lpstr>getline()读文件</vt:lpstr>
      <vt:lpstr>PowerPoint 演示文稿</vt:lpstr>
      <vt:lpstr>PowerPoint 演示文稿</vt:lpstr>
      <vt:lpstr>文本文件（.txt）</vt:lpstr>
      <vt:lpstr>二进制文件（.bin）</vt:lpstr>
      <vt:lpstr>设置文件的类型</vt:lpstr>
      <vt:lpstr>PowerPoint 演示文稿</vt:lpstr>
      <vt:lpstr>PowerPoint 演示文稿</vt:lpstr>
      <vt:lpstr>对数据文件进行随机访问</vt:lpstr>
      <vt:lpstr>ostream::seekp()</vt:lpstr>
      <vt:lpstr>istream::seekg()</vt:lpstr>
      <vt:lpstr>istream::tellg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字符串流类</vt:lpstr>
      <vt:lpstr>ostrstream类</vt:lpstr>
      <vt:lpstr>istrstream类</vt:lpstr>
      <vt:lpstr>sstream字符串流类</vt:lpstr>
      <vt:lpstr>PowerPoint 演示文稿</vt:lpstr>
      <vt:lpstr>PowerPoint 演示文稿</vt:lpstr>
      <vt:lpstr>PowerPoint 演示文稿</vt:lpstr>
      <vt:lpstr>PowerPoint 演示文稿</vt:lpstr>
      <vt:lpstr>输入输出操作状态字</vt:lpstr>
      <vt:lpstr>其它输入输出控制函数</vt:lpstr>
      <vt:lpstr>其它输入输出控制函数</vt:lpstr>
      <vt:lpstr>其它输入输出控制函数</vt:lpstr>
      <vt:lpstr>第十章 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2009-05-27T07:01:46Z</dcterms:created>
  <dcterms:modified xsi:type="dcterms:W3CDTF">2022-05-12T14:46:46Z</dcterms:modified>
</cp:coreProperties>
</file>