
<file path=[Content_Types].xml><?xml version="1.0" encoding="utf-8"?>
<Types xmlns="http://schemas.openxmlformats.org/package/2006/content-types">
  <Default Extension="png" ContentType="image/png"/>
  <Default Extension="tmp"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150"/>
  </p:notesMasterIdLst>
  <p:handoutMasterIdLst>
    <p:handoutMasterId r:id="rId151"/>
  </p:handoutMasterIdLst>
  <p:sldIdLst>
    <p:sldId id="731" r:id="rId2"/>
    <p:sldId id="501" r:id="rId3"/>
    <p:sldId id="732" r:id="rId4"/>
    <p:sldId id="346" r:id="rId5"/>
    <p:sldId id="449" r:id="rId6"/>
    <p:sldId id="450" r:id="rId7"/>
    <p:sldId id="451" r:id="rId8"/>
    <p:sldId id="347" r:id="rId9"/>
    <p:sldId id="349" r:id="rId10"/>
    <p:sldId id="350" r:id="rId11"/>
    <p:sldId id="352" r:id="rId12"/>
    <p:sldId id="351" r:id="rId13"/>
    <p:sldId id="353" r:id="rId14"/>
    <p:sldId id="354" r:id="rId15"/>
    <p:sldId id="355" r:id="rId16"/>
    <p:sldId id="446" r:id="rId17"/>
    <p:sldId id="755" r:id="rId18"/>
    <p:sldId id="452" r:id="rId19"/>
    <p:sldId id="454" r:id="rId20"/>
    <p:sldId id="453" r:id="rId21"/>
    <p:sldId id="756" r:id="rId22"/>
    <p:sldId id="455" r:id="rId23"/>
    <p:sldId id="456" r:id="rId24"/>
    <p:sldId id="759" r:id="rId25"/>
    <p:sldId id="760" r:id="rId26"/>
    <p:sldId id="761" r:id="rId27"/>
    <p:sldId id="762" r:id="rId28"/>
    <p:sldId id="763" r:id="rId29"/>
    <p:sldId id="764" r:id="rId30"/>
    <p:sldId id="765" r:id="rId31"/>
    <p:sldId id="766" r:id="rId32"/>
    <p:sldId id="767" r:id="rId33"/>
    <p:sldId id="768" r:id="rId34"/>
    <p:sldId id="769" r:id="rId35"/>
    <p:sldId id="770" r:id="rId36"/>
    <p:sldId id="771" r:id="rId37"/>
    <p:sldId id="772" r:id="rId38"/>
    <p:sldId id="773" r:id="rId39"/>
    <p:sldId id="774" r:id="rId40"/>
    <p:sldId id="775" r:id="rId41"/>
    <p:sldId id="776" r:id="rId42"/>
    <p:sldId id="777" r:id="rId43"/>
    <p:sldId id="778" r:id="rId44"/>
    <p:sldId id="779" r:id="rId45"/>
    <p:sldId id="780" r:id="rId46"/>
    <p:sldId id="781" r:id="rId47"/>
    <p:sldId id="782" r:id="rId48"/>
    <p:sldId id="783" r:id="rId49"/>
    <p:sldId id="784" r:id="rId50"/>
    <p:sldId id="785" r:id="rId51"/>
    <p:sldId id="786" r:id="rId52"/>
    <p:sldId id="787" r:id="rId53"/>
    <p:sldId id="788" r:id="rId54"/>
    <p:sldId id="789" r:id="rId55"/>
    <p:sldId id="790" r:id="rId56"/>
    <p:sldId id="791" r:id="rId57"/>
    <p:sldId id="792" r:id="rId58"/>
    <p:sldId id="793" r:id="rId59"/>
    <p:sldId id="794" r:id="rId60"/>
    <p:sldId id="795" r:id="rId61"/>
    <p:sldId id="796" r:id="rId62"/>
    <p:sldId id="797" r:id="rId63"/>
    <p:sldId id="798" r:id="rId64"/>
    <p:sldId id="799" r:id="rId65"/>
    <p:sldId id="800" r:id="rId66"/>
    <p:sldId id="801" r:id="rId67"/>
    <p:sldId id="811" r:id="rId68"/>
    <p:sldId id="812" r:id="rId69"/>
    <p:sldId id="813" r:id="rId70"/>
    <p:sldId id="814" r:id="rId71"/>
    <p:sldId id="815" r:id="rId72"/>
    <p:sldId id="816" r:id="rId73"/>
    <p:sldId id="817" r:id="rId74"/>
    <p:sldId id="818" r:id="rId75"/>
    <p:sldId id="819" r:id="rId76"/>
    <p:sldId id="820" r:id="rId77"/>
    <p:sldId id="821" r:id="rId78"/>
    <p:sldId id="822" r:id="rId79"/>
    <p:sldId id="823" r:id="rId80"/>
    <p:sldId id="824" r:id="rId81"/>
    <p:sldId id="825" r:id="rId82"/>
    <p:sldId id="826" r:id="rId83"/>
    <p:sldId id="827" r:id="rId84"/>
    <p:sldId id="828" r:id="rId85"/>
    <p:sldId id="829" r:id="rId86"/>
    <p:sldId id="830" r:id="rId87"/>
    <p:sldId id="831" r:id="rId88"/>
    <p:sldId id="832" r:id="rId89"/>
    <p:sldId id="833" r:id="rId90"/>
    <p:sldId id="834" r:id="rId91"/>
    <p:sldId id="835" r:id="rId92"/>
    <p:sldId id="836" r:id="rId93"/>
    <p:sldId id="837" r:id="rId94"/>
    <p:sldId id="838" r:id="rId95"/>
    <p:sldId id="839" r:id="rId96"/>
    <p:sldId id="840" r:id="rId97"/>
    <p:sldId id="841" r:id="rId98"/>
    <p:sldId id="842" r:id="rId99"/>
    <p:sldId id="843" r:id="rId100"/>
    <p:sldId id="844" r:id="rId101"/>
    <p:sldId id="845" r:id="rId102"/>
    <p:sldId id="846" r:id="rId103"/>
    <p:sldId id="847" r:id="rId104"/>
    <p:sldId id="848" r:id="rId105"/>
    <p:sldId id="849" r:id="rId106"/>
    <p:sldId id="850" r:id="rId107"/>
    <p:sldId id="851" r:id="rId108"/>
    <p:sldId id="852" r:id="rId109"/>
    <p:sldId id="853" r:id="rId110"/>
    <p:sldId id="854" r:id="rId111"/>
    <p:sldId id="855" r:id="rId112"/>
    <p:sldId id="856" r:id="rId113"/>
    <p:sldId id="857" r:id="rId114"/>
    <p:sldId id="858" r:id="rId115"/>
    <p:sldId id="859" r:id="rId116"/>
    <p:sldId id="860" r:id="rId117"/>
    <p:sldId id="861" r:id="rId118"/>
    <p:sldId id="862" r:id="rId119"/>
    <p:sldId id="863" r:id="rId120"/>
    <p:sldId id="864" r:id="rId121"/>
    <p:sldId id="865" r:id="rId122"/>
    <p:sldId id="866" r:id="rId123"/>
    <p:sldId id="867" r:id="rId124"/>
    <p:sldId id="868" r:id="rId125"/>
    <p:sldId id="869" r:id="rId126"/>
    <p:sldId id="870" r:id="rId127"/>
    <p:sldId id="871" r:id="rId128"/>
    <p:sldId id="872" r:id="rId129"/>
    <p:sldId id="873" r:id="rId130"/>
    <p:sldId id="874" r:id="rId131"/>
    <p:sldId id="875" r:id="rId132"/>
    <p:sldId id="876" r:id="rId133"/>
    <p:sldId id="877" r:id="rId134"/>
    <p:sldId id="878" r:id="rId135"/>
    <p:sldId id="879" r:id="rId136"/>
    <p:sldId id="880" r:id="rId137"/>
    <p:sldId id="881" r:id="rId138"/>
    <p:sldId id="882" r:id="rId139"/>
    <p:sldId id="883" r:id="rId140"/>
    <p:sldId id="884" r:id="rId141"/>
    <p:sldId id="885" r:id="rId142"/>
    <p:sldId id="886" r:id="rId143"/>
    <p:sldId id="887" r:id="rId144"/>
    <p:sldId id="888" r:id="rId145"/>
    <p:sldId id="889" r:id="rId146"/>
    <p:sldId id="890" r:id="rId147"/>
    <p:sldId id="891" r:id="rId148"/>
    <p:sldId id="892" r:id="rId149"/>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78901" autoAdjust="0"/>
  </p:normalViewPr>
  <p:slideViewPr>
    <p:cSldViewPr>
      <p:cViewPr varScale="1">
        <p:scale>
          <a:sx n="128" d="100"/>
          <a:sy n="128" d="100"/>
        </p:scale>
        <p:origin x="2576"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2021/4/27</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2021/4/27</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0</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后续代码？</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50</a:t>
            </a:fld>
            <a:endParaRPr lang="zh-CN" altLang="en-US"/>
          </a:p>
        </p:txBody>
      </p:sp>
    </p:spTree>
    <p:extLst>
      <p:ext uri="{BB962C8B-B14F-4D97-AF65-F5344CB8AC3E}">
        <p14:creationId xmlns:p14="http://schemas.microsoft.com/office/powerpoint/2010/main" val="40262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a:t>
            </a:r>
            <a:r>
              <a:rPr lang="en-US" altLang="zh-CN" dirty="0" err="1"/>
              <a:t>cartonCopy</a:t>
            </a:r>
            <a:r>
              <a:rPr lang="zh-CN" altLang="en-US" dirty="0"/>
              <a:t>中的基类部分，是由基类</a:t>
            </a:r>
            <a:r>
              <a:rPr lang="en-US" altLang="zh-CN" dirty="0"/>
              <a:t>Box</a:t>
            </a:r>
            <a:r>
              <a:rPr lang="zh-CN" altLang="en-US" dirty="0"/>
              <a:t>的无参构造函数创建的</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53</a:t>
            </a:fld>
            <a:endParaRPr lang="zh-CN" altLang="en-US"/>
          </a:p>
        </p:txBody>
      </p:sp>
    </p:spTree>
    <p:extLst>
      <p:ext uri="{BB962C8B-B14F-4D97-AF65-F5344CB8AC3E}">
        <p14:creationId xmlns:p14="http://schemas.microsoft.com/office/powerpoint/2010/main" val="318092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思考：派生类自己的成员</a:t>
            </a:r>
            <a:r>
              <a:rPr lang="en-US" altLang="zh-CN" dirty="0"/>
              <a:t>material</a:t>
            </a:r>
            <a:r>
              <a:rPr lang="zh-CN" altLang="en-US" dirty="0"/>
              <a:t>初值是什么？</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58</a:t>
            </a:fld>
            <a:endParaRPr lang="zh-CN" altLang="en-US"/>
          </a:p>
        </p:txBody>
      </p:sp>
    </p:spTree>
    <p:extLst>
      <p:ext uri="{BB962C8B-B14F-4D97-AF65-F5344CB8AC3E}">
        <p14:creationId xmlns:p14="http://schemas.microsoft.com/office/powerpoint/2010/main" val="128827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思考一下访问方式，是基类</a:t>
            </a:r>
            <a:r>
              <a:rPr lang="en-US" altLang="zh-CN" dirty="0"/>
              <a:t>::</a:t>
            </a:r>
            <a:r>
              <a:rPr lang="zh-CN" altLang="en-US" dirty="0"/>
              <a:t>静态成员，还是派生类</a:t>
            </a:r>
            <a:r>
              <a:rPr lang="en-US" altLang="zh-CN" dirty="0"/>
              <a:t>::</a:t>
            </a:r>
            <a:r>
              <a:rPr lang="zh-CN" altLang="en-US" dirty="0"/>
              <a:t>静态成员，还是派生类对象</a:t>
            </a:r>
            <a:r>
              <a:rPr lang="en-US" altLang="zh-CN" dirty="0"/>
              <a:t>.</a:t>
            </a:r>
            <a:r>
              <a:rPr lang="zh-CN" altLang="en-US" dirty="0"/>
              <a:t>静态成员，或者基类对象</a:t>
            </a:r>
            <a:r>
              <a:rPr lang="en-US" altLang="zh-CN" dirty="0"/>
              <a:t>.</a:t>
            </a:r>
            <a:r>
              <a:rPr lang="zh-CN" altLang="en-US" dirty="0"/>
              <a:t>静态成员，还是都行？</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67</a:t>
            </a:fld>
            <a:endParaRPr lang="zh-CN" altLang="en-US"/>
          </a:p>
        </p:txBody>
      </p:sp>
    </p:spTree>
    <p:extLst>
      <p:ext uri="{BB962C8B-B14F-4D97-AF65-F5344CB8AC3E}">
        <p14:creationId xmlns:p14="http://schemas.microsoft.com/office/powerpoint/2010/main" val="292727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76</a:t>
            </a:fld>
            <a:endParaRPr lang="zh-CN" altLang="en-US"/>
          </a:p>
        </p:txBody>
      </p:sp>
    </p:spTree>
    <p:extLst>
      <p:ext uri="{BB962C8B-B14F-4D97-AF65-F5344CB8AC3E}">
        <p14:creationId xmlns:p14="http://schemas.microsoft.com/office/powerpoint/2010/main" val="594051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77</a:t>
            </a:fld>
            <a:endParaRPr lang="zh-CN" altLang="en-US"/>
          </a:p>
        </p:txBody>
      </p:sp>
    </p:spTree>
    <p:extLst>
      <p:ext uri="{BB962C8B-B14F-4D97-AF65-F5344CB8AC3E}">
        <p14:creationId xmlns:p14="http://schemas.microsoft.com/office/powerpoint/2010/main" val="345048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91</a:t>
            </a:fld>
            <a:endParaRPr lang="zh-CN" altLang="en-US"/>
          </a:p>
        </p:txBody>
      </p:sp>
    </p:spTree>
    <p:extLst>
      <p:ext uri="{BB962C8B-B14F-4D97-AF65-F5344CB8AC3E}">
        <p14:creationId xmlns:p14="http://schemas.microsoft.com/office/powerpoint/2010/main" val="107426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98</a:t>
            </a:fld>
            <a:endParaRPr lang="zh-CN" altLang="en-US"/>
          </a:p>
        </p:txBody>
      </p:sp>
    </p:spTree>
    <p:extLst>
      <p:ext uri="{BB962C8B-B14F-4D97-AF65-F5344CB8AC3E}">
        <p14:creationId xmlns:p14="http://schemas.microsoft.com/office/powerpoint/2010/main" val="583939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100</a:t>
            </a:fld>
            <a:endParaRPr lang="zh-CN" altLang="en-US"/>
          </a:p>
        </p:txBody>
      </p:sp>
    </p:spTree>
    <p:extLst>
      <p:ext uri="{BB962C8B-B14F-4D97-AF65-F5344CB8AC3E}">
        <p14:creationId xmlns:p14="http://schemas.microsoft.com/office/powerpoint/2010/main" val="228444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118</a:t>
            </a:fld>
            <a:endParaRPr lang="zh-CN" altLang="en-US"/>
          </a:p>
        </p:txBody>
      </p:sp>
    </p:spTree>
    <p:extLst>
      <p:ext uri="{BB962C8B-B14F-4D97-AF65-F5344CB8AC3E}">
        <p14:creationId xmlns:p14="http://schemas.microsoft.com/office/powerpoint/2010/main" val="407571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147</a:t>
            </a:fld>
            <a:endParaRPr lang="zh-CN" altLang="en-US"/>
          </a:p>
        </p:txBody>
      </p:sp>
    </p:spTree>
    <p:extLst>
      <p:ext uri="{BB962C8B-B14F-4D97-AF65-F5344CB8AC3E}">
        <p14:creationId xmlns:p14="http://schemas.microsoft.com/office/powerpoint/2010/main" val="2630833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23</a:t>
            </a:fld>
            <a:endParaRPr lang="zh-CN" altLang="en-US"/>
          </a:p>
        </p:txBody>
      </p:sp>
    </p:spTree>
    <p:extLst>
      <p:ext uri="{BB962C8B-B14F-4D97-AF65-F5344CB8AC3E}">
        <p14:creationId xmlns:p14="http://schemas.microsoft.com/office/powerpoint/2010/main" val="3839840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24</a:t>
            </a:fld>
            <a:endParaRPr lang="zh-CN" altLang="en-US"/>
          </a:p>
        </p:txBody>
      </p:sp>
    </p:spTree>
    <p:extLst>
      <p:ext uri="{BB962C8B-B14F-4D97-AF65-F5344CB8AC3E}">
        <p14:creationId xmlns:p14="http://schemas.microsoft.com/office/powerpoint/2010/main" val="342170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这个例子每页写板书</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29</a:t>
            </a:fld>
            <a:endParaRPr lang="zh-CN" altLang="en-US"/>
          </a:p>
        </p:txBody>
      </p:sp>
    </p:spTree>
    <p:extLst>
      <p:ext uri="{BB962C8B-B14F-4D97-AF65-F5344CB8AC3E}">
        <p14:creationId xmlns:p14="http://schemas.microsoft.com/office/powerpoint/2010/main" val="323233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explicit,</a:t>
            </a:r>
            <a:r>
              <a:rPr lang="zh-CN" altLang="en-US" dirty="0"/>
              <a:t>说明构造函数不允许隐式转换，参数为</a:t>
            </a:r>
            <a:r>
              <a:rPr lang="en-US" altLang="zh-CN" dirty="0"/>
              <a:t>Box</a:t>
            </a:r>
            <a:r>
              <a:rPr lang="zh-CN" altLang="en-US" dirty="0"/>
              <a:t>类对象时，实参必须是</a:t>
            </a:r>
            <a:r>
              <a:rPr lang="en-US" altLang="zh-CN" dirty="0"/>
              <a:t>Box</a:t>
            </a:r>
            <a:r>
              <a:rPr lang="zh-CN" altLang="en-US" dirty="0"/>
              <a:t>类对象，不允许是</a:t>
            </a:r>
            <a:r>
              <a:rPr lang="en-US" altLang="zh-CN" dirty="0"/>
              <a:t>double</a:t>
            </a:r>
            <a:r>
              <a:rPr lang="zh-CN" altLang="en-US" dirty="0"/>
              <a:t>数据</a:t>
            </a:r>
            <a:endParaRPr lang="en-US" altLang="zh-CN" dirty="0"/>
          </a:p>
          <a:p>
            <a:r>
              <a:rPr lang="zh-CN" altLang="en-US" dirty="0"/>
              <a:t>委托构造函数</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43</a:t>
            </a:fld>
            <a:endParaRPr lang="zh-CN" altLang="en-US"/>
          </a:p>
        </p:txBody>
      </p:sp>
    </p:spTree>
    <p:extLst>
      <p:ext uri="{BB962C8B-B14F-4D97-AF65-F5344CB8AC3E}">
        <p14:creationId xmlns:p14="http://schemas.microsoft.com/office/powerpoint/2010/main" val="3869432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也就是说，成员初始化符表，要么是本类的非静态成员（而不是继承下来的成员），要么是类名（初始化对象成员时），而在构造函数体内，可以直接访问基类的保护或公有成员</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47</a:t>
            </a:fld>
            <a:endParaRPr lang="zh-CN" altLang="en-US"/>
          </a:p>
        </p:txBody>
      </p:sp>
    </p:spTree>
    <p:extLst>
      <p:ext uri="{BB962C8B-B14F-4D97-AF65-F5344CB8AC3E}">
        <p14:creationId xmlns:p14="http://schemas.microsoft.com/office/powerpoint/2010/main" val="195533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如果没有可用的无参构造函数，将会报错</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49</a:t>
            </a:fld>
            <a:endParaRPr lang="zh-CN" altLang="en-US"/>
          </a:p>
        </p:txBody>
      </p:sp>
    </p:spTree>
    <p:extLst>
      <p:ext uri="{BB962C8B-B14F-4D97-AF65-F5344CB8AC3E}">
        <p14:creationId xmlns:p14="http://schemas.microsoft.com/office/powerpoint/2010/main" val="882546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r>
              <a:rPr lang="zh-CN" altLang="en-US"/>
              <a:t>高级语言</a:t>
            </a:r>
            <a:r>
              <a:rPr lang="en-US" altLang="zh-CN"/>
              <a:t>C++</a:t>
            </a:r>
            <a:r>
              <a:rPr lang="zh-CN" altLang="en-US"/>
              <a:t>程序设计</a:t>
            </a:r>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3276600" y="6477000"/>
            <a:ext cx="2133600" cy="304800"/>
          </a:xfrm>
        </p:spPr>
        <p:txBody>
          <a:bodyPr/>
          <a:lstStyle>
            <a:lvl1pPr>
              <a:defRPr smtClean="0"/>
            </a:lvl1pPr>
          </a:lstStyle>
          <a:p>
            <a:pPr>
              <a:defRPr/>
            </a:pPr>
            <a:fld id="{A8ADF03D-72E8-4B15-94FC-2117BDED81A8}" type="slidenum">
              <a:rPr lang="ko-KR" altLang="en-US"/>
              <a:pPr>
                <a:defRPr/>
              </a:pPr>
              <a:t>‹#›</a:t>
            </a:fld>
            <a:endParaRPr lang="en-US" altLang="ko-KR"/>
          </a:p>
        </p:txBody>
      </p:sp>
    </p:spTree>
    <p:extLst>
      <p:ext uri="{BB962C8B-B14F-4D97-AF65-F5344CB8AC3E}">
        <p14:creationId xmlns:p14="http://schemas.microsoft.com/office/powerpoint/2010/main" val="70806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image" Target="../media/image9.tmp"/><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slideLayout" Target="../slideLayouts/slideLayout7.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s>
</file>

<file path=ppt/slides/_rels/slide11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slideLayout" Target="../slideLayouts/slideLayout7.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 Type="http://schemas.openxmlformats.org/officeDocument/2006/relationships/tags" Target="../tags/tag182.xml"/><Relationship Id="rId16" Type="http://schemas.openxmlformats.org/officeDocument/2006/relationships/tags" Target="../tags/tag196.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5" Type="http://schemas.openxmlformats.org/officeDocument/2006/relationships/tags" Target="../tags/tag195.xml"/><Relationship Id="rId10" Type="http://schemas.openxmlformats.org/officeDocument/2006/relationships/tags" Target="../tags/tag190.xml"/><Relationship Id="rId19" Type="http://schemas.openxmlformats.org/officeDocument/2006/relationships/image" Target="../media/image9.tmp"/><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s>
</file>

<file path=ppt/slides/_rels/slide117.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slideLayout" Target="../slideLayouts/slideLayout7.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image" Target="../media/image9.tmp"/><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9.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9.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9.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3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9.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37.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9.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3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9.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4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9.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9.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92.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9.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9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9.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6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a:t>
            </a:r>
            <a:r>
              <a:rPr lang="zh-CN" altLang="en-US" b="1" dirty="0">
                <a:latin typeface="Courier New" panose="02070309020205020404" pitchFamily="49" charset="0"/>
                <a:cs typeface="Courier New" panose="02070309020205020404" pitchFamily="49" charset="0"/>
              </a:rPr>
              <a:t>类的继承与多态性</a:t>
            </a:r>
            <a:endParaRPr lang="zh-CN" altLang="en-US" dirty="0"/>
          </a:p>
        </p:txBody>
      </p:sp>
      <p:sp>
        <p:nvSpPr>
          <p:cNvPr id="3078" name="TextBox 8"/>
          <p:cNvSpPr txBox="1">
            <a:spLocks noChangeArrowheads="1"/>
          </p:cNvSpPr>
          <p:nvPr/>
        </p:nvSpPr>
        <p:spPr bwMode="auto">
          <a:xfrm>
            <a:off x="6274753" y="900774"/>
            <a:ext cx="2646878" cy="461665"/>
          </a:xfrm>
          <a:prstGeom prst="rect">
            <a:avLst/>
          </a:prstGeom>
          <a:noFill/>
          <a:ln w="9525">
            <a:noFill/>
            <a:miter lim="800000"/>
            <a:headEnd/>
            <a:tailEnd/>
          </a:ln>
        </p:spPr>
        <p:txBody>
          <a:bodyPr wrap="none">
            <a:spAutoFit/>
          </a:bodyPr>
          <a:lstStyle/>
          <a:p>
            <a:r>
              <a:rPr lang="zh-CN" altLang="en-US" sz="2400" dirty="0" smtClean="0">
                <a:solidFill>
                  <a:schemeClr val="bg1"/>
                </a:solidFill>
                <a:latin typeface="华文琥珀" pitchFamily="2" charset="-122"/>
                <a:ea typeface="华文琥珀" pitchFamily="2" charset="-122"/>
              </a:rPr>
              <a:t>高级语言程序设计</a:t>
            </a:r>
            <a:endParaRPr lang="zh-CN" altLang="en-US" sz="2400" dirty="0">
              <a:solidFill>
                <a:schemeClr val="bg1"/>
              </a:solidFill>
              <a:latin typeface="华文琥珀" pitchFamily="2" charset="-122"/>
              <a:ea typeface="华文琥珀" pitchFamily="2" charset="-122"/>
            </a:endParaRP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副标题 8">
            <a:extLst>
              <a:ext uri="{FF2B5EF4-FFF2-40B4-BE49-F238E27FC236}">
                <a16:creationId xmlns:a16="http://schemas.microsoft.com/office/drawing/2014/main" id="{052D2822-8093-4D77-BC22-AF6A82CA7C33}"/>
              </a:ext>
            </a:extLst>
          </p:cNvPr>
          <p:cNvSpPr txBox="1">
            <a:spLocks/>
          </p:cNvSpPr>
          <p:nvPr/>
        </p:nvSpPr>
        <p:spPr bwMode="auto">
          <a:xfrm>
            <a:off x="714375" y="3929063"/>
            <a:ext cx="7715250" cy="1928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2800" kern="1200">
                <a:solidFill>
                  <a:schemeClr val="bg1"/>
                </a:solidFill>
                <a:latin typeface="+mn-lt"/>
                <a:ea typeface="黑体" pitchFamily="2" charset="-122"/>
                <a:cs typeface="+mn-cs"/>
              </a:defRPr>
            </a:lvl1pPr>
            <a:lvl2pPr marL="4572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黑体" pitchFamily="2" charset="-122"/>
                <a:cs typeface="+mn-cs"/>
              </a:defRPr>
            </a:lvl2pPr>
            <a:lvl3pPr marL="9144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黑体" pitchFamily="2" charset="-122"/>
                <a:cs typeface="+mn-cs"/>
              </a:defRPr>
            </a:lvl3pPr>
            <a:lvl4pPr marL="13716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4pPr>
            <a:lvl5pPr marL="1828800" indent="0" algn="ctr" rtl="0" eaLnBrk="0" fontAlgn="base" hangingPunct="0">
              <a:spcBef>
                <a:spcPct val="20000"/>
              </a:spcBef>
              <a:spcAft>
                <a:spcPct val="0"/>
              </a:spcAft>
              <a:buFont typeface="Arial" charset="0"/>
              <a:buNone/>
              <a:defRPr kern="1200">
                <a:solidFill>
                  <a:schemeClr val="tx1">
                    <a:tint val="75000"/>
                  </a:schemeClr>
                </a:solidFill>
                <a:latin typeface="+mn-lt"/>
                <a:ea typeface="黑体" pitchFamily="2" charset="-122"/>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472518" cy="559211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&lt;string&gt;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B050"/>
                </a:solidFill>
                <a:latin typeface="Courier New" panose="02070309020205020404" pitchFamily="49" charset="0"/>
                <a:cs typeface="Courier New" panose="02070309020205020404" pitchFamily="49" charset="0"/>
              </a:rPr>
              <a:t>//employee</a:t>
            </a:r>
            <a:r>
              <a:rPr lang="zh-CN" altLang="en-US" sz="2400" b="1" dirty="0">
                <a:solidFill>
                  <a:srgbClr val="00B050"/>
                </a:solidFill>
                <a:latin typeface="Courier New" panose="02070309020205020404" pitchFamily="49" charset="0"/>
                <a:cs typeface="Courier New" panose="02070309020205020404" pitchFamily="49" charset="0"/>
              </a:rPr>
              <a:t>类将作为其它几个类的基类</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a:latin typeface="Courier New" panose="02070309020205020404" pitchFamily="49" charset="0"/>
                <a:cs typeface="Courier New" panose="02070309020205020404" pitchFamily="49" charset="0"/>
              </a:rPr>
              <a:t>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salary;</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protected: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 name;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age=</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salary=</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name=</a:t>
            </a:r>
            <a:r>
              <a:rPr lang="en-US" altLang="zh-CN" sz="2400" b="1" dirty="0">
                <a:solidFill>
                  <a:srgbClr val="0000FF"/>
                </a:solidFill>
                <a:latin typeface="Courier New" panose="02070309020205020404" pitchFamily="49" charset="0"/>
                <a:cs typeface="Courier New" panose="02070309020205020404" pitchFamily="49" charset="0"/>
              </a:rPr>
              <a:t>new char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strcpy_s</a:t>
            </a:r>
            <a:r>
              <a:rPr lang="en-US" altLang="zh-CN" sz="2400" b="1" dirty="0">
                <a:latin typeface="Courier New" panose="02070309020205020404" pitchFamily="49" charset="0"/>
                <a:cs typeface="Courier New" panose="02070309020205020404" pitchFamily="49" charset="0"/>
              </a:rPr>
              <a:t>(name, </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824E54F-5C40-46DA-8731-5B7FCE5EFB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4469F5E-9663-4950-8D01-A5EF6FE1F3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CC01E6E-1249-48E6-BC8C-F5C1D06538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66F92DF-500A-4C57-A9BB-6B7F6785785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768EC5F-B505-4D1F-B1B8-C2D818D8F4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F8142A2-9A40-4144-960D-18BC4A3E05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56C3C9F-E70D-4C69-A010-E872683A2E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39E389E-25DB-4B89-B90A-2C8D8E74D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5E3E9A10-0733-4EEE-B57C-0E1CF75E4121}"/>
              </a:ext>
            </a:extLst>
          </p:cNvPr>
          <p:cNvSpPr>
            <a:spLocks noGrp="1"/>
          </p:cNvSpPr>
          <p:nvPr>
            <p:ph type="sldNum" sz="quarter" idx="11"/>
          </p:nvPr>
        </p:nvSpPr>
        <p:spPr/>
        <p:txBody>
          <a:bodyPr/>
          <a:lstStyle/>
          <a:p>
            <a:pPr>
              <a:defRPr/>
            </a:pPr>
            <a:fld id="{D5143908-0819-4B70-B92B-71A05F9F97D4}" type="slidenum">
              <a:rPr lang="zh-CN" altLang="en-US" smtClean="0"/>
              <a:pPr>
                <a:defRPr/>
              </a:pPr>
              <a:t>9</a:t>
            </a:fld>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矩形 26">
            <a:hlinkClick r:id="rId2" action="ppaction://hlinksldjump"/>
            <a:extLst>
              <a:ext uri="{FF2B5EF4-FFF2-40B4-BE49-F238E27FC236}">
                <a16:creationId xmlns:a16="http://schemas.microsoft.com/office/drawing/2014/main" id="{731BB52D-9D4E-4B48-A9E0-531F83D2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8" name="矩形 27">
            <a:hlinkClick r:id="" action="ppaction://noaction"/>
            <a:extLst>
              <a:ext uri="{FF2B5EF4-FFF2-40B4-BE49-F238E27FC236}">
                <a16:creationId xmlns:a16="http://schemas.microsoft.com/office/drawing/2014/main" id="{A951B9E4-96AA-489B-8C77-25D80566081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9" name="矩形 28">
            <a:hlinkClick r:id="" action="ppaction://noaction"/>
            <a:extLst>
              <a:ext uri="{FF2B5EF4-FFF2-40B4-BE49-F238E27FC236}">
                <a16:creationId xmlns:a16="http://schemas.microsoft.com/office/drawing/2014/main" id="{66904593-1E2F-4780-B665-6484F09F04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30" name="矩形 29">
            <a:hlinkClick r:id="" action="ppaction://noaction"/>
            <a:extLst>
              <a:ext uri="{FF2B5EF4-FFF2-40B4-BE49-F238E27FC236}">
                <a16:creationId xmlns:a16="http://schemas.microsoft.com/office/drawing/2014/main" id="{2695E989-A991-4C20-917C-E18456C245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31" name="矩形 30">
            <a:hlinkClick r:id="" action="ppaction://noaction"/>
            <a:extLst>
              <a:ext uri="{FF2B5EF4-FFF2-40B4-BE49-F238E27FC236}">
                <a16:creationId xmlns:a16="http://schemas.microsoft.com/office/drawing/2014/main" id="{385A0083-60A9-4748-9C2F-C4186F4393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32" name="矩形 31">
            <a:hlinkClick r:id="" action="ppaction://noaction"/>
            <a:extLst>
              <a:ext uri="{FF2B5EF4-FFF2-40B4-BE49-F238E27FC236}">
                <a16:creationId xmlns:a16="http://schemas.microsoft.com/office/drawing/2014/main" id="{E3B6D557-F0BD-4EA9-99DA-78FB8BA5E9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33" name="矩形 32">
            <a:hlinkClick r:id="" action="ppaction://noaction"/>
            <a:extLst>
              <a:ext uri="{FF2B5EF4-FFF2-40B4-BE49-F238E27FC236}">
                <a16:creationId xmlns:a16="http://schemas.microsoft.com/office/drawing/2014/main" id="{FE0094DE-A5DF-48DF-BB2F-477B692C2D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34" name="矩形 33">
            <a:hlinkClick r:id="" action="ppaction://noaction"/>
            <a:extLst>
              <a:ext uri="{FF2B5EF4-FFF2-40B4-BE49-F238E27FC236}">
                <a16:creationId xmlns:a16="http://schemas.microsoft.com/office/drawing/2014/main" id="{CE01205E-8B16-4D8A-BBF7-7F39745600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 name="灯片编号占位符 2">
            <a:extLst>
              <a:ext uri="{FF2B5EF4-FFF2-40B4-BE49-F238E27FC236}">
                <a16:creationId xmlns:a16="http://schemas.microsoft.com/office/drawing/2014/main" id="{CD4EA40E-8832-4A98-96C7-68B90DAA5EFD}"/>
              </a:ext>
            </a:extLst>
          </p:cNvPr>
          <p:cNvSpPr>
            <a:spLocks noGrp="1"/>
          </p:cNvSpPr>
          <p:nvPr>
            <p:ph type="sldNum" sz="quarter" idx="11"/>
          </p:nvPr>
        </p:nvSpPr>
        <p:spPr/>
        <p:txBody>
          <a:bodyPr/>
          <a:lstStyle/>
          <a:p>
            <a:pPr>
              <a:defRPr/>
            </a:pPr>
            <a:fld id="{D5143908-0819-4B70-B92B-71A05F9F97D4}" type="slidenum">
              <a:rPr lang="zh-CN" altLang="en-US" smtClean="0"/>
              <a:pPr>
                <a:defRPr/>
              </a:pPr>
              <a:t>99</a:t>
            </a:fld>
            <a:endParaRPr lang="zh-CN" altLang="en-US" dirty="0"/>
          </a:p>
        </p:txBody>
      </p:sp>
    </p:spTree>
    <p:extLst>
      <p:ext uri="{BB962C8B-B14F-4D97-AF65-F5344CB8AC3E}">
        <p14:creationId xmlns:p14="http://schemas.microsoft.com/office/powerpoint/2010/main" val="35996829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函数重载</a:t>
            </a:r>
          </a:p>
        </p:txBody>
      </p:sp>
      <p:sp>
        <p:nvSpPr>
          <p:cNvPr id="3" name="内容占位符 2"/>
          <p:cNvSpPr>
            <a:spLocks noGrp="1"/>
          </p:cNvSpPr>
          <p:nvPr>
            <p:ph idx="1"/>
          </p:nvPr>
        </p:nvSpPr>
        <p:spPr>
          <a:xfrm>
            <a:off x="457200" y="1765301"/>
            <a:ext cx="8229600" cy="4664074"/>
          </a:xfrm>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(n&lt;0?-n:n);</a:t>
            </a:r>
          </a:p>
          <a:p>
            <a:pPr>
              <a:lnSpc>
                <a:spcPct val="80000"/>
              </a:lnSpc>
              <a:buNone/>
            </a:pPr>
            <a:r>
              <a:rPr lang="en-US" altLang="zh-CN" sz="2800" b="1" dirty="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
        <p:nvSpPr>
          <p:cNvPr id="6" name="矩形 5"/>
          <p:cNvSpPr/>
          <p:nvPr/>
        </p:nvSpPr>
        <p:spPr>
          <a:xfrm>
            <a:off x="4714876" y="4886786"/>
            <a:ext cx="4357686" cy="1492716"/>
          </a:xfrm>
          <a:prstGeom prst="rect">
            <a:avLst/>
          </a:prstGeom>
        </p:spPr>
        <p:txBody>
          <a:bodyPr wrap="square">
            <a:spAutoFit/>
          </a:bodyPr>
          <a:lstStyle/>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ea typeface="楷体_GB2312" pitchFamily="49" charset="-122"/>
                <a:cs typeface="Courier New" panose="02070309020205020404" pitchFamily="49" charset="0"/>
              </a:rPr>
              <a:t>(</a:t>
            </a: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latin typeface="Courier New" panose="02070309020205020404" pitchFamily="49" charset="0"/>
                <a:ea typeface="楷体_GB2312" pitchFamily="49" charset="-122"/>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if </a:t>
            </a:r>
            <a:r>
              <a:rPr lang="en-US" altLang="zh-CN" sz="2800" b="1" dirty="0">
                <a:latin typeface="Courier New" panose="02070309020205020404" pitchFamily="49" charset="0"/>
                <a:ea typeface="楷体_GB2312" pitchFamily="49" charset="-122"/>
                <a:cs typeface="Courier New" panose="02070309020205020404" pitchFamily="49" charset="0"/>
              </a:rPr>
              <a:t>(f&lt;0) f=-f;</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ea typeface="楷体_GB2312" pitchFamily="49" charset="-122"/>
                <a:cs typeface="Courier New" panose="02070309020205020404" pitchFamily="49" charset="0"/>
              </a:rPr>
              <a:t>f;</a:t>
            </a:r>
          </a:p>
          <a:p>
            <a:pPr>
              <a:lnSpc>
                <a:spcPct val="80000"/>
              </a:lnSpc>
              <a:buNone/>
            </a:pPr>
            <a:r>
              <a:rPr lang="en-US" altLang="zh-CN" sz="2800" b="1" dirty="0">
                <a:latin typeface="Courier New" panose="02070309020205020404" pitchFamily="49" charset="0"/>
                <a:ea typeface="楷体_GB2312" pitchFamily="49" charset="-122"/>
                <a:cs typeface="Courier New" panose="02070309020205020404" pitchFamily="49" charset="0"/>
              </a:rPr>
              <a:t>}</a:t>
            </a:r>
            <a:endParaRPr lang="zh-CN" altLang="en-US" sz="2800" b="1" dirty="0">
              <a:latin typeface="Courier New" panose="02070309020205020404" pitchFamily="49" charset="0"/>
              <a:ea typeface="楷体_GB2312" pitchFamily="49" charset="-122"/>
              <a:cs typeface="Courier New" panose="02070309020205020404" pitchFamily="49" charset="0"/>
            </a:endParaRPr>
          </a:p>
        </p:txBody>
      </p:sp>
      <p:cxnSp>
        <p:nvCxnSpPr>
          <p:cNvPr id="8" name="直接连接符 7"/>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hlinkClick r:id="rId3" action="ppaction://hlinksldjump"/>
            <a:extLst>
              <a:ext uri="{FF2B5EF4-FFF2-40B4-BE49-F238E27FC236}">
                <a16:creationId xmlns:a16="http://schemas.microsoft.com/office/drawing/2014/main" id="{C1437EFA-E420-493A-9EE3-A816CB409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4" name="矩形 13">
            <a:hlinkClick r:id="" action="ppaction://noaction"/>
            <a:extLst>
              <a:ext uri="{FF2B5EF4-FFF2-40B4-BE49-F238E27FC236}">
                <a16:creationId xmlns:a16="http://schemas.microsoft.com/office/drawing/2014/main" id="{B87ED7D1-29FF-419D-AE33-3DD1CBB39A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3909C4F2-F33D-414A-B193-59C0876789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7D418C26-C3BF-481E-A542-F99329C6C9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61B4BD3B-98F7-467C-A509-3E072D8BF4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9" name="矩形 18">
            <a:hlinkClick r:id="" action="ppaction://noaction"/>
            <a:extLst>
              <a:ext uri="{FF2B5EF4-FFF2-40B4-BE49-F238E27FC236}">
                <a16:creationId xmlns:a16="http://schemas.microsoft.com/office/drawing/2014/main" id="{AA717153-EAB4-400A-B22D-7C0B171F72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20" name="矩形 19">
            <a:hlinkClick r:id="" action="ppaction://noaction"/>
            <a:extLst>
              <a:ext uri="{FF2B5EF4-FFF2-40B4-BE49-F238E27FC236}">
                <a16:creationId xmlns:a16="http://schemas.microsoft.com/office/drawing/2014/main" id="{655624AD-5C22-4250-AE65-19B049C8C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22" name="矩形 21">
            <a:hlinkClick r:id="" action="ppaction://noaction"/>
            <a:extLst>
              <a:ext uri="{FF2B5EF4-FFF2-40B4-BE49-F238E27FC236}">
                <a16:creationId xmlns:a16="http://schemas.microsoft.com/office/drawing/2014/main" id="{A103307B-99D4-4EDF-920D-708CE548EF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401D0A71-44C9-421A-BE79-D0EA25E60775}"/>
              </a:ext>
            </a:extLst>
          </p:cNvPr>
          <p:cNvSpPr>
            <a:spLocks noGrp="1"/>
          </p:cNvSpPr>
          <p:nvPr>
            <p:ph type="sldNum" sz="quarter" idx="11"/>
          </p:nvPr>
        </p:nvSpPr>
        <p:spPr/>
        <p:txBody>
          <a:bodyPr/>
          <a:lstStyle/>
          <a:p>
            <a:pPr>
              <a:defRPr/>
            </a:pPr>
            <a:fld id="{D5143908-0819-4B70-B92B-71A05F9F97D4}" type="slidenum">
              <a:rPr lang="zh-CN" altLang="en-US" smtClean="0"/>
              <a:pPr>
                <a:defRPr/>
              </a:pPr>
              <a:t>100</a:t>
            </a:fld>
            <a:endParaRPr lang="zh-CN" altLang="en-US" dirty="0"/>
          </a:p>
        </p:txBody>
      </p:sp>
    </p:spTree>
    <p:extLst>
      <p:ext uri="{BB962C8B-B14F-4D97-AF65-F5344CB8AC3E}">
        <p14:creationId xmlns:p14="http://schemas.microsoft.com/office/powerpoint/2010/main" val="12883284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4" name="矩形 3">
            <a:hlinkClick r:id="rId2" action="ppaction://hlinksldjump"/>
            <a:extLst>
              <a:ext uri="{FF2B5EF4-FFF2-40B4-BE49-F238E27FC236}">
                <a16:creationId xmlns:a16="http://schemas.microsoft.com/office/drawing/2014/main" id="{E27A780A-B1C3-43EF-A855-14A9DB2A00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DA6C67-1A67-4D0B-84DB-1D6E8E58AC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6F35489-E5C2-4E78-A3E6-40EE075F84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2D17D58-9FBC-455F-9165-8ED281616D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34AF94BF-CE44-4025-90BB-8DBBC695BA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7C042F63-68C1-4998-951F-13E8B1BE48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9254C81-4369-467B-A530-849525B5A98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169EAD73-6537-41E6-99CB-7E080D7F8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92C2867D-6A2D-4998-A2BD-C172B7E329F6}"/>
              </a:ext>
            </a:extLst>
          </p:cNvPr>
          <p:cNvSpPr>
            <a:spLocks noGrp="1"/>
          </p:cNvSpPr>
          <p:nvPr>
            <p:ph type="sldNum" sz="quarter" idx="11"/>
          </p:nvPr>
        </p:nvSpPr>
        <p:spPr/>
        <p:txBody>
          <a:bodyPr/>
          <a:lstStyle/>
          <a:p>
            <a:pPr>
              <a:defRPr/>
            </a:pPr>
            <a:fld id="{D5143908-0819-4B70-B92B-71A05F9F97D4}" type="slidenum">
              <a:rPr lang="zh-CN" altLang="en-US" smtClean="0"/>
              <a:pPr>
                <a:defRPr/>
              </a:pPr>
              <a:t>101</a:t>
            </a:fld>
            <a:endParaRPr lang="zh-CN" altLang="en-US" dirty="0"/>
          </a:p>
        </p:txBody>
      </p:sp>
    </p:spTree>
    <p:extLst>
      <p:ext uri="{BB962C8B-B14F-4D97-AF65-F5344CB8AC3E}">
        <p14:creationId xmlns:p14="http://schemas.microsoft.com/office/powerpoint/2010/main" val="34591538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70D7A8EF-2C66-41F1-B21B-0D471CFB8E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C912D3D-BE1F-46E3-914D-3BCA9F82F5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B7CF2C4-79B5-42B3-9382-FEA4313517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5AF9CC-7AC9-4C5F-A295-7EA13B08DA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4769884-3144-412D-8BDB-C400957D94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C1383B1-4F26-41E9-876C-106D650A12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36D20F6B-60DE-4204-8206-8E6A56315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4FB2B8F-F691-4137-971D-803255114A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F4C5C55-ED8A-4E68-930A-C0D83EFA29B4}"/>
              </a:ext>
            </a:extLst>
          </p:cNvPr>
          <p:cNvSpPr>
            <a:spLocks noGrp="1"/>
          </p:cNvSpPr>
          <p:nvPr>
            <p:ph type="sldNum" sz="quarter" idx="11"/>
          </p:nvPr>
        </p:nvSpPr>
        <p:spPr/>
        <p:txBody>
          <a:bodyPr/>
          <a:lstStyle/>
          <a:p>
            <a:pPr>
              <a:defRPr/>
            </a:pPr>
            <a:fld id="{D5143908-0819-4B70-B92B-71A05F9F97D4}" type="slidenum">
              <a:rPr lang="zh-CN" altLang="en-US" smtClean="0"/>
              <a:pPr>
                <a:defRPr/>
              </a:pPr>
              <a:t>102</a:t>
            </a:fld>
            <a:endParaRPr lang="zh-CN" altLang="en-US" dirty="0"/>
          </a:p>
        </p:txBody>
      </p:sp>
    </p:spTree>
    <p:extLst>
      <p:ext uri="{BB962C8B-B14F-4D97-AF65-F5344CB8AC3E}">
        <p14:creationId xmlns:p14="http://schemas.microsoft.com/office/powerpoint/2010/main" val="26045186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r>
              <a:rPr lang="en-US" altLang="zh-CN" dirty="0"/>
              <a:t>dynamic binding)</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动态联编与虚函数以及程序中使用</a:t>
            </a:r>
            <a:r>
              <a:rPr lang="zh-CN" altLang="en-US" dirty="0">
                <a:solidFill>
                  <a:srgbClr val="FF0000"/>
                </a:solidFill>
              </a:rPr>
              <a:t>指向基类的指针</a:t>
            </a:r>
            <a:r>
              <a:rPr lang="zh-CN" altLang="en-US" dirty="0"/>
              <a:t>密切相关。</a:t>
            </a:r>
          </a:p>
          <a:p>
            <a:pPr>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p:txBody>
      </p:sp>
      <p:sp>
        <p:nvSpPr>
          <p:cNvPr id="12" name="矩形 11">
            <a:hlinkClick r:id="rId2" action="ppaction://hlinksldjump"/>
            <a:extLst>
              <a:ext uri="{FF2B5EF4-FFF2-40B4-BE49-F238E27FC236}">
                <a16:creationId xmlns:a16="http://schemas.microsoft.com/office/drawing/2014/main" id="{63F74E8D-F7BF-43D7-8413-4B3BFFBA1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C31F2F8-C2ED-4821-A5BF-542A0C55D7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A47943F7-0DA1-43EA-91A7-F183CE2A3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AF41473-01F0-4F5A-AC08-4AB614A4E2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2508255-E1A1-45A8-93B9-2C8F836523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6E95D34-81A3-4852-9F6C-6F023568A5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EA1C4750-2A11-442F-AD5C-403352E03C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8A0C3196-B4D6-42ED-B5B2-32D331F23E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C4C2C994-BECB-4C2D-8D16-CC2DC1917CDD}"/>
              </a:ext>
            </a:extLst>
          </p:cNvPr>
          <p:cNvSpPr>
            <a:spLocks noGrp="1"/>
          </p:cNvSpPr>
          <p:nvPr>
            <p:ph type="sldNum" sz="quarter" idx="11"/>
          </p:nvPr>
        </p:nvSpPr>
        <p:spPr/>
        <p:txBody>
          <a:bodyPr/>
          <a:lstStyle/>
          <a:p>
            <a:pPr>
              <a:defRPr/>
            </a:pPr>
            <a:fld id="{D5143908-0819-4B70-B92B-71A05F9F97D4}" type="slidenum">
              <a:rPr lang="zh-CN" altLang="en-US" smtClean="0"/>
              <a:pPr>
                <a:defRPr/>
              </a:pPr>
              <a:t>103</a:t>
            </a:fld>
            <a:endParaRPr lang="zh-CN" altLang="en-US" dirty="0"/>
          </a:p>
        </p:txBody>
      </p:sp>
    </p:spTree>
    <p:extLst>
      <p:ext uri="{BB962C8B-B14F-4D97-AF65-F5344CB8AC3E}">
        <p14:creationId xmlns:p14="http://schemas.microsoft.com/office/powerpoint/2010/main" val="10697604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12" name="矩形 11">
            <a:hlinkClick r:id="rId2" action="ppaction://hlinksldjump"/>
            <a:extLst>
              <a:ext uri="{FF2B5EF4-FFF2-40B4-BE49-F238E27FC236}">
                <a16:creationId xmlns:a16="http://schemas.microsoft.com/office/drawing/2014/main" id="{13EBED08-CB0B-4F9F-8BB2-C04E7CCB33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B1FB0A4-56CE-458C-859B-228E84F399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316C3AAF-9889-412D-9981-F43DF12FB0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89A022D2-A37C-413F-BF5C-267E1FB91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B268DCA-16F4-4450-9E7B-AFBF2198A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8D9A390-78DA-4B9F-9D5E-8C39740FE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D5D70EE5-F79B-4F55-9792-4D90C7445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F12D45B0-0FA6-495C-8DAB-0D7CDC6C2C2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9106D6BA-C89C-446C-8CFD-18E5EB013866}"/>
              </a:ext>
            </a:extLst>
          </p:cNvPr>
          <p:cNvSpPr>
            <a:spLocks noGrp="1"/>
          </p:cNvSpPr>
          <p:nvPr>
            <p:ph type="sldNum" sz="quarter" idx="11"/>
          </p:nvPr>
        </p:nvSpPr>
        <p:spPr/>
        <p:txBody>
          <a:bodyPr/>
          <a:lstStyle/>
          <a:p>
            <a:pPr>
              <a:defRPr/>
            </a:pPr>
            <a:fld id="{D5143908-0819-4B70-B92B-71A05F9F97D4}" type="slidenum">
              <a:rPr lang="zh-CN" altLang="en-US" smtClean="0"/>
              <a:pPr>
                <a:defRPr/>
              </a:pPr>
              <a:t>104</a:t>
            </a:fld>
            <a:endParaRPr lang="zh-CN" altLang="en-US" dirty="0"/>
          </a:p>
        </p:txBody>
      </p:sp>
    </p:spTree>
    <p:extLst>
      <p:ext uri="{BB962C8B-B14F-4D97-AF65-F5344CB8AC3E}">
        <p14:creationId xmlns:p14="http://schemas.microsoft.com/office/powerpoint/2010/main" val="14806968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r>
              <a:rPr lang="en-US" altLang="zh-CN" sz="2400" dirty="0">
                <a:latin typeface="Courier New" panose="02070309020205020404" pitchFamily="49" charset="0"/>
                <a:cs typeface="Courier New" panose="02070309020205020404" pitchFamily="49" charset="0"/>
              </a:rPr>
              <a:t> </a:t>
            </a:r>
          </a:p>
          <a:p>
            <a:pPr>
              <a:lnSpc>
                <a:spcPct val="90000"/>
              </a:lnSpc>
              <a:buNone/>
            </a:pP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虚函数</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每一个类都要“</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出属于它的类对象图形</a:t>
            </a:r>
            <a:r>
              <a:rPr lang="en-US" altLang="zh-CN" sz="2400" dirty="0">
                <a:solidFill>
                  <a:srgbClr val="00B050"/>
                </a:solidFill>
                <a:latin typeface="Courier New" panose="02070309020205020404" pitchFamily="49" charset="0"/>
                <a:cs typeface="Courier New" panose="02070309020205020404" pitchFamily="49" charset="0"/>
              </a:rPr>
              <a:t>*/</a:t>
            </a:r>
            <a:endParaRPr lang="zh-CN" altLang="en-US" sz="2400" dirty="0">
              <a:solidFill>
                <a:srgbClr val="00B050"/>
              </a:solidFill>
              <a:latin typeface="Courier New" panose="02070309020205020404" pitchFamily="49" charset="0"/>
              <a:cs typeface="Courier New" panose="02070309020205020404" pitchFamily="49" charset="0"/>
            </a:endParaRPr>
          </a:p>
          <a:p>
            <a:pPr>
              <a:lnSpc>
                <a:spcPct val="90000"/>
              </a:lnSpc>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DA500F6-A22B-44F6-A619-D425B972EB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0042208-0403-41FF-9B5C-57082703C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230C75-2C31-4BB0-A739-60F3E49DE8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9638B8C-23E2-40D5-8741-07BA6B9FB7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6DBAB38-2D22-4D5D-9E8D-A487EF479D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F723261-9F35-4B5B-BC0E-B5C9C5879C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D9D6023E-5CF1-4BCF-A37F-EE041A4B8B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8500E070-F5EF-40AA-92A8-260917804A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B435C8B-FFEA-498D-8ED3-B2163BA8CE0B}"/>
              </a:ext>
            </a:extLst>
          </p:cNvPr>
          <p:cNvSpPr>
            <a:spLocks noGrp="1"/>
          </p:cNvSpPr>
          <p:nvPr>
            <p:ph type="sldNum" sz="quarter" idx="11"/>
          </p:nvPr>
        </p:nvSpPr>
        <p:spPr/>
        <p:txBody>
          <a:bodyPr/>
          <a:lstStyle/>
          <a:p>
            <a:pPr>
              <a:defRPr/>
            </a:pPr>
            <a:fld id="{D5143908-0819-4B70-B92B-71A05F9F97D4}" type="slidenum">
              <a:rPr lang="zh-CN" altLang="en-US" smtClean="0"/>
              <a:pPr>
                <a:defRPr/>
              </a:pPr>
              <a:t>105</a:t>
            </a:fld>
            <a:endParaRPr lang="zh-CN" altLang="en-US" dirty="0"/>
          </a:p>
        </p:txBody>
      </p:sp>
    </p:spTree>
    <p:extLst>
      <p:ext uri="{BB962C8B-B14F-4D97-AF65-F5344CB8AC3E}">
        <p14:creationId xmlns:p14="http://schemas.microsoft.com/office/powerpoint/2010/main" val="15537057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line”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circle: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circle”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0D7C564-E8AA-4D85-B8D3-98CF4ED953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65A90E8-B56B-48B8-96EF-816A2F0520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6C811C6-10AE-42F2-AEAF-613B1EAC79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724913F-9A09-4900-995A-D0167E844C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F299AC0-6C09-4D6A-8BBC-33B95AD6EC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4A556AF-2D26-4C10-954A-AB791AB7E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4A0BFA53-4EE0-4290-948B-92041C00CD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94A39B7-DF11-4349-9D9A-719B85EB37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393C22C-E21E-4964-B889-DD67D67E96C9}"/>
              </a:ext>
            </a:extLst>
          </p:cNvPr>
          <p:cNvSpPr>
            <a:spLocks noGrp="1"/>
          </p:cNvSpPr>
          <p:nvPr>
            <p:ph type="sldNum" sz="quarter" idx="11"/>
          </p:nvPr>
        </p:nvSpPr>
        <p:spPr/>
        <p:txBody>
          <a:bodyPr/>
          <a:lstStyle/>
          <a:p>
            <a:pPr>
              <a:defRPr/>
            </a:pPr>
            <a:fld id="{D5143908-0819-4B70-B92B-71A05F9F97D4}" type="slidenum">
              <a:rPr lang="zh-CN" altLang="en-US" smtClean="0"/>
              <a:pPr>
                <a:defRPr/>
              </a:pPr>
              <a:t>106</a:t>
            </a:fld>
            <a:endParaRPr lang="zh-CN" altLang="en-US" dirty="0"/>
          </a:p>
        </p:txBody>
      </p:sp>
    </p:spTree>
    <p:extLst>
      <p:ext uri="{BB962C8B-B14F-4D97-AF65-F5344CB8AC3E}">
        <p14:creationId xmlns:p14="http://schemas.microsoft.com/office/powerpoint/2010/main" val="388113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triangle: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triangle”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309AFC-5739-4EC3-812A-10AA63DFB4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3AD921A-4614-48E2-A43E-EAF8178F39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8E9D6E5C-0934-48B6-9E5E-548B859FFC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96ABE5D-AE4E-43A7-B52E-D156D893D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F0D1D0-1B69-4AF7-A3DD-05C49ED0FB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EF7E86D-8E1E-4623-B9C6-0ABE0603BE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D9A7AE4-5E74-4BE2-8DB0-D9BCD1D024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0EA1500-C5E8-432A-9B6D-832E5ABF0B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765415F-F354-4EEB-B47D-6FBB8477BA91}"/>
              </a:ext>
            </a:extLst>
          </p:cNvPr>
          <p:cNvSpPr>
            <a:spLocks noGrp="1"/>
          </p:cNvSpPr>
          <p:nvPr>
            <p:ph type="sldNum" sz="quarter" idx="11"/>
          </p:nvPr>
        </p:nvSpPr>
        <p:spPr/>
        <p:txBody>
          <a:bodyPr/>
          <a:lstStyle/>
          <a:p>
            <a:pPr>
              <a:defRPr/>
            </a:pPr>
            <a:fld id="{D5143908-0819-4B70-B92B-71A05F9F97D4}" type="slidenum">
              <a:rPr lang="zh-CN" altLang="en-US" smtClean="0"/>
              <a:pPr>
                <a:defRPr/>
              </a:pPr>
              <a:t>107</a:t>
            </a:fld>
            <a:endParaRPr lang="zh-CN" altLang="en-US" dirty="0"/>
          </a:p>
        </p:txBody>
      </p:sp>
    </p:spTree>
    <p:extLst>
      <p:ext uri="{BB962C8B-B14F-4D97-AF65-F5344CB8AC3E}">
        <p14:creationId xmlns:p14="http://schemas.microsoft.com/office/powerpoint/2010/main" val="33001217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panose="02020603050405020304"/>
              </a:rPr>
              <a:t>“</a:t>
            </a:r>
            <a:r>
              <a:rPr lang="zh-CN" altLang="en-US" dirty="0">
                <a:solidFill>
                  <a:srgbClr val="C00000"/>
                </a:solidFill>
              </a:rPr>
              <a:t>画出</a:t>
            </a:r>
            <a:r>
              <a:rPr lang="zh-CN" altLang="en-US" dirty="0">
                <a:solidFill>
                  <a:srgbClr val="C00000"/>
                </a:solidFill>
                <a:latin typeface="Times New Roman" panose="02020603050405020304"/>
              </a:rPr>
              <a:t>”</a:t>
            </a:r>
            <a:r>
              <a:rPr lang="zh-CN" altLang="en-US" dirty="0">
                <a:solidFill>
                  <a:srgbClr val="C00000"/>
                </a:solidFill>
              </a:rPr>
              <a:t>它们</a:t>
            </a:r>
            <a:endParaRPr lang="zh-CN" altLang="en-US" dirty="0"/>
          </a:p>
          <a:p>
            <a:r>
              <a:rPr lang="zh-CN" altLang="en-US" dirty="0"/>
              <a:t>方法1：直接通过类对象(由类对象可以唯一确定要调用哪一个类的</a:t>
            </a:r>
            <a:r>
              <a:rPr lang="en-US" altLang="zh-CN" dirty="0"/>
              <a:t>draw</a:t>
            </a:r>
            <a:r>
              <a:rPr lang="zh-CN" altLang="en-US" dirty="0"/>
              <a:t>函数)</a:t>
            </a:r>
            <a:endParaRPr lang="en-US" altLang="zh-CN" dirty="0"/>
          </a:p>
          <a:p>
            <a:pPr>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ln1;</a:t>
            </a:r>
          </a:p>
          <a:p>
            <a:pPr>
              <a:buNone/>
            </a:pPr>
            <a:r>
              <a:rPr lang="en-US" altLang="zh-CN" sz="2400" b="1" dirty="0">
                <a:latin typeface="Courier New" panose="02070309020205020404" pitchFamily="49" charset="0"/>
                <a:cs typeface="Courier New" panose="02070309020205020404" pitchFamily="49" charset="0"/>
              </a:rPr>
              <a:t>	circle cir1;</a:t>
            </a:r>
          </a:p>
          <a:p>
            <a:pPr>
              <a:buNone/>
            </a:pPr>
            <a:r>
              <a:rPr lang="en-US" altLang="zh-CN" sz="2400" b="1" dirty="0">
                <a:latin typeface="Courier New" panose="02070309020205020404" pitchFamily="49" charset="0"/>
                <a:cs typeface="Courier New" panose="02070309020205020404" pitchFamily="49" charset="0"/>
              </a:rPr>
              <a:t>	triangle tri1;</a:t>
            </a:r>
          </a:p>
          <a:p>
            <a:pPr>
              <a:buNone/>
            </a:pPr>
            <a:r>
              <a:rPr lang="en-US" altLang="zh-CN" sz="2400" b="1" dirty="0">
                <a:latin typeface="Courier New" panose="02070309020205020404" pitchFamily="49" charset="0"/>
                <a:cs typeface="Courier New" panose="02070309020205020404" pitchFamily="49" charset="0"/>
              </a:rPr>
              <a:t>	ln1.draw();</a:t>
            </a:r>
          </a:p>
          <a:p>
            <a:pPr>
              <a:buNone/>
            </a:pPr>
            <a:r>
              <a:rPr lang="en-US" altLang="zh-CN" sz="2400" b="1" dirty="0">
                <a:latin typeface="Courier New" panose="02070309020205020404" pitchFamily="49" charset="0"/>
                <a:cs typeface="Courier New" panose="02070309020205020404" pitchFamily="49" charset="0"/>
              </a:rPr>
              <a:t>	cir1.draw();		</a:t>
            </a:r>
          </a:p>
          <a:p>
            <a:pPr>
              <a:buNone/>
            </a:pPr>
            <a:r>
              <a:rPr lang="en-US" altLang="zh-CN" sz="2400" b="1" dirty="0">
                <a:latin typeface="Courier New" panose="02070309020205020404" pitchFamily="49" charset="0"/>
                <a:cs typeface="Courier New" panose="02070309020205020404" pitchFamily="49" charset="0"/>
              </a:rPr>
              <a:t>	tri1.draw(); </a:t>
            </a:r>
            <a:endParaRPr lang="zh-CN" altLang="en-US" b="1" dirty="0"/>
          </a:p>
        </p:txBody>
      </p:sp>
      <p:sp>
        <p:nvSpPr>
          <p:cNvPr id="4" name="矩形 3">
            <a:hlinkClick r:id="rId2" action="ppaction://hlinksldjump"/>
            <a:extLst>
              <a:ext uri="{FF2B5EF4-FFF2-40B4-BE49-F238E27FC236}">
                <a16:creationId xmlns:a16="http://schemas.microsoft.com/office/drawing/2014/main" id="{2EE763A2-046B-4AB6-A9D3-7506E8270A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2519464-F72C-4462-937A-6F50875E7D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865E35A-2164-472D-85D5-EEE0971351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3CDB987-326D-48D0-9F7C-8E58AC88B6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DB2BD30-0426-4875-88FA-873998223D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D13DC6A5-B295-4BB7-9F83-CCBC9A74BF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88E3937-4CEA-4045-ABAC-E58963257A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DF7082ED-23DB-4D8E-A14C-2D96D5A429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93AF112-A9F3-42E8-84B9-27394D6ED237}"/>
              </a:ext>
            </a:extLst>
          </p:cNvPr>
          <p:cNvSpPr>
            <a:spLocks noGrp="1"/>
          </p:cNvSpPr>
          <p:nvPr>
            <p:ph type="sldNum" sz="quarter" idx="11"/>
          </p:nvPr>
        </p:nvSpPr>
        <p:spPr/>
        <p:txBody>
          <a:bodyPr/>
          <a:lstStyle/>
          <a:p>
            <a:pPr>
              <a:defRPr/>
            </a:pPr>
            <a:fld id="{D5143908-0819-4B70-B92B-71A05F9F97D4}" type="slidenum">
              <a:rPr lang="zh-CN" altLang="en-US" smtClean="0"/>
              <a:pPr>
                <a:defRPr/>
              </a:pPr>
              <a:t>108</a:t>
            </a:fld>
            <a:endParaRPr lang="zh-CN" altLang="en-US" dirty="0"/>
          </a:p>
        </p:txBody>
      </p:sp>
    </p:spTree>
    <p:extLst>
      <p:ext uri="{BB962C8B-B14F-4D97-AF65-F5344CB8AC3E}">
        <p14:creationId xmlns:p14="http://schemas.microsoft.com/office/powerpoint/2010/main" val="340163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"&lt;&lt;name&lt;&lt;":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&lt;&lt;age&lt;&lt;" :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&lt;&lt;salary&lt;&lt;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~employee()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delete</a:t>
            </a:r>
            <a:r>
              <a:rPr lang="en-US" altLang="zh-CN" sz="2400" b="1" dirty="0">
                <a:latin typeface="Courier New" panose="02070309020205020404" pitchFamily="49" charset="0"/>
                <a:cs typeface="Courier New" panose="02070309020205020404" pitchFamily="49" charset="0"/>
              </a:rPr>
              <a:t>[]name;</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 </a:t>
            </a:r>
          </a:p>
          <a:p>
            <a:endParaRPr lang="zh-CN" altLang="en-US" b="1" dirty="0"/>
          </a:p>
        </p:txBody>
      </p:sp>
      <p:sp>
        <p:nvSpPr>
          <p:cNvPr id="4" name="矩形 3">
            <a:hlinkClick r:id="rId2" action="ppaction://hlinksldjump"/>
            <a:extLst>
              <a:ext uri="{FF2B5EF4-FFF2-40B4-BE49-F238E27FC236}">
                <a16:creationId xmlns:a16="http://schemas.microsoft.com/office/drawing/2014/main" id="{EB8ED915-D650-4448-8446-E465014E6A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4FE3A97-BAAF-4DEE-9C13-6330054658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27A75D0-1CF9-49B6-8750-8B460A207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11338CC-4C43-428A-9929-4CBE13266B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6A26627-53CF-4B8D-A84E-70B11C2B7E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ED276563-ABBB-4B47-B9C1-D93F4C1848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B40F985F-034E-4307-9718-0CD0E968D9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2F808743-C8B7-48B5-9217-FDECC6982C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924BCE6-1DF7-4E06-93D2-5E53998DDBAF}"/>
              </a:ext>
            </a:extLst>
          </p:cNvPr>
          <p:cNvSpPr>
            <a:spLocks noGrp="1"/>
          </p:cNvSpPr>
          <p:nvPr>
            <p:ph type="sldNum" sz="quarter" idx="11"/>
          </p:nvPr>
        </p:nvSpPr>
        <p:spPr/>
        <p:txBody>
          <a:bodyPr/>
          <a:lstStyle/>
          <a:p>
            <a:pPr>
              <a:defRPr/>
            </a:pPr>
            <a:fld id="{D5143908-0819-4B70-B92B-71A05F9F97D4}" type="slidenum">
              <a:rPr lang="zh-CN" altLang="en-US" smtClean="0"/>
              <a:pPr>
                <a:defRPr/>
              </a:pPr>
              <a:t>10</a:t>
            </a:fld>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line ln1;</a:t>
            </a:r>
          </a:p>
          <a:p>
            <a:pPr>
              <a:spcBef>
                <a:spcPts val="0"/>
              </a:spcBef>
              <a:buNone/>
            </a:pPr>
            <a:r>
              <a:rPr lang="en-US" altLang="zh-CN" sz="2400" b="1" dirty="0">
                <a:latin typeface="Courier New" panose="02070309020205020404" pitchFamily="49" charset="0"/>
                <a:cs typeface="Courier New" panose="02070309020205020404" pitchFamily="49" charset="0"/>
              </a:rPr>
              <a:t>	circle cir1;	</a:t>
            </a:r>
          </a:p>
          <a:p>
            <a:pPr>
              <a:spcBef>
                <a:spcPts val="0"/>
              </a:spcBef>
              <a:buNone/>
            </a:pPr>
            <a:r>
              <a:rPr lang="en-US" altLang="zh-CN" sz="2400" b="1" dirty="0">
                <a:latin typeface="Courier New" panose="02070309020205020404" pitchFamily="49" charset="0"/>
                <a:cs typeface="Courier New" panose="02070309020205020404" pitchFamily="49" charset="0"/>
              </a:rPr>
              <a:t>	triangle tri1;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=&amp;lin1;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=&amp;cir1;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=&amp;tri1;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4A91341B-EE5B-4AB8-A0BB-16DD7B39B0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2E34DD-9E38-41C0-80B5-D3F2439F45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4C2B140-94CA-47DC-B0B4-CD5A459A5F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EC9E83-27FC-4036-8B78-6370D2FBC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6950203-C453-48CE-BA1C-417DBD128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EA57166-2644-4BDE-963E-1F70E7BAE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F19544B5-59DD-423C-83D3-D7D1355EF3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BD3E4FB3-FF00-4FC1-A36B-E6639AA328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21B8A4B-20FB-4F62-98BF-02AF6BDD351E}"/>
              </a:ext>
            </a:extLst>
          </p:cNvPr>
          <p:cNvSpPr>
            <a:spLocks noGrp="1"/>
          </p:cNvSpPr>
          <p:nvPr>
            <p:ph type="sldNum" sz="quarter" idx="11"/>
          </p:nvPr>
        </p:nvSpPr>
        <p:spPr/>
        <p:txBody>
          <a:bodyPr/>
          <a:lstStyle/>
          <a:p>
            <a:pPr>
              <a:defRPr/>
            </a:pPr>
            <a:fld id="{D5143908-0819-4B70-B92B-71A05F9F97D4}" type="slidenum">
              <a:rPr lang="zh-CN" altLang="en-US" smtClean="0"/>
              <a:pPr>
                <a:defRPr/>
              </a:pPr>
              <a:t>109</a:t>
            </a:fld>
            <a:endParaRPr lang="zh-CN" altLang="en-US" dirty="0"/>
          </a:p>
        </p:txBody>
      </p:sp>
    </p:spTree>
    <p:extLst>
      <p:ext uri="{BB962C8B-B14F-4D97-AF65-F5344CB8AC3E}">
        <p14:creationId xmlns:p14="http://schemas.microsoft.com/office/powerpoint/2010/main" val="18163034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基类指针</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可指向任一派生类的对象</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  </a:t>
            </a:r>
            <a:r>
              <a:rPr lang="en-US" altLang="zh-CN" sz="2400" b="1" dirty="0">
                <a:solidFill>
                  <a:schemeClr val="tx2"/>
                </a:solidFill>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调用的将是不同派生类的</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函数</a:t>
            </a:r>
          </a:p>
          <a:p>
            <a:pPr>
              <a:lnSpc>
                <a:spcPct val="90000"/>
              </a:lnSpc>
              <a:buNone/>
            </a:pPr>
            <a:r>
              <a:rPr lang="zh-CN" altLang="en-US" sz="2400" b="1" dirty="0">
                <a:latin typeface="Courier New" panose="02070309020205020404" pitchFamily="49" charset="0"/>
                <a:cs typeface="Courier New" panose="02070309020205020404" pitchFamily="49" charset="0"/>
              </a:rPr>
              <a:t>}</a:t>
            </a:r>
          </a:p>
          <a:p>
            <a:pPr lvl="1">
              <a:buNone/>
            </a:pPr>
            <a:endParaRPr lang="zh-CN" altLang="en-US" dirty="0">
              <a:solidFill>
                <a:srgbClr val="C00000"/>
              </a:solidFill>
            </a:endParaRPr>
          </a:p>
        </p:txBody>
      </p:sp>
      <p:sp>
        <p:nvSpPr>
          <p:cNvPr id="4" name="矩形 3">
            <a:hlinkClick r:id="rId2" action="ppaction://hlinksldjump"/>
            <a:extLst>
              <a:ext uri="{FF2B5EF4-FFF2-40B4-BE49-F238E27FC236}">
                <a16:creationId xmlns:a16="http://schemas.microsoft.com/office/drawing/2014/main" id="{360FDF3D-DF95-48AE-BBE3-8CED32B538F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6E68B32-E18E-496E-B4DC-99546D99A3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CB96FC1-467F-4F89-B5F5-E1D92B0F9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64FE864-7BBF-410D-8D1F-CE5AEEAE69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F40115-199D-466B-87C7-3145795AD7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1ED821A8-9D66-49C7-938C-D763D423B6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3E0FC8-E5A3-409D-A516-ED26291CD4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EDABCEB1-355B-465A-AC27-5D4CAB6D8C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355932F-4184-4C22-BD72-231B07D796D9}"/>
              </a:ext>
            </a:extLst>
          </p:cNvPr>
          <p:cNvSpPr>
            <a:spLocks noGrp="1"/>
          </p:cNvSpPr>
          <p:nvPr>
            <p:ph type="sldNum" sz="quarter" idx="11"/>
          </p:nvPr>
        </p:nvSpPr>
        <p:spPr/>
        <p:txBody>
          <a:bodyPr/>
          <a:lstStyle/>
          <a:p>
            <a:pPr>
              <a:defRPr/>
            </a:pPr>
            <a:fld id="{D5143908-0819-4B70-B92B-71A05F9F97D4}" type="slidenum">
              <a:rPr lang="zh-CN" altLang="en-US" smtClean="0"/>
              <a:pPr>
                <a:defRPr/>
              </a:pPr>
              <a:t>110</a:t>
            </a:fld>
            <a:endParaRPr lang="zh-CN" altLang="en-US" dirty="0"/>
          </a:p>
        </p:txBody>
      </p:sp>
    </p:spTree>
    <p:extLst>
      <p:ext uri="{BB962C8B-B14F-4D97-AF65-F5344CB8AC3E}">
        <p14:creationId xmlns:p14="http://schemas.microsoft.com/office/powerpoint/2010/main" val="33392709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主调函数处使用：</a:t>
            </a:r>
          </a:p>
          <a:p>
            <a:pPr algn="ctr">
              <a:lnSpc>
                <a:spcPct val="90000"/>
              </a:lnSpc>
              <a:buNone/>
            </a:pP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dirty="0"/>
              <a:t>在编译阶段，系统无法确定究竟要调用哪一个派生类的</a:t>
            </a:r>
            <a:r>
              <a:rPr lang="en-US" altLang="zh-CN" dirty="0"/>
              <a:t>integrate。</a:t>
            </a:r>
            <a:r>
              <a:rPr lang="zh-CN" altLang="en-US" dirty="0"/>
              <a:t>此种情况下，将采用</a:t>
            </a:r>
            <a:r>
              <a:rPr lang="zh-CN" altLang="en-US" dirty="0">
                <a:solidFill>
                  <a:srgbClr val="FF0000"/>
                </a:solidFill>
              </a:rPr>
              <a:t>动态联编</a:t>
            </a:r>
            <a:r>
              <a:rPr lang="zh-CN" altLang="en-US" dirty="0"/>
              <a:t>方式来处理：在运行阶段，通过</a:t>
            </a:r>
            <a:r>
              <a:rPr lang="en-US" altLang="zh-CN" dirty="0"/>
              <a:t>p</a:t>
            </a:r>
            <a:r>
              <a:rPr lang="zh-CN" altLang="en-US" dirty="0"/>
              <a:t>指针的当前值，去动态地确定对象所属类，而后找到对应虚函数。</a:t>
            </a:r>
          </a:p>
        </p:txBody>
      </p:sp>
      <p:sp>
        <p:nvSpPr>
          <p:cNvPr id="4" name="矩形 3">
            <a:hlinkClick r:id="rId2" action="ppaction://hlinksldjump"/>
            <a:extLst>
              <a:ext uri="{FF2B5EF4-FFF2-40B4-BE49-F238E27FC236}">
                <a16:creationId xmlns:a16="http://schemas.microsoft.com/office/drawing/2014/main" id="{064ECD4A-CC82-47CF-8749-104B6E0E39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DFA5788-9981-4298-AB86-5F308F0A4C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E1096FE-1281-4B9E-9243-86B98A9D9BC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B10A56C-B76C-4253-B655-4ED07A78A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7562345-CB42-4848-BDFC-31C4AA6881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A3B4BCE-6B13-4166-8E1C-2FC7BC6334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3A2D99B-ABC6-4459-8D14-51A2A87DAF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D7ED805-8393-4AD5-8E3E-3B1F6D3B99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6241E15-E58E-47B8-91E1-F8EEA59FBE2F}"/>
              </a:ext>
            </a:extLst>
          </p:cNvPr>
          <p:cNvSpPr>
            <a:spLocks noGrp="1"/>
          </p:cNvSpPr>
          <p:nvPr>
            <p:ph type="sldNum" sz="quarter" idx="11"/>
          </p:nvPr>
        </p:nvSpPr>
        <p:spPr/>
        <p:txBody>
          <a:bodyPr/>
          <a:lstStyle/>
          <a:p>
            <a:pPr>
              <a:defRPr/>
            </a:pPr>
            <a:fld id="{D5143908-0819-4B70-B92B-71A05F9F97D4}" type="slidenum">
              <a:rPr lang="zh-CN" altLang="en-US" smtClean="0"/>
              <a:pPr>
                <a:defRPr/>
              </a:pPr>
              <a:t>111</a:t>
            </a:fld>
            <a:endParaRPr lang="zh-CN" altLang="en-US" dirty="0"/>
          </a:p>
        </p:txBody>
      </p:sp>
    </p:spTree>
    <p:extLst>
      <p:ext uri="{BB962C8B-B14F-4D97-AF65-F5344CB8AC3E}">
        <p14:creationId xmlns:p14="http://schemas.microsoft.com/office/powerpoint/2010/main" val="254409895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67D351-E2DD-47C9-8385-092AC98E9028}"/>
              </a:ext>
            </a:extLst>
          </p:cNvPr>
          <p:cNvSpPr txBox="1"/>
          <p:nvPr>
            <p:custDataLst>
              <p:tags r:id="rId2"/>
            </p:custDataLst>
          </p:nvPr>
        </p:nvSpPr>
        <p:spPr>
          <a:xfrm>
            <a:off x="575556" y="3166349"/>
            <a:ext cx="3024336" cy="1607344"/>
          </a:xfrm>
          <a:prstGeom prst="rect">
            <a:avLst/>
          </a:prstGeom>
          <a:noFill/>
        </p:spPr>
        <p:txBody>
          <a:bodyPr vert="horz" wrap="square" rtlCol="0" anchor="ctr" anchorCtr="0">
            <a:noAutofit/>
          </a:bodyPr>
          <a:lstStyle/>
          <a:p>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1600" dirty="0"/>
              <a:t>#include</a:t>
            </a:r>
            <a:r>
              <a:rPr lang="zh-CN" altLang="en-US" sz="1600" dirty="0"/>
              <a:t> </a:t>
            </a:r>
            <a:r>
              <a:rPr lang="en-US" altLang="zh-CN" sz="1600" dirty="0"/>
              <a:t>&lt;iostream&gt;</a:t>
            </a:r>
            <a:endParaRPr lang="zh-CN" altLang="en-US" sz="1600" dirty="0"/>
          </a:p>
          <a:p>
            <a:r>
              <a:rPr lang="en-US" altLang="zh-CN" sz="1600" dirty="0"/>
              <a:t>using</a:t>
            </a:r>
            <a:r>
              <a:rPr lang="zh-CN" altLang="en-US" sz="1600" dirty="0"/>
              <a:t> </a:t>
            </a:r>
            <a:r>
              <a:rPr lang="en-US" altLang="zh-CN" sz="1600" dirty="0"/>
              <a:t>namespace</a:t>
            </a:r>
            <a:r>
              <a:rPr lang="zh-CN" altLang="en-US" sz="1600" dirty="0"/>
              <a:t> </a:t>
            </a:r>
            <a:r>
              <a:rPr lang="en-US" altLang="zh-CN" sz="1600" dirty="0"/>
              <a:t>std;</a:t>
            </a:r>
            <a:endParaRPr lang="zh-CN" altLang="en-US" sz="1600" dirty="0"/>
          </a:p>
          <a:p>
            <a:r>
              <a:rPr lang="en-US" altLang="zh-CN" sz="1600" dirty="0"/>
              <a:t>class</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virtual</a:t>
            </a:r>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&lt;&lt;"base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r>
              <a:rPr lang="en-US" altLang="zh-CN" sz="1600" dirty="0"/>
              <a:t>class</a:t>
            </a:r>
            <a:r>
              <a:rPr lang="zh-CN" altLang="en-US" sz="1600" dirty="0"/>
              <a:t> </a:t>
            </a:r>
            <a:r>
              <a:rPr lang="en-US" altLang="zh-CN" sz="1600" dirty="0"/>
              <a:t>derive1:public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&lt;&lt;"derive1 class"&lt;&lt;</a:t>
            </a:r>
            <a:r>
              <a:rPr lang="en-US" altLang="zh-CN" sz="1600" dirty="0" err="1"/>
              <a:t>endl</a:t>
            </a:r>
            <a:r>
              <a:rPr lang="en-US" altLang="zh-CN" sz="1600" dirty="0"/>
              <a:t>;}</a:t>
            </a:r>
            <a:endParaRPr lang="zh-CN" altLang="en-US" sz="1600" dirty="0"/>
          </a:p>
          <a:p>
            <a:r>
              <a:rPr lang="en-US" altLang="zh-CN" sz="1600" dirty="0"/>
              <a:t>};</a:t>
            </a:r>
            <a:endParaRPr lang="zh-CN" altLang="en-US" sz="1600" dirty="0"/>
          </a:p>
          <a:p>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D06A2B31-1C6E-4824-B38F-4EC73B0DEEAA}"/>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6E980EE-DC53-4409-A249-22C1A7CD2F6A}"/>
              </a:ext>
            </a:extLst>
          </p:cNvPr>
          <p:cNvSpPr/>
          <p:nvPr>
            <p:custDataLst>
              <p:tags r:id="rId4"/>
            </p:custDataLst>
          </p:nvPr>
        </p:nvSpPr>
        <p:spPr bwMode="auto">
          <a:xfrm>
            <a:off x="54008" y="6565900"/>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3" name="文本框 12">
            <a:extLst>
              <a:ext uri="{FF2B5EF4-FFF2-40B4-BE49-F238E27FC236}">
                <a16:creationId xmlns:a16="http://schemas.microsoft.com/office/drawing/2014/main" id="{7E5A5CB5-D137-4367-90C7-28F5EAAE134E}"/>
              </a:ext>
            </a:extLst>
          </p:cNvPr>
          <p:cNvSpPr txBox="1"/>
          <p:nvPr/>
        </p:nvSpPr>
        <p:spPr>
          <a:xfrm>
            <a:off x="4208766" y="1305586"/>
            <a:ext cx="4359678" cy="5016758"/>
          </a:xfrm>
          <a:prstGeom prst="rect">
            <a:avLst/>
          </a:prstGeom>
          <a:noFill/>
        </p:spPr>
        <p:txBody>
          <a:bodyPr wrap="square" rtlCol="0">
            <a:spAutoFit/>
          </a:bodyPr>
          <a:lstStyle/>
          <a:p>
            <a:r>
              <a:rPr lang="en-US" altLang="zh-CN" sz="1600" dirty="0"/>
              <a:t>class</a:t>
            </a:r>
            <a:r>
              <a:rPr lang="zh-CN" altLang="en-US" sz="1600" dirty="0"/>
              <a:t> </a:t>
            </a:r>
            <a:r>
              <a:rPr lang="en-US" altLang="zh-CN" sz="1600" dirty="0"/>
              <a:t>derive2:public</a:t>
            </a:r>
            <a:r>
              <a:rPr lang="zh-CN" altLang="en-US" sz="1600" dirty="0"/>
              <a:t> </a:t>
            </a:r>
            <a:r>
              <a:rPr lang="en-US" altLang="zh-CN" sz="1600" dirty="0"/>
              <a:t>base</a:t>
            </a:r>
            <a:endParaRPr lang="zh-CN" altLang="en-US" sz="1600" dirty="0"/>
          </a:p>
          <a:p>
            <a:r>
              <a:rPr lang="en-US" altLang="zh-CN" sz="1600" dirty="0"/>
              <a:t>{</a:t>
            </a:r>
            <a:endParaRPr lang="zh-CN" altLang="en-US" sz="1600" dirty="0"/>
          </a:p>
          <a:p>
            <a:r>
              <a:rPr lang="en-US" altLang="zh-CN" sz="1600" dirty="0"/>
              <a:t>public:</a:t>
            </a:r>
            <a:endParaRPr lang="zh-CN" altLang="en-US" sz="1600" dirty="0"/>
          </a:p>
          <a:p>
            <a:r>
              <a:rPr lang="zh-CN" altLang="en-US" sz="1600" dirty="0"/>
              <a:t>	</a:t>
            </a:r>
            <a:r>
              <a:rPr lang="en-US" altLang="zh-CN" sz="1600" dirty="0"/>
              <a:t>void</a:t>
            </a:r>
            <a:r>
              <a:rPr lang="zh-CN" altLang="en-US" sz="1600" dirty="0"/>
              <a:t> </a:t>
            </a:r>
            <a:r>
              <a:rPr lang="en-US" altLang="zh-CN" sz="1600" dirty="0"/>
              <a:t>who(){</a:t>
            </a:r>
            <a:r>
              <a:rPr lang="en-US" altLang="zh-CN" sz="1600" dirty="0" err="1"/>
              <a:t>cout</a:t>
            </a:r>
            <a:r>
              <a:rPr lang="en-US" altLang="zh-CN" sz="1600" dirty="0"/>
              <a:t>&lt;&lt;"derive2 class"&lt;&lt;</a:t>
            </a:r>
            <a:r>
              <a:rPr lang="en-US" altLang="zh-CN" sz="1600" dirty="0" err="1"/>
              <a:t>endl</a:t>
            </a:r>
            <a:r>
              <a:rPr lang="en-US" altLang="zh-CN" sz="1600" dirty="0"/>
              <a:t>;}</a:t>
            </a:r>
            <a:endParaRPr lang="zh-CN" altLang="en-US" sz="1600" dirty="0"/>
          </a:p>
          <a:p>
            <a:r>
              <a:rPr lang="en-US" altLang="zh-CN" sz="1600" dirty="0"/>
              <a:t>};</a:t>
            </a:r>
          </a:p>
          <a:p>
            <a:r>
              <a:rPr lang="en-US" altLang="zh-CN" sz="1600" dirty="0"/>
              <a:t>int</a:t>
            </a:r>
            <a:r>
              <a:rPr lang="zh-CN" altLang="en-US" sz="1600" dirty="0"/>
              <a:t> </a:t>
            </a:r>
            <a:r>
              <a:rPr lang="en-US" altLang="zh-CN" sz="1600" dirty="0"/>
              <a:t>main()</a:t>
            </a:r>
            <a:endParaRPr lang="zh-CN" altLang="en-US" sz="1600" dirty="0"/>
          </a:p>
          <a:p>
            <a:r>
              <a:rPr lang="en-US" altLang="zh-CN" sz="1600" dirty="0"/>
              <a:t>{</a:t>
            </a:r>
            <a:endParaRPr lang="zh-CN" altLang="en-US" sz="1600" dirty="0"/>
          </a:p>
          <a:p>
            <a:r>
              <a:rPr lang="zh-CN" altLang="en-US" sz="1600" dirty="0"/>
              <a:t>	</a:t>
            </a:r>
            <a:r>
              <a:rPr lang="en-US" altLang="zh-CN" sz="1600" dirty="0"/>
              <a:t>base obj1, *p;</a:t>
            </a:r>
            <a:endParaRPr lang="zh-CN" altLang="en-US" sz="1600" dirty="0"/>
          </a:p>
          <a:p>
            <a:r>
              <a:rPr lang="zh-CN" altLang="en-US" sz="1600" dirty="0"/>
              <a:t>	</a:t>
            </a:r>
            <a:r>
              <a:rPr lang="en-US" altLang="zh-CN" sz="1600" dirty="0"/>
              <a:t>derive1 obj2;</a:t>
            </a:r>
            <a:endParaRPr lang="zh-CN" altLang="en-US" sz="1600" dirty="0"/>
          </a:p>
          <a:p>
            <a:r>
              <a:rPr lang="zh-CN" altLang="en-US" sz="1600" dirty="0"/>
              <a:t>	</a:t>
            </a:r>
            <a:r>
              <a:rPr lang="en-US" altLang="zh-CN" sz="1600" dirty="0"/>
              <a:t>derive2 obj3;</a:t>
            </a:r>
            <a:endParaRPr lang="zh-CN" altLang="en-US" sz="1600" dirty="0"/>
          </a:p>
          <a:p>
            <a:r>
              <a:rPr lang="zh-CN" altLang="en-US" sz="1600" dirty="0"/>
              <a:t>	</a:t>
            </a:r>
            <a:r>
              <a:rPr lang="en-US" altLang="zh-CN" sz="1600" dirty="0"/>
              <a:t>p=&amp;obj1;</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p=&amp;obj2;</a:t>
            </a:r>
            <a:endParaRPr lang="zh-CN" altLang="en-US" sz="1600" dirty="0"/>
          </a:p>
          <a:p>
            <a:r>
              <a:rPr lang="zh-CN" altLang="en-US" sz="1600" dirty="0"/>
              <a:t>	</a:t>
            </a:r>
            <a:r>
              <a:rPr lang="en-US" altLang="zh-CN" sz="1600" dirty="0"/>
              <a:t>p-&gt;who();</a:t>
            </a:r>
            <a:endParaRPr lang="zh-CN" altLang="en-US" sz="1600" dirty="0"/>
          </a:p>
          <a:p>
            <a:r>
              <a:rPr lang="zh-CN" altLang="en-US" sz="1600" dirty="0"/>
              <a:t>	</a:t>
            </a:r>
            <a:r>
              <a:rPr lang="en-US" altLang="zh-CN" sz="1600" dirty="0"/>
              <a:t>p=&amp;obj3;</a:t>
            </a:r>
            <a:endParaRPr lang="zh-CN" altLang="en-US" sz="1600" dirty="0"/>
          </a:p>
          <a:p>
            <a:r>
              <a:rPr lang="zh-CN" altLang="en-US" sz="1600" dirty="0"/>
              <a:t>	</a:t>
            </a:r>
            <a:r>
              <a:rPr lang="en-US" altLang="zh-CN" sz="1600" dirty="0"/>
              <a:t>p-&gt;who();</a:t>
            </a:r>
          </a:p>
          <a:p>
            <a:r>
              <a:rPr lang="en-US" altLang="zh-CN" sz="1600" dirty="0"/>
              <a:t>	return 0;</a:t>
            </a:r>
            <a:endParaRPr lang="zh-CN" altLang="en-US" sz="1600" dirty="0"/>
          </a:p>
          <a:p>
            <a:r>
              <a:rPr lang="en-US" altLang="zh-CN" sz="1600" dirty="0"/>
              <a:t>}</a:t>
            </a:r>
            <a:endParaRPr lang="zh-CN" altLang="en-US" sz="1600" dirty="0"/>
          </a:p>
          <a:p>
            <a:endParaRPr lang="zh-CN" altLang="en-US" sz="1600" dirty="0"/>
          </a:p>
        </p:txBody>
      </p:sp>
      <p:grpSp>
        <p:nvGrpSpPr>
          <p:cNvPr id="10" name="组合 9">
            <a:extLst>
              <a:ext uri="{FF2B5EF4-FFF2-40B4-BE49-F238E27FC236}">
                <a16:creationId xmlns:a16="http://schemas.microsoft.com/office/drawing/2014/main" id="{F33FB679-44BE-4CD3-ABE7-85820FA84017}"/>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F03EBCB1-2BAA-4A61-9635-9DCCA1B6DA78}"/>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70C0E40F-7585-4249-9200-FC7F12F537BB}"/>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094E58F3-C81F-4AA2-8B2F-F9B3053C5B36}"/>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66BB0DA5-467B-458A-B5A4-A008E158D99F}"/>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DFA2759C-B621-4303-B011-36D7C69349D5}"/>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150888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4" name="矩形 3">
            <a:hlinkClick r:id="rId2" action="ppaction://hlinksldjump"/>
            <a:extLst>
              <a:ext uri="{FF2B5EF4-FFF2-40B4-BE49-F238E27FC236}">
                <a16:creationId xmlns:a16="http://schemas.microsoft.com/office/drawing/2014/main" id="{6E3D8CCD-BBDF-465B-B0EB-24FD205432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C455F75-9347-4290-8BA8-274D84696A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ABCDAE9-F7A3-456E-BC47-38C4D02610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AB879CE-EBD7-4BA2-820A-0CD4252F3D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065F2C9-F412-451F-91C9-DB92FEE52D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9BC8CDF-B2CE-4456-B39A-2787C5F31E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6067FE-9B86-4512-841A-6DD48C7906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D707305-8480-44DC-841B-EF1360B75A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CBCF3D2-763D-4C8E-8F32-273118FFBD74}"/>
              </a:ext>
            </a:extLst>
          </p:cNvPr>
          <p:cNvSpPr>
            <a:spLocks noGrp="1"/>
          </p:cNvSpPr>
          <p:nvPr>
            <p:ph type="sldNum" sz="quarter" idx="11"/>
          </p:nvPr>
        </p:nvSpPr>
        <p:spPr/>
        <p:txBody>
          <a:bodyPr/>
          <a:lstStyle/>
          <a:p>
            <a:pPr>
              <a:defRPr/>
            </a:pPr>
            <a:fld id="{D5143908-0819-4B70-B92B-71A05F9F97D4}" type="slidenum">
              <a:rPr lang="zh-CN" altLang="en-US" smtClean="0"/>
              <a:pPr>
                <a:defRPr/>
              </a:pPr>
              <a:t>113</a:t>
            </a:fld>
            <a:endParaRPr lang="zh-CN" altLang="en-US" dirty="0"/>
          </a:p>
        </p:txBody>
      </p:sp>
    </p:spTree>
    <p:extLst>
      <p:ext uri="{BB962C8B-B14F-4D97-AF65-F5344CB8AC3E}">
        <p14:creationId xmlns:p14="http://schemas.microsoft.com/office/powerpoint/2010/main" val="17149888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714500"/>
            <a:ext cx="8153400" cy="48577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4" name="矩形 3">
            <a:hlinkClick r:id="rId2" action="ppaction://hlinksldjump"/>
            <a:extLst>
              <a:ext uri="{FF2B5EF4-FFF2-40B4-BE49-F238E27FC236}">
                <a16:creationId xmlns:a16="http://schemas.microsoft.com/office/drawing/2014/main" id="{A455310E-8A2C-47AF-93DA-B539719D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BA2E224-895C-412E-BD64-F7D44FF91C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CB2B4D-E400-4D8E-8FCE-0FD45B9FAE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A7995A79-2CB4-426A-B279-ED7ADDA6A53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4DCFC43-8E2A-4627-8C68-593052E4E5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4562163E-A58F-484A-928B-9410C29C1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5C8C2CE3-2D8A-4012-8D63-AA9DE620B2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7CA4245-80CD-4BCB-A0E7-44061D4A87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A0EC453-B539-40CE-B941-15CD94F0E783}"/>
              </a:ext>
            </a:extLst>
          </p:cNvPr>
          <p:cNvSpPr>
            <a:spLocks noGrp="1"/>
          </p:cNvSpPr>
          <p:nvPr>
            <p:ph type="sldNum" sz="quarter" idx="11"/>
          </p:nvPr>
        </p:nvSpPr>
        <p:spPr/>
        <p:txBody>
          <a:bodyPr/>
          <a:lstStyle/>
          <a:p>
            <a:pPr>
              <a:defRPr/>
            </a:pPr>
            <a:fld id="{D5143908-0819-4B70-B92B-71A05F9F97D4}" type="slidenum">
              <a:rPr lang="zh-CN" altLang="en-US" smtClean="0"/>
              <a:pPr>
                <a:defRPr/>
              </a:pPr>
              <a:t>114</a:t>
            </a:fld>
            <a:endParaRPr lang="zh-CN" altLang="en-US" dirty="0"/>
          </a:p>
        </p:txBody>
      </p:sp>
    </p:spTree>
    <p:extLst>
      <p:ext uri="{BB962C8B-B14F-4D97-AF65-F5344CB8AC3E}">
        <p14:creationId xmlns:p14="http://schemas.microsoft.com/office/powerpoint/2010/main" val="388098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以下说法正确的是</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构造函数说明为纯虚函数是没有意义的</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纯虚函数是一种特殊的成员函数</a:t>
            </a:r>
            <a:r>
              <a:rPr lang="en-US" altLang="zh-CN" sz="1500" dirty="0">
                <a:solidFill>
                  <a:srgbClr val="000000"/>
                </a:solidFill>
                <a:latin typeface="Microsoft Yahei"/>
                <a:ea typeface="Microsoft Yahei"/>
                <a:sym typeface="Microsoft Yahei"/>
              </a:rPr>
              <a:t>,</a:t>
            </a:r>
            <a:r>
              <a:rPr lang="zh-CN" altLang="en-US" sz="1500" dirty="0">
                <a:solidFill>
                  <a:srgbClr val="000000"/>
                </a:solidFill>
                <a:latin typeface="Microsoft Yahei"/>
                <a:ea typeface="Microsoft Yahei"/>
                <a:sym typeface="Microsoft Yahei"/>
              </a:rPr>
              <a:t>它是一种没有具体实现的虚函数</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具有纯虚函数的类是抽象类</a:t>
            </a:r>
            <a:r>
              <a:rPr lang="en-US" altLang="zh-CN" sz="1500" dirty="0">
                <a:solidFill>
                  <a:srgbClr val="000000"/>
                </a:solidFill>
                <a:latin typeface="Microsoft Yahei"/>
                <a:ea typeface="Microsoft Yahei"/>
                <a:sym typeface="Microsoft Yahei"/>
              </a:rPr>
              <a:t>,</a:t>
            </a:r>
            <a:r>
              <a:rPr lang="zh-CN" altLang="en-US" sz="1500" dirty="0">
                <a:solidFill>
                  <a:srgbClr val="000000"/>
                </a:solidFill>
                <a:latin typeface="Microsoft Yahei"/>
                <a:ea typeface="Microsoft Yahei"/>
                <a:sym typeface="Microsoft Yahei"/>
              </a:rPr>
              <a:t>它的特点是不可以定义对象</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一个抽象类的派生类可以用于创建对象</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CB54B09C-D809-45B8-81D1-14B3BABE00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9453535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EAF989A-7EF9-4473-9510-15477691A822}"/>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关于纯虚函数和抽象类的描述中，下面哪个选项是错误的</a:t>
            </a:r>
          </a:p>
        </p:txBody>
      </p:sp>
      <p:sp>
        <p:nvSpPr>
          <p:cNvPr id="5" name="文本框 4">
            <a:extLst>
              <a:ext uri="{FF2B5EF4-FFF2-40B4-BE49-F238E27FC236}">
                <a16:creationId xmlns:a16="http://schemas.microsoft.com/office/drawing/2014/main" id="{67334E13-2B48-44B3-A0D1-48EB32E6504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纯虚函数是一种特殊的虚函数，它没有具体的定义</a:t>
            </a:r>
          </a:p>
        </p:txBody>
      </p:sp>
      <p:sp>
        <p:nvSpPr>
          <p:cNvPr id="6" name="文本框 5">
            <a:extLst>
              <a:ext uri="{FF2B5EF4-FFF2-40B4-BE49-F238E27FC236}">
                <a16:creationId xmlns:a16="http://schemas.microsoft.com/office/drawing/2014/main" id="{3B9BD36C-6AC2-47FF-A419-5B1CA11E370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抽象类是指具有纯虚函数的类</a:t>
            </a:r>
          </a:p>
        </p:txBody>
      </p:sp>
      <p:sp>
        <p:nvSpPr>
          <p:cNvPr id="7" name="文本框 6">
            <a:extLst>
              <a:ext uri="{FF2B5EF4-FFF2-40B4-BE49-F238E27FC236}">
                <a16:creationId xmlns:a16="http://schemas.microsoft.com/office/drawing/2014/main" id="{50F329A0-FF5C-4CAB-9B91-F6B43F062883}"/>
              </a:ext>
            </a:extLst>
          </p:cNvPr>
          <p:cNvSpPr txBox="1"/>
          <p:nvPr>
            <p:custDataLst>
              <p:tags r:id="rId5"/>
            </p:custDataLst>
          </p:nvPr>
        </p:nvSpPr>
        <p:spPr>
          <a:xfrm>
            <a:off x="1828800" y="4232672"/>
            <a:ext cx="7117686"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一个基类中说明有纯虚函数，该基类的派生类一定不再是抽象类</a:t>
            </a:r>
          </a:p>
        </p:txBody>
      </p:sp>
      <p:sp>
        <p:nvSpPr>
          <p:cNvPr id="8" name="文本框 7">
            <a:extLst>
              <a:ext uri="{FF2B5EF4-FFF2-40B4-BE49-F238E27FC236}">
                <a16:creationId xmlns:a16="http://schemas.microsoft.com/office/drawing/2014/main" id="{B2248D61-95BB-4AE2-AF21-4A70F7544359}"/>
              </a:ext>
            </a:extLst>
          </p:cNvPr>
          <p:cNvSpPr txBox="1"/>
          <p:nvPr>
            <p:custDataLst>
              <p:tags r:id="rId6"/>
            </p:custDataLst>
          </p:nvPr>
        </p:nvSpPr>
        <p:spPr>
          <a:xfrm>
            <a:off x="1828800" y="4875610"/>
            <a:ext cx="6847656"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抽象类应该作为基类来使用，其纯虚函数的定义由派生类给出</a:t>
            </a:r>
          </a:p>
        </p:txBody>
      </p:sp>
      <p:sp>
        <p:nvSpPr>
          <p:cNvPr id="9" name="椭圆 8">
            <a:extLst>
              <a:ext uri="{FF2B5EF4-FFF2-40B4-BE49-F238E27FC236}">
                <a16:creationId xmlns:a16="http://schemas.microsoft.com/office/drawing/2014/main" id="{6E09FEDA-8346-4495-AA55-5D630574C44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D0693ED-751E-45D6-A280-AFC87CC19198}"/>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E2A4F26D-631A-4564-9004-E2B782335FBF}"/>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3EEEE6-F092-4371-B40B-B1E87FCA0B75}"/>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0976D79-0984-498F-AAB9-3CA13E2C012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3F1D860-66C5-4B19-8022-DE482AA0D26B}"/>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A6572BC-E39E-4307-8823-C103C499A174}"/>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A6DF726-8581-4CF2-A038-1B0A01B0E9AB}"/>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38C2ACC-CFAC-447A-98A3-7D17F59AAA22}"/>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C5399E2-03F1-47F1-867F-35E084FD311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1FB95A69-B810-4E7A-8C6F-80FC356FB75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910994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
        <p:nvSpPr>
          <p:cNvPr id="4" name="灯片编号占位符 3">
            <a:extLst>
              <a:ext uri="{FF2B5EF4-FFF2-40B4-BE49-F238E27FC236}">
                <a16:creationId xmlns:a16="http://schemas.microsoft.com/office/drawing/2014/main" id="{E20BC651-7EA5-4282-B54D-D5CD8B63FB3A}"/>
              </a:ext>
            </a:extLst>
          </p:cNvPr>
          <p:cNvSpPr>
            <a:spLocks noGrp="1"/>
          </p:cNvSpPr>
          <p:nvPr>
            <p:ph type="sldNum" sz="quarter" idx="11"/>
          </p:nvPr>
        </p:nvSpPr>
        <p:spPr/>
        <p:txBody>
          <a:bodyPr/>
          <a:lstStyle/>
          <a:p>
            <a:pPr>
              <a:defRPr/>
            </a:pPr>
            <a:fld id="{D5143908-0819-4B70-B92B-71A05F9F97D4}" type="slidenum">
              <a:rPr lang="zh-CN" altLang="en-US" smtClean="0"/>
              <a:pPr>
                <a:defRPr/>
              </a:pPr>
              <a:t>117</a:t>
            </a:fld>
            <a:endParaRPr lang="zh-CN" altLang="en-US" dirty="0"/>
          </a:p>
        </p:txBody>
      </p:sp>
    </p:spTree>
    <p:extLst>
      <p:ext uri="{BB962C8B-B14F-4D97-AF65-F5344CB8AC3E}">
        <p14:creationId xmlns:p14="http://schemas.microsoft.com/office/powerpoint/2010/main" val="37353202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118</a:t>
            </a:fld>
            <a:endParaRPr lang="zh-CN" altLang="en-US"/>
          </a:p>
        </p:txBody>
      </p:sp>
      <p:grpSp>
        <p:nvGrpSpPr>
          <p:cNvPr id="2" name="组合 34"/>
          <p:cNvGrpSpPr>
            <a:grpSpLocks/>
          </p:cNvGrpSpPr>
          <p:nvPr/>
        </p:nvGrpSpPr>
        <p:grpSpPr bwMode="auto">
          <a:xfrm>
            <a:off x="1643063" y="3356992"/>
            <a:ext cx="5356225" cy="1729852"/>
            <a:chOff x="1643042" y="2273627"/>
            <a:chExt cx="5356246" cy="1729860"/>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0973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09734"/>
              <a:ext cx="792165" cy="788992"/>
              <a:chOff x="854055" y="709404"/>
              <a:chExt cx="792165" cy="788992"/>
            </a:xfrm>
          </p:grpSpPr>
          <p:sp>
            <p:nvSpPr>
              <p:cNvPr id="30" name="椭圆 29"/>
              <p:cNvSpPr>
                <a:spLocks noChangeAspect="1"/>
              </p:cNvSpPr>
              <p:nvPr/>
            </p:nvSpPr>
            <p:spPr bwMode="auto">
              <a:xfrm>
                <a:off x="857230" y="70940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0940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22920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518315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10764C6F-BBD7-489F-BE61-8EBD31122B65}"/>
              </a:ext>
            </a:extLst>
          </p:cNvPr>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637CE627-BD01-492E-89FE-52EA83853CE1}"/>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8668172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manager: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):employee (</a:t>
            </a:r>
            <a:r>
              <a:rPr lang="en-US" altLang="zh-CN" sz="2400" b="1" dirty="0" err="1">
                <a:latin typeface="Courier New" panose="02070309020205020404" pitchFamily="49" charset="0"/>
                <a:cs typeface="Courier New" panose="02070309020205020404" pitchFamily="49" charset="0"/>
              </a:rPr>
              <a:t>ag,sa,na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对基类初始化负责</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employee::print();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a:t>
            </a:r>
            <a:r>
              <a:rPr lang="en-US" altLang="zh-CN" sz="2400" b="1" dirty="0">
                <a:solidFill>
                  <a:srgbClr val="00B050"/>
                </a:solidFill>
                <a:latin typeface="Courier New" panose="02070309020205020404" pitchFamily="49" charset="0"/>
                <a:cs typeface="Courier New" panose="02070309020205020404" pitchFamily="49" charset="0"/>
              </a:rPr>
              <a:t>print</a:t>
            </a:r>
            <a:r>
              <a:rPr lang="zh-CN" altLang="en-US" sz="2400" b="1" dirty="0">
                <a:solidFill>
                  <a:srgbClr val="00B050"/>
                </a:solidFill>
                <a:latin typeface="Courier New" panose="02070309020205020404" pitchFamily="49" charset="0"/>
                <a:cs typeface="Courier New" panose="02070309020205020404" pitchFamily="49" charset="0"/>
              </a:rPr>
              <a:t>显示“共性”数据</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level:"&lt;&lt;level&lt;&lt;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9AE23B2C-C0DA-49B2-BB31-127AAF8F1E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7491551-6BE6-4813-BD73-9CCBE46749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88A3306-F8A5-495B-94B8-37638B096D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1631D1E-75D2-4778-AEB1-1E54642D44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A567D5B-A12C-4DDC-A498-058682F3FA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9B4D88C-74B8-42C1-8D0F-3FAFC18361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16EA554E-1D52-413E-9518-A042CB3E10F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2F163BB-869A-46A6-839E-404F024D10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244AF4E-4B3B-48D0-B650-9AD6B3EF5A93}"/>
              </a:ext>
            </a:extLst>
          </p:cNvPr>
          <p:cNvSpPr>
            <a:spLocks noGrp="1"/>
          </p:cNvSpPr>
          <p:nvPr>
            <p:ph type="sldNum" sz="quarter" idx="11"/>
          </p:nvPr>
        </p:nvSpPr>
        <p:spPr/>
        <p:txBody>
          <a:bodyPr/>
          <a:lstStyle/>
          <a:p>
            <a:pPr>
              <a:defRPr/>
            </a:pPr>
            <a:fld id="{D5143908-0819-4B70-B92B-71A05F9F97D4}" type="slidenum">
              <a:rPr lang="zh-CN" altLang="en-US" smtClean="0"/>
              <a:pPr>
                <a:defRPr/>
              </a:pPr>
              <a:t>11</a:t>
            </a:fld>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4" name="矩形 3">
            <a:hlinkClick r:id="rId2" action="ppaction://hlinksldjump"/>
            <a:extLst>
              <a:ext uri="{FF2B5EF4-FFF2-40B4-BE49-F238E27FC236}">
                <a16:creationId xmlns:a16="http://schemas.microsoft.com/office/drawing/2014/main" id="{5149C9C1-0C5E-401F-9F28-1BFD1A04E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930E21A-FDD2-41C6-ADCF-471384514FF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55BFAE9-5F92-47A7-986B-81321EA77B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55D941F-8B7B-4E0C-BFE6-76FB83A1C5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68E3595-6163-4138-82C7-6E347D1328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4C5E80D4-238D-4E97-9673-9B0A1A751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FD1D5A14-63BB-4E72-9E7B-FC52DCE22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C837A61-BD47-427C-8A44-E6045880F8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B7B781-ADB3-4D47-B2DA-FC034283796D}"/>
              </a:ext>
            </a:extLst>
          </p:cNvPr>
          <p:cNvSpPr>
            <a:spLocks noGrp="1"/>
          </p:cNvSpPr>
          <p:nvPr>
            <p:ph type="sldNum" sz="quarter" idx="11"/>
          </p:nvPr>
        </p:nvSpPr>
        <p:spPr/>
        <p:txBody>
          <a:bodyPr/>
          <a:lstStyle/>
          <a:p>
            <a:pPr>
              <a:defRPr/>
            </a:pPr>
            <a:fld id="{D5143908-0819-4B70-B92B-71A05F9F97D4}" type="slidenum">
              <a:rPr lang="zh-CN" altLang="en-US" smtClean="0"/>
              <a:pPr>
                <a:defRPr/>
              </a:pPr>
              <a:t>119</a:t>
            </a:fld>
            <a:endParaRPr lang="zh-CN" altLang="en-US" dirty="0"/>
          </a:p>
        </p:txBody>
      </p:sp>
    </p:spTree>
    <p:extLst>
      <p:ext uri="{BB962C8B-B14F-4D97-AF65-F5344CB8AC3E}">
        <p14:creationId xmlns:p14="http://schemas.microsoft.com/office/powerpoint/2010/main" val="39250655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01080" cy="542145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function(</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欲积分的函数</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4.0/(1+x*x);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为积分区间的左右边界</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表示把[</a:t>
            </a:r>
            <a:r>
              <a:rPr lang="en-US" altLang="zh-CN" sz="2400" b="1" dirty="0" err="1">
                <a:solidFill>
                  <a:srgbClr val="00B050"/>
                </a:solidFill>
                <a:latin typeface="Courier New" panose="02070309020205020404" pitchFamily="49" charset="0"/>
                <a:cs typeface="Courier New" panose="02070309020205020404" pitchFamily="49" charset="0"/>
              </a:rPr>
              <a:t>a,b</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划分成多少个小区段积分</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h,sum</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//h</a:t>
            </a:r>
            <a:r>
              <a:rPr lang="zh-CN" altLang="en-US" sz="2400" b="1" dirty="0">
                <a:solidFill>
                  <a:srgbClr val="00B050"/>
                </a:solidFill>
                <a:latin typeface="Courier New" panose="02070309020205020404" pitchFamily="49" charset="0"/>
                <a:cs typeface="Courier New" panose="02070309020205020404" pitchFamily="49" charset="0"/>
              </a:rPr>
              <a:t>表示步长，</a:t>
            </a:r>
            <a:r>
              <a:rPr lang="en-US" altLang="zh-CN" sz="2400" b="1" dirty="0">
                <a:solidFill>
                  <a:srgbClr val="00B050"/>
                </a:solidFill>
                <a:latin typeface="Courier New" panose="02070309020205020404" pitchFamily="49" charset="0"/>
                <a:cs typeface="Courier New" panose="02070309020205020404" pitchFamily="49" charset="0"/>
              </a:rPr>
              <a:t>sum</a:t>
            </a:r>
            <a:r>
              <a:rPr lang="zh-CN" altLang="en-US" sz="2400" b="1" dirty="0">
                <a:solidFill>
                  <a:srgbClr val="00B050"/>
                </a:solidFill>
                <a:latin typeface="Courier New" panose="02070309020205020404" pitchFamily="49" charset="0"/>
                <a:cs typeface="Courier New" panose="02070309020205020404" pitchFamily="49" charset="0"/>
              </a:rPr>
              <a:t>表示积分结果值</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left,</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steps){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integrate(</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2BC8020-E27E-4550-A45B-E995473AB5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12B8DD5-CE60-46FC-AA99-F8B7C0DAD6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F162728-40FE-469C-AA2A-A6E3D76034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60BBA45-CBDC-44A0-B8CD-944CA20205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997039F-39F5-4D1F-97A8-0AD8889E09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CE4DB6F-5A3E-46DA-8BF0-018C592AB0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24FF12CE-6722-43A1-9B92-7E474A41F6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0BCCA0F7-BFB5-46C3-BBCA-0C3D601AD2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68A1E66-3595-4113-879A-E66608DD6277}"/>
              </a:ext>
            </a:extLst>
          </p:cNvPr>
          <p:cNvSpPr>
            <a:spLocks noGrp="1"/>
          </p:cNvSpPr>
          <p:nvPr>
            <p:ph type="sldNum" sz="quarter" idx="11"/>
          </p:nvPr>
        </p:nvSpPr>
        <p:spPr/>
        <p:txBody>
          <a:bodyPr/>
          <a:lstStyle/>
          <a:p>
            <a:pPr>
              <a:defRPr/>
            </a:pPr>
            <a:fld id="{D5143908-0819-4B70-B92B-71A05F9F97D4}" type="slidenum">
              <a:rPr lang="zh-CN" altLang="en-US" smtClean="0"/>
              <a:pPr>
                <a:defRPr/>
              </a:pPr>
              <a:t>120</a:t>
            </a:fld>
            <a:endParaRPr lang="zh-CN" altLang="en-US" dirty="0"/>
          </a:p>
        </p:txBody>
      </p:sp>
    </p:spTree>
    <p:extLst>
      <p:ext uri="{BB962C8B-B14F-4D97-AF65-F5344CB8AC3E}">
        <p14:creationId xmlns:p14="http://schemas.microsoft.com/office/powerpoint/2010/main" val="6663642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rectangle:</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public</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rectangle(</a:t>
            </a:r>
            <a:r>
              <a:rPr lang="en-US" altLang="zh-CN" sz="2400" b="1" dirty="0">
                <a:solidFill>
                  <a:srgbClr val="0000FF"/>
                </a:solidFill>
                <a:latin typeface="Courier New" panose="02070309020205020404" pitchFamily="49" charset="0"/>
              </a:rPr>
              <a:t>float </a:t>
            </a:r>
            <a:r>
              <a:rPr lang="en-US" altLang="zh-CN" sz="2400" b="1" dirty="0" err="1">
                <a:latin typeface="Courier New" panose="02070309020205020404" pitchFamily="49" charset="0"/>
              </a:rPr>
              <a:t>left,</a:t>
            </a:r>
            <a:r>
              <a:rPr lang="en-US" altLang="zh-CN" sz="2400" b="1" dirty="0" err="1">
                <a:solidFill>
                  <a:srgbClr val="0000FF"/>
                </a:solidFill>
                <a:latin typeface="Courier New" panose="02070309020205020404" pitchFamily="49" charset="0"/>
              </a:rPr>
              <a:t>float</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right,</a:t>
            </a:r>
            <a:r>
              <a:rPr lang="en-US" altLang="zh-CN" sz="2400" b="1" dirty="0" err="1">
                <a:solidFill>
                  <a:srgbClr val="0000FF"/>
                </a:solidFill>
                <a:latin typeface="Courier New" panose="02070309020205020404" pitchFamily="49" charset="0"/>
              </a:rPr>
              <a:t>int</a:t>
            </a: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steps)</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a:t>
            </a:r>
            <a:r>
              <a:rPr lang="en-US" altLang="zh-CN" sz="2400" b="1" dirty="0" err="1">
                <a:latin typeface="Courier New" panose="02070309020205020404" pitchFamily="49" charset="0"/>
              </a:rPr>
              <a:t>left,right,steps</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virtual void </a:t>
            </a:r>
            <a:r>
              <a:rPr lang="en-US" altLang="zh-CN" sz="2400" b="1" dirty="0">
                <a:latin typeface="Courier New" panose="02070309020205020404" pitchFamily="49" charset="0"/>
              </a:rPr>
              <a:t>integrate(</a:t>
            </a:r>
            <a:r>
              <a:rPr lang="en-US" altLang="zh-CN" sz="2400" b="1" dirty="0">
                <a:solidFill>
                  <a:srgbClr val="0000FF"/>
                </a:solidFill>
                <a:latin typeface="Courier New" panose="02070309020205020404" pitchFamily="49" charset="0"/>
              </a:rPr>
              <a:t>void</a:t>
            </a:r>
            <a:r>
              <a:rPr lang="en-US" altLang="zh-CN" sz="2400" b="1" dirty="0">
                <a:latin typeface="Courier New" panose="02070309020205020404" pitchFamily="49" charset="0"/>
              </a:rPr>
              <a:t>);</a:t>
            </a:r>
            <a:r>
              <a:rPr lang="en-US" altLang="zh-CN" sz="2400" b="1" dirty="0">
                <a:solidFill>
                  <a:srgbClr val="0000FF"/>
                </a:solidFill>
                <a:latin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solidFill>
                  <a:srgbClr val="00B050"/>
                </a:solidFill>
                <a:latin typeface="Courier New" panose="02070309020205020404" pitchFamily="49" charset="0"/>
              </a:rPr>
              <a:t>//</a:t>
            </a:r>
            <a:r>
              <a:rPr lang="zh-CN" altLang="en-US" sz="2400" b="1" dirty="0">
                <a:solidFill>
                  <a:srgbClr val="00B050"/>
                </a:solidFill>
                <a:latin typeface="Courier New" panose="02070309020205020404" pitchFamily="49" charset="0"/>
              </a:rPr>
              <a:t>派生类中说明同一个虚函数</a:t>
            </a:r>
            <a:r>
              <a:rPr lang="en-US" altLang="zh-CN" sz="2400" b="1" dirty="0">
                <a:solidFill>
                  <a:srgbClr val="00B050"/>
                </a:solidFill>
                <a:latin typeface="Courier New" panose="02070309020205020404" pitchFamily="49" charset="0"/>
              </a:rPr>
              <a:t>integrate</a:t>
            </a:r>
          </a:p>
          <a:p>
            <a:pPr>
              <a:spcBef>
                <a:spcPts val="0"/>
              </a:spcBef>
              <a:buNone/>
            </a:pP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ladder:</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simpson:</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void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::integrate(){  </a:t>
            </a:r>
          </a:p>
          <a:p>
            <a:pPr>
              <a:spcBef>
                <a:spcPts val="0"/>
              </a:spcBef>
              <a:buNone/>
            </a:pPr>
            <a:r>
              <a:rPr lang="en-US" altLang="zh-CN" sz="2400" b="1" dirty="0">
                <a:latin typeface="Courier New" panose="02070309020205020404" pitchFamily="49" charset="0"/>
              </a:rPr>
              <a:t>	...</a:t>
            </a:r>
          </a:p>
          <a:p>
            <a:pPr>
              <a:spcBef>
                <a:spcPts val="0"/>
              </a:spcBef>
              <a:buNone/>
            </a:pPr>
            <a:r>
              <a:rPr lang="en-US" altLang="zh-CN" sz="2400" b="1" dirty="0">
                <a:latin typeface="Courier New" panose="02070309020205020404" pitchFamily="49" charset="0"/>
              </a:rPr>
              <a:t>}</a:t>
            </a:r>
            <a:endParaRPr lang="zh-CN" altLang="en-US" sz="2400" b="1" dirty="0">
              <a:latin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DD209AB-E248-47A6-B4AF-084AFEDB5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65CB5EF0-1530-41DE-9D8A-1B3A0569F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93B7B8D-F7E9-4FF7-9CCD-E3170044A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5A3931A-FF33-4605-8EC8-91CF7DF654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045FE1-7202-4280-A6F6-85B3917E3E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8853CA5-706E-4DCB-9BB2-894059596E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7AA8B3B-A0D0-4D77-ACF7-24B4B76A20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2E720F2-8328-443E-9905-B356E3388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360F7E2-11C7-4D09-B1CB-160A6B04A663}"/>
              </a:ext>
            </a:extLst>
          </p:cNvPr>
          <p:cNvSpPr>
            <a:spLocks noGrp="1"/>
          </p:cNvSpPr>
          <p:nvPr>
            <p:ph type="sldNum" sz="quarter" idx="11"/>
          </p:nvPr>
        </p:nvSpPr>
        <p:spPr/>
        <p:txBody>
          <a:bodyPr/>
          <a:lstStyle/>
          <a:p>
            <a:pPr>
              <a:defRPr/>
            </a:pPr>
            <a:fld id="{D5143908-0819-4B70-B92B-71A05F9F97D4}" type="slidenum">
              <a:rPr lang="zh-CN" altLang="en-US" smtClean="0"/>
              <a:pPr>
                <a:defRPr/>
              </a:pPr>
              <a:t>121</a:t>
            </a:fld>
            <a:endParaRPr lang="zh-CN" altLang="en-US" dirty="0"/>
          </a:p>
        </p:txBody>
      </p:sp>
    </p:spTree>
    <p:extLst>
      <p:ext uri="{BB962C8B-B14F-4D97-AF65-F5344CB8AC3E}">
        <p14:creationId xmlns:p14="http://schemas.microsoft.com/office/powerpoint/2010/main" val="23450743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662412"/>
          </a:xfrm>
        </p:spPr>
        <p:txBody>
          <a:bodyPr/>
          <a:lstStyle/>
          <a:p>
            <a:pPr>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rectangle::integrate(){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r>
              <a:rPr lang="zh-CN" altLang="en-US" sz="2400" b="1" dirty="0">
                <a:solidFill>
                  <a:srgbClr val="00B050"/>
                </a:solidFill>
                <a:latin typeface="Courier New" panose="02070309020205020404" pitchFamily="49" charset="0"/>
                <a:cs typeface="Courier New" panose="02070309020205020404" pitchFamily="49" charset="0"/>
              </a:rPr>
              <a:t>之虚函数</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的类外定义，采用矩形法来计算函数的定积分。 计算公式为:</a:t>
            </a:r>
          </a:p>
          <a:p>
            <a:pPr>
              <a:buNone/>
            </a:pPr>
            <a:r>
              <a:rPr lang="en-US" altLang="zh-CN" sz="2400" b="1" dirty="0">
                <a:solidFill>
                  <a:srgbClr val="00B050"/>
                </a:solidFill>
                <a:latin typeface="Courier New" panose="02070309020205020404" pitchFamily="49" charset="0"/>
                <a:cs typeface="Courier New" panose="02070309020205020404" pitchFamily="49" charset="0"/>
              </a:rPr>
              <a:t>sum=(f(a)+f(</a:t>
            </a:r>
            <a:r>
              <a:rPr lang="en-US" altLang="zh-CN" sz="2400" b="1" dirty="0" err="1">
                <a:solidFill>
                  <a:srgbClr val="00B050"/>
                </a:solidFill>
                <a:latin typeface="Courier New" panose="02070309020205020404" pitchFamily="49" charset="0"/>
                <a:cs typeface="Courier New" panose="02070309020205020404" pitchFamily="49" charset="0"/>
              </a:rPr>
              <a:t>a+h</a:t>
            </a:r>
            <a:r>
              <a:rPr lang="en-US" altLang="zh-CN" sz="2400" b="1" dirty="0">
                <a:solidFill>
                  <a:srgbClr val="00B050"/>
                </a:solidFill>
                <a:latin typeface="Courier New" panose="02070309020205020404" pitchFamily="49" charset="0"/>
                <a:cs typeface="Courier New" panose="02070309020205020404" pitchFamily="49" charset="0"/>
              </a:rPr>
              <a:t>)+f(a+2h)+...+f(a+(n-1)h))h */</a:t>
            </a:r>
          </a:p>
          <a:p>
            <a:pPr>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al=a;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为调用</a:t>
            </a:r>
            <a:r>
              <a:rPr lang="en-US" altLang="zh-CN" sz="2400" b="1" dirty="0">
                <a:solidFill>
                  <a:srgbClr val="00B050"/>
                </a:solidFill>
                <a:latin typeface="Courier New" panose="02070309020205020404" pitchFamily="49" charset="0"/>
                <a:cs typeface="Courier New" panose="02070309020205020404" pitchFamily="49" charset="0"/>
              </a:rPr>
              <a:t>f</a:t>
            </a:r>
            <a:r>
              <a:rPr lang="zh-CN" altLang="en-US" sz="2400" b="1" dirty="0">
                <a:solidFill>
                  <a:srgbClr val="00B050"/>
                </a:solidFill>
                <a:latin typeface="Courier New" panose="02070309020205020404" pitchFamily="49" charset="0"/>
                <a:cs typeface="Courier New" panose="02070309020205020404" pitchFamily="49" charset="0"/>
              </a:rPr>
              <a:t>函数时的实参值，依次取值 </a:t>
            </a:r>
            <a:r>
              <a:rPr lang="en-US" altLang="zh-CN" sz="2400" b="1" dirty="0">
                <a:solidFill>
                  <a:srgbClr val="00B050"/>
                </a:solidFill>
                <a:latin typeface="Courier New" panose="02070309020205020404" pitchFamily="49" charset="0"/>
                <a:cs typeface="Courier New" panose="02070309020205020404" pitchFamily="49" charset="0"/>
              </a:rPr>
              <a:t>a，a+h，a+2h，... ，a+(n-1)h。*/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&lt;n;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共在</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个点处计算函数值</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sum+=function(al);</a:t>
            </a:r>
          </a:p>
          <a:p>
            <a:pPr>
              <a:spcBef>
                <a:spcPts val="0"/>
              </a:spcBef>
              <a:buNone/>
            </a:pPr>
            <a:r>
              <a:rPr lang="en-US" altLang="zh-CN" sz="2400" b="1" dirty="0">
                <a:latin typeface="Courier New" panose="02070309020205020404" pitchFamily="49" charset="0"/>
                <a:cs typeface="Courier New" panose="02070309020205020404" pitchFamily="49" charset="0"/>
              </a:rPr>
              <a:t>		al+=h;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每次增加一个步长</a:t>
            </a:r>
            <a:r>
              <a:rPr lang="en-US" altLang="zh-CN" sz="2400" b="1" dirty="0">
                <a:solidFill>
                  <a:srgbClr val="00B050"/>
                </a:solidFill>
                <a:latin typeface="Courier New" panose="02070309020205020404" pitchFamily="49" charset="0"/>
                <a:cs typeface="Courier New" panose="02070309020205020404" pitchFamily="49" charset="0"/>
              </a:rPr>
              <a:t>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sum*=h;</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显示积分结果</a:t>
            </a:r>
            <a:r>
              <a:rPr lang="en-US" altLang="zh-CN" sz="2400" b="1" dirty="0">
                <a:solidFill>
                  <a:srgbClr val="00B050"/>
                </a:solidFill>
                <a:latin typeface="Courier New" panose="02070309020205020404" pitchFamily="49" charset="0"/>
                <a:cs typeface="Courier New" panose="02070309020205020404" pitchFamily="49" charset="0"/>
              </a:rPr>
              <a:t>sum</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8D6E886-43D2-4FE6-9A85-0FD31D1F7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1E1C816E-9958-41DA-812C-A44E16B12B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779B2C56-9021-43E4-8306-BF7E0033A1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23B357-2B78-428F-A7A0-05437CE670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F80F1B-0A62-43E2-8D18-09D1AE60BF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6E651D7-78AB-4826-BE1F-18B6431829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9D2A443-C97A-4C96-8724-FD2C24E220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4A713A-7548-49D8-8C3A-F1EF04946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66FB8AA5-EDD8-4FBA-B1EC-1E8546E21EFF}"/>
              </a:ext>
            </a:extLst>
          </p:cNvPr>
          <p:cNvSpPr>
            <a:spLocks noGrp="1"/>
          </p:cNvSpPr>
          <p:nvPr>
            <p:ph type="sldNum" sz="quarter" idx="11"/>
          </p:nvPr>
        </p:nvSpPr>
        <p:spPr/>
        <p:txBody>
          <a:bodyPr/>
          <a:lstStyle/>
          <a:p>
            <a:pPr>
              <a:defRPr/>
            </a:pPr>
            <a:fld id="{D5143908-0819-4B70-B92B-71A05F9F97D4}" type="slidenum">
              <a:rPr lang="zh-CN" altLang="en-US" smtClean="0"/>
              <a:pPr>
                <a:defRPr/>
              </a:pPr>
              <a:t>122</a:t>
            </a:fld>
            <a:endParaRPr lang="zh-CN" altLang="en-US" dirty="0"/>
          </a:p>
        </p:txBody>
      </p:sp>
    </p:spTree>
    <p:extLst>
      <p:ext uri="{BB962C8B-B14F-4D97-AF65-F5344CB8AC3E}">
        <p14:creationId xmlns:p14="http://schemas.microsoft.com/office/powerpoint/2010/main" val="21063797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ladder::integrate(){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::integrate(){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spcBef>
                <a:spcPts val="0"/>
              </a:spcBef>
              <a:buNone/>
            </a:pPr>
            <a:r>
              <a:rPr lang="en-US" altLang="zh-CN" sz="2400" b="1" dirty="0">
                <a:latin typeface="Courier New" panose="02070309020205020404" pitchFamily="49" charset="0"/>
                <a:cs typeface="Courier New" panose="02070309020205020404" pitchFamily="49" charset="0"/>
              </a:rPr>
              <a:t>	p-&gt;integrate();</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71B7A1C-8E1E-424D-AF9C-F3A7D09C4A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D6C03D4B-986F-4E58-B708-6BBE22E48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A8C5777-DD5E-41D3-BD62-1C4C18DA65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197E39-6AE4-434F-93E2-ED251159DBA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1C1EB27-8030-4CA0-BB79-ABFAC466F8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100E6D3E-DF7B-426F-8AA6-7EF49C4E07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59DA96A0-D155-4A7E-AE2B-291360696F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D3132F7-EA84-4685-B495-6F98E5D9C4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4BE0FAEC-8DC6-4147-80E6-940CB4415BA5}"/>
              </a:ext>
            </a:extLst>
          </p:cNvPr>
          <p:cNvSpPr>
            <a:spLocks noGrp="1"/>
          </p:cNvSpPr>
          <p:nvPr>
            <p:ph type="sldNum" sz="quarter" idx="11"/>
          </p:nvPr>
        </p:nvSpPr>
        <p:spPr/>
        <p:txBody>
          <a:bodyPr/>
          <a:lstStyle/>
          <a:p>
            <a:pPr>
              <a:defRPr/>
            </a:pPr>
            <a:fld id="{D5143908-0819-4B70-B92B-71A05F9F97D4}" type="slidenum">
              <a:rPr lang="zh-CN" altLang="en-US" smtClean="0"/>
              <a:pPr>
                <a:defRPr/>
              </a:pPr>
              <a:t>123</a:t>
            </a:fld>
            <a:endParaRPr lang="zh-CN" altLang="en-US" dirty="0"/>
          </a:p>
        </p:txBody>
      </p:sp>
    </p:spTree>
    <p:extLst>
      <p:ext uri="{BB962C8B-B14F-4D97-AF65-F5344CB8AC3E}">
        <p14:creationId xmlns:p14="http://schemas.microsoft.com/office/powerpoint/2010/main" val="7336483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9154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ladder lad(0.0,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*p;</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solidFill>
                  <a:schemeClr val="tx2"/>
                </a:solidFill>
                <a:latin typeface="Courier New" panose="02070309020205020404" pitchFamily="49" charset="0"/>
                <a:cs typeface="Courier New" panose="02070309020205020404" pitchFamily="49" charset="0"/>
              </a:rPr>
              <a:t>;</a:t>
            </a: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B31204-326E-4CB6-A10B-F1997D0A2E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BDF5423-AA2F-4898-9B93-C65E884767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A35F5EB-70D5-41C8-8E7F-E503A91905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77D47E-3BE4-4CCB-AECC-95C364AB1B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F6442F2-65B6-44C9-87DA-1472F0AD50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8B4A9FC-ADE3-4A97-8422-2C825D2E80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74CEC71-8EFB-4061-85C0-86A88EC82C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C8327A8-0E4C-4714-8C56-112993F4DC4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ADAFF76-6AE9-4928-9C3B-00C7DE35BDEF}"/>
              </a:ext>
            </a:extLst>
          </p:cNvPr>
          <p:cNvSpPr>
            <a:spLocks noGrp="1"/>
          </p:cNvSpPr>
          <p:nvPr>
            <p:ph type="sldNum" sz="quarter" idx="11"/>
          </p:nvPr>
        </p:nvSpPr>
        <p:spPr/>
        <p:txBody>
          <a:bodyPr/>
          <a:lstStyle/>
          <a:p>
            <a:pPr>
              <a:defRPr/>
            </a:pPr>
            <a:fld id="{D5143908-0819-4B70-B92B-71A05F9F97D4}" type="slidenum">
              <a:rPr lang="zh-CN" altLang="en-US" smtClean="0"/>
              <a:pPr>
                <a:defRPr/>
              </a:pPr>
              <a:t>124</a:t>
            </a:fld>
            <a:endParaRPr lang="zh-CN" altLang="en-US" dirty="0"/>
          </a:p>
        </p:txBody>
      </p:sp>
    </p:spTree>
    <p:extLst>
      <p:ext uri="{BB962C8B-B14F-4D97-AF65-F5344CB8AC3E}">
        <p14:creationId xmlns:p14="http://schemas.microsoft.com/office/powerpoint/2010/main" val="7270696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&lt;&lt;"ladder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(&amp;lad);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r>
              <a:rPr lang="en-US" altLang="zh-CN" sz="2400" b="1" dirty="0">
                <a:solidFill>
                  <a:schemeClr val="accent6"/>
                </a:solidFill>
                <a:latin typeface="Courier New" panose="02070309020205020404" pitchFamily="49" charset="0"/>
                <a:cs typeface="Courier New" panose="02070309020205020404" pitchFamily="49" charset="0"/>
              </a:rPr>
              <a:t>3</a:t>
            </a:r>
          </a:p>
          <a:p>
            <a:pPr algn="just">
              <a:spcBef>
                <a:spcPts val="0"/>
              </a:spcBef>
              <a:buNone/>
            </a:pP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==&gt;3.14159</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5367229-D02A-4564-9DA1-6870D20400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9DE65AE8-781F-401F-A030-D092EAB1CE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B3041FA-DE17-4A7E-A3B9-B1E41CD8B4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A65D87C-2302-4470-AA68-17EB66D734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14B52B5-B947-43C7-A908-C2455F4CB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FAA113C5-25B7-4DEF-BE0F-EAE11DE847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8D18F87-8798-4D32-A298-FB6C594129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630CE87-F3FE-491A-891E-CCED1E193A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C3A4A21-F70A-4D7C-9115-E871A10D065B}"/>
              </a:ext>
            </a:extLst>
          </p:cNvPr>
          <p:cNvSpPr>
            <a:spLocks noGrp="1"/>
          </p:cNvSpPr>
          <p:nvPr>
            <p:ph type="sldNum" sz="quarter" idx="11"/>
          </p:nvPr>
        </p:nvSpPr>
        <p:spPr/>
        <p:txBody>
          <a:bodyPr/>
          <a:lstStyle/>
          <a:p>
            <a:pPr>
              <a:defRPr/>
            </a:pPr>
            <a:fld id="{D5143908-0819-4B70-B92B-71A05F9F97D4}" type="slidenum">
              <a:rPr lang="zh-CN" altLang="en-US" smtClean="0"/>
              <a:pPr>
                <a:defRPr/>
              </a:pPr>
              <a:t>125</a:t>
            </a:fld>
            <a:endParaRPr lang="zh-CN" altLang="en-US" dirty="0"/>
          </a:p>
        </p:txBody>
      </p:sp>
    </p:spTree>
    <p:extLst>
      <p:ext uri="{BB962C8B-B14F-4D97-AF65-F5344CB8AC3E}">
        <p14:creationId xmlns:p14="http://schemas.microsoft.com/office/powerpoint/2010/main" val="27071104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pPr marL="0" indent="0">
              <a:buNone/>
            </a:pPr>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lnSpc>
                <a:spcPct val="75000"/>
              </a:lnSpc>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lnSpc>
                <a:spcPct val="75000"/>
              </a:lnSpc>
              <a:buNone/>
            </a:pPr>
            <a:r>
              <a:rPr lang="en-US" altLang="zh-CN" sz="2400" b="1" dirty="0">
                <a:latin typeface="Courier New" panose="02070309020205020404" pitchFamily="49" charset="0"/>
                <a:cs typeface="Courier New" panose="02070309020205020404" pitchFamily="49" charset="0"/>
              </a:rPr>
              <a:t>		p=&amp;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2: </a:t>
            </a:r>
            <a:r>
              <a:rPr lang="zh-CN" altLang="en-US" sz="2400" b="1" dirty="0">
                <a:latin typeface="Courier New" panose="02070309020205020404" pitchFamily="49" charset="0"/>
                <a:cs typeface="Courier New" panose="02070309020205020404" pitchFamily="49" charset="0"/>
              </a:rPr>
              <a:t>...</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zh-CN" altLang="en-US" sz="2400" b="1" dirty="0">
                <a:solidFill>
                  <a:schemeClr val="tx2"/>
                </a:solidFill>
                <a:latin typeface="Courier New" panose="02070309020205020404" pitchFamily="49" charset="0"/>
                <a:cs typeface="Courier New" panose="02070309020205020404" pitchFamily="49" charset="0"/>
              </a:rPr>
              <a:t>		</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3: </a:t>
            </a:r>
            <a:r>
              <a:rPr lang="zh-CN" altLang="en-US"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lnSpc>
                <a:spcPct val="75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07D7208-D31B-4412-B315-BC754506AB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D16E070-0067-4B12-8E57-6D43EA35E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84A76D0-CA57-446E-88E7-8B35FD6DF5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4069B7D-05F4-4DE8-8739-4E398A637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E620B9B-BB1B-428C-8680-2F27E6FB50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2CFE7DA-7D98-4275-8265-21749E26CC5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EC3A0A-A02E-4701-8E2C-02E25D10C6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55604E1-BEE1-4FD8-9755-EF9F3FA8E9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9F093CB-5CF6-450C-B5B8-9777156B8D39}"/>
              </a:ext>
            </a:extLst>
          </p:cNvPr>
          <p:cNvSpPr>
            <a:spLocks noGrp="1"/>
          </p:cNvSpPr>
          <p:nvPr>
            <p:ph type="sldNum" sz="quarter" idx="11"/>
          </p:nvPr>
        </p:nvSpPr>
        <p:spPr/>
        <p:txBody>
          <a:bodyPr/>
          <a:lstStyle/>
          <a:p>
            <a:pPr>
              <a:defRPr/>
            </a:pPr>
            <a:fld id="{D5143908-0819-4B70-B92B-71A05F9F97D4}" type="slidenum">
              <a:rPr lang="zh-CN" altLang="en-US" smtClean="0"/>
              <a:pPr>
                <a:defRPr/>
              </a:pPr>
              <a:t>126</a:t>
            </a:fld>
            <a:endParaRPr lang="zh-CN" altLang="en-US" dirty="0"/>
          </a:p>
        </p:txBody>
      </p:sp>
    </p:spTree>
    <p:extLst>
      <p:ext uri="{BB962C8B-B14F-4D97-AF65-F5344CB8AC3E}">
        <p14:creationId xmlns:p14="http://schemas.microsoft.com/office/powerpoint/2010/main" val="2724889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734990"/>
          </a:xfrm>
        </p:spPr>
        <p:txBody>
          <a:bodyPr/>
          <a:lstStyle/>
          <a:p>
            <a:pPr marL="0" indent="0">
              <a:buNone/>
            </a:pPr>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switch </a:t>
            </a:r>
            <a:r>
              <a:rPr lang="en-US" altLang="zh-CN" sz="2400" b="1" dirty="0">
                <a:latin typeface="Courier New" panose="02070309020205020404" pitchFamily="49" charset="0"/>
                <a:cs typeface="Courier New" panose="02070309020205020404" pitchFamily="49" charset="0"/>
              </a:rPr>
              <a:t>(ii)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rec.integrate</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B6B4E43-2D6D-499C-918C-61A4C470CF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17C45FC-11B0-4B3F-A249-13451EF61A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5427447-CDF5-4263-A460-BE7B172DAD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62CC604-6DCC-4183-92C9-F1E42D8085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DF8576-5763-48A3-8716-C9B8C6CEA3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1309626-2C2A-4C5D-BB02-C096E0D3E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3C8CEEB-8E7A-4663-B70B-2DAFF8ED48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67BF8FF-AE4F-4473-8244-AD2504730F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DE98915-00F2-4F3F-B2FF-746CA1256E56}"/>
              </a:ext>
            </a:extLst>
          </p:cNvPr>
          <p:cNvSpPr>
            <a:spLocks noGrp="1"/>
          </p:cNvSpPr>
          <p:nvPr>
            <p:ph type="sldNum" sz="quarter" idx="11"/>
          </p:nvPr>
        </p:nvSpPr>
        <p:spPr/>
        <p:txBody>
          <a:bodyPr/>
          <a:lstStyle/>
          <a:p>
            <a:pPr>
              <a:defRPr/>
            </a:pPr>
            <a:fld id="{D5143908-0819-4B70-B92B-71A05F9F97D4}" type="slidenum">
              <a:rPr lang="zh-CN" altLang="en-US" smtClean="0"/>
              <a:pPr>
                <a:defRPr/>
              </a:pPr>
              <a:t>127</a:t>
            </a:fld>
            <a:endParaRPr lang="zh-CN" altLang="en-US" dirty="0"/>
          </a:p>
        </p:txBody>
      </p:sp>
    </p:spTree>
    <p:extLst>
      <p:ext uri="{BB962C8B-B14F-4D97-AF65-F5344CB8AC3E}">
        <p14:creationId xmlns:p14="http://schemas.microsoft.com/office/powerpoint/2010/main" val="37454917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spcBef>
                <a:spcPts val="60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4" name="矩形 3">
            <a:hlinkClick r:id="rId2" action="ppaction://hlinksldjump"/>
            <a:extLst>
              <a:ext uri="{FF2B5EF4-FFF2-40B4-BE49-F238E27FC236}">
                <a16:creationId xmlns:a16="http://schemas.microsoft.com/office/drawing/2014/main" id="{39B43E93-D9D4-41FC-9AE2-6F54141014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26E6FAF-A38D-4DAD-B737-9F969352F0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7F5AAA0-22C5-4FB6-AE4C-29494C275B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42F1362-7D8F-4165-8796-DB2B7C1CE6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4F6D0A-0302-43DD-8053-2E02DEB6CA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240EB6C-28B3-406F-8E9D-863D5D3060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D675B39-D3A5-459D-A3B6-A275C327C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61E68DB-9D4C-4110-9641-6AF54FAFA5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2DC749-4504-4FC9-BF77-FB09E9DEFD56}"/>
              </a:ext>
            </a:extLst>
          </p:cNvPr>
          <p:cNvSpPr>
            <a:spLocks noGrp="1"/>
          </p:cNvSpPr>
          <p:nvPr>
            <p:ph type="sldNum" sz="quarter" idx="11"/>
          </p:nvPr>
        </p:nvSpPr>
        <p:spPr/>
        <p:txBody>
          <a:bodyPr/>
          <a:lstStyle/>
          <a:p>
            <a:pPr>
              <a:defRPr/>
            </a:pPr>
            <a:fld id="{D5143908-0819-4B70-B92B-71A05F9F97D4}" type="slidenum">
              <a:rPr lang="zh-CN" altLang="en-US" smtClean="0"/>
              <a:pPr>
                <a:defRPr/>
              </a:pPr>
              <a:t>128</a:t>
            </a:fld>
            <a:endParaRPr lang="zh-CN" altLang="en-US" dirty="0"/>
          </a:p>
        </p:txBody>
      </p:sp>
    </p:spTree>
    <p:extLst>
      <p:ext uri="{BB962C8B-B14F-4D97-AF65-F5344CB8AC3E}">
        <p14:creationId xmlns:p14="http://schemas.microsoft.com/office/powerpoint/2010/main" val="237782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89984"/>
          </a:xfrm>
        </p:spPr>
        <p:txBody>
          <a:bodyPr/>
          <a:lstStyle/>
          <a:p>
            <a:pPr>
              <a:spcBef>
                <a:spcPts val="0"/>
              </a:spcBef>
              <a:buNone/>
            </a:pPr>
            <a:r>
              <a:rPr lang="zh-CN" altLang="en-US" sz="2400" b="1" dirty="0">
                <a:solidFill>
                  <a:srgbClr val="007635"/>
                </a:solidFill>
                <a:latin typeface="Courier New" panose="02070309020205020404" pitchFamily="49" charset="0"/>
                <a:cs typeface="Courier New" panose="02070309020205020404" pitchFamily="49" charset="0"/>
              </a:rPr>
              <a:t>/*注意：允许派生类中的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与基类的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重名，按如下规定进行处理：对子类而言，不加类名限定时默认为是处理子类成员，而要访问父类重名成员时，则要通过类名限定*/</a:t>
            </a:r>
            <a:endParaRPr lang="en-US" altLang="zh-CN" sz="2400" b="1" dirty="0">
              <a:solidFill>
                <a:srgbClr val="007635"/>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engineer: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speciality,adegree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{PS,GM,VPS,VGM};</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director: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post;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A105EBB-F8CC-427F-8B08-3F11D62458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AB75AC5-C1A7-44BC-9C0C-D719FB13E5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3AD5D6D-5046-4F6E-85A0-3C35782A2D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0CFD30E-D80B-4F6A-AA32-B3AEE17C07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774B961-B2EB-4815-95C2-B4FE3F010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9BCAB99D-8A0F-455D-AD87-3CF8D4D2EB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62A9AF-2D32-4454-A1C1-994D933F5B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AEA65706-1EFD-459D-84D8-27D3A5B38A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728CAEF5-BE77-4BBE-BBA1-26F60B29128D}"/>
              </a:ext>
            </a:extLst>
          </p:cNvPr>
          <p:cNvSpPr>
            <a:spLocks noGrp="1"/>
          </p:cNvSpPr>
          <p:nvPr>
            <p:ph type="sldNum" sz="quarter" idx="11"/>
          </p:nvPr>
        </p:nvSpPr>
        <p:spPr/>
        <p:txBody>
          <a:bodyPr/>
          <a:lstStyle/>
          <a:p>
            <a:pPr>
              <a:defRPr/>
            </a:pPr>
            <a:fld id="{D5143908-0819-4B70-B92B-71A05F9F97D4}" type="slidenum">
              <a:rPr lang="zh-CN" altLang="en-US" smtClean="0"/>
              <a:pPr>
                <a:defRPr/>
              </a:pPr>
              <a:t>12</a:t>
            </a:fld>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348310"/>
          </a:xfrm>
        </p:spPr>
        <p:txBody>
          <a:bodyPr/>
          <a:lstStyle/>
          <a:p>
            <a:pPr>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a:spcBef>
                <a:spcPts val="0"/>
              </a:spcBef>
            </a:pPr>
            <a:r>
              <a:rPr lang="zh-CN" altLang="en-US" dirty="0"/>
              <a:t>程序中至少要设立具有以下关系的六个类：</a:t>
            </a:r>
          </a:p>
          <a:p>
            <a:pPr lvl="1">
              <a:spcBef>
                <a:spcPts val="0"/>
              </a:spcBef>
            </a:pPr>
            <a:r>
              <a:rPr lang="zh-CN" altLang="en-US" dirty="0"/>
              <a:t>抽象基类</a:t>
            </a:r>
            <a:r>
              <a:rPr lang="en-US" altLang="zh-CN" dirty="0" err="1"/>
              <a:t>graphelem</a:t>
            </a:r>
            <a:r>
              <a:rPr lang="en-US" altLang="zh-CN" dirty="0"/>
              <a:t>；</a:t>
            </a:r>
          </a:p>
          <a:p>
            <a:pPr lvl="1">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1">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4" name="矩形 3">
            <a:hlinkClick r:id="rId2" action="ppaction://hlinksldjump"/>
            <a:extLst>
              <a:ext uri="{FF2B5EF4-FFF2-40B4-BE49-F238E27FC236}">
                <a16:creationId xmlns:a16="http://schemas.microsoft.com/office/drawing/2014/main" id="{BB033A56-3F7E-4324-BD90-D8E1658A77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45D0950-90FE-4E14-9D9B-B9D138F692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98991C9-2C51-4F3B-B333-7301217998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30394BB-CA8E-44A4-9D8D-AAD0AC4E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D197B74-4E3D-4C8B-B993-01A38F9CB8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E88124E-BA0A-4013-B912-30362BC949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D2B67F4C-91D5-4FBC-88AE-92E256AE49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FF4F4B5-F01A-49AC-BB78-80F1A9E1F2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E1618C-E0FC-48C4-B4A6-9DD6A722F8C8}"/>
              </a:ext>
            </a:extLst>
          </p:cNvPr>
          <p:cNvSpPr>
            <a:spLocks noGrp="1"/>
          </p:cNvSpPr>
          <p:nvPr>
            <p:ph type="sldNum" sz="quarter" idx="11"/>
          </p:nvPr>
        </p:nvSpPr>
        <p:spPr/>
        <p:txBody>
          <a:bodyPr/>
          <a:lstStyle/>
          <a:p>
            <a:pPr>
              <a:defRPr/>
            </a:pPr>
            <a:fld id="{D5143908-0819-4B70-B92B-71A05F9F97D4}" type="slidenum">
              <a:rPr lang="zh-CN" altLang="en-US" smtClean="0"/>
              <a:pPr>
                <a:defRPr/>
              </a:pPr>
              <a:t>129</a:t>
            </a:fld>
            <a:endParaRPr lang="zh-CN" altLang="en-US" dirty="0"/>
          </a:p>
        </p:txBody>
      </p:sp>
    </p:spTree>
    <p:extLst>
      <p:ext uri="{BB962C8B-B14F-4D97-AF65-F5344CB8AC3E}">
        <p14:creationId xmlns:p14="http://schemas.microsoft.com/office/powerpoint/2010/main" val="5260779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pPr>
            <a:r>
              <a:rPr lang="zh-CN" altLang="en-US" dirty="0"/>
              <a:t>由于“画”以上图元时，都要用到“点”的概念与位置，所以设立的第七个类为：</a:t>
            </a:r>
            <a:r>
              <a:rPr lang="en-US" altLang="zh-CN" dirty="0"/>
              <a:t>pixel</a:t>
            </a:r>
          </a:p>
          <a:p>
            <a:pPr>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4" name="矩形 3">
            <a:hlinkClick r:id="rId2" action="ppaction://hlinksldjump"/>
            <a:extLst>
              <a:ext uri="{FF2B5EF4-FFF2-40B4-BE49-F238E27FC236}">
                <a16:creationId xmlns:a16="http://schemas.microsoft.com/office/drawing/2014/main" id="{17200A20-9C25-47E2-BF68-4E8E8C9A74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E201FD4-7B2E-4EFF-9522-9815E0FB1E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2A30456-DB11-485E-A38B-7E8F5A4B09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6FFF8C0-88AF-4900-B7A8-72991BD1B0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A9BDA4-1A48-4EA4-B7DE-32FA1FA0AE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9B8B3BE-D9F3-47DB-B318-EEC1112A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4ED7201-3E53-416E-B1BF-133DB14A4E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B179179-73A8-4E9B-957D-E7AB49956CC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D016452-5966-4731-9C50-AC99D57054FD}"/>
              </a:ext>
            </a:extLst>
          </p:cNvPr>
          <p:cNvSpPr>
            <a:spLocks noGrp="1"/>
          </p:cNvSpPr>
          <p:nvPr>
            <p:ph type="sldNum" sz="quarter" idx="11"/>
          </p:nvPr>
        </p:nvSpPr>
        <p:spPr/>
        <p:txBody>
          <a:bodyPr/>
          <a:lstStyle/>
          <a:p>
            <a:pPr>
              <a:defRPr/>
            </a:pPr>
            <a:fld id="{D5143908-0819-4B70-B92B-71A05F9F97D4}" type="slidenum">
              <a:rPr lang="zh-CN" altLang="en-US" smtClean="0"/>
              <a:pPr>
                <a:defRPr/>
              </a:pPr>
              <a:t>130</a:t>
            </a:fld>
            <a:endParaRPr lang="zh-CN" altLang="en-US" dirty="0"/>
          </a:p>
        </p:txBody>
      </p:sp>
    </p:spTree>
    <p:extLst>
      <p:ext uri="{BB962C8B-B14F-4D97-AF65-F5344CB8AC3E}">
        <p14:creationId xmlns:p14="http://schemas.microsoft.com/office/powerpoint/2010/main" val="294719297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6788E756-3432-4FC7-85FE-AB4C9EADC7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C3658C8-546B-476D-B8EF-4A55125987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E8A26BA-8F93-4786-BB30-F4F22E8E79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E0E34F-047E-4421-8830-37FCBC27A6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F5F6107-681E-4BB6-BEBC-672081CA1A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B5F8B7B-93E9-43E1-A767-583788B97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91483B-D572-4570-B3E9-A2F4E8D598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13F5AB5-228E-4D9D-AFC7-59B0619924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B191F8D-519F-49B1-A07A-D08DB58ACAFB}"/>
              </a:ext>
            </a:extLst>
          </p:cNvPr>
          <p:cNvSpPr>
            <a:spLocks noGrp="1"/>
          </p:cNvSpPr>
          <p:nvPr>
            <p:ph type="sldNum" sz="quarter" idx="11"/>
          </p:nvPr>
        </p:nvSpPr>
        <p:spPr/>
        <p:txBody>
          <a:bodyPr/>
          <a:lstStyle/>
          <a:p>
            <a:pPr>
              <a:defRPr/>
            </a:pPr>
            <a:fld id="{D5143908-0819-4B70-B92B-71A05F9F97D4}" type="slidenum">
              <a:rPr lang="zh-CN" altLang="en-US" smtClean="0"/>
              <a:pPr>
                <a:defRPr/>
              </a:pPr>
              <a:t>131</a:t>
            </a:fld>
            <a:endParaRPr lang="zh-CN" altLang="en-US" dirty="0"/>
          </a:p>
        </p:txBody>
      </p:sp>
    </p:spTree>
    <p:extLst>
      <p:ext uri="{BB962C8B-B14F-4D97-AF65-F5344CB8AC3E}">
        <p14:creationId xmlns:p14="http://schemas.microsoft.com/office/powerpoint/2010/main" val="34555645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pixel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表示屏幕像素点</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pixel(){  x=0; y=0;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构造函数一，无参</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x=a; y=b;}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构造函数二，参数</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表示点的位置</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pixel&amp; p){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构造函数三，参数</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为某个已存在对象</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x;}</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x</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y</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rId2" action="ppaction://hlinksldjump"/>
            <a:extLst>
              <a:ext uri="{FF2B5EF4-FFF2-40B4-BE49-F238E27FC236}">
                <a16:creationId xmlns:a16="http://schemas.microsoft.com/office/drawing/2014/main" id="{D89910C7-BE39-473F-A5EA-8096188BC9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5AD7522-1315-495C-BF86-657FCC5318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CBF169-B0F8-44A1-B0DC-33ED5E395E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0BA2DD2-C39B-4378-B96A-A6F77AAE50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3A2D159-D165-484D-9BA7-FC7621C0090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603CDF8-E775-4EB7-85E6-F6E03BA618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3BD5443-642A-47C0-A1A3-CC8942954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5FC619E-A24A-45F9-A321-C776093C3D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3F08CCFC-9501-480D-BC32-2A0A80A3D157}"/>
              </a:ext>
            </a:extLst>
          </p:cNvPr>
          <p:cNvSpPr>
            <a:spLocks noGrp="1"/>
          </p:cNvSpPr>
          <p:nvPr>
            <p:ph type="sldNum" sz="quarter" idx="11"/>
          </p:nvPr>
        </p:nvSpPr>
        <p:spPr/>
        <p:txBody>
          <a:bodyPr/>
          <a:lstStyle/>
          <a:p>
            <a:pPr>
              <a:defRPr/>
            </a:pPr>
            <a:fld id="{D5143908-0819-4B70-B92B-71A05F9F97D4}" type="slidenum">
              <a:rPr lang="zh-CN" altLang="en-US" smtClean="0"/>
              <a:pPr>
                <a:defRPr/>
              </a:pPr>
              <a:t>132</a:t>
            </a:fld>
            <a:endParaRPr lang="zh-CN" altLang="en-US" dirty="0"/>
          </a:p>
        </p:txBody>
      </p:sp>
    </p:spTree>
    <p:extLst>
      <p:ext uri="{BB962C8B-B14F-4D97-AF65-F5344CB8AC3E}">
        <p14:creationId xmlns:p14="http://schemas.microsoft.com/office/powerpoint/2010/main" val="355057659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枚举类型，用于定义颜色常量（名字）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black,blue,green,cyan,red,magenta,brown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lightgray,darkgray,lightblue,lightgreen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lightcyan,lightred,lightmagenta,yellow</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white,blink</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err="1">
                <a:solidFill>
                  <a:srgbClr val="00B050"/>
                </a:solidFill>
                <a:latin typeface="Courier New" panose="02070309020205020404" pitchFamily="49" charset="0"/>
                <a:cs typeface="Courier New" panose="02070309020205020404" pitchFamily="49" charset="0"/>
              </a:rPr>
              <a:t>graphelem</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为抽象基类）</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color;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颜色</a:t>
            </a:r>
            <a:r>
              <a:rPr lang="en-US" altLang="zh-CN" sz="2400" b="1" dirty="0">
                <a:solidFill>
                  <a:srgbClr val="00B050"/>
                </a:solidFill>
                <a:latin typeface="Courier New" panose="02070309020205020404" pitchFamily="49" charset="0"/>
                <a:cs typeface="Courier New" panose="02070309020205020404" pitchFamily="49" charset="0"/>
              </a:rPr>
              <a:t>color</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virtual void draw( )=0;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纯虚函数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8E70B55-4F27-409E-86C6-29634F908F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4BA774F-C282-4376-B1D4-3D6BF78463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BF5D2E9-6FB8-4B54-B390-37083BE5A3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FA76D7A-9EA2-476C-B05F-056BA2ECE9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5CAB7C-A1E4-4B66-9ACC-DAEEBB2582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6C5D4E27-D9CA-4BA3-9419-A6832BAB43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1F6F22C-EBD9-4A58-85AD-B321FF98CE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06D174F-2989-4C2F-BA65-DA0D72A057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96679A-7229-46CE-8A94-A80A372C56FA}"/>
              </a:ext>
            </a:extLst>
          </p:cNvPr>
          <p:cNvSpPr>
            <a:spLocks noGrp="1"/>
          </p:cNvSpPr>
          <p:nvPr>
            <p:ph type="sldNum" sz="quarter" idx="11"/>
          </p:nvPr>
        </p:nvSpPr>
        <p:spPr/>
        <p:txBody>
          <a:bodyPr/>
          <a:lstStyle/>
          <a:p>
            <a:pPr>
              <a:defRPr/>
            </a:pPr>
            <a:fld id="{D5143908-0819-4B70-B92B-71A05F9F97D4}" type="slidenum">
              <a:rPr lang="zh-CN" altLang="en-US" smtClean="0"/>
              <a:pPr>
                <a:defRPr/>
              </a:pPr>
              <a:t>133</a:t>
            </a:fld>
            <a:endParaRPr lang="zh-CN" altLang="en-US" dirty="0"/>
          </a:p>
        </p:txBody>
      </p:sp>
    </p:spTree>
    <p:extLst>
      <p:ext uri="{BB962C8B-B14F-4D97-AF65-F5344CB8AC3E}">
        <p14:creationId xmlns:p14="http://schemas.microsoft.com/office/powerpoint/2010/main" val="11991840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543956" cy="594928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line</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start, end;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成员为</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line(pixel </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 pixel en,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),start(</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),end(en) { }; </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rectangle:public</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ulcorner,lrcorner</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rectangle(pixel </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el,colort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ulcorner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lrcorner</a:t>
            </a:r>
            <a:r>
              <a:rPr lang="en-US" altLang="zh-CN" sz="2400" b="1" dirty="0">
                <a:latin typeface="Courier New" panose="02070309020205020404" pitchFamily="49" charset="0"/>
                <a:cs typeface="Courier New" panose="02070309020205020404" pitchFamily="49" charset="0"/>
              </a:rPr>
              <a:t>(el){};</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C3E4BF6-FBC4-4131-BEE7-01F407187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7A2533A-E814-4EDB-ACA4-191BC83C4F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A79FEBB-725B-4327-BBDE-6859A5E0A2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ECEF5E9-69D6-4E3B-8B97-10B9CB1DF7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6B302-CA7B-4E99-8240-9562CDA1F0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4F05657-6CE2-4CD8-AA70-FE578287A2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0E4B9FB-6534-44D2-A453-1C1FAC950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C7E9C84-5951-4CB7-9AEB-AB1C74A42D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7E07ED4-88DE-4075-A82D-1457508F15DB}"/>
              </a:ext>
            </a:extLst>
          </p:cNvPr>
          <p:cNvSpPr>
            <a:spLocks noGrp="1"/>
          </p:cNvSpPr>
          <p:nvPr>
            <p:ph type="sldNum" sz="quarter" idx="11"/>
          </p:nvPr>
        </p:nvSpPr>
        <p:spPr/>
        <p:txBody>
          <a:bodyPr/>
          <a:lstStyle/>
          <a:p>
            <a:pPr>
              <a:defRPr/>
            </a:pPr>
            <a:fld id="{D5143908-0819-4B70-B92B-71A05F9F97D4}" type="slidenum">
              <a:rPr lang="zh-CN" altLang="en-US" smtClean="0"/>
              <a:pPr>
                <a:defRPr/>
              </a:pPr>
              <a:t>134</a:t>
            </a:fld>
            <a:endParaRPr lang="zh-CN" altLang="en-US" dirty="0"/>
          </a:p>
        </p:txBody>
      </p:sp>
    </p:spTree>
    <p:extLst>
      <p:ext uri="{BB962C8B-B14F-4D97-AF65-F5344CB8AC3E}">
        <p14:creationId xmlns:p14="http://schemas.microsoft.com/office/powerpoint/2010/main" val="35958960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square: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square</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square(pixel </a:t>
            </a:r>
            <a:r>
              <a:rPr lang="en-US" altLang="zh-CN" sz="2400" b="1" dirty="0" err="1">
                <a:latin typeface="Courier New" panose="02070309020205020404" pitchFamily="49" charset="0"/>
                <a:cs typeface="Courier New" panose="02070309020205020404" pitchFamily="49" charset="0"/>
              </a:rPr>
              <a:t>ul,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lh,colort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ul.getx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lh,ul.gety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b="1" dirty="0"/>
          </a:p>
        </p:txBody>
      </p:sp>
      <p:sp>
        <p:nvSpPr>
          <p:cNvPr id="4" name="矩形 3">
            <a:hlinkClick r:id="rId2" action="ppaction://hlinksldjump"/>
            <a:extLst>
              <a:ext uri="{FF2B5EF4-FFF2-40B4-BE49-F238E27FC236}">
                <a16:creationId xmlns:a16="http://schemas.microsoft.com/office/drawing/2014/main" id="{D673E32B-9288-4CE4-99F2-6641260401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32534A-A3EF-450D-AAED-F4C6C0DEA1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38ADA590-DDAC-4ADA-AD45-D87788B00AD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71310C9-488E-4DCA-9173-113DA96C29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82CDF8-289F-4CD0-9591-BEA188B9C0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495A10A-A19D-4103-89B4-D7437FD1C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873CCE8-7535-4831-9C9D-C98444EA8F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5AC0BEEF-0F6F-4218-9A21-8043CF0C65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3DDD739-D1AF-4A5D-9C59-3D12A13325FA}"/>
              </a:ext>
            </a:extLst>
          </p:cNvPr>
          <p:cNvSpPr>
            <a:spLocks noGrp="1"/>
          </p:cNvSpPr>
          <p:nvPr>
            <p:ph type="sldNum" sz="quarter" idx="11"/>
          </p:nvPr>
        </p:nvSpPr>
        <p:spPr/>
        <p:txBody>
          <a:bodyPr/>
          <a:lstStyle/>
          <a:p>
            <a:pPr>
              <a:defRPr/>
            </a:pPr>
            <a:fld id="{D5143908-0819-4B70-B92B-71A05F9F97D4}" type="slidenum">
              <a:rPr lang="zh-CN" altLang="en-US" smtClean="0"/>
              <a:pPr>
                <a:defRPr/>
              </a:pPr>
              <a:t>135</a:t>
            </a:fld>
            <a:endParaRPr lang="zh-CN" altLang="en-US" dirty="0"/>
          </a:p>
        </p:txBody>
      </p:sp>
    </p:spTree>
    <p:extLst>
      <p:ext uri="{BB962C8B-B14F-4D97-AF65-F5344CB8AC3E}">
        <p14:creationId xmlns:p14="http://schemas.microsoft.com/office/powerpoint/2010/main" val="33970523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520106"/>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figure{</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通过它的</a:t>
            </a:r>
            <a:r>
              <a:rPr lang="en-US" altLang="zh-CN" sz="2000" b="1" dirty="0">
                <a:solidFill>
                  <a:srgbClr val="00B050"/>
                </a:solidFill>
                <a:latin typeface="Courier New" panose="02070309020205020404" pitchFamily="49" charset="0"/>
                <a:cs typeface="Courier New" panose="02070309020205020404" pitchFamily="49" charset="0"/>
              </a:rPr>
              <a:t>paint</a:t>
            </a:r>
            <a:r>
              <a:rPr lang="zh-CN" altLang="en-US" sz="2000" b="1" dirty="0">
                <a:solidFill>
                  <a:srgbClr val="00B050"/>
                </a:solidFill>
                <a:latin typeface="Courier New" panose="02070309020205020404" pitchFamily="49" charset="0"/>
                <a:cs typeface="Courier New" panose="02070309020205020404" pitchFamily="49" charset="0"/>
              </a:rPr>
              <a:t>函数可画出组成一个图形的各图元</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a:solidFill>
                  <a:srgbClr val="00B050"/>
                </a:solidFill>
                <a:latin typeface="Courier New" panose="02070309020205020404" pitchFamily="49" charset="0"/>
                <a:cs typeface="Courier New" panose="02070309020205020404" pitchFamily="49" charset="0"/>
              </a:rPr>
              <a:t>//pg</a:t>
            </a:r>
            <a:r>
              <a:rPr lang="zh-CN" altLang="en-US" sz="2000" b="1" dirty="0">
                <a:solidFill>
                  <a:srgbClr val="00B050"/>
                </a:solidFill>
                <a:latin typeface="Courier New" panose="02070309020205020404" pitchFamily="49" charset="0"/>
                <a:cs typeface="Courier New" panose="02070309020205020404" pitchFamily="49" charset="0"/>
              </a:rPr>
              <a:t>数组含有10个指向基类的指针</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figure(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*pg2=0,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*pg3=0,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*pg4=0,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*pg5=0,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*pg6=0,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*pg7=0,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*pg8=0,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*pg9=0,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*pg10=0  )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具有参数默认值的构造函数，是抽象基类的指针 </a:t>
            </a:r>
            <a:endParaRPr lang="en-US" altLang="zh-CN" sz="2000" b="1" dirty="0">
              <a:solidFill>
                <a:srgbClr val="FF000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pg[0]=pg1;	pg[1]=pg2;	pg[2]=pg3;	pg[3]=pg4;</a:t>
            </a:r>
          </a:p>
          <a:p>
            <a:pPr algn="just">
              <a:spcBef>
                <a:spcPts val="0"/>
              </a:spcBef>
              <a:buNone/>
            </a:pPr>
            <a:r>
              <a:rPr lang="en-US" altLang="zh-CN" sz="2000" b="1" dirty="0">
                <a:latin typeface="Courier New" panose="02070309020205020404" pitchFamily="49" charset="0"/>
                <a:cs typeface="Courier New" panose="02070309020205020404" pitchFamily="49" charset="0"/>
              </a:rPr>
              <a:t>		pg[4]=pg5;	pg[5]=pg6;	pg[6]=pg7;	pg[7]=pg8;</a:t>
            </a:r>
          </a:p>
          <a:p>
            <a:pPr algn="just">
              <a:spcBef>
                <a:spcPts val="0"/>
              </a:spcBef>
              <a:buNone/>
            </a:pPr>
            <a:r>
              <a:rPr lang="en-US" altLang="zh-CN" sz="2000" b="1" dirty="0">
                <a:latin typeface="Courier New" panose="02070309020205020404" pitchFamily="49" charset="0"/>
                <a:cs typeface="Courier New" panose="02070309020205020404" pitchFamily="49" charset="0"/>
              </a:rPr>
              <a:t>		pg[8]=pg9;	pg[9]=pg10;}</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paint( ){   </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画出图形的各图元</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=0;i&lt;10;i++)</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a:t>
            </a:r>
            <a:r>
              <a:rPr lang="en-US" altLang="zh-CN" sz="2000" b="1" dirty="0">
                <a:latin typeface="Courier New" panose="02070309020205020404" pitchFamily="49" charset="0"/>
                <a:cs typeface="Courier New" panose="02070309020205020404" pitchFamily="49" charset="0"/>
              </a:rPr>
              <a:t>(pg[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a:t>
            </a:r>
          </a:p>
          <a:p>
            <a:pPr algn="just">
              <a:spcBef>
                <a:spcPts val="0"/>
              </a:spcBef>
              <a:buNone/>
            </a:pPr>
            <a:r>
              <a:rPr lang="en-US" altLang="zh-CN" sz="2000" b="1" dirty="0">
                <a:latin typeface="Courier New" panose="02070309020205020404" pitchFamily="49" charset="0"/>
                <a:cs typeface="Courier New" panose="02070309020205020404" pitchFamily="49" charset="0"/>
              </a:rPr>
              <a:t>		      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]-&gt;draw( );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19A8FEA-876A-49C0-A6B1-61F27F07BA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9D44652-4E1F-4C10-9A04-B0495875F7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F3D5230-61AB-4BCD-9A21-49DA8919D8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1016B67-53B2-40D5-B4EA-138939DDE6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661C68-B42D-4D58-9450-E71C63238E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A914A38-EB83-460D-A988-3CD267479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5735F35-D02F-4237-8D3F-0658DC668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6B1F9D7-B3AE-4AED-9CF7-1F3E7C732A7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0D49DB8-0150-4FC6-81B3-DB8DA9757A79}"/>
              </a:ext>
            </a:extLst>
          </p:cNvPr>
          <p:cNvSpPr>
            <a:spLocks noGrp="1"/>
          </p:cNvSpPr>
          <p:nvPr>
            <p:ph type="sldNum" sz="quarter" idx="11"/>
          </p:nvPr>
        </p:nvSpPr>
        <p:spPr/>
        <p:txBody>
          <a:bodyPr/>
          <a:lstStyle/>
          <a:p>
            <a:pPr>
              <a:defRPr/>
            </a:pPr>
            <a:fld id="{D5143908-0819-4B70-B92B-71A05F9F97D4}" type="slidenum">
              <a:rPr lang="zh-CN" altLang="en-US" smtClean="0"/>
              <a:pPr>
                <a:defRPr/>
              </a:pPr>
              <a:t>136</a:t>
            </a:fld>
            <a:endParaRPr lang="zh-CN" altLang="en-US" dirty="0"/>
          </a:p>
        </p:txBody>
      </p:sp>
    </p:spTree>
    <p:extLst>
      <p:ext uri="{BB962C8B-B14F-4D97-AF65-F5344CB8AC3E}">
        <p14:creationId xmlns:p14="http://schemas.microsoft.com/office/powerpoint/2010/main" val="3778264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b="1" dirty="0">
                <a:solidFill>
                  <a:srgbClr val="0000FF"/>
                </a:solidFill>
                <a:latin typeface="Courier New" panose="02070309020205020404" pitchFamily="49" charset="0"/>
                <a:cs typeface="Courier New" panose="02070309020205020404" pitchFamily="49" charset="0"/>
              </a:rPr>
              <a:t>void </a:t>
            </a:r>
            <a:r>
              <a:rPr lang="en-US" altLang="zh-CN" sz="1800" b="1" dirty="0">
                <a:latin typeface="Courier New" panose="02070309020205020404" pitchFamily="49" charset="0"/>
                <a:cs typeface="Courier New" panose="02070309020205020404" pitchFamily="49" charset="0"/>
              </a:rPr>
              <a:t>main( ){</a:t>
            </a:r>
          </a:p>
          <a:p>
            <a:pPr algn="just">
              <a:spcBef>
                <a:spcPts val="0"/>
              </a:spcBef>
              <a:buNone/>
            </a:pP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说明9个类对象（图元），它们是构成一个图形的九个“部件”</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square sq(pixel(40,40),120,black);</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正方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ce1(pixel(100,100),50,green);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圆</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ce2(pixel(100,100),2,blue);</a:t>
            </a:r>
          </a:p>
          <a:p>
            <a:pPr algn="just">
              <a:spcBef>
                <a:spcPts val="0"/>
              </a:spcBef>
              <a:buNone/>
            </a:pPr>
            <a:r>
              <a:rPr lang="en-US" altLang="zh-CN" sz="1800" b="1" dirty="0">
                <a:latin typeface="Courier New" panose="02070309020205020404" pitchFamily="49" charset="0"/>
                <a:cs typeface="Courier New" panose="02070309020205020404" pitchFamily="49" charset="0"/>
              </a:rPr>
              <a:t>	triangle tr1(pixel(100,62),pixel(98,97),pixel(102,97),blue);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三角</a:t>
            </a:r>
          </a:p>
          <a:p>
            <a:pPr algn="just">
              <a:spcBef>
                <a:spcPts val="0"/>
              </a:spcBef>
              <a:buNone/>
            </a:pPr>
            <a:r>
              <a:rPr lang="en-US" altLang="zh-CN" sz="1800" b="1" dirty="0">
                <a:latin typeface="Courier New" panose="02070309020205020404" pitchFamily="49" charset="0"/>
                <a:cs typeface="Courier New" panose="02070309020205020404" pitchFamily="49" charset="0"/>
              </a:rPr>
              <a:t>triangle tr2(pixel(98,103),pixel(102,103),pixel(100,130),blue);</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re1(pixel(98,54),pixel(102,62),red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长方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rectangle re2(pixel(98,138),pixel(102,146),red);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re3(pixel(54,98),pixel(62,102),red);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re4(pixel(138,98),pixel(146,102),red);</a:t>
            </a:r>
          </a:p>
          <a:p>
            <a:pPr algn="just">
              <a:spcBef>
                <a:spcPts val="0"/>
              </a:spcBef>
              <a:buNone/>
            </a:pPr>
            <a:r>
              <a:rPr lang="en-US" altLang="zh-CN" sz="1800" b="1" dirty="0">
                <a:latin typeface="Courier New" panose="02070309020205020404" pitchFamily="49" charset="0"/>
                <a:cs typeface="Courier New" panose="02070309020205020404" pitchFamily="49" charset="0"/>
              </a:rPr>
              <a:t>	figure fig(&amp;sq,&amp;ce1,&amp;ce2,&amp;re1,&amp;re2,&amp;re3,&amp;re4,&amp;tr1,&amp;tr2);</a:t>
            </a:r>
          </a:p>
          <a:p>
            <a:pPr algn="just">
              <a:spcBef>
                <a:spcPts val="0"/>
              </a:spcBef>
              <a:buNone/>
            </a:pPr>
            <a:r>
              <a:rPr lang="en-US" altLang="zh-CN" sz="1800" b="1" dirty="0">
                <a:solidFill>
                  <a:srgbClr val="FF0000"/>
                </a:solidFill>
                <a:latin typeface="Courier New" panose="02070309020205020404" pitchFamily="49" charset="0"/>
                <a:cs typeface="Courier New" panose="02070309020205020404" pitchFamily="49" charset="0"/>
              </a:rPr>
              <a:t>	//</a:t>
            </a:r>
            <a:r>
              <a:rPr lang="zh-CN" altLang="en-US" sz="1800" b="1" dirty="0">
                <a:solidFill>
                  <a:srgbClr val="FF0000"/>
                </a:solidFill>
                <a:latin typeface="Courier New" panose="02070309020205020404" pitchFamily="49" charset="0"/>
                <a:cs typeface="Courier New" panose="02070309020205020404" pitchFamily="49" charset="0"/>
              </a:rPr>
              <a:t>图形，用派生类对象地址初始化抽象基类指针</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fig.paint</a:t>
            </a:r>
            <a:r>
              <a:rPr lang="en-US" altLang="zh-CN" sz="1800" b="1" dirty="0">
                <a:latin typeface="Courier New" panose="02070309020205020404" pitchFamily="49" charset="0"/>
                <a:cs typeface="Courier New" panose="02070309020205020404" pitchFamily="49" charset="0"/>
              </a:rPr>
              <a:t>( ); </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调用</a:t>
            </a:r>
            <a:r>
              <a:rPr lang="en-US" altLang="zh-CN" sz="1800" b="1" dirty="0">
                <a:solidFill>
                  <a:srgbClr val="00B050"/>
                </a:solidFill>
                <a:latin typeface="Courier New" panose="02070309020205020404" pitchFamily="49" charset="0"/>
                <a:cs typeface="Courier New" panose="02070309020205020404" pitchFamily="49" charset="0"/>
              </a:rPr>
              <a:t>paint</a:t>
            </a:r>
            <a:r>
              <a:rPr lang="zh-CN" altLang="en-US" sz="1800" b="1" dirty="0">
                <a:solidFill>
                  <a:srgbClr val="00B050"/>
                </a:solidFill>
                <a:latin typeface="Courier New" panose="02070309020205020404" pitchFamily="49" charset="0"/>
                <a:cs typeface="Courier New" panose="02070309020205020404" pitchFamily="49" charset="0"/>
              </a:rPr>
              <a:t>函数，“画”出</a:t>
            </a:r>
            <a:r>
              <a:rPr lang="en-US" altLang="zh-CN" sz="1800" b="1" dirty="0">
                <a:solidFill>
                  <a:srgbClr val="00B050"/>
                </a:solidFill>
                <a:latin typeface="Courier New" panose="02070309020205020404" pitchFamily="49" charset="0"/>
                <a:cs typeface="Courier New" panose="02070309020205020404" pitchFamily="49" charset="0"/>
              </a:rPr>
              <a:t>fig</a:t>
            </a:r>
            <a:r>
              <a:rPr lang="zh-CN" altLang="en-US" sz="1800" b="1" dirty="0">
                <a:solidFill>
                  <a:srgbClr val="00B050"/>
                </a:solidFill>
                <a:latin typeface="Courier New" panose="02070309020205020404" pitchFamily="49" charset="0"/>
                <a:cs typeface="Courier New" panose="02070309020205020404" pitchFamily="49" charset="0"/>
              </a:rPr>
              <a:t>对象的9个图元</a:t>
            </a:r>
          </a:p>
          <a:p>
            <a:pPr algn="just">
              <a:spcBef>
                <a:spcPts val="0"/>
              </a:spcBef>
              <a:buNone/>
            </a:pPr>
            <a:r>
              <a:rPr lang="zh-CN" altLang="en-US" sz="1800" b="1" dirty="0">
                <a:latin typeface="Courier New" panose="02070309020205020404" pitchFamily="49" charset="0"/>
                <a:cs typeface="Courier New" panose="02070309020205020404" pitchFamily="49" charset="0"/>
              </a:rPr>
              <a:t>}</a:t>
            </a:r>
          </a:p>
          <a:p>
            <a:pPr>
              <a:spcBef>
                <a:spcPts val="0"/>
              </a:spcBef>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22B0ACD-B562-4D6E-BD76-0F71CB24D0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5AE4791-0BDF-4C18-B8F1-00C0FF3F1D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A077DB2-B4EB-473A-A11D-F06CC4D649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DF549D6-24B0-4A76-BE95-B9D7E82B43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53E77B6-8ACA-475C-A944-61FE1E9E1F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2A0D0E9-F009-4229-97FD-7DA70F0FF4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E11286E-9895-457F-8169-F8F28E8CA7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C1B737-2F5F-4E6D-8583-BABD673A9C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0D257F4-9464-4350-95DD-9F1D87F9929D}"/>
              </a:ext>
            </a:extLst>
          </p:cNvPr>
          <p:cNvSpPr>
            <a:spLocks noGrp="1"/>
          </p:cNvSpPr>
          <p:nvPr>
            <p:ph type="sldNum" sz="quarter" idx="11"/>
          </p:nvPr>
        </p:nvSpPr>
        <p:spPr/>
        <p:txBody>
          <a:bodyPr/>
          <a:lstStyle/>
          <a:p>
            <a:pPr>
              <a:defRPr/>
            </a:pPr>
            <a:fld id="{D5143908-0819-4B70-B92B-71A05F9F97D4}" type="slidenum">
              <a:rPr lang="zh-CN" altLang="en-US" smtClean="0"/>
              <a:pPr>
                <a:defRPr/>
              </a:pPr>
              <a:t>137</a:t>
            </a:fld>
            <a:endParaRPr lang="zh-CN" altLang="en-US" dirty="0"/>
          </a:p>
        </p:txBody>
      </p:sp>
    </p:spTree>
    <p:extLst>
      <p:ext uri="{BB962C8B-B14F-4D97-AF65-F5344CB8AC3E}">
        <p14:creationId xmlns:p14="http://schemas.microsoft.com/office/powerpoint/2010/main" val="23962514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4" name="矩形 3">
            <a:hlinkClick r:id="rId2" action="ppaction://hlinksldjump"/>
            <a:extLst>
              <a:ext uri="{FF2B5EF4-FFF2-40B4-BE49-F238E27FC236}">
                <a16:creationId xmlns:a16="http://schemas.microsoft.com/office/drawing/2014/main" id="{A2EEEB08-D657-4D31-8531-47496F261F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CD18AEE-2249-4D55-AA0B-5BE0E6F239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E822E05-2452-48EA-B3F6-73ACCAD860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AF0A9AD5-3486-42A3-B6AE-F7B62B1B77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3C305A0-5729-474A-BB65-773490D757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EB08DC1F-9381-4465-842E-DFD11DEF30A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0DF0787-E1A8-4BFF-B230-F29130F619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CB5C023-E0E6-4244-A4A2-0E3391A3E7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12164B07-FDA3-47EB-9828-9F3288E667B8}"/>
              </a:ext>
            </a:extLst>
          </p:cNvPr>
          <p:cNvSpPr>
            <a:spLocks noGrp="1"/>
          </p:cNvSpPr>
          <p:nvPr>
            <p:ph type="sldNum" sz="quarter" idx="11"/>
          </p:nvPr>
        </p:nvSpPr>
        <p:spPr/>
        <p:txBody>
          <a:bodyPr/>
          <a:lstStyle/>
          <a:p>
            <a:pPr>
              <a:defRPr/>
            </a:pPr>
            <a:fld id="{D5143908-0819-4B70-B92B-71A05F9F97D4}" type="slidenum">
              <a:rPr lang="zh-CN" altLang="en-US" smtClean="0"/>
              <a:pPr>
                <a:defRPr/>
              </a:pPr>
              <a:t>138</a:t>
            </a:fld>
            <a:endParaRPr lang="zh-CN" altLang="en-US" dirty="0"/>
          </a:p>
        </p:txBody>
      </p:sp>
    </p:spTree>
    <p:extLst>
      <p:ext uri="{BB962C8B-B14F-4D97-AF65-F5344CB8AC3E}">
        <p14:creationId xmlns:p14="http://schemas.microsoft.com/office/powerpoint/2010/main" val="353794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主函数</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emp1(23,610.5,"zhang"), emp2(27,824.75,"zhao");</a:t>
            </a:r>
          </a:p>
          <a:p>
            <a:pPr>
              <a:spcBef>
                <a:spcPts val="0"/>
              </a:spcBef>
              <a:buNone/>
            </a:pPr>
            <a:r>
              <a:rPr lang="en-US" altLang="zh-CN" sz="2400" b="1" dirty="0">
                <a:latin typeface="Courier New" panose="02070309020205020404" pitchFamily="49" charset="0"/>
                <a:cs typeface="Courier New" panose="02070309020205020404" pitchFamily="49" charset="0"/>
              </a:rPr>
              <a:t>	manager man1(32,812.45,"li",11), man2(34,1200.5,"cui",7);</a:t>
            </a:r>
          </a:p>
          <a:p>
            <a:pPr>
              <a:spcBef>
                <a:spcPts val="0"/>
              </a:spcBef>
              <a:buNone/>
            </a:pPr>
            <a:r>
              <a:rPr lang="en-US" altLang="zh-CN" sz="2400" b="1" dirty="0">
                <a:latin typeface="Courier New" panose="02070309020205020404" pitchFamily="49" charset="0"/>
                <a:cs typeface="Courier New" panose="02070309020205020404" pitchFamily="49" charset="0"/>
              </a:rPr>
              <a:t>	engineer </a:t>
            </a:r>
            <a:r>
              <a:rPr lang="en-US" altLang="zh-CN" sz="2400" b="1" dirty="0" err="1">
                <a:latin typeface="Courier New" panose="02070309020205020404" pitchFamily="49" charset="0"/>
                <a:cs typeface="Courier New" panose="02070309020205020404" pitchFamily="49" charset="0"/>
              </a:rPr>
              <a:t>eng</a:t>
            </a:r>
            <a:r>
              <a:rPr lang="en-US" altLang="zh-CN" sz="2400" b="1" dirty="0">
                <a:latin typeface="Courier New" panose="02070309020205020404" pitchFamily="49" charset="0"/>
                <a:cs typeface="Courier New" panose="02070309020205020404" pitchFamily="49" charset="0"/>
              </a:rPr>
              <a:t>(26,1420.10,"meng",'E','M');</a:t>
            </a:r>
          </a:p>
          <a:p>
            <a:pPr>
              <a:spcBef>
                <a:spcPts val="0"/>
              </a:spcBef>
              <a:buNone/>
            </a:pPr>
            <a:r>
              <a:rPr lang="en-US" altLang="zh-CN" sz="2400" b="1" dirty="0">
                <a:latin typeface="Courier New" panose="02070309020205020404" pitchFamily="49" charset="0"/>
                <a:cs typeface="Courier New" panose="02070309020205020404" pitchFamily="49" charset="0"/>
              </a:rPr>
              <a:t>	director </a:t>
            </a:r>
            <a:r>
              <a:rPr lang="en-US" altLang="zh-CN" sz="2400" b="1" dirty="0" err="1">
                <a:latin typeface="Courier New" panose="02070309020205020404" pitchFamily="49" charset="0"/>
                <a:cs typeface="Courier New" panose="02070309020205020404" pitchFamily="49" charset="0"/>
              </a:rPr>
              <a:t>dir</a:t>
            </a:r>
            <a:r>
              <a:rPr lang="en-US" altLang="zh-CN" sz="2400" b="1" dirty="0">
                <a:latin typeface="Courier New" panose="02070309020205020404" pitchFamily="49" charset="0"/>
                <a:cs typeface="Courier New" panose="02070309020205020404" pitchFamily="49" charset="0"/>
              </a:rPr>
              <a:t>(38,1800.2,"zhou",2,GM);</a:t>
            </a:r>
          </a:p>
          <a:p>
            <a:pPr>
              <a:spcBef>
                <a:spcPts val="0"/>
              </a:spcBef>
              <a:buNone/>
            </a:pPr>
            <a:r>
              <a:rPr lang="en-US" altLang="zh-CN" sz="2400" b="1" dirty="0">
                <a:latin typeface="Courier New" panose="02070309020205020404" pitchFamily="49" charset="0"/>
                <a:cs typeface="Courier New" panose="02070309020205020404" pitchFamily="49" charset="0"/>
              </a:rPr>
              <a:t>	emp1.print();</a:t>
            </a:r>
          </a:p>
          <a:p>
            <a:pPr>
              <a:spcBef>
                <a:spcPts val="0"/>
              </a:spcBef>
              <a:buNone/>
            </a:pPr>
            <a:r>
              <a:rPr lang="en-US" altLang="zh-CN" sz="2400" b="1" dirty="0">
                <a:latin typeface="Courier New" panose="02070309020205020404" pitchFamily="49" charset="0"/>
                <a:cs typeface="Courier New" panose="02070309020205020404" pitchFamily="49" charset="0"/>
              </a:rPr>
              <a:t>	emp2.print();</a:t>
            </a:r>
          </a:p>
          <a:p>
            <a:pPr>
              <a:spcBef>
                <a:spcPts val="0"/>
              </a:spcBef>
              <a:buNone/>
            </a:pPr>
            <a:r>
              <a:rPr lang="en-US" altLang="zh-CN" sz="2400" b="1" dirty="0">
                <a:latin typeface="Courier New" panose="02070309020205020404" pitchFamily="49" charset="0"/>
                <a:cs typeface="Courier New" panose="02070309020205020404" pitchFamily="49" charset="0"/>
              </a:rPr>
              <a:t>	man1.print();</a:t>
            </a:r>
          </a:p>
          <a:p>
            <a:pPr>
              <a:spcBef>
                <a:spcPts val="0"/>
              </a:spcBef>
              <a:buNone/>
            </a:pPr>
            <a:r>
              <a:rPr lang="en-US" altLang="zh-CN" sz="2400" b="1" dirty="0">
                <a:latin typeface="Courier New" panose="02070309020205020404" pitchFamily="49" charset="0"/>
                <a:cs typeface="Courier New" panose="02070309020205020404" pitchFamily="49" charset="0"/>
              </a:rPr>
              <a:t>	man2.employee::print();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调用基类的</a:t>
            </a:r>
            <a:r>
              <a:rPr lang="en-US" altLang="zh-CN" sz="2400" b="1" dirty="0">
                <a:solidFill>
                  <a:srgbClr val="00B050"/>
                </a:solidFill>
                <a:latin typeface="Courier New" panose="02070309020205020404" pitchFamily="49" charset="0"/>
                <a:cs typeface="Courier New" panose="02070309020205020404" pitchFamily="49" charset="0"/>
              </a:rPr>
              <a:t>print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eng.print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dir.print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33236A3-5765-423C-B03E-924E200C4B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3D62BE9-B9AC-4557-B408-7D7400A86F8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E1F0BBC-CDAA-441E-AB20-7B52E783CF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7AB9627-B859-444E-B7E1-264710E7A5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E7D5555-683F-4741-95CB-8E758E7F0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B678C5D6-1545-40B5-8529-4D7D9A7F06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CA88B29-C6CF-4508-B9CF-76B3EB1310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8A6FDA46-FD25-4064-8A3D-39155196C7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4FEF9DA-F150-4D1D-B879-C5FD26D60DA0}"/>
              </a:ext>
            </a:extLst>
          </p:cNvPr>
          <p:cNvSpPr>
            <a:spLocks noGrp="1"/>
          </p:cNvSpPr>
          <p:nvPr>
            <p:ph type="sldNum" sz="quarter" idx="11"/>
          </p:nvPr>
        </p:nvSpPr>
        <p:spPr/>
        <p:txBody>
          <a:bodyPr/>
          <a:lstStyle/>
          <a:p>
            <a:pPr>
              <a:defRPr/>
            </a:pPr>
            <a:fld id="{D5143908-0819-4B70-B92B-71A05F9F97D4}" type="slidenum">
              <a:rPr lang="zh-CN" altLang="en-US" smtClean="0"/>
              <a:pPr>
                <a:defRPr/>
              </a:pPr>
              <a:t>13</a:t>
            </a:fld>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a:p>
            <a:pPr lvl="1"/>
            <a:endParaRPr lang="zh-CN" altLang="en-US" dirty="0"/>
          </a:p>
        </p:txBody>
      </p:sp>
      <p:sp>
        <p:nvSpPr>
          <p:cNvPr id="4" name="矩形 3">
            <a:hlinkClick r:id="rId2" action="ppaction://hlinksldjump"/>
            <a:extLst>
              <a:ext uri="{FF2B5EF4-FFF2-40B4-BE49-F238E27FC236}">
                <a16:creationId xmlns:a16="http://schemas.microsoft.com/office/drawing/2014/main" id="{EEF57B42-FB07-4F92-92E8-F0D6E6839D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F6EF8D92-0956-49C3-9D9A-37A0BAB4CE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C214E86-CF50-4D66-8B02-8AC7F85F6B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5AD8432-F827-4284-B309-9F7239C8B5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9ED43BC-3616-4A78-B0EA-EE605D1C2F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A2F298A-0C36-4982-8890-1639C1731F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3EF4EA78-31A9-4E73-82D6-2F37C310BF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F8E395A4-DD74-471A-9028-3E4E3F46EC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9924C29-EEC1-4613-AF22-CC4E0F16F6B1}"/>
              </a:ext>
            </a:extLst>
          </p:cNvPr>
          <p:cNvSpPr>
            <a:spLocks noGrp="1"/>
          </p:cNvSpPr>
          <p:nvPr>
            <p:ph type="sldNum" sz="quarter" idx="11"/>
          </p:nvPr>
        </p:nvSpPr>
        <p:spPr/>
        <p:txBody>
          <a:bodyPr/>
          <a:lstStyle/>
          <a:p>
            <a:pPr>
              <a:defRPr/>
            </a:pPr>
            <a:fld id="{D5143908-0819-4B70-B92B-71A05F9F97D4}" type="slidenum">
              <a:rPr lang="zh-CN" altLang="en-US" smtClean="0"/>
              <a:pPr>
                <a:defRPr/>
              </a:pPr>
              <a:t>139</a:t>
            </a:fld>
            <a:endParaRPr lang="zh-CN" altLang="en-US" dirty="0"/>
          </a:p>
        </p:txBody>
      </p:sp>
    </p:spTree>
    <p:extLst>
      <p:ext uri="{BB962C8B-B14F-4D97-AF65-F5344CB8AC3E}">
        <p14:creationId xmlns:p14="http://schemas.microsoft.com/office/powerpoint/2010/main" val="6146959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8.16】</a:t>
            </a:r>
            <a:r>
              <a:rPr lang="zh-CN" altLang="en-US" dirty="0">
                <a:solidFill>
                  <a:srgbClr val="C00000"/>
                </a:solidFill>
              </a:rPr>
              <a:t>虚函数、动态联编、纯虚函数与抽象基类综合示例</a:t>
            </a:r>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stCxn id="6" idx="2"/>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矩形 12">
            <a:hlinkClick r:id="rId2" action="ppaction://hlinksldjump"/>
            <a:extLst>
              <a:ext uri="{FF2B5EF4-FFF2-40B4-BE49-F238E27FC236}">
                <a16:creationId xmlns:a16="http://schemas.microsoft.com/office/drawing/2014/main" id="{9F6368D3-D444-4B03-983C-7C19A42413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15" name="矩形 14">
            <a:hlinkClick r:id="" action="ppaction://noaction"/>
            <a:extLst>
              <a:ext uri="{FF2B5EF4-FFF2-40B4-BE49-F238E27FC236}">
                <a16:creationId xmlns:a16="http://schemas.microsoft.com/office/drawing/2014/main" id="{8B48BE81-595D-478F-872F-A3B739A944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D2FB216F-42CF-42DD-A4E3-0E9A3E008D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22C37284-7766-4DB2-97B0-B0A51A50F0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E1925910-055D-4D4A-8C0E-70307466F5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20" name="矩形 19">
            <a:hlinkClick r:id="" action="ppaction://noaction"/>
            <a:extLst>
              <a:ext uri="{FF2B5EF4-FFF2-40B4-BE49-F238E27FC236}">
                <a16:creationId xmlns:a16="http://schemas.microsoft.com/office/drawing/2014/main" id="{6419F9F4-0E4E-49D0-9839-74661BCD01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21" name="矩形 20">
            <a:hlinkClick r:id="" action="ppaction://noaction"/>
            <a:extLst>
              <a:ext uri="{FF2B5EF4-FFF2-40B4-BE49-F238E27FC236}">
                <a16:creationId xmlns:a16="http://schemas.microsoft.com/office/drawing/2014/main" id="{38523AF9-B793-47F4-97CD-81FB1E3F2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22" name="矩形 21">
            <a:hlinkClick r:id="" action="ppaction://noaction"/>
            <a:extLst>
              <a:ext uri="{FF2B5EF4-FFF2-40B4-BE49-F238E27FC236}">
                <a16:creationId xmlns:a16="http://schemas.microsoft.com/office/drawing/2014/main" id="{A51895FC-6070-43C3-903E-6BE4F2878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E49498-62C8-4D0D-925C-D1832565B125}"/>
              </a:ext>
            </a:extLst>
          </p:cNvPr>
          <p:cNvSpPr>
            <a:spLocks noGrp="1"/>
          </p:cNvSpPr>
          <p:nvPr>
            <p:ph type="sldNum" sz="quarter" idx="11"/>
          </p:nvPr>
        </p:nvSpPr>
        <p:spPr/>
        <p:txBody>
          <a:bodyPr/>
          <a:lstStyle/>
          <a:p>
            <a:pPr>
              <a:defRPr/>
            </a:pPr>
            <a:fld id="{D5143908-0819-4B70-B92B-71A05F9F97D4}" type="slidenum">
              <a:rPr lang="zh-CN" altLang="en-US" smtClean="0"/>
              <a:pPr>
                <a:defRPr/>
              </a:pPr>
              <a:t>140</a:t>
            </a:fld>
            <a:endParaRPr lang="zh-CN" altLang="en-US" dirty="0"/>
          </a:p>
        </p:txBody>
      </p:sp>
    </p:spTree>
    <p:extLst>
      <p:ext uri="{BB962C8B-B14F-4D97-AF65-F5344CB8AC3E}">
        <p14:creationId xmlns:p14="http://schemas.microsoft.com/office/powerpoint/2010/main" val="25671153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232623"/>
          </a:xfrm>
        </p:spPr>
        <p:txBody>
          <a:bodyPr/>
          <a:lstStyle/>
          <a:p>
            <a:pPr lvl="1"/>
            <a:r>
              <a:rPr lang="zh-CN" altLang="en-US" dirty="0"/>
              <a:t>交通工具类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Vehicle  </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virtual 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我是交通工具！重量为</a:t>
            </a:r>
            <a:r>
              <a:rPr lang="en-US" altLang="zh-CN" sz="2000" b="1" dirty="0">
                <a:latin typeface="Courier New" panose="02070309020205020404" pitchFamily="49" charset="0"/>
                <a:cs typeface="Courier New" panose="02070309020205020404" pitchFamily="49" charset="0"/>
              </a:rPr>
              <a:t>"&lt;&lt;weight&lt;&lt;"</a:t>
            </a:r>
            <a:r>
              <a:rPr lang="zh-CN" altLang="en-US" sz="2000" b="1" dirty="0">
                <a:latin typeface="Courier New" panose="02070309020205020404" pitchFamily="49" charset="0"/>
                <a:cs typeface="Courier New" panose="02070309020205020404" pitchFamily="49" charset="0"/>
              </a:rPr>
              <a:t>吨</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5A732B3E-5853-437A-B4BA-EB966B4D5B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7BFCB803-FF9D-409F-8590-A4F5F0F6C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A403F7-AC8A-4688-B62C-45A9CB8C18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244CC7-8E0A-42C0-8B60-6F077A6996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8DD2E2D-34A4-409B-A1D4-96A6824527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516DB3F-2760-429F-84C3-5D59B0ABAD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2691C03-C861-4D63-94F1-7E7FB3AF35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4F378970-4228-46FE-859E-D3B39E4249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8687ABA-08CF-4384-91FF-29AB89879A32}"/>
              </a:ext>
            </a:extLst>
          </p:cNvPr>
          <p:cNvSpPr>
            <a:spLocks noGrp="1"/>
          </p:cNvSpPr>
          <p:nvPr>
            <p:ph type="sldNum" sz="quarter" idx="11"/>
          </p:nvPr>
        </p:nvSpPr>
        <p:spPr/>
        <p:txBody>
          <a:bodyPr/>
          <a:lstStyle/>
          <a:p>
            <a:pPr>
              <a:defRPr/>
            </a:pPr>
            <a:fld id="{D5143908-0819-4B70-B92B-71A05F9F97D4}" type="slidenum">
              <a:rPr lang="zh-CN" altLang="en-US" smtClean="0"/>
              <a:pPr>
                <a:defRPr/>
              </a:pPr>
              <a:t>141</a:t>
            </a:fld>
            <a:endParaRPr lang="zh-CN" altLang="en-US" dirty="0"/>
          </a:p>
        </p:txBody>
      </p:sp>
    </p:spTree>
    <p:extLst>
      <p:ext uri="{BB962C8B-B14F-4D97-AF65-F5344CB8AC3E}">
        <p14:creationId xmlns:p14="http://schemas.microsoft.com/office/powerpoint/2010/main" val="40789570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汽车类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public Veh</a:t>
            </a:r>
            <a:r>
              <a:rPr lang="en-US" altLang="zh-CN" sz="2000" b="1" dirty="0">
                <a:solidFill>
                  <a:schemeClr val="tx2"/>
                </a:solidFill>
                <a:latin typeface="Courier New" panose="02070309020205020404" pitchFamily="49" charset="0"/>
                <a:cs typeface="Courier New" panose="02070309020205020404" pitchFamily="49" charset="0"/>
              </a:rPr>
              <a:t>icle</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汽车，派生类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Car(</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a):Vehicle(w)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 a;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 void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//virtual</a:t>
            </a:r>
            <a:r>
              <a:rPr lang="zh-CN" altLang="en-US" sz="2000" b="1" dirty="0">
                <a:solidFill>
                  <a:srgbClr val="007635"/>
                </a:solidFill>
                <a:latin typeface="Courier New" panose="02070309020205020404" pitchFamily="49" charset="0"/>
                <a:cs typeface="Courier New" panose="02070309020205020404" pitchFamily="49" charset="0"/>
              </a:rPr>
              <a:t>可省略</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我是汽车！排气量为</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&lt;&lt;"CC"&lt;&lt;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C19F0C7-DEBA-4623-B19A-95F4FE65E87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5AA22A-7FEB-42BC-99E8-C3C9DE6F0A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C33EC59-9F72-49DC-AA5D-0BD09C0A4F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51FA5726-5412-42A0-B6FB-9A92384E28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781B25B-47F4-484A-A981-9F9763329B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02F920E8-EE8A-4DCD-874D-AA3DCD39C8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076C075C-F55C-445D-B520-4A2BE8B0C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58E80A1-5063-4BED-90CD-3214F43E1C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00EFD34C-AF1E-49A5-86C9-B31C84A12B65}"/>
              </a:ext>
            </a:extLst>
          </p:cNvPr>
          <p:cNvSpPr>
            <a:spLocks noGrp="1"/>
          </p:cNvSpPr>
          <p:nvPr>
            <p:ph type="sldNum" sz="quarter" idx="11"/>
          </p:nvPr>
        </p:nvSpPr>
        <p:spPr/>
        <p:txBody>
          <a:bodyPr/>
          <a:lstStyle/>
          <a:p>
            <a:pPr>
              <a:defRPr/>
            </a:pPr>
            <a:fld id="{D5143908-0819-4B70-B92B-71A05F9F97D4}" type="slidenum">
              <a:rPr lang="zh-CN" altLang="en-US" smtClean="0"/>
              <a:pPr>
                <a:defRPr/>
              </a:pPr>
              <a:t>142</a:t>
            </a:fld>
            <a:endParaRPr lang="zh-CN" altLang="en-US" dirty="0"/>
          </a:p>
        </p:txBody>
      </p:sp>
    </p:spTree>
    <p:extLst>
      <p:ext uri="{BB962C8B-B14F-4D97-AF65-F5344CB8AC3E}">
        <p14:creationId xmlns:p14="http://schemas.microsoft.com/office/powerpoint/2010/main" val="8016400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r>
              <a:rPr lang="zh-CN" altLang="en-US" dirty="0"/>
              <a:t>船类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Boat: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船，派生类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Boat(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t):Vehicle(w) {  </a:t>
            </a:r>
          </a:p>
          <a:p>
            <a:pPr lvl="1">
              <a:spcBef>
                <a:spcPts val="0"/>
              </a:spcBef>
              <a:buNone/>
            </a:pPr>
            <a:r>
              <a:rPr lang="en-US" altLang="zh-CN" sz="2000" b="1" dirty="0">
                <a:latin typeface="Courier New" panose="02070309020205020404" pitchFamily="49" charset="0"/>
                <a:cs typeface="Courier New" panose="02070309020205020404" pitchFamily="49" charset="0"/>
              </a:rPr>
              <a:t>            tonnage = 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6600"/>
                </a:solidFill>
                <a:latin typeface="Courier New" panose="02070309020205020404" pitchFamily="49" charset="0"/>
                <a:cs typeface="Courier New" panose="02070309020205020404" pitchFamily="49" charset="0"/>
              </a:rPr>
              <a:t>//virtual</a:t>
            </a:r>
            <a:r>
              <a:rPr lang="zh-CN" altLang="en-US" sz="2000" b="1" dirty="0">
                <a:solidFill>
                  <a:srgbClr val="006600"/>
                </a:solidFill>
                <a:latin typeface="Courier New" panose="02070309020205020404" pitchFamily="49" charset="0"/>
                <a:cs typeface="Courier New" panose="02070309020205020404" pitchFamily="49" charset="0"/>
              </a:rPr>
              <a:t>可省略</a:t>
            </a:r>
            <a:r>
              <a:rPr lang="en-US" altLang="zh-CN" sz="2000" b="1" dirty="0">
                <a:solidFill>
                  <a:srgbClr val="006600"/>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我是船！排水量为</a:t>
            </a:r>
            <a:r>
              <a:rPr lang="en-US" altLang="zh-CN" sz="2000" b="1" dirty="0">
                <a:latin typeface="Courier New" panose="02070309020205020404" pitchFamily="49" charset="0"/>
                <a:cs typeface="Courier New" panose="02070309020205020404" pitchFamily="49" charset="0"/>
              </a:rPr>
              <a:t>"&lt;&lt;tonnage&lt;&lt;"</a:t>
            </a:r>
            <a:r>
              <a:rPr lang="zh-CN" altLang="en-US" sz="2000" b="1" dirty="0">
                <a:latin typeface="Courier New" panose="02070309020205020404" pitchFamily="49" charset="0"/>
                <a:cs typeface="Courier New" panose="02070309020205020404" pitchFamily="49" charset="0"/>
              </a:rPr>
              <a:t>顿</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tonnage;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AC5A49EA-7B74-4D2E-9D58-D9457E8F79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675B26C-9208-4642-A823-BDFB1ABC9B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EB5577C-D99A-40E3-811E-A86A812417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00C9997-D4E9-4D16-8A29-26983D99B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1CD38E-2CF4-4368-A4FF-96D0A8BB52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1D8B74E-FF6E-498F-8FED-149C54D93B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99F8D5E-BEB4-48F9-BC2E-C3354597B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C33EA7D-C4EE-4EA9-B941-8750375393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04F72AA-0CA1-4F87-BA10-CED70B35A8B8}"/>
              </a:ext>
            </a:extLst>
          </p:cNvPr>
          <p:cNvSpPr>
            <a:spLocks noGrp="1"/>
          </p:cNvSpPr>
          <p:nvPr>
            <p:ph type="sldNum" sz="quarter" idx="11"/>
          </p:nvPr>
        </p:nvSpPr>
        <p:spPr/>
        <p:txBody>
          <a:bodyPr/>
          <a:lstStyle/>
          <a:p>
            <a:pPr>
              <a:defRPr/>
            </a:pPr>
            <a:fld id="{D5143908-0819-4B70-B92B-71A05F9F97D4}" type="slidenum">
              <a:rPr lang="zh-CN" altLang="en-US" smtClean="0"/>
              <a:pPr>
                <a:defRPr/>
              </a:pPr>
              <a:t>143</a:t>
            </a:fld>
            <a:endParaRPr lang="zh-CN" altLang="en-US" dirty="0"/>
          </a:p>
        </p:txBody>
      </p:sp>
    </p:spTree>
    <p:extLst>
      <p:ext uri="{BB962C8B-B14F-4D97-AF65-F5344CB8AC3E}">
        <p14:creationId xmlns:p14="http://schemas.microsoft.com/office/powerpoint/2010/main" val="296379240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 &lt;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Vehicle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Vehicle(10);</a:t>
            </a:r>
            <a:endParaRPr lang="zh-CN" altLang="en-US" sz="2000" b="1" dirty="0">
              <a:latin typeface="Courier New" panose="02070309020205020404" pitchFamily="49" charset="0"/>
              <a:cs typeface="Courier New" panose="02070309020205020404" pitchFamily="49" charset="0"/>
            </a:endParaRPr>
          </a:p>
          <a:p>
            <a:pPr lvl="1">
              <a:spcBef>
                <a:spcPts val="0"/>
              </a:spcBef>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 v (10);</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创建一个基类对象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 = b;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将派生类对象赋值给基类对象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v.ShowMe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基类对象访问虚函数，未实现动态联编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A21C765-4FFC-465D-83D4-CF0E559BB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5467695-9CEA-407F-955A-14437EF77E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C335D92-7BEF-45B6-8323-5EA26065E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5153FC-425E-478C-9824-84B254C4EA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B646A7D-79AC-4584-AA50-9C05F6C30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96520F5-C74D-4D99-A26E-FDEE0B9C7F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B37CA0D7-42A9-40F5-BFE2-2D500376EB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B6294D0-4CE5-4EFB-8708-4CA248A0D8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C696C7-2436-484C-B87B-3300D5BEA572}"/>
              </a:ext>
            </a:extLst>
          </p:cNvPr>
          <p:cNvSpPr>
            <a:spLocks noGrp="1"/>
          </p:cNvSpPr>
          <p:nvPr>
            <p:ph type="sldNum" sz="quarter" idx="11"/>
          </p:nvPr>
        </p:nvSpPr>
        <p:spPr/>
        <p:txBody>
          <a:bodyPr/>
          <a:lstStyle/>
          <a:p>
            <a:pPr>
              <a:defRPr/>
            </a:pPr>
            <a:fld id="{D5143908-0819-4B70-B92B-71A05F9F97D4}" type="slidenum">
              <a:rPr lang="zh-CN" altLang="en-US" smtClean="0"/>
              <a:pPr>
                <a:defRPr/>
              </a:pPr>
              <a:t>144</a:t>
            </a:fld>
            <a:endParaRPr lang="zh-CN" altLang="en-US" dirty="0"/>
          </a:p>
        </p:txBody>
      </p:sp>
    </p:spTree>
    <p:extLst>
      <p:ext uri="{BB962C8B-B14F-4D97-AF65-F5344CB8AC3E}">
        <p14:creationId xmlns:p14="http://schemas.microsoft.com/office/powerpoint/2010/main" val="3329936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err="1">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 0;</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纯虚函数，</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类成为抽象基类</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7635"/>
                </a:solidFill>
                <a:latin typeface="Courier New" panose="02070309020205020404" pitchFamily="49" charset="0"/>
                <a:cs typeface="Courier New" panose="02070309020205020404" pitchFamily="49" charset="0"/>
              </a:rPr>
              <a:t>		//</a:t>
            </a:r>
            <a:r>
              <a:rPr lang="zh-CN" altLang="en-US" sz="2000" b="1" dirty="0">
                <a:solidFill>
                  <a:srgbClr val="007635"/>
                </a:solidFill>
                <a:latin typeface="Courier New" panose="02070309020205020404" pitchFamily="49" charset="0"/>
                <a:cs typeface="Courier New" panose="02070309020205020404" pitchFamily="49" charset="0"/>
              </a:rPr>
              <a:t>不能够创建</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类的对象</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体现“抽象”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845D556D-74DB-40B8-AF70-B3FE03F1E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C91A6EBB-13F4-4B8D-8998-D75FC393C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E058EE2-2C1E-4D85-8289-AA23DED5B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5A46236-CA1E-46BA-84D2-FFA6838D1E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13E058D-ACFA-4A1F-BBCA-947FB13DEA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96856CC-1503-47F6-BDBA-1BB35DDB7F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DEAA3DB-BCF3-47C2-A0AF-2355C3F4D8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F908FD4-1A8B-4994-AEB8-0F5D2F03EA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ECA222F-2374-4DD2-92B9-DA994E41066D}"/>
              </a:ext>
            </a:extLst>
          </p:cNvPr>
          <p:cNvSpPr>
            <a:spLocks noGrp="1"/>
          </p:cNvSpPr>
          <p:nvPr>
            <p:ph type="sldNum" sz="quarter" idx="11"/>
          </p:nvPr>
        </p:nvSpPr>
        <p:spPr/>
        <p:txBody>
          <a:bodyPr/>
          <a:lstStyle/>
          <a:p>
            <a:pPr>
              <a:defRPr/>
            </a:pPr>
            <a:fld id="{D5143908-0819-4B70-B92B-71A05F9F97D4}" type="slidenum">
              <a:rPr lang="zh-CN" altLang="en-US" smtClean="0"/>
              <a:pPr>
                <a:defRPr/>
              </a:pPr>
              <a:t>145</a:t>
            </a:fld>
            <a:endParaRPr lang="zh-CN" altLang="en-US" dirty="0"/>
          </a:p>
        </p:txBody>
      </p:sp>
    </p:spTree>
    <p:extLst>
      <p:ext uri="{BB962C8B-B14F-4D97-AF65-F5344CB8AC3E}">
        <p14:creationId xmlns:p14="http://schemas.microsoft.com/office/powerpoint/2010/main" val="401025827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a:latin typeface="Courier New" panose="02070309020205020404" pitchFamily="49" charset="0"/>
                <a:cs typeface="Courier New" panose="02070309020205020404" pitchFamily="49" charset="0"/>
              </a:rPr>
              <a:t>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Vehicle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 new Vehicle(10)</a:t>
            </a:r>
            <a:r>
              <a:rPr lang="en-US" altLang="zh-CN" sz="2000" b="1" dirty="0">
                <a:solidFill>
                  <a:srgbClr val="007635"/>
                </a:solidFill>
                <a:latin typeface="Courier New" panose="02070309020205020404" pitchFamily="49" charset="0"/>
                <a:cs typeface="Courier New" panose="02070309020205020404" pitchFamily="49" charset="0"/>
              </a:rPr>
              <a:t>//ERROR</a:t>
            </a:r>
            <a:endParaRPr lang="zh-CN" altLang="en-US"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-&gt;</a:t>
            </a:r>
            <a:r>
              <a:rPr lang="en-US" altLang="zh-CN" sz="2000" b="1" dirty="0" err="1">
                <a:solidFill>
                  <a:srgbClr val="FF0000"/>
                </a:solidFill>
                <a:latin typeface="Courier New" panose="02070309020205020404" pitchFamily="49" charset="0"/>
                <a:cs typeface="Courier New" panose="02070309020205020404" pitchFamily="49" charset="0"/>
              </a:rPr>
              <a:t>ShowMe</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//ERROR</a:t>
            </a:r>
            <a:r>
              <a:rPr lang="zh-CN" altLang="en-US" sz="2000" b="1" dirty="0">
                <a:solidFill>
                  <a:srgbClr val="007635"/>
                </a:solidFill>
                <a:latin typeface="Courier New" panose="02070309020205020404" pitchFamily="49" charset="0"/>
                <a:cs typeface="Courier New" panose="02070309020205020404" pitchFamily="49" charset="0"/>
              </a:rPr>
              <a:t>纯虚函数不能直接调用</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Vehicle *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用派生类对象进行初始化</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FF3A6F2D-A328-4F5B-8AAF-DFD8A1472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3CCA181-D7DA-41D4-BE42-D90C74CE8D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6073813-12C4-4433-B7F9-47A0A89516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EB904E8-560F-4E30-A853-147F56E791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B4FBA195-712C-4219-8D4F-BF08D9DCAB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DE13E005-E7EF-4BCB-993C-C96C4A32F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88C510D-7DEE-4F35-A4DF-04F8C758D3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422BFDF-2E30-4583-9101-ABF1B71703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96E926-1968-4059-BA93-EEE304A5CEE6}"/>
              </a:ext>
            </a:extLst>
          </p:cNvPr>
          <p:cNvSpPr>
            <a:spLocks noGrp="1"/>
          </p:cNvSpPr>
          <p:nvPr>
            <p:ph type="sldNum" sz="quarter" idx="11"/>
          </p:nvPr>
        </p:nvSpPr>
        <p:spPr/>
        <p:txBody>
          <a:bodyPr/>
          <a:lstStyle/>
          <a:p>
            <a:pPr>
              <a:defRPr/>
            </a:pPr>
            <a:fld id="{D5143908-0819-4B70-B92B-71A05F9F97D4}" type="slidenum">
              <a:rPr lang="zh-CN" altLang="en-US" smtClean="0"/>
              <a:pPr>
                <a:defRPr/>
              </a:pPr>
              <a:t>146</a:t>
            </a:fld>
            <a:endParaRPr lang="zh-CN" altLang="en-US" dirty="0"/>
          </a:p>
        </p:txBody>
      </p:sp>
    </p:spTree>
    <p:extLst>
      <p:ext uri="{BB962C8B-B14F-4D97-AF65-F5344CB8AC3E}">
        <p14:creationId xmlns:p14="http://schemas.microsoft.com/office/powerpoint/2010/main" val="3527715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97201919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178719"/>
            <a:ext cx="8229600" cy="4500562"/>
          </a:xfrm>
        </p:spPr>
        <p:txBody>
          <a:bodyPr/>
          <a:lstStyle/>
          <a:p>
            <a:pPr>
              <a:spcBef>
                <a:spcPts val="0"/>
              </a:spcBef>
              <a:buNone/>
            </a:pPr>
            <a:r>
              <a:rPr lang="zh-CN" altLang="en-US" dirty="0">
                <a:solidFill>
                  <a:schemeClr val="accent6">
                    <a:lumMod val="75000"/>
                  </a:schemeClr>
                </a:solidFill>
              </a:rPr>
              <a:t>程序执行后的显示结果如下：</a:t>
            </a:r>
          </a:p>
          <a:p>
            <a:pPr>
              <a:spcBef>
                <a:spcPts val="0"/>
              </a:spcBef>
              <a:buNone/>
            </a:pPr>
            <a:r>
              <a:rPr lang="en-US" altLang="zh-CN" sz="2400" b="1" dirty="0" err="1">
                <a:latin typeface="Courier New" panose="02070309020205020404" pitchFamily="49" charset="0"/>
                <a:cs typeface="Courier New" panose="02070309020205020404" pitchFamily="49" charset="0"/>
              </a:rPr>
              <a:t>zhang</a:t>
            </a:r>
            <a:r>
              <a:rPr lang="en-US" altLang="zh-CN" sz="2400" b="1" dirty="0">
                <a:latin typeface="Courier New" panose="02070309020205020404" pitchFamily="49" charset="0"/>
                <a:cs typeface="Courier New" panose="02070309020205020404" pitchFamily="49" charset="0"/>
              </a:rPr>
              <a:t>: 23 : 610.5</a:t>
            </a:r>
          </a:p>
          <a:p>
            <a:pPr>
              <a:spcBef>
                <a:spcPts val="0"/>
              </a:spcBef>
              <a:buNone/>
            </a:pPr>
            <a:r>
              <a:rPr lang="en-US" altLang="zh-CN" sz="2400" b="1" dirty="0" err="1">
                <a:latin typeface="Courier New" panose="02070309020205020404" pitchFamily="49" charset="0"/>
                <a:cs typeface="Courier New" panose="02070309020205020404" pitchFamily="49" charset="0"/>
              </a:rPr>
              <a:t>zhao</a:t>
            </a:r>
            <a:r>
              <a:rPr lang="en-US" altLang="zh-CN" sz="2400" b="1" dirty="0">
                <a:latin typeface="Courier New" panose="02070309020205020404" pitchFamily="49" charset="0"/>
                <a:cs typeface="Courier New" panose="02070309020205020404" pitchFamily="49" charset="0"/>
              </a:rPr>
              <a:t>: 27 : 824.75</a:t>
            </a:r>
          </a:p>
          <a:p>
            <a:pPr>
              <a:spcBef>
                <a:spcPts val="0"/>
              </a:spcBef>
              <a:buNone/>
            </a:pPr>
            <a:r>
              <a:rPr lang="en-US" altLang="zh-CN" sz="2400" b="1" dirty="0" err="1">
                <a:latin typeface="Courier New" panose="02070309020205020404" pitchFamily="49" charset="0"/>
                <a:cs typeface="Courier New" panose="02070309020205020404" pitchFamily="49" charset="0"/>
              </a:rPr>
              <a:t>li</a:t>
            </a:r>
            <a:r>
              <a:rPr lang="en-US" altLang="zh-CN" sz="2400" b="1" dirty="0">
                <a:latin typeface="Courier New" panose="02070309020205020404" pitchFamily="49" charset="0"/>
                <a:cs typeface="Courier New" panose="02070309020205020404" pitchFamily="49" charset="0"/>
              </a:rPr>
              <a:t>: 32 : 812.45</a:t>
            </a:r>
          </a:p>
          <a:p>
            <a:pPr>
              <a:spcBef>
                <a:spcPts val="0"/>
              </a:spcBef>
              <a:buNone/>
            </a:pPr>
            <a:r>
              <a:rPr lang="en-US" altLang="zh-CN" sz="2400" b="1" dirty="0">
                <a:latin typeface="Courier New" panose="02070309020205020404" pitchFamily="49" charset="0"/>
                <a:cs typeface="Courier New" panose="02070309020205020404" pitchFamily="49" charset="0"/>
              </a:rPr>
              <a:t>level:11</a:t>
            </a:r>
          </a:p>
          <a:p>
            <a:pPr>
              <a:spcBef>
                <a:spcPts val="0"/>
              </a:spcBef>
              <a:buNone/>
            </a:pPr>
            <a:r>
              <a:rPr lang="en-US" altLang="zh-CN" sz="2400" b="1" dirty="0">
                <a:latin typeface="Courier New" panose="02070309020205020404" pitchFamily="49" charset="0"/>
                <a:cs typeface="Courier New" panose="02070309020205020404" pitchFamily="49" charset="0"/>
              </a:rPr>
              <a:t>cui: 34 : 1200.5</a:t>
            </a:r>
          </a:p>
          <a:p>
            <a:pPr>
              <a:spcBef>
                <a:spcPts val="0"/>
              </a:spcBef>
              <a:buNone/>
            </a:pPr>
            <a:r>
              <a:rPr lang="en-US" altLang="zh-CN" sz="2400" b="1" dirty="0" err="1">
                <a:latin typeface="Courier New" panose="02070309020205020404" pitchFamily="49" charset="0"/>
                <a:cs typeface="Courier New" panose="02070309020205020404" pitchFamily="49" charset="0"/>
              </a:rPr>
              <a:t>meng</a:t>
            </a:r>
            <a:r>
              <a:rPr lang="en-US" altLang="zh-CN" sz="2400" b="1" dirty="0">
                <a:latin typeface="Courier New" panose="02070309020205020404" pitchFamily="49" charset="0"/>
                <a:cs typeface="Courier New" panose="02070309020205020404" pitchFamily="49" charset="0"/>
              </a:rPr>
              <a:t>: 26 : 1420.1</a:t>
            </a:r>
          </a:p>
          <a:p>
            <a:pPr>
              <a:spcBef>
                <a:spcPts val="0"/>
              </a:spcBef>
              <a:buNone/>
            </a:pPr>
            <a:r>
              <a:rPr lang="en-US" altLang="zh-CN" sz="2400" b="1" dirty="0" err="1">
                <a:latin typeface="Courier New" panose="02070309020205020404" pitchFamily="49" charset="0"/>
                <a:cs typeface="Courier New" panose="02070309020205020404" pitchFamily="49" charset="0"/>
              </a:rPr>
              <a:t>speciality:E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academic </a:t>
            </a:r>
            <a:r>
              <a:rPr lang="en-US" altLang="zh-CN" sz="2400" b="1" dirty="0" err="1">
                <a:latin typeface="Courier New" panose="02070309020205020404" pitchFamily="49" charset="0"/>
                <a:cs typeface="Courier New" panose="02070309020205020404" pitchFamily="49" charset="0"/>
              </a:rPr>
              <a:t>degree:M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err="1">
                <a:latin typeface="Courier New" panose="02070309020205020404" pitchFamily="49" charset="0"/>
                <a:cs typeface="Courier New" panose="02070309020205020404" pitchFamily="49" charset="0"/>
              </a:rPr>
              <a:t>zhou</a:t>
            </a:r>
            <a:r>
              <a:rPr lang="en-US" altLang="zh-CN" sz="2400" b="1" dirty="0">
                <a:latin typeface="Courier New" panose="02070309020205020404" pitchFamily="49" charset="0"/>
                <a:cs typeface="Courier New" panose="02070309020205020404" pitchFamily="49" charset="0"/>
              </a:rPr>
              <a:t>: 38 : 1800.2</a:t>
            </a:r>
          </a:p>
          <a:p>
            <a:pPr>
              <a:spcBef>
                <a:spcPts val="0"/>
              </a:spcBef>
              <a:buNone/>
            </a:pPr>
            <a:r>
              <a:rPr lang="en-US" altLang="zh-CN" sz="2400" b="1" dirty="0">
                <a:latin typeface="Courier New" panose="02070309020205020404" pitchFamily="49" charset="0"/>
                <a:cs typeface="Courier New" panose="02070309020205020404" pitchFamily="49" charset="0"/>
              </a:rPr>
              <a:t>level:2</a:t>
            </a:r>
          </a:p>
          <a:p>
            <a:pPr>
              <a:spcBef>
                <a:spcPts val="0"/>
              </a:spcBef>
              <a:buNone/>
            </a:pPr>
            <a:r>
              <a:rPr lang="en-US" altLang="zh-CN" sz="2400" b="1" dirty="0">
                <a:latin typeface="Courier New" panose="02070309020205020404" pitchFamily="49" charset="0"/>
                <a:cs typeface="Courier New" panose="02070309020205020404" pitchFamily="49" charset="0"/>
              </a:rPr>
              <a:t>post:1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454C766-A52D-4945-8716-630BE1AC425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C3C7B0-5ED6-46AE-B86C-815043004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6CAF0C04-A875-4F77-A41A-5B90A8D0BE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782B86B-39C2-4EAF-9EE9-F03DFC83BE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BF0F5D-E7C9-4918-A076-01A0C9367B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3475A9F-6E47-49C0-AB3E-4897D71125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80F1B63-003D-493F-ACED-7071EDDEF89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04470DE-C0BB-4AFC-83D4-AEF5FA6876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27BA4818-8B3C-46CD-94B4-5141CCDF31FC}"/>
              </a:ext>
            </a:extLst>
          </p:cNvPr>
          <p:cNvSpPr>
            <a:spLocks noGrp="1"/>
          </p:cNvSpPr>
          <p:nvPr>
            <p:ph type="sldNum" sz="quarter" idx="11"/>
          </p:nvPr>
        </p:nvSpPr>
        <p:spPr/>
        <p:txBody>
          <a:bodyPr/>
          <a:lstStyle/>
          <a:p>
            <a:pPr>
              <a:defRPr/>
            </a:pPr>
            <a:fld id="{D5143908-0819-4B70-B92B-71A05F9F97D4}" type="slidenum">
              <a:rPr lang="zh-CN" altLang="en-US" smtClean="0"/>
              <a:pPr>
                <a:defRPr/>
              </a:pPr>
              <a:t>14</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对基类和派生类的描述中错误的是（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派生类是基类的具体化</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基类继承了派生类的属性</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派生类是基类定义的延续</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派生类是基类的特殊化</a:t>
            </a:r>
          </a:p>
        </p:txBody>
      </p:sp>
      <p:sp>
        <p:nvSpPr>
          <p:cNvPr id="8" name="椭圆 7"/>
          <p:cNvSpPr>
            <a:spLocks noChangeAspect="1"/>
          </p:cNvSpPr>
          <p:nvPr>
            <p:custDataLst>
              <p:tags r:id="rId7"/>
            </p:custDataLst>
          </p:nvPr>
        </p:nvSpPr>
        <p:spPr bwMode="auto">
          <a:xfrm>
            <a:off x="19788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978819" y="3637954"/>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9788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9788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单选题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9FA22E24-7530-4675-9E39-50E01B9A29B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782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5C13EA-EA71-499B-8E45-B7336F7AE96D}"/>
              </a:ext>
            </a:extLst>
          </p:cNvPr>
          <p:cNvSpPr>
            <a:spLocks noGrp="1"/>
          </p:cNvSpPr>
          <p:nvPr>
            <p:ph idx="1"/>
          </p:nvPr>
        </p:nvSpPr>
        <p:spPr>
          <a:xfrm>
            <a:off x="457200" y="1769055"/>
            <a:ext cx="8229600" cy="4500562"/>
          </a:xfrm>
        </p:spPr>
        <p:txBody>
          <a:bodyPr/>
          <a:lstStyle/>
          <a:p>
            <a:r>
              <a:rPr lang="zh-CN" altLang="en-US" dirty="0"/>
              <a:t>在类定义时，使用关键字</a:t>
            </a:r>
            <a:r>
              <a:rPr lang="en-US" altLang="zh-CN" dirty="0"/>
              <a:t>final</a:t>
            </a:r>
            <a:r>
              <a:rPr lang="zh-CN" altLang="en-US" dirty="0"/>
              <a:t>限定，则该类不允许任何类继承</a:t>
            </a:r>
          </a:p>
        </p:txBody>
      </p:sp>
      <p:sp>
        <p:nvSpPr>
          <p:cNvPr id="3" name="标题 2">
            <a:extLst>
              <a:ext uri="{FF2B5EF4-FFF2-40B4-BE49-F238E27FC236}">
                <a16:creationId xmlns:a16="http://schemas.microsoft.com/office/drawing/2014/main" id="{B3724B08-7301-48DA-8EB2-3EA07D323AB3}"/>
              </a:ext>
            </a:extLst>
          </p:cNvPr>
          <p:cNvSpPr>
            <a:spLocks noGrp="1"/>
          </p:cNvSpPr>
          <p:nvPr>
            <p:ph type="title"/>
          </p:nvPr>
        </p:nvSpPr>
        <p:spPr/>
        <p:txBody>
          <a:bodyPr/>
          <a:lstStyle/>
          <a:p>
            <a:r>
              <a:rPr lang="en-US" altLang="zh-CN" dirty="0"/>
              <a:t>final</a:t>
            </a:r>
            <a:r>
              <a:rPr lang="zh-CN" altLang="en-US" dirty="0"/>
              <a:t>关键字</a:t>
            </a:r>
          </a:p>
        </p:txBody>
      </p:sp>
      <p:sp>
        <p:nvSpPr>
          <p:cNvPr id="4" name="灯片编号占位符 3">
            <a:extLst>
              <a:ext uri="{FF2B5EF4-FFF2-40B4-BE49-F238E27FC236}">
                <a16:creationId xmlns:a16="http://schemas.microsoft.com/office/drawing/2014/main" id="{9BD1379A-A3F7-42C9-A9C7-0F6C90832709}"/>
              </a:ext>
            </a:extLst>
          </p:cNvPr>
          <p:cNvSpPr>
            <a:spLocks noGrp="1"/>
          </p:cNvSpPr>
          <p:nvPr>
            <p:ph type="sldNum" sz="quarter" idx="11"/>
          </p:nvPr>
        </p:nvSpPr>
        <p:spPr/>
        <p:txBody>
          <a:bodyPr/>
          <a:lstStyle/>
          <a:p>
            <a:pPr>
              <a:defRPr/>
            </a:pPr>
            <a:fld id="{D5143908-0819-4B70-B92B-71A05F9F97D4}" type="slidenum">
              <a:rPr lang="zh-CN" altLang="en-US" smtClean="0"/>
              <a:pPr>
                <a:defRPr/>
              </a:pPr>
              <a:t>16</a:t>
            </a:fld>
            <a:endParaRPr lang="zh-CN" altLang="en-US" dirty="0"/>
          </a:p>
        </p:txBody>
      </p:sp>
      <p:sp>
        <p:nvSpPr>
          <p:cNvPr id="5" name="矩形 4">
            <a:hlinkClick r:id="rId2" action="ppaction://hlinksldjump"/>
            <a:extLst>
              <a:ext uri="{FF2B5EF4-FFF2-40B4-BE49-F238E27FC236}">
                <a16:creationId xmlns:a16="http://schemas.microsoft.com/office/drawing/2014/main" id="{ADF35C5E-456C-411E-98B4-E6B7004AE8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0DAC86AD-E6B3-440F-98FF-ED0AF1221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0FBBF90-F200-466B-BB6F-197CE48135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FEB16590-0827-4726-80CB-AFE6397FE3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E896D557-59B7-4C18-8BB8-42D2E3B169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0" name="矩形 9">
            <a:hlinkClick r:id="" action="ppaction://noaction"/>
            <a:extLst>
              <a:ext uri="{FF2B5EF4-FFF2-40B4-BE49-F238E27FC236}">
                <a16:creationId xmlns:a16="http://schemas.microsoft.com/office/drawing/2014/main" id="{BFF489F2-EB1B-412B-B9CD-8B5855C42D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1" name="矩形 10">
            <a:hlinkClick r:id="" action="ppaction://noaction"/>
            <a:extLst>
              <a:ext uri="{FF2B5EF4-FFF2-40B4-BE49-F238E27FC236}">
                <a16:creationId xmlns:a16="http://schemas.microsoft.com/office/drawing/2014/main" id="{FFAE2B3E-9899-4C6D-B957-070EE2F30F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2" name="矩形 11">
            <a:hlinkClick r:id="" action="ppaction://noaction"/>
            <a:extLst>
              <a:ext uri="{FF2B5EF4-FFF2-40B4-BE49-F238E27FC236}">
                <a16:creationId xmlns:a16="http://schemas.microsoft.com/office/drawing/2014/main" id="{1E56C04B-D914-4ADE-8437-F4FCF2827F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3" name="矩形 12">
            <a:extLst>
              <a:ext uri="{FF2B5EF4-FFF2-40B4-BE49-F238E27FC236}">
                <a16:creationId xmlns:a16="http://schemas.microsoft.com/office/drawing/2014/main" id="{3DCCFE7E-F66D-4DA5-864E-EC4D619E8EF7}"/>
              </a:ext>
            </a:extLst>
          </p:cNvPr>
          <p:cNvSpPr/>
          <p:nvPr/>
        </p:nvSpPr>
        <p:spPr>
          <a:xfrm>
            <a:off x="418009" y="3068960"/>
            <a:ext cx="8352928" cy="2677656"/>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final</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19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a:t>
            </a:r>
          </a:p>
        </p:txBody>
      </p:sp>
      <p:sp>
        <p:nvSpPr>
          <p:cNvPr id="3" name="内容占位符 2"/>
          <p:cNvSpPr>
            <a:spLocks noGrp="1"/>
          </p:cNvSpPr>
          <p:nvPr>
            <p:ph idx="1"/>
          </p:nvPr>
        </p:nvSpPr>
        <p:spPr/>
        <p:txBody>
          <a:bodyPr/>
          <a:lstStyle/>
          <a:p>
            <a:r>
              <a:rPr lang="zh-CN" altLang="en-US" dirty="0"/>
              <a:t>派生类只有一个直接基类的情况称为单继承（</a:t>
            </a:r>
            <a:r>
              <a:rPr lang="en-US" altLang="zh-CN" dirty="0"/>
              <a:t>single-inheritance</a:t>
            </a:r>
            <a:r>
              <a:rPr lang="zh-CN" altLang="en-US" dirty="0"/>
              <a:t>）。</a:t>
            </a:r>
          </a:p>
          <a:p>
            <a:endParaRPr lang="zh-CN" altLang="en-US" dirty="0"/>
          </a:p>
        </p:txBody>
      </p:sp>
      <p:grpSp>
        <p:nvGrpSpPr>
          <p:cNvPr id="6" name="Group 33"/>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
        <p:nvSpPr>
          <p:cNvPr id="14" name="矩形 13">
            <a:hlinkClick r:id="rId2" action="ppaction://hlinksldjump"/>
            <a:extLst>
              <a:ext uri="{FF2B5EF4-FFF2-40B4-BE49-F238E27FC236}">
                <a16:creationId xmlns:a16="http://schemas.microsoft.com/office/drawing/2014/main" id="{18F64A93-DF12-4322-8319-66952E24EC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5" name="矩形 14">
            <a:hlinkClick r:id="" action="ppaction://noaction"/>
            <a:extLst>
              <a:ext uri="{FF2B5EF4-FFF2-40B4-BE49-F238E27FC236}">
                <a16:creationId xmlns:a16="http://schemas.microsoft.com/office/drawing/2014/main" id="{F23722AA-9361-4462-8557-C2DEC70CFC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B6079253-885E-454A-9131-BFAF339070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9453E1D7-A7BC-42D2-AEF5-F564EC4855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A1AF3B45-8780-4B2A-BC01-7F948F2684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9" name="矩形 18">
            <a:hlinkClick r:id="" action="ppaction://noaction"/>
            <a:extLst>
              <a:ext uri="{FF2B5EF4-FFF2-40B4-BE49-F238E27FC236}">
                <a16:creationId xmlns:a16="http://schemas.microsoft.com/office/drawing/2014/main" id="{ECF6D06A-28F4-4464-9038-E402E42671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0" name="矩形 19">
            <a:hlinkClick r:id="" action="ppaction://noaction"/>
            <a:extLst>
              <a:ext uri="{FF2B5EF4-FFF2-40B4-BE49-F238E27FC236}">
                <a16:creationId xmlns:a16="http://schemas.microsoft.com/office/drawing/2014/main" id="{58BE762F-06CE-48D1-9F14-1C49A6DB8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1" name="矩形 20">
            <a:hlinkClick r:id="" action="ppaction://noaction"/>
            <a:extLst>
              <a:ext uri="{FF2B5EF4-FFF2-40B4-BE49-F238E27FC236}">
                <a16:creationId xmlns:a16="http://schemas.microsoft.com/office/drawing/2014/main" id="{DDBFE5FD-8D3B-4B2A-BC58-8714CEA67A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2499F00C-C1F6-4348-A645-7E90084C191D}"/>
              </a:ext>
            </a:extLst>
          </p:cNvPr>
          <p:cNvSpPr>
            <a:spLocks noGrp="1"/>
          </p:cNvSpPr>
          <p:nvPr>
            <p:ph type="sldNum" sz="quarter" idx="11"/>
          </p:nvPr>
        </p:nvSpPr>
        <p:spPr/>
        <p:txBody>
          <a:bodyPr/>
          <a:lstStyle/>
          <a:p>
            <a:pPr>
              <a:defRPr/>
            </a:pPr>
            <a:fld id="{D5143908-0819-4B70-B92B-71A05F9F97D4}" type="slidenum">
              <a:rPr lang="zh-CN" altLang="en-US" smtClean="0"/>
              <a:pPr>
                <a:defRPr/>
              </a:pPr>
              <a:t>17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多级继承</a:t>
            </a:r>
            <a:endParaRPr lang="en-US" altLang="zh-CN" dirty="0"/>
          </a:p>
        </p:txBody>
      </p:sp>
      <p:sp>
        <p:nvSpPr>
          <p:cNvPr id="3" name="内容占位符 2"/>
          <p:cNvSpPr>
            <a:spLocks noGrp="1"/>
          </p:cNvSpPr>
          <p:nvPr>
            <p:ph idx="1"/>
          </p:nvPr>
        </p:nvSpPr>
        <p:spPr>
          <a:xfrm>
            <a:off x="457200" y="1714500"/>
            <a:ext cx="8153400" cy="4786334"/>
          </a:xfrm>
        </p:spPr>
        <p:txBody>
          <a:bodyPr/>
          <a:lstStyle/>
          <a:p>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4" name="矩形 3">
            <a:hlinkClick r:id="rId2" action="ppaction://hlinksldjump"/>
            <a:extLst>
              <a:ext uri="{FF2B5EF4-FFF2-40B4-BE49-F238E27FC236}">
                <a16:creationId xmlns:a16="http://schemas.microsoft.com/office/drawing/2014/main" id="{8485EB7B-1D23-468E-8106-8F6A6EA1CC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BD4A359-8575-4BA0-AE51-44B97DEC0A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F2909E5-ADA3-422C-A11F-60B71A3068A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7147AB0-6D0A-4BEE-9623-A646F4AE4F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8EB925B8-6AA8-4F41-903A-949EACDD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6ECDBBB3-E68A-4E26-8A1E-F1BDE4930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54F8A6-44EF-448F-A93B-33298A6B49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700FE1F3-D866-4CEC-8342-1B3C788441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F703B2FE-78C2-4D45-90F7-B8F537A03D27}"/>
              </a:ext>
            </a:extLst>
          </p:cNvPr>
          <p:cNvSpPr>
            <a:spLocks noGrp="1"/>
          </p:cNvSpPr>
          <p:nvPr>
            <p:ph type="sldNum" sz="quarter" idx="11"/>
          </p:nvPr>
        </p:nvSpPr>
        <p:spPr/>
        <p:txBody>
          <a:bodyPr/>
          <a:lstStyle/>
          <a:p>
            <a:pPr>
              <a:defRPr/>
            </a:pPr>
            <a:fld id="{D5143908-0819-4B70-B92B-71A05F9F97D4}" type="slidenum">
              <a:rPr lang="zh-CN" altLang="en-US" smtClean="0"/>
              <a:pPr>
                <a:defRPr/>
              </a:pPr>
              <a:t>18</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a:t>
            </a:fld>
            <a:endParaRPr lang="zh-CN" altLang="en-US" dirty="0"/>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多重继承</a:t>
            </a:r>
            <a:endParaRPr lang="en-US" altLang="zh-CN" dirty="0"/>
          </a:p>
        </p:txBody>
      </p:sp>
      <p:sp>
        <p:nvSpPr>
          <p:cNvPr id="3" name="内容占位符 2"/>
          <p:cNvSpPr>
            <a:spLocks noGrp="1"/>
          </p:cNvSpPr>
          <p:nvPr>
            <p:ph idx="1"/>
          </p:nvPr>
        </p:nvSpPr>
        <p:spPr/>
        <p:txBody>
          <a:bodyPr/>
          <a:lstStyle/>
          <a:p>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grpSp>
        <p:nvGrpSpPr>
          <p:cNvPr id="6" name="Group 32"/>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964769" y="3907373"/>
            <a:ext cx="1795501" cy="1323439"/>
          </a:xfrm>
          <a:prstGeom prst="rect">
            <a:avLst/>
          </a:prstGeom>
          <a:noFill/>
          <a:ln w="9525">
            <a:noFill/>
            <a:miter lim="800000"/>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703121" y="4238610"/>
            <a:ext cx="381000" cy="533400"/>
          </a:xfrm>
          <a:prstGeom prst="lef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21" name="矩形 20">
            <a:hlinkClick r:id="rId2" action="ppaction://hlinksldjump"/>
            <a:extLst>
              <a:ext uri="{FF2B5EF4-FFF2-40B4-BE49-F238E27FC236}">
                <a16:creationId xmlns:a16="http://schemas.microsoft.com/office/drawing/2014/main" id="{819CEB36-F579-401A-8601-795A1E836F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2" name="矩形 21">
            <a:hlinkClick r:id="" action="ppaction://noaction"/>
            <a:extLst>
              <a:ext uri="{FF2B5EF4-FFF2-40B4-BE49-F238E27FC236}">
                <a16:creationId xmlns:a16="http://schemas.microsoft.com/office/drawing/2014/main" id="{A2A19054-4E01-41A4-B5A5-DCE1AEC887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3" name="矩形 22">
            <a:hlinkClick r:id="" action="ppaction://noaction"/>
            <a:extLst>
              <a:ext uri="{FF2B5EF4-FFF2-40B4-BE49-F238E27FC236}">
                <a16:creationId xmlns:a16="http://schemas.microsoft.com/office/drawing/2014/main" id="{B95D21AD-5220-470C-82A6-E2937714FF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4" name="矩形 23">
            <a:hlinkClick r:id="" action="ppaction://noaction"/>
            <a:extLst>
              <a:ext uri="{FF2B5EF4-FFF2-40B4-BE49-F238E27FC236}">
                <a16:creationId xmlns:a16="http://schemas.microsoft.com/office/drawing/2014/main" id="{4F9BF6FF-919D-4524-8374-563DEFC74E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5" name="矩形 24">
            <a:hlinkClick r:id="" action="ppaction://noaction"/>
            <a:extLst>
              <a:ext uri="{FF2B5EF4-FFF2-40B4-BE49-F238E27FC236}">
                <a16:creationId xmlns:a16="http://schemas.microsoft.com/office/drawing/2014/main" id="{5F8B3219-230C-421C-B5AF-6B4C30B978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6" name="矩形 25">
            <a:hlinkClick r:id="" action="ppaction://noaction"/>
            <a:extLst>
              <a:ext uri="{FF2B5EF4-FFF2-40B4-BE49-F238E27FC236}">
                <a16:creationId xmlns:a16="http://schemas.microsoft.com/office/drawing/2014/main" id="{DC41AC2D-B282-4496-AC93-19DAE5869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7" name="矩形 26">
            <a:hlinkClick r:id="" action="ppaction://noaction"/>
            <a:extLst>
              <a:ext uri="{FF2B5EF4-FFF2-40B4-BE49-F238E27FC236}">
                <a16:creationId xmlns:a16="http://schemas.microsoft.com/office/drawing/2014/main" id="{37AC0F94-C9F2-485F-AB74-5C3BE547C5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8" name="矩形 27">
            <a:hlinkClick r:id="" action="ppaction://noaction"/>
            <a:extLst>
              <a:ext uri="{FF2B5EF4-FFF2-40B4-BE49-F238E27FC236}">
                <a16:creationId xmlns:a16="http://schemas.microsoft.com/office/drawing/2014/main" id="{6483445B-6437-4B9D-A742-BB87382788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A81CFE94-B566-475A-9586-C04F240B6922}"/>
              </a:ext>
            </a:extLst>
          </p:cNvPr>
          <p:cNvSpPr>
            <a:spLocks noGrp="1"/>
          </p:cNvSpPr>
          <p:nvPr>
            <p:ph type="sldNum" sz="quarter" idx="11"/>
          </p:nvPr>
        </p:nvSpPr>
        <p:spPr/>
        <p:txBody>
          <a:bodyPr/>
          <a:lstStyle/>
          <a:p>
            <a:pPr>
              <a:defRPr/>
            </a:pPr>
            <a:fld id="{D5143908-0819-4B70-B92B-71A05F9F97D4}"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0F22D8-3B95-4FA2-AD88-3C4ACA1570D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下列关于类的继承描述中，哪些是正确的</a:t>
            </a:r>
          </a:p>
        </p:txBody>
      </p:sp>
      <p:sp>
        <p:nvSpPr>
          <p:cNvPr id="5" name="文本框 4">
            <a:extLst>
              <a:ext uri="{FF2B5EF4-FFF2-40B4-BE49-F238E27FC236}">
                <a16:creationId xmlns:a16="http://schemas.microsoft.com/office/drawing/2014/main" id="{8C3F4573-9019-4DB9-80E1-6A4133F019C4}"/>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派生类可以访问基类的所有数据成员，也能调用基类的所有成员函数</a:t>
            </a:r>
          </a:p>
        </p:txBody>
      </p:sp>
      <p:sp>
        <p:nvSpPr>
          <p:cNvPr id="6" name="文本框 5">
            <a:extLst>
              <a:ext uri="{FF2B5EF4-FFF2-40B4-BE49-F238E27FC236}">
                <a16:creationId xmlns:a16="http://schemas.microsoft.com/office/drawing/2014/main" id="{8BE5D0A3-7D70-47FF-81FC-64C34C22B516}"/>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派生类也是基类，但基类不一定具有派生类的全部属性和方法</a:t>
            </a:r>
          </a:p>
        </p:txBody>
      </p:sp>
      <p:sp>
        <p:nvSpPr>
          <p:cNvPr id="7" name="文本框 6">
            <a:extLst>
              <a:ext uri="{FF2B5EF4-FFF2-40B4-BE49-F238E27FC236}">
                <a16:creationId xmlns:a16="http://schemas.microsoft.com/office/drawing/2014/main" id="{FC6A4DB7-A7AB-4B45-8D78-8C1FFC1736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继承描述类的层次关系，派生类可以具有与基类相同的属性和方法</a:t>
            </a:r>
          </a:p>
        </p:txBody>
      </p:sp>
      <p:sp>
        <p:nvSpPr>
          <p:cNvPr id="8" name="文本框 7">
            <a:extLst>
              <a:ext uri="{FF2B5EF4-FFF2-40B4-BE49-F238E27FC236}">
                <a16:creationId xmlns:a16="http://schemas.microsoft.com/office/drawing/2014/main" id="{F20F055A-0C4F-4521-9241-35E1BFADFB2D}"/>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一个基类可以有多个派生类，一个派生类可以有多个基类</a:t>
            </a:r>
          </a:p>
        </p:txBody>
      </p:sp>
      <p:sp>
        <p:nvSpPr>
          <p:cNvPr id="9" name="矩形 8">
            <a:extLst>
              <a:ext uri="{FF2B5EF4-FFF2-40B4-BE49-F238E27FC236}">
                <a16:creationId xmlns:a16="http://schemas.microsoft.com/office/drawing/2014/main" id="{EDD1B743-AA92-4225-BFB2-3586B52EB9F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920AB088-06BB-49D0-B61D-C05BB2D899B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4B8F2546-331A-4989-BA6E-5B2458B5BD3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9E518D43-C005-411A-A0DC-E69CA27E1BA9}"/>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4B14DF4-7507-4671-8337-FEC5E0C4874D}"/>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06BCD1A-5FA1-4347-A90A-6E4DEE00E74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2AFA8BB6-BA7D-4917-B469-6B6DA5187E27}"/>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0A2DFF28-9A9C-43B4-90A3-7F91262A0B5C}"/>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6E14D99-526D-4511-9BBF-87017C79B93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DF707348-BC24-4883-8157-20420DB8E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4E668277-2D42-4D2F-9B28-22952412C52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77498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p>
        </p:txBody>
      </p:sp>
      <p:sp>
        <p:nvSpPr>
          <p:cNvPr id="6" name="Text Box 3"/>
          <p:cNvSpPr txBox="1">
            <a:spLocks noChangeArrowheads="1"/>
          </p:cNvSpPr>
          <p:nvPr/>
        </p:nvSpPr>
        <p:spPr bwMode="auto">
          <a:xfrm>
            <a:off x="323850" y="3008302"/>
            <a:ext cx="801688" cy="1938992"/>
          </a:xfrm>
          <a:prstGeom prst="rect">
            <a:avLst/>
          </a:prstGeom>
          <a:noFill/>
          <a:ln w="9525">
            <a:noFill/>
            <a:miter lim="800000"/>
          </a:ln>
          <a:effectLst/>
        </p:spPr>
        <p:txBody>
          <a:bodyPr>
            <a:spAutoFit/>
          </a:bodyPr>
          <a:lstStyle/>
          <a:p>
            <a:r>
              <a:rPr kumimoji="1" lang="zh-CN" altLang="en-US" sz="2400" b="1" dirty="0">
                <a:solidFill>
                  <a:srgbClr val="FF0000"/>
                </a:solidFill>
                <a:latin typeface="楷体_GB2312" pitchFamily="49" charset="-122"/>
                <a:ea typeface="楷体_GB2312" pitchFamily="49" charset="-122"/>
              </a:rPr>
              <a:t>编制派生类时可分四步</a:t>
            </a:r>
            <a:r>
              <a:rPr kumimoji="1" lang="zh-CN" altLang="en-US" sz="2400" b="1" dirty="0">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p:nvPr/>
        </p:nvSpPr>
        <p:spPr bwMode="auto">
          <a:xfrm>
            <a:off x="1187450" y="2360602"/>
            <a:ext cx="381000" cy="3200400"/>
          </a:xfrm>
          <a:prstGeom prst="leftBrace">
            <a:avLst>
              <a:gd name="adj1" fmla="val 70000"/>
              <a:gd name="adj2" fmla="val 50000"/>
            </a:avLst>
          </a:prstGeom>
          <a:noFill/>
          <a:ln w="9525">
            <a:solidFill>
              <a:schemeClr val="tx1"/>
            </a:solidFill>
            <a:rou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
        <p:nvSpPr>
          <p:cNvPr id="18" name="矩形 17">
            <a:hlinkClick r:id="rId2" action="ppaction://hlinksldjump"/>
            <a:extLst>
              <a:ext uri="{FF2B5EF4-FFF2-40B4-BE49-F238E27FC236}">
                <a16:creationId xmlns:a16="http://schemas.microsoft.com/office/drawing/2014/main" id="{34550E8D-67E4-4758-9276-85CCCCD21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9" name="矩形 18">
            <a:hlinkClick r:id="" action="ppaction://noaction"/>
            <a:extLst>
              <a:ext uri="{FF2B5EF4-FFF2-40B4-BE49-F238E27FC236}">
                <a16:creationId xmlns:a16="http://schemas.microsoft.com/office/drawing/2014/main" id="{05B8BF84-6001-4BAB-B0A4-C19D7F4D12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0" name="矩形 19">
            <a:hlinkClick r:id="" action="ppaction://noaction"/>
            <a:extLst>
              <a:ext uri="{FF2B5EF4-FFF2-40B4-BE49-F238E27FC236}">
                <a16:creationId xmlns:a16="http://schemas.microsoft.com/office/drawing/2014/main" id="{6B5B5743-65AF-4158-8BFA-338389BD21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1" name="矩形 20">
            <a:hlinkClick r:id="" action="ppaction://noaction"/>
            <a:extLst>
              <a:ext uri="{FF2B5EF4-FFF2-40B4-BE49-F238E27FC236}">
                <a16:creationId xmlns:a16="http://schemas.microsoft.com/office/drawing/2014/main" id="{FAE9E1A2-905B-493E-89BE-946905E451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2" name="矩形 21">
            <a:hlinkClick r:id="" action="ppaction://noaction"/>
            <a:extLst>
              <a:ext uri="{FF2B5EF4-FFF2-40B4-BE49-F238E27FC236}">
                <a16:creationId xmlns:a16="http://schemas.microsoft.com/office/drawing/2014/main" id="{B797A9B6-26F9-45B5-ADF7-90F28DDC25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3" name="矩形 22">
            <a:hlinkClick r:id="" action="ppaction://noaction"/>
            <a:extLst>
              <a:ext uri="{FF2B5EF4-FFF2-40B4-BE49-F238E27FC236}">
                <a16:creationId xmlns:a16="http://schemas.microsoft.com/office/drawing/2014/main" id="{4205645A-2A1D-4A4B-A776-C37A21D575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4" name="矩形 23">
            <a:hlinkClick r:id="" action="ppaction://noaction"/>
            <a:extLst>
              <a:ext uri="{FF2B5EF4-FFF2-40B4-BE49-F238E27FC236}">
                <a16:creationId xmlns:a16="http://schemas.microsoft.com/office/drawing/2014/main" id="{EA76F5A3-4576-4270-824E-F0FD086689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5" name="矩形 24">
            <a:hlinkClick r:id="" action="ppaction://noaction"/>
            <a:extLst>
              <a:ext uri="{FF2B5EF4-FFF2-40B4-BE49-F238E27FC236}">
                <a16:creationId xmlns:a16="http://schemas.microsoft.com/office/drawing/2014/main" id="{B68FAC37-CAE9-4C83-8334-C32A5F1D33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3" name="灯片编号占位符 2">
            <a:extLst>
              <a:ext uri="{FF2B5EF4-FFF2-40B4-BE49-F238E27FC236}">
                <a16:creationId xmlns:a16="http://schemas.microsoft.com/office/drawing/2014/main" id="{67556490-1D52-4BC2-A474-44B2238E7AA2}"/>
              </a:ext>
            </a:extLst>
          </p:cNvPr>
          <p:cNvSpPr>
            <a:spLocks noGrp="1"/>
          </p:cNvSpPr>
          <p:nvPr>
            <p:ph type="sldNum" sz="quarter" idx="11"/>
          </p:nvPr>
        </p:nvSpPr>
        <p:spPr/>
        <p:txBody>
          <a:bodyPr/>
          <a:lstStyle/>
          <a:p>
            <a:pPr>
              <a:defRPr/>
            </a:pPr>
            <a:fld id="{D5143908-0819-4B70-B92B-71A05F9F97D4}"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endParaRPr lang="en-US" altLang="zh-CN" dirty="0"/>
          </a:p>
        </p:txBody>
      </p:sp>
      <p:sp>
        <p:nvSpPr>
          <p:cNvPr id="3" name="内容占位符 2"/>
          <p:cNvSpPr>
            <a:spLocks noGrp="1"/>
          </p:cNvSpPr>
          <p:nvPr>
            <p:ph idx="1"/>
          </p:nvPr>
        </p:nvSpPr>
        <p:spPr/>
        <p:txBody>
          <a:bodyPr/>
          <a:lstStyle/>
          <a:p>
            <a:pPr>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a:lnSpc>
                <a:spcPct val="120000"/>
              </a:lnSpc>
            </a:pPr>
            <a:r>
              <a:rPr lang="zh-CN" altLang="en-US" dirty="0"/>
              <a:t>第三步中，独有的新成员才是继承与派生的核心特征。</a:t>
            </a:r>
          </a:p>
          <a:p>
            <a:pPr>
              <a:lnSpc>
                <a:spcPct val="120000"/>
              </a:lnSpc>
            </a:pPr>
            <a:r>
              <a:rPr lang="zh-CN" altLang="en-US" dirty="0"/>
              <a:t>第四步是重写构造函数与析构函数，不管基类的构造函数和析构函数是否可用</a:t>
            </a:r>
            <a:r>
              <a:rPr lang="zh-CN" altLang="en-US" dirty="0">
                <a:solidFill>
                  <a:srgbClr val="FF0000"/>
                </a:solidFill>
              </a:rPr>
              <a:t>一律重写</a:t>
            </a:r>
            <a:r>
              <a:rPr lang="zh-CN" altLang="en-US" dirty="0"/>
              <a:t>可免出错</a:t>
            </a:r>
          </a:p>
          <a:p>
            <a:endParaRPr lang="zh-CN" altLang="en-US" dirty="0"/>
          </a:p>
        </p:txBody>
      </p:sp>
      <p:sp>
        <p:nvSpPr>
          <p:cNvPr id="4" name="矩形 3">
            <a:hlinkClick r:id="rId2" action="ppaction://hlinksldjump"/>
            <a:extLst>
              <a:ext uri="{FF2B5EF4-FFF2-40B4-BE49-F238E27FC236}">
                <a16:creationId xmlns:a16="http://schemas.microsoft.com/office/drawing/2014/main" id="{2943CC6B-7A27-4EA1-8AD3-6582134F44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B449A0C-C0D5-4D80-BE3F-C61798BEB3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03065FC-5DB4-4D7A-81D4-8D4BB53358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0FDCF589-AFB6-4235-8A8A-21C03DC074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6FB0E41-D9F5-48ED-898B-363A8BEE63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14BB4FE-F875-4DA6-87D6-3C9CE3DEE9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8A5CAED8-818D-402E-A94D-E887111799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968BE12-D71B-45C0-B77A-F5DD0E50DA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C28869A4-4EEE-4D66-9CB0-9D4A6A84C8E5}"/>
              </a:ext>
            </a:extLst>
          </p:cNvPr>
          <p:cNvSpPr>
            <a:spLocks noGrp="1"/>
          </p:cNvSpPr>
          <p:nvPr>
            <p:ph type="sldNum" sz="quarter" idx="11"/>
          </p:nvPr>
        </p:nvSpPr>
        <p:spPr/>
        <p:txBody>
          <a:bodyPr/>
          <a:lstStyle/>
          <a:p>
            <a:pPr>
              <a:defRPr/>
            </a:pPr>
            <a:fld id="{D5143908-0819-4B70-B92B-71A05F9F97D4}" type="slidenum">
              <a:rPr lang="zh-CN" altLang="en-US" smtClean="0"/>
              <a:pPr>
                <a:defRPr/>
              </a:pPr>
              <a:t>22</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23</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8181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2">
            <a:extLst>
              <a:ext uri="{FF2B5EF4-FFF2-40B4-BE49-F238E27FC236}">
                <a16:creationId xmlns:a16="http://schemas.microsoft.com/office/drawing/2014/main" id="{1C9F3EB6-1481-44FC-92F3-F122070AC839}"/>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761604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a:xfrm>
            <a:off x="457200" y="1844824"/>
            <a:ext cx="8229600" cy="4584551"/>
          </a:xfrm>
        </p:spPr>
        <p:txBody>
          <a:bodyPr/>
          <a:lstStyle/>
          <a:p>
            <a:pPr lvl="1"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派生类类型名&gt; ：</a:t>
            </a:r>
            <a:r>
              <a:rPr lang="zh-CN" altLang="en-US" sz="2400" b="1" dirty="0">
                <a:solidFill>
                  <a:srgbClr val="FF0000"/>
                </a:solidFill>
                <a:latin typeface="Courier New" panose="02070309020205020404" pitchFamily="49" charset="0"/>
                <a:cs typeface="Courier New" panose="02070309020205020404" pitchFamily="49" charset="0"/>
              </a:rPr>
              <a:t>&lt;基类表&gt; </a:t>
            </a: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各私有成员说明&gt;;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各公有成员说明&gt;;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各保护成员说明&gt;;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&lt;以关键字</a:t>
            </a:r>
            <a:r>
              <a:rPr lang="en-US" altLang="zh-CN" sz="2400" b="1" dirty="0">
                <a:solidFill>
                  <a:srgbClr val="0000FF"/>
                </a:solidFill>
                <a:latin typeface="Courier New" panose="02070309020205020404" pitchFamily="49" charset="0"/>
                <a:cs typeface="Courier New" panose="02070309020205020404" pitchFamily="49" charset="0"/>
              </a:rPr>
              <a:t>friend</a:t>
            </a:r>
            <a:r>
              <a:rPr lang="zh-CN" altLang="en-US" sz="2400" b="1" dirty="0">
                <a:latin typeface="Courier New" panose="02070309020205020404" pitchFamily="49" charset="0"/>
                <a:cs typeface="Courier New" panose="02070309020205020404" pitchFamily="49" charset="0"/>
              </a:rPr>
              <a:t>开头的友元说明&gt;;</a:t>
            </a:r>
          </a:p>
          <a:p>
            <a:pPr lvl="1" algn="just">
              <a:spcBef>
                <a:spcPts val="0"/>
              </a:spcBef>
              <a:buNone/>
            </a:pPr>
            <a:r>
              <a:rPr lang="zh-CN" altLang="en-US" sz="2400" b="1" dirty="0">
                <a:latin typeface="Courier New" panose="02070309020205020404" pitchFamily="49" charset="0"/>
                <a:cs typeface="Courier New" panose="02070309020205020404"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anose="02070309020205020404" pitchFamily="49" charset="0"/>
                <a:cs typeface="Courier New" panose="02070309020205020404" pitchFamily="49" charset="0"/>
              </a:rPr>
              <a:t>&lt;派生方式&gt; &lt;基类名1&gt;，... ，&lt;派生方式&gt; &lt;基类名</a:t>
            </a:r>
            <a:r>
              <a:rPr lang="en-US" altLang="zh-CN" sz="2400" dirty="0">
                <a:solidFill>
                  <a:srgbClr val="993366"/>
                </a:solidFill>
                <a:latin typeface="Courier New" panose="02070309020205020404" pitchFamily="49" charset="0"/>
                <a:cs typeface="Courier New" panose="02070309020205020404" pitchFamily="49" charset="0"/>
              </a:rPr>
              <a:t>n&gt;</a:t>
            </a:r>
          </a:p>
          <a:p>
            <a:pPr lvl="2">
              <a:spcBef>
                <a:spcPts val="0"/>
              </a:spcBef>
            </a:pPr>
            <a:r>
              <a:rPr lang="zh-CN" altLang="en-US" dirty="0"/>
              <a:t>&lt;派生方式&gt;又可为</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public</a:t>
            </a:r>
            <a:r>
              <a:rPr lang="zh-CN" altLang="en-US" dirty="0"/>
              <a:t>或</a:t>
            </a:r>
            <a:r>
              <a:rPr lang="en-US" altLang="zh-CN" b="1" dirty="0">
                <a:solidFill>
                  <a:srgbClr val="0000FF"/>
                </a:solidFill>
                <a:latin typeface="Courier New" panose="02070309020205020404" pitchFamily="49" charset="0"/>
                <a:cs typeface="Courier New" panose="02070309020205020404" pitchFamily="49" charset="0"/>
              </a:rPr>
              <a:t>protected</a:t>
            </a:r>
            <a:r>
              <a:rPr lang="en-US" altLang="zh-CN" b="1" dirty="0"/>
              <a:t> </a:t>
            </a:r>
            <a:endParaRPr lang="zh-CN" altLang="en-US" b="1" dirty="0"/>
          </a:p>
        </p:txBody>
      </p:sp>
      <p:sp>
        <p:nvSpPr>
          <p:cNvPr id="4" name="矩形 3">
            <a:hlinkClick r:id="rId3" action="ppaction://hlinksldjump"/>
            <a:extLst>
              <a:ext uri="{FF2B5EF4-FFF2-40B4-BE49-F238E27FC236}">
                <a16:creationId xmlns:a16="http://schemas.microsoft.com/office/drawing/2014/main" id="{FA6DFE95-4E1F-4C14-A2C8-223AC6A4B7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15521C1-EDB7-48A3-B180-B8FABEFD76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4FD4387-1AEE-4BAF-9A9B-6988F437AB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26A5200-5727-4933-8B97-DB9223CFBB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7517D47-950B-48A3-954F-5A405C58A2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F8D281D-8F4C-4743-90F8-D6E4D8902F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C44AD12E-1E80-4545-AA3E-1A309FE978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EDBE5C1-801F-4660-B06C-D0DF4FFB8D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35577020-10C3-49F0-96A7-ED97C93D701A}"/>
              </a:ext>
            </a:extLst>
          </p:cNvPr>
          <p:cNvSpPr>
            <a:spLocks noGrp="1"/>
          </p:cNvSpPr>
          <p:nvPr>
            <p:ph type="sldNum" sz="quarter" idx="11"/>
          </p:nvPr>
        </p:nvSpPr>
        <p:spPr/>
        <p:txBody>
          <a:bodyPr/>
          <a:lstStyle/>
          <a:p>
            <a:pPr>
              <a:defRPr/>
            </a:pPr>
            <a:fld id="{D5143908-0819-4B70-B92B-71A05F9F97D4}" type="slidenum">
              <a:rPr lang="zh-CN" altLang="en-US" smtClean="0"/>
              <a:pPr>
                <a:defRPr/>
              </a:pPr>
              <a:t>24</a:t>
            </a:fld>
            <a:endParaRPr lang="zh-CN" altLang="en-US" dirty="0"/>
          </a:p>
        </p:txBody>
      </p:sp>
    </p:spTree>
    <p:extLst>
      <p:ext uri="{BB962C8B-B14F-4D97-AF65-F5344CB8AC3E}">
        <p14:creationId xmlns:p14="http://schemas.microsoft.com/office/powerpoint/2010/main" val="102108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派生类的访问权限</a:t>
            </a:r>
          </a:p>
        </p:txBody>
      </p:sp>
      <p:sp>
        <p:nvSpPr>
          <p:cNvPr id="3" name="内容占位符 2"/>
          <p:cNvSpPr>
            <a:spLocks noGrp="1"/>
          </p:cNvSpPr>
          <p:nvPr>
            <p:ph idx="1"/>
          </p:nvPr>
        </p:nvSpPr>
        <p:spPr>
          <a:xfrm>
            <a:off x="1115616" y="1872348"/>
            <a:ext cx="7344816" cy="4680519"/>
          </a:xfrm>
        </p:spPr>
        <p:txBody>
          <a:bodyPr/>
          <a:lstStyle/>
          <a:p>
            <a:pPr>
              <a:lnSpc>
                <a:spcPct val="90000"/>
              </a:lnSpc>
              <a:buNone/>
            </a:pPr>
            <a:r>
              <a:rPr lang="zh-CN" altLang="en-US" sz="2000" dirty="0">
                <a:solidFill>
                  <a:srgbClr val="7030A0"/>
                </a:solidFill>
              </a:rPr>
              <a:t>派生方式(基类 	            在基类中的              在派生类中   </a:t>
            </a:r>
          </a:p>
          <a:p>
            <a:pPr>
              <a:lnSpc>
                <a:spcPct val="90000"/>
              </a:lnSpc>
              <a:buNone/>
            </a:pPr>
            <a:r>
              <a:rPr lang="zh-CN" altLang="en-US" sz="2000" dirty="0">
                <a:solidFill>
                  <a:srgbClr val="7030A0"/>
                </a:solidFill>
              </a:rPr>
              <a:t>的被继承方式)               存取权限                  的存取权限</a:t>
            </a:r>
          </a:p>
          <a:p>
            <a:pPr>
              <a:lnSpc>
                <a:spcPct val="90000"/>
              </a:lnSpc>
              <a:buNone/>
            </a:pPr>
            <a:r>
              <a:rPr lang="zh-CN" altLang="en-US" sz="2000" dirty="0">
                <a:solidFill>
                  <a:srgbClr val="0000FF"/>
                </a:solidFill>
              </a:rPr>
              <a:t>================================================</a:t>
            </a:r>
          </a:p>
          <a:p>
            <a:pPr>
              <a:lnSpc>
                <a:spcPct val="90000"/>
              </a:lnSpc>
              <a:buNone/>
            </a:pPr>
            <a:r>
              <a:rPr lang="zh-CN" altLang="en-US" sz="2000" dirty="0">
                <a:solidFill>
                  <a:srgbClr val="0000FF"/>
                </a:solidFill>
              </a:rPr>
              <a:t>	</a:t>
            </a:r>
            <a:r>
              <a:rPr lang="en-US" altLang="zh-CN" sz="2000" dirty="0">
                <a:solidFill>
                  <a:srgbClr val="0000FF"/>
                </a:solidFill>
              </a:rPr>
              <a:t>public		public		     public</a:t>
            </a:r>
            <a:endParaRPr lang="en-US" altLang="zh-CN" sz="2000" dirty="0">
              <a:solidFill>
                <a:srgbClr val="FF0000"/>
              </a:solidFill>
            </a:endParaRPr>
          </a:p>
          <a:p>
            <a:pPr>
              <a:lnSpc>
                <a:spcPct val="90000"/>
              </a:lnSpc>
              <a:buNone/>
            </a:pPr>
            <a:r>
              <a:rPr lang="en-US" altLang="zh-CN" sz="2000" dirty="0">
                <a:solidFill>
                  <a:srgbClr val="0000FF"/>
                </a:solidFill>
              </a:rPr>
              <a:t>	public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public		private	                  (inaccessible)</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public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private	                  (inaccessible)</a:t>
            </a:r>
            <a:endParaRPr lang="en-US" altLang="zh-CN" sz="2000" dirty="0">
              <a:solidFill>
                <a:srgbClr val="FF0000"/>
              </a:solidFill>
            </a:endParaRPr>
          </a:p>
          <a:p>
            <a:pPr>
              <a:lnSpc>
                <a:spcPct val="90000"/>
              </a:lnSpc>
              <a:buNone/>
            </a:pPr>
            <a:r>
              <a:rPr lang="en-US" altLang="zh-CN" sz="2000" dirty="0">
                <a:solidFill>
                  <a:srgbClr val="0000FF"/>
                </a:solidFill>
              </a:rPr>
              <a:t>	private		public		     private</a:t>
            </a:r>
            <a:endParaRPr lang="en-US" altLang="zh-CN" sz="2000" dirty="0">
              <a:solidFill>
                <a:srgbClr val="FF0000"/>
              </a:solidFill>
            </a:endParaRPr>
          </a:p>
          <a:p>
            <a:pPr>
              <a:lnSpc>
                <a:spcPct val="90000"/>
              </a:lnSpc>
              <a:buNone/>
            </a:pPr>
            <a:r>
              <a:rPr lang="en-US" altLang="zh-CN" sz="2000" dirty="0">
                <a:solidFill>
                  <a:srgbClr val="0000FF"/>
                </a:solidFill>
              </a:rPr>
              <a:t>	private		</a:t>
            </a:r>
            <a:r>
              <a:rPr lang="en-US" altLang="zh-CN" sz="2000" dirty="0" err="1">
                <a:solidFill>
                  <a:srgbClr val="0000FF"/>
                </a:solidFill>
              </a:rPr>
              <a:t>potected</a:t>
            </a:r>
            <a:r>
              <a:rPr lang="en-US" altLang="zh-CN" sz="2000" dirty="0">
                <a:solidFill>
                  <a:srgbClr val="0000FF"/>
                </a:solidFill>
              </a:rPr>
              <a:t>	     private</a:t>
            </a:r>
            <a:endParaRPr lang="en-US" altLang="zh-CN" sz="2000" dirty="0">
              <a:solidFill>
                <a:srgbClr val="FF0000"/>
              </a:solidFill>
            </a:endParaRPr>
          </a:p>
          <a:p>
            <a:pPr>
              <a:lnSpc>
                <a:spcPct val="90000"/>
              </a:lnSpc>
              <a:buNone/>
            </a:pPr>
            <a:r>
              <a:rPr lang="en-US" altLang="zh-CN" sz="2000" dirty="0">
                <a:solidFill>
                  <a:srgbClr val="0000FF"/>
                </a:solidFill>
              </a:rPr>
              <a:t>	private		private	                  (inaccessible)</a:t>
            </a:r>
            <a:r>
              <a:rPr lang="en-US" altLang="zh-CN" sz="2000" dirty="0">
                <a:solidFill>
                  <a:srgbClr val="FF0000"/>
                </a:solidFill>
              </a:rPr>
              <a:t> </a:t>
            </a:r>
          </a:p>
        </p:txBody>
      </p:sp>
      <p:sp>
        <p:nvSpPr>
          <p:cNvPr id="4" name="矩形 3">
            <a:hlinkClick r:id="rId2" action="ppaction://hlinksldjump"/>
            <a:extLst>
              <a:ext uri="{FF2B5EF4-FFF2-40B4-BE49-F238E27FC236}">
                <a16:creationId xmlns:a16="http://schemas.microsoft.com/office/drawing/2014/main" id="{35B490D2-9FAC-497B-AA2E-9637D872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242B52-291A-4A93-81B3-62BFD0D083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84CC614-6B9D-4CF0-8478-339A8B2415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246A224-AD39-47C7-84BC-81E5D7290C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F9FDE27-95CC-42D4-ADE1-A29F1559A61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5903707-C1F9-42D0-8ED2-64F20C9C3B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4FA19D1-731A-4954-8E27-A896D1F33B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CC502E6-8522-4CE4-9652-E6CD9F9E5F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68DE85E-E01A-4F80-A6FE-FCCADED8FD6F}"/>
              </a:ext>
            </a:extLst>
          </p:cNvPr>
          <p:cNvSpPr>
            <a:spLocks noGrp="1"/>
          </p:cNvSpPr>
          <p:nvPr>
            <p:ph type="sldNum" sz="quarter" idx="11"/>
          </p:nvPr>
        </p:nvSpPr>
        <p:spPr/>
        <p:txBody>
          <a:bodyPr/>
          <a:lstStyle/>
          <a:p>
            <a:pPr>
              <a:defRPr/>
            </a:pPr>
            <a:fld id="{D5143908-0819-4B70-B92B-71A05F9F97D4}" type="slidenum">
              <a:rPr lang="zh-CN" altLang="en-US" smtClean="0"/>
              <a:pPr>
                <a:defRPr/>
              </a:pPr>
              <a:t>25</a:t>
            </a:fld>
            <a:endParaRPr lang="zh-CN" altLang="en-US" dirty="0"/>
          </a:p>
        </p:txBody>
      </p:sp>
    </p:spTree>
    <p:extLst>
      <p:ext uri="{BB962C8B-B14F-4D97-AF65-F5344CB8AC3E}">
        <p14:creationId xmlns:p14="http://schemas.microsoft.com/office/powerpoint/2010/main" val="710447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714500"/>
            <a:ext cx="8153400" cy="50006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4" name="矩形 3">
            <a:hlinkClick r:id="rId2" action="ppaction://hlinksldjump"/>
            <a:extLst>
              <a:ext uri="{FF2B5EF4-FFF2-40B4-BE49-F238E27FC236}">
                <a16:creationId xmlns:a16="http://schemas.microsoft.com/office/drawing/2014/main" id="{2326EA44-249A-4B70-BF67-F3FCAFC521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A9C741-5F14-4548-9ECC-06D3E9F84C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1F1556-AD93-44E4-9A36-B1255AC29A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216FC73-6E54-4709-B0EA-4DEB0B66F7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653FE3-9CC9-47FD-9146-6523626FC5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036FC53-769A-402E-B362-AA95B4497F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683EAF3-16DF-4FF3-8E3F-579470AF38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A65ACE4-651C-4BB0-983F-943B1851C2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8D519B0F-5766-4AD3-BCD1-D55714D82B94}"/>
              </a:ext>
            </a:extLst>
          </p:cNvPr>
          <p:cNvSpPr>
            <a:spLocks noGrp="1"/>
          </p:cNvSpPr>
          <p:nvPr>
            <p:ph type="sldNum" sz="quarter" idx="11"/>
          </p:nvPr>
        </p:nvSpPr>
        <p:spPr/>
        <p:txBody>
          <a:bodyPr/>
          <a:lstStyle/>
          <a:p>
            <a:pPr>
              <a:defRPr/>
            </a:pPr>
            <a:fld id="{D5143908-0819-4B70-B92B-71A05F9F97D4}" type="slidenum">
              <a:rPr lang="zh-CN" altLang="en-US" smtClean="0"/>
              <a:pPr>
                <a:defRPr/>
              </a:pPr>
              <a:t>26</a:t>
            </a:fld>
            <a:endParaRPr lang="zh-CN" altLang="en-US" dirty="0"/>
          </a:p>
        </p:txBody>
      </p:sp>
    </p:spTree>
    <p:extLst>
      <p:ext uri="{BB962C8B-B14F-4D97-AF65-F5344CB8AC3E}">
        <p14:creationId xmlns:p14="http://schemas.microsoft.com/office/powerpoint/2010/main" val="4101854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4" name="矩形 3">
            <a:hlinkClick r:id="rId2" action="ppaction://hlinksldjump"/>
            <a:extLst>
              <a:ext uri="{FF2B5EF4-FFF2-40B4-BE49-F238E27FC236}">
                <a16:creationId xmlns:a16="http://schemas.microsoft.com/office/drawing/2014/main" id="{E02E8DB8-F7D8-431F-A6C2-8822688043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5DA2A2B-A03A-4BC5-96CE-973467773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88B1504-63B1-49C9-906F-9962E5B498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40BC54B-989E-40CB-812B-8D4D8F8CFE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5D9D7A6-9A12-4331-BC2C-AC8E9BBC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EC306FA-874E-4E2A-BB42-7876D4A9DB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760779-3D1E-4B24-A06D-40125402B4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CEF6901-2112-4BAE-88F2-E3C5EED1BA5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498EADA2-7F82-4189-AD43-A1C703FF4684}"/>
              </a:ext>
            </a:extLst>
          </p:cNvPr>
          <p:cNvSpPr>
            <a:spLocks noGrp="1"/>
          </p:cNvSpPr>
          <p:nvPr>
            <p:ph type="sldNum" sz="quarter" idx="11"/>
          </p:nvPr>
        </p:nvSpPr>
        <p:spPr/>
        <p:txBody>
          <a:bodyPr/>
          <a:lstStyle/>
          <a:p>
            <a:pPr>
              <a:defRPr/>
            </a:pPr>
            <a:fld id="{D5143908-0819-4B70-B92B-71A05F9F97D4}" type="slidenum">
              <a:rPr lang="zh-CN" altLang="en-US" smtClean="0"/>
              <a:pPr>
                <a:defRPr/>
              </a:pPr>
              <a:t>27</a:t>
            </a:fld>
            <a:endParaRPr lang="zh-CN" altLang="en-US" dirty="0"/>
          </a:p>
        </p:txBody>
      </p:sp>
    </p:spTree>
    <p:extLst>
      <p:ext uri="{BB962C8B-B14F-4D97-AF65-F5344CB8AC3E}">
        <p14:creationId xmlns:p14="http://schemas.microsoft.com/office/powerpoint/2010/main" val="133158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4" name="矩形 3">
            <a:hlinkClick r:id="rId2" action="ppaction://hlinksldjump"/>
            <a:extLst>
              <a:ext uri="{FF2B5EF4-FFF2-40B4-BE49-F238E27FC236}">
                <a16:creationId xmlns:a16="http://schemas.microsoft.com/office/drawing/2014/main" id="{16831BF8-CD8C-4880-B744-A2C7E64443E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8734DD8-1529-498B-ABC4-FE8D30836B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B9091C6-8E99-426D-9045-03B85BA753F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426EB00-5341-47CF-B344-EB4706A050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6456170-D9F2-4D6F-B9F2-76D04B9D3A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0265BE7-2B9C-47A6-BFC1-8EA76A98D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3EF51E3-26B9-4E0D-9520-275C83C107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B674FFF-50E8-400D-8EF1-C6D0DEBBB5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F95A67B-F9F2-4413-9896-DC9B9B969218}"/>
              </a:ext>
            </a:extLst>
          </p:cNvPr>
          <p:cNvSpPr>
            <a:spLocks noGrp="1"/>
          </p:cNvSpPr>
          <p:nvPr>
            <p:ph type="sldNum" sz="quarter" idx="11"/>
          </p:nvPr>
        </p:nvSpPr>
        <p:spPr/>
        <p:txBody>
          <a:bodyPr/>
          <a:lstStyle/>
          <a:p>
            <a:pPr>
              <a:defRPr/>
            </a:pPr>
            <a:fld id="{D5143908-0819-4B70-B92B-71A05F9F97D4}" type="slidenum">
              <a:rPr lang="zh-CN" altLang="en-US" smtClean="0"/>
              <a:pPr>
                <a:defRPr/>
              </a:pPr>
              <a:t>28</a:t>
            </a:fld>
            <a:endParaRPr lang="zh-CN" altLang="en-US" dirty="0"/>
          </a:p>
        </p:txBody>
      </p:sp>
    </p:spTree>
    <p:extLst>
      <p:ext uri="{BB962C8B-B14F-4D97-AF65-F5344CB8AC3E}">
        <p14:creationId xmlns:p14="http://schemas.microsoft.com/office/powerpoint/2010/main" val="303272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47765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43160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1" name="TextBox 42">
            <a:extLst>
              <a:ext uri="{FF2B5EF4-FFF2-40B4-BE49-F238E27FC236}">
                <a16:creationId xmlns:a16="http://schemas.microsoft.com/office/drawing/2014/main" id="{39A95F32-4084-4559-BBD5-5D7EA9D79044}"/>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BCCF0058-5225-4A21-9FDF-90D150A778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D59E0AA-919D-4B39-BE3C-D49DE6129B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5463ABB-1B9C-40DC-AF1D-82E46771786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6B29850-31F0-4801-84F4-281CD0CBC7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12AB3FF-3F04-4313-9AE4-44B1507440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961D6FE7-B265-4F77-9DEB-87741C2BF9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DCA7A04-9D60-4A71-B53D-2BDB50A7D6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78ECEB7-6E7E-44DD-86BC-534C1B7B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461BCCF6-59CD-4B16-A0F3-7FCE4A2E2D8C}"/>
              </a:ext>
            </a:extLst>
          </p:cNvPr>
          <p:cNvSpPr>
            <a:spLocks noGrp="1"/>
          </p:cNvSpPr>
          <p:nvPr>
            <p:ph type="sldNum" sz="quarter" idx="11"/>
          </p:nvPr>
        </p:nvSpPr>
        <p:spPr/>
        <p:txBody>
          <a:bodyPr/>
          <a:lstStyle/>
          <a:p>
            <a:pPr>
              <a:defRPr/>
            </a:pPr>
            <a:fld id="{D5143908-0819-4B70-B92B-71A05F9F97D4}" type="slidenum">
              <a:rPr lang="zh-CN" altLang="en-US" smtClean="0"/>
              <a:pPr>
                <a:defRPr/>
              </a:pPr>
              <a:t>29</a:t>
            </a:fld>
            <a:endParaRPr lang="zh-CN" altLang="en-US" dirty="0"/>
          </a:p>
        </p:txBody>
      </p:sp>
    </p:spTree>
    <p:extLst>
      <p:ext uri="{BB962C8B-B14F-4D97-AF65-F5344CB8AC3E}">
        <p14:creationId xmlns:p14="http://schemas.microsoft.com/office/powerpoint/2010/main" val="1021448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protected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00B6EA05-E039-4435-8F37-E7A7ADC80F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9300D9-E1AA-453D-BA28-CEEC21D98C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AC9AD4-FCE8-47C2-BA27-927AFADFA2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390AF36-E803-40FE-AD41-EC6FF41ACD4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3991D2A-063C-4D90-A87D-9ED27870B9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742479C-7B53-4C45-B2AB-0C32B5341B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1A88DB-0DA6-45F5-AE7D-42E963418C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9469DC8-86F0-49B9-B525-00FE34ECB6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9E1AB92A-2889-40C0-8FD9-258DCCFA4AB9}"/>
              </a:ext>
            </a:extLst>
          </p:cNvPr>
          <p:cNvSpPr>
            <a:spLocks noGrp="1"/>
          </p:cNvSpPr>
          <p:nvPr>
            <p:ph type="sldNum" sz="quarter" idx="11"/>
          </p:nvPr>
        </p:nvSpPr>
        <p:spPr/>
        <p:txBody>
          <a:bodyPr/>
          <a:lstStyle/>
          <a:p>
            <a:pPr>
              <a:defRPr/>
            </a:pPr>
            <a:fld id="{D5143908-0819-4B70-B92B-71A05F9F97D4}" type="slidenum">
              <a:rPr lang="zh-CN" altLang="en-US" smtClean="0"/>
              <a:pPr>
                <a:defRPr/>
              </a:pPr>
              <a:t>30</a:t>
            </a:fld>
            <a:endParaRPr lang="zh-CN" altLang="en-US" dirty="0"/>
          </a:p>
        </p:txBody>
      </p:sp>
    </p:spTree>
    <p:extLst>
      <p:ext uri="{BB962C8B-B14F-4D97-AF65-F5344CB8AC3E}">
        <p14:creationId xmlns:p14="http://schemas.microsoft.com/office/powerpoint/2010/main" val="198740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sym typeface="+mn-ea"/>
              </a:rPr>
              <a:t>claD22</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B15525D-68F0-4B1F-B001-8B10C3FE1E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DF761D0-A5F6-42ED-8FA3-41D876F7AF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1F3ADB4-DF27-4EDF-A80B-463BA1B4E3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16D3F30-FA81-47A0-96C7-2067C7601E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13EC52A-7EC2-415D-AF86-289D0E9F28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24AFAA5-DEE0-4F65-8F03-77C7ABF248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879EA1C-A6A8-407B-AE09-C081319FF0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7835F249-A421-4793-83A9-C03D1384D0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0ECC2460-42D5-42A2-A44F-57867F3BDE9C}"/>
              </a:ext>
            </a:extLst>
          </p:cNvPr>
          <p:cNvSpPr>
            <a:spLocks noGrp="1"/>
          </p:cNvSpPr>
          <p:nvPr>
            <p:ph type="sldNum" sz="quarter" idx="11"/>
          </p:nvPr>
        </p:nvSpPr>
        <p:spPr/>
        <p:txBody>
          <a:bodyPr/>
          <a:lstStyle/>
          <a:p>
            <a:pPr>
              <a:defRPr/>
            </a:pPr>
            <a:fld id="{D5143908-0819-4B70-B92B-71A05F9F97D4}" type="slidenum">
              <a:rPr lang="zh-CN" altLang="en-US" smtClean="0"/>
              <a:pPr>
                <a:defRPr/>
              </a:pPr>
              <a:t>31</a:t>
            </a:fld>
            <a:endParaRPr lang="zh-CN" altLang="en-US" dirty="0"/>
          </a:p>
        </p:txBody>
      </p:sp>
    </p:spTree>
    <p:extLst>
      <p:ext uri="{BB962C8B-B14F-4D97-AF65-F5344CB8AC3E}">
        <p14:creationId xmlns:p14="http://schemas.microsoft.com/office/powerpoint/2010/main" val="1893702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private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claD23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b="1" dirty="0"/>
          </a:p>
        </p:txBody>
      </p:sp>
      <p:sp>
        <p:nvSpPr>
          <p:cNvPr id="4" name="矩形 3">
            <a:hlinkClick r:id="rId2" action="ppaction://hlinksldjump"/>
            <a:extLst>
              <a:ext uri="{FF2B5EF4-FFF2-40B4-BE49-F238E27FC236}">
                <a16:creationId xmlns:a16="http://schemas.microsoft.com/office/drawing/2014/main" id="{607E6CF9-5D02-4CA7-9BF9-A367F1D96C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FDEFFAD-51D5-4808-B796-090A9232EB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1472A1D-FAE5-492E-B62A-A5A90F1D9C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FBA1AB1-F005-436E-A7B0-B009009209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E5D650-8666-470C-AC06-F762A038B0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7653DF6-B470-4164-8BC8-D3AC363E80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092DF45F-DD08-4438-8CB7-46083021EB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B486B15F-DE3A-47B0-9843-B8026849BA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A2E62C8-562E-4B4D-A81D-D7BF9E77E654}"/>
              </a:ext>
            </a:extLst>
          </p:cNvPr>
          <p:cNvSpPr>
            <a:spLocks noGrp="1"/>
          </p:cNvSpPr>
          <p:nvPr>
            <p:ph type="sldNum" sz="quarter" idx="11"/>
          </p:nvPr>
        </p:nvSpPr>
        <p:spPr/>
        <p:txBody>
          <a:bodyPr/>
          <a:lstStyle/>
          <a:p>
            <a:pPr>
              <a:defRPr/>
            </a:pPr>
            <a:fld id="{D5143908-0819-4B70-B92B-71A05F9F97D4}" type="slidenum">
              <a:rPr lang="zh-CN" altLang="en-US" smtClean="0"/>
              <a:pPr>
                <a:defRPr/>
              </a:pPr>
              <a:t>32</a:t>
            </a:fld>
            <a:endParaRPr lang="zh-CN" altLang="en-US" dirty="0"/>
          </a:p>
        </p:txBody>
      </p:sp>
    </p:spTree>
    <p:extLst>
      <p:ext uri="{BB962C8B-B14F-4D97-AF65-F5344CB8AC3E}">
        <p14:creationId xmlns:p14="http://schemas.microsoft.com/office/powerpoint/2010/main" val="1350278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90000"/>
              </a:lnSpc>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ob0;</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ob0.publData=1;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ob0.protData=2;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ob0.privData=3;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claD21 d21;</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claD22 d22;</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claD23 d23;</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d21.publData=4;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d21.protData=5;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d21.privData=6;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939BEB2A-D894-4E4E-9379-E35A4089AF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9F88658-323E-429E-A10D-C80C475A4D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9C2A061-EE9F-4761-9B8E-A359747402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06E6EE0-F36D-4AB6-AC60-31226A15C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7ABAD0-74BB-4CE3-B5D3-A9D95566A6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6A84CA3F-9885-42D1-9DAB-9AD674CCE0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C24252C-178C-4E75-AE7D-2C156B1B34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915DC5B-77E5-4CAC-AE00-A310FFABDC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3A7FD68-E837-48A8-9FCC-632EBA87AA8E}"/>
              </a:ext>
            </a:extLst>
          </p:cNvPr>
          <p:cNvSpPr>
            <a:spLocks noGrp="1"/>
          </p:cNvSpPr>
          <p:nvPr>
            <p:ph type="sldNum" sz="quarter" idx="11"/>
          </p:nvPr>
        </p:nvSpPr>
        <p:spPr/>
        <p:txBody>
          <a:bodyPr/>
          <a:lstStyle/>
          <a:p>
            <a:pPr>
              <a:defRPr/>
            </a:pPr>
            <a:fld id="{D5143908-0819-4B70-B92B-71A05F9F97D4}" type="slidenum">
              <a:rPr lang="zh-CN" altLang="en-US" smtClean="0"/>
              <a:pPr>
                <a:defRPr/>
              </a:pPr>
              <a:t>33</a:t>
            </a:fld>
            <a:endParaRPr lang="zh-CN" altLang="en-US" dirty="0"/>
          </a:p>
        </p:txBody>
      </p:sp>
    </p:spTree>
    <p:extLst>
      <p:ext uri="{BB962C8B-B14F-4D97-AF65-F5344CB8AC3E}">
        <p14:creationId xmlns:p14="http://schemas.microsoft.com/office/powerpoint/2010/main" val="266538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B3443D-13E6-4CF4-8E4C-53A35760FA2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EE4D5E95-0D27-4DE7-9A89-3421E96F464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公有继承中，对于基类中的所有成员，派生类的成员函数都可以直接访问</a:t>
            </a:r>
          </a:p>
        </p:txBody>
      </p:sp>
      <p:sp>
        <p:nvSpPr>
          <p:cNvPr id="6" name="文本框 5">
            <a:extLst>
              <a:ext uri="{FF2B5EF4-FFF2-40B4-BE49-F238E27FC236}">
                <a16:creationId xmlns:a16="http://schemas.microsoft.com/office/drawing/2014/main" id="{90A12152-A558-4380-8569-54EE1AF44CBF}"/>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一个类可能既是基类又是派生类</a:t>
            </a:r>
          </a:p>
        </p:txBody>
      </p:sp>
      <p:sp>
        <p:nvSpPr>
          <p:cNvPr id="7" name="文本框 6">
            <a:extLst>
              <a:ext uri="{FF2B5EF4-FFF2-40B4-BE49-F238E27FC236}">
                <a16:creationId xmlns:a16="http://schemas.microsoft.com/office/drawing/2014/main" id="{070D5F50-FFF7-4708-90FD-6EE63CD1D66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当用私有继承方式从基类派生一个类时，基类中的所有成员在派生类中都成为私有成员</a:t>
            </a:r>
          </a:p>
        </p:txBody>
      </p:sp>
      <p:sp>
        <p:nvSpPr>
          <p:cNvPr id="8" name="文本框 7">
            <a:extLst>
              <a:ext uri="{FF2B5EF4-FFF2-40B4-BE49-F238E27FC236}">
                <a16:creationId xmlns:a16="http://schemas.microsoft.com/office/drawing/2014/main" id="{0D9A33D0-566C-46FA-BF76-6C1A39E4FC4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一个派生类只能有一个基类</a:t>
            </a:r>
          </a:p>
        </p:txBody>
      </p:sp>
      <p:sp>
        <p:nvSpPr>
          <p:cNvPr id="9" name="矩形 8">
            <a:extLst>
              <a:ext uri="{FF2B5EF4-FFF2-40B4-BE49-F238E27FC236}">
                <a16:creationId xmlns:a16="http://schemas.microsoft.com/office/drawing/2014/main" id="{2492D8E6-6041-4011-AB2F-83581092AB65}"/>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FE04DA9C-DF50-4DA8-BF1A-EC8594212F34}"/>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71EC4ABE-07BF-4D63-A969-7E046C67BB9B}"/>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CB7D530-7DF4-4299-9C5D-F673AF933035}"/>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99EB89A-7ABC-472C-9C8D-D5EA291D479C}"/>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ED31D474-298F-4201-81D1-DEB88B83ED3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E280025-CE37-4B58-87CE-27E1F7DA1CB9}"/>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026310A8-BD42-4F75-A881-05DA470C0D5B}"/>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E029A21-9FE3-4C13-B183-C2CC8AC033D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71ABBE3-ABCC-47C6-A57F-A3D47308B9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CBC0DC4-86EC-487B-956E-19F9E45002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00343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3D0E59-C6AB-43A8-95EA-60C03AC2B21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派生类的对象对它的基类成员中哪些是不可以访问的</a:t>
            </a:r>
          </a:p>
        </p:txBody>
      </p:sp>
      <p:sp>
        <p:nvSpPr>
          <p:cNvPr id="5" name="文本框 4">
            <a:extLst>
              <a:ext uri="{FF2B5EF4-FFF2-40B4-BE49-F238E27FC236}">
                <a16:creationId xmlns:a16="http://schemas.microsoft.com/office/drawing/2014/main" id="{E5D09B65-BAA2-42C8-988A-07B9E046CC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公有继承的公有成员</a:t>
            </a:r>
          </a:p>
        </p:txBody>
      </p:sp>
      <p:sp>
        <p:nvSpPr>
          <p:cNvPr id="6" name="文本框 5">
            <a:extLst>
              <a:ext uri="{FF2B5EF4-FFF2-40B4-BE49-F238E27FC236}">
                <a16:creationId xmlns:a16="http://schemas.microsoft.com/office/drawing/2014/main" id="{AA8D8150-841D-43E4-9884-681E0F562D4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公有继承的私有成员</a:t>
            </a:r>
          </a:p>
        </p:txBody>
      </p:sp>
      <p:sp>
        <p:nvSpPr>
          <p:cNvPr id="7" name="文本框 6">
            <a:extLst>
              <a:ext uri="{FF2B5EF4-FFF2-40B4-BE49-F238E27FC236}">
                <a16:creationId xmlns:a16="http://schemas.microsoft.com/office/drawing/2014/main" id="{EFC12557-9E92-4EF9-B3AD-BB102CD65F82}"/>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公有继承的保护成员</a:t>
            </a:r>
          </a:p>
        </p:txBody>
      </p:sp>
      <p:sp>
        <p:nvSpPr>
          <p:cNvPr id="8" name="文本框 7">
            <a:extLst>
              <a:ext uri="{FF2B5EF4-FFF2-40B4-BE49-F238E27FC236}">
                <a16:creationId xmlns:a16="http://schemas.microsoft.com/office/drawing/2014/main" id="{E7F078B8-0393-47ED-A45F-7848FBBC093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私有继承的公有成员</a:t>
            </a:r>
          </a:p>
        </p:txBody>
      </p:sp>
      <p:sp>
        <p:nvSpPr>
          <p:cNvPr id="9" name="矩形 8">
            <a:extLst>
              <a:ext uri="{FF2B5EF4-FFF2-40B4-BE49-F238E27FC236}">
                <a16:creationId xmlns:a16="http://schemas.microsoft.com/office/drawing/2014/main" id="{9A3F04FD-527B-41DD-AD32-A7C97D5A943D}"/>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7CC91B18-4092-4F21-B413-99B84F6E2489}"/>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B3B6E59-4A88-4889-8FD4-34A20E760E97}"/>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9F4627F8-3C69-4F1A-AA63-61FAC3799009}"/>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B68C3504-ECEA-41D4-8CEB-A671B7DB61AC}"/>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40FC0086-DEC7-4A40-896C-D9339DAE6EB9}"/>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E976AEC7-9D63-46EB-A1DD-BA05B8893FB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E828499-A0F4-47DF-888B-88C007FC606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78CEDD9-B414-4B15-A44E-92B1AA4037E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A4D8805B-BDD5-41C4-8FF9-2D627441D21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D082EDB-3C64-48E5-82BC-807410EB295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54077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基类中的保护成员可能是派生类的（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public</a:t>
            </a:r>
            <a:r>
              <a:rPr lang="zh-CN" altLang="en-US" sz="1950" dirty="0">
                <a:solidFill>
                  <a:srgbClr val="000000"/>
                </a:solidFill>
                <a:latin typeface="Microsoft Yahei"/>
                <a:ea typeface="Microsoft Yahei"/>
                <a:sym typeface="Microsoft Yahei"/>
              </a:rPr>
              <a:t>成员</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private</a:t>
            </a:r>
            <a:r>
              <a:rPr lang="zh-CN" altLang="en-US" sz="1950" dirty="0">
                <a:solidFill>
                  <a:srgbClr val="000000"/>
                </a:solidFill>
                <a:latin typeface="Microsoft Yahei"/>
                <a:ea typeface="Microsoft Yahei"/>
                <a:sym typeface="Microsoft Yahei"/>
              </a:rPr>
              <a:t>成员</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en-US" altLang="zh-CN" sz="1950" dirty="0">
                <a:solidFill>
                  <a:srgbClr val="000000"/>
                </a:solidFill>
                <a:latin typeface="Microsoft Yahei"/>
                <a:ea typeface="Microsoft Yahei"/>
                <a:sym typeface="Microsoft Yahei"/>
              </a:rPr>
              <a:t>protected</a:t>
            </a:r>
            <a:r>
              <a:rPr lang="zh-CN" altLang="en-US" sz="1950" dirty="0">
                <a:solidFill>
                  <a:srgbClr val="000000"/>
                </a:solidFill>
                <a:latin typeface="Microsoft Yahei"/>
                <a:ea typeface="Microsoft Yahei"/>
                <a:sym typeface="Microsoft Yahei"/>
              </a:rPr>
              <a:t>成员</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友元</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583263CD-5C99-4B5D-BED6-EB9DCDF99F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25336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4" name="矩形 3">
            <a:hlinkClick r:id="rId2" action="ppaction://hlinksldjump"/>
            <a:extLst>
              <a:ext uri="{FF2B5EF4-FFF2-40B4-BE49-F238E27FC236}">
                <a16:creationId xmlns:a16="http://schemas.microsoft.com/office/drawing/2014/main" id="{C6EC5DE0-AC06-41F9-8EFE-BEB08DF3BB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E0E5FCB-EF5B-4227-ABDF-D32F271461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DDCBB53-F4CD-4379-A304-5DCE4DB03B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99F991-B4BF-459C-A03E-9C33CE174A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1FB01E-B7BC-4FC4-B820-8A633BFF108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1C5FCA6-583D-464D-BD64-59FD0AFC5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97B15F3-56F9-4B83-9957-D8EFD73F78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3C2AB5-61E8-4476-8FE2-20E497477E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377722C-772C-4B79-AC9F-57A605C4DDB7}"/>
              </a:ext>
            </a:extLst>
          </p:cNvPr>
          <p:cNvSpPr>
            <a:spLocks noGrp="1"/>
          </p:cNvSpPr>
          <p:nvPr>
            <p:ph type="sldNum" sz="quarter" idx="11"/>
          </p:nvPr>
        </p:nvSpPr>
        <p:spPr/>
        <p:txBody>
          <a:bodyPr/>
          <a:lstStyle/>
          <a:p>
            <a:pPr>
              <a:defRPr/>
            </a:pPr>
            <a:fld id="{D5143908-0819-4B70-B92B-71A05F9F97D4}" type="slidenum">
              <a:rPr lang="zh-CN" altLang="en-US" smtClean="0"/>
              <a:pPr>
                <a:defRPr/>
              </a:pPr>
              <a:t>37</a:t>
            </a:fld>
            <a:endParaRPr lang="zh-CN" altLang="en-US" dirty="0"/>
          </a:p>
        </p:txBody>
      </p:sp>
    </p:spTree>
    <p:extLst>
      <p:ext uri="{BB962C8B-B14F-4D97-AF65-F5344CB8AC3E}">
        <p14:creationId xmlns:p14="http://schemas.microsoft.com/office/powerpoint/2010/main" val="4272912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anose="02070309020205020404" pitchFamily="49" charset="0"/>
                <a:cs typeface="Courier New" panose="02070309020205020404" pitchFamily="49" charset="0"/>
              </a:rPr>
              <a:t>&lt;派生类名&gt;(&lt;参数总表&gt;)</a:t>
            </a:r>
            <a:r>
              <a:rPr lang="zh-CN" altLang="en-US" dirty="0">
                <a:solidFill>
                  <a:srgbClr val="C00000"/>
                </a:solidFill>
                <a:latin typeface="Courier New" panose="02070309020205020404" pitchFamily="49" charset="0"/>
                <a:cs typeface="Courier New" panose="02070309020205020404" pitchFamily="49" charset="0"/>
              </a:rPr>
              <a:t>:&lt;初始化符表&gt;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&lt;构造函数体&gt;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12" name="矩形 11">
            <a:hlinkClick r:id="rId2" action="ppaction://hlinksldjump"/>
            <a:extLst>
              <a:ext uri="{FF2B5EF4-FFF2-40B4-BE49-F238E27FC236}">
                <a16:creationId xmlns:a16="http://schemas.microsoft.com/office/drawing/2014/main" id="{74F32924-73B2-4B0C-BCD9-1F6DCC8CF2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905FB577-48E0-45DE-ACEB-F0D0D55FB3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2FEBECD2-70F5-4297-A453-002D340E01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9065932-64A1-435F-93A9-5A63A4E58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BEC4A56-BDDF-4DE4-A520-E5D8334032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71BA04E3-1F4A-46A4-AADD-4E2D885624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04A9E582-7BA5-4862-A71D-484CA05D0FF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88845280-67E7-478C-8B27-F6E63C92E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8159D1FB-849D-472A-8742-4001A4EA23CC}"/>
              </a:ext>
            </a:extLst>
          </p:cNvPr>
          <p:cNvSpPr>
            <a:spLocks noGrp="1"/>
          </p:cNvSpPr>
          <p:nvPr>
            <p:ph type="sldNum" sz="quarter" idx="11"/>
          </p:nvPr>
        </p:nvSpPr>
        <p:spPr/>
        <p:txBody>
          <a:bodyPr/>
          <a:lstStyle/>
          <a:p>
            <a:pPr>
              <a:defRPr/>
            </a:pPr>
            <a:fld id="{D5143908-0819-4B70-B92B-71A05F9F97D4}" type="slidenum">
              <a:rPr lang="zh-CN" altLang="en-US" smtClean="0"/>
              <a:pPr>
                <a:defRPr/>
              </a:pPr>
              <a:t>38</a:t>
            </a:fld>
            <a:endParaRPr lang="zh-CN" altLang="en-US" dirty="0"/>
          </a:p>
        </p:txBody>
      </p:sp>
    </p:spTree>
    <p:extLst>
      <p:ext uri="{BB962C8B-B14F-4D97-AF65-F5344CB8AC3E}">
        <p14:creationId xmlns:p14="http://schemas.microsoft.com/office/powerpoint/2010/main" val="41888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latin typeface="+mj-ea"/>
                <a:ea typeface="+mj-ea"/>
              </a:rPr>
              <a:t>C++</a:t>
            </a:r>
            <a:r>
              <a:rPr lang="zh-CN" altLang="en-US" dirty="0">
                <a:latin typeface="宋体" panose="02010600030101010101" pitchFamily="2" charset="-122"/>
              </a:rPr>
              <a:t>程序用不同的类定义来表示一组数据以及对这些数据的操作与处理，而类之间往往具有某种关系，</a:t>
            </a:r>
            <a:r>
              <a:rPr lang="zh-CN" altLang="en-US" dirty="0">
                <a:latin typeface="Times New Roman" panose="02020603050405020304" pitchFamily="18" charset="0"/>
              </a:rPr>
              <a:t>“</a:t>
            </a:r>
            <a:r>
              <a:rPr lang="zh-CN" altLang="en-US" dirty="0">
                <a:solidFill>
                  <a:srgbClr val="C00000"/>
                </a:solidFill>
                <a:latin typeface="宋体" panose="02010600030101010101" pitchFamily="2" charset="-122"/>
              </a:rPr>
              <a:t>继承与派生</a:t>
            </a:r>
            <a:r>
              <a:rPr lang="zh-CN" altLang="en-US" dirty="0">
                <a:latin typeface="Times New Roman" panose="02020603050405020304" pitchFamily="18" charset="0"/>
              </a:rPr>
              <a:t>”</a:t>
            </a:r>
            <a:r>
              <a:rPr lang="zh-CN" altLang="en-US" dirty="0">
                <a:latin typeface="宋体" panose="02010600030101010101" pitchFamily="2" charset="-122"/>
              </a:rPr>
              <a:t>就是类间的一种常用关系。</a:t>
            </a:r>
            <a:endParaRPr lang="en-US" altLang="zh-CN" dirty="0">
              <a:latin typeface="宋体" panose="02010600030101010101" pitchFamily="2" charset="-122"/>
            </a:endParaRPr>
          </a:p>
          <a:p>
            <a:pPr lvl="1"/>
            <a:r>
              <a:rPr lang="zh-CN" altLang="en-US" dirty="0">
                <a:latin typeface="宋体" panose="02010600030101010101" pitchFamily="2" charset="-122"/>
              </a:rPr>
              <a:t>例如，交通工具→汽车→轿车→红旗轿车</a:t>
            </a:r>
            <a:endParaRPr lang="en-US" altLang="zh-CN" dirty="0">
              <a:latin typeface="宋体" panose="02010600030101010101" pitchFamily="2" charset="-122"/>
            </a:endParaRPr>
          </a:p>
          <a:p>
            <a:pPr lvl="1">
              <a:buNone/>
            </a:pPr>
            <a:r>
              <a:rPr lang="en-US" altLang="zh-CN" dirty="0">
                <a:solidFill>
                  <a:srgbClr val="C00000"/>
                </a:solidFill>
                <a:latin typeface="宋体" panose="02010600030101010101" pitchFamily="2" charset="-122"/>
              </a:rPr>
              <a:t>	</a:t>
            </a:r>
            <a:r>
              <a:rPr lang="zh-CN" altLang="en-US" dirty="0">
                <a:solidFill>
                  <a:srgbClr val="C00000"/>
                </a:solidFill>
                <a:latin typeface="宋体" panose="02010600030101010101" pitchFamily="2" charset="-122"/>
              </a:rPr>
              <a:t>具有层次关系！ </a:t>
            </a:r>
          </a:p>
          <a:p>
            <a:pPr lvl="2">
              <a:lnSpc>
                <a:spcPct val="120000"/>
              </a:lnSpc>
            </a:pPr>
            <a:r>
              <a:rPr lang="zh-CN" altLang="en-US" dirty="0">
                <a:latin typeface="宋体" panose="02010600030101010101" pitchFamily="2" charset="-122"/>
              </a:rPr>
              <a:t>汽车 	是一种特殊的    </a:t>
            </a:r>
            <a:r>
              <a:rPr lang="zh-CN" altLang="en-US" dirty="0">
                <a:solidFill>
                  <a:srgbClr val="0000FF"/>
                </a:solidFill>
                <a:latin typeface="宋体" panose="02010600030101010101" pitchFamily="2" charset="-122"/>
              </a:rPr>
              <a:t>交通工具</a:t>
            </a:r>
          </a:p>
          <a:p>
            <a:pPr lvl="2">
              <a:lnSpc>
                <a:spcPct val="120000"/>
              </a:lnSpc>
            </a:pPr>
            <a:r>
              <a:rPr lang="zh-CN" altLang="en-US" dirty="0">
                <a:solidFill>
                  <a:srgbClr val="00B050"/>
                </a:solidFill>
                <a:latin typeface="宋体" panose="02010600030101010101" pitchFamily="2" charset="-122"/>
              </a:rPr>
              <a:t>轿车</a:t>
            </a:r>
            <a:r>
              <a:rPr lang="en-US" altLang="zh-CN" dirty="0">
                <a:solidFill>
                  <a:srgbClr val="00B050"/>
                </a:solidFill>
                <a:latin typeface="宋体" panose="02010600030101010101" pitchFamily="2" charset="-122"/>
              </a:rPr>
              <a:t>		</a:t>
            </a:r>
            <a:r>
              <a:rPr lang="zh-CN" altLang="en-US" dirty="0">
                <a:latin typeface="宋体" panose="02010600030101010101" pitchFamily="2" charset="-122"/>
              </a:rPr>
              <a:t>是一种特殊的    汽车</a:t>
            </a:r>
          </a:p>
          <a:p>
            <a:pPr lvl="2">
              <a:lnSpc>
                <a:spcPct val="120000"/>
              </a:lnSpc>
            </a:pPr>
            <a:r>
              <a:rPr lang="zh-CN" altLang="en-US" dirty="0">
                <a:solidFill>
                  <a:schemeClr val="accent6"/>
                </a:solidFill>
                <a:latin typeface="宋体" panose="02010600030101010101" pitchFamily="2" charset="-122"/>
              </a:rPr>
              <a:t>红旗轿车</a:t>
            </a:r>
            <a:r>
              <a:rPr lang="en-US" altLang="zh-CN" dirty="0">
                <a:solidFill>
                  <a:schemeClr val="accent6"/>
                </a:solidFill>
                <a:latin typeface="宋体" panose="02010600030101010101" pitchFamily="2" charset="-122"/>
              </a:rPr>
              <a:t>	</a:t>
            </a:r>
            <a:r>
              <a:rPr lang="zh-CN" altLang="en-US" dirty="0">
                <a:latin typeface="宋体" panose="02010600030101010101" pitchFamily="2" charset="-122"/>
              </a:rPr>
              <a:t>是一种特殊的    </a:t>
            </a:r>
            <a:r>
              <a:rPr lang="zh-CN" altLang="en-US" dirty="0">
                <a:solidFill>
                  <a:srgbClr val="00B050"/>
                </a:solidFill>
                <a:latin typeface="宋体" panose="02010600030101010101" pitchFamily="2" charset="-122"/>
              </a:rPr>
              <a:t>轿车</a:t>
            </a:r>
          </a:p>
          <a:p>
            <a:pPr lvl="1"/>
            <a:endParaRPr lang="zh-CN" altLang="en-US" dirty="0">
              <a:latin typeface="宋体" panose="02010600030101010101" pitchFamily="2" charset="-122"/>
            </a:endParaRPr>
          </a:p>
        </p:txBody>
      </p:sp>
      <p:sp>
        <p:nvSpPr>
          <p:cNvPr id="4" name="矩形 3">
            <a:hlinkClick r:id="rId2" action="ppaction://hlinksldjump"/>
            <a:extLst>
              <a:ext uri="{FF2B5EF4-FFF2-40B4-BE49-F238E27FC236}">
                <a16:creationId xmlns:a16="http://schemas.microsoft.com/office/drawing/2014/main" id="{761C22C1-E647-457C-9961-4ECD28CB3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A156487-1372-43BE-9498-E436E1676A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89D97A1-6056-4441-9BFC-C8A3EC604A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C1A79BD-0490-4163-9A26-739A5F2826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E326B4F-010C-4562-A354-16AFBC249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D1328482-88F3-478E-B512-92EEAC60F5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C241273-1344-4CEA-B28D-3ED4403816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12D5D3C9-E076-430F-B3FD-099C19C88B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ACD3A4A1-DFEB-44B7-927A-1EF41966B1F1}"/>
              </a:ext>
            </a:extLst>
          </p:cNvPr>
          <p:cNvSpPr>
            <a:spLocks noGrp="1"/>
          </p:cNvSpPr>
          <p:nvPr>
            <p:ph type="sldNum" sz="quarter" idx="11"/>
          </p:nvPr>
        </p:nvSpPr>
        <p:spPr/>
        <p:txBody>
          <a:bodyPr/>
          <a:lstStyle/>
          <a:p>
            <a:pPr>
              <a:defRPr/>
            </a:pPr>
            <a:fld id="{D5143908-0819-4B70-B92B-71A05F9F97D4}" type="slidenum">
              <a:rPr lang="zh-CN" altLang="en-US" smtClean="0"/>
              <a:pPr>
                <a:defRPr/>
              </a:pPr>
              <a:t>3</a:t>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12" name="矩形 11">
            <a:hlinkClick r:id="rId2" action="ppaction://hlinksldjump"/>
            <a:extLst>
              <a:ext uri="{FF2B5EF4-FFF2-40B4-BE49-F238E27FC236}">
                <a16:creationId xmlns:a16="http://schemas.microsoft.com/office/drawing/2014/main" id="{70684DF7-BE94-4F73-B61C-5BEC75A02C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B5013C-BAD4-40BD-A8E0-4E62798986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DC36AC5-6155-4F07-95EB-DB6305FE4D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54FF2F-014F-4855-92F8-1FF234F9B4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C26038E-6537-43A7-81EF-0CF2BEE1C7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BAC7BE44-AB59-4494-8768-414EFD7FE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CE999539-898E-42C8-A254-5259418C22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0769B4AF-A881-4E1D-9158-9A83B39F39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BBDBE2A4-3444-4F93-BF2B-93D9DB048701}"/>
              </a:ext>
            </a:extLst>
          </p:cNvPr>
          <p:cNvSpPr>
            <a:spLocks noGrp="1"/>
          </p:cNvSpPr>
          <p:nvPr>
            <p:ph type="sldNum" sz="quarter" idx="11"/>
          </p:nvPr>
        </p:nvSpPr>
        <p:spPr/>
        <p:txBody>
          <a:bodyPr/>
          <a:lstStyle/>
          <a:p>
            <a:pPr>
              <a:defRPr/>
            </a:pPr>
            <a:fld id="{D5143908-0819-4B70-B92B-71A05F9F97D4}" type="slidenum">
              <a:rPr lang="zh-CN" altLang="en-US" smtClean="0"/>
              <a:pPr>
                <a:defRPr/>
              </a:pPr>
              <a:t>39</a:t>
            </a:fld>
            <a:endParaRPr lang="zh-CN" altLang="en-US" dirty="0"/>
          </a:p>
        </p:txBody>
      </p:sp>
    </p:spTree>
    <p:extLst>
      <p:ext uri="{BB962C8B-B14F-4D97-AF65-F5344CB8AC3E}">
        <p14:creationId xmlns:p14="http://schemas.microsoft.com/office/powerpoint/2010/main" val="21315824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71700" y="147062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当派生类有对象成员时，在创建派生类对象时，构造函数的执行顺序是（ ）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对象成员构造函数、基类构造函数、派生类本身的构造函数</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派生类本身的构造函数、基类构造函数、对象成员构造函数</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基类构造函数、派生类本身的构造函数、对象成员构造函数</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500" dirty="0">
                <a:solidFill>
                  <a:srgbClr val="000000"/>
                </a:solidFill>
                <a:latin typeface="Microsoft Yahei"/>
                <a:ea typeface="Microsoft Yahei"/>
                <a:sym typeface="Microsoft Yahei"/>
              </a:rPr>
              <a:t>基类构造函数、对象成员构造函数、派生类本身的构造函数</a:t>
            </a:r>
          </a:p>
        </p:txBody>
      </p:sp>
      <p:sp>
        <p:nvSpPr>
          <p:cNvPr id="8" name="椭圆 7"/>
          <p:cNvSpPr>
            <a:spLocks noChangeAspect="1"/>
          </p:cNvSpPr>
          <p:nvPr>
            <p:custDataLst>
              <p:tags r:id="rId7"/>
            </p:custDataLst>
          </p:nvPr>
        </p:nvSpPr>
        <p:spPr bwMode="auto">
          <a:xfrm>
            <a:off x="19788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9788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9788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9788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单选题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FBCCFD84-02DA-4D7C-9C12-0D71EB9964C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97606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在派生类构造函数中，只要基类不是使用无参的构造函数或默认构造函数都要显式给出基类名和参数表。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4" name="矩形 3">
            <a:hlinkClick r:id="rId2" action="ppaction://hlinksldjump"/>
            <a:extLst>
              <a:ext uri="{FF2B5EF4-FFF2-40B4-BE49-F238E27FC236}">
                <a16:creationId xmlns:a16="http://schemas.microsoft.com/office/drawing/2014/main" id="{1EDEEF06-CF0D-4314-A565-DD8464062A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6B58A8-ED4A-4601-881A-5819675FDD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2B4A9BA4-30F2-42D9-B61E-64E9D030C0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3E5B5E5-6E69-49F6-98E7-E87F90F070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8174901-7EDA-4C83-955E-9D6F8EB2CD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E1511EC-6301-4612-8A52-471EB85F08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D14FF332-07BF-433F-9410-2EAF7A426A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30437528-8897-4AA9-A8B8-615F3A02E8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ED279C9-16B0-46BB-AFCD-0AE3F77407B9}"/>
              </a:ext>
            </a:extLst>
          </p:cNvPr>
          <p:cNvSpPr>
            <a:spLocks noGrp="1"/>
          </p:cNvSpPr>
          <p:nvPr>
            <p:ph type="sldNum" sz="quarter" idx="11"/>
          </p:nvPr>
        </p:nvSpPr>
        <p:spPr/>
        <p:txBody>
          <a:bodyPr/>
          <a:lstStyle/>
          <a:p>
            <a:pPr>
              <a:defRPr/>
            </a:pPr>
            <a:fld id="{D5143908-0819-4B70-B92B-71A05F9F97D4}" type="slidenum">
              <a:rPr lang="zh-CN" altLang="en-US" smtClean="0"/>
              <a:pPr>
                <a:defRPr/>
              </a:pPr>
              <a:t>41</a:t>
            </a:fld>
            <a:endParaRPr lang="zh-CN" altLang="en-US" dirty="0"/>
          </a:p>
        </p:txBody>
      </p:sp>
    </p:spTree>
    <p:extLst>
      <p:ext uri="{BB962C8B-B14F-4D97-AF65-F5344CB8AC3E}">
        <p14:creationId xmlns:p14="http://schemas.microsoft.com/office/powerpoint/2010/main" val="389540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721846-2229-427A-8CC8-98D9F05291F3}"/>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分析程序的运行结果</a:t>
            </a:r>
          </a:p>
        </p:txBody>
      </p:sp>
      <p:sp>
        <p:nvSpPr>
          <p:cNvPr id="4" name="灯片编号占位符 3">
            <a:extLst>
              <a:ext uri="{FF2B5EF4-FFF2-40B4-BE49-F238E27FC236}">
                <a16:creationId xmlns:a16="http://schemas.microsoft.com/office/drawing/2014/main" id="{F914F0A3-67AD-4501-A45A-FEE95C6957AB}"/>
              </a:ext>
            </a:extLst>
          </p:cNvPr>
          <p:cNvSpPr>
            <a:spLocks noGrp="1"/>
          </p:cNvSpPr>
          <p:nvPr>
            <p:ph type="sldNum" sz="quarter" idx="11"/>
          </p:nvPr>
        </p:nvSpPr>
        <p:spPr/>
        <p:txBody>
          <a:bodyPr/>
          <a:lstStyle/>
          <a:p>
            <a:pPr>
              <a:defRPr/>
            </a:pPr>
            <a:fld id="{D5143908-0819-4B70-B92B-71A05F9F97D4}" type="slidenum">
              <a:rPr lang="zh-CN" altLang="en-US" smtClean="0"/>
              <a:pPr>
                <a:defRPr/>
              </a:pPr>
              <a:t>42</a:t>
            </a:fld>
            <a:endParaRPr lang="zh-CN" altLang="en-US" dirty="0"/>
          </a:p>
        </p:txBody>
      </p:sp>
      <p:sp>
        <p:nvSpPr>
          <p:cNvPr id="5" name="矩形 4">
            <a:extLst>
              <a:ext uri="{FF2B5EF4-FFF2-40B4-BE49-F238E27FC236}">
                <a16:creationId xmlns:a16="http://schemas.microsoft.com/office/drawing/2014/main" id="{55614694-0A30-415E-9118-C8BC57D35A06}"/>
              </a:ext>
            </a:extLst>
          </p:cNvPr>
          <p:cNvSpPr/>
          <p:nvPr/>
        </p:nvSpPr>
        <p:spPr>
          <a:xfrm>
            <a:off x="143508" y="1628801"/>
            <a:ext cx="8856984"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length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cout </a:t>
            </a:r>
            <a:r>
              <a:rPr lang="fr-FR"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double, double) called.\n"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2671ED01-969C-47EB-B64F-E2A640A7EE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58505293-D356-4CEF-9501-9F3D93441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0921A01-11B5-4CD7-A28B-A26CCF686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601F67FE-77DB-4BF5-9118-3487DAF54D9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99F94FFA-B886-4DD9-A22F-F3196B78A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33918566-0666-4EE0-BEE9-3261760195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345B8AD6-5B3B-4DCC-B9E9-4E174CD9C2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6F8D477A-48B0-47E6-8BAA-4CE5D3275A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91854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56436C-EEF3-43B6-9359-C4BCF3007DD3}"/>
              </a:ext>
            </a:extLst>
          </p:cNvPr>
          <p:cNvSpPr>
            <a:spLocks noGrp="1"/>
          </p:cNvSpPr>
          <p:nvPr>
            <p:ph type="sldNum" sz="quarter" idx="11"/>
          </p:nvPr>
        </p:nvSpPr>
        <p:spPr/>
        <p:txBody>
          <a:bodyPr/>
          <a:lstStyle/>
          <a:p>
            <a:pPr>
              <a:defRPr/>
            </a:pPr>
            <a:fld id="{D5143908-0819-4B70-B92B-71A05F9F97D4}" type="slidenum">
              <a:rPr lang="zh-CN" altLang="en-US" smtClean="0"/>
              <a:pPr>
                <a:defRPr/>
              </a:pPr>
              <a:t>43</a:t>
            </a:fld>
            <a:endParaRPr lang="zh-CN" altLang="en-US" dirty="0"/>
          </a:p>
        </p:txBody>
      </p:sp>
      <p:sp>
        <p:nvSpPr>
          <p:cNvPr id="5" name="矩形 4">
            <a:extLst>
              <a:ext uri="{FF2B5EF4-FFF2-40B4-BE49-F238E27FC236}">
                <a16:creationId xmlns:a16="http://schemas.microsoft.com/office/drawing/2014/main" id="{3A963B8B-1DC6-4CD7-AF90-75ADC93D7E79}"/>
              </a:ext>
            </a:extLst>
          </p:cNvPr>
          <p:cNvSpPr/>
          <p:nvPr/>
        </p:nvSpPr>
        <p:spPr>
          <a:xfrm>
            <a:off x="251520" y="1340768"/>
            <a:ext cx="8640960"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Function to calculate the volume</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volume()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length*width*height;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757F077F-3666-456C-AECB-E43E7B22C4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673DADD-07B6-40F0-9DC4-4D055A9E19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521E9E61-C3E7-41A7-9CE2-E776F64938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E19BD08-5787-4470-A094-5C5FA5A7AD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9612D7-7888-4C5A-9836-A66E0BC37C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5F44A93C-B03B-441F-9C5C-4852AB16C0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28C265B-2AD9-4B5F-B544-29C3F5DF3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966AF80-BA09-406A-8418-CF4652B57C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4564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6E4B99E-74D0-4F13-BC06-DC872ADBEF10}"/>
              </a:ext>
            </a:extLst>
          </p:cNvPr>
          <p:cNvSpPr>
            <a:spLocks noGrp="1"/>
          </p:cNvSpPr>
          <p:nvPr>
            <p:ph type="sldNum" sz="quarter" idx="11"/>
          </p:nvPr>
        </p:nvSpPr>
        <p:spPr/>
        <p:txBody>
          <a:bodyPr/>
          <a:lstStyle/>
          <a:p>
            <a:pPr>
              <a:defRPr/>
            </a:pPr>
            <a:fld id="{D5143908-0819-4B70-B92B-71A05F9F97D4}" type="slidenum">
              <a:rPr lang="zh-CN" altLang="en-US" smtClean="0"/>
              <a:pPr>
                <a:defRPr/>
              </a:pPr>
              <a:t>44</a:t>
            </a:fld>
            <a:endParaRPr lang="zh-CN" altLang="en-US" dirty="0"/>
          </a:p>
        </p:txBody>
      </p:sp>
      <p:sp>
        <p:nvSpPr>
          <p:cNvPr id="5" name="矩形 4">
            <a:extLst>
              <a:ext uri="{FF2B5EF4-FFF2-40B4-BE49-F238E27FC236}">
                <a16:creationId xmlns:a16="http://schemas.microsoft.com/office/drawing/2014/main" id="{CD8D8DA9-685F-4C0A-912E-8DE08D21F883}"/>
              </a:ext>
            </a:extLst>
          </p:cNvPr>
          <p:cNvSpPr/>
          <p:nvPr/>
        </p:nvSpPr>
        <p:spPr>
          <a:xfrm>
            <a:off x="0" y="949922"/>
            <a:ext cx="914400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"Carton(string)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3149F699-F216-497A-B959-0F0B31F25D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119B08B-4EFA-4A2B-ABE7-0BF5BFA5A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94E47895-26B5-4AB3-B64B-9972C8D311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F96FC41-3984-448F-989D-F74F7AD6D6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A74665D8-8D0E-4CE3-B587-55D70656377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00D3E9E4-6382-4B34-A395-2B319864EE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4A80C225-2D1B-4EC2-8FF2-E212B1F8B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E575DAA-C29B-4FCC-ADD2-AE7DA26D9B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983244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BC21C5-4464-464B-87D1-AF0A6E4B93CC}"/>
              </a:ext>
            </a:extLst>
          </p:cNvPr>
          <p:cNvSpPr>
            <a:spLocks noGrp="1"/>
          </p:cNvSpPr>
          <p:nvPr>
            <p:ph type="sldNum" sz="quarter" idx="11"/>
          </p:nvPr>
        </p:nvSpPr>
        <p:spPr/>
        <p:txBody>
          <a:bodyPr/>
          <a:lstStyle/>
          <a:p>
            <a:pPr>
              <a:defRPr/>
            </a:pPr>
            <a:fld id="{D5143908-0819-4B70-B92B-71A05F9F97D4}" type="slidenum">
              <a:rPr lang="zh-CN" altLang="en-US" smtClean="0"/>
              <a:pPr>
                <a:defRPr/>
              </a:pPr>
              <a:t>45</a:t>
            </a:fld>
            <a:endParaRPr lang="zh-CN" altLang="en-US" dirty="0"/>
          </a:p>
        </p:txBody>
      </p:sp>
      <p:sp>
        <p:nvSpPr>
          <p:cNvPr id="5" name="矩形 4">
            <a:extLst>
              <a:ext uri="{FF2B5EF4-FFF2-40B4-BE49-F238E27FC236}">
                <a16:creationId xmlns:a16="http://schemas.microsoft.com/office/drawing/2014/main" id="{FC403816-2B76-4E94-84C6-FBB78A278685}"/>
              </a:ext>
            </a:extLst>
          </p:cNvPr>
          <p:cNvSpPr/>
          <p:nvPr/>
        </p:nvSpPr>
        <p:spPr>
          <a:xfrm>
            <a:off x="395535" y="1166843"/>
            <a:ext cx="8002339"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Carton.h</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For the Carton class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Create four Carton objects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carton1;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carton2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it-IT"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carton3 {4.0, 5.0, 6.0, </a:t>
            </a:r>
            <a:r>
              <a:rPr lang="it-IT"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"Plastic"</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carton4 {2.0,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"paper"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175D4004-988D-463D-8FFD-AD9CA3A950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BF282BD-4F87-4DE9-839C-1CF08B004F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75F635F-4115-484F-AFE0-FA060D8683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670302F-F571-4CAE-B165-2457FDD2C6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D710D5FA-DC29-4F90-BEF0-9A916086AD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D1895A9F-573A-4A90-8FDB-DF4F14429E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D86588B7-0E11-4633-9EDA-F1D7F3D3B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E7ED766-0F59-4D1B-BBBF-408587F8A1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00550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4AFBE-6C74-43FD-8CA4-01DD11D948F8}"/>
              </a:ext>
            </a:extLst>
          </p:cNvPr>
          <p:cNvSpPr>
            <a:spLocks noGrp="1"/>
          </p:cNvSpPr>
          <p:nvPr>
            <p:ph idx="1"/>
          </p:nvPr>
        </p:nvSpPr>
        <p:spPr>
          <a:xfrm>
            <a:off x="457200" y="1052736"/>
            <a:ext cx="8229600" cy="5376639"/>
          </a:xfrm>
        </p:spPr>
        <p:txBody>
          <a:bodyPr/>
          <a:lstStyle/>
          <a:p>
            <a:r>
              <a:rPr lang="zh-CN" altLang="en-US" dirty="0">
                <a:solidFill>
                  <a:schemeClr val="accent6">
                    <a:lumMod val="75000"/>
                  </a:schemeClr>
                </a:solidFill>
              </a:rPr>
              <a:t>程序的运行结果为：</a:t>
            </a:r>
            <a:endParaRPr lang="en-US" altLang="zh-CN" dirty="0">
              <a:solidFill>
                <a:schemeClr val="accent6">
                  <a:lumMod val="75000"/>
                </a:schemeClr>
              </a:solidFill>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Carton(string)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double,double,double,string</a:t>
            </a:r>
            <a:r>
              <a:rPr lang="en-US" altLang="zh-CN" sz="2000" b="1" dirty="0">
                <a:latin typeface="Courier New" panose="02070309020205020404" pitchFamily="49" charset="0"/>
                <a:cs typeface="Courier New" panose="02070309020205020404" pitchFamily="49" charset="0"/>
              </a:rPr>
              <a:t>)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Box(double)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double,string</a:t>
            </a:r>
            <a:r>
              <a:rPr lang="en-US" altLang="zh-CN" sz="2000" b="1" dirty="0">
                <a:latin typeface="Courier New" panose="02070309020205020404" pitchFamily="49" charset="0"/>
                <a:cs typeface="Courier New" panose="02070309020205020404" pitchFamily="49" charset="0"/>
              </a:rPr>
              <a:t>) called.</a:t>
            </a:r>
          </a:p>
          <a:p>
            <a:pPr marL="0" indent="0">
              <a:buNone/>
            </a:pPr>
            <a:endParaRPr lang="en-US" altLang="zh-CN" dirty="0"/>
          </a:p>
        </p:txBody>
      </p:sp>
      <p:sp>
        <p:nvSpPr>
          <p:cNvPr id="4" name="灯片编号占位符 3">
            <a:extLst>
              <a:ext uri="{FF2B5EF4-FFF2-40B4-BE49-F238E27FC236}">
                <a16:creationId xmlns:a16="http://schemas.microsoft.com/office/drawing/2014/main" id="{218FFB32-DC8C-4D1B-87A0-2C4243B44894}"/>
              </a:ext>
            </a:extLst>
          </p:cNvPr>
          <p:cNvSpPr>
            <a:spLocks noGrp="1"/>
          </p:cNvSpPr>
          <p:nvPr>
            <p:ph type="sldNum" sz="quarter" idx="11"/>
          </p:nvPr>
        </p:nvSpPr>
        <p:spPr/>
        <p:txBody>
          <a:bodyPr/>
          <a:lstStyle/>
          <a:p>
            <a:pPr>
              <a:defRPr/>
            </a:pPr>
            <a:fld id="{D5143908-0819-4B70-B92B-71A05F9F97D4}" type="slidenum">
              <a:rPr lang="zh-CN" altLang="en-US" smtClean="0"/>
              <a:pPr>
                <a:defRPr/>
              </a:pPr>
              <a:t>46</a:t>
            </a:fld>
            <a:endParaRPr lang="zh-CN" altLang="en-US" dirty="0"/>
          </a:p>
        </p:txBody>
      </p:sp>
      <p:sp>
        <p:nvSpPr>
          <p:cNvPr id="5" name="矩形 4">
            <a:hlinkClick r:id="rId2" action="ppaction://hlinksldjump"/>
            <a:extLst>
              <a:ext uri="{FF2B5EF4-FFF2-40B4-BE49-F238E27FC236}">
                <a16:creationId xmlns:a16="http://schemas.microsoft.com/office/drawing/2014/main" id="{98EA71BB-1E7B-43B2-80CA-D6EF3F8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8FEBF496-8729-43EE-9ED5-E2BD52D8588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37AEF9F3-BED0-4373-BF6B-A88705E76C0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364BD964-EC03-42AD-A391-80B0BD4D8C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C76A5F9E-5AC5-4B87-BB2E-801D31B66E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AE510416-E622-450F-840F-C619C6C2D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2309D0C0-92FF-416B-9520-8FFE6C164B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2B137BDC-296D-4BA7-ABF5-F3DDE29B56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396012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9B356C-A754-477C-A73C-ED0B2DE51942}"/>
              </a:ext>
            </a:extLst>
          </p:cNvPr>
          <p:cNvSpPr>
            <a:spLocks noGrp="1"/>
          </p:cNvSpPr>
          <p:nvPr>
            <p:ph idx="1"/>
          </p:nvPr>
        </p:nvSpPr>
        <p:spPr>
          <a:xfrm>
            <a:off x="457200" y="1928813"/>
            <a:ext cx="8579296" cy="1500187"/>
          </a:xfrm>
        </p:spPr>
        <p:txBody>
          <a:bodyPr/>
          <a:lstStyle/>
          <a:p>
            <a:r>
              <a:rPr lang="zh-CN" altLang="en-US" dirty="0"/>
              <a:t>如果把</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中</a:t>
            </a:r>
            <a:r>
              <a:rPr lang="en-US" altLang="zh-CN" dirty="0"/>
              <a:t>Carton</a:t>
            </a:r>
            <a:r>
              <a:rPr lang="zh-CN" altLang="en-US" dirty="0"/>
              <a:t>类的构造函数</a:t>
            </a:r>
            <a:endParaRPr lang="en-US" altLang="zh-CN" dirty="0"/>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dirty="0"/>
              <a:t>改为：</a:t>
            </a:r>
          </a:p>
        </p:txBody>
      </p:sp>
      <p:sp>
        <p:nvSpPr>
          <p:cNvPr id="3" name="标题 2">
            <a:extLst>
              <a:ext uri="{FF2B5EF4-FFF2-40B4-BE49-F238E27FC236}">
                <a16:creationId xmlns:a16="http://schemas.microsoft.com/office/drawing/2014/main" id="{68DC97B4-84EB-4E3A-B9EE-B29564B3EB92}"/>
              </a:ext>
            </a:extLst>
          </p:cNvPr>
          <p:cNvSpPr>
            <a:spLocks noGrp="1"/>
          </p:cNvSpPr>
          <p:nvPr>
            <p:ph type="title"/>
          </p:nvPr>
        </p:nvSpPr>
        <p:spPr/>
        <p:txBody>
          <a:bodyPr/>
          <a:lstStyle/>
          <a:p>
            <a:r>
              <a:rPr lang="zh-CN" altLang="en-US" dirty="0"/>
              <a:t>派生类构造函数的进一步讨论</a:t>
            </a:r>
          </a:p>
        </p:txBody>
      </p:sp>
      <p:sp>
        <p:nvSpPr>
          <p:cNvPr id="4" name="灯片编号占位符 3">
            <a:extLst>
              <a:ext uri="{FF2B5EF4-FFF2-40B4-BE49-F238E27FC236}">
                <a16:creationId xmlns:a16="http://schemas.microsoft.com/office/drawing/2014/main" id="{0E8C076A-24CB-4A8C-86CD-AEA482AE4D65}"/>
              </a:ext>
            </a:extLst>
          </p:cNvPr>
          <p:cNvSpPr>
            <a:spLocks noGrp="1"/>
          </p:cNvSpPr>
          <p:nvPr>
            <p:ph type="sldNum" sz="quarter" idx="11"/>
          </p:nvPr>
        </p:nvSpPr>
        <p:spPr/>
        <p:txBody>
          <a:bodyPr/>
          <a:lstStyle/>
          <a:p>
            <a:pPr>
              <a:defRPr/>
            </a:pPr>
            <a:fld id="{D5143908-0819-4B70-B92B-71A05F9F97D4}" type="slidenum">
              <a:rPr lang="zh-CN" altLang="en-US" smtClean="0"/>
              <a:pPr>
                <a:defRPr/>
              </a:pPr>
              <a:t>47</a:t>
            </a:fld>
            <a:endParaRPr lang="zh-CN" altLang="en-US" dirty="0"/>
          </a:p>
        </p:txBody>
      </p:sp>
      <p:sp>
        <p:nvSpPr>
          <p:cNvPr id="5" name="矩形 4">
            <a:extLst>
              <a:ext uri="{FF2B5EF4-FFF2-40B4-BE49-F238E27FC236}">
                <a16:creationId xmlns:a16="http://schemas.microsoft.com/office/drawing/2014/main" id="{F0204C57-A914-4102-8701-477E686A8D60}"/>
              </a:ext>
            </a:extLst>
          </p:cNvPr>
          <p:cNvSpPr/>
          <p:nvPr/>
        </p:nvSpPr>
        <p:spPr>
          <a:xfrm>
            <a:off x="35496" y="3597984"/>
            <a:ext cx="9036496" cy="1631216"/>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:length{lv}, 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765BAE23-0FB9-4ABF-9345-3C8A3BABBA78}"/>
              </a:ext>
            </a:extLst>
          </p:cNvPr>
          <p:cNvSpPr txBox="1"/>
          <p:nvPr/>
        </p:nvSpPr>
        <p:spPr>
          <a:xfrm>
            <a:off x="457200" y="5457765"/>
            <a:ext cx="7776864" cy="400110"/>
          </a:xfrm>
          <a:prstGeom prst="rect">
            <a:avLst/>
          </a:prstGeom>
          <a:noFill/>
        </p:spPr>
        <p:txBody>
          <a:bodyPr wrap="square" rtlCol="0">
            <a:spAutoFit/>
          </a:bodyPr>
          <a:lstStyle/>
          <a:p>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Error:"</a:t>
            </a:r>
            <a:r>
              <a:rPr lang="en-US" altLang="zh-CN" sz="2000" b="1" dirty="0" err="1">
                <a:latin typeface="Courier New" panose="02070309020205020404" pitchFamily="49" charset="0"/>
                <a:cs typeface="Courier New" panose="02070309020205020404" pitchFamily="49" charset="0"/>
              </a:rPr>
              <a:t>length</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不是类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Carton</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的非静态成员或基类</a:t>
            </a:r>
          </a:p>
        </p:txBody>
      </p:sp>
      <p:sp>
        <p:nvSpPr>
          <p:cNvPr id="7" name="矩形 6">
            <a:hlinkClick r:id="rId3" action="ppaction://hlinksldjump"/>
            <a:extLst>
              <a:ext uri="{FF2B5EF4-FFF2-40B4-BE49-F238E27FC236}">
                <a16:creationId xmlns:a16="http://schemas.microsoft.com/office/drawing/2014/main" id="{3166E5C3-75CB-49D0-A27B-ACF3CFA3E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612C9073-8F65-4FB4-B1A4-F13E00AF25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558DBCC5-24DE-4A57-8156-43931D06F4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6AFA7ABE-C8F8-4394-A0A2-E6AE64B0B0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C3EF334F-5767-4FD6-B7E0-DAE513EA77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6C1E436-7CF3-450C-A5F0-F1A572719F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60A5F373-A0F1-461E-B590-D1E7CD82FA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CC061ADC-E1BD-4E8B-865E-56E57CEAE6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0996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FE403C5-2FC7-4504-9C3E-162DFA95AA4B}"/>
              </a:ext>
            </a:extLst>
          </p:cNvPr>
          <p:cNvSpPr>
            <a:spLocks noGrp="1"/>
          </p:cNvSpPr>
          <p:nvPr>
            <p:ph type="sldNum" sz="quarter" idx="11"/>
          </p:nvPr>
        </p:nvSpPr>
        <p:spPr/>
        <p:txBody>
          <a:bodyPr/>
          <a:lstStyle/>
          <a:p>
            <a:pPr>
              <a:defRPr/>
            </a:pPr>
            <a:fld id="{D5143908-0819-4B70-B92B-71A05F9F97D4}" type="slidenum">
              <a:rPr lang="zh-CN" altLang="en-US" smtClean="0"/>
              <a:pPr>
                <a:defRPr/>
              </a:pPr>
              <a:t>48</a:t>
            </a:fld>
            <a:endParaRPr lang="zh-CN" altLang="en-US" dirty="0"/>
          </a:p>
        </p:txBody>
      </p:sp>
      <p:sp>
        <p:nvSpPr>
          <p:cNvPr id="5" name="矩形 4">
            <a:extLst>
              <a:ext uri="{FF2B5EF4-FFF2-40B4-BE49-F238E27FC236}">
                <a16:creationId xmlns:a16="http://schemas.microsoft.com/office/drawing/2014/main" id="{294B2968-54CD-4C60-937B-5A03497370DE}"/>
              </a:ext>
            </a:extLst>
          </p:cNvPr>
          <p:cNvSpPr/>
          <p:nvPr/>
        </p:nvSpPr>
        <p:spPr>
          <a:xfrm>
            <a:off x="107504" y="1340768"/>
            <a:ext cx="8928992" cy="3416320"/>
          </a:xfrm>
          <a:prstGeom prst="rect">
            <a:avLst/>
          </a:prstGeom>
        </p:spPr>
        <p:txBody>
          <a:bodyPr wrap="square">
            <a:spAutoFit/>
          </a:bodyPr>
          <a:lstStyle/>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length = lv;</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width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height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5D533C00-B031-4844-9229-4418C1D42E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BE81C510-510C-4367-A29B-ECD2AA00A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5D9078F-DEF4-4BD9-A637-95FE35DD25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13B62706-D3D1-492E-8623-C4DDA570B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B252EC-817B-4F22-AA0A-1AEE026493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C549DE10-E9C9-4994-B23D-E558383E7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F7953094-DA1D-4156-9166-E64C83F537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980AE93E-7253-48FE-A289-504BE3BCD0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10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6" name="矩形 5">
            <a:hlinkClick r:id="rId2" action="ppaction://hlinksldjump"/>
            <a:extLst>
              <a:ext uri="{FF2B5EF4-FFF2-40B4-BE49-F238E27FC236}">
                <a16:creationId xmlns:a16="http://schemas.microsoft.com/office/drawing/2014/main" id="{50972A0F-3C26-41DB-9DEF-3B73FF787E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7EBADBB-3AE0-4D10-9D73-F00D9A3467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10BC0DA2-4E93-4B07-869B-2563C48844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D292644-9D04-48AF-8B4B-A1008F4CDB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B01B36A6-2B06-45E9-B2FB-26DBD6E9CEB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617869BD-FBFD-4676-B09E-060D888A09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322A2759-FB96-42D4-A3A9-86FEC16895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84F0EED5-5F59-4CEC-B9FA-35D6E68ECF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D8D2ADC5-E519-4301-866F-6E10F48EFB5C}"/>
              </a:ext>
            </a:extLst>
          </p:cNvPr>
          <p:cNvSpPr>
            <a:spLocks noGrp="1"/>
          </p:cNvSpPr>
          <p:nvPr>
            <p:ph type="sldNum" sz="quarter" idx="11"/>
          </p:nvPr>
        </p:nvSpPr>
        <p:spPr/>
        <p:txBody>
          <a:bodyPr/>
          <a:lstStyle/>
          <a:p>
            <a:pPr>
              <a:defRPr/>
            </a:pPr>
            <a:fld id="{D5143908-0819-4B70-B92B-71A05F9F97D4}" type="slidenum">
              <a:rPr lang="zh-CN" altLang="en-US" smtClean="0"/>
              <a:pPr>
                <a:defRPr/>
              </a:pPr>
              <a:t>4</a:t>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8C359C-1C75-4851-A212-686E87AAAC35}"/>
              </a:ext>
            </a:extLst>
          </p:cNvPr>
          <p:cNvSpPr>
            <a:spLocks noGrp="1"/>
          </p:cNvSpPr>
          <p:nvPr>
            <p:ph idx="1"/>
          </p:nvPr>
        </p:nvSpPr>
        <p:spPr/>
        <p:txBody>
          <a:bodyPr/>
          <a:lstStyle/>
          <a:p>
            <a:r>
              <a:rPr lang="zh-CN" altLang="en-US" dirty="0"/>
              <a:t>可以为派生类编写拷贝构造函数，其格式与普通类的拷贝构造函数相同，适用场景也相同</a:t>
            </a:r>
            <a:endParaRPr lang="en-US" altLang="zh-CN" dirty="0"/>
          </a:p>
          <a:p>
            <a:r>
              <a:rPr lang="zh-CN" altLang="en-US" dirty="0"/>
              <a:t>派生类的拷贝构造函数，可以在成员初始化符表位置调用基类的拷贝构造函数，“拷贝”派生类中的基类部分；如果不显式地调用基类的拷贝构造函数，将自动调用基类的</a:t>
            </a:r>
            <a:r>
              <a:rPr lang="zh-CN" altLang="en-US" dirty="0">
                <a:solidFill>
                  <a:srgbClr val="FF0000"/>
                </a:solidFill>
              </a:rPr>
              <a:t>无参构造函数</a:t>
            </a:r>
            <a:r>
              <a:rPr lang="zh-CN" altLang="en-US" dirty="0"/>
              <a:t>（如果有定义）或</a:t>
            </a:r>
            <a:r>
              <a:rPr lang="zh-CN" altLang="en-US" dirty="0">
                <a:solidFill>
                  <a:srgbClr val="FF0000"/>
                </a:solidFill>
              </a:rPr>
              <a:t>默认构造函数</a:t>
            </a:r>
            <a:r>
              <a:rPr lang="zh-CN" altLang="en-US" dirty="0"/>
              <a:t>（如果有效）为派生类创建基类部分</a:t>
            </a:r>
          </a:p>
        </p:txBody>
      </p:sp>
      <p:sp>
        <p:nvSpPr>
          <p:cNvPr id="3" name="标题 2">
            <a:extLst>
              <a:ext uri="{FF2B5EF4-FFF2-40B4-BE49-F238E27FC236}">
                <a16:creationId xmlns:a16="http://schemas.microsoft.com/office/drawing/2014/main" id="{78348B39-3036-4BD8-A5FF-256941F2F90C}"/>
              </a:ext>
            </a:extLst>
          </p:cNvPr>
          <p:cNvSpPr>
            <a:spLocks noGrp="1"/>
          </p:cNvSpPr>
          <p:nvPr>
            <p:ph type="title"/>
          </p:nvPr>
        </p:nvSpPr>
        <p:spPr/>
        <p:txBody>
          <a:bodyPr/>
          <a:lstStyle/>
          <a:p>
            <a:r>
              <a:rPr lang="zh-CN" altLang="en-US" dirty="0"/>
              <a:t>派生类的拷贝构造函数</a:t>
            </a:r>
          </a:p>
        </p:txBody>
      </p:sp>
      <p:sp>
        <p:nvSpPr>
          <p:cNvPr id="5" name="矩形 4">
            <a:hlinkClick r:id="rId3" action="ppaction://hlinksldjump"/>
            <a:extLst>
              <a:ext uri="{FF2B5EF4-FFF2-40B4-BE49-F238E27FC236}">
                <a16:creationId xmlns:a16="http://schemas.microsoft.com/office/drawing/2014/main" id="{678B29D9-47F4-4090-A136-0FE4CDC45C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5DA65DCE-D603-4E16-B770-65C767883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5FDCB6FC-EAF7-43D6-B9B3-5B56F3DBF80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D17162EA-5A72-47D0-AFA3-CF4C7B8049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9B1E9857-4A7B-45E7-A7BB-51055F6119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9CC1FD66-957C-4D2B-B247-62B3688C5B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8E16080D-FD32-4F91-9A82-552EFFA0EA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A6FE3373-EF18-49A8-8C1D-DD9E2C7AE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4C3C7A09-CB3F-485F-A56E-B5F563738C5F}"/>
              </a:ext>
            </a:extLst>
          </p:cNvPr>
          <p:cNvSpPr>
            <a:spLocks noGrp="1"/>
          </p:cNvSpPr>
          <p:nvPr>
            <p:ph type="sldNum" sz="quarter" idx="11"/>
          </p:nvPr>
        </p:nvSpPr>
        <p:spPr/>
        <p:txBody>
          <a:bodyPr/>
          <a:lstStyle/>
          <a:p>
            <a:pPr>
              <a:defRPr/>
            </a:pPr>
            <a:fld id="{D5143908-0819-4B70-B92B-71A05F9F97D4}" type="slidenum">
              <a:rPr lang="zh-CN" altLang="en-US" smtClean="0"/>
              <a:pPr>
                <a:defRPr/>
              </a:pPr>
              <a:t>49</a:t>
            </a:fld>
            <a:endParaRPr lang="zh-CN" altLang="en-US" dirty="0"/>
          </a:p>
        </p:txBody>
      </p:sp>
    </p:spTree>
    <p:extLst>
      <p:ext uri="{BB962C8B-B14F-4D97-AF65-F5344CB8AC3E}">
        <p14:creationId xmlns:p14="http://schemas.microsoft.com/office/powerpoint/2010/main" val="2669479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71E499-2893-4494-9278-839E779F9186}"/>
              </a:ext>
            </a:extLst>
          </p:cNvPr>
          <p:cNvSpPr>
            <a:spLocks noGrp="1"/>
          </p:cNvSpPr>
          <p:nvPr>
            <p:ph idx="1"/>
          </p:nvPr>
        </p:nvSpPr>
        <p:spPr>
          <a:xfrm>
            <a:off x="457200" y="1052737"/>
            <a:ext cx="8229600" cy="100811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为</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中的基类</a:t>
            </a:r>
            <a:r>
              <a:rPr lang="en-US" altLang="zh-CN" dirty="0">
                <a:solidFill>
                  <a:srgbClr val="C00000"/>
                </a:solidFill>
              </a:rPr>
              <a:t>Box</a:t>
            </a:r>
            <a:r>
              <a:rPr lang="zh-CN" altLang="en-US" dirty="0">
                <a:solidFill>
                  <a:srgbClr val="C00000"/>
                </a:solidFill>
              </a:rPr>
              <a:t>和派生类</a:t>
            </a:r>
            <a:r>
              <a:rPr lang="en-US" altLang="zh-CN" dirty="0">
                <a:solidFill>
                  <a:srgbClr val="C00000"/>
                </a:solidFill>
              </a:rPr>
              <a:t>Carton</a:t>
            </a:r>
            <a:r>
              <a:rPr lang="zh-CN" altLang="en-US" dirty="0">
                <a:solidFill>
                  <a:srgbClr val="C00000"/>
                </a:solidFill>
              </a:rPr>
              <a:t>分别添加拷贝构造函数</a:t>
            </a:r>
          </a:p>
        </p:txBody>
      </p:sp>
      <p:sp>
        <p:nvSpPr>
          <p:cNvPr id="4" name="灯片编号占位符 3">
            <a:extLst>
              <a:ext uri="{FF2B5EF4-FFF2-40B4-BE49-F238E27FC236}">
                <a16:creationId xmlns:a16="http://schemas.microsoft.com/office/drawing/2014/main" id="{0E57188B-E676-43A4-B4BD-AF9712056214}"/>
              </a:ext>
            </a:extLst>
          </p:cNvPr>
          <p:cNvSpPr>
            <a:spLocks noGrp="1"/>
          </p:cNvSpPr>
          <p:nvPr>
            <p:ph type="sldNum" sz="quarter" idx="11"/>
          </p:nvPr>
        </p:nvSpPr>
        <p:spPr/>
        <p:txBody>
          <a:bodyPr/>
          <a:lstStyle/>
          <a:p>
            <a:pPr>
              <a:defRPr/>
            </a:pPr>
            <a:fld id="{D5143908-0819-4B70-B92B-71A05F9F97D4}" type="slidenum">
              <a:rPr lang="zh-CN" altLang="en-US" smtClean="0"/>
              <a:pPr>
                <a:defRPr/>
              </a:pPr>
              <a:t>50</a:t>
            </a:fld>
            <a:endParaRPr lang="zh-CN" altLang="en-US" dirty="0"/>
          </a:p>
        </p:txBody>
      </p:sp>
      <p:sp>
        <p:nvSpPr>
          <p:cNvPr id="5" name="矩形 4">
            <a:extLst>
              <a:ext uri="{FF2B5EF4-FFF2-40B4-BE49-F238E27FC236}">
                <a16:creationId xmlns:a16="http://schemas.microsoft.com/office/drawing/2014/main" id="{6EBB4CCD-1103-45A8-A300-6355E0881D3D}"/>
              </a:ext>
            </a:extLst>
          </p:cNvPr>
          <p:cNvSpPr/>
          <p:nvPr/>
        </p:nvSpPr>
        <p:spPr>
          <a:xfrm>
            <a:off x="239227" y="2060849"/>
            <a:ext cx="8725261"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box.length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box.width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box.height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2A9272AE-D945-4993-928E-FEC88F0CC1BF}"/>
              </a:ext>
            </a:extLst>
          </p:cNvPr>
          <p:cNvSpPr/>
          <p:nvPr/>
        </p:nvSpPr>
        <p:spPr>
          <a:xfrm>
            <a:off x="120863" y="4152343"/>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3" action="ppaction://hlinksldjump"/>
            <a:extLst>
              <a:ext uri="{FF2B5EF4-FFF2-40B4-BE49-F238E27FC236}">
                <a16:creationId xmlns:a16="http://schemas.microsoft.com/office/drawing/2014/main" id="{71F0A92A-EB81-42BB-A298-D1BF1BC8E6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E46986F2-D927-40A4-A0F6-002C4F69D8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AEE53B80-1BAC-4223-A01C-9AA81743AC3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BA6E6E4F-DD79-4D60-840B-FB67D70484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4D18FBF-0AC0-48AF-886C-4F8F5E6B98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2E54520-A835-482E-9B9E-AC3846E91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408FDBC6-2139-4443-A5CD-F077370FFD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4FA3870D-38FE-4A7E-BFF4-EA91C9EA98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664123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172AF4-A6C6-47F2-ABAA-D96CB9CE418E}"/>
              </a:ext>
            </a:extLst>
          </p:cNvPr>
          <p:cNvSpPr>
            <a:spLocks noGrp="1"/>
          </p:cNvSpPr>
          <p:nvPr>
            <p:ph idx="1"/>
          </p:nvPr>
        </p:nvSpPr>
        <p:spPr>
          <a:xfrm>
            <a:off x="457200" y="980728"/>
            <a:ext cx="8229600" cy="4500562"/>
          </a:xfrm>
        </p:spPr>
        <p:txBody>
          <a:bodyPr/>
          <a:lstStyle/>
          <a:p>
            <a:r>
              <a:rPr lang="en-US" altLang="zh-CN" sz="2000" b="1" dirty="0">
                <a:solidFill>
                  <a:srgbClr val="0000FF"/>
                </a:solidFill>
                <a:latin typeface="Courier New" panose="02070309020205020404" pitchFamily="49" charset="0"/>
                <a:cs typeface="Courier New" panose="02070309020205020404" pitchFamily="49" charset="0"/>
              </a:rPr>
              <a:t>int</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main()</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//Declare and initialize a Carton object</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a:t>
            </a:r>
            <a:r>
              <a:rPr lang="en-US" altLang="zh-CN" sz="2000" b="1" dirty="0">
                <a:solidFill>
                  <a:prstClr val="black"/>
                </a:solidFill>
                <a:latin typeface="Courier New" panose="02070309020205020404" pitchFamily="49" charset="0"/>
                <a:cs typeface="Courier New" panose="02070309020205020404" pitchFamily="49" charset="0"/>
              </a:rPr>
              <a:t> {20.0, 30.0, 40.0, </a:t>
            </a:r>
            <a:r>
              <a:rPr lang="en-US" altLang="zh-CN" sz="2000" b="1" dirty="0">
                <a:solidFill>
                  <a:srgbClr val="800000"/>
                </a:solidFill>
                <a:latin typeface="Courier New" panose="02070309020205020404" pitchFamily="49" charset="0"/>
                <a:cs typeface="Courier New" panose="02070309020205020404" pitchFamily="49" charset="0"/>
              </a:rPr>
              <a:t>"Glassine board"</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Carton </a:t>
            </a:r>
            <a:r>
              <a:rPr lang="en-US" altLang="zh-CN" sz="2000" b="1" dirty="0" err="1">
                <a:solidFill>
                  <a:prstClr val="black"/>
                </a:solidFill>
                <a:latin typeface="Courier New" panose="02070309020205020404" pitchFamily="49" charset="0"/>
                <a:cs typeface="Courier New" panose="02070309020205020404" pitchFamily="49" charset="0"/>
              </a:rPr>
              <a:t>cartonCopy</a:t>
            </a:r>
            <a:r>
              <a:rPr lang="en-US" altLang="zh-CN" sz="2000" b="1" dirty="0">
                <a:solidFill>
                  <a:prstClr val="black"/>
                </a:solidFill>
                <a:latin typeface="Courier New" panose="02070309020205020404" pitchFamily="49" charset="0"/>
                <a:cs typeface="Courier New" panose="02070309020205020404" pitchFamily="49" charset="0"/>
              </a:rPr>
              <a:t> {carton};</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//Use copy constructor</a:t>
            </a:r>
            <a:endParaRPr lang="zh-CN" altLang="en-US" sz="2000" b="1" dirty="0">
              <a:solidFill>
                <a:srgbClr val="008000"/>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carton is "</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carton.volume</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cout</a:t>
            </a:r>
            <a:r>
              <a:rPr lang="en-US" altLang="zh-CN" sz="2000" b="1" dirty="0">
                <a:solidFill>
                  <a:prstClr val="black"/>
                </a:solidFill>
                <a:latin typeface="Courier New" panose="02070309020205020404" pitchFamily="49" charset="0"/>
                <a:cs typeface="Courier New" panose="02070309020205020404" pitchFamily="49" charset="0"/>
              </a:rPr>
              <a:t>&lt;&lt;</a:t>
            </a:r>
            <a:r>
              <a:rPr lang="en-US" altLang="zh-CN" sz="2000" b="1" dirty="0">
                <a:solidFill>
                  <a:srgbClr val="800000"/>
                </a:solidFill>
                <a:latin typeface="Courier New" panose="02070309020205020404" pitchFamily="49" charset="0"/>
                <a:cs typeface="Courier New" panose="02070309020205020404" pitchFamily="49" charset="0"/>
              </a:rPr>
              <a:t>"Volume of </a:t>
            </a:r>
            <a:r>
              <a:rPr lang="en-US" altLang="zh-CN" sz="2000" b="1" dirty="0" err="1">
                <a:solidFill>
                  <a:srgbClr val="800000"/>
                </a:solidFill>
                <a:latin typeface="Courier New" panose="02070309020205020404" pitchFamily="49" charset="0"/>
                <a:cs typeface="Courier New" panose="02070309020205020404" pitchFamily="49" charset="0"/>
              </a:rPr>
              <a:t>cartonCopy</a:t>
            </a:r>
            <a:r>
              <a:rPr lang="en-US" altLang="zh-CN" sz="2000" b="1" dirty="0">
                <a:solidFill>
                  <a:srgbClr val="800000"/>
                </a:solidFill>
                <a:latin typeface="Courier New" panose="02070309020205020404" pitchFamily="49" charset="0"/>
                <a:cs typeface="Courier New" panose="02070309020205020404" pitchFamily="49" charset="0"/>
              </a:rPr>
              <a:t> is "</a:t>
            </a:r>
            <a:r>
              <a:rPr lang="en-US" altLang="zh-CN" sz="2000" b="1" dirty="0">
                <a:solidFill>
                  <a:prstClr val="black"/>
                </a:solidFill>
                <a:latin typeface="Courier New" panose="02070309020205020404" pitchFamily="49" charset="0"/>
                <a:cs typeface="Courier New" panose="02070309020205020404" pitchFamily="49" charset="0"/>
              </a:rPr>
              <a:t>&lt;&lt;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err="1">
                <a:solidFill>
                  <a:prstClr val="black"/>
                </a:solidFill>
                <a:latin typeface="Courier New" panose="02070309020205020404" pitchFamily="49" charset="0"/>
                <a:cs typeface="Courier New" panose="02070309020205020404" pitchFamily="49" charset="0"/>
              </a:rPr>
              <a:t>cartonCopy.volume</a:t>
            </a:r>
            <a:r>
              <a:rPr lang="en-US" altLang="zh-CN" sz="2000" b="1" dirty="0">
                <a:solidFill>
                  <a:prstClr val="black"/>
                </a:solidFill>
                <a:latin typeface="Courier New" panose="02070309020205020404" pitchFamily="49" charset="0"/>
                <a:cs typeface="Courier New" panose="02070309020205020404" pitchFamily="49" charset="0"/>
              </a:rPr>
              <a:t>() &lt;&lt;</a:t>
            </a:r>
            <a:r>
              <a:rPr lang="en-US" altLang="zh-CN" sz="2000" b="1" dirty="0" err="1">
                <a:solidFill>
                  <a:prstClr val="black"/>
                </a:solidFill>
                <a:latin typeface="Courier New" panose="02070309020205020404" pitchFamily="49" charset="0"/>
                <a:cs typeface="Courier New" panose="02070309020205020404" pitchFamily="49" charset="0"/>
              </a:rPr>
              <a:t>endl</a:t>
            </a:r>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zh-CN" altLang="en-US" sz="2000" b="1" dirty="0">
                <a:solidFill>
                  <a:prstClr val="black"/>
                </a:solidFill>
                <a:latin typeface="Courier New" panose="02070309020205020404" pitchFamily="49" charset="0"/>
                <a:cs typeface="Courier New" panose="02070309020205020404" pitchFamily="49" charset="0"/>
              </a:rPr>
              <a:t> </a:t>
            </a:r>
            <a:r>
              <a:rPr lang="en-US" altLang="zh-CN" sz="2000" b="1" dirty="0">
                <a:solidFill>
                  <a:prstClr val="black"/>
                </a:solidFill>
                <a:latin typeface="Courier New" panose="02070309020205020404" pitchFamily="49" charset="0"/>
                <a:cs typeface="Courier New" panose="02070309020205020404" pitchFamily="49" charset="0"/>
              </a:rPr>
              <a:t>0;</a:t>
            </a:r>
            <a:endParaRPr lang="zh-CN" altLang="en-US" sz="2000" b="1" dirty="0">
              <a:solidFill>
                <a:prstClr val="black"/>
              </a:solidFill>
              <a:latin typeface="Courier New" panose="02070309020205020404" pitchFamily="49" charset="0"/>
              <a:cs typeface="Courier New" panose="02070309020205020404" pitchFamily="49" charset="0"/>
            </a:endParaRPr>
          </a:p>
          <a:p>
            <a:r>
              <a:rPr lang="en-US" altLang="zh-CN" sz="2000" b="1" dirty="0">
                <a:solidFill>
                  <a:prstClr val="black"/>
                </a:solidFill>
                <a:latin typeface="Courier New" panose="02070309020205020404" pitchFamily="49" charset="0"/>
                <a:cs typeface="Courier New" panose="02070309020205020404" pitchFamily="49" charset="0"/>
              </a:rPr>
              <a:t>}</a:t>
            </a:r>
            <a:endParaRPr lang="zh-CN" altLang="en-US" sz="2000" b="1" dirty="0">
              <a:solidFill>
                <a:prstClr val="black"/>
              </a:solidFill>
              <a:latin typeface="Courier New" panose="02070309020205020404" pitchFamily="49" charset="0"/>
              <a:cs typeface="Courier New" panose="02070309020205020404" pitchFamily="49" charset="0"/>
            </a:endParaRPr>
          </a:p>
          <a:p>
            <a:endParaRPr lang="en-US" altLang="zh-CN" sz="2000" b="1" dirty="0">
              <a:latin typeface="Courier New" panose="02070309020205020404" pitchFamily="49" charset="0"/>
              <a:cs typeface="Courier New" panose="02070309020205020404" pitchFamily="49" charset="0"/>
            </a:endParaRPr>
          </a:p>
        </p:txBody>
      </p:sp>
      <p:sp>
        <p:nvSpPr>
          <p:cNvPr id="4" name="灯片编号占位符 3">
            <a:extLst>
              <a:ext uri="{FF2B5EF4-FFF2-40B4-BE49-F238E27FC236}">
                <a16:creationId xmlns:a16="http://schemas.microsoft.com/office/drawing/2014/main" id="{79ED95FE-7BDA-4E8A-ABB7-120AF2FA9239}"/>
              </a:ext>
            </a:extLst>
          </p:cNvPr>
          <p:cNvSpPr>
            <a:spLocks noGrp="1"/>
          </p:cNvSpPr>
          <p:nvPr>
            <p:ph type="sldNum" sz="quarter" idx="11"/>
          </p:nvPr>
        </p:nvSpPr>
        <p:spPr/>
        <p:txBody>
          <a:bodyPr/>
          <a:lstStyle/>
          <a:p>
            <a:pPr>
              <a:defRPr/>
            </a:pPr>
            <a:fld id="{D5143908-0819-4B70-B92B-71A05F9F97D4}" type="slidenum">
              <a:rPr lang="zh-CN" altLang="en-US" smtClean="0"/>
              <a:pPr>
                <a:defRPr/>
              </a:pPr>
              <a:t>51</a:t>
            </a:fld>
            <a:endParaRPr lang="zh-CN" altLang="en-US" dirty="0"/>
          </a:p>
        </p:txBody>
      </p:sp>
    </p:spTree>
    <p:extLst>
      <p:ext uri="{BB962C8B-B14F-4D97-AF65-F5344CB8AC3E}">
        <p14:creationId xmlns:p14="http://schemas.microsoft.com/office/powerpoint/2010/main" val="3632286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52</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7" name="矩形 6">
            <a:hlinkClick r:id="rId2" action="ppaction://hlinksldjump"/>
            <a:extLst>
              <a:ext uri="{FF2B5EF4-FFF2-40B4-BE49-F238E27FC236}">
                <a16:creationId xmlns:a16="http://schemas.microsoft.com/office/drawing/2014/main" id="{0FA49CC5-2ADA-4556-8D4B-8D209D70F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33DFB14B-CF1D-421B-A68F-0D32B7B55C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87B05DDD-0780-47A0-AF4E-893169D8413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8391FD80-33DD-4244-9270-BD68FB3146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5E94E7D-75F5-44D4-820B-C5CC29ED02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9509B82A-2531-46A6-8438-9D0C92EAF7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BB302922-0643-4D8C-952A-64E32687EA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344973EB-3EE0-451B-8D7B-B7D1E38CFA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54793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53</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6" name="文本框 5">
            <a:extLst>
              <a:ext uri="{FF2B5EF4-FFF2-40B4-BE49-F238E27FC236}">
                <a16:creationId xmlns:a16="http://schemas.microsoft.com/office/drawing/2014/main" id="{E0F6861A-2DD8-484D-988C-D5CE3E22C53B}"/>
              </a:ext>
            </a:extLst>
          </p:cNvPr>
          <p:cNvSpPr txBox="1"/>
          <p:nvPr/>
        </p:nvSpPr>
        <p:spPr>
          <a:xfrm>
            <a:off x="827584" y="4818707"/>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在调用派生类</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的时候，先调用了基类</a:t>
            </a:r>
            <a:r>
              <a:rPr lang="en-US" altLang="zh-CN" sz="2400" dirty="0">
                <a:latin typeface="Courier New" panose="02070309020205020404" pitchFamily="49" charset="0"/>
                <a:ea typeface="+mj-ea"/>
                <a:cs typeface="Courier New" panose="02070309020205020404" pitchFamily="49" charset="0"/>
              </a:rPr>
              <a:t>Box</a:t>
            </a:r>
            <a:r>
              <a:rPr lang="zh-CN" altLang="en-US" sz="2400" dirty="0">
                <a:latin typeface="Courier New" panose="02070309020205020404" pitchFamily="49" charset="0"/>
                <a:ea typeface="+mj-ea"/>
                <a:cs typeface="Courier New" panose="02070309020205020404" pitchFamily="49" charset="0"/>
              </a:rPr>
              <a:t>的无参构造函数</a:t>
            </a:r>
          </a:p>
        </p:txBody>
      </p:sp>
      <p:sp>
        <p:nvSpPr>
          <p:cNvPr id="3" name="矩形 2">
            <a:extLst>
              <a:ext uri="{FF2B5EF4-FFF2-40B4-BE49-F238E27FC236}">
                <a16:creationId xmlns:a16="http://schemas.microsoft.com/office/drawing/2014/main" id="{EB084B4F-6D96-45E6-B2AF-1F769EFDBDE9}"/>
              </a:ext>
            </a:extLst>
          </p:cNvPr>
          <p:cNvSpPr/>
          <p:nvPr/>
        </p:nvSpPr>
        <p:spPr>
          <a:xfrm>
            <a:off x="755576" y="3861048"/>
            <a:ext cx="4968552" cy="75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275AC33-E6E4-4E7C-B829-1CAE02043291}"/>
              </a:ext>
            </a:extLst>
          </p:cNvPr>
          <p:cNvSpPr txBox="1"/>
          <p:nvPr/>
        </p:nvSpPr>
        <p:spPr>
          <a:xfrm>
            <a:off x="827584" y="5617315"/>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两个派生类对象</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和</a:t>
            </a:r>
            <a:r>
              <a:rPr lang="en-US" altLang="zh-CN" sz="2400" dirty="0" err="1">
                <a:latin typeface="Courier New" panose="02070309020205020404" pitchFamily="49" charset="0"/>
                <a:ea typeface="+mj-ea"/>
                <a:cs typeface="Courier New" panose="02070309020205020404" pitchFamily="49" charset="0"/>
              </a:rPr>
              <a:t>cartonCopy</a:t>
            </a:r>
            <a:r>
              <a:rPr lang="zh-CN" altLang="en-US" sz="2400" dirty="0">
                <a:latin typeface="Courier New" panose="02070309020205020404" pitchFamily="49" charset="0"/>
                <a:ea typeface="+mj-ea"/>
                <a:cs typeface="Courier New" panose="02070309020205020404" pitchFamily="49" charset="0"/>
              </a:rPr>
              <a:t>的</a:t>
            </a:r>
            <a:r>
              <a:rPr lang="en-US" altLang="zh-CN" sz="2400" dirty="0">
                <a:latin typeface="Courier New" panose="02070309020205020404" pitchFamily="49" charset="0"/>
                <a:ea typeface="+mj-ea"/>
                <a:cs typeface="Courier New" panose="02070309020205020404" pitchFamily="49" charset="0"/>
              </a:rPr>
              <a:t>volume()</a:t>
            </a:r>
            <a:r>
              <a:rPr lang="zh-CN" altLang="en-US" sz="2400" dirty="0">
                <a:latin typeface="Courier New" panose="02070309020205020404" pitchFamily="49" charset="0"/>
                <a:ea typeface="+mj-ea"/>
                <a:cs typeface="Courier New" panose="02070309020205020404" pitchFamily="49" charset="0"/>
              </a:rPr>
              <a:t>函数返回值不同</a:t>
            </a:r>
          </a:p>
        </p:txBody>
      </p:sp>
      <p:sp>
        <p:nvSpPr>
          <p:cNvPr id="8" name="矩形 7">
            <a:hlinkClick r:id="rId3" action="ppaction://hlinksldjump"/>
            <a:extLst>
              <a:ext uri="{FF2B5EF4-FFF2-40B4-BE49-F238E27FC236}">
                <a16:creationId xmlns:a16="http://schemas.microsoft.com/office/drawing/2014/main" id="{A0A8AF26-7B15-475A-8848-44D5BA91CF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C93EF571-1638-42AA-AC76-8753A85174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C3757802-52A9-4A64-A703-91BDA52159E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6339B94C-022D-4812-8F3D-9E1CD347F1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EEA73B9B-26DB-4203-9335-F9E6D65EE9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67B81943-B050-4A60-8D15-1C5C7D6C1C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77EAF595-BA22-4A6E-A8CD-ED18ADF3A7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13A3C565-7E12-4C1C-A810-F9A1C9D54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9678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71B91A-044B-4E75-848D-B24967CF5559}"/>
              </a:ext>
            </a:extLst>
          </p:cNvPr>
          <p:cNvSpPr>
            <a:spLocks noGrp="1"/>
          </p:cNvSpPr>
          <p:nvPr>
            <p:ph idx="1"/>
          </p:nvPr>
        </p:nvSpPr>
        <p:spPr>
          <a:xfrm>
            <a:off x="457200" y="1052736"/>
            <a:ext cx="8229600" cy="5376639"/>
          </a:xfrm>
        </p:spPr>
        <p:txBody>
          <a:bodyPr/>
          <a:lstStyle/>
          <a:p>
            <a:r>
              <a:rPr lang="zh-CN" altLang="en-US" dirty="0"/>
              <a:t>两个</a:t>
            </a:r>
            <a:r>
              <a:rPr lang="en-US" altLang="zh-CN" dirty="0"/>
              <a:t>Carton</a:t>
            </a:r>
            <a:r>
              <a:rPr lang="zh-CN" altLang="en-US" dirty="0"/>
              <a:t>对象的</a:t>
            </a:r>
            <a:r>
              <a:rPr lang="en-US" altLang="zh-CN" dirty="0"/>
              <a:t>volume()</a:t>
            </a:r>
            <a:r>
              <a:rPr lang="zh-CN" altLang="en-US" dirty="0"/>
              <a:t>值不同的原因就是</a:t>
            </a:r>
            <a:r>
              <a:rPr lang="en-US" altLang="zh-CN" dirty="0" err="1"/>
              <a:t>cartonCopy</a:t>
            </a:r>
            <a:r>
              <a:rPr lang="zh-CN" altLang="en-US" dirty="0"/>
              <a:t>中的基类部分，是由基类</a:t>
            </a:r>
            <a:r>
              <a:rPr lang="en-US" altLang="zh-CN" dirty="0"/>
              <a:t>Box</a:t>
            </a:r>
            <a:r>
              <a:rPr lang="zh-CN" altLang="en-US" dirty="0"/>
              <a:t>的无参构造函数创建的</a:t>
            </a:r>
            <a:endParaRPr lang="en-US" altLang="zh-CN" dirty="0"/>
          </a:p>
          <a:p>
            <a:endParaRPr lang="en-US" altLang="zh-CN" dirty="0"/>
          </a:p>
          <a:p>
            <a:endParaRPr lang="en-US" altLang="zh-CN" dirty="0"/>
          </a:p>
          <a:p>
            <a:r>
              <a:rPr lang="zh-CN" altLang="en-US" dirty="0"/>
              <a:t>这个构造函数创建基类对象时，使用成员变量的默认值，因此</a:t>
            </a:r>
            <a:r>
              <a:rPr lang="en-US" altLang="zh-CN" dirty="0" err="1"/>
              <a:t>cartonCopy</a:t>
            </a:r>
            <a:r>
              <a:rPr lang="zh-CN" altLang="en-US" dirty="0"/>
              <a:t>的</a:t>
            </a:r>
            <a:r>
              <a:rPr lang="en-US" altLang="zh-CN" dirty="0"/>
              <a:t>volume()</a:t>
            </a:r>
            <a:r>
              <a:rPr lang="zh-CN" altLang="en-US" dirty="0"/>
              <a:t>值为</a:t>
            </a:r>
            <a:r>
              <a:rPr lang="en-US" altLang="zh-CN" dirty="0"/>
              <a:t>1</a:t>
            </a:r>
            <a:endParaRPr lang="zh-CN" altLang="en-US" dirty="0"/>
          </a:p>
        </p:txBody>
      </p:sp>
      <p:sp>
        <p:nvSpPr>
          <p:cNvPr id="4" name="灯片编号占位符 3">
            <a:extLst>
              <a:ext uri="{FF2B5EF4-FFF2-40B4-BE49-F238E27FC236}">
                <a16:creationId xmlns:a16="http://schemas.microsoft.com/office/drawing/2014/main" id="{CB4559E6-ACA7-472D-98B4-2F18EFDD0782}"/>
              </a:ext>
            </a:extLst>
          </p:cNvPr>
          <p:cNvSpPr>
            <a:spLocks noGrp="1"/>
          </p:cNvSpPr>
          <p:nvPr>
            <p:ph type="sldNum" sz="quarter" idx="11"/>
          </p:nvPr>
        </p:nvSpPr>
        <p:spPr/>
        <p:txBody>
          <a:bodyPr/>
          <a:lstStyle/>
          <a:p>
            <a:pPr>
              <a:defRPr/>
            </a:pPr>
            <a:fld id="{D5143908-0819-4B70-B92B-71A05F9F97D4}" type="slidenum">
              <a:rPr lang="zh-CN" altLang="en-US" smtClean="0"/>
              <a:pPr>
                <a:defRPr/>
              </a:pPr>
              <a:t>54</a:t>
            </a:fld>
            <a:endParaRPr lang="zh-CN" altLang="en-US" dirty="0"/>
          </a:p>
        </p:txBody>
      </p:sp>
      <p:sp>
        <p:nvSpPr>
          <p:cNvPr id="5" name="矩形 4">
            <a:extLst>
              <a:ext uri="{FF2B5EF4-FFF2-40B4-BE49-F238E27FC236}">
                <a16:creationId xmlns:a16="http://schemas.microsoft.com/office/drawing/2014/main" id="{96B01532-C57D-42BD-8C05-C6BF034CF290}"/>
              </a:ext>
            </a:extLst>
          </p:cNvPr>
          <p:cNvSpPr/>
          <p:nvPr/>
        </p:nvSpPr>
        <p:spPr>
          <a:xfrm>
            <a:off x="899592" y="2564904"/>
            <a:ext cx="7128792" cy="707886"/>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p:txBody>
      </p:sp>
      <p:pic>
        <p:nvPicPr>
          <p:cNvPr id="7" name="图片 6">
            <a:extLst>
              <a:ext uri="{FF2B5EF4-FFF2-40B4-BE49-F238E27FC236}">
                <a16:creationId xmlns:a16="http://schemas.microsoft.com/office/drawing/2014/main" id="{2AF6D043-0A78-4CE7-88BF-3E0C4A0F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09120"/>
            <a:ext cx="2937718" cy="1553062"/>
          </a:xfrm>
          <a:prstGeom prst="rect">
            <a:avLst/>
          </a:prstGeom>
        </p:spPr>
      </p:pic>
      <p:sp>
        <p:nvSpPr>
          <p:cNvPr id="8" name="矩形 7">
            <a:hlinkClick r:id="rId3" action="ppaction://hlinksldjump"/>
            <a:extLst>
              <a:ext uri="{FF2B5EF4-FFF2-40B4-BE49-F238E27FC236}">
                <a16:creationId xmlns:a16="http://schemas.microsoft.com/office/drawing/2014/main" id="{93E3BD29-4A50-4CAA-9D89-C6FEFF8239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89B2439D-FC82-4D7A-B217-C65C902F4A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767B870C-C95E-4A20-9ED7-41A1B3D18C0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928EC037-C519-4DED-9545-03C287C5F9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44C2E00F-CE02-4C64-95F3-CAEE3370A9B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3F4993D5-9B8C-4BA9-997F-2EDD26D8B8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857BD2F4-291C-4AFF-AE9B-4AFBF39473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FB7342EA-B3EB-4642-8933-D90B1FD4CE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224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D8785-1958-4E94-BED1-933E25921894}"/>
              </a:ext>
            </a:extLst>
          </p:cNvPr>
          <p:cNvSpPr>
            <a:spLocks noGrp="1"/>
          </p:cNvSpPr>
          <p:nvPr>
            <p:ph idx="1"/>
          </p:nvPr>
        </p:nvSpPr>
        <p:spPr/>
        <p:txBody>
          <a:bodyPr/>
          <a:lstStyle/>
          <a:p>
            <a:r>
              <a:rPr lang="zh-CN" altLang="en-US" dirty="0"/>
              <a:t>定义派生类拷贝构造函数时，显式地调用基类的拷贝构造函数，将派生类的基类部分“深拷贝”给相应的派生类对象。</a:t>
            </a:r>
          </a:p>
        </p:txBody>
      </p:sp>
      <p:sp>
        <p:nvSpPr>
          <p:cNvPr id="3" name="标题 2">
            <a:extLst>
              <a:ext uri="{FF2B5EF4-FFF2-40B4-BE49-F238E27FC236}">
                <a16:creationId xmlns:a16="http://schemas.microsoft.com/office/drawing/2014/main" id="{EE7A2382-1A2F-4A90-B5DD-6DA48CC1D940}"/>
              </a:ext>
            </a:extLst>
          </p:cNvPr>
          <p:cNvSpPr>
            <a:spLocks noGrp="1"/>
          </p:cNvSpPr>
          <p:nvPr>
            <p:ph type="title"/>
          </p:nvPr>
        </p:nvSpPr>
        <p:spPr/>
        <p:txBody>
          <a:bodyPr/>
          <a:lstStyle/>
          <a:p>
            <a:r>
              <a:rPr lang="zh-CN" altLang="en-US" dirty="0"/>
              <a:t>派生类对象的“深”拷贝</a:t>
            </a:r>
          </a:p>
        </p:txBody>
      </p:sp>
      <p:sp>
        <p:nvSpPr>
          <p:cNvPr id="4" name="灯片编号占位符 3">
            <a:extLst>
              <a:ext uri="{FF2B5EF4-FFF2-40B4-BE49-F238E27FC236}">
                <a16:creationId xmlns:a16="http://schemas.microsoft.com/office/drawing/2014/main" id="{18597F90-9062-4AC4-87A4-E5A57A6B07C6}"/>
              </a:ext>
            </a:extLst>
          </p:cNvPr>
          <p:cNvSpPr>
            <a:spLocks noGrp="1"/>
          </p:cNvSpPr>
          <p:nvPr>
            <p:ph type="sldNum" sz="quarter" idx="11"/>
          </p:nvPr>
        </p:nvSpPr>
        <p:spPr/>
        <p:txBody>
          <a:bodyPr/>
          <a:lstStyle/>
          <a:p>
            <a:pPr>
              <a:defRPr/>
            </a:pPr>
            <a:fld id="{D5143908-0819-4B70-B92B-71A05F9F97D4}" type="slidenum">
              <a:rPr lang="zh-CN" altLang="en-US" smtClean="0"/>
              <a:pPr>
                <a:defRPr/>
              </a:pPr>
              <a:t>55</a:t>
            </a:fld>
            <a:endParaRPr lang="zh-CN" altLang="en-US" dirty="0"/>
          </a:p>
        </p:txBody>
      </p:sp>
      <p:sp>
        <p:nvSpPr>
          <p:cNvPr id="5" name="矩形 4">
            <a:extLst>
              <a:ext uri="{FF2B5EF4-FFF2-40B4-BE49-F238E27FC236}">
                <a16:creationId xmlns:a16="http://schemas.microsoft.com/office/drawing/2014/main" id="{67CA4908-A83C-4208-A6A3-ED6FDB16F04B}"/>
              </a:ext>
            </a:extLst>
          </p:cNvPr>
          <p:cNvSpPr/>
          <p:nvPr/>
        </p:nvSpPr>
        <p:spPr>
          <a:xfrm>
            <a:off x="323528" y="3717032"/>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Box(carton)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CCF6680-09A3-47AC-920F-FA213BFE58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990A9898-DFE6-4904-BF86-01BCC41B2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4D181013-1CCE-457C-807E-CEEF0E9027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4CC3CB31-FC07-4101-BB47-D91043FC5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5C1265E1-2F68-4533-92BE-3F5ACC5BB2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94EEF097-7F38-4078-A783-04FC046D26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B389BA4F-4389-43B0-BF98-51F26AF656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852B4FC-45ED-4445-AC04-73B49961E5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200168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AEA3E8-F87B-4B90-A749-DBDEE2C94D02}"/>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9AFEF1DF-EAFF-487A-B1F3-7D076B17BC66}"/>
              </a:ext>
            </a:extLst>
          </p:cNvPr>
          <p:cNvSpPr>
            <a:spLocks noGrp="1"/>
          </p:cNvSpPr>
          <p:nvPr>
            <p:ph type="sldNum" sz="quarter" idx="11"/>
          </p:nvPr>
        </p:nvSpPr>
        <p:spPr/>
        <p:txBody>
          <a:bodyPr/>
          <a:lstStyle/>
          <a:p>
            <a:pPr>
              <a:defRPr/>
            </a:pPr>
            <a:fld id="{D5143908-0819-4B70-B92B-71A05F9F97D4}" type="slidenum">
              <a:rPr lang="zh-CN" altLang="en-US" smtClean="0"/>
              <a:pPr>
                <a:defRPr/>
              </a:pPr>
              <a:t>56</a:t>
            </a:fld>
            <a:endParaRPr lang="zh-CN" altLang="en-US" dirty="0"/>
          </a:p>
        </p:txBody>
      </p:sp>
      <p:sp>
        <p:nvSpPr>
          <p:cNvPr id="5" name="矩形 4">
            <a:extLst>
              <a:ext uri="{FF2B5EF4-FFF2-40B4-BE49-F238E27FC236}">
                <a16:creationId xmlns:a16="http://schemas.microsoft.com/office/drawing/2014/main" id="{58585F91-ACB8-4275-948C-D3A3F46190CF}"/>
              </a:ext>
            </a:extLst>
          </p:cNvPr>
          <p:cNvSpPr/>
          <p:nvPr/>
        </p:nvSpPr>
        <p:spPr>
          <a:xfrm>
            <a:off x="827584" y="1916832"/>
            <a:ext cx="7704856" cy="2554545"/>
          </a:xfrm>
          <a:prstGeom prst="rect">
            <a:avLst/>
          </a:prstGeom>
        </p:spPr>
        <p:txBody>
          <a:bodyPr wrap="square">
            <a:spAutoFit/>
          </a:bodyPr>
          <a:lstStyle/>
          <a:p>
            <a:r>
              <a:rPr lang="zh-CN" altLang="en-US" sz="2000" b="1" dirty="0">
                <a:latin typeface="Courier New" panose="02070309020205020404" pitchFamily="49" charset="0"/>
                <a:cs typeface="Courier New" panose="02070309020205020404" pitchFamily="49" charset="0"/>
              </a:rPr>
              <a:t>Box(double, double, double) called.</a:t>
            </a:r>
          </a:p>
          <a:p>
            <a:r>
              <a:rPr lang="zh-CN" altLang="en-US" sz="2000" b="1" dirty="0">
                <a:latin typeface="Courier New" panose="02070309020205020404" pitchFamily="49" charset="0"/>
                <a:cs typeface="Courier New" panose="02070309020205020404" pitchFamily="49" charset="0"/>
              </a:rPr>
              <a:t>Carton(double,double,double,string) called.</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Box copy constructor</a:t>
            </a:r>
          </a:p>
          <a:p>
            <a:r>
              <a:rPr lang="zh-CN" altLang="en-US" sz="2000" b="1" dirty="0">
                <a:latin typeface="Courier New" panose="02070309020205020404" pitchFamily="49" charset="0"/>
                <a:cs typeface="Courier New" panose="02070309020205020404" pitchFamily="49" charset="0"/>
              </a:rPr>
              <a:t>Carton copy constructor</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Volume of carton is 24000</a:t>
            </a:r>
          </a:p>
          <a:p>
            <a:r>
              <a:rPr lang="zh-CN" altLang="en-US" sz="2000" b="1" dirty="0">
                <a:latin typeface="Courier New" panose="02070309020205020404" pitchFamily="49" charset="0"/>
                <a:cs typeface="Courier New" panose="02070309020205020404" pitchFamily="49" charset="0"/>
              </a:rPr>
              <a:t>Volume of cartonCopy is 24000</a:t>
            </a:r>
          </a:p>
        </p:txBody>
      </p:sp>
      <p:sp>
        <p:nvSpPr>
          <p:cNvPr id="8" name="矩形 7">
            <a:extLst>
              <a:ext uri="{FF2B5EF4-FFF2-40B4-BE49-F238E27FC236}">
                <a16:creationId xmlns:a16="http://schemas.microsoft.com/office/drawing/2014/main" id="{DBCF89CE-51D3-45A2-B346-67B165D3A39A}"/>
              </a:ext>
            </a:extLst>
          </p:cNvPr>
          <p:cNvSpPr/>
          <p:nvPr/>
        </p:nvSpPr>
        <p:spPr>
          <a:xfrm>
            <a:off x="827584" y="2852936"/>
            <a:ext cx="37444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2067991-8CB4-4501-9105-2C7AEF5904D3}"/>
              </a:ext>
            </a:extLst>
          </p:cNvPr>
          <p:cNvSpPr/>
          <p:nvPr/>
        </p:nvSpPr>
        <p:spPr>
          <a:xfrm>
            <a:off x="827584" y="4111337"/>
            <a:ext cx="46085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a:extLst>
              <a:ext uri="{FF2B5EF4-FFF2-40B4-BE49-F238E27FC236}">
                <a16:creationId xmlns:a16="http://schemas.microsoft.com/office/drawing/2014/main" id="{64EB8686-A734-4CE3-AA05-0D0C8C89B7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1" name="矩形 10">
            <a:hlinkClick r:id="" action="ppaction://noaction"/>
            <a:extLst>
              <a:ext uri="{FF2B5EF4-FFF2-40B4-BE49-F238E27FC236}">
                <a16:creationId xmlns:a16="http://schemas.microsoft.com/office/drawing/2014/main" id="{44125E55-001B-4125-8CFC-167A6F7E51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2" name="矩形 11">
            <a:hlinkClick r:id="" action="ppaction://noaction"/>
            <a:extLst>
              <a:ext uri="{FF2B5EF4-FFF2-40B4-BE49-F238E27FC236}">
                <a16:creationId xmlns:a16="http://schemas.microsoft.com/office/drawing/2014/main" id="{2F7DAF0F-4418-4DCF-BDF2-CF3E1D911F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3" name="矩形 12">
            <a:hlinkClick r:id="" action="ppaction://noaction"/>
            <a:extLst>
              <a:ext uri="{FF2B5EF4-FFF2-40B4-BE49-F238E27FC236}">
                <a16:creationId xmlns:a16="http://schemas.microsoft.com/office/drawing/2014/main" id="{924F329B-06EC-45AB-B04A-F53D4DE79C9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4" name="矩形 13">
            <a:hlinkClick r:id="" action="ppaction://noaction"/>
            <a:extLst>
              <a:ext uri="{FF2B5EF4-FFF2-40B4-BE49-F238E27FC236}">
                <a16:creationId xmlns:a16="http://schemas.microsoft.com/office/drawing/2014/main" id="{A92DF6BD-F964-4FC5-8BA2-E7C224AEFA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5" name="矩形 14">
            <a:hlinkClick r:id="" action="ppaction://noaction"/>
            <a:extLst>
              <a:ext uri="{FF2B5EF4-FFF2-40B4-BE49-F238E27FC236}">
                <a16:creationId xmlns:a16="http://schemas.microsoft.com/office/drawing/2014/main" id="{0C834D75-BDC9-40F1-BC04-42CE1D8EA55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6" name="矩形 15">
            <a:hlinkClick r:id="" action="ppaction://noaction"/>
            <a:extLst>
              <a:ext uri="{FF2B5EF4-FFF2-40B4-BE49-F238E27FC236}">
                <a16:creationId xmlns:a16="http://schemas.microsoft.com/office/drawing/2014/main" id="{07731945-2ABF-42C2-B847-73F20D3A2B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7" name="矩形 16">
            <a:hlinkClick r:id="" action="ppaction://noaction"/>
            <a:extLst>
              <a:ext uri="{FF2B5EF4-FFF2-40B4-BE49-F238E27FC236}">
                <a16:creationId xmlns:a16="http://schemas.microsoft.com/office/drawing/2014/main" id="{87FE3B12-CC76-4C04-BFD2-1445663FC7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488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8C8AD5-66D9-4B58-82F4-6786DEC07C9C}"/>
              </a:ext>
            </a:extLst>
          </p:cNvPr>
          <p:cNvSpPr>
            <a:spLocks noGrp="1"/>
          </p:cNvSpPr>
          <p:nvPr>
            <p:ph idx="1"/>
          </p:nvPr>
        </p:nvSpPr>
        <p:spPr>
          <a:xfrm>
            <a:off x="457200" y="1740769"/>
            <a:ext cx="8229600" cy="4688606"/>
          </a:xfrm>
        </p:spPr>
        <p:txBody>
          <a:bodyPr/>
          <a:lstStyle/>
          <a:p>
            <a:r>
              <a:rPr lang="zh-CN" altLang="en-US" dirty="0"/>
              <a:t>派生类中，可以使用</a:t>
            </a:r>
            <a:r>
              <a:rPr lang="en-US" altLang="zh-CN" b="1" dirty="0">
                <a:solidFill>
                  <a:srgbClr val="0000FF"/>
                </a:solidFill>
                <a:latin typeface="Courier New" panose="02070309020205020404" pitchFamily="49" charset="0"/>
                <a:cs typeface="Courier New" panose="02070309020205020404" pitchFamily="49" charset="0"/>
              </a:rPr>
              <a:t>using</a:t>
            </a:r>
            <a:r>
              <a:rPr lang="zh-CN" altLang="en-US" dirty="0"/>
              <a:t>关键字，显式地“继承”基类的构造函数（无参构造函数除外），实质上是将基类构造函数当做派生类的构造函数使用，初始化派生类对象的基类部分</a:t>
            </a:r>
          </a:p>
        </p:txBody>
      </p:sp>
      <p:sp>
        <p:nvSpPr>
          <p:cNvPr id="3" name="标题 2">
            <a:extLst>
              <a:ext uri="{FF2B5EF4-FFF2-40B4-BE49-F238E27FC236}">
                <a16:creationId xmlns:a16="http://schemas.microsoft.com/office/drawing/2014/main" id="{775CCA3D-6148-48C5-A014-1F8854B6363D}"/>
              </a:ext>
            </a:extLst>
          </p:cNvPr>
          <p:cNvSpPr>
            <a:spLocks noGrp="1"/>
          </p:cNvSpPr>
          <p:nvPr>
            <p:ph type="title"/>
          </p:nvPr>
        </p:nvSpPr>
        <p:spPr/>
        <p:txBody>
          <a:bodyPr/>
          <a:lstStyle/>
          <a:p>
            <a:r>
              <a:rPr lang="zh-CN" altLang="en-US" dirty="0"/>
              <a:t>派生类构造函数的“继承”</a:t>
            </a:r>
          </a:p>
        </p:txBody>
      </p:sp>
      <p:sp>
        <p:nvSpPr>
          <p:cNvPr id="4" name="灯片编号占位符 3">
            <a:extLst>
              <a:ext uri="{FF2B5EF4-FFF2-40B4-BE49-F238E27FC236}">
                <a16:creationId xmlns:a16="http://schemas.microsoft.com/office/drawing/2014/main" id="{F0DCF9CA-C447-44B5-991E-E97C8994FDC8}"/>
              </a:ext>
            </a:extLst>
          </p:cNvPr>
          <p:cNvSpPr>
            <a:spLocks noGrp="1"/>
          </p:cNvSpPr>
          <p:nvPr>
            <p:ph type="sldNum" sz="quarter" idx="11"/>
          </p:nvPr>
        </p:nvSpPr>
        <p:spPr/>
        <p:txBody>
          <a:bodyPr/>
          <a:lstStyle/>
          <a:p>
            <a:pPr>
              <a:defRPr/>
            </a:pPr>
            <a:fld id="{D5143908-0819-4B70-B92B-71A05F9F97D4}" type="slidenum">
              <a:rPr lang="zh-CN" altLang="en-US" smtClean="0"/>
              <a:pPr>
                <a:defRPr/>
              </a:pPr>
              <a:t>57</a:t>
            </a:fld>
            <a:endParaRPr lang="zh-CN" altLang="en-US" dirty="0"/>
          </a:p>
        </p:txBody>
      </p:sp>
      <p:sp>
        <p:nvSpPr>
          <p:cNvPr id="5" name="矩形 4">
            <a:extLst>
              <a:ext uri="{FF2B5EF4-FFF2-40B4-BE49-F238E27FC236}">
                <a16:creationId xmlns:a16="http://schemas.microsoft.com/office/drawing/2014/main" id="{9539DD7C-7697-418F-98EA-C9581330700D}"/>
              </a:ext>
            </a:extLst>
          </p:cNvPr>
          <p:cNvSpPr/>
          <p:nvPr/>
        </p:nvSpPr>
        <p:spPr>
          <a:xfrm>
            <a:off x="179512" y="3573016"/>
            <a:ext cx="8892480"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Inherit Box class constructors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latin typeface="Courier New" panose="02070309020205020404" pitchFamily="49" charset="0"/>
                <a:ea typeface="新宋体" panose="02010609030101010101" pitchFamily="49" charset="-122"/>
                <a:cs typeface="Courier New" panose="02070309020205020404" pitchFamily="49" charset="0"/>
              </a:rPr>
              <a:t>{"Cardboard"};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C30D2C0B-7A2B-4265-8024-7533A75FF1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D4D7EC5-F95C-47FC-BB27-59D66FEFC6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C6DDD91-2857-4671-9057-948FE8E194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83AD11F6-A01D-452B-BE27-93A24DD53D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A526210-CE99-4FE7-976D-59881185EF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FAD77392-365D-45CA-995B-8AE9D16664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9572E53-8721-4ED1-ABDB-096BFB212F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D2D020B2-59AD-42C5-9912-35A754D317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52541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DA736A-D4EA-4D92-B0E4-5B15185232D0}"/>
              </a:ext>
            </a:extLst>
          </p:cNvPr>
          <p:cNvSpPr>
            <a:spLocks noGrp="1"/>
          </p:cNvSpPr>
          <p:nvPr>
            <p:ph type="sldNum" sz="quarter" idx="11"/>
          </p:nvPr>
        </p:nvSpPr>
        <p:spPr/>
        <p:txBody>
          <a:bodyPr/>
          <a:lstStyle/>
          <a:p>
            <a:pPr>
              <a:defRPr/>
            </a:pPr>
            <a:fld id="{D5143908-0819-4B70-B92B-71A05F9F97D4}" type="slidenum">
              <a:rPr lang="zh-CN" altLang="en-US" smtClean="0"/>
              <a:pPr>
                <a:defRPr/>
              </a:pPr>
              <a:t>58</a:t>
            </a:fld>
            <a:endParaRPr lang="zh-CN" altLang="en-US" dirty="0"/>
          </a:p>
        </p:txBody>
      </p:sp>
      <p:sp>
        <p:nvSpPr>
          <p:cNvPr id="5" name="矩形 4">
            <a:extLst>
              <a:ext uri="{FF2B5EF4-FFF2-40B4-BE49-F238E27FC236}">
                <a16:creationId xmlns:a16="http://schemas.microsoft.com/office/drawing/2014/main" id="{B6B2C2B8-2338-4DCB-99E2-2B53A98F2057}"/>
              </a:ext>
            </a:extLst>
          </p:cNvPr>
          <p:cNvSpPr/>
          <p:nvPr/>
        </p:nvSpPr>
        <p:spPr>
          <a:xfrm>
            <a:off x="0" y="1054422"/>
            <a:ext cx="8964488"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Does not compile: default constructor is not inherited!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cube{4.0};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Box(double)</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cube.volume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2.0, 3.0};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double,double,double</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(50.0, 30.0, 20.0,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Carton class constructor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candyCarton.volume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B0BC356F-1234-4CBC-9A51-9D00493930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400082F7-6985-4B47-83AB-CA02730157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9EC7D13-8A86-4FA0-AEF6-EFFB921A4D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1B0AE27-2E6C-45FC-813E-398F71A49F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685BD2B-D31A-4CAB-8040-0B9F426AE4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B97AE517-F3C0-44A1-8215-C9885542C03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2C49FF55-7F05-4F3A-B651-2666128C79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C6B016E2-4D49-4815-8870-45CD469187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63978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6" name="矩形 5">
            <a:hlinkClick r:id="rId2" action="ppaction://hlinksldjump"/>
            <a:extLst>
              <a:ext uri="{FF2B5EF4-FFF2-40B4-BE49-F238E27FC236}">
                <a16:creationId xmlns:a16="http://schemas.microsoft.com/office/drawing/2014/main" id="{EE3CD65D-05F6-4673-A7C2-076CBDEEF4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ACA2FD5-F39B-47AB-A276-ADF50D1204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0FBBE05-A0A4-4025-B859-926C6296A9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3851788-0C82-45EB-97A4-32CAB32784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8330183-AFF9-4B7D-89CE-A479EAD5AE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A65A5F0B-1D60-4B64-AC3B-3D5DC0E43D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91B38234-5A07-4E6F-9BE3-0257315480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C6A8C196-8E3E-47C1-86C1-950AD78A2C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4" name="灯片编号占位符 13">
            <a:extLst>
              <a:ext uri="{FF2B5EF4-FFF2-40B4-BE49-F238E27FC236}">
                <a16:creationId xmlns:a16="http://schemas.microsoft.com/office/drawing/2014/main" id="{3E039C14-42DA-409C-A3DF-A7E26489B55A}"/>
              </a:ext>
            </a:extLst>
          </p:cNvPr>
          <p:cNvSpPr>
            <a:spLocks noGrp="1"/>
          </p:cNvSpPr>
          <p:nvPr>
            <p:ph type="sldNum" sz="quarter" idx="11"/>
          </p:nvPr>
        </p:nvSpPr>
        <p:spPr/>
        <p:txBody>
          <a:bodyPr/>
          <a:lstStyle/>
          <a:p>
            <a:pPr>
              <a:defRPr/>
            </a:pPr>
            <a:fld id="{D5143908-0819-4B70-B92B-71A05F9F97D4}" type="slidenum">
              <a:rPr lang="zh-CN" altLang="en-US" smtClean="0"/>
              <a:pPr>
                <a:defRPr/>
              </a:pPr>
              <a:t>5</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3612D1-EE1D-4D04-81A3-34A90F68E238}"/>
              </a:ext>
            </a:extLst>
          </p:cNvPr>
          <p:cNvSpPr>
            <a:spLocks noGrp="1"/>
          </p:cNvSpPr>
          <p:nvPr>
            <p:ph idx="1"/>
          </p:nvPr>
        </p:nvSpPr>
        <p:spPr>
          <a:xfrm>
            <a:off x="457200" y="1052737"/>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E5688E26-6D3C-4A43-A348-0AB3C058EBAC}"/>
              </a:ext>
            </a:extLst>
          </p:cNvPr>
          <p:cNvSpPr>
            <a:spLocks noGrp="1"/>
          </p:cNvSpPr>
          <p:nvPr>
            <p:ph type="sldNum" sz="quarter" idx="11"/>
          </p:nvPr>
        </p:nvSpPr>
        <p:spPr/>
        <p:txBody>
          <a:bodyPr/>
          <a:lstStyle/>
          <a:p>
            <a:pPr>
              <a:defRPr/>
            </a:pPr>
            <a:fld id="{D5143908-0819-4B70-B92B-71A05F9F97D4}" type="slidenum">
              <a:rPr lang="zh-CN" altLang="en-US" smtClean="0"/>
              <a:pPr>
                <a:defRPr/>
              </a:pPr>
              <a:t>59</a:t>
            </a:fld>
            <a:endParaRPr lang="zh-CN" altLang="en-US" dirty="0"/>
          </a:p>
        </p:txBody>
      </p:sp>
      <p:sp>
        <p:nvSpPr>
          <p:cNvPr id="5" name="矩形 4">
            <a:extLst>
              <a:ext uri="{FF2B5EF4-FFF2-40B4-BE49-F238E27FC236}">
                <a16:creationId xmlns:a16="http://schemas.microsoft.com/office/drawing/2014/main" id="{E000BEDD-77EA-463A-A65A-68FA577AF08B}"/>
              </a:ext>
            </a:extLst>
          </p:cNvPr>
          <p:cNvSpPr/>
          <p:nvPr/>
        </p:nvSpPr>
        <p:spPr>
          <a:xfrm>
            <a:off x="827584" y="1772816"/>
            <a:ext cx="7272808" cy="4154984"/>
          </a:xfrm>
          <a:prstGeom prst="rect">
            <a:avLst/>
          </a:prstGeom>
        </p:spPr>
        <p:txBody>
          <a:bodyPr wrap="square">
            <a:spAutoFit/>
          </a:bodyPr>
          <a:lstStyle/>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Box(double) called.</a:t>
            </a:r>
          </a:p>
          <a:p>
            <a:r>
              <a:rPr lang="en-US" altLang="zh-CN" sz="2400" b="1" dirty="0">
                <a:latin typeface="Courier New" panose="02070309020205020404" pitchFamily="49" charset="0"/>
                <a:cs typeface="Courier New" panose="02070309020205020404" pitchFamily="49" charset="0"/>
              </a:rPr>
              <a:t>64</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6</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Carton(</a:t>
            </a:r>
            <a:r>
              <a:rPr lang="en-US" altLang="zh-CN" sz="2400" b="1" dirty="0" err="1">
                <a:latin typeface="Courier New" panose="02070309020205020404" pitchFamily="49" charset="0"/>
                <a:cs typeface="Courier New" panose="02070309020205020404" pitchFamily="49" charset="0"/>
              </a:rPr>
              <a:t>double,double,double,string</a:t>
            </a:r>
            <a:r>
              <a:rPr lang="en-US" altLang="zh-CN" sz="2400" b="1" dirty="0">
                <a:latin typeface="Courier New" panose="02070309020205020404" pitchFamily="49" charset="0"/>
                <a:cs typeface="Courier New" panose="02070309020205020404" pitchFamily="49" charset="0"/>
              </a:rPr>
              <a:t>) called.</a:t>
            </a:r>
          </a:p>
          <a:p>
            <a:r>
              <a:rPr lang="en-US" altLang="zh-CN" sz="2400" b="1" dirty="0">
                <a:latin typeface="Courier New" panose="02070309020205020404" pitchFamily="49" charset="0"/>
                <a:cs typeface="Courier New" panose="02070309020205020404" pitchFamily="49" charset="0"/>
              </a:rPr>
              <a:t>30000</a:t>
            </a:r>
          </a:p>
        </p:txBody>
      </p:sp>
      <p:sp>
        <p:nvSpPr>
          <p:cNvPr id="6" name="矩形 5">
            <a:hlinkClick r:id="rId2" action="ppaction://hlinksldjump"/>
            <a:extLst>
              <a:ext uri="{FF2B5EF4-FFF2-40B4-BE49-F238E27FC236}">
                <a16:creationId xmlns:a16="http://schemas.microsoft.com/office/drawing/2014/main" id="{CD082DAA-A8C5-4FA1-BE44-3C8CA300C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E1068715-75D9-4C62-A509-DC89FF1F6B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6C93C82C-6AAC-4F30-9E4D-81771917921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0B0B285-D148-4EEF-9F44-36D80DE6C4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2D58927B-6E50-4FCB-B16A-E23AAF98A4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1A54AEB9-3176-4B9D-BC2B-81E60CB5CC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157E61BA-0E58-433D-AE3F-AEC5B964B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08B617F7-A3C9-4279-A7AA-5E0B86D1C8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6808195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t>析构函数的功能是做善后工作。</a:t>
            </a:r>
          </a:p>
          <a:p>
            <a:pPr lvl="1">
              <a:spcAft>
                <a:spcPct val="25000"/>
              </a:spcAft>
            </a:pPr>
            <a:r>
              <a:rPr lang="zh-CN" altLang="en-US" dirty="0"/>
              <a:t>只要在函数体内把派生类新增的一般成员处理好就可以了，而对新增的成员对象和基类的善后工作，系统会自己调用对象成员和基类的析构函数来完成。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4" name="矩形 3">
            <a:hlinkClick r:id="rId2" action="ppaction://hlinksldjump"/>
            <a:extLst>
              <a:ext uri="{FF2B5EF4-FFF2-40B4-BE49-F238E27FC236}">
                <a16:creationId xmlns:a16="http://schemas.microsoft.com/office/drawing/2014/main" id="{4001AB79-C466-4933-AECD-DCBFBC8660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0E1636E-BE6A-41C2-94F0-2B062ECE0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FCA78C8-4340-42E0-AD48-474EC2E374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81A6B1E-16EC-4311-9783-D1A24FCD16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E87C01E-83A6-40D1-8662-2572C83E55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48BB5FF-7FB8-432D-B124-7C822C21C1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15F99DC-4722-4E44-BD61-21EBA118A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0D425513-7909-4928-8401-9D6483B11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675A87D0-B713-4124-AC88-4A195A576200}"/>
              </a:ext>
            </a:extLst>
          </p:cNvPr>
          <p:cNvSpPr>
            <a:spLocks noGrp="1"/>
          </p:cNvSpPr>
          <p:nvPr>
            <p:ph type="sldNum" sz="quarter" idx="11"/>
          </p:nvPr>
        </p:nvSpPr>
        <p:spPr/>
        <p:txBody>
          <a:bodyPr/>
          <a:lstStyle/>
          <a:p>
            <a:pPr>
              <a:defRPr/>
            </a:pPr>
            <a:fld id="{D5143908-0819-4B70-B92B-71A05F9F97D4}" type="slidenum">
              <a:rPr lang="zh-CN" altLang="en-US" smtClean="0"/>
              <a:pPr>
                <a:defRPr/>
              </a:pPr>
              <a:t>60</a:t>
            </a:fld>
            <a:endParaRPr lang="zh-CN" altLang="en-US" dirty="0"/>
          </a:p>
        </p:txBody>
      </p:sp>
    </p:spTree>
    <p:extLst>
      <p:ext uri="{BB962C8B-B14F-4D97-AF65-F5344CB8AC3E}">
        <p14:creationId xmlns:p14="http://schemas.microsoft.com/office/powerpoint/2010/main" val="4286077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343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lvl="0">
              <a:spcBef>
                <a:spcPts val="0"/>
              </a:spcBef>
              <a:buClr>
                <a:srgbClr val="669900"/>
              </a:buClr>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rgbClr val="000000"/>
                </a:solidFill>
                <a:latin typeface="Courier New" panose="02070309020205020404" pitchFamily="49" charset="0"/>
                <a:cs typeface="Courier New" panose="02070309020205020404" pitchFamily="49" charset="0"/>
              </a:rPr>
              <a:t>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	b=n;</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&lt;&lt;"CB::b="&lt;&lt;b&lt;&lt;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 c=n1;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&lt;&lt;"CC::c="&lt;&lt;c&lt;&lt;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~CC(){</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02B9684-5FB1-4459-99BC-F275FD2541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C751464-DB3A-4F4C-8637-404178D1AD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1C28102-E5B6-4ED5-98C1-EC654338A1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E5660EB-5E6A-4425-98FE-36ED454587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6425B80-44F7-45A4-ADEF-118930CA7B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11305BCE-1327-4388-B214-2E87E496104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D89BAC8-8A08-43E4-935B-F47DFCE08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615B8A1F-BCC8-444F-A02F-5AF7DDD9F9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79C6297-3C44-4211-97E8-09EB905E979D}"/>
              </a:ext>
            </a:extLst>
          </p:cNvPr>
          <p:cNvSpPr>
            <a:spLocks noGrp="1"/>
          </p:cNvSpPr>
          <p:nvPr>
            <p:ph type="sldNum" sz="quarter" idx="11"/>
          </p:nvPr>
        </p:nvSpPr>
        <p:spPr/>
        <p:txBody>
          <a:bodyPr/>
          <a:lstStyle/>
          <a:p>
            <a:pPr>
              <a:defRPr/>
            </a:pPr>
            <a:fld id="{D5143908-0819-4B70-B92B-71A05F9F97D4}" type="slidenum">
              <a:rPr lang="zh-CN" altLang="en-US" smtClean="0"/>
              <a:pPr>
                <a:defRPr/>
              </a:pPr>
              <a:t>61</a:t>
            </a:fld>
            <a:endParaRPr lang="zh-CN" altLang="en-US" dirty="0"/>
          </a:p>
        </p:txBody>
      </p:sp>
    </p:spTree>
    <p:extLst>
      <p:ext uri="{BB962C8B-B14F-4D97-AF65-F5344CB8AC3E}">
        <p14:creationId xmlns:p14="http://schemas.microsoft.com/office/powerpoint/2010/main" val="3703118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:CC(n3,n4),CB(n2){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先</a:t>
            </a:r>
            <a:r>
              <a:rPr lang="en-US" altLang="zh-CN" sz="2400" b="1" dirty="0">
                <a:solidFill>
                  <a:srgbClr val="00B050"/>
                </a:solidFill>
                <a:latin typeface="Courier New" panose="02070309020205020404" pitchFamily="49" charset="0"/>
                <a:cs typeface="Courier New" panose="02070309020205020404" pitchFamily="49" charset="0"/>
              </a:rPr>
              <a:t>CB,</a:t>
            </a:r>
            <a:r>
              <a:rPr lang="zh-CN" altLang="en-US" sz="2400" b="1" dirty="0">
                <a:solidFill>
                  <a:srgbClr val="00B050"/>
                </a:solidFill>
                <a:latin typeface="Courier New" panose="02070309020205020404" pitchFamily="49" charset="0"/>
                <a:cs typeface="Courier New" panose="02070309020205020404" pitchFamily="49" charset="0"/>
              </a:rPr>
              <a:t>后</a:t>
            </a:r>
            <a:r>
              <a:rPr lang="en-US" altLang="zh-CN" sz="2400" b="1" dirty="0">
                <a:solidFill>
                  <a:srgbClr val="00B050"/>
                </a:solidFill>
                <a:latin typeface="Courier New" panose="02070309020205020404" pitchFamily="49" charset="0"/>
                <a:cs typeface="Courier New" panose="02070309020205020404" pitchFamily="49" charset="0"/>
              </a:rPr>
              <a:t>CC</a:t>
            </a:r>
          </a:p>
          <a:p>
            <a:pPr algn="just">
              <a:spcBef>
                <a:spcPct val="0"/>
              </a:spcBef>
              <a:buClr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~CD(){</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(2,4,6,8);</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273F010-8FD6-4057-9D89-44177372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3AD1851-F662-44DB-A81B-DEDE8C53B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84B1D4-31E1-48ED-BBDC-15FAC2A386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B120B2-2F91-40DC-B20E-D5E644BE2D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FA18204-E166-4F4B-9333-5B1137A96C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A28F3A4-814F-43C9-B4CA-2B483CF3CD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F4E2F572-D010-4006-9A42-EDE1AC13AD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2B04010-FE42-4DEA-9DF2-E83C196482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77DD7EE-14FD-4A6B-94C0-79D54C7BB0D7}"/>
              </a:ext>
            </a:extLst>
          </p:cNvPr>
          <p:cNvSpPr>
            <a:spLocks noGrp="1"/>
          </p:cNvSpPr>
          <p:nvPr>
            <p:ph type="sldNum" sz="quarter" idx="11"/>
          </p:nvPr>
        </p:nvSpPr>
        <p:spPr/>
        <p:txBody>
          <a:bodyPr/>
          <a:lstStyle/>
          <a:p>
            <a:pPr>
              <a:defRPr/>
            </a:pPr>
            <a:fld id="{D5143908-0819-4B70-B92B-71A05F9F97D4}" type="slidenum">
              <a:rPr lang="zh-CN" altLang="en-US" smtClean="0"/>
              <a:pPr>
                <a:defRPr/>
              </a:pPr>
              <a:t>62</a:t>
            </a:fld>
            <a:endParaRPr lang="zh-CN" altLang="en-US" dirty="0"/>
          </a:p>
        </p:txBody>
      </p:sp>
    </p:spTree>
    <p:extLst>
      <p:ext uri="{BB962C8B-B14F-4D97-AF65-F5344CB8AC3E}">
        <p14:creationId xmlns:p14="http://schemas.microsoft.com/office/powerpoint/2010/main" val="2758770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zh-CN" altLang="en-US" sz="2800" dirty="0">
                <a:solidFill>
                  <a:schemeClr val="accent6">
                    <a:lumMod val="75000"/>
                  </a:schemeClr>
                </a:solidFill>
              </a:rPr>
              <a:t>运行结果为：</a:t>
            </a:r>
          </a:p>
          <a:p>
            <a:pPr>
              <a:buNone/>
            </a:pPr>
            <a:r>
              <a:rPr lang="en-US" altLang="zh-CN" sz="2400" b="1" dirty="0">
                <a:latin typeface="Courier New" panose="02070309020205020404" pitchFamily="49" charset="0"/>
                <a:cs typeface="Courier New" panose="02070309020205020404" pitchFamily="49" charset="0"/>
              </a:rPr>
              <a:t>CB::b=4</a:t>
            </a:r>
          </a:p>
          <a:p>
            <a:pPr>
              <a:buNone/>
            </a:pPr>
            <a:r>
              <a:rPr lang="en-US" altLang="zh-CN" sz="2400" b="1" dirty="0">
                <a:latin typeface="Courier New" panose="02070309020205020404" pitchFamily="49" charset="0"/>
                <a:cs typeface="Courier New" panose="02070309020205020404" pitchFamily="49" charset="0"/>
              </a:rPr>
              <a:t>CC::c=6</a:t>
            </a:r>
          </a:p>
          <a:p>
            <a:pPr>
              <a:buNone/>
            </a:pPr>
            <a:r>
              <a:rPr lang="en-US" altLang="zh-CN" sz="2400" b="1" dirty="0">
                <a:latin typeface="Courier New" panose="02070309020205020404" pitchFamily="49" charset="0"/>
                <a:cs typeface="Courier New" panose="02070309020205020404" pitchFamily="49" charset="0"/>
              </a:rPr>
              <a:t>CD::d=2</a:t>
            </a:r>
          </a:p>
          <a:p>
            <a:pPr>
              <a:buNone/>
            </a:pP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a:t>
            </a:r>
            <a:r>
              <a:rPr lang="en-US" altLang="zh-CN" sz="2400" b="1" dirty="0" err="1">
                <a:latin typeface="Courier New" panose="02070309020205020404" pitchFamily="49" charset="0"/>
                <a:cs typeface="Courier New" panose="02070309020205020404" pitchFamily="49" charset="0"/>
              </a:rPr>
              <a:t>destrcting</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宋体" panose="02010600030101010101" pitchFamily="2" charset="-122"/>
              </a:rPr>
              <a:t>  </a:t>
            </a:r>
            <a:endParaRPr lang="en-US" altLang="zh-CN" sz="2400" b="1" dirty="0"/>
          </a:p>
          <a:p>
            <a:pPr>
              <a:buNone/>
            </a:pPr>
            <a:endParaRPr lang="zh-CN" altLang="en-US" sz="2800" dirty="0"/>
          </a:p>
        </p:txBody>
      </p:sp>
      <p:sp>
        <p:nvSpPr>
          <p:cNvPr id="4" name="矩形 3">
            <a:hlinkClick r:id="rId2" action="ppaction://hlinksldjump"/>
            <a:extLst>
              <a:ext uri="{FF2B5EF4-FFF2-40B4-BE49-F238E27FC236}">
                <a16:creationId xmlns:a16="http://schemas.microsoft.com/office/drawing/2014/main" id="{23F5D627-7C03-4298-A757-7DED02EB5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364A213-54BB-45CA-8B28-2459DBAC3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B7D5811-F14A-4475-96A4-4E44D582CB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F93EEDB-C412-4A1F-9572-1DFBEFD8C06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BC3B356-78B1-4F76-A134-D54BDDA3AA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E00C0131-926C-4B10-9AD9-F7D91A10F3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E405F4F-212A-4FB5-810B-FAD101C991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913E09B9-87A1-40F1-8D49-42721E1895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E884289-4E31-4BF7-B409-F069613F932C}"/>
              </a:ext>
            </a:extLst>
          </p:cNvPr>
          <p:cNvSpPr>
            <a:spLocks noGrp="1"/>
          </p:cNvSpPr>
          <p:nvPr>
            <p:ph type="sldNum" sz="quarter" idx="11"/>
          </p:nvPr>
        </p:nvSpPr>
        <p:spPr/>
        <p:txBody>
          <a:bodyPr/>
          <a:lstStyle/>
          <a:p>
            <a:pPr>
              <a:defRPr/>
            </a:pPr>
            <a:fld id="{D5143908-0819-4B70-B92B-71A05F9F97D4}" type="slidenum">
              <a:rPr lang="zh-CN" altLang="en-US" smtClean="0"/>
              <a:pPr>
                <a:defRPr/>
              </a:pPr>
              <a:t>63</a:t>
            </a:fld>
            <a:endParaRPr lang="zh-CN" altLang="en-US" dirty="0"/>
          </a:p>
        </p:txBody>
      </p:sp>
    </p:spTree>
    <p:extLst>
      <p:ext uri="{BB962C8B-B14F-4D97-AF65-F5344CB8AC3E}">
        <p14:creationId xmlns:p14="http://schemas.microsoft.com/office/powerpoint/2010/main" val="4081084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688632"/>
          </a:xfrm>
        </p:spPr>
        <p:txBody>
          <a:bodyPr/>
          <a:lstStyle/>
          <a:p>
            <a:pPr>
              <a:buNone/>
            </a:pPr>
            <a:r>
              <a:rPr lang="en-US" altLang="zh-CN" sz="2400" dirty="0">
                <a:solidFill>
                  <a:srgbClr val="C00000"/>
                </a:solidFill>
              </a:rPr>
              <a:t>【</a:t>
            </a:r>
            <a:r>
              <a:rPr lang="zh-CN" altLang="en-US" sz="2400" dirty="0">
                <a:solidFill>
                  <a:srgbClr val="C00000"/>
                </a:solidFill>
              </a:rPr>
              <a:t>思考</a:t>
            </a:r>
            <a:r>
              <a:rPr lang="en-US" altLang="zh-CN" sz="2400" dirty="0">
                <a:solidFill>
                  <a:srgbClr val="C00000"/>
                </a:solidFill>
              </a:rPr>
              <a:t>】</a:t>
            </a:r>
            <a:r>
              <a:rPr lang="zh-CN" altLang="en-US" sz="2400" dirty="0"/>
              <a:t>将派生类</a:t>
            </a:r>
            <a:r>
              <a:rPr lang="en-US" altLang="zh-CN" sz="2400" dirty="0"/>
              <a:t>CD</a:t>
            </a:r>
            <a:r>
              <a:rPr lang="zh-CN" altLang="en-US" sz="2400" dirty="0"/>
              <a:t>改写为如下形式后，请给出输出结果</a:t>
            </a:r>
            <a:endParaRPr lang="en-US" altLang="zh-CN" sz="2400" dirty="0"/>
          </a:p>
          <a:p>
            <a:pPr>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FF0000"/>
                </a:solidFill>
                <a:latin typeface="Courier New" panose="02070309020205020404" pitchFamily="49" charset="0"/>
                <a:cs typeface="Courier New" panose="02070309020205020404" pitchFamily="49" charset="0"/>
              </a:rPr>
              <a:t>CB</a:t>
            </a:r>
            <a:r>
              <a:rPr lang="en-US" altLang="zh-CN" sz="2400" b="1" dirty="0" err="1">
                <a:solidFill>
                  <a:schemeClr val="tx2"/>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 </a:t>
            </a:r>
            <a:r>
              <a:rPr lang="en-US" altLang="zh-CN" sz="2400" b="1" dirty="0" err="1">
                <a:latin typeface="Courier New" panose="02070309020205020404" pitchFamily="49" charset="0"/>
                <a:cs typeface="Courier New" panose="02070309020205020404" pitchFamily="49" charset="0"/>
              </a:rPr>
              <a:t>obcc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obcb</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4C22"/>
                </a:solidFill>
                <a:latin typeface="Courier New" panose="02070309020205020404" pitchFamily="49" charset="0"/>
                <a:cs typeface="Courier New" panose="02070309020205020404" pitchFamily="49" charset="0"/>
              </a:rPr>
              <a:t>CD</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CC(n3,n4), CB(n2), </a:t>
            </a:r>
            <a:r>
              <a:rPr lang="en-US" altLang="zh-CN" sz="2400" b="1" dirty="0" err="1">
                <a:latin typeface="Courier New" panose="02070309020205020404" pitchFamily="49" charset="0"/>
                <a:cs typeface="Courier New" panose="02070309020205020404" pitchFamily="49" charset="0"/>
              </a:rPr>
              <a:t>obcb</a:t>
            </a:r>
            <a:r>
              <a:rPr lang="en-US" altLang="zh-CN" sz="2400" b="1" dirty="0">
                <a:latin typeface="Courier New" panose="02070309020205020404" pitchFamily="49" charset="0"/>
                <a:cs typeface="Courier New" panose="02070309020205020404" pitchFamily="49" charset="0"/>
              </a:rPr>
              <a:t>(100+n2),     </a:t>
            </a:r>
            <a:r>
              <a:rPr lang="en-US" altLang="zh-CN" sz="2400" b="1" dirty="0" err="1">
                <a:latin typeface="Courier New" panose="02070309020205020404" pitchFamily="49" charset="0"/>
                <a:cs typeface="Courier New" panose="02070309020205020404" pitchFamily="49" charset="0"/>
              </a:rPr>
              <a:t>obcc</a:t>
            </a:r>
            <a:r>
              <a:rPr lang="en-US" altLang="zh-CN" sz="2400" b="1" dirty="0">
                <a:latin typeface="Courier New" panose="02070309020205020404" pitchFamily="49" charset="0"/>
                <a:cs typeface="Courier New" panose="02070309020205020404" pitchFamily="49" charset="0"/>
              </a:rPr>
              <a:t>(100+n3,100+n4) {</a:t>
            </a:r>
          </a:p>
          <a:p>
            <a:pPr>
              <a:buNone/>
            </a:pPr>
            <a:r>
              <a:rPr lang="en-US" altLang="zh-CN" sz="2400" b="1" dirty="0">
                <a:latin typeface="Courier New" panose="02070309020205020404" pitchFamily="49" charset="0"/>
                <a:cs typeface="Courier New" panose="02070309020205020404" pitchFamily="49" charset="0"/>
              </a:rPr>
              <a:t>	    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	  };</a:t>
            </a:r>
          </a:p>
          <a:p>
            <a:pPr>
              <a:buNone/>
            </a:pPr>
            <a:r>
              <a:rPr lang="en-US" altLang="zh-CN" sz="2400" b="1" dirty="0">
                <a:latin typeface="Courier New" panose="02070309020205020404" pitchFamily="49" charset="0"/>
                <a:cs typeface="Courier New" panose="02070309020205020404" pitchFamily="49" charset="0"/>
              </a:rPr>
              <a:t>	  ~CD(){</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683568" y="6165304"/>
            <a:ext cx="6336704" cy="376729"/>
          </a:xfrm>
          <a:prstGeom prst="rect">
            <a:avLst/>
          </a:prstGeom>
          <a:noFill/>
        </p:spPr>
        <p:txBody>
          <a:bodyPr wrap="square" rtlCol="0">
            <a:spAutoFit/>
          </a:bodyPr>
          <a:lstStyle/>
          <a:p>
            <a:r>
              <a:rPr lang="en-US" altLang="zh-CN" b="1" dirty="0">
                <a:solidFill>
                  <a:srgbClr val="00B050"/>
                </a:solidFill>
                <a:latin typeface="Courier New" panose="02070309020205020404" pitchFamily="49" charset="0"/>
                <a:ea typeface="+mj-ea"/>
                <a:cs typeface="Courier New" panose="02070309020205020404" pitchFamily="49" charset="0"/>
              </a:rPr>
              <a:t>//</a:t>
            </a:r>
            <a:r>
              <a:rPr lang="zh-CN" altLang="en-US" b="1" dirty="0">
                <a:solidFill>
                  <a:srgbClr val="00B050"/>
                </a:solidFill>
                <a:latin typeface="Courier New" panose="02070309020205020404" pitchFamily="49" charset="0"/>
                <a:ea typeface="+mj-ea"/>
                <a:cs typeface="Courier New" panose="02070309020205020404" pitchFamily="49" charset="0"/>
              </a:rPr>
              <a:t>先基类</a:t>
            </a:r>
            <a:r>
              <a:rPr lang="en-US" altLang="zh-CN" b="1" dirty="0">
                <a:solidFill>
                  <a:srgbClr val="FF0000"/>
                </a:solidFill>
                <a:latin typeface="Courier New" panose="02070309020205020404" pitchFamily="49" charset="0"/>
                <a:ea typeface="+mj-ea"/>
                <a:cs typeface="Courier New" panose="02070309020205020404" pitchFamily="49" charset="0"/>
              </a:rPr>
              <a:t>CB</a:t>
            </a:r>
            <a:r>
              <a:rPr lang="zh-CN" altLang="en-US" b="1" dirty="0">
                <a:solidFill>
                  <a:srgbClr val="FF0000"/>
                </a:solidFill>
                <a:latin typeface="Courier New" panose="02070309020205020404" pitchFamily="49" charset="0"/>
                <a:ea typeface="+mj-ea"/>
                <a:cs typeface="Courier New" panose="02070309020205020404" pitchFamily="49" charset="0"/>
              </a:rPr>
              <a:t>、</a:t>
            </a:r>
            <a:r>
              <a:rPr lang="en-US" altLang="zh-CN" b="1" dirty="0">
                <a:solidFill>
                  <a:srgbClr val="FF0000"/>
                </a:solidFill>
                <a:latin typeface="Courier New" panose="02070309020205020404" pitchFamily="49" charset="0"/>
                <a:ea typeface="+mj-ea"/>
                <a:cs typeface="Courier New" panose="02070309020205020404" pitchFamily="49" charset="0"/>
              </a:rPr>
              <a:t>CC</a:t>
            </a:r>
            <a:r>
              <a:rPr lang="zh-CN" altLang="en-US" b="1" dirty="0">
                <a:solidFill>
                  <a:srgbClr val="00B050"/>
                </a:solidFill>
                <a:latin typeface="Courier New" panose="02070309020205020404" pitchFamily="49" charset="0"/>
                <a:ea typeface="+mj-ea"/>
                <a:cs typeface="Courier New" panose="02070309020205020404" pitchFamily="49" charset="0"/>
              </a:rPr>
              <a:t>，再对象成员</a:t>
            </a:r>
            <a:r>
              <a:rPr lang="en-US" altLang="zh-CN" b="1" dirty="0">
                <a:solidFill>
                  <a:srgbClr val="692AA2"/>
                </a:solidFill>
                <a:latin typeface="Courier New" panose="02070309020205020404" pitchFamily="49" charset="0"/>
                <a:ea typeface="+mj-ea"/>
                <a:cs typeface="Courier New" panose="02070309020205020404" pitchFamily="49" charset="0"/>
              </a:rPr>
              <a:t>CC</a:t>
            </a:r>
            <a:r>
              <a:rPr lang="zh-CN" altLang="en-US" b="1" dirty="0">
                <a:solidFill>
                  <a:srgbClr val="692AA2"/>
                </a:solidFill>
                <a:latin typeface="Courier New" panose="02070309020205020404" pitchFamily="49" charset="0"/>
                <a:ea typeface="+mj-ea"/>
                <a:cs typeface="Courier New" panose="02070309020205020404" pitchFamily="49" charset="0"/>
              </a:rPr>
              <a:t>、</a:t>
            </a:r>
            <a:r>
              <a:rPr lang="en-US" altLang="zh-CN" b="1" dirty="0">
                <a:solidFill>
                  <a:srgbClr val="692AA2"/>
                </a:solidFill>
                <a:latin typeface="Courier New" panose="02070309020205020404" pitchFamily="49" charset="0"/>
                <a:ea typeface="+mj-ea"/>
                <a:cs typeface="Courier New" panose="02070309020205020404" pitchFamily="49" charset="0"/>
              </a:rPr>
              <a:t>CB</a:t>
            </a:r>
            <a:r>
              <a:rPr lang="zh-CN" altLang="en-US" b="1" dirty="0">
                <a:solidFill>
                  <a:srgbClr val="00B050"/>
                </a:solidFill>
                <a:latin typeface="Courier New" panose="02070309020205020404" pitchFamily="49" charset="0"/>
                <a:ea typeface="+mj-ea"/>
                <a:cs typeface="Courier New" panose="02070309020205020404" pitchFamily="49" charset="0"/>
              </a:rPr>
              <a:t>，最后派生类</a:t>
            </a:r>
            <a:r>
              <a:rPr lang="en-US" altLang="zh-CN" b="1" dirty="0">
                <a:solidFill>
                  <a:srgbClr val="00B050"/>
                </a:solidFill>
                <a:latin typeface="Courier New" panose="02070309020205020404" pitchFamily="49" charset="0"/>
                <a:ea typeface="+mj-ea"/>
                <a:cs typeface="Courier New" panose="02070309020205020404" pitchFamily="49" charset="0"/>
              </a:rPr>
              <a:t>CD</a:t>
            </a:r>
            <a:endParaRPr lang="zh-CN" altLang="en-US" b="1" dirty="0">
              <a:solidFill>
                <a:srgbClr val="00B050"/>
              </a:solidFill>
              <a:latin typeface="Courier New" panose="02070309020205020404" pitchFamily="49" charset="0"/>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EB88AD-5388-4F62-8E49-B518ACE392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8963CCC-75B8-4DCC-B7CA-D2F52E6E57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FF2D9AD-EFFB-4563-A325-87487A3076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CB43C206-FFB9-4316-ADF0-2FEF34E254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088EE99E-D666-4720-A703-C914A3CB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3F183438-D4F0-4A11-BC44-438A140869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62F113A7-D68F-46CB-A663-8B91DD8CD5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88565028-9594-406C-ADA4-0EE9FC660C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ED9FE6A-3A9C-4D3E-A4F3-E55651756016}"/>
              </a:ext>
            </a:extLst>
          </p:cNvPr>
          <p:cNvSpPr>
            <a:spLocks noGrp="1"/>
          </p:cNvSpPr>
          <p:nvPr>
            <p:ph type="sldNum" sz="quarter" idx="11"/>
          </p:nvPr>
        </p:nvSpPr>
        <p:spPr/>
        <p:txBody>
          <a:bodyPr/>
          <a:lstStyle/>
          <a:p>
            <a:pPr>
              <a:defRPr/>
            </a:pPr>
            <a:fld id="{D5143908-0819-4B70-B92B-71A05F9F97D4}" type="slidenum">
              <a:rPr lang="zh-CN" altLang="en-US" smtClean="0"/>
              <a:pPr>
                <a:defRPr/>
              </a:pPr>
              <a:t>64</a:t>
            </a:fld>
            <a:endParaRPr lang="zh-CN" altLang="en-US" dirty="0"/>
          </a:p>
        </p:txBody>
      </p:sp>
    </p:spTree>
    <p:extLst>
      <p:ext uri="{BB962C8B-B14F-4D97-AF65-F5344CB8AC3E}">
        <p14:creationId xmlns:p14="http://schemas.microsoft.com/office/powerpoint/2010/main" val="785961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zh-CN" altLang="en-US" dirty="0">
                <a:solidFill>
                  <a:schemeClr val="accent6"/>
                </a:solidFill>
                <a:latin typeface="Courier New" panose="02070309020205020404" pitchFamily="49" charset="0"/>
                <a:cs typeface="Courier New" panose="02070309020205020404" pitchFamily="49" charset="0"/>
              </a:rPr>
              <a:t>输出结果：</a:t>
            </a:r>
          </a:p>
          <a:p>
            <a:pPr>
              <a:spcBef>
                <a:spcPts val="0"/>
              </a:spcBef>
              <a:buNone/>
            </a:pPr>
            <a:r>
              <a:rPr lang="en-US" altLang="zh-CN" b="1" dirty="0">
                <a:latin typeface="Courier New" panose="02070309020205020404" pitchFamily="49" charset="0"/>
                <a:cs typeface="Courier New" panose="02070309020205020404" pitchFamily="49" charset="0"/>
              </a:rPr>
              <a:t>CB::b=4</a:t>
            </a:r>
          </a:p>
          <a:p>
            <a:pPr>
              <a:spcBef>
                <a:spcPts val="0"/>
              </a:spcBef>
              <a:buNone/>
            </a:pPr>
            <a:r>
              <a:rPr lang="en-US" altLang="zh-CN" b="1" dirty="0">
                <a:latin typeface="Courier New" panose="02070309020205020404" pitchFamily="49" charset="0"/>
                <a:cs typeface="Courier New" panose="02070309020205020404" pitchFamily="49" charset="0"/>
              </a:rPr>
              <a:t>CC::c=6</a:t>
            </a:r>
          </a:p>
          <a:p>
            <a:pPr>
              <a:spcBef>
                <a:spcPts val="0"/>
              </a:spcBef>
              <a:buNone/>
            </a:pPr>
            <a:r>
              <a:rPr lang="en-US" altLang="zh-CN" b="1" dirty="0">
                <a:latin typeface="Courier New" panose="02070309020205020404" pitchFamily="49" charset="0"/>
                <a:cs typeface="Courier New" panose="02070309020205020404" pitchFamily="49" charset="0"/>
              </a:rPr>
              <a:t>CC::c=106</a:t>
            </a:r>
          </a:p>
          <a:p>
            <a:pPr>
              <a:spcBef>
                <a:spcPts val="0"/>
              </a:spcBef>
              <a:buNone/>
            </a:pPr>
            <a:r>
              <a:rPr lang="en-US" altLang="zh-CN" b="1" dirty="0">
                <a:latin typeface="Courier New" panose="02070309020205020404" pitchFamily="49" charset="0"/>
                <a:cs typeface="Courier New" panose="02070309020205020404" pitchFamily="49" charset="0"/>
              </a:rPr>
              <a:t>CB::b=104</a:t>
            </a:r>
          </a:p>
          <a:p>
            <a:pPr>
              <a:spcBef>
                <a:spcPts val="0"/>
              </a:spcBef>
              <a:buNone/>
            </a:pPr>
            <a:r>
              <a:rPr lang="en-US" altLang="zh-CN" b="1" dirty="0">
                <a:latin typeface="Courier New" panose="02070309020205020404" pitchFamily="49" charset="0"/>
                <a:cs typeface="Courier New" panose="02070309020205020404" pitchFamily="49" charset="0"/>
              </a:rPr>
              <a:t>CD::d=2</a:t>
            </a:r>
          </a:p>
          <a:p>
            <a:pPr>
              <a:spcBef>
                <a:spcPts val="0"/>
              </a:spcBef>
              <a:buNone/>
            </a:pPr>
            <a:r>
              <a:rPr lang="en-US" altLang="zh-CN" b="1" dirty="0" err="1">
                <a:latin typeface="Courier New" panose="02070309020205020404" pitchFamily="49" charset="0"/>
                <a:cs typeface="Courier New" panose="02070309020205020404" pitchFamily="49" charset="0"/>
              </a:rPr>
              <a:t>CDobj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endParaRPr lang="zh-CN" altLang="en-US"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91F1B6B-4AD6-479B-9CC0-3097AA5D6D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1D72378-7AD1-425B-B543-9C693BEF45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581D908-DC89-4A7B-BC97-AFF43F9303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905ADB5-84EA-45E2-BCBB-81BB572C30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B2DEDB7-B48A-42A1-AB26-72A776C85A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133AD2A-9337-4E2E-973D-FA412CF81C4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0C555AF-E9A0-4169-813C-94F998FD08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A042C024-0052-4665-8DA3-9A9F6C2AFA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5806C55-F978-49D8-9E94-A704DBAE690D}"/>
              </a:ext>
            </a:extLst>
          </p:cNvPr>
          <p:cNvSpPr>
            <a:spLocks noGrp="1"/>
          </p:cNvSpPr>
          <p:nvPr>
            <p:ph type="sldNum" sz="quarter" idx="11"/>
          </p:nvPr>
        </p:nvSpPr>
        <p:spPr/>
        <p:txBody>
          <a:bodyPr/>
          <a:lstStyle/>
          <a:p>
            <a:pPr>
              <a:defRPr/>
            </a:pPr>
            <a:fld id="{D5143908-0819-4B70-B92B-71A05F9F97D4}" type="slidenum">
              <a:rPr lang="zh-CN" altLang="en-US" smtClean="0"/>
              <a:pPr>
                <a:defRPr/>
              </a:pPr>
              <a:t>65</a:t>
            </a:fld>
            <a:endParaRPr lang="zh-CN" altLang="en-US" dirty="0"/>
          </a:p>
        </p:txBody>
      </p:sp>
    </p:spTree>
    <p:extLst>
      <p:ext uri="{BB962C8B-B14F-4D97-AF65-F5344CB8AC3E}">
        <p14:creationId xmlns:p14="http://schemas.microsoft.com/office/powerpoint/2010/main" val="3130057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a:xfrm>
            <a:off x="457200" y="1714500"/>
            <a:ext cx="8229600" cy="4714875"/>
          </a:xfrm>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如果基类是某类的友元类，则这种友元关系是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4" name="矩形 3">
            <a:hlinkClick r:id="rId2" action="ppaction://hlinksldjump"/>
            <a:extLst>
              <a:ext uri="{FF2B5EF4-FFF2-40B4-BE49-F238E27FC236}">
                <a16:creationId xmlns:a16="http://schemas.microsoft.com/office/drawing/2014/main" id="{EAB6A059-4BCF-4299-A560-43B8481535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A6F4783-DDB7-4BF8-A953-483A99ACCE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1E8258-D72B-4429-965E-91A7E00677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9DC629C-3342-4465-80D1-5A21883350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AC0674-C8CA-4438-8D01-484E51A2E9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3112733D-4EAA-4B2B-8EC9-FC0E412F1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5A23D903-DB19-4A79-963D-619855F41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701518B-7EC5-4BD5-AC9F-BE0D6D3A3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2A41A6F-A930-4D6D-9112-77A9EC74C348}"/>
              </a:ext>
            </a:extLst>
          </p:cNvPr>
          <p:cNvSpPr>
            <a:spLocks noGrp="1"/>
          </p:cNvSpPr>
          <p:nvPr>
            <p:ph type="sldNum" sz="quarter" idx="11"/>
          </p:nvPr>
        </p:nvSpPr>
        <p:spPr/>
        <p:txBody>
          <a:bodyPr/>
          <a:lstStyle/>
          <a:p>
            <a:pPr>
              <a:defRPr/>
            </a:pPr>
            <a:fld id="{D5143908-0819-4B70-B92B-71A05F9F97D4}" type="slidenum">
              <a:rPr lang="zh-CN" altLang="en-US" smtClean="0"/>
              <a:pPr>
                <a:defRPr/>
              </a:pPr>
              <a:t>66</a:t>
            </a:fld>
            <a:endParaRPr lang="zh-CN" altLang="en-US" dirty="0"/>
          </a:p>
        </p:txBody>
      </p:sp>
    </p:spTree>
    <p:extLst>
      <p:ext uri="{BB962C8B-B14F-4D97-AF65-F5344CB8AC3E}">
        <p14:creationId xmlns:p14="http://schemas.microsoft.com/office/powerpoint/2010/main" val="17508284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成员名</a:t>
            </a:r>
            <a:r>
              <a:rPr lang="en-US" altLang="zh-CN" dirty="0">
                <a:solidFill>
                  <a:schemeClr val="tx2"/>
                </a:solidFill>
                <a:latin typeface="Courier New" panose="02070309020205020404" pitchFamily="49" charset="0"/>
                <a:cs typeface="Courier New" panose="02070309020205020404"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4" name="矩形 3">
            <a:hlinkClick r:id="rId3" action="ppaction://hlinksldjump"/>
            <a:extLst>
              <a:ext uri="{FF2B5EF4-FFF2-40B4-BE49-F238E27FC236}">
                <a16:creationId xmlns:a16="http://schemas.microsoft.com/office/drawing/2014/main" id="{0F27EA8D-0BF9-44EF-87F2-DF0597C9E8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7C07AC3-879C-469D-8C2D-93047E093D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6124923-3BC3-4113-A8D3-D28B8FE9F7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9D59C27-6459-4866-82F1-8AC5B80F44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92AA0806-5398-4328-A297-387523B296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B928AB33-8308-4835-B3E7-845311D9EA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833D86E-A0E5-4203-B0AF-887E864C8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81EDA1-FEED-43AC-A8E3-A3C15CB1D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A9E6E76-E9DE-424E-A4F6-8614D15BDBD3}"/>
              </a:ext>
            </a:extLst>
          </p:cNvPr>
          <p:cNvSpPr>
            <a:spLocks noGrp="1"/>
          </p:cNvSpPr>
          <p:nvPr>
            <p:ph type="sldNum" sz="quarter" idx="11"/>
          </p:nvPr>
        </p:nvSpPr>
        <p:spPr/>
        <p:txBody>
          <a:bodyPr/>
          <a:lstStyle/>
          <a:p>
            <a:pPr>
              <a:defRPr/>
            </a:pPr>
            <a:fld id="{D5143908-0819-4B70-B92B-71A05F9F97D4}" type="slidenum">
              <a:rPr lang="zh-CN" altLang="en-US" smtClean="0"/>
              <a:pPr>
                <a:defRPr/>
              </a:pPr>
              <a:t>67</a:t>
            </a:fld>
            <a:endParaRPr lang="zh-CN" altLang="en-US" dirty="0"/>
          </a:p>
        </p:txBody>
      </p:sp>
    </p:spTree>
    <p:extLst>
      <p:ext uri="{BB962C8B-B14F-4D97-AF65-F5344CB8AC3E}">
        <p14:creationId xmlns:p14="http://schemas.microsoft.com/office/powerpoint/2010/main" val="861766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派生类未定义自己的赋值操作，而基类定义了赋值操作，则系统自动定义派生类赋值操作（按位拷贝），其中基类成员的赋值按基类的赋值操作进行。</a:t>
            </a:r>
          </a:p>
          <a:p>
            <a:pPr lvl="1"/>
            <a:r>
              <a:rPr lang="zh-CN" altLang="en-US" dirty="0"/>
              <a:t>二者都未定义专门的赋值操作，系统自动定义缺省赋值操作（按位进行拷贝）。</a:t>
            </a:r>
          </a:p>
        </p:txBody>
      </p:sp>
      <p:sp>
        <p:nvSpPr>
          <p:cNvPr id="4" name="矩形 3">
            <a:hlinkClick r:id="rId2" action="ppaction://hlinksldjump"/>
            <a:extLst>
              <a:ext uri="{FF2B5EF4-FFF2-40B4-BE49-F238E27FC236}">
                <a16:creationId xmlns:a16="http://schemas.microsoft.com/office/drawing/2014/main" id="{7F73C5F4-F058-48C0-AA71-56A077121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B6F4833-9D79-46A0-B4B7-AA870E0CC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93E349-CFD8-4E17-A864-0B2DB9938E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74B5F35-98E0-433E-831C-FF990FE871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E1B3AC4-4BE8-46FC-B0E3-FB18FDFE1E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4A3C5A8-77C3-434F-90BB-492FAC9E7E8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9BED3DA-7B67-4584-AF48-1CB3CA65D6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8F60C91-4A9E-4697-9760-C10DC84FD1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smtClean="0">
                <a:solidFill>
                  <a:srgbClr val="820064"/>
                </a:solidFill>
                <a:latin typeface="Courier New" pitchFamily="49" charset="0"/>
                <a:cs typeface="Courier New" pitchFamily="49" charset="0"/>
              </a:rPr>
              <a:t>■ 派生</a:t>
            </a:r>
            <a:r>
              <a:rPr lang="zh-CN" altLang="en-US" sz="1200" b="1" dirty="0">
                <a:solidFill>
                  <a:srgbClr val="820064"/>
                </a:solidFill>
                <a:latin typeface="Courier New" pitchFamily="49" charset="0"/>
                <a:cs typeface="Courier New" pitchFamily="49" charset="0"/>
              </a:rPr>
              <a:t>类、基类的赋值兼容性</a:t>
            </a: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4F2FED98-9D89-499D-B789-3FF2D0FA6E5D}"/>
              </a:ext>
            </a:extLst>
          </p:cNvPr>
          <p:cNvSpPr>
            <a:spLocks noGrp="1"/>
          </p:cNvSpPr>
          <p:nvPr>
            <p:ph type="sldNum" sz="quarter" idx="11"/>
          </p:nvPr>
        </p:nvSpPr>
        <p:spPr/>
        <p:txBody>
          <a:bodyPr/>
          <a:lstStyle/>
          <a:p>
            <a:pPr>
              <a:defRPr/>
            </a:pPr>
            <a:fld id="{D5143908-0819-4B70-B92B-71A05F9F97D4}" type="slidenum">
              <a:rPr lang="zh-CN" altLang="en-US" smtClean="0"/>
              <a:pPr>
                <a:defRPr/>
              </a:pPr>
              <a:t>68</a:t>
            </a:fld>
            <a:endParaRPr lang="zh-CN" altLang="en-US" dirty="0"/>
          </a:p>
        </p:txBody>
      </p:sp>
    </p:spTree>
    <p:extLst>
      <p:ext uri="{BB962C8B-B14F-4D97-AF65-F5344CB8AC3E}">
        <p14:creationId xmlns:p14="http://schemas.microsoft.com/office/powerpoint/2010/main" val="39876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marL="0" lvl="1" indent="0">
              <a:buClr>
                <a:schemeClr val="hlink"/>
              </a:buClr>
              <a:buNone/>
            </a:pPr>
            <a:r>
              <a:rPr lang="zh-CN" altLang="en-US" sz="2800" dirty="0"/>
              <a:t>如果基类和派生类共享相同的公有接口，则派生类被称作基类的子类型（</a:t>
            </a:r>
            <a:r>
              <a:rPr lang="en-US" altLang="zh-CN" sz="2800" dirty="0"/>
              <a:t>subtype</a:t>
            </a:r>
            <a:r>
              <a:rPr lang="zh-CN" altLang="en-US" sz="2800" dirty="0"/>
              <a:t>）</a:t>
            </a:r>
            <a:endParaRPr lang="en-US" altLang="zh-CN" sz="2800" dirty="0"/>
          </a:p>
          <a:p>
            <a:pPr marL="0" lvl="1" indent="0">
              <a:buClr>
                <a:schemeClr val="hlink"/>
              </a:buClr>
              <a:buNone/>
            </a:pPr>
            <a:r>
              <a:rPr lang="zh-CN" altLang="en-US" sz="2800" dirty="0"/>
              <a:t>派生反映了事物之间的联系，事物的共性与个性之间的关系</a:t>
            </a:r>
            <a:endParaRPr lang="en-US" altLang="zh-CN" sz="2800" dirty="0"/>
          </a:p>
          <a:p>
            <a:pPr marL="0" lvl="1" indent="0">
              <a:buClr>
                <a:schemeClr val="hlink"/>
              </a:buClr>
              <a:buNone/>
            </a:pPr>
            <a:r>
              <a:rPr lang="zh-CN" altLang="en-US" sz="2800" dirty="0"/>
              <a:t>派生与独立设计若干相关的类，前者工作量少，重复的部分可以从基类继承来，不需要单独编程。 </a:t>
            </a:r>
          </a:p>
        </p:txBody>
      </p:sp>
      <p:sp>
        <p:nvSpPr>
          <p:cNvPr id="4" name="矩形 3">
            <a:hlinkClick r:id="rId2" action="ppaction://hlinksldjump"/>
            <a:extLst>
              <a:ext uri="{FF2B5EF4-FFF2-40B4-BE49-F238E27FC236}">
                <a16:creationId xmlns:a16="http://schemas.microsoft.com/office/drawing/2014/main" id="{AEC5E7BD-9C8D-4506-9688-3EA525B162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74ABEE6-1E8C-4A75-B5A1-8F13C307E6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EDE261D-EEAB-4BD8-916F-C02E4524AE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0FC872-3927-4E9B-888F-44A97CD220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CD13577-63A5-4DCE-8CC1-44F0BEEF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E681218-56EF-45BB-9791-D2A059E706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34D87B4E-8B59-4275-BD7B-4489A6EDBA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3FE4733-3F94-4039-8755-40BF08E7210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E3205EE2-C474-42F6-BC86-77BB820013A0}"/>
              </a:ext>
            </a:extLst>
          </p:cNvPr>
          <p:cNvSpPr>
            <a:spLocks noGrp="1"/>
          </p:cNvSpPr>
          <p:nvPr>
            <p:ph type="sldNum" sz="quarter" idx="11"/>
          </p:nvPr>
        </p:nvSpPr>
        <p:spPr/>
        <p:txBody>
          <a:bodyPr/>
          <a:lstStyle/>
          <a:p>
            <a:pPr>
              <a:defRPr/>
            </a:pPr>
            <a:fld id="{D5143908-0819-4B70-B92B-71A05F9F97D4}" type="slidenum">
              <a:rPr lang="zh-CN" altLang="en-US" smtClean="0"/>
              <a:pPr>
                <a:defRPr/>
              </a:pPr>
              <a:t>6</a:t>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12" name="矩形 11">
            <a:hlinkClick r:id="rId2" action="ppaction://hlinksldjump"/>
            <a:extLst>
              <a:ext uri="{FF2B5EF4-FFF2-40B4-BE49-F238E27FC236}">
                <a16:creationId xmlns:a16="http://schemas.microsoft.com/office/drawing/2014/main" id="{89E53E9E-5DC0-4560-ABFB-4802491CB1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27AB9AA-BBD1-4381-8239-1269E5C21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1B548CA5-3A2B-4FBE-9655-CF2C8B67C7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EF9CD31-133A-4F09-B36C-F8057291AE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72F30B62-B2C9-4E46-9E77-44B5AB517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B522699-1866-40DA-A0E9-D30E4F8B01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2B05EBE8-3E52-4975-93BE-B48461285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705B8F3B-EA8D-495E-AD26-EF13AA2A8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C97EB0DD-91B2-4468-B813-C1FE7DF29AF5}"/>
              </a:ext>
            </a:extLst>
          </p:cNvPr>
          <p:cNvSpPr>
            <a:spLocks noGrp="1"/>
          </p:cNvSpPr>
          <p:nvPr>
            <p:ph type="sldNum" sz="quarter" idx="11"/>
          </p:nvPr>
        </p:nvSpPr>
        <p:spPr/>
        <p:txBody>
          <a:bodyPr/>
          <a:lstStyle/>
          <a:p>
            <a:pPr>
              <a:defRPr/>
            </a:pPr>
            <a:fld id="{D5143908-0819-4B70-B92B-71A05F9F97D4}" type="slidenum">
              <a:rPr lang="zh-CN" altLang="en-US" smtClean="0"/>
              <a:pPr>
                <a:defRPr/>
              </a:pPr>
              <a:t>69</a:t>
            </a:fld>
            <a:endParaRPr lang="zh-CN" altLang="en-US" dirty="0"/>
          </a:p>
        </p:txBody>
      </p:sp>
    </p:spTree>
    <p:extLst>
      <p:ext uri="{BB962C8B-B14F-4D97-AF65-F5344CB8AC3E}">
        <p14:creationId xmlns:p14="http://schemas.microsoft.com/office/powerpoint/2010/main" val="3313266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1828800" y="1178720"/>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a:ea typeface="Microsoft Yahei"/>
                <a:sym typeface="Microsoft Yahei"/>
              </a:rPr>
              <a:t>下列选项中，属于类型兼容特点的选项包括（ ）</a:t>
            </a:r>
          </a:p>
        </p:txBody>
      </p:sp>
      <p:sp>
        <p:nvSpPr>
          <p:cNvPr id="4" name="TextBox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 可以用派生类对象给基类对象赋值</a:t>
            </a:r>
          </a:p>
        </p:txBody>
      </p:sp>
      <p:sp>
        <p:nvSpPr>
          <p:cNvPr id="5" name="TextBox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可以用派生类对象地址给基类指针赋值</a:t>
            </a:r>
          </a:p>
        </p:txBody>
      </p:sp>
      <p:sp>
        <p:nvSpPr>
          <p:cNvPr id="6" name="TextBox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可以用基类对象给派生类对象赋值</a:t>
            </a:r>
          </a:p>
        </p:txBody>
      </p:sp>
      <p:sp>
        <p:nvSpPr>
          <p:cNvPr id="7" name="TextBox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a:ea typeface="Microsoft Yahei"/>
                <a:sym typeface="Microsoft Yahei"/>
              </a:rPr>
              <a:t>可以用基类对象初始化派生类引用</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A</a:t>
            </a:r>
            <a:endParaRPr lang="zh-CN" altLang="en-US" sz="1200" dirty="0">
              <a:solidFill>
                <a:srgbClr val="FFFFFF"/>
              </a:solidFill>
              <a:latin typeface="Microsoft Yahei"/>
              <a:ea typeface="Microsoft Yahei"/>
              <a:sym typeface="Microsoft Yahei"/>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B</a:t>
            </a:r>
            <a:endParaRPr lang="zh-CN" altLang="en-US" sz="1200" dirty="0">
              <a:solidFill>
                <a:srgbClr val="FFFFFF"/>
              </a:solidFill>
              <a:latin typeface="Microsoft Yahei"/>
              <a:ea typeface="Microsoft Yahei"/>
              <a:sym typeface="Microsoft Yahei"/>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C</a:t>
            </a:r>
            <a:endParaRPr lang="zh-CN" altLang="en-US" sz="1200" dirty="0">
              <a:solidFill>
                <a:srgbClr val="FFFFFF"/>
              </a:solidFill>
              <a:latin typeface="Microsoft Yahei"/>
              <a:ea typeface="Microsoft Yahei"/>
              <a:sym typeface="Microsoft Yahei"/>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a:ea typeface="Microsoft Yahei"/>
                <a:sym typeface="Microsoft Yahei"/>
              </a:rPr>
              <a:t>D</a:t>
            </a:r>
            <a:endParaRPr lang="zh-CN" altLang="en-US" sz="1200" dirty="0">
              <a:solidFill>
                <a:srgbClr val="FFFFFF"/>
              </a:solidFill>
              <a:latin typeface="Microsoft Yahei"/>
              <a:ea typeface="Microsoft Yahei"/>
              <a:sym typeface="Microsoft Yahei"/>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a:ea typeface="Microsoft Yahei"/>
                <a:sym typeface="Microsoft Yahei"/>
              </a:rPr>
              <a:t>提交</a:t>
            </a:r>
            <a:endParaRPr lang="zh-CN" altLang="en-US" sz="1200" dirty="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a:ea typeface="Microsoft Yahei"/>
                  <a:sym typeface="Microsoft Yahei"/>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a:ea typeface="Microsoft Yahei"/>
                  <a:sym typeface="Microsoft Yahei"/>
                </a:rPr>
                <a:t>1</a:t>
              </a:r>
              <a:r>
                <a:rPr lang="zh-CN" altLang="en-US" sz="1500">
                  <a:solidFill>
                    <a:srgbClr val="808080"/>
                  </a:solidFill>
                  <a:latin typeface="Microsoft Yahei"/>
                  <a:ea typeface="Microsoft Yahei"/>
                  <a:sym typeface="Microsoft Yahei"/>
                </a:rPr>
                <a:t>分</a:t>
              </a:r>
            </a:p>
          </p:txBody>
        </p:sp>
      </p:grpSp>
      <p:pic>
        <p:nvPicPr>
          <p:cNvPr id="19" name="图片 18">
            <a:extLst>
              <a:ext uri="{FF2B5EF4-FFF2-40B4-BE49-F238E27FC236}">
                <a16:creationId xmlns:a16="http://schemas.microsoft.com/office/drawing/2014/main" id="{8BD246FB-BCE9-4500-987E-9C77E41CC8A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783305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base{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a:solidFill>
                  <a:srgbClr val="00B050"/>
                </a:solidFill>
                <a:latin typeface="Courier New" panose="02070309020205020404" pitchFamily="49" charset="0"/>
                <a:cs typeface="Courier New" panose="02070309020205020404" pitchFamily="49" charset="0"/>
              </a:rPr>
              <a:t>base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base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 };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derived: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derived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derived(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):base(</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E48F53BF-65F1-4652-929D-312ED0ABA7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F61D373-89CC-4ECF-B02E-FE02254A8D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FD6ABE7A-3C8E-41FA-A8DD-BCA33F6A9C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D0BEB5A2-404F-481F-8C5A-03D25E1037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8AD7B60-3664-4106-9A46-EFA4E6E257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81880A5-309E-4B25-98FE-570801272B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9BE07710-E718-487B-839F-C281DB72BC4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E660C77-DE15-468B-9E48-34889C8FBD5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E1F47F7C-D5DA-40E8-8734-2AC1C353B100}"/>
              </a:ext>
            </a:extLst>
          </p:cNvPr>
          <p:cNvSpPr>
            <a:spLocks noGrp="1"/>
          </p:cNvSpPr>
          <p:nvPr>
            <p:ph type="sldNum" sz="quarter" idx="11"/>
          </p:nvPr>
        </p:nvSpPr>
        <p:spPr/>
        <p:txBody>
          <a:bodyPr/>
          <a:lstStyle/>
          <a:p>
            <a:pPr>
              <a:defRPr/>
            </a:pPr>
            <a:fld id="{D5143908-0819-4B70-B92B-71A05F9F97D4}" type="slidenum">
              <a:rPr lang="zh-CN" altLang="en-US" smtClean="0"/>
              <a:pPr>
                <a:defRPr/>
              </a:pPr>
              <a:t>71</a:t>
            </a:fld>
            <a:endParaRPr lang="zh-CN" altLang="en-US" dirty="0"/>
          </a:p>
        </p:txBody>
      </p:sp>
    </p:spTree>
    <p:extLst>
      <p:ext uri="{BB962C8B-B14F-4D97-AF65-F5344CB8AC3E}">
        <p14:creationId xmlns:p14="http://schemas.microsoft.com/office/powerpoint/2010/main" val="2891012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base bs1(123);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 base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a:solidFill>
                  <a:srgbClr val="00B050"/>
                </a:solidFill>
                <a:latin typeface="Courier New" panose="02070309020205020404" pitchFamily="49" charset="0"/>
                <a:cs typeface="Courier New" panose="02070309020205020404" pitchFamily="49" charset="0"/>
              </a:rPr>
              <a:t>bs1</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derived </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(246,468);</a:t>
            </a:r>
            <a:r>
              <a:rPr lang="en-US" altLang="zh-CN" sz="2400" b="1" dirty="0">
                <a:solidFill>
                  <a:srgbClr val="00B050"/>
                </a:solidFill>
                <a:latin typeface="Courier New" panose="02070309020205020404" pitchFamily="49" charset="0"/>
                <a:cs typeface="Courier New" panose="02070309020205020404" pitchFamily="49" charset="0"/>
              </a:rPr>
              <a:t>// derived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err="1">
                <a:solidFill>
                  <a:srgbClr val="00B050"/>
                </a:solidFill>
                <a:latin typeface="Courier New" panose="02070309020205020404" pitchFamily="49" charset="0"/>
                <a:cs typeface="Courier New" panose="02070309020205020404" pitchFamily="49" charset="0"/>
              </a:rPr>
              <a:t>der</a:t>
            </a:r>
            <a:endParaRPr lang="en-US" altLang="zh-CN"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bs1=</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//OK! “</a:t>
            </a:r>
            <a:r>
              <a:rPr lang="zh-CN" altLang="en-US" sz="2400" b="1" dirty="0">
                <a:solidFill>
                  <a:srgbClr val="00B050"/>
                </a:solidFill>
                <a:latin typeface="Courier New" panose="02070309020205020404" pitchFamily="49" charset="0"/>
                <a:cs typeface="Courier New" panose="02070309020205020404" pitchFamily="49" charset="0"/>
              </a:rPr>
              <a:t>基类对象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der</a:t>
            </a:r>
            <a:r>
              <a:rPr lang="en-US" altLang="zh-CN" sz="2400" b="1" dirty="0">
                <a:solidFill>
                  <a:srgbClr val="FF0000"/>
                </a:solidFill>
                <a:latin typeface="Courier New" panose="02070309020205020404" pitchFamily="49" charset="0"/>
                <a:cs typeface="Courier New" panose="02070309020205020404" pitchFamily="49" charset="0"/>
              </a:rPr>
              <a:t>=bs1; </a:t>
            </a:r>
            <a:r>
              <a:rPr lang="en-US" altLang="zh-CN" sz="2400" b="1" dirty="0">
                <a:solidFill>
                  <a:srgbClr val="00B050"/>
                </a:solidFill>
                <a:latin typeface="Courier New" panose="02070309020205020404" pitchFamily="49" charset="0"/>
                <a:cs typeface="Courier New" panose="02070309020205020404" pitchFamily="49" charset="0"/>
              </a:rPr>
              <a:t>//ERROR! “</a:t>
            </a:r>
            <a:r>
              <a:rPr lang="zh-CN" altLang="en-US" sz="2400" b="1" dirty="0">
                <a:solidFill>
                  <a:srgbClr val="00B050"/>
                </a:solidFill>
                <a:latin typeface="Courier New" panose="02070309020205020404" pitchFamily="49" charset="0"/>
                <a:cs typeface="Courier New" panose="02070309020205020404" pitchFamily="49" charset="0"/>
              </a:rPr>
              <a:t>派生类对象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基类对象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528BC46F-C790-4916-912D-146C5E4061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04FA2EE-2598-4049-AB5D-341ECB0B73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C010602-C446-4494-A3A4-B3049E6A5C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DA0576-32AA-4EFA-89B5-18580E3713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8D8AF8F2-26AB-4B12-A7FF-FB45CD02C4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DA710E8-4741-4152-A5F4-2D9F191B90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E41676ED-EF40-4552-B010-E6E6F78187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4449221-41F7-4C7C-B016-DF6F4D8D9C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FE76F3C-820F-4B7E-8327-1D7B1A491487}"/>
              </a:ext>
            </a:extLst>
          </p:cNvPr>
          <p:cNvSpPr>
            <a:spLocks noGrp="1"/>
          </p:cNvSpPr>
          <p:nvPr>
            <p:ph type="sldNum" sz="quarter" idx="11"/>
          </p:nvPr>
        </p:nvSpPr>
        <p:spPr/>
        <p:txBody>
          <a:bodyPr/>
          <a:lstStyle/>
          <a:p>
            <a:pPr>
              <a:defRPr/>
            </a:pPr>
            <a:fld id="{D5143908-0819-4B70-B92B-71A05F9F97D4}" type="slidenum">
              <a:rPr lang="zh-CN" altLang="en-US" smtClean="0"/>
              <a:pPr>
                <a:defRPr/>
              </a:pPr>
              <a:t>72</a:t>
            </a:fld>
            <a:endParaRPr lang="zh-CN" altLang="en-US" dirty="0"/>
          </a:p>
        </p:txBody>
      </p:sp>
    </p:spTree>
    <p:extLst>
      <p:ext uri="{BB962C8B-B14F-4D97-AF65-F5344CB8AC3E}">
        <p14:creationId xmlns:p14="http://schemas.microsoft.com/office/powerpoint/2010/main" val="2266327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261" y="1124744"/>
            <a:ext cx="8543956" cy="5276872"/>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指向基类型的指针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派生类对象的地址</a:t>
            </a:r>
            <a:r>
              <a:rPr lang="en-US" altLang="zh-CN" sz="2400" b="1" dirty="0">
                <a:solidFill>
                  <a:srgbClr val="00B05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访问基类成员部分</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cout</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pb</a:t>
            </a:r>
            <a:r>
              <a:rPr lang="en-US" altLang="zh-CN" sz="2400" b="1" dirty="0">
                <a:solidFill>
                  <a:srgbClr val="FF0000"/>
                </a:solidFill>
                <a:latin typeface="Courier New" panose="02070309020205020404" pitchFamily="49" charset="0"/>
                <a:cs typeface="Courier New" panose="02070309020205020404" pitchFamily="49" charset="0"/>
              </a:rPr>
              <a:t>-&gt;</a:t>
            </a:r>
            <a:r>
              <a:rPr lang="en-US" altLang="zh-CN" sz="2400" b="1" dirty="0" err="1">
                <a:solidFill>
                  <a:srgbClr val="FF0000"/>
                </a:solidFill>
                <a:latin typeface="Courier New" panose="02070309020205020404" pitchFamily="49" charset="0"/>
                <a:cs typeface="Courier New" panose="02070309020205020404" pitchFamily="49" charset="0"/>
              </a:rPr>
              <a:t>getb</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endl</a:t>
            </a:r>
            <a:r>
              <a:rPr lang="en-US" altLang="zh-CN" sz="2400" b="1" dirty="0">
                <a:solidFill>
                  <a:srgbClr val="FF000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直接访问非基类成员部分</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0000FF"/>
                </a:solidFill>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访问非基类成员部分时，要经过指针类型的强制转换</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//derived *pd = &amp;bs1;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指向派生类类型的指针</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基类对象的地址</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822F90F3-0FAE-4BF0-9994-91F19723A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5A75277A-3A08-4B06-A1D2-92BC2C3B7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254BA82-B902-4ECF-A85C-BF62E2853B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187AEC21-EBF6-41F4-8980-8873BEC4D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0D4CA150-6B01-4D2A-94AF-5D180D70EF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1F64626-6866-4A09-9E30-283FF5C5A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D54282EC-D5DE-41ED-BBBD-9CCE83059F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6E5CBE04-2FC0-4F4A-9923-AE619EE339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FED24E2E-75B9-4AFE-9C4D-44403E643057}"/>
              </a:ext>
            </a:extLst>
          </p:cNvPr>
          <p:cNvSpPr>
            <a:spLocks noGrp="1"/>
          </p:cNvSpPr>
          <p:nvPr>
            <p:ph type="sldNum" sz="quarter" idx="11"/>
          </p:nvPr>
        </p:nvSpPr>
        <p:spPr/>
        <p:txBody>
          <a:bodyPr/>
          <a:lstStyle/>
          <a:p>
            <a:pPr>
              <a:defRPr/>
            </a:pPr>
            <a:fld id="{D5143908-0819-4B70-B92B-71A05F9F97D4}" type="slidenum">
              <a:rPr lang="zh-CN" altLang="en-US" smtClean="0"/>
              <a:pPr>
                <a:defRPr/>
              </a:pPr>
              <a:t>73</a:t>
            </a:fld>
            <a:endParaRPr lang="zh-CN" altLang="en-US" dirty="0"/>
          </a:p>
        </p:txBody>
      </p:sp>
    </p:spTree>
    <p:extLst>
      <p:ext uri="{BB962C8B-B14F-4D97-AF65-F5344CB8AC3E}">
        <p14:creationId xmlns:p14="http://schemas.microsoft.com/office/powerpoint/2010/main" val="1655079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bs1.geta()=123</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bs1.geta()=246</a:t>
            </a:r>
          </a:p>
          <a:p>
            <a:pPr marL="609600" indent="-609600">
              <a:spcBef>
                <a:spcPts val="0"/>
              </a:spcBef>
              <a:buNone/>
            </a:pP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()=246</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()=468 </a:t>
            </a:r>
          </a:p>
          <a:p>
            <a:pPr>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AE9B5F01-FF92-4CF1-9671-8B3B863F9C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45B34A0-90F7-4C55-B6A3-3086FF98A5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81130C6A-28C8-443D-B680-678C85B2CA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0D14377F-FBB4-4852-9615-BE8A5E98F7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53D3490-DE6D-42E0-B18A-8BF5C564B2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9EC11683-49BB-4E78-B349-B7628CDAE7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AB46660B-6D27-48EF-8153-EC2648BB7B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2D198B77-F450-44F2-99F8-2E3ECD10C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6569072C-F5AB-496D-8F1B-9A91E65561AB}"/>
              </a:ext>
            </a:extLst>
          </p:cNvPr>
          <p:cNvSpPr>
            <a:spLocks noGrp="1"/>
          </p:cNvSpPr>
          <p:nvPr>
            <p:ph type="sldNum" sz="quarter" idx="11"/>
          </p:nvPr>
        </p:nvSpPr>
        <p:spPr/>
        <p:txBody>
          <a:bodyPr/>
          <a:lstStyle/>
          <a:p>
            <a:pPr>
              <a:defRPr/>
            </a:pPr>
            <a:fld id="{D5143908-0819-4B70-B92B-71A05F9F97D4}" type="slidenum">
              <a:rPr lang="zh-CN" altLang="en-US" smtClean="0"/>
              <a:pPr>
                <a:defRPr/>
              </a:pPr>
              <a:t>74</a:t>
            </a:fld>
            <a:endParaRPr lang="zh-CN" altLang="en-US" dirty="0"/>
          </a:p>
        </p:txBody>
      </p:sp>
    </p:spTree>
    <p:extLst>
      <p:ext uri="{BB962C8B-B14F-4D97-AF65-F5344CB8AC3E}">
        <p14:creationId xmlns:p14="http://schemas.microsoft.com/office/powerpoint/2010/main" val="27154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8.1</a:t>
            </a:r>
            <a:endParaRPr lang="zh-CN" altLang="en-US" dirty="0"/>
          </a:p>
        </p:txBody>
      </p:sp>
      <p:sp>
        <p:nvSpPr>
          <p:cNvPr id="3" name="内容占位符 2"/>
          <p:cNvSpPr>
            <a:spLocks noGrp="1"/>
          </p:cNvSpPr>
          <p:nvPr>
            <p:ph idx="1"/>
          </p:nvPr>
        </p:nvSpPr>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考虑闰年的情况</a:t>
            </a:r>
            <a:endParaRPr lang="en-US" altLang="zh-CN" dirty="0"/>
          </a:p>
          <a:p>
            <a:pPr lvl="3"/>
            <a:r>
              <a:rPr lang="zh-CN" altLang="en-US" dirty="0"/>
              <a:t>不考虑公元前</a:t>
            </a:r>
            <a:endParaRPr lang="zh-CN" altLang="zh-CN" dirty="0"/>
          </a:p>
        </p:txBody>
      </p:sp>
      <p:sp>
        <p:nvSpPr>
          <p:cNvPr id="4" name="灯片编号占位符 3">
            <a:extLst>
              <a:ext uri="{FF2B5EF4-FFF2-40B4-BE49-F238E27FC236}">
                <a16:creationId xmlns:a16="http://schemas.microsoft.com/office/drawing/2014/main" id="{CC499131-0C95-42A4-917A-B62097EC43B5}"/>
              </a:ext>
            </a:extLst>
          </p:cNvPr>
          <p:cNvSpPr>
            <a:spLocks noGrp="1"/>
          </p:cNvSpPr>
          <p:nvPr>
            <p:ph type="sldNum" sz="quarter" idx="11"/>
          </p:nvPr>
        </p:nvSpPr>
        <p:spPr/>
        <p:txBody>
          <a:bodyPr/>
          <a:lstStyle/>
          <a:p>
            <a:pPr>
              <a:defRPr/>
            </a:pPr>
            <a:fld id="{D5143908-0819-4B70-B92B-71A05F9F97D4}" type="slidenum">
              <a:rPr lang="zh-CN" altLang="en-US" smtClean="0"/>
              <a:pPr>
                <a:defRPr/>
              </a:pPr>
              <a:t>75</a:t>
            </a:fld>
            <a:endParaRPr lang="zh-CN" altLang="en-US" dirty="0"/>
          </a:p>
        </p:txBody>
      </p:sp>
    </p:spTree>
    <p:extLst>
      <p:ext uri="{BB962C8B-B14F-4D97-AF65-F5344CB8AC3E}">
        <p14:creationId xmlns:p14="http://schemas.microsoft.com/office/powerpoint/2010/main" val="37406582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76</a:t>
            </a:fld>
            <a:endParaRPr lang="zh-CN" altLang="en-US"/>
          </a:p>
        </p:txBody>
      </p:sp>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699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13322"/>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2">
            <a:extLst>
              <a:ext uri="{FF2B5EF4-FFF2-40B4-BE49-F238E27FC236}">
                <a16:creationId xmlns:a16="http://schemas.microsoft.com/office/drawing/2014/main" id="{6036E67A-85DA-4C03-AC96-A2280F065EFD}"/>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27466816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772816"/>
            <a:ext cx="8153400" cy="4453136"/>
          </a:xfrm>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a:p>
            <a:pPr algn="just">
              <a:lnSpc>
                <a:spcPct val="75000"/>
              </a:lnSpc>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class CB {</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 --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20" name="矩形 19">
            <a:hlinkClick r:id="rId3" action="ppaction://hlinksldjump"/>
            <a:extLst>
              <a:ext uri="{FF2B5EF4-FFF2-40B4-BE49-F238E27FC236}">
                <a16:creationId xmlns:a16="http://schemas.microsoft.com/office/drawing/2014/main" id="{C815E968-8BF8-49B9-834A-63196D7DE9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A36A43D1-2529-4E56-B7E8-5E8348FF23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F187ED7F-4583-49CC-ADE5-3464023D96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63A85EE7-45BA-4819-83B5-00D5FDCDD5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66CA9E8D-D99F-4FF4-82EA-4224C6DEC5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E37FBB87-8D35-460C-907A-B1CE8BE89C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777574A3-AF37-4A07-B162-F800F55DE2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921A9AFD-9E78-43E2-90C5-7690E9B68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9B64C29-5494-4B21-9EA1-34FFE0CD4F71}"/>
              </a:ext>
            </a:extLst>
          </p:cNvPr>
          <p:cNvSpPr>
            <a:spLocks noGrp="1"/>
          </p:cNvSpPr>
          <p:nvPr>
            <p:ph type="sldNum" sz="quarter" idx="11"/>
          </p:nvPr>
        </p:nvSpPr>
        <p:spPr/>
        <p:txBody>
          <a:bodyPr/>
          <a:lstStyle/>
          <a:p>
            <a:pPr>
              <a:defRPr/>
            </a:pPr>
            <a:fld id="{D5143908-0819-4B70-B92B-71A05F9F97D4}" type="slidenum">
              <a:rPr lang="zh-CN" altLang="en-US" smtClean="0"/>
              <a:pPr>
                <a:defRPr/>
              </a:pPr>
              <a:t>77</a:t>
            </a:fld>
            <a:endParaRPr lang="zh-CN" altLang="en-US" dirty="0"/>
          </a:p>
        </p:txBody>
      </p:sp>
    </p:spTree>
    <p:extLst>
      <p:ext uri="{BB962C8B-B14F-4D97-AF65-F5344CB8AC3E}">
        <p14:creationId xmlns:p14="http://schemas.microsoft.com/office/powerpoint/2010/main" val="414857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y):CB(x){a=y;}</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print2a()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&lt;&lt;"CB::a="&lt;&lt;CB::a&lt;&lt;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7C910312-CD26-4E47-9C43-E0CE6C1B70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EA61D432-D9D2-4B1E-89DE-33BEC068F9C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D7AB1AB8-2E80-4F90-921E-204F429B7D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7BA3537D-15AF-4FB8-BA5A-1076C85A8D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C3A9BE2A-1091-47AC-986A-10F5C982D2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8628EE86-6376-4F14-8D8C-373E91024B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4CAD6A94-A06E-494A-A754-E347019553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5B54C41B-ACAB-4244-AA00-4554791855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7E76011-A786-40D1-BD0A-79D2EBA7664C}"/>
              </a:ext>
            </a:extLst>
          </p:cNvPr>
          <p:cNvSpPr>
            <a:spLocks noGrp="1"/>
          </p:cNvSpPr>
          <p:nvPr>
            <p:ph type="sldNum" sz="quarter" idx="11"/>
          </p:nvPr>
        </p:nvSpPr>
        <p:spPr/>
        <p:txBody>
          <a:bodyPr/>
          <a:lstStyle/>
          <a:p>
            <a:pPr>
              <a:defRPr/>
            </a:pPr>
            <a:fld id="{D5143908-0819-4B70-B92B-71A05F9F97D4}" type="slidenum">
              <a:rPr lang="zh-CN" altLang="en-US" smtClean="0"/>
              <a:pPr>
                <a:defRPr/>
              </a:pPr>
              <a:t>78</a:t>
            </a:fld>
            <a:endParaRPr lang="zh-CN" altLang="en-US" dirty="0"/>
          </a:p>
        </p:txBody>
      </p:sp>
    </p:spTree>
    <p:extLst>
      <p:ext uri="{BB962C8B-B14F-4D97-AF65-F5344CB8AC3E}">
        <p14:creationId xmlns:p14="http://schemas.microsoft.com/office/powerpoint/2010/main" val="170562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4" name="矩形 3">
            <a:hlinkClick r:id="rId2" action="ppaction://hlinksldjump"/>
            <a:extLst>
              <a:ext uri="{FF2B5EF4-FFF2-40B4-BE49-F238E27FC236}">
                <a16:creationId xmlns:a16="http://schemas.microsoft.com/office/drawing/2014/main" id="{7C9B3432-DCD4-469C-B518-7AE66C2E7E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14C242A-7013-48B1-B53F-D371692229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3E32ACD-2196-4191-AF17-A8F1381990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C2617A-1B47-42C4-B9D9-80634FB50D4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A33A1EC-F6AF-438A-950D-3DA24096C3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3B2DD56-5D9E-4E2F-B47D-9A8F614501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442F415-2699-4E1D-BAEC-89ED024EB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4F9674C7-2621-4927-B2FC-3B7DC28F17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0F1EE38D-963C-45DA-A64D-00BC75D49257}"/>
              </a:ext>
            </a:extLst>
          </p:cNvPr>
          <p:cNvSpPr>
            <a:spLocks noGrp="1"/>
          </p:cNvSpPr>
          <p:nvPr>
            <p:ph type="sldNum" sz="quarter" idx="11"/>
          </p:nvPr>
        </p:nvSpPr>
        <p:spPr/>
        <p:txBody>
          <a:bodyPr/>
          <a:lstStyle/>
          <a:p>
            <a:pPr>
              <a:defRPr/>
            </a:pPr>
            <a:fld id="{D5143908-0819-4B70-B92B-71A05F9F97D4}" type="slidenum">
              <a:rPr lang="zh-CN" altLang="en-US" smtClean="0"/>
              <a:pPr>
                <a:defRPr/>
              </a:pPr>
              <a:t>7</a:t>
            </a:fld>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 </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(12);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CBobj.showa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(48, 999);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子类的</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父类的</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a=12</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 a=999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a=48</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=999</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CDobj.CB</a:t>
            </a:r>
            <a:r>
              <a:rPr lang="en-US" altLang="zh-CN" sz="2000" b="1" dirty="0">
                <a:latin typeface="Courier New" panose="02070309020205020404" pitchFamily="49" charset="0"/>
                <a:cs typeface="Courier New" panose="02070309020205020404" pitchFamily="49" charset="0"/>
              </a:rPr>
              <a:t>::a=48</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0F51F6CC-DB28-4136-A400-8FB911E212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BE73EAB4-2D97-458D-B895-EB115DEE71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9634D761-B3E5-48D2-A9C3-32B5095D91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D71E7E9B-52B0-4291-BDF9-6EC2D390B1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75D8A12F-A471-427A-B992-B111F7093A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25F73AF5-CE58-4E13-9E33-036B3A4A01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35D8F405-1251-47AC-BC5E-9E9543DCAF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BBD71E0A-E1E9-4244-91B6-210645E4C6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98BC805-4FC3-400A-8EC8-B8AE29B711C0}"/>
              </a:ext>
            </a:extLst>
          </p:cNvPr>
          <p:cNvSpPr>
            <a:spLocks noGrp="1"/>
          </p:cNvSpPr>
          <p:nvPr>
            <p:ph type="sldNum" sz="quarter" idx="11"/>
          </p:nvPr>
        </p:nvSpPr>
        <p:spPr/>
        <p:txBody>
          <a:bodyPr/>
          <a:lstStyle/>
          <a:p>
            <a:pPr>
              <a:defRPr/>
            </a:pPr>
            <a:fld id="{D5143908-0819-4B70-B92B-71A05F9F97D4}" type="slidenum">
              <a:rPr lang="zh-CN" altLang="en-US" smtClean="0"/>
              <a:pPr>
                <a:defRPr/>
              </a:pPr>
              <a:t>79</a:t>
            </a:fld>
            <a:endParaRPr lang="zh-CN" altLang="en-US" dirty="0"/>
          </a:p>
        </p:txBody>
      </p:sp>
    </p:spTree>
    <p:extLst>
      <p:ext uri="{BB962C8B-B14F-4D97-AF65-F5344CB8AC3E}">
        <p14:creationId xmlns:p14="http://schemas.microsoft.com/office/powerpoint/2010/main" val="36019687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多继承情况下二基类间重名成员的处理</a:t>
            </a:r>
          </a:p>
          <a:p>
            <a:pPr lvl="1"/>
            <a:r>
              <a:rPr lang="zh-CN" altLang="en-US" dirty="0"/>
              <a:t>多继承情况下二基类间成员重名时，按如下方式进行处理：对子类而言，不加类名限定时默认为是处理子类成员，而要访问父类重名成员时，则要通过类名限定。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CB1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CB1(</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CB1 ==&gt;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20" name="矩形 19">
            <a:hlinkClick r:id="rId2" action="ppaction://hlinksldjump"/>
            <a:extLst>
              <a:ext uri="{FF2B5EF4-FFF2-40B4-BE49-F238E27FC236}">
                <a16:creationId xmlns:a16="http://schemas.microsoft.com/office/drawing/2014/main" id="{B7FDA7CD-8100-47E7-861A-44A6B6EB9E4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D6A95A13-1C4A-44F9-AD80-71CEDCFDBF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E885BCC3-3D59-4E5F-AF56-0DE0792F39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26C7ED7E-09C8-4D7D-AA6A-99575D079C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5AA2A686-EB56-4310-93C7-20515C846C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6A94F34B-1489-43C3-8174-9741B9C7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F9FB9FA6-4B21-4BE4-8A8C-E865007E8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6A05DA87-45E2-445D-B212-F811D6DD48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F01B69F-40D4-4F40-A321-AAEBFB0E2B4F}"/>
              </a:ext>
            </a:extLst>
          </p:cNvPr>
          <p:cNvSpPr>
            <a:spLocks noGrp="1"/>
          </p:cNvSpPr>
          <p:nvPr>
            <p:ph type="sldNum" sz="quarter" idx="11"/>
          </p:nvPr>
        </p:nvSpPr>
        <p:spPr/>
        <p:txBody>
          <a:bodyPr/>
          <a:lstStyle/>
          <a:p>
            <a:pPr>
              <a:defRPr/>
            </a:pPr>
            <a:fld id="{D5143908-0819-4B70-B92B-71A05F9F97D4}" type="slidenum">
              <a:rPr lang="zh-CN" altLang="en-US" smtClean="0"/>
              <a:pPr>
                <a:defRPr/>
              </a:pPr>
              <a:t>80</a:t>
            </a:fld>
            <a:endParaRPr lang="zh-CN" altLang="en-US" dirty="0"/>
          </a:p>
        </p:txBody>
      </p:sp>
    </p:spTree>
    <p:extLst>
      <p:ext uri="{BB962C8B-B14F-4D97-AF65-F5344CB8AC3E}">
        <p14:creationId xmlns:p14="http://schemas.microsoft.com/office/powerpoint/2010/main" val="20073507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latin typeface="Courier New" panose="02070309020205020404" pitchFamily="49" charset="0"/>
                <a:cs typeface="Courier New" panose="02070309020205020404" pitchFamily="49" charset="0"/>
              </a:rPr>
              <a:t>	CB2(</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CB2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与二基类数据成员</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z): CB1(x), CB2(y) {a=z;}</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D16C2A62-E0B8-4C17-95C0-4D0193999D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A2F28A3D-2D77-4E6E-8F75-4CF1C72C11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55C90917-7498-41EC-9092-C9A09C5E06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043040C-0F9B-4D1F-8582-2CF9CBD026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9296E13E-C562-4F32-A46D-50224BDE87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0CB31DE8-8BAE-49E3-B0CC-0705DCC69C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F61DB700-EC48-4830-BD1C-62450B1D7D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C0297409-DA27-403F-B39E-995B3CF18B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C35B917-B82A-41FA-A112-E1B89B808B25}"/>
              </a:ext>
            </a:extLst>
          </p:cNvPr>
          <p:cNvSpPr>
            <a:spLocks noGrp="1"/>
          </p:cNvSpPr>
          <p:nvPr>
            <p:ph type="sldNum" sz="quarter" idx="11"/>
          </p:nvPr>
        </p:nvSpPr>
        <p:spPr/>
        <p:txBody>
          <a:bodyPr/>
          <a:lstStyle/>
          <a:p>
            <a:pPr>
              <a:defRPr/>
            </a:pPr>
            <a:fld id="{D5143908-0819-4B70-B92B-71A05F9F97D4}" type="slidenum">
              <a:rPr lang="zh-CN" altLang="en-US" smtClean="0"/>
              <a:pPr>
                <a:defRPr/>
              </a:pPr>
              <a:t>81</a:t>
            </a:fld>
            <a:endParaRPr lang="zh-CN" altLang="en-US" dirty="0"/>
          </a:p>
        </p:txBody>
      </p:sp>
    </p:spTree>
    <p:extLst>
      <p:ext uri="{BB962C8B-B14F-4D97-AF65-F5344CB8AC3E}">
        <p14:creationId xmlns:p14="http://schemas.microsoft.com/office/powerpoint/2010/main" val="3124472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与二基类成员函数</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print3a()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显示出派生类的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及其二父类的重名成员</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&lt;&lt;"CB1::a="&lt;&lt;CB1::a&lt;&lt;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&lt;&lt;"CB2::a="&lt;&lt;CB2::a&lt;&lt;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BED91C8B-6748-4816-BA8D-C6ED499F9B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976C773-795B-403B-A292-4EFC69EEDB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E144545-F15B-4CB2-B3B4-E21D8CEF6E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A390F31A-5152-46A0-8E8A-2F5C4C5117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E2E73C7F-CF4D-4708-9AFD-DF12BEC9BB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F817B144-44D3-4D8D-B255-9EE0FC3D61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CDA1B64F-4A79-40D7-AA71-68F73E1B57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DA667612-202E-4D5D-8779-9090FFAB03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C8AA008-0D3A-4BEB-862C-4AD92AF5E0BD}"/>
              </a:ext>
            </a:extLst>
          </p:cNvPr>
          <p:cNvSpPr>
            <a:spLocks noGrp="1"/>
          </p:cNvSpPr>
          <p:nvPr>
            <p:ph type="sldNum" sz="quarter" idx="11"/>
          </p:nvPr>
        </p:nvSpPr>
        <p:spPr/>
        <p:txBody>
          <a:bodyPr/>
          <a:lstStyle/>
          <a:p>
            <a:pPr>
              <a:defRPr/>
            </a:pPr>
            <a:fld id="{D5143908-0819-4B70-B92B-71A05F9F97D4}" type="slidenum">
              <a:rPr lang="zh-CN" altLang="en-US" smtClean="0"/>
              <a:pPr>
                <a:defRPr/>
              </a:pPr>
              <a:t>82</a:t>
            </a:fld>
            <a:endParaRPr lang="zh-CN" altLang="en-US" dirty="0"/>
          </a:p>
        </p:txBody>
      </p:sp>
    </p:spTree>
    <p:extLst>
      <p:ext uri="{BB962C8B-B14F-4D97-AF65-F5344CB8AC3E}">
        <p14:creationId xmlns:p14="http://schemas.microsoft.com/office/powerpoint/2010/main" val="32008423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35280" cy="5591544"/>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CB1 CB1obj(11);</a:t>
            </a:r>
          </a:p>
          <a:p>
            <a:pPr algn="just">
              <a:spcBef>
                <a:spcPts val="0"/>
              </a:spcBef>
              <a:buNone/>
            </a:pPr>
            <a:r>
              <a:rPr lang="en-US" altLang="zh-CN" sz="2400" b="1" dirty="0">
                <a:latin typeface="Courier New" panose="02070309020205020404" pitchFamily="49" charset="0"/>
                <a:cs typeface="Courier New" panose="02070309020205020404" pitchFamily="49" charset="0"/>
              </a:rPr>
              <a:t>	CB1obj.showa();</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(101, 202,909);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CDobj.CB1::</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&lt;&lt;"CDobj.CB2::a="&lt;&lt;CDobj.CB2::a&lt;&lt;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a=11</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==&gt; a=909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a=101</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=909</a:t>
            </a:r>
          </a:p>
          <a:p>
            <a:pPr algn="just">
              <a:spcBef>
                <a:spcPts val="0"/>
              </a:spcBef>
              <a:buNone/>
            </a:pPr>
            <a:r>
              <a:rPr lang="en-US" altLang="zh-CN" sz="2000" b="1" dirty="0">
                <a:latin typeface="Courier New" panose="02070309020205020404" pitchFamily="49" charset="0"/>
                <a:cs typeface="Courier New" panose="02070309020205020404" pitchFamily="49" charset="0"/>
              </a:rPr>
              <a:t>CDobj.CB2::a=202</a:t>
            </a:r>
            <a:endParaRPr lang="zh-CN" altLang="en-US" sz="20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8741D59-7E83-4FAF-B4D2-5BE4F25C9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303FFA1-FBE2-4A6E-AB22-16B2DF3D88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D59FC6FD-A1EC-4D49-80F3-F125EE5952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C535EE6-16FE-49B9-B864-E209D383DD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141256B-5DDB-4794-B4BE-D395E72079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524DAC66-6D37-439A-A29A-1A21674A7F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89E5BE1F-08A2-4CD4-8F14-DAE08ACFE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69CFB05F-91D9-4E86-8073-A7D1C6E98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91215A8-A03C-4898-9B90-CCEFB1684DDB}"/>
              </a:ext>
            </a:extLst>
          </p:cNvPr>
          <p:cNvSpPr>
            <a:spLocks noGrp="1"/>
          </p:cNvSpPr>
          <p:nvPr>
            <p:ph type="sldNum" sz="quarter" idx="11"/>
          </p:nvPr>
        </p:nvSpPr>
        <p:spPr/>
        <p:txBody>
          <a:bodyPr/>
          <a:lstStyle/>
          <a:p>
            <a:pPr>
              <a:defRPr/>
            </a:pPr>
            <a:fld id="{D5143908-0819-4B70-B92B-71A05F9F97D4}" type="slidenum">
              <a:rPr lang="zh-CN" altLang="en-US" smtClean="0"/>
              <a:pPr>
                <a:defRPr/>
              </a:pPr>
              <a:t>83</a:t>
            </a:fld>
            <a:endParaRPr lang="zh-CN" altLang="en-US" dirty="0"/>
          </a:p>
        </p:txBody>
      </p:sp>
    </p:spTree>
    <p:extLst>
      <p:ext uri="{BB962C8B-B14F-4D97-AF65-F5344CB8AC3E}">
        <p14:creationId xmlns:p14="http://schemas.microsoft.com/office/powerpoint/2010/main" val="36835424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读程序，分析运行结果</a:t>
            </a:r>
          </a:p>
        </p:txBody>
      </p:sp>
      <p:sp>
        <p:nvSpPr>
          <p:cNvPr id="12" name="矩形 11">
            <a:hlinkClick r:id="rId2" action="ppaction://hlinksldjump"/>
            <a:extLst>
              <a:ext uri="{FF2B5EF4-FFF2-40B4-BE49-F238E27FC236}">
                <a16:creationId xmlns:a16="http://schemas.microsoft.com/office/drawing/2014/main" id="{F96B9831-0CF6-43BD-A733-852B70753E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E16BB6-8161-4D32-98FA-E19B8EE810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B3FC256-EEAA-46B9-91BC-A10793B05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C38D9B1B-798B-47DF-90E4-22F2D6F945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110FDC1-F5AE-41D3-8F60-7CC28F8A52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A3ADD097-B40D-45EC-B89A-658006CD20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6A76E53C-5804-4D3B-95C6-200AE62707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41E60670-B584-4683-B9B2-F28A124C3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2207CFFC-F021-4CED-AC35-3D539BB0E665}"/>
              </a:ext>
            </a:extLst>
          </p:cNvPr>
          <p:cNvSpPr>
            <a:spLocks noGrp="1"/>
          </p:cNvSpPr>
          <p:nvPr>
            <p:ph type="sldNum" sz="quarter" idx="11"/>
          </p:nvPr>
        </p:nvSpPr>
        <p:spPr/>
        <p:txBody>
          <a:bodyPr/>
          <a:lstStyle/>
          <a:p>
            <a:pPr>
              <a:defRPr/>
            </a:pPr>
            <a:fld id="{D5143908-0819-4B70-B92B-71A05F9F97D4}" type="slidenum">
              <a:rPr lang="zh-CN" altLang="en-US" smtClean="0"/>
              <a:pPr>
                <a:defRPr/>
              </a:pPr>
              <a:t>84</a:t>
            </a:fld>
            <a:endParaRPr lang="zh-CN" altLang="en-US" dirty="0"/>
          </a:p>
        </p:txBody>
      </p:sp>
    </p:spTree>
    <p:extLst>
      <p:ext uri="{BB962C8B-B14F-4D97-AF65-F5344CB8AC3E}">
        <p14:creationId xmlns:p14="http://schemas.microsoft.com/office/powerpoint/2010/main" val="32820287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b="1" dirty="0">
                <a:latin typeface="Courier New" panose="02070309020205020404" pitchFamily="49" charset="0"/>
                <a:cs typeface="Courier New" panose="02070309020205020404" pitchFamily="49" charset="0"/>
              </a:rPr>
              <a:t>class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B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C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D : public B, public C</a:t>
            </a:r>
            <a:endParaRPr lang="zh-CN" altLang="en-US" sz="2000" b="1" dirty="0">
              <a:latin typeface="Courier New" panose="02070309020205020404" pitchFamily="49" charset="0"/>
              <a:cs typeface="Courier New" panose="02070309020205020404" pitchFamily="49" charset="0"/>
            </a:endParaRPr>
          </a:p>
          <a:p>
            <a:pPr lvl="1">
              <a:lnSpc>
                <a:spcPct val="90000"/>
              </a:lnSpc>
            </a:pPr>
            <a:r>
              <a:rPr lang="zh-CN" altLang="en-US" dirty="0"/>
              <a:t>存储结构示意:</a:t>
            </a:r>
            <a:r>
              <a:rPr lang="en-US" altLang="zh-CN" dirty="0"/>
              <a:t>	</a:t>
            </a:r>
          </a:p>
          <a:p>
            <a:pPr lvl="2">
              <a:lnSpc>
                <a:spcPct val="90000"/>
              </a:lnSpc>
            </a:pPr>
            <a:r>
              <a:rPr lang="zh-CN" altLang="en-US" dirty="0">
                <a:solidFill>
                  <a:schemeClr val="tx2"/>
                </a:solidFill>
                <a:latin typeface="Courier New" panose="02070309020205020404" pitchFamily="49" charset="0"/>
                <a:cs typeface="Courier New" panose="02070309020205020404" pitchFamily="49" charset="0"/>
              </a:rPr>
              <a:t>( ( (</a:t>
            </a:r>
            <a:r>
              <a:rPr lang="en-US" altLang="zh-CN" dirty="0">
                <a:solidFill>
                  <a:schemeClr val="tx2"/>
                </a:solidFill>
                <a:latin typeface="Courier New" panose="02070309020205020404" pitchFamily="49" charset="0"/>
                <a:cs typeface="Courier New" panose="02070309020205020404" pitchFamily="49" charset="0"/>
              </a:rPr>
              <a:t>A) B ) ( (A) C ) D )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12" name="矩形 11">
            <a:hlinkClick r:id="rId2" action="ppaction://hlinksldjump"/>
            <a:extLst>
              <a:ext uri="{FF2B5EF4-FFF2-40B4-BE49-F238E27FC236}">
                <a16:creationId xmlns:a16="http://schemas.microsoft.com/office/drawing/2014/main" id="{F7353765-EAE0-47D0-866C-ACBA829A87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C3522B4-D519-495B-A8CE-27AA0B8CDA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EB0E827C-70F6-407F-9A02-98C32CFFA1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3B1429E-E9C6-4FD4-8FB1-28C4654C9D4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63F09FAC-3631-431B-A688-2D9770475B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6969B9D4-BC67-4984-99E1-9D69B84B41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43B1EC2E-5C5E-4EE3-A3D5-132FCAC13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80E1849-8B44-419D-A9B4-18554EFAE43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F100EE7-A743-41F1-9D48-244DDBAE931F}"/>
              </a:ext>
            </a:extLst>
          </p:cNvPr>
          <p:cNvSpPr>
            <a:spLocks noGrp="1"/>
          </p:cNvSpPr>
          <p:nvPr>
            <p:ph type="sldNum" sz="quarter" idx="11"/>
          </p:nvPr>
        </p:nvSpPr>
        <p:spPr/>
        <p:txBody>
          <a:bodyPr/>
          <a:lstStyle/>
          <a:p>
            <a:pPr>
              <a:defRPr/>
            </a:pPr>
            <a:fld id="{D5143908-0819-4B70-B92B-71A05F9F97D4}" type="slidenum">
              <a:rPr lang="zh-CN" altLang="en-US" smtClean="0"/>
              <a:pPr>
                <a:defRPr/>
              </a:pPr>
              <a:t>85</a:t>
            </a:fld>
            <a:endParaRPr lang="zh-CN" altLang="en-US" dirty="0"/>
          </a:p>
        </p:txBody>
      </p:sp>
    </p:spTree>
    <p:extLst>
      <p:ext uri="{BB962C8B-B14F-4D97-AF65-F5344CB8AC3E}">
        <p14:creationId xmlns:p14="http://schemas.microsoft.com/office/powerpoint/2010/main" val="2703561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latin typeface="Courier New" panose="02070309020205020404" pitchFamily="49" charset="0"/>
                <a:cs typeface="Courier New" panose="02070309020205020404" pitchFamily="49" charset="0"/>
              </a:rPr>
              <a:t>	A(</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x):A(x-1){b=x;}</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16339D58-8406-4BA2-BF17-5AC13CAF7D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FF024F9-F1B6-4E35-9FDC-8E25DA6810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9933D19-289D-4E8D-94C8-9728984E42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D7CE3F6-097A-44EE-AEA7-23635C75CF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04E8747-0814-4816-882F-0C9FF3BD3F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CC463C81-0B4C-4FFD-9EEF-8ABCBAB0AA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3835B3BA-D478-4685-80BA-A2146B2858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70677BA8-97D2-4B0D-9FA3-FB1817FF2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8378AE-13D7-4E97-B6BF-535A6680A087}"/>
              </a:ext>
            </a:extLst>
          </p:cNvPr>
          <p:cNvSpPr>
            <a:spLocks noGrp="1"/>
          </p:cNvSpPr>
          <p:nvPr>
            <p:ph type="sldNum" sz="quarter" idx="11"/>
          </p:nvPr>
        </p:nvSpPr>
        <p:spPr/>
        <p:txBody>
          <a:bodyPr/>
          <a:lstStyle/>
          <a:p>
            <a:pPr>
              <a:defRPr/>
            </a:pPr>
            <a:fld id="{D5143908-0819-4B70-B92B-71A05F9F97D4}" type="slidenum">
              <a:rPr lang="zh-CN" altLang="en-US" smtClean="0"/>
              <a:pPr>
                <a:defRPr/>
              </a:pPr>
              <a:t>86</a:t>
            </a:fld>
            <a:endParaRPr lang="zh-CN" altLang="en-US" dirty="0"/>
          </a:p>
        </p:txBody>
      </p:sp>
    </p:spTree>
    <p:extLst>
      <p:ext uri="{BB962C8B-B14F-4D97-AF65-F5344CB8AC3E}">
        <p14:creationId xmlns:p14="http://schemas.microsoft.com/office/powerpoint/2010/main" val="37180980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600"/>
              </a:spcBef>
              <a:buNone/>
            </a:pPr>
            <a:r>
              <a:rPr lang="en-US" altLang="zh-CN" sz="2400" b="1" dirty="0">
                <a:latin typeface="Courier New" panose="02070309020205020404" pitchFamily="49" charset="0"/>
                <a:cs typeface="Courier New" panose="02070309020205020404" pitchFamily="49" charset="0"/>
              </a:rPr>
              <a:t>	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x):A(x-1){c=x;}</a:t>
            </a:r>
          </a:p>
          <a:p>
            <a:pPr algn="just">
              <a:spcBef>
                <a:spcPts val="600"/>
              </a:spcBef>
              <a:buNone/>
            </a:pPr>
            <a:r>
              <a:rPr lang="en-US" altLang="zh-CN" sz="2400" b="1" dirty="0">
                <a:latin typeface="Courier New" panose="02070309020205020404" pitchFamily="49" charset="0"/>
                <a:cs typeface="Courier New" panose="02070309020205020404" pitchFamily="49" charset="0"/>
              </a:rPr>
              <a:t>};</a:t>
            </a:r>
          </a:p>
        </p:txBody>
      </p:sp>
      <p:sp>
        <p:nvSpPr>
          <p:cNvPr id="12" name="矩形 11">
            <a:hlinkClick r:id="rId2" action="ppaction://hlinksldjump"/>
            <a:extLst>
              <a:ext uri="{FF2B5EF4-FFF2-40B4-BE49-F238E27FC236}">
                <a16:creationId xmlns:a16="http://schemas.microsoft.com/office/drawing/2014/main" id="{36BE5EBA-1170-4FBE-87E9-C1422E652A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27C0B04-F6EF-4725-AF60-42CF980537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BEEEC59D-90CF-4541-8736-DCC2EC0F14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6746CB3C-A367-4F0F-9098-54AEBAC465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E2CF3B2-00A6-4D54-826E-C3D7FD31B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4F0FEFF4-9773-4D8B-AB4B-F045EAF69A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D9BC5EB3-3616-4A38-B8C6-A6EF30E7D16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57F93E24-B877-419C-A4C9-299B6D13C8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92BDA3-FBA1-4BE2-8DAD-8A4C2479B7FC}"/>
              </a:ext>
            </a:extLst>
          </p:cNvPr>
          <p:cNvSpPr>
            <a:spLocks noGrp="1"/>
          </p:cNvSpPr>
          <p:nvPr>
            <p:ph type="sldNum" sz="quarter" idx="11"/>
          </p:nvPr>
        </p:nvSpPr>
        <p:spPr/>
        <p:txBody>
          <a:bodyPr/>
          <a:lstStyle/>
          <a:p>
            <a:pPr>
              <a:defRPr/>
            </a:pPr>
            <a:fld id="{D5143908-0819-4B70-B92B-71A05F9F97D4}" type="slidenum">
              <a:rPr lang="zh-CN" altLang="en-US" smtClean="0"/>
              <a:pPr>
                <a:defRPr/>
              </a:pPr>
              <a:t>87</a:t>
            </a:fld>
            <a:endParaRPr lang="zh-CN" altLang="en-US" dirty="0"/>
          </a:p>
        </p:txBody>
      </p:sp>
    </p:spTree>
    <p:extLst>
      <p:ext uri="{BB962C8B-B14F-4D97-AF65-F5344CB8AC3E}">
        <p14:creationId xmlns:p14="http://schemas.microsoft.com/office/powerpoint/2010/main" val="17212030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6732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D:</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err="1">
                <a:latin typeface="Courier New" panose="02070309020205020404" pitchFamily="49" charset="0"/>
                <a:cs typeface="Courier New" panose="02070309020205020404" pitchFamily="49" charset="0"/>
              </a:rPr>
              <a:t>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z</a:t>
            </a:r>
            <a:r>
              <a:rPr lang="en-US" altLang="zh-CN" sz="2400" b="1" dirty="0">
                <a:latin typeface="Courier New" panose="02070309020205020404" pitchFamily="49" charset="0"/>
                <a:cs typeface="Courier New" panose="02070309020205020404" pitchFamily="49" charset="0"/>
              </a:rPr>
              <a:t>):B(x+1),C(y+2){d=z;}</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&lt;&lt;"C::a="&lt;&lt;C::a&lt;&lt;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在类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定义范围内，要通过类名限定来指定</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//访问两个类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实例中的哪一个</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&lt;&lt;"B::a="&lt;&lt;B::a&lt;&lt;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="&lt;&lt;b&lt;&lt;", "&lt;&lt;c&lt;&lt;", "&lt;&lt;d&lt;&lt;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b、c、d</a:t>
            </a:r>
            <a:r>
              <a:rPr lang="zh-CN" altLang="en-US" sz="2400" b="1" dirty="0">
                <a:solidFill>
                  <a:srgbClr val="00B050"/>
                </a:solidFill>
                <a:latin typeface="Courier New" panose="02070309020205020404" pitchFamily="49" charset="0"/>
                <a:cs typeface="Courier New" panose="02070309020205020404" pitchFamily="49" charset="0"/>
              </a:rPr>
              <a:t>不重名，具有唯一性 </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zh-CN" altLang="en-US" sz="2400" b="1" dirty="0"/>
          </a:p>
        </p:txBody>
      </p:sp>
      <p:sp>
        <p:nvSpPr>
          <p:cNvPr id="12" name="矩形 11">
            <a:hlinkClick r:id="rId2" action="ppaction://hlinksldjump"/>
            <a:extLst>
              <a:ext uri="{FF2B5EF4-FFF2-40B4-BE49-F238E27FC236}">
                <a16:creationId xmlns:a16="http://schemas.microsoft.com/office/drawing/2014/main" id="{23E98427-7B50-4EA3-B6EE-1592680200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03953A0-A4C0-4837-A510-3ACDD6C1B3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E334D55-F0C6-498B-9DFA-31A0942E6B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C10E321-8227-48FB-8C3C-FD829DC7FF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AE45704-3E27-4329-BC2E-C8306E78EF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95098E67-1B38-4B87-A490-6399A9F6BA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9C32190F-EF11-4DA4-BA8D-98DD67ED6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05AA869F-D97D-473F-A596-438A0C3C4D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C789290-B187-4195-8B9D-28E179A6E03C}"/>
              </a:ext>
            </a:extLst>
          </p:cNvPr>
          <p:cNvSpPr>
            <a:spLocks noGrp="1"/>
          </p:cNvSpPr>
          <p:nvPr>
            <p:ph type="sldNum" sz="quarter" idx="11"/>
          </p:nvPr>
        </p:nvSpPr>
        <p:spPr/>
        <p:txBody>
          <a:bodyPr/>
          <a:lstStyle/>
          <a:p>
            <a:pPr>
              <a:defRPr/>
            </a:pPr>
            <a:fld id="{D5143908-0819-4B70-B92B-71A05F9F97D4}" type="slidenum">
              <a:rPr lang="zh-CN" altLang="en-US" smtClean="0"/>
              <a:pPr>
                <a:defRPr/>
              </a:pPr>
              <a:t>88</a:t>
            </a:fld>
            <a:endParaRPr lang="zh-CN" altLang="en-US" dirty="0"/>
          </a:p>
        </p:txBody>
      </p:sp>
    </p:spTree>
    <p:extLst>
      <p:ext uri="{BB962C8B-B14F-4D97-AF65-F5344CB8AC3E}">
        <p14:creationId xmlns:p14="http://schemas.microsoft.com/office/powerpoint/2010/main" val="353891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196752"/>
            <a:ext cx="8472518" cy="502920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4" name="矩形 3">
            <a:hlinkClick r:id="rId2" action="ppaction://hlinksldjump"/>
            <a:extLst>
              <a:ext uri="{FF2B5EF4-FFF2-40B4-BE49-F238E27FC236}">
                <a16:creationId xmlns:a16="http://schemas.microsoft.com/office/drawing/2014/main" id="{5C87D91F-628F-46AA-B048-ED2584A4BE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5352180-B683-456E-8D2A-313C1834C7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F6808D3-887E-4817-8604-B4E420A291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D51F06F-5317-4ED1-A51E-A95DF4771C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0E8691-94C9-4A0F-BC81-013B2DFED7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AAD5F10-AE1D-4397-AB81-3DBE69EC21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AD19CE89-6221-471D-A502-51EDEBDE4FF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2646650-3605-4737-89EA-D3939C9640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EF6A0C9-3E04-4CF8-9E32-152B1656D05D}"/>
              </a:ext>
            </a:extLst>
          </p:cNvPr>
          <p:cNvSpPr>
            <a:spLocks noGrp="1"/>
          </p:cNvSpPr>
          <p:nvPr>
            <p:ph type="sldNum" sz="quarter" idx="11"/>
          </p:nvPr>
        </p:nvSpPr>
        <p:spPr/>
        <p:txBody>
          <a:bodyPr/>
          <a:lstStyle/>
          <a:p>
            <a:pPr>
              <a:defRPr/>
            </a:pPr>
            <a:fld id="{D5143908-0819-4B70-B92B-71A05F9F97D4}" type="slidenum">
              <a:rPr lang="zh-CN" altLang="en-US" smtClean="0"/>
              <a:pPr>
                <a:defRPr/>
              </a:pPr>
              <a:t>8</a:t>
            </a:fld>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(101, 202, 909);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Dobj.showall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的从</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继承而来的</a:t>
            </a:r>
            <a:r>
              <a:rPr lang="en-US" altLang="zh-CN" sz="2400" b="1" dirty="0">
                <a:solidFill>
                  <a:srgbClr val="00B050"/>
                </a:solidFill>
                <a:latin typeface="Courier New" panose="02070309020205020404" pitchFamily="49" charset="0"/>
                <a:cs typeface="Courier New" panose="02070309020205020404" pitchFamily="49" charset="0"/>
              </a:rPr>
              <a:t>a</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90000"/>
              </a:lnSpc>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C::a=203</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B::a=101</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=102, 204, 909</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::a=203</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::a=101</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F504506-4954-462D-8EE0-C2585EBDDA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19AB024-8E6F-4F40-8AC2-6B04FE5EEB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C4601B3-58FE-424E-A6AB-D5EB1529C2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E5104006-BC17-4BEB-B780-7192837BC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CB3113AD-0748-4A03-B2CE-F06695BA3B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7AC7832F-97BD-47D9-A3B7-E875C9064A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561E09FD-D1DE-45AC-84A4-14D23C09BE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15F1639-3259-4438-8F84-218A323EEA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EDE6D2-1FD3-4591-9C1E-747AC24B7F70}"/>
              </a:ext>
            </a:extLst>
          </p:cNvPr>
          <p:cNvSpPr>
            <a:spLocks noGrp="1"/>
          </p:cNvSpPr>
          <p:nvPr>
            <p:ph type="sldNum" sz="quarter" idx="11"/>
          </p:nvPr>
        </p:nvSpPr>
        <p:spPr/>
        <p:txBody>
          <a:bodyPr/>
          <a:lstStyle/>
          <a:p>
            <a:pPr>
              <a:defRPr/>
            </a:pPr>
            <a:fld id="{D5143908-0819-4B70-B92B-71A05F9F97D4}" type="slidenum">
              <a:rPr lang="zh-CN" altLang="en-US" smtClean="0"/>
              <a:pPr>
                <a:defRPr/>
              </a:pPr>
              <a:t>89</a:t>
            </a:fld>
            <a:endParaRPr lang="zh-CN" altLang="en-US" dirty="0"/>
          </a:p>
        </p:txBody>
      </p:sp>
    </p:spTree>
    <p:extLst>
      <p:ext uri="{BB962C8B-B14F-4D97-AF65-F5344CB8AC3E}">
        <p14:creationId xmlns:p14="http://schemas.microsoft.com/office/powerpoint/2010/main" val="38334558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0733DF9-3B7F-4BEE-8A03-074256F7E888}"/>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关于多继承二义性的描述中，哪一项是错误的</a:t>
            </a:r>
          </a:p>
        </p:txBody>
      </p:sp>
      <p:sp>
        <p:nvSpPr>
          <p:cNvPr id="5" name="文本框 4">
            <a:extLst>
              <a:ext uri="{FF2B5EF4-FFF2-40B4-BE49-F238E27FC236}">
                <a16:creationId xmlns:a16="http://schemas.microsoft.com/office/drawing/2014/main" id="{81DF220F-710A-4CDD-9DE2-1962B5810C4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一个派生类的两个基类中都有某个同名成员，在派生类中对这个成员的访问可能出现二义性。</a:t>
            </a:r>
          </a:p>
        </p:txBody>
      </p:sp>
      <p:sp>
        <p:nvSpPr>
          <p:cNvPr id="6" name="文本框 5">
            <a:extLst>
              <a:ext uri="{FF2B5EF4-FFF2-40B4-BE49-F238E27FC236}">
                <a16:creationId xmlns:a16="http://schemas.microsoft.com/office/drawing/2014/main" id="{A7943F17-BFB3-4B5D-8DF7-83217C8CDA7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解决二义性最常用的方法是对成员名的限定</a:t>
            </a:r>
          </a:p>
        </p:txBody>
      </p:sp>
      <p:sp>
        <p:nvSpPr>
          <p:cNvPr id="7" name="文本框 6">
            <a:extLst>
              <a:ext uri="{FF2B5EF4-FFF2-40B4-BE49-F238E27FC236}">
                <a16:creationId xmlns:a16="http://schemas.microsoft.com/office/drawing/2014/main" id="{DB1AB827-D389-4E27-BB63-C7C68EA27EC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基类和派生类中出现同名函数，也存在二义性问题</a:t>
            </a:r>
          </a:p>
        </p:txBody>
      </p:sp>
      <p:sp>
        <p:nvSpPr>
          <p:cNvPr id="8" name="文本框 7">
            <a:extLst>
              <a:ext uri="{FF2B5EF4-FFF2-40B4-BE49-F238E27FC236}">
                <a16:creationId xmlns:a16="http://schemas.microsoft.com/office/drawing/2014/main" id="{2ACBA3CB-25F4-4614-A64E-F0F0D3FF3E51}"/>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一个派生类是从两个基类派生来的，而这两个基类又有一个共同的基类，对该基类成员进行访问时，也可能出现二义性</a:t>
            </a:r>
          </a:p>
        </p:txBody>
      </p:sp>
      <p:sp>
        <p:nvSpPr>
          <p:cNvPr id="9" name="椭圆 8">
            <a:extLst>
              <a:ext uri="{FF2B5EF4-FFF2-40B4-BE49-F238E27FC236}">
                <a16:creationId xmlns:a16="http://schemas.microsoft.com/office/drawing/2014/main" id="{56052C16-A950-4026-AB53-C6276987BEF9}"/>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31EE796-1548-4611-8116-D4433CAA8E80}"/>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F0C86A53-1EB9-4A7C-BB87-2056B21C9B70}"/>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FE417BE-4A66-4EE4-855F-97CA5268614F}"/>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F96BD3-D417-4954-A624-5A957221CEB2}"/>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F56023-5985-4815-97DB-4C30F6BA137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A8B02DD-7A7F-4564-A8CE-A1E28A051D3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28D0C47E-0A70-4C77-BA5F-EC5FC2AB01D2}"/>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BA4C5D5-DF7E-4EDE-8707-4317C00697D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472E47-4908-4A5E-B35C-1A2E694A271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D604DFE-28A0-4911-A063-997313B42A3C}"/>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278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虚基类与虚拟继承</a:t>
            </a:r>
          </a:p>
        </p:txBody>
      </p:sp>
      <p:sp>
        <p:nvSpPr>
          <p:cNvPr id="3" name="内容占位符 2"/>
          <p:cNvSpPr>
            <a:spLocks noGrp="1"/>
          </p:cNvSpPr>
          <p:nvPr>
            <p:ph idx="1"/>
          </p:nvPr>
        </p:nvSpPr>
        <p:spPr>
          <a:xfrm>
            <a:off x="457200" y="1928813"/>
            <a:ext cx="8435280" cy="4500562"/>
          </a:xfrm>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a:t>
            </a:r>
            <a:r>
              <a:rPr lang="zh-CN" altLang="en-US" dirty="0">
                <a:solidFill>
                  <a:srgbClr val="FF0000"/>
                </a:solidFill>
              </a:rPr>
              <a:t>共享继承</a:t>
            </a:r>
            <a:r>
              <a:rPr lang="zh-CN" altLang="en-US" dirty="0"/>
              <a:t>。被虚拟继承的基类</a:t>
            </a:r>
            <a:r>
              <a:rPr lang="en-US" altLang="zh-CN" dirty="0"/>
              <a:t>A</a:t>
            </a:r>
            <a:r>
              <a:rPr lang="zh-CN" altLang="en-US" dirty="0"/>
              <a:t>被称为</a:t>
            </a:r>
            <a:r>
              <a:rPr lang="zh-CN" altLang="en-US" dirty="0">
                <a:solidFill>
                  <a:srgbClr val="FF0000"/>
                </a:solidFill>
              </a:rPr>
              <a:t>虚基类</a:t>
            </a:r>
            <a:r>
              <a:rPr lang="zh-CN" altLang="en-US" dirty="0"/>
              <a:t>（注意，虚基类的说明是在定义派生类时靠增加关键字</a:t>
            </a:r>
            <a:r>
              <a:rPr lang="en-US" altLang="zh-CN" dirty="0"/>
              <a:t>virtual</a:t>
            </a:r>
            <a:r>
              <a:rPr lang="zh-CN" altLang="en-US" dirty="0"/>
              <a:t>来指出的）。</a:t>
            </a:r>
            <a:endParaRPr lang="en-US" altLang="zh-CN" dirty="0"/>
          </a:p>
          <a:p>
            <a:pPr lvl="1"/>
            <a:r>
              <a:rPr lang="zh-CN" altLang="en-US" sz="2800" dirty="0"/>
              <a:t>说明格式：</a:t>
            </a: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派生类名&gt; : </a:t>
            </a: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派生方式&gt; &lt;基类名&gt; </a:t>
            </a:r>
          </a:p>
          <a:p>
            <a:pPr lvl="1">
              <a:buNone/>
            </a:pPr>
            <a:r>
              <a:rPr lang="zh-CN" altLang="en-US" dirty="0">
                <a:solidFill>
                  <a:schemeClr val="tx2"/>
                </a:solidFill>
                <a:latin typeface="Courier New" panose="02070309020205020404" pitchFamily="49" charset="0"/>
                <a:cs typeface="Courier New" panose="02070309020205020404" pitchFamily="49" charset="0"/>
              </a:rPr>
              <a:t>{ &lt;派生类体&gt; };</a:t>
            </a:r>
            <a:endParaRPr lang="zh-CN" altLang="en-US" dirty="0"/>
          </a:p>
        </p:txBody>
      </p:sp>
      <p:sp>
        <p:nvSpPr>
          <p:cNvPr id="4" name="矩形 3">
            <a:hlinkClick r:id="rId3" action="ppaction://hlinksldjump"/>
            <a:extLst>
              <a:ext uri="{FF2B5EF4-FFF2-40B4-BE49-F238E27FC236}">
                <a16:creationId xmlns:a16="http://schemas.microsoft.com/office/drawing/2014/main" id="{D33E4FCB-FAFF-4A30-B69E-D25760B3C0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9F925BF-0450-4A36-889C-62B18F9F5B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9C73A24-EF54-4D74-BB80-AE8A4FEDD8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33AD1B1-1182-48BD-BFD7-AF40174AE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B2B2865-2DDA-4276-A120-591114F5C9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6C64A6EB-7663-46BF-A85B-3221DADFA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FFF6020-0406-4C01-9F9D-63BA37BE3F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CD257EB-5887-4303-BC55-A9C1472D57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96811F5-3B10-4A57-87BF-F993EED18449}"/>
              </a:ext>
            </a:extLst>
          </p:cNvPr>
          <p:cNvSpPr>
            <a:spLocks noGrp="1"/>
          </p:cNvSpPr>
          <p:nvPr>
            <p:ph type="sldNum" sz="quarter" idx="11"/>
          </p:nvPr>
        </p:nvSpPr>
        <p:spPr/>
        <p:txBody>
          <a:bodyPr/>
          <a:lstStyle/>
          <a:p>
            <a:pPr>
              <a:defRPr/>
            </a:pPr>
            <a:fld id="{D5143908-0819-4B70-B92B-71A05F9F97D4}" type="slidenum">
              <a:rPr lang="zh-CN" altLang="en-US" smtClean="0"/>
              <a:pPr>
                <a:defRPr/>
              </a:pPr>
              <a:t>91</a:t>
            </a:fld>
            <a:endParaRPr lang="zh-CN" altLang="en-US" dirty="0"/>
          </a:p>
        </p:txBody>
      </p:sp>
    </p:spTree>
    <p:extLst>
      <p:ext uri="{BB962C8B-B14F-4D97-AF65-F5344CB8AC3E}">
        <p14:creationId xmlns:p14="http://schemas.microsoft.com/office/powerpoint/2010/main" val="1335753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b="1" dirty="0">
                <a:solidFill>
                  <a:schemeClr val="tx2"/>
                </a:solidFill>
                <a:latin typeface="Courier New" panose="02070309020205020404" pitchFamily="49" charset="0"/>
                <a:cs typeface="Courier New" panose="02070309020205020404" pitchFamily="49" charset="0"/>
              </a:rPr>
              <a:t>class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B : </a:t>
            </a:r>
            <a:r>
              <a:rPr lang="en-US" altLang="zh-CN" sz="2400" b="1" dirty="0">
                <a:solidFill>
                  <a:srgbClr val="FF0000"/>
                </a:solidFill>
                <a:latin typeface="Courier New" panose="02070309020205020404" pitchFamily="49" charset="0"/>
                <a:cs typeface="Courier New" panose="02070309020205020404" pitchFamily="49" charset="0"/>
              </a:rPr>
              <a:t>virtual</a:t>
            </a:r>
            <a:r>
              <a:rPr lang="en-US" altLang="zh-CN" sz="2400" b="1" dirty="0">
                <a:solidFill>
                  <a:schemeClr val="tx2"/>
                </a:solidFill>
                <a:latin typeface="Courier New" panose="02070309020205020404" pitchFamily="49" charset="0"/>
                <a:cs typeface="Courier New" panose="02070309020205020404" pitchFamily="49" charset="0"/>
              </a:rPr>
              <a:t> 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C : </a:t>
            </a:r>
            <a:r>
              <a:rPr lang="en-US" altLang="zh-CN" sz="2400" b="1" dirty="0">
                <a:solidFill>
                  <a:srgbClr val="FF0000"/>
                </a:solidFill>
                <a:latin typeface="Courier New" panose="02070309020205020404" pitchFamily="49" charset="0"/>
                <a:cs typeface="Courier New" panose="02070309020205020404" pitchFamily="49" charset="0"/>
              </a:rPr>
              <a:t>virtual </a:t>
            </a:r>
            <a:r>
              <a:rPr lang="en-US" altLang="zh-CN" sz="2400" b="1" dirty="0">
                <a:solidFill>
                  <a:schemeClr val="tx2"/>
                </a:solidFill>
                <a:latin typeface="Courier New" panose="02070309020205020404" pitchFamily="49" charset="0"/>
                <a:cs typeface="Courier New" panose="02070309020205020404" pitchFamily="49" charset="0"/>
              </a:rPr>
              <a:t>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4" name="矩形 3">
            <a:hlinkClick r:id="rId2" action="ppaction://hlinksldjump"/>
            <a:extLst>
              <a:ext uri="{FF2B5EF4-FFF2-40B4-BE49-F238E27FC236}">
                <a16:creationId xmlns:a16="http://schemas.microsoft.com/office/drawing/2014/main" id="{09EF70E6-E673-4A52-8B4F-3610396714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B62F934-49CC-4509-BDB2-3A4D46B15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EF69B0ED-C5B8-43B1-9B57-6090ED3114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409E851-EE95-4549-8FC7-D611604AED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24BB086-1B1C-40F8-BF8E-5B7D2BB122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54DC60A-5DFD-434A-BF98-7A1D742D85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925872E-ABD3-41CA-97A7-A6A815731B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D9208A1-8CFB-4232-9ED9-6C4F9AB78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E9945E1F-85C8-455D-AFDC-A177A357F235}"/>
              </a:ext>
            </a:extLst>
          </p:cNvPr>
          <p:cNvSpPr>
            <a:spLocks noGrp="1"/>
          </p:cNvSpPr>
          <p:nvPr>
            <p:ph type="sldNum" sz="quarter" idx="11"/>
          </p:nvPr>
        </p:nvSpPr>
        <p:spPr/>
        <p:txBody>
          <a:bodyPr/>
          <a:lstStyle/>
          <a:p>
            <a:pPr>
              <a:defRPr/>
            </a:pPr>
            <a:fld id="{D5143908-0819-4B70-B92B-71A05F9F97D4}" type="slidenum">
              <a:rPr lang="zh-CN" altLang="en-US" smtClean="0"/>
              <a:pPr>
                <a:defRPr/>
              </a:pPr>
              <a:t>92</a:t>
            </a:fld>
            <a:endParaRPr lang="zh-CN" altLang="en-US" dirty="0"/>
          </a:p>
        </p:txBody>
      </p:sp>
    </p:spTree>
    <p:extLst>
      <p:ext uri="{BB962C8B-B14F-4D97-AF65-F5344CB8AC3E}">
        <p14:creationId xmlns:p14="http://schemas.microsoft.com/office/powerpoint/2010/main" val="3623593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2E0D008F-B289-4836-B9DA-A2105CE1B2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E300059-37EB-492E-83E7-68249638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E2E712-8C93-4941-A931-072E682A9D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49595C3-36A8-4468-925E-5F9869DF15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7A0AE28-2AED-4FE1-A1B9-D70A7071C2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83EF5558-9DA9-4F5D-A45B-D71AA1BFEF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AD4D6190-E964-4D63-B1D0-F7E868F987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EEB74EA-1E83-4683-9541-50F94F48A5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AC10DAE-DB83-4D9A-A02C-F98A26B0EB67}"/>
              </a:ext>
            </a:extLst>
          </p:cNvPr>
          <p:cNvSpPr>
            <a:spLocks noGrp="1"/>
          </p:cNvSpPr>
          <p:nvPr>
            <p:ph type="sldNum" sz="quarter" idx="11"/>
          </p:nvPr>
        </p:nvSpPr>
        <p:spPr/>
        <p:txBody>
          <a:bodyPr/>
          <a:lstStyle/>
          <a:p>
            <a:pPr>
              <a:defRPr/>
            </a:pPr>
            <a:fld id="{D5143908-0819-4B70-B92B-71A05F9F97D4}" type="slidenum">
              <a:rPr lang="zh-CN" altLang="en-US" smtClean="0"/>
              <a:pPr>
                <a:defRPr/>
              </a:pPr>
              <a:t>93</a:t>
            </a:fld>
            <a:endParaRPr lang="zh-CN" altLang="en-US" dirty="0"/>
          </a:p>
        </p:txBody>
      </p:sp>
    </p:spTree>
    <p:extLst>
      <p:ext uri="{BB962C8B-B14F-4D97-AF65-F5344CB8AC3E}">
        <p14:creationId xmlns:p14="http://schemas.microsoft.com/office/powerpoint/2010/main" val="32178068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 :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的二基类</a:t>
            </a:r>
            <a:r>
              <a:rPr lang="en-US" altLang="zh-CN" sz="2400" b="1" dirty="0">
                <a:solidFill>
                  <a:srgbClr val="00B050"/>
                </a:solidFill>
                <a:latin typeface="Courier New" panose="02070309020205020404" pitchFamily="49" charset="0"/>
                <a:cs typeface="Courier New" panose="02070309020205020404" pitchFamily="49" charset="0"/>
              </a:rPr>
              <a:t>B、C</a:t>
            </a:r>
            <a:r>
              <a:rPr lang="zh-CN" altLang="en-US" sz="2400" b="1" dirty="0">
                <a:solidFill>
                  <a:srgbClr val="00B050"/>
                </a:solidFill>
                <a:latin typeface="Courier New" panose="02070309020205020404" pitchFamily="49" charset="0"/>
                <a:cs typeface="Courier New" panose="02070309020205020404" pitchFamily="49" charset="0"/>
              </a:rPr>
              <a:t>具有共同的基类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但采用了虚</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继承，从而使类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的对象中只包含着类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的1个实例</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6F88F9F-CF59-4348-9051-8E55550B34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249E15A-7F13-4B26-B48E-2003BC7896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87230DD-39B9-47A0-AECD-4E24746A6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3EDE3D7-1883-47B5-9E61-B1BD39F5DA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52D815-1A47-428B-946E-F1BF5AAA9A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DE340496-C2FC-4009-B777-DE9D3FC26F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5B280F84-873D-4C62-99CA-C0BE5209A6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1830F21-787A-4BB9-835F-75C5C257E0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A69FCFD-A0EC-4142-89A4-4308F32D1ECD}"/>
              </a:ext>
            </a:extLst>
          </p:cNvPr>
          <p:cNvSpPr>
            <a:spLocks noGrp="1"/>
          </p:cNvSpPr>
          <p:nvPr>
            <p:ph type="sldNum" sz="quarter" idx="11"/>
          </p:nvPr>
        </p:nvSpPr>
        <p:spPr/>
        <p:txBody>
          <a:bodyPr/>
          <a:lstStyle/>
          <a:p>
            <a:pPr>
              <a:defRPr/>
            </a:pPr>
            <a:fld id="{D5143908-0819-4B70-B92B-71A05F9F97D4}" type="slidenum">
              <a:rPr lang="zh-CN" altLang="en-US" smtClean="0"/>
              <a:pPr>
                <a:defRPr/>
              </a:pPr>
              <a:t>94</a:t>
            </a:fld>
            <a:endParaRPr lang="zh-CN" altLang="en-US" dirty="0"/>
          </a:p>
        </p:txBody>
      </p:sp>
    </p:spTree>
    <p:extLst>
      <p:ext uri="{BB962C8B-B14F-4D97-AF65-F5344CB8AC3E}">
        <p14:creationId xmlns:p14="http://schemas.microsoft.com/office/powerpoint/2010/main" val="25048485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说明</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Dobj.a</a:t>
            </a:r>
            <a:r>
              <a:rPr lang="en-US" altLang="zh-CN" sz="2400" b="1" dirty="0">
                <a:latin typeface="Courier New" panose="02070309020205020404" pitchFamily="49" charset="0"/>
                <a:cs typeface="Courier New" panose="02070309020205020404" pitchFamily="49" charset="0"/>
              </a:rPr>
              <a:t>=11;</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a=11</a:t>
            </a:r>
          </a:p>
          <a:p>
            <a:pPr algn="just">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1B2F136-70F9-48E2-9DF0-B8A34C51CE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D6AFDD6-C020-4DAD-8C1A-8D2CF96BEB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C46B44E-B181-4D60-8E44-10407E32C6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D1050FE-803B-4E31-B381-09F60EF2E2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72F698F-ABDB-4763-AA7F-921217BE83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D7DCA17-63D4-404D-97F0-0C0813A5E8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35BC59DD-CDEF-4BE2-B214-6F9A34DF6E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9F9770-13E5-41FF-B130-47E875EC3D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25BFCA1-D354-4E9F-AF63-B5609CAE6CF7}"/>
              </a:ext>
            </a:extLst>
          </p:cNvPr>
          <p:cNvSpPr>
            <a:spLocks noGrp="1"/>
          </p:cNvSpPr>
          <p:nvPr>
            <p:ph type="sldNum" sz="quarter" idx="11"/>
          </p:nvPr>
        </p:nvSpPr>
        <p:spPr/>
        <p:txBody>
          <a:bodyPr/>
          <a:lstStyle/>
          <a:p>
            <a:pPr>
              <a:defRPr/>
            </a:pPr>
            <a:fld id="{D5143908-0819-4B70-B92B-71A05F9F97D4}" type="slidenum">
              <a:rPr lang="zh-CN" altLang="en-US" smtClean="0"/>
              <a:pPr>
                <a:defRPr/>
              </a:pPr>
              <a:t>95</a:t>
            </a:fld>
            <a:endParaRPr lang="zh-CN" altLang="en-US" dirty="0"/>
          </a:p>
        </p:txBody>
      </p:sp>
    </p:spTree>
    <p:extLst>
      <p:ext uri="{BB962C8B-B14F-4D97-AF65-F5344CB8AC3E}">
        <p14:creationId xmlns:p14="http://schemas.microsoft.com/office/powerpoint/2010/main" val="3308157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4A118A9-9111-44B5-AC51-586044F712C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设置虚基类的目的是</a:t>
            </a:r>
          </a:p>
        </p:txBody>
      </p:sp>
      <p:sp>
        <p:nvSpPr>
          <p:cNvPr id="5" name="文本框 4">
            <a:extLst>
              <a:ext uri="{FF2B5EF4-FFF2-40B4-BE49-F238E27FC236}">
                <a16:creationId xmlns:a16="http://schemas.microsoft.com/office/drawing/2014/main" id="{7DB3ED6B-3307-40B0-91F5-324585F5852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简化程序</a:t>
            </a:r>
          </a:p>
        </p:txBody>
      </p:sp>
      <p:sp>
        <p:nvSpPr>
          <p:cNvPr id="6" name="文本框 5">
            <a:extLst>
              <a:ext uri="{FF2B5EF4-FFF2-40B4-BE49-F238E27FC236}">
                <a16:creationId xmlns:a16="http://schemas.microsoft.com/office/drawing/2014/main" id="{0408AE78-6916-4ADA-97BE-8752272EC1D5}"/>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消除二义性</a:t>
            </a:r>
          </a:p>
        </p:txBody>
      </p:sp>
      <p:sp>
        <p:nvSpPr>
          <p:cNvPr id="7" name="文本框 6">
            <a:extLst>
              <a:ext uri="{FF2B5EF4-FFF2-40B4-BE49-F238E27FC236}">
                <a16:creationId xmlns:a16="http://schemas.microsoft.com/office/drawing/2014/main" id="{5E3DC1B3-4750-4B79-AEBB-9C91F9609AC5}"/>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提高运行效率</a:t>
            </a:r>
          </a:p>
        </p:txBody>
      </p:sp>
      <p:sp>
        <p:nvSpPr>
          <p:cNvPr id="8" name="文本框 7">
            <a:extLst>
              <a:ext uri="{FF2B5EF4-FFF2-40B4-BE49-F238E27FC236}">
                <a16:creationId xmlns:a16="http://schemas.microsoft.com/office/drawing/2014/main" id="{09D78717-270D-47EA-87C8-56321137B101}"/>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减少目标代码</a:t>
            </a:r>
          </a:p>
        </p:txBody>
      </p:sp>
      <p:sp>
        <p:nvSpPr>
          <p:cNvPr id="9" name="椭圆 8">
            <a:extLst>
              <a:ext uri="{FF2B5EF4-FFF2-40B4-BE49-F238E27FC236}">
                <a16:creationId xmlns:a16="http://schemas.microsoft.com/office/drawing/2014/main" id="{AD150047-3AB9-49BD-BE94-8B1A41B952BF}"/>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6E25CD1-F6A6-449B-A145-29DD03025E7D}"/>
              </a:ext>
            </a:extLst>
          </p:cNvPr>
          <p:cNvSpPr>
            <a:spLocks noChangeAspect="1"/>
          </p:cNvSpPr>
          <p:nvPr>
            <p:custDataLst>
              <p:tags r:id="rId8"/>
            </p:custDataLst>
          </p:nvPr>
        </p:nvSpPr>
        <p:spPr bwMode="auto">
          <a:xfrm>
            <a:off x="1178719" y="3637954"/>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3633A6D-EC25-4219-83D5-2BAA8D0BFC7E}"/>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FF3FC5F-BB9D-4C7D-8BA6-FF93CA97D2FE}"/>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EB3297C3-C0A6-4E78-80DD-E297B71FA94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05482BB-1CC4-42F8-9C34-16D909207F0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541472AF-89FE-481B-AD60-99E484FE9C01}"/>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B2851C7-F878-4960-B7AA-31557C2198D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624AA18-37E1-468F-ABDB-19960345173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A67960E-67C3-459C-A996-413AB9D04B5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8C0F69-A35C-424B-9B3F-A84A9210A3D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464286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28AD43-DFFB-4841-9978-A7CF8AC66AF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下列关于虚基类的描述中，错误的是</a:t>
            </a:r>
          </a:p>
        </p:txBody>
      </p:sp>
      <p:sp>
        <p:nvSpPr>
          <p:cNvPr id="5" name="文本框 4">
            <a:extLst>
              <a:ext uri="{FF2B5EF4-FFF2-40B4-BE49-F238E27FC236}">
                <a16:creationId xmlns:a16="http://schemas.microsoft.com/office/drawing/2014/main" id="{A006F20F-B594-48FD-A069-3A83BBED753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使用虚基类可以消除由多继承产生的二义性</a:t>
            </a:r>
          </a:p>
        </p:txBody>
      </p:sp>
      <p:sp>
        <p:nvSpPr>
          <p:cNvPr id="6" name="文本框 5">
            <a:extLst>
              <a:ext uri="{FF2B5EF4-FFF2-40B4-BE49-F238E27FC236}">
                <a16:creationId xmlns:a16="http://schemas.microsoft.com/office/drawing/2014/main" id="{F6FA0647-FF9F-4401-BBBC-4E295FBEA5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构造派生类对象时，虚基类的构造函数只被调用一次</a:t>
            </a:r>
          </a:p>
        </p:txBody>
      </p:sp>
      <p:sp>
        <p:nvSpPr>
          <p:cNvPr id="7" name="文本框 6">
            <a:extLst>
              <a:ext uri="{FF2B5EF4-FFF2-40B4-BE49-F238E27FC236}">
                <a16:creationId xmlns:a16="http://schemas.microsoft.com/office/drawing/2014/main" id="{53A6CA00-D0B1-4265-A01D-2E03250AD5C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声明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class B:virtual public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为虚基类</a:t>
            </a:r>
          </a:p>
        </p:txBody>
      </p:sp>
      <p:sp>
        <p:nvSpPr>
          <p:cNvPr id="8" name="文本框 7">
            <a:extLst>
              <a:ext uri="{FF2B5EF4-FFF2-40B4-BE49-F238E27FC236}">
                <a16:creationId xmlns:a16="http://schemas.microsoft.com/office/drawing/2014/main" id="{43D89331-C4C4-4D24-876D-1792E456D75D}"/>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建立派生类对象时，首先调用虚基类的构造函数</a:t>
            </a:r>
          </a:p>
        </p:txBody>
      </p:sp>
      <p:sp>
        <p:nvSpPr>
          <p:cNvPr id="9" name="椭圆 8">
            <a:extLst>
              <a:ext uri="{FF2B5EF4-FFF2-40B4-BE49-F238E27FC236}">
                <a16:creationId xmlns:a16="http://schemas.microsoft.com/office/drawing/2014/main" id="{71D9262C-9F25-4671-B4D1-74C798279971}"/>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180FC868-5498-49AE-A8AB-AE1D5B4F471D}"/>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DE3B6AB-0670-4014-B9A5-6A48046A4862}"/>
              </a:ext>
            </a:extLst>
          </p:cNvPr>
          <p:cNvSpPr>
            <a:spLocks noChangeAspect="1"/>
          </p:cNvSpPr>
          <p:nvPr>
            <p:custDataLst>
              <p:tags r:id="rId9"/>
            </p:custDataLst>
          </p:nvPr>
        </p:nvSpPr>
        <p:spPr bwMode="auto">
          <a:xfrm>
            <a:off x="1178719" y="4280892"/>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9EB3AEF-B3A2-4E4D-9237-8ADC03F0A437}"/>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38FA30B-14FD-4102-895A-A9EE2E294ED9}"/>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9AC34B0-D274-4CEF-8793-4E4234DBD7FF}"/>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8E05C70-D93F-410B-AFD1-3816221E4E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12EB7BC-9008-44D7-9CDE-BA589861C6E3}"/>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1120AF91-52DE-47D7-B43B-0489153DC9A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246FF6AD-9DE3-46FA-A38E-5F6A2FEBAB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EE51F-5165-4A16-8FAD-9062B90F5B3A}"/>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54125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98</a:t>
            </a:fld>
            <a:endParaRPr lang="zh-CN" altLang="en-US"/>
          </a:p>
        </p:txBody>
      </p:sp>
      <p:grpSp>
        <p:nvGrpSpPr>
          <p:cNvPr id="2" name="组合 34"/>
          <p:cNvGrpSpPr>
            <a:grpSpLocks/>
          </p:cNvGrpSpPr>
          <p:nvPr/>
        </p:nvGrpSpPr>
        <p:grpSpPr bwMode="auto">
          <a:xfrm>
            <a:off x="1643063" y="3356992"/>
            <a:ext cx="5356225" cy="2666674"/>
            <a:chOff x="1643042" y="2273627"/>
            <a:chExt cx="5356246" cy="2666682"/>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258E2656-353C-482C-9D83-CCC0A7D6DDC6}"/>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09387736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3.0"/>
  <p:tag name="PROBLEMBLANK" val="[{&quot;Num&quot;:1,&quot;Score&quot;:1.0,&quot;Answers&quot;:[&quot;base class&quot;],&quot;CaseSensitive&quot;:false,&quot;FuzzyMatch&quot;:false},{&quot;Num&quot;:2,&quot;Score&quot;:1.0,&quot;Answers&quot;:[&quot;derive1 class&quot;],&quot;CaseSensitive&quot;:false,&quot;FuzzyMatch&quot;:false},{&quot;Num&quot;:3,&quot;Score&quot;:1.0,&quot;Answers&quot;:[&quot;derive2 class&quot;],&quot;CaseSensitive&quot;:false,&quot;FuzzyMatch&quot;:false}]"/>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7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1.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17208</Words>
  <Application>Microsoft Office PowerPoint</Application>
  <PresentationFormat>全屏显示(4:3)</PresentationFormat>
  <Paragraphs>2499</Paragraphs>
  <Slides>148</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148</vt:i4>
      </vt:variant>
    </vt:vector>
  </HeadingPairs>
  <TitlesOfParts>
    <vt:vector size="160" baseType="lpstr">
      <vt:lpstr>Microsoft Yahei</vt:lpstr>
      <vt:lpstr>方正姚体</vt:lpstr>
      <vt:lpstr>黑体</vt:lpstr>
      <vt:lpstr>华文琥珀</vt:lpstr>
      <vt:lpstr>楷体_GB2312</vt:lpstr>
      <vt:lpstr>宋体</vt:lpstr>
      <vt:lpstr>新宋体</vt:lpstr>
      <vt:lpstr>Arial</vt:lpstr>
      <vt:lpstr>Calibri</vt:lpstr>
      <vt:lpstr>Courier New</vt:lpstr>
      <vt:lpstr>Times New Roman</vt:lpstr>
      <vt:lpstr>Office 主题</vt:lpstr>
      <vt:lpstr>第八章 类的继承与多态性</vt:lpstr>
      <vt:lpstr>PowerPoint 演示文稿</vt:lpstr>
      <vt:lpstr>PowerPoint 演示文稿</vt:lpstr>
      <vt:lpstr>类的继承与派生</vt:lpstr>
      <vt:lpstr>类的继承与派生</vt:lpstr>
      <vt:lpstr>类的继承与派生</vt:lpstr>
      <vt:lpstr>类的继承与派生</vt:lpstr>
      <vt:lpstr>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final关键字</vt:lpstr>
      <vt:lpstr>单继承</vt:lpstr>
      <vt:lpstr>多级继承</vt:lpstr>
      <vt:lpstr>多重继承</vt:lpstr>
      <vt:lpstr>PowerPoint 演示文稿</vt:lpstr>
      <vt:lpstr>派生编程的步骤</vt:lpstr>
      <vt:lpstr>派生编程的步骤</vt:lpstr>
      <vt:lpstr>PowerPoint 演示文稿</vt:lpstr>
      <vt:lpstr>派生类的定义</vt:lpstr>
      <vt:lpstr>派生类的访问权限</vt:lpstr>
      <vt:lpstr>派生类的访问权限</vt:lpstr>
      <vt:lpstr>派生类的访问权限</vt:lpstr>
      <vt:lpstr>派生类的访问权限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派生类对象的说明</vt:lpstr>
      <vt:lpstr>派生类的构造函数</vt:lpstr>
      <vt:lpstr>派生类的构造函数</vt:lpstr>
      <vt:lpstr>PowerPoint 演示文稿</vt:lpstr>
      <vt:lpstr>派生类的构造函数</vt:lpstr>
      <vt:lpstr>PowerPoint 演示文稿</vt:lpstr>
      <vt:lpstr>PowerPoint 演示文稿</vt:lpstr>
      <vt:lpstr>PowerPoint 演示文稿</vt:lpstr>
      <vt:lpstr>PowerPoint 演示文稿</vt:lpstr>
      <vt:lpstr>PowerPoint 演示文稿</vt:lpstr>
      <vt:lpstr>派生类构造函数的进一步讨论</vt:lpstr>
      <vt:lpstr>PowerPoint 演示文稿</vt:lpstr>
      <vt:lpstr>派生类的拷贝构造函数</vt:lpstr>
      <vt:lpstr>PowerPoint 演示文稿</vt:lpstr>
      <vt:lpstr>PowerPoint 演示文稿</vt:lpstr>
      <vt:lpstr>PowerPoint 演示文稿</vt:lpstr>
      <vt:lpstr>PowerPoint 演示文稿</vt:lpstr>
      <vt:lpstr>PowerPoint 演示文稿</vt:lpstr>
      <vt:lpstr>派生类对象的“深”拷贝</vt:lpstr>
      <vt:lpstr>PowerPoint 演示文稿</vt:lpstr>
      <vt:lpstr>派生类构造函数的“继承”</vt:lpstr>
      <vt:lpstr>PowerPoint 演示文稿</vt:lpstr>
      <vt:lpstr>PowerPoint 演示文稿</vt:lpstr>
      <vt:lpstr>派生类的析构函数</vt:lpstr>
      <vt:lpstr>PowerPoint 演示文稿</vt:lpstr>
      <vt:lpstr>PowerPoint 演示文稿</vt:lpstr>
      <vt:lpstr>PowerPoint 演示文稿</vt:lpstr>
      <vt:lpstr>PowerPoint 演示文稿</vt:lpstr>
      <vt:lpstr>PowerPoint 演示文稿</vt:lpstr>
      <vt:lpstr>友元的继承</vt:lpstr>
      <vt:lpstr>静态成员的继承</vt:lpstr>
      <vt:lpstr>赋值兼容性问题</vt:lpstr>
      <vt:lpstr>赋值兼容性问题</vt:lpstr>
      <vt:lpstr>PowerPoint 演示文稿</vt:lpstr>
      <vt:lpstr>PowerPoint 演示文稿</vt:lpstr>
      <vt:lpstr>PowerPoint 演示文稿</vt:lpstr>
      <vt:lpstr>PowerPoint 演示文稿</vt:lpstr>
      <vt:lpstr>PowerPoint 演示文稿</vt:lpstr>
      <vt:lpstr>练习8.1</vt:lpstr>
      <vt:lpstr>PowerPoint 演示文稿</vt:lpstr>
      <vt:lpstr>二义性问题</vt:lpstr>
      <vt:lpstr>PowerPoint 演示文稿</vt:lpstr>
      <vt:lpstr>PowerPoint 演示文稿</vt:lpstr>
      <vt:lpstr>二义性问题</vt:lpstr>
      <vt:lpstr>PowerPoint 演示文稿</vt:lpstr>
      <vt:lpstr>PowerPoint 演示文稿</vt:lpstr>
      <vt:lpstr>PowerPoint 演示文稿</vt:lpstr>
      <vt:lpstr>二义性问题</vt:lpstr>
      <vt:lpstr>PowerPoint 演示文稿</vt:lpstr>
      <vt:lpstr>PowerPoint 演示文稿</vt:lpstr>
      <vt:lpstr>PowerPoint 演示文稿</vt:lpstr>
      <vt:lpstr>PowerPoint 演示文稿</vt:lpstr>
      <vt:lpstr>PowerPoint 演示文稿</vt:lpstr>
      <vt:lpstr>PowerPoint 演示文稿</vt:lpstr>
      <vt:lpstr>虚基类与虚拟继承</vt:lpstr>
      <vt:lpstr>虚基类</vt:lpstr>
      <vt:lpstr>PowerPoint 演示文稿</vt:lpstr>
      <vt:lpstr>PowerPoint 演示文稿</vt:lpstr>
      <vt:lpstr>PowerPoint 演示文稿</vt:lpstr>
      <vt:lpstr>PowerPoint 演示文稿</vt:lpstr>
      <vt:lpstr>PowerPoint 演示文稿</vt:lpstr>
      <vt:lpstr>PowerPoint 演示文稿</vt:lpstr>
      <vt:lpstr>多态性与虚函数</vt:lpstr>
      <vt:lpstr>函数重载</vt:lpstr>
      <vt:lpstr>静态联编</vt:lpstr>
      <vt:lpstr>函数超载</vt:lpstr>
      <vt:lpstr>动态联编(dynamic binding)</vt:lpstr>
      <vt:lpstr>虚函数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纯虚函数</vt:lpstr>
      <vt:lpstr>抽象基类</vt:lpstr>
      <vt:lpstr>PowerPoint 演示文稿</vt:lpstr>
      <vt:lpstr>PowerPoint 演示文稿</vt:lpstr>
      <vt:lpstr>练习8.2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2021-04-27T14:04:47Z</dcterms:modified>
</cp:coreProperties>
</file>